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28"/>
  </p:notesMasterIdLst>
  <p:handoutMasterIdLst>
    <p:handoutMasterId r:id="rId29"/>
  </p:handoutMasterIdLst>
  <p:sldIdLst>
    <p:sldId id="267" r:id="rId5"/>
    <p:sldId id="298" r:id="rId6"/>
    <p:sldId id="279" r:id="rId7"/>
    <p:sldId id="297" r:id="rId8"/>
    <p:sldId id="280" r:id="rId9"/>
    <p:sldId id="296" r:id="rId10"/>
    <p:sldId id="283" r:id="rId11"/>
    <p:sldId id="284" r:id="rId12"/>
    <p:sldId id="285" r:id="rId13"/>
    <p:sldId id="286" r:id="rId14"/>
    <p:sldId id="287" r:id="rId15"/>
    <p:sldId id="288" r:id="rId16"/>
    <p:sldId id="289" r:id="rId17"/>
    <p:sldId id="290" r:id="rId18"/>
    <p:sldId id="291" r:id="rId19"/>
    <p:sldId id="292" r:id="rId20"/>
    <p:sldId id="293" r:id="rId21"/>
    <p:sldId id="281" r:id="rId22"/>
    <p:sldId id="294" r:id="rId23"/>
    <p:sldId id="300" r:id="rId24"/>
    <p:sldId id="269" r:id="rId25"/>
    <p:sldId id="301" r:id="rId26"/>
    <p:sldId id="302" r:id="rId27"/>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599" autoAdjust="0"/>
  </p:normalViewPr>
  <p:slideViewPr>
    <p:cSldViewPr>
      <p:cViewPr varScale="1">
        <p:scale>
          <a:sx n="78" d="100"/>
          <a:sy n="78" d="100"/>
        </p:scale>
        <p:origin x="642" y="84"/>
      </p:cViewPr>
      <p:guideLst>
        <p:guide pos="3839"/>
        <p:guide orient="horz" pos="2160"/>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0E6E22E-288A-414B-A8DE-E4DBD03D5FC0}" type="datetimeFigureOut">
              <a:rPr lang="en-US"/>
              <a:t>2017-05-03</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1114579-D02A-4B51-B5DF-8EC449F77AC7}" type="slidenum">
              <a:rPr/>
              <a:t>‹#›</a:t>
            </a:fld>
            <a:endParaRPr/>
          </a:p>
        </p:txBody>
      </p:sp>
    </p:spTree>
    <p:extLst>
      <p:ext uri="{BB962C8B-B14F-4D97-AF65-F5344CB8AC3E}">
        <p14:creationId xmlns:p14="http://schemas.microsoft.com/office/powerpoint/2010/main" val="276812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A9AE7E-E0F9-4C51-AD9A-F4C3A6E23BBF}" type="datetimeFigureOut">
              <a:rPr lang="en-US"/>
              <a:t>2017-05-03</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074690-7256-4BB9-AC0F-97AEAE8CDEC2}" type="slidenum">
              <a:rPr/>
              <a:t>‹#›</a:t>
            </a:fld>
            <a:endParaRPr/>
          </a:p>
        </p:txBody>
      </p:sp>
    </p:spTree>
    <p:extLst>
      <p:ext uri="{BB962C8B-B14F-4D97-AF65-F5344CB8AC3E}">
        <p14:creationId xmlns:p14="http://schemas.microsoft.com/office/powerpoint/2010/main" val="42742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376792" y="1905003"/>
            <a:ext cx="9435241" cy="1625599"/>
          </a:xfrm>
        </p:spPr>
        <p:txBody>
          <a:bodyPr>
            <a:normAutofit/>
          </a:bodyPr>
          <a:lstStyle>
            <a:lvl1pPr algn="ctr">
              <a:lnSpc>
                <a:spcPct val="90000"/>
              </a:lnSpc>
              <a:defRPr sz="4800">
                <a:solidFill>
                  <a:schemeClr val="tx2"/>
                </a:solidFill>
              </a:defRPr>
            </a:lvl1pPr>
          </a:lstStyle>
          <a:p>
            <a:r>
              <a:rPr lang="en-US"/>
              <a:t>Click to edit Master title style</a:t>
            </a:r>
            <a:endParaRPr/>
          </a:p>
        </p:txBody>
      </p:sp>
      <p:sp>
        <p:nvSpPr>
          <p:cNvPr id="3" name="Subtitle 2"/>
          <p:cNvSpPr>
            <a:spLocks noGrp="1"/>
          </p:cNvSpPr>
          <p:nvPr>
            <p:ph type="subTitle" idx="1"/>
          </p:nvPr>
        </p:nvSpPr>
        <p:spPr>
          <a:xfrm>
            <a:off x="1382103" y="3657123"/>
            <a:ext cx="9429931" cy="991077"/>
          </a:xfrm>
        </p:spPr>
        <p:txBody>
          <a:bodyPr>
            <a:normAutofit/>
          </a:bodyPr>
          <a:lstStyle>
            <a:lvl1pPr marL="0" indent="0" algn="ctr">
              <a:spcBef>
                <a:spcPts val="0"/>
              </a:spcBef>
              <a:buNone/>
              <a:defRPr sz="2000" cap="all"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a:p>
        </p:txBody>
      </p:sp>
      <p:sp>
        <p:nvSpPr>
          <p:cNvPr id="4" name="Date Placeholder 3"/>
          <p:cNvSpPr>
            <a:spLocks noGrp="1"/>
          </p:cNvSpPr>
          <p:nvPr>
            <p:ph type="dt" sz="half" idx="10"/>
          </p:nvPr>
        </p:nvSpPr>
        <p:spPr/>
        <p:txBody>
          <a:bodyPr/>
          <a:lstStyle>
            <a:lvl1pPr>
              <a:defRPr>
                <a:solidFill>
                  <a:schemeClr val="tx2"/>
                </a:solidFill>
              </a:defRPr>
            </a:lvl1pPr>
          </a:lstStyle>
          <a:p>
            <a:fld id="{8E36636D-D922-432D-A958-524484B5923D}" type="datetimeFigureOut">
              <a:rPr lang="en-US"/>
              <a:pPr/>
              <a:t>2017-05-03</a:t>
            </a:fld>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F28FB93-0A08-4E7D-8E63-9EFA29F1E093}" type="slidenum">
              <a:rPr/>
              <a:pPr/>
              <a:t>‹#›</a:t>
            </a:fld>
            <a:endParaRPr/>
          </a:p>
        </p:txBody>
      </p:sp>
      <p:grpSp>
        <p:nvGrpSpPr>
          <p:cNvPr id="7" name="Group 6"/>
          <p:cNvGrpSpPr/>
          <p:nvPr/>
        </p:nvGrpSpPr>
        <p:grpSpPr>
          <a:xfrm>
            <a:off x="1218882" y="1600200"/>
            <a:ext cx="9739746" cy="73152"/>
            <a:chOff x="914400" y="1200150"/>
            <a:chExt cx="7306712" cy="54864"/>
          </a:xfrm>
        </p:grpSpPr>
        <p:sp>
          <p:nvSpPr>
            <p:cNvPr id="8" name="Oval 7"/>
            <p:cNvSpPr/>
            <p:nvPr/>
          </p:nvSpPr>
          <p:spPr>
            <a:xfrm>
              <a:off x="8166248"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Oval 8"/>
            <p:cNvSpPr/>
            <p:nvPr/>
          </p:nvSpPr>
          <p:spPr>
            <a:xfrm>
              <a:off x="914400"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0" name="Group 9"/>
            <p:cNvGrpSpPr/>
            <p:nvPr/>
          </p:nvGrpSpPr>
          <p:grpSpPr>
            <a:xfrm>
              <a:off x="1036847" y="1207626"/>
              <a:ext cx="7074290" cy="38998"/>
              <a:chOff x="2141408" y="1752956"/>
              <a:chExt cx="7315200" cy="38998"/>
            </a:xfrm>
            <a:solidFill>
              <a:schemeClr val="tx2"/>
            </a:solidFill>
          </p:grpSpPr>
          <p:cxnSp>
            <p:nvCxnSpPr>
              <p:cNvPr id="11" name="Straight Connector 10"/>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13" name="Group 12"/>
          <p:cNvGrpSpPr/>
          <p:nvPr/>
        </p:nvGrpSpPr>
        <p:grpSpPr>
          <a:xfrm>
            <a:off x="1218882" y="4851400"/>
            <a:ext cx="9739746" cy="73152"/>
            <a:chOff x="914400" y="3638550"/>
            <a:chExt cx="7306712" cy="54864"/>
          </a:xfrm>
        </p:grpSpPr>
        <p:sp>
          <p:nvSpPr>
            <p:cNvPr id="14" name="Oval 13"/>
            <p:cNvSpPr/>
            <p:nvPr/>
          </p:nvSpPr>
          <p:spPr>
            <a:xfrm>
              <a:off x="8166248"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914400"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6" name="Group 15"/>
            <p:cNvGrpSpPr/>
            <p:nvPr/>
          </p:nvGrpSpPr>
          <p:grpSpPr>
            <a:xfrm>
              <a:off x="1036847" y="3646026"/>
              <a:ext cx="7074290" cy="38998"/>
              <a:chOff x="2141408" y="1752956"/>
              <a:chExt cx="7315200" cy="38998"/>
            </a:xfrm>
            <a:solidFill>
              <a:schemeClr val="tx2"/>
            </a:solidFill>
          </p:grpSpPr>
          <p:cxnSp>
            <p:nvCxnSpPr>
              <p:cNvPr id="17" name="Straight Connector 16"/>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43764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2017-05-03</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22322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34563" y="434975"/>
            <a:ext cx="1168400" cy="5661025"/>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613" y="434975"/>
            <a:ext cx="8413750" cy="5661025"/>
          </a:xfrm>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2017-05-03</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208570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2017-05-03</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49906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22030" y="990599"/>
            <a:ext cx="9344765" cy="2235203"/>
          </a:xfrm>
        </p:spPr>
        <p:txBody>
          <a:bodyPr anchor="b">
            <a:normAutofit/>
          </a:bodyPr>
          <a:lstStyle>
            <a:lvl1pPr algn="ctr">
              <a:lnSpc>
                <a:spcPct val="9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422030" y="3733800"/>
            <a:ext cx="9344765" cy="12192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2017-05-03</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grpSp>
        <p:nvGrpSpPr>
          <p:cNvPr id="13" name="Group 12"/>
          <p:cNvGrpSpPr/>
          <p:nvPr/>
        </p:nvGrpSpPr>
        <p:grpSpPr>
          <a:xfrm>
            <a:off x="3273781" y="3475736"/>
            <a:ext cx="5641265" cy="54864"/>
            <a:chOff x="2455975" y="2588441"/>
            <a:chExt cx="4232051" cy="41148"/>
          </a:xfrm>
        </p:grpSpPr>
        <p:sp>
          <p:nvSpPr>
            <p:cNvPr id="14" name="Oval 13"/>
            <p:cNvSpPr/>
            <p:nvPr/>
          </p:nvSpPr>
          <p:spPr>
            <a:xfrm>
              <a:off x="6642306"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sp>
          <p:nvSpPr>
            <p:cNvPr id="15" name="Oval 14"/>
            <p:cNvSpPr/>
            <p:nvPr/>
          </p:nvSpPr>
          <p:spPr>
            <a:xfrm>
              <a:off x="2455975"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grpSp>
          <p:nvGrpSpPr>
            <p:cNvPr id="16" name="Group 15"/>
            <p:cNvGrpSpPr/>
            <p:nvPr/>
          </p:nvGrpSpPr>
          <p:grpSpPr>
            <a:xfrm>
              <a:off x="2563229" y="2594391"/>
              <a:ext cx="4023360" cy="29249"/>
              <a:chOff x="2550323" y="3458731"/>
              <a:chExt cx="4023360" cy="38998"/>
            </a:xfrm>
          </p:grpSpPr>
          <p:cxnSp>
            <p:nvCxnSpPr>
              <p:cNvPr id="17" name="Straight Connector 16"/>
              <p:cNvCxnSpPr/>
              <p:nvPr/>
            </p:nvCxnSpPr>
            <p:spPr>
              <a:xfrm>
                <a:off x="2550323" y="3458731"/>
                <a:ext cx="4023360" cy="0"/>
              </a:xfrm>
              <a:prstGeom prst="line">
                <a:avLst/>
              </a:prstGeom>
              <a:noFill/>
              <a:ln w="12700" cap="flat" cmpd="sng" algn="ctr">
                <a:solidFill>
                  <a:schemeClr val="tx1"/>
                </a:solidFill>
                <a:prstDash val="solid"/>
              </a:ln>
              <a:effectLst/>
            </p:spPr>
          </p:cxnSp>
          <p:cxnSp>
            <p:nvCxnSpPr>
              <p:cNvPr id="18" name="Straight Connector 17"/>
              <p:cNvCxnSpPr/>
              <p:nvPr/>
            </p:nvCxnSpPr>
            <p:spPr>
              <a:xfrm>
                <a:off x="2550323" y="3497729"/>
                <a:ext cx="4023360" cy="0"/>
              </a:xfrm>
              <a:prstGeom prst="line">
                <a:avLst/>
              </a:prstGeom>
              <a:noFill/>
              <a:ln w="12700" cap="flat" cmpd="sng" algn="ctr">
                <a:solidFill>
                  <a:schemeClr val="tx1"/>
                </a:solidFill>
                <a:prstDash val="solid"/>
              </a:ln>
              <a:effectLst/>
            </p:spPr>
          </p:cxnSp>
        </p:grpSp>
      </p:grpSp>
    </p:spTree>
    <p:extLst>
      <p:ext uri="{BB962C8B-B14F-4D97-AF65-F5344CB8AC3E}">
        <p14:creationId xmlns:p14="http://schemas.microsoft.com/office/powerpoint/2010/main" val="55262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18883"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95986"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baseline="0"/>
            </a:lvl8pPr>
            <a:lvl9pPr>
              <a:defRPr sz="18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8E36636D-D922-432D-A958-524484B5923D}" type="datetimeFigureOut">
              <a:rPr lang="en-US"/>
              <a:pPr/>
              <a:t>2017-05-03</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86077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22945"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18883"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00049"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5986"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8E36636D-D922-432D-A958-524484B5923D}" type="datetimeFigureOut">
              <a:rPr lang="en-US"/>
              <a:pPr/>
              <a:t>2017-05-03</a:t>
            </a:fld>
            <a:endParaRPr/>
          </a:p>
        </p:txBody>
      </p:sp>
      <p:sp>
        <p:nvSpPr>
          <p:cNvPr id="9" name="Slide Number Placeholder 8"/>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74258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8E36636D-D922-432D-A958-524484B5923D}" type="datetimeFigureOut">
              <a:rPr lang="en-US"/>
              <a:pPr/>
              <a:t>2017-05-03</a:t>
            </a:fld>
            <a:endParaRPr/>
          </a:p>
        </p:txBody>
      </p:sp>
      <p:sp>
        <p:nvSpPr>
          <p:cNvPr id="5" name="Slide Number Placeholder 4"/>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56593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8E36636D-D922-432D-A958-524484B5923D}" type="datetimeFigureOut">
              <a:rPr lang="en-US"/>
              <a:pPr/>
              <a:t>2017-05-03</a:t>
            </a:fld>
            <a:endParaRPr/>
          </a:p>
        </p:txBody>
      </p:sp>
      <p:sp>
        <p:nvSpPr>
          <p:cNvPr id="4" name="Slide Number Placeholder 3"/>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2128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200" b="0"/>
            </a:lvl1pPr>
          </a:lstStyle>
          <a:p>
            <a:r>
              <a:rPr lang="en-US"/>
              <a:t>Click to edit Master title style</a:t>
            </a:r>
            <a:endParaRPr/>
          </a:p>
        </p:txBody>
      </p:sp>
      <p:sp>
        <p:nvSpPr>
          <p:cNvPr id="3" name="Content Placeholder 2"/>
          <p:cNvSpPr>
            <a:spLocks noGrp="1"/>
          </p:cNvSpPr>
          <p:nvPr>
            <p:ph idx="1"/>
          </p:nvPr>
        </p:nvSpPr>
        <p:spPr>
          <a:xfrm>
            <a:off x="1218883" y="1803400"/>
            <a:ext cx="6602281" cy="426720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125883" y="1803400"/>
            <a:ext cx="2844060" cy="4267201"/>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8E36636D-D922-432D-A958-524484B5923D}" type="datetimeFigureOut">
              <a:rPr lang="en-US"/>
              <a:pPr/>
              <a:t>2017-05-03</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85864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200" b="0"/>
            </a:lvl1pPr>
          </a:lstStyle>
          <a:p>
            <a:r>
              <a:rPr lang="en-US"/>
              <a:t>Click to edit Master title style</a:t>
            </a:r>
            <a:endParaRPr/>
          </a:p>
        </p:txBody>
      </p:sp>
      <p:sp>
        <p:nvSpPr>
          <p:cNvPr id="8" name="Rectangle 7"/>
          <p:cNvSpPr/>
          <p:nvPr/>
        </p:nvSpPr>
        <p:spPr>
          <a:xfrm>
            <a:off x="1218883" y="1803400"/>
            <a:ext cx="6602280" cy="42672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3" name="Picture Placeholder 2" descr="An empty placeholder to add an image. Click on the placeholder and select the image that you wish to add."/>
          <p:cNvSpPr>
            <a:spLocks noGrp="1"/>
          </p:cNvSpPr>
          <p:nvPr>
            <p:ph type="pic" idx="1"/>
          </p:nvPr>
        </p:nvSpPr>
        <p:spPr>
          <a:xfrm>
            <a:off x="1338739" y="1925320"/>
            <a:ext cx="6362567" cy="402336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125883" y="1803401"/>
            <a:ext cx="2844060" cy="4165600"/>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8E36636D-D922-432D-A958-524484B5923D}" type="datetimeFigureOut">
              <a:rPr lang="en-US"/>
              <a:pPr/>
              <a:t>2017-05-03</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240505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0"/>
            <a:ext cx="12188825" cy="68580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sz="2400"/>
          </a:p>
        </p:txBody>
      </p:sp>
      <p:sp>
        <p:nvSpPr>
          <p:cNvPr id="8" name="Rounded Rectangle 7"/>
          <p:cNvSpPr/>
          <p:nvPr/>
        </p:nvSpPr>
        <p:spPr>
          <a:xfrm>
            <a:off x="304721" y="301752"/>
            <a:ext cx="11579384" cy="6254496"/>
          </a:xfrm>
          <a:prstGeom prst="roundRect">
            <a:avLst>
              <a:gd name="adj" fmla="val 2341"/>
            </a:avLst>
          </a:prstGeom>
          <a:solidFill>
            <a:srgbClr val="FFFFFF"/>
          </a:solidFill>
          <a:ln>
            <a:noFill/>
          </a:ln>
          <a:effectLst>
            <a:innerShdw blurRad="508000">
              <a:srgbClr val="FFD14B">
                <a:alpha val="69804"/>
              </a:srgbClr>
            </a:inn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218883" y="431800"/>
            <a:ext cx="9751060" cy="11684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18883" y="1803400"/>
            <a:ext cx="9751060" cy="4267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218882" y="6172200"/>
            <a:ext cx="7414870" cy="304800"/>
          </a:xfrm>
          <a:prstGeom prst="rect">
            <a:avLst/>
          </a:prstGeom>
        </p:spPr>
        <p:txBody>
          <a:bodyPr vert="horz" lIns="91440" tIns="45720" rIns="91440" bIns="45720" rtlCol="0" anchor="ctr"/>
          <a:lstStyle>
            <a:lvl1pPr algn="l">
              <a:defRPr sz="1100">
                <a:solidFill>
                  <a:schemeClr val="tx1"/>
                </a:solidFill>
              </a:defRPr>
            </a:lvl1pPr>
          </a:lstStyle>
          <a:p>
            <a:endParaRPr/>
          </a:p>
        </p:txBody>
      </p:sp>
      <p:sp>
        <p:nvSpPr>
          <p:cNvPr id="4" name="Date Placeholder 3"/>
          <p:cNvSpPr>
            <a:spLocks noGrp="1"/>
          </p:cNvSpPr>
          <p:nvPr>
            <p:ph type="dt" sz="half" idx="2"/>
          </p:nvPr>
        </p:nvSpPr>
        <p:spPr>
          <a:xfrm>
            <a:off x="8836898" y="6172200"/>
            <a:ext cx="1218883" cy="304800"/>
          </a:xfrm>
          <a:prstGeom prst="rect">
            <a:avLst/>
          </a:prstGeom>
        </p:spPr>
        <p:txBody>
          <a:bodyPr vert="horz" lIns="91440" tIns="45720" rIns="91440" bIns="45720" rtlCol="0" anchor="ctr"/>
          <a:lstStyle>
            <a:lvl1pPr algn="r">
              <a:defRPr sz="1100">
                <a:solidFill>
                  <a:schemeClr val="tx1"/>
                </a:solidFill>
              </a:defRPr>
            </a:lvl1pPr>
          </a:lstStyle>
          <a:p>
            <a:fld id="{8E36636D-D922-432D-A958-524484B5923D}" type="datetimeFigureOut">
              <a:rPr lang="en-US"/>
              <a:pPr/>
              <a:t>2017-05-03</a:t>
            </a:fld>
            <a:endParaRPr/>
          </a:p>
        </p:txBody>
      </p:sp>
      <p:sp>
        <p:nvSpPr>
          <p:cNvPr id="6" name="Slide Number Placeholder 5"/>
          <p:cNvSpPr>
            <a:spLocks noGrp="1"/>
          </p:cNvSpPr>
          <p:nvPr>
            <p:ph type="sldNum" sz="quarter" idx="4"/>
          </p:nvPr>
        </p:nvSpPr>
        <p:spPr>
          <a:xfrm>
            <a:off x="10258928" y="6172200"/>
            <a:ext cx="711015" cy="304800"/>
          </a:xfrm>
          <a:prstGeom prst="rect">
            <a:avLst/>
          </a:prstGeom>
        </p:spPr>
        <p:txBody>
          <a:bodyPr vert="horz" lIns="91440" tIns="45720" rIns="91440" bIns="45720" rtlCol="0" anchor="ctr"/>
          <a:lstStyle>
            <a:lvl1pPr algn="r">
              <a:defRPr sz="1100">
                <a:solidFill>
                  <a:schemeClr val="tx1"/>
                </a:solidFill>
              </a:defRPr>
            </a:lvl1pPr>
          </a:lstStyle>
          <a:p>
            <a:fld id="{DF28FB93-0A08-4E7D-8E63-9EFA29F1E093}" type="slidenum">
              <a:rPr/>
              <a:pPr/>
              <a:t>‹#›</a:t>
            </a:fld>
            <a:endParaRPr/>
          </a:p>
        </p:txBody>
      </p:sp>
    </p:spTree>
    <p:extLst>
      <p:ext uri="{BB962C8B-B14F-4D97-AF65-F5344CB8AC3E}">
        <p14:creationId xmlns:p14="http://schemas.microsoft.com/office/powerpoint/2010/main" val="50722172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lektur.kemenag.go.id/" TargetMode="External"/><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6792" y="1905003"/>
            <a:ext cx="9435241" cy="1904997"/>
          </a:xfrm>
        </p:spPr>
        <p:txBody>
          <a:bodyPr>
            <a:normAutofit fontScale="90000"/>
          </a:bodyPr>
          <a:lstStyle/>
          <a:p>
            <a:r>
              <a:rPr lang="en-GB" b="1" dirty="0"/>
              <a:t>Digitizing Religious Manuscript as an Effort to Support Open Access Movement</a:t>
            </a:r>
            <a:endParaRPr lang="en-US" b="1" dirty="0"/>
          </a:p>
        </p:txBody>
      </p:sp>
      <p:sp>
        <p:nvSpPr>
          <p:cNvPr id="3" name="Subtitle 2"/>
          <p:cNvSpPr>
            <a:spLocks noGrp="1"/>
          </p:cNvSpPr>
          <p:nvPr>
            <p:ph type="subTitle" idx="1"/>
          </p:nvPr>
        </p:nvSpPr>
        <p:spPr>
          <a:xfrm>
            <a:off x="1396436" y="4114800"/>
            <a:ext cx="9429931" cy="533877"/>
          </a:xfrm>
        </p:spPr>
        <p:txBody>
          <a:bodyPr/>
          <a:lstStyle/>
          <a:p>
            <a:r>
              <a:rPr lang="en-US" dirty="0"/>
              <a:t>HARIYAH AND RIYAN ADI PUTRA</a:t>
            </a:r>
          </a:p>
        </p:txBody>
      </p:sp>
      <p:sp>
        <p:nvSpPr>
          <p:cNvPr id="5" name="Text Placeholder 4"/>
          <p:cNvSpPr txBox="1">
            <a:spLocks/>
          </p:cNvSpPr>
          <p:nvPr/>
        </p:nvSpPr>
        <p:spPr>
          <a:xfrm>
            <a:off x="10791111" y="6400800"/>
            <a:ext cx="1143000" cy="3048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0"/>
              </a:spcBef>
              <a:buClr>
                <a:schemeClr val="tx1"/>
              </a:buClr>
              <a:buFont typeface="Arial" pitchFamily="34" charset="0"/>
              <a:buNone/>
              <a:defRPr sz="2000" kern="1200" cap="all" baseline="0">
                <a:solidFill>
                  <a:schemeClr val="tx2"/>
                </a:solidFill>
                <a:latin typeface="+mn-lt"/>
                <a:ea typeface="+mn-ea"/>
                <a:cs typeface="+mn-cs"/>
              </a:defRPr>
            </a:lvl1pPr>
            <a:lvl2pPr marL="457200" indent="0" algn="ctr" defTabSz="914400" rtl="0" eaLnBrk="1" latinLnBrk="0" hangingPunct="1">
              <a:lnSpc>
                <a:spcPct val="90000"/>
              </a:lnSpc>
              <a:spcBef>
                <a:spcPts val="800"/>
              </a:spcBef>
              <a:buClr>
                <a:schemeClr val="tx1"/>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800"/>
              </a:spcBef>
              <a:buClr>
                <a:schemeClr val="tx1"/>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800"/>
              </a:spcBef>
              <a:buClr>
                <a:schemeClr val="tx1"/>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800"/>
              </a:spcBef>
              <a:buClr>
                <a:schemeClr val="tx1"/>
              </a:buClr>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800"/>
              </a:spcBef>
              <a:buClr>
                <a:schemeClr val="tx1"/>
              </a:buClr>
              <a:buFont typeface="Arial" pitchFamily="34" charset="0"/>
              <a:buNone/>
              <a:defRPr sz="1600" kern="1200" baseline="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800"/>
              </a:spcBef>
              <a:buClr>
                <a:schemeClr val="tx1"/>
              </a:buClr>
              <a:buFont typeface="Arial" pitchFamily="34" charset="0"/>
              <a:buNone/>
              <a:defRPr sz="1600" kern="1200" baseline="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800"/>
              </a:spcBef>
              <a:buClr>
                <a:schemeClr val="tx1"/>
              </a:buClr>
              <a:buFont typeface="Arial" pitchFamily="34" charset="0"/>
              <a:buNone/>
              <a:defRPr sz="1600" kern="1200" baseline="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800"/>
              </a:spcBef>
              <a:buClr>
                <a:schemeClr val="tx1"/>
              </a:buClr>
              <a:buFont typeface="Arial" pitchFamily="34" charset="0"/>
              <a:buNone/>
              <a:defRPr sz="1600" kern="1200" baseline="0">
                <a:solidFill>
                  <a:schemeClr val="tx1">
                    <a:tint val="75000"/>
                  </a:schemeClr>
                </a:solidFill>
                <a:latin typeface="+mn-lt"/>
                <a:ea typeface="+mn-ea"/>
                <a:cs typeface="+mn-cs"/>
              </a:defRPr>
            </a:lvl9pPr>
          </a:lstStyle>
          <a:p>
            <a:r>
              <a:rPr lang="en-US" sz="1400" dirty="0">
                <a:latin typeface="Century Gothic" panose="020B0502020202020204" pitchFamily="34" charset="0"/>
              </a:rPr>
              <a:t>© 2017</a:t>
            </a:r>
          </a:p>
        </p:txBody>
      </p:sp>
    </p:spTree>
    <p:extLst>
      <p:ext uri="{BB962C8B-B14F-4D97-AF65-F5344CB8AC3E}">
        <p14:creationId xmlns:p14="http://schemas.microsoft.com/office/powerpoint/2010/main" val="27075430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 The Institution that Undertakes Preservation of Ancient Manuscripts</a:t>
            </a:r>
          </a:p>
        </p:txBody>
      </p:sp>
      <p:sp>
        <p:nvSpPr>
          <p:cNvPr id="3" name="Content Placeholder 2"/>
          <p:cNvSpPr>
            <a:spLocks noGrp="1"/>
          </p:cNvSpPr>
          <p:nvPr>
            <p:ph idx="1"/>
          </p:nvPr>
        </p:nvSpPr>
        <p:spPr/>
        <p:txBody>
          <a:bodyPr/>
          <a:lstStyle/>
          <a:p>
            <a:pPr marL="457200" indent="-457200">
              <a:buFont typeface="+mj-lt"/>
              <a:buAutoNum type="arabicPeriod"/>
            </a:pPr>
            <a:r>
              <a:rPr lang="en-US" dirty="0" err="1"/>
              <a:t>Manassa</a:t>
            </a:r>
            <a:r>
              <a:rPr lang="en-US" dirty="0"/>
              <a:t> (</a:t>
            </a:r>
            <a:r>
              <a:rPr lang="en-US" dirty="0" err="1"/>
              <a:t>Masyarakat</a:t>
            </a:r>
            <a:r>
              <a:rPr lang="en-US" dirty="0"/>
              <a:t> </a:t>
            </a:r>
            <a:r>
              <a:rPr lang="en-US" dirty="0" err="1"/>
              <a:t>Pernaskahan</a:t>
            </a:r>
            <a:r>
              <a:rPr lang="en-US" dirty="0"/>
              <a:t> Nusantara) </a:t>
            </a:r>
          </a:p>
          <a:p>
            <a:pPr marL="457200" indent="-457200">
              <a:buFont typeface="+mj-lt"/>
              <a:buAutoNum type="arabicPeriod"/>
            </a:pPr>
            <a:endParaRPr lang="en-US" dirty="0"/>
          </a:p>
          <a:p>
            <a:pPr marL="457200" indent="-457200">
              <a:buFont typeface="+mj-lt"/>
              <a:buAutoNum type="arabicPeriod"/>
            </a:pPr>
            <a:r>
              <a:rPr lang="en-US" dirty="0" err="1"/>
              <a:t>Badan</a:t>
            </a:r>
            <a:r>
              <a:rPr lang="en-US" dirty="0"/>
              <a:t> </a:t>
            </a:r>
            <a:r>
              <a:rPr lang="en-US" dirty="0" err="1"/>
              <a:t>Litbang</a:t>
            </a:r>
            <a:r>
              <a:rPr lang="en-US" dirty="0"/>
              <a:t> </a:t>
            </a:r>
            <a:r>
              <a:rPr lang="en-US" dirty="0" err="1"/>
              <a:t>dan</a:t>
            </a:r>
            <a:r>
              <a:rPr lang="en-US" dirty="0"/>
              <a:t> </a:t>
            </a:r>
            <a:r>
              <a:rPr lang="en-US" dirty="0" err="1"/>
              <a:t>Diklat</a:t>
            </a:r>
            <a:r>
              <a:rPr lang="en-US" dirty="0"/>
              <a:t> Ministry of Religious Affairs through </a:t>
            </a:r>
            <a:r>
              <a:rPr lang="en-US" dirty="0" err="1"/>
              <a:t>Puslitbang</a:t>
            </a:r>
            <a:r>
              <a:rPr lang="en-US" dirty="0"/>
              <a:t> </a:t>
            </a:r>
            <a:r>
              <a:rPr lang="en-US" dirty="0" err="1"/>
              <a:t>Lektur</a:t>
            </a:r>
            <a:r>
              <a:rPr lang="en-US" dirty="0"/>
              <a:t> </a:t>
            </a:r>
            <a:r>
              <a:rPr lang="en-US" dirty="0" err="1"/>
              <a:t>dan</a:t>
            </a:r>
            <a:r>
              <a:rPr lang="en-US" dirty="0"/>
              <a:t> </a:t>
            </a:r>
            <a:r>
              <a:rPr lang="en-US" dirty="0" err="1"/>
              <a:t>Khasanah</a:t>
            </a:r>
            <a:r>
              <a:rPr lang="en-US" dirty="0"/>
              <a:t> </a:t>
            </a:r>
            <a:r>
              <a:rPr lang="en-US" dirty="0" err="1"/>
              <a:t>Keagamaan</a:t>
            </a:r>
            <a:endParaRPr lang="en-US" dirty="0"/>
          </a:p>
          <a:p>
            <a:pPr marL="457200" indent="-457200">
              <a:buFont typeface="+mj-lt"/>
              <a:buAutoNum type="arabicPeriod"/>
            </a:pPr>
            <a:endParaRPr lang="en-US" dirty="0"/>
          </a:p>
          <a:p>
            <a:pPr marL="457200" indent="-457200">
              <a:buFont typeface="+mj-lt"/>
              <a:buAutoNum type="arabicPeriod"/>
            </a:pPr>
            <a:r>
              <a:rPr lang="en-US" dirty="0"/>
              <a:t>National Library</a:t>
            </a:r>
          </a:p>
        </p:txBody>
      </p:sp>
    </p:spTree>
    <p:extLst>
      <p:ext uri="{BB962C8B-B14F-4D97-AF65-F5344CB8AC3E}">
        <p14:creationId xmlns:p14="http://schemas.microsoft.com/office/powerpoint/2010/main" val="35068001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 Digitizing Religious Manuscript, Experience of </a:t>
            </a:r>
            <a:r>
              <a:rPr lang="en-US" dirty="0" err="1"/>
              <a:t>Puslitbang</a:t>
            </a:r>
            <a:r>
              <a:rPr lang="en-US" dirty="0"/>
              <a:t> </a:t>
            </a:r>
            <a:r>
              <a:rPr lang="en-US" dirty="0" err="1"/>
              <a:t>Lektur</a:t>
            </a:r>
            <a:r>
              <a:rPr lang="en-US" dirty="0"/>
              <a:t> </a:t>
            </a:r>
            <a:r>
              <a:rPr lang="en-US" dirty="0" err="1"/>
              <a:t>dan</a:t>
            </a:r>
            <a:r>
              <a:rPr lang="en-US" dirty="0"/>
              <a:t> </a:t>
            </a:r>
            <a:r>
              <a:rPr lang="en-US" dirty="0" err="1"/>
              <a:t>Khazanah</a:t>
            </a:r>
            <a:r>
              <a:rPr lang="en-US" dirty="0"/>
              <a:t> </a:t>
            </a:r>
            <a:r>
              <a:rPr lang="en-US" dirty="0" err="1"/>
              <a:t>Keagamaan</a:t>
            </a:r>
            <a:r>
              <a:rPr lang="en-US" dirty="0"/>
              <a:t> (1)</a:t>
            </a:r>
          </a:p>
        </p:txBody>
      </p:sp>
      <p:sp>
        <p:nvSpPr>
          <p:cNvPr id="3" name="Content Placeholder 2"/>
          <p:cNvSpPr>
            <a:spLocks noGrp="1"/>
          </p:cNvSpPr>
          <p:nvPr>
            <p:ph idx="1"/>
          </p:nvPr>
        </p:nvSpPr>
        <p:spPr/>
        <p:txBody>
          <a:bodyPr>
            <a:normAutofit lnSpcReduction="10000"/>
          </a:bodyPr>
          <a:lstStyle/>
          <a:p>
            <a:r>
              <a:rPr lang="en-US" dirty="0" err="1"/>
              <a:t>Puslitbang</a:t>
            </a:r>
            <a:r>
              <a:rPr lang="en-US" dirty="0"/>
              <a:t> </a:t>
            </a:r>
            <a:r>
              <a:rPr lang="en-US" dirty="0" err="1"/>
              <a:t>Lektur</a:t>
            </a:r>
            <a:r>
              <a:rPr lang="en-US" dirty="0"/>
              <a:t> </a:t>
            </a:r>
            <a:r>
              <a:rPr lang="en-US" dirty="0" err="1"/>
              <a:t>Keagamaan</a:t>
            </a:r>
            <a:r>
              <a:rPr lang="en-US" dirty="0"/>
              <a:t> has been researching religious manuscripts archipelago</a:t>
            </a:r>
          </a:p>
          <a:p>
            <a:r>
              <a:rPr lang="en-US" dirty="0"/>
              <a:t>Tens of thousands of manuscripts in various languages successfully tracked, either stored at home and abroad</a:t>
            </a:r>
          </a:p>
          <a:p>
            <a:r>
              <a:rPr lang="en-US" dirty="0"/>
              <a:t>The manuscript usually written around the 18th century until the 20th, the condition is still "scattered" in a number of libraries, museums, public and private collections</a:t>
            </a:r>
          </a:p>
          <a:p>
            <a:r>
              <a:rPr lang="en-US" dirty="0"/>
              <a:t>Most of the manuscripts are already vulnerable and damaged with age</a:t>
            </a:r>
          </a:p>
          <a:p>
            <a:r>
              <a:rPr lang="en-US" dirty="0" err="1"/>
              <a:t>Puslitbang</a:t>
            </a:r>
            <a:r>
              <a:rPr lang="en-US" dirty="0"/>
              <a:t> </a:t>
            </a:r>
            <a:r>
              <a:rPr lang="en-US" dirty="0" err="1"/>
              <a:t>Lektur</a:t>
            </a:r>
            <a:r>
              <a:rPr lang="en-US" dirty="0"/>
              <a:t> </a:t>
            </a:r>
            <a:r>
              <a:rPr lang="en-US" dirty="0" err="1"/>
              <a:t>Keagamaan</a:t>
            </a:r>
            <a:r>
              <a:rPr lang="en-US" dirty="0"/>
              <a:t> in collaboration with UIN, IAIN, STAIN, STAHN, and STAKN have been inventoried</a:t>
            </a:r>
            <a:r>
              <a:rPr lang="en-US" b="1" dirty="0"/>
              <a:t> 1266 </a:t>
            </a:r>
            <a:r>
              <a:rPr lang="en-US" dirty="0"/>
              <a:t>religious manuscript </a:t>
            </a:r>
          </a:p>
        </p:txBody>
      </p:sp>
    </p:spTree>
    <p:extLst>
      <p:ext uri="{BB962C8B-B14F-4D97-AF65-F5344CB8AC3E}">
        <p14:creationId xmlns:p14="http://schemas.microsoft.com/office/powerpoint/2010/main" val="4492076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 Digitizing Religious Manuscript, Experience of </a:t>
            </a:r>
            <a:r>
              <a:rPr lang="en-US" dirty="0" err="1"/>
              <a:t>Puslitbang</a:t>
            </a:r>
            <a:r>
              <a:rPr lang="en-US" dirty="0"/>
              <a:t> </a:t>
            </a:r>
            <a:r>
              <a:rPr lang="en-US" dirty="0" err="1"/>
              <a:t>Lektur</a:t>
            </a:r>
            <a:r>
              <a:rPr lang="en-US" dirty="0"/>
              <a:t> </a:t>
            </a:r>
            <a:r>
              <a:rPr lang="en-US" dirty="0" err="1"/>
              <a:t>dan</a:t>
            </a:r>
            <a:r>
              <a:rPr lang="en-US" dirty="0"/>
              <a:t> </a:t>
            </a:r>
            <a:r>
              <a:rPr lang="en-US" dirty="0" err="1"/>
              <a:t>Khazanah</a:t>
            </a:r>
            <a:r>
              <a:rPr lang="en-US" dirty="0"/>
              <a:t> </a:t>
            </a:r>
            <a:r>
              <a:rPr lang="en-US" dirty="0" err="1"/>
              <a:t>Keagamaan</a:t>
            </a:r>
            <a:r>
              <a:rPr lang="en-US" dirty="0"/>
              <a:t> (2)</a:t>
            </a:r>
          </a:p>
        </p:txBody>
      </p:sp>
      <p:sp>
        <p:nvSpPr>
          <p:cNvPr id="3" name="Content Placeholder 2"/>
          <p:cNvSpPr>
            <a:spLocks noGrp="1"/>
          </p:cNvSpPr>
          <p:nvPr>
            <p:ph idx="1"/>
          </p:nvPr>
        </p:nvSpPr>
        <p:spPr/>
        <p:txBody>
          <a:bodyPr>
            <a:normAutofit/>
          </a:bodyPr>
          <a:lstStyle/>
          <a:p>
            <a:r>
              <a:rPr lang="en-US" dirty="0" err="1"/>
              <a:t>Puslitbang</a:t>
            </a:r>
            <a:r>
              <a:rPr lang="en-US" dirty="0"/>
              <a:t> </a:t>
            </a:r>
            <a:r>
              <a:rPr lang="en-US" dirty="0" err="1"/>
              <a:t>Lektur</a:t>
            </a:r>
            <a:r>
              <a:rPr lang="en-US" dirty="0"/>
              <a:t> </a:t>
            </a:r>
            <a:r>
              <a:rPr lang="en-US" dirty="0" err="1"/>
              <a:t>dan</a:t>
            </a:r>
            <a:r>
              <a:rPr lang="en-US" dirty="0"/>
              <a:t> </a:t>
            </a:r>
            <a:r>
              <a:rPr lang="en-US" dirty="0" err="1"/>
              <a:t>Khazanah</a:t>
            </a:r>
            <a:r>
              <a:rPr lang="en-US" dirty="0"/>
              <a:t> </a:t>
            </a:r>
            <a:r>
              <a:rPr lang="en-US" dirty="0" err="1"/>
              <a:t>Keagamaan</a:t>
            </a:r>
            <a:r>
              <a:rPr lang="en-US" dirty="0"/>
              <a:t> has been doing rescue to the </a:t>
            </a:r>
            <a:r>
              <a:rPr lang="en-US" i="1" dirty="0" err="1"/>
              <a:t>Lektur</a:t>
            </a:r>
            <a:r>
              <a:rPr lang="en-US" i="1" dirty="0"/>
              <a:t> </a:t>
            </a:r>
            <a:r>
              <a:rPr lang="en-US" i="1" dirty="0" err="1"/>
              <a:t>Klasik</a:t>
            </a:r>
            <a:r>
              <a:rPr lang="en-US" i="1" dirty="0"/>
              <a:t> </a:t>
            </a:r>
            <a:r>
              <a:rPr lang="en-US" i="1" dirty="0" err="1"/>
              <a:t>Keagamaan</a:t>
            </a:r>
            <a:r>
              <a:rPr lang="en-US" dirty="0"/>
              <a:t> (hereinafter referred to as </a:t>
            </a:r>
            <a:r>
              <a:rPr lang="en-US" b="1" dirty="0"/>
              <a:t>LKK</a:t>
            </a:r>
            <a:r>
              <a:rPr lang="en-US" dirty="0"/>
              <a:t>)</a:t>
            </a:r>
          </a:p>
          <a:p>
            <a:r>
              <a:rPr lang="en-US" dirty="0"/>
              <a:t>Digitizing up to 1500 LKK today, placed into a CD and hard drive</a:t>
            </a:r>
          </a:p>
          <a:p>
            <a:r>
              <a:rPr lang="en-US" dirty="0"/>
              <a:t>This rescue needs to be optimized in publication by placing in special page, include </a:t>
            </a:r>
            <a:r>
              <a:rPr lang="en-US" b="1" dirty="0"/>
              <a:t>a watermark </a:t>
            </a:r>
            <a:r>
              <a:rPr lang="en-US" dirty="0"/>
              <a:t>in each article and a description of each manuscript</a:t>
            </a:r>
          </a:p>
        </p:txBody>
      </p:sp>
    </p:spTree>
    <p:extLst>
      <p:ext uri="{BB962C8B-B14F-4D97-AF65-F5344CB8AC3E}">
        <p14:creationId xmlns:p14="http://schemas.microsoft.com/office/powerpoint/2010/main" val="11795344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cstate="print">
            <a:extLst>
              <a:ext uri="{28A0092B-C50C-407E-A947-70E740481C1C}">
                <a14:useLocalDpi xmlns:a14="http://schemas.microsoft.com/office/drawing/2010/main" val="0"/>
              </a:ext>
            </a:extLst>
          </a:blip>
          <a:srcRect l="21591" t="24115" r="23155" b="10471"/>
          <a:stretch/>
        </p:blipFill>
        <p:spPr bwMode="auto">
          <a:xfrm>
            <a:off x="1446212" y="457200"/>
            <a:ext cx="8914129" cy="5623385"/>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836612" y="6080585"/>
            <a:ext cx="10818812" cy="338554"/>
          </a:xfrm>
          <a:prstGeom prst="rect">
            <a:avLst/>
          </a:prstGeom>
        </p:spPr>
        <p:txBody>
          <a:bodyPr wrap="square">
            <a:spAutoFit/>
          </a:bodyPr>
          <a:lstStyle/>
          <a:p>
            <a:r>
              <a:rPr lang="en-US" sz="1600" dirty="0">
                <a:latin typeface="Helvetica" panose="020B0604020202020204" pitchFamily="34" charset="0"/>
                <a:ea typeface="Calibri" panose="020F0502020204030204" pitchFamily="34" charset="0"/>
                <a:cs typeface="Times New Roman" panose="02020603050405020304" pitchFamily="18" charset="0"/>
              </a:rPr>
              <a:t>Examples of Religious manuscripts belonging to the </a:t>
            </a:r>
            <a:r>
              <a:rPr lang="en-US" sz="1600" dirty="0" err="1">
                <a:latin typeface="Helvetica" panose="020B0604020202020204" pitchFamily="34" charset="0"/>
                <a:ea typeface="Calibri" panose="020F0502020204030204" pitchFamily="34" charset="0"/>
                <a:cs typeface="Times New Roman" panose="02020603050405020304" pitchFamily="18" charset="0"/>
              </a:rPr>
              <a:t>Puslitbang</a:t>
            </a:r>
            <a:r>
              <a:rPr lang="en-US" sz="1600" dirty="0">
                <a:latin typeface="Helvetica" panose="020B0604020202020204" pitchFamily="34" charset="0"/>
                <a:ea typeface="Calibri" panose="020F0502020204030204" pitchFamily="34" charset="0"/>
                <a:cs typeface="Times New Roman" panose="02020603050405020304" pitchFamily="18" charset="0"/>
              </a:rPr>
              <a:t> </a:t>
            </a:r>
            <a:r>
              <a:rPr lang="en-US" sz="1600" dirty="0" err="1">
                <a:latin typeface="Helvetica" panose="020B0604020202020204" pitchFamily="34" charset="0"/>
                <a:ea typeface="Calibri" panose="020F0502020204030204" pitchFamily="34" charset="0"/>
                <a:cs typeface="Times New Roman" panose="02020603050405020304" pitchFamily="18" charset="0"/>
              </a:rPr>
              <a:t>Lektur</a:t>
            </a:r>
            <a:r>
              <a:rPr lang="en-US" sz="1600" dirty="0">
                <a:latin typeface="Helvetica" panose="020B0604020202020204" pitchFamily="34" charset="0"/>
                <a:ea typeface="Calibri" panose="020F0502020204030204" pitchFamily="34" charset="0"/>
                <a:cs typeface="Times New Roman" panose="02020603050405020304" pitchFamily="18" charset="0"/>
              </a:rPr>
              <a:t> </a:t>
            </a:r>
            <a:r>
              <a:rPr lang="en-US" sz="1600" dirty="0" err="1">
                <a:latin typeface="Helvetica" panose="020B0604020202020204" pitchFamily="34" charset="0"/>
                <a:ea typeface="Calibri" panose="020F0502020204030204" pitchFamily="34" charset="0"/>
                <a:cs typeface="Times New Roman" panose="02020603050405020304" pitchFamily="18" charset="0"/>
              </a:rPr>
              <a:t>dan</a:t>
            </a:r>
            <a:r>
              <a:rPr lang="en-US" sz="1600" dirty="0">
                <a:latin typeface="Helvetica" panose="020B0604020202020204" pitchFamily="34" charset="0"/>
                <a:ea typeface="Calibri" panose="020F0502020204030204" pitchFamily="34" charset="0"/>
                <a:cs typeface="Times New Roman" panose="02020603050405020304" pitchFamily="18" charset="0"/>
              </a:rPr>
              <a:t> </a:t>
            </a:r>
            <a:r>
              <a:rPr lang="en-US" sz="1600" dirty="0" err="1">
                <a:latin typeface="Helvetica" panose="020B0604020202020204" pitchFamily="34" charset="0"/>
                <a:ea typeface="Calibri" panose="020F0502020204030204" pitchFamily="34" charset="0"/>
                <a:cs typeface="Times New Roman" panose="02020603050405020304" pitchFamily="18" charset="0"/>
              </a:rPr>
              <a:t>Khazanah</a:t>
            </a:r>
            <a:r>
              <a:rPr lang="en-US" sz="1600" dirty="0">
                <a:latin typeface="Helvetica" panose="020B0604020202020204" pitchFamily="34" charset="0"/>
                <a:ea typeface="Calibri" panose="020F0502020204030204" pitchFamily="34" charset="0"/>
                <a:cs typeface="Times New Roman" panose="02020603050405020304" pitchFamily="18" charset="0"/>
              </a:rPr>
              <a:t> </a:t>
            </a:r>
            <a:r>
              <a:rPr lang="en-US" sz="1600" dirty="0" err="1">
                <a:latin typeface="Helvetica" panose="020B0604020202020204" pitchFamily="34" charset="0"/>
                <a:ea typeface="Calibri" panose="020F0502020204030204" pitchFamily="34" charset="0"/>
                <a:cs typeface="Times New Roman" panose="02020603050405020304" pitchFamily="18" charset="0"/>
              </a:rPr>
              <a:t>Keagamaan</a:t>
            </a:r>
            <a:r>
              <a:rPr lang="en-US" sz="1600" dirty="0">
                <a:latin typeface="Helvetica" panose="020B0604020202020204" pitchFamily="34" charset="0"/>
                <a:ea typeface="Calibri" panose="020F0502020204030204" pitchFamily="34" charset="0"/>
                <a:cs typeface="Times New Roman" panose="02020603050405020304" pitchFamily="18" charset="0"/>
              </a:rPr>
              <a:t> with watermark </a:t>
            </a:r>
            <a:endParaRPr lang="en-US" sz="1600" dirty="0"/>
          </a:p>
        </p:txBody>
      </p:sp>
    </p:spTree>
    <p:extLst>
      <p:ext uri="{BB962C8B-B14F-4D97-AF65-F5344CB8AC3E}">
        <p14:creationId xmlns:p14="http://schemas.microsoft.com/office/powerpoint/2010/main" val="15053775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cstate="print">
            <a:extLst>
              <a:ext uri="{28A0092B-C50C-407E-A947-70E740481C1C}">
                <a14:useLocalDpi xmlns:a14="http://schemas.microsoft.com/office/drawing/2010/main" val="0"/>
              </a:ext>
            </a:extLst>
          </a:blip>
          <a:srcRect/>
          <a:stretch/>
        </p:blipFill>
        <p:spPr bwMode="auto">
          <a:xfrm>
            <a:off x="608012" y="2209800"/>
            <a:ext cx="11093836" cy="2209800"/>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904194" y="4572000"/>
            <a:ext cx="10818812" cy="338554"/>
          </a:xfrm>
          <a:prstGeom prst="rect">
            <a:avLst/>
          </a:prstGeom>
        </p:spPr>
        <p:txBody>
          <a:bodyPr wrap="square">
            <a:spAutoFit/>
          </a:bodyPr>
          <a:lstStyle/>
          <a:p>
            <a:r>
              <a:rPr lang="en-US" sz="1600" dirty="0">
                <a:latin typeface="Helvetica" panose="020B0604020202020204" pitchFamily="34" charset="0"/>
                <a:ea typeface="Calibri" panose="020F0502020204030204" pitchFamily="34" charset="0"/>
                <a:cs typeface="Times New Roman" panose="02020603050405020304" pitchFamily="18" charset="0"/>
              </a:rPr>
              <a:t>Examples of Religious manuscripts belonging to the </a:t>
            </a:r>
            <a:r>
              <a:rPr lang="en-US" sz="1600" dirty="0" err="1">
                <a:latin typeface="Helvetica" panose="020B0604020202020204" pitchFamily="34" charset="0"/>
                <a:ea typeface="Calibri" panose="020F0502020204030204" pitchFamily="34" charset="0"/>
                <a:cs typeface="Times New Roman" panose="02020603050405020304" pitchFamily="18" charset="0"/>
              </a:rPr>
              <a:t>Puslitbang</a:t>
            </a:r>
            <a:r>
              <a:rPr lang="en-US" sz="1600" dirty="0">
                <a:latin typeface="Helvetica" panose="020B0604020202020204" pitchFamily="34" charset="0"/>
                <a:ea typeface="Calibri" panose="020F0502020204030204" pitchFamily="34" charset="0"/>
                <a:cs typeface="Times New Roman" panose="02020603050405020304" pitchFamily="18" charset="0"/>
              </a:rPr>
              <a:t> </a:t>
            </a:r>
            <a:r>
              <a:rPr lang="en-US" sz="1600" dirty="0" err="1">
                <a:latin typeface="Helvetica" panose="020B0604020202020204" pitchFamily="34" charset="0"/>
                <a:ea typeface="Calibri" panose="020F0502020204030204" pitchFamily="34" charset="0"/>
                <a:cs typeface="Times New Roman" panose="02020603050405020304" pitchFamily="18" charset="0"/>
              </a:rPr>
              <a:t>Lektur</a:t>
            </a:r>
            <a:r>
              <a:rPr lang="en-US" sz="1600" dirty="0">
                <a:latin typeface="Helvetica" panose="020B0604020202020204" pitchFamily="34" charset="0"/>
                <a:ea typeface="Calibri" panose="020F0502020204030204" pitchFamily="34" charset="0"/>
                <a:cs typeface="Times New Roman" panose="02020603050405020304" pitchFamily="18" charset="0"/>
              </a:rPr>
              <a:t> </a:t>
            </a:r>
            <a:r>
              <a:rPr lang="en-US" sz="1600" dirty="0" err="1">
                <a:latin typeface="Helvetica" panose="020B0604020202020204" pitchFamily="34" charset="0"/>
                <a:ea typeface="Calibri" panose="020F0502020204030204" pitchFamily="34" charset="0"/>
                <a:cs typeface="Times New Roman" panose="02020603050405020304" pitchFamily="18" charset="0"/>
              </a:rPr>
              <a:t>dan</a:t>
            </a:r>
            <a:r>
              <a:rPr lang="en-US" sz="1600" dirty="0">
                <a:latin typeface="Helvetica" panose="020B0604020202020204" pitchFamily="34" charset="0"/>
                <a:ea typeface="Calibri" panose="020F0502020204030204" pitchFamily="34" charset="0"/>
                <a:cs typeface="Times New Roman" panose="02020603050405020304" pitchFamily="18" charset="0"/>
              </a:rPr>
              <a:t> </a:t>
            </a:r>
            <a:r>
              <a:rPr lang="en-US" sz="1600" dirty="0" err="1">
                <a:latin typeface="Helvetica" panose="020B0604020202020204" pitchFamily="34" charset="0"/>
                <a:ea typeface="Calibri" panose="020F0502020204030204" pitchFamily="34" charset="0"/>
                <a:cs typeface="Times New Roman" panose="02020603050405020304" pitchFamily="18" charset="0"/>
              </a:rPr>
              <a:t>Khazanah</a:t>
            </a:r>
            <a:r>
              <a:rPr lang="en-US" sz="1600" dirty="0">
                <a:latin typeface="Helvetica" panose="020B0604020202020204" pitchFamily="34" charset="0"/>
                <a:ea typeface="Calibri" panose="020F0502020204030204" pitchFamily="34" charset="0"/>
                <a:cs typeface="Times New Roman" panose="02020603050405020304" pitchFamily="18" charset="0"/>
              </a:rPr>
              <a:t> </a:t>
            </a:r>
            <a:r>
              <a:rPr lang="en-US" sz="1600" dirty="0" err="1">
                <a:latin typeface="Helvetica" panose="020B0604020202020204" pitchFamily="34" charset="0"/>
                <a:ea typeface="Calibri" panose="020F0502020204030204" pitchFamily="34" charset="0"/>
                <a:cs typeface="Times New Roman" panose="02020603050405020304" pitchFamily="18" charset="0"/>
              </a:rPr>
              <a:t>Keagamaan</a:t>
            </a:r>
            <a:r>
              <a:rPr lang="en-US" sz="1600" dirty="0">
                <a:latin typeface="Helvetica" panose="020B0604020202020204" pitchFamily="34" charset="0"/>
                <a:ea typeface="Calibri" panose="020F0502020204030204" pitchFamily="34" charset="0"/>
                <a:cs typeface="Times New Roman" panose="02020603050405020304" pitchFamily="18" charset="0"/>
              </a:rPr>
              <a:t> with watermark </a:t>
            </a:r>
            <a:endParaRPr lang="en-US" sz="1600" dirty="0"/>
          </a:p>
        </p:txBody>
      </p:sp>
    </p:spTree>
    <p:extLst>
      <p:ext uri="{BB962C8B-B14F-4D97-AF65-F5344CB8AC3E}">
        <p14:creationId xmlns:p14="http://schemas.microsoft.com/office/powerpoint/2010/main" val="21821813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 Digitizing Religious Manuscript, Experience of </a:t>
            </a:r>
            <a:r>
              <a:rPr lang="en-US" dirty="0" err="1"/>
              <a:t>Puslitbang</a:t>
            </a:r>
            <a:r>
              <a:rPr lang="en-US" dirty="0"/>
              <a:t> </a:t>
            </a:r>
            <a:r>
              <a:rPr lang="en-US" dirty="0" err="1"/>
              <a:t>Lektur</a:t>
            </a:r>
            <a:r>
              <a:rPr lang="en-US" dirty="0"/>
              <a:t> </a:t>
            </a:r>
            <a:r>
              <a:rPr lang="en-US" dirty="0" err="1"/>
              <a:t>dan</a:t>
            </a:r>
            <a:r>
              <a:rPr lang="en-US" dirty="0"/>
              <a:t> </a:t>
            </a:r>
            <a:r>
              <a:rPr lang="en-US" dirty="0" err="1"/>
              <a:t>Khazanah</a:t>
            </a:r>
            <a:r>
              <a:rPr lang="en-US" dirty="0"/>
              <a:t> </a:t>
            </a:r>
            <a:r>
              <a:rPr lang="en-US" dirty="0" err="1"/>
              <a:t>Keagamaan</a:t>
            </a:r>
            <a:r>
              <a:rPr lang="en-US" dirty="0"/>
              <a:t> (3)</a:t>
            </a:r>
          </a:p>
        </p:txBody>
      </p:sp>
      <p:sp>
        <p:nvSpPr>
          <p:cNvPr id="3" name="Content Placeholder 2"/>
          <p:cNvSpPr>
            <a:spLocks noGrp="1"/>
          </p:cNvSpPr>
          <p:nvPr>
            <p:ph idx="1"/>
          </p:nvPr>
        </p:nvSpPr>
        <p:spPr/>
        <p:txBody>
          <a:bodyPr/>
          <a:lstStyle/>
          <a:p>
            <a:r>
              <a:rPr lang="en-US" dirty="0"/>
              <a:t>Inclusion watermark in each page of a manuscript is important </a:t>
            </a:r>
          </a:p>
          <a:p>
            <a:r>
              <a:rPr lang="en-US" dirty="0"/>
              <a:t>To maintain the authenticity of the LKK as the property of the </a:t>
            </a:r>
            <a:r>
              <a:rPr lang="en-US" dirty="0" err="1"/>
              <a:t>Puslitbang</a:t>
            </a:r>
            <a:r>
              <a:rPr lang="en-US" dirty="0"/>
              <a:t> </a:t>
            </a:r>
            <a:r>
              <a:rPr lang="en-US" dirty="0" err="1"/>
              <a:t>Lektur</a:t>
            </a:r>
            <a:r>
              <a:rPr lang="en-US" dirty="0"/>
              <a:t> </a:t>
            </a:r>
            <a:r>
              <a:rPr lang="en-US" dirty="0" err="1"/>
              <a:t>dan</a:t>
            </a:r>
            <a:r>
              <a:rPr lang="en-US" dirty="0"/>
              <a:t> </a:t>
            </a:r>
            <a:r>
              <a:rPr lang="en-US" dirty="0" err="1"/>
              <a:t>Khazanah</a:t>
            </a:r>
            <a:r>
              <a:rPr lang="en-US" dirty="0"/>
              <a:t> </a:t>
            </a:r>
            <a:r>
              <a:rPr lang="en-US" dirty="0" err="1"/>
              <a:t>Keagamaan</a:t>
            </a:r>
            <a:r>
              <a:rPr lang="en-US" dirty="0"/>
              <a:t>, </a:t>
            </a:r>
          </a:p>
          <a:p>
            <a:r>
              <a:rPr lang="en-US" dirty="0"/>
              <a:t>To getting legacy of intellectual property rights</a:t>
            </a:r>
          </a:p>
          <a:p>
            <a:endParaRPr lang="en-US" dirty="0"/>
          </a:p>
        </p:txBody>
      </p:sp>
    </p:spTree>
    <p:extLst>
      <p:ext uri="{BB962C8B-B14F-4D97-AF65-F5344CB8AC3E}">
        <p14:creationId xmlns:p14="http://schemas.microsoft.com/office/powerpoint/2010/main" val="33345362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 Digitizing Religious Manuscript, Experience of </a:t>
            </a:r>
            <a:r>
              <a:rPr lang="en-US" dirty="0" err="1"/>
              <a:t>Puslitbang</a:t>
            </a:r>
            <a:r>
              <a:rPr lang="en-US" dirty="0"/>
              <a:t> </a:t>
            </a:r>
            <a:r>
              <a:rPr lang="en-US" dirty="0" err="1"/>
              <a:t>Lektur</a:t>
            </a:r>
            <a:r>
              <a:rPr lang="en-US" dirty="0"/>
              <a:t> </a:t>
            </a:r>
            <a:r>
              <a:rPr lang="en-US" dirty="0" err="1"/>
              <a:t>dan</a:t>
            </a:r>
            <a:r>
              <a:rPr lang="en-US" dirty="0"/>
              <a:t> </a:t>
            </a:r>
            <a:r>
              <a:rPr lang="en-US" dirty="0" err="1"/>
              <a:t>Khazanah</a:t>
            </a:r>
            <a:r>
              <a:rPr lang="en-US" dirty="0"/>
              <a:t> </a:t>
            </a:r>
            <a:r>
              <a:rPr lang="en-US" dirty="0" err="1"/>
              <a:t>Keagamaan</a:t>
            </a:r>
            <a:r>
              <a:rPr lang="en-US" dirty="0"/>
              <a:t> (4)</a:t>
            </a:r>
          </a:p>
        </p:txBody>
      </p:sp>
      <p:sp>
        <p:nvSpPr>
          <p:cNvPr id="3" name="Content Placeholder 2"/>
          <p:cNvSpPr>
            <a:spLocks noGrp="1"/>
          </p:cNvSpPr>
          <p:nvPr>
            <p:ph idx="1"/>
          </p:nvPr>
        </p:nvSpPr>
        <p:spPr/>
        <p:txBody>
          <a:bodyPr/>
          <a:lstStyle/>
          <a:p>
            <a:r>
              <a:rPr lang="en-US" dirty="0"/>
              <a:t>Optimization Conservation Program LKK:</a:t>
            </a:r>
          </a:p>
          <a:p>
            <a:pPr marL="758952" lvl="1" indent="-457200">
              <a:buFont typeface="+mj-lt"/>
              <a:buAutoNum type="alphaLcParenR"/>
            </a:pPr>
            <a:r>
              <a:rPr lang="en-US" sz="2400" dirty="0"/>
              <a:t>Substantively includes classical religious texts</a:t>
            </a:r>
          </a:p>
          <a:p>
            <a:pPr marL="758952" lvl="1" indent="-457200">
              <a:buFont typeface="+mj-lt"/>
              <a:buAutoNum type="alphaLcParenR"/>
            </a:pPr>
            <a:endParaRPr lang="en-US" sz="2400" dirty="0"/>
          </a:p>
          <a:p>
            <a:pPr marL="758952" lvl="1" indent="-457200">
              <a:buFont typeface="+mj-lt"/>
              <a:buAutoNum type="alphaLcParenR"/>
            </a:pPr>
            <a:r>
              <a:rPr lang="en-US" sz="2400" dirty="0"/>
              <a:t>Methodologically/procedure</a:t>
            </a:r>
          </a:p>
          <a:p>
            <a:pPr marL="758952" lvl="1" indent="-457200">
              <a:buFont typeface="+mj-lt"/>
              <a:buAutoNum type="alphaLcParenR"/>
            </a:pPr>
            <a:endParaRPr lang="en-US" sz="2400" dirty="0"/>
          </a:p>
          <a:p>
            <a:pPr marL="758952" lvl="1" indent="-457200">
              <a:buFont typeface="+mj-lt"/>
              <a:buAutoNum type="alphaLcParenR"/>
            </a:pPr>
            <a:r>
              <a:rPr lang="en-US" sz="2400" dirty="0"/>
              <a:t>Providing a watermark and a detailed description for each of the LKK</a:t>
            </a:r>
          </a:p>
          <a:p>
            <a:pPr lvl="1"/>
            <a:endParaRPr lang="en-US" dirty="0"/>
          </a:p>
          <a:p>
            <a:endParaRPr lang="en-US" dirty="0"/>
          </a:p>
        </p:txBody>
      </p:sp>
    </p:spTree>
    <p:extLst>
      <p:ext uri="{BB962C8B-B14F-4D97-AF65-F5344CB8AC3E}">
        <p14:creationId xmlns:p14="http://schemas.microsoft.com/office/powerpoint/2010/main" val="40445416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 Digitizing Religious Manuscript, Experience of </a:t>
            </a:r>
            <a:r>
              <a:rPr lang="en-US" dirty="0" err="1"/>
              <a:t>Puslitbang</a:t>
            </a:r>
            <a:r>
              <a:rPr lang="en-US" dirty="0"/>
              <a:t> </a:t>
            </a:r>
            <a:r>
              <a:rPr lang="en-US" dirty="0" err="1"/>
              <a:t>Lektur</a:t>
            </a:r>
            <a:r>
              <a:rPr lang="en-US" dirty="0"/>
              <a:t> </a:t>
            </a:r>
            <a:r>
              <a:rPr lang="en-US" dirty="0" err="1"/>
              <a:t>dan</a:t>
            </a:r>
            <a:r>
              <a:rPr lang="en-US" dirty="0"/>
              <a:t> </a:t>
            </a:r>
            <a:r>
              <a:rPr lang="en-US" dirty="0" err="1"/>
              <a:t>Khazanah</a:t>
            </a:r>
            <a:r>
              <a:rPr lang="en-US" dirty="0"/>
              <a:t> </a:t>
            </a:r>
            <a:r>
              <a:rPr lang="en-US" dirty="0" err="1"/>
              <a:t>Keagamaan</a:t>
            </a:r>
            <a:r>
              <a:rPr lang="en-US" dirty="0"/>
              <a:t> (5)</a:t>
            </a:r>
          </a:p>
        </p:txBody>
      </p:sp>
      <p:sp>
        <p:nvSpPr>
          <p:cNvPr id="3" name="Content Placeholder 2"/>
          <p:cNvSpPr>
            <a:spLocks noGrp="1"/>
          </p:cNvSpPr>
          <p:nvPr>
            <p:ph idx="1"/>
          </p:nvPr>
        </p:nvSpPr>
        <p:spPr/>
        <p:txBody>
          <a:bodyPr/>
          <a:lstStyle/>
          <a:p>
            <a:pPr marL="0" indent="0">
              <a:buNone/>
            </a:pPr>
            <a:r>
              <a:rPr lang="en-US" dirty="0"/>
              <a:t>Activities aimed at rescuing the ancient manuscripts :</a:t>
            </a:r>
          </a:p>
          <a:p>
            <a:pPr marL="457200" lvl="0" indent="-457200">
              <a:buFont typeface="+mj-lt"/>
              <a:buAutoNum type="alphaLcParenR"/>
            </a:pPr>
            <a:r>
              <a:rPr lang="en-US" dirty="0"/>
              <a:t>Improving and Developing Quality of Technical Staff Digitations of Religious Manuscripts </a:t>
            </a:r>
          </a:p>
          <a:p>
            <a:pPr marL="457200" indent="-457200">
              <a:buFont typeface="+mj-lt"/>
              <a:buAutoNum type="alphaLcParenR"/>
            </a:pPr>
            <a:r>
              <a:rPr lang="en-US" dirty="0"/>
              <a:t>In House Training about Digital Photography</a:t>
            </a:r>
          </a:p>
          <a:p>
            <a:pPr marL="457200" indent="-457200">
              <a:buFont typeface="+mj-lt"/>
              <a:buAutoNum type="alphaLcParenR"/>
            </a:pPr>
            <a:r>
              <a:rPr lang="en-US" dirty="0"/>
              <a:t>Manuscripts Digitization Workshop and Development of National Manuscripts Portal</a:t>
            </a:r>
          </a:p>
          <a:p>
            <a:pPr marL="457200" indent="-457200">
              <a:buFont typeface="+mj-lt"/>
              <a:buAutoNum type="alphaLcParenR"/>
            </a:pPr>
            <a:r>
              <a:rPr lang="en-US" dirty="0"/>
              <a:t>Exploration and Digitization Religious Manuscripts</a:t>
            </a:r>
          </a:p>
          <a:p>
            <a:endParaRPr lang="en-US" dirty="0"/>
          </a:p>
          <a:p>
            <a:pPr lvl="0"/>
            <a:endParaRPr lang="en-US" dirty="0"/>
          </a:p>
          <a:p>
            <a:endParaRPr lang="en-US" dirty="0"/>
          </a:p>
        </p:txBody>
      </p:sp>
    </p:spTree>
    <p:extLst>
      <p:ext uri="{BB962C8B-B14F-4D97-AF65-F5344CB8AC3E}">
        <p14:creationId xmlns:p14="http://schemas.microsoft.com/office/powerpoint/2010/main" val="5598375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539" y="533400"/>
            <a:ext cx="10896599" cy="787400"/>
          </a:xfrm>
        </p:spPr>
        <p:txBody>
          <a:bodyPr>
            <a:normAutofit/>
          </a:bodyPr>
          <a:lstStyle/>
          <a:p>
            <a:r>
              <a:rPr lang="en-US" dirty="0"/>
              <a:t>E. </a:t>
            </a:r>
            <a:r>
              <a:rPr lang="en-US" b="1" dirty="0"/>
              <a:t>Thesaurus of Indonesian Islamic Manuscripts (TIIM)</a:t>
            </a:r>
            <a:endParaRPr lang="en-US" dirty="0"/>
          </a:p>
        </p:txBody>
      </p:sp>
      <p:sp>
        <p:nvSpPr>
          <p:cNvPr id="10" name="Content Placeholder 9"/>
          <p:cNvSpPr>
            <a:spLocks noGrp="1"/>
          </p:cNvSpPr>
          <p:nvPr>
            <p:ph sz="half" idx="1"/>
          </p:nvPr>
        </p:nvSpPr>
        <p:spPr>
          <a:xfrm>
            <a:off x="1218882" y="1803400"/>
            <a:ext cx="9980929" cy="4267200"/>
          </a:xfrm>
        </p:spPr>
        <p:txBody>
          <a:bodyPr/>
          <a:lstStyle/>
          <a:p>
            <a:r>
              <a:rPr lang="en-US" dirty="0"/>
              <a:t>The Thesaurus of Indonesian Islamic Manuscripts (TIIM) intended to provide complete information as possible about the Indonesian Islamic manuscripts, both written in Arabic and local languages</a:t>
            </a:r>
          </a:p>
          <a:p>
            <a:r>
              <a:rPr lang="en-US" dirty="0"/>
              <a:t>TIM was initiated by the </a:t>
            </a:r>
            <a:r>
              <a:rPr lang="en-US" dirty="0" err="1"/>
              <a:t>Puslitbang</a:t>
            </a:r>
            <a:r>
              <a:rPr lang="en-US" dirty="0"/>
              <a:t> </a:t>
            </a:r>
            <a:r>
              <a:rPr lang="en-US" dirty="0" err="1"/>
              <a:t>Lektur</a:t>
            </a:r>
            <a:r>
              <a:rPr lang="en-US" dirty="0"/>
              <a:t> </a:t>
            </a:r>
            <a:r>
              <a:rPr lang="en-US" dirty="0" err="1"/>
              <a:t>dan</a:t>
            </a:r>
            <a:r>
              <a:rPr lang="en-US" dirty="0"/>
              <a:t> </a:t>
            </a:r>
            <a:r>
              <a:rPr lang="en-US" dirty="0" err="1"/>
              <a:t>Khasanah</a:t>
            </a:r>
            <a:r>
              <a:rPr lang="en-US" dirty="0"/>
              <a:t> </a:t>
            </a:r>
            <a:r>
              <a:rPr lang="en-US" dirty="0" err="1"/>
              <a:t>Keagamaan</a:t>
            </a:r>
            <a:endParaRPr lang="en-US" dirty="0"/>
          </a:p>
          <a:p>
            <a:r>
              <a:rPr lang="en-US" dirty="0"/>
              <a:t>To provide access to hundreds or even thousands of religious manuscripts that are not always easily accessible</a:t>
            </a:r>
          </a:p>
          <a:p>
            <a:r>
              <a:rPr lang="en-US" dirty="0"/>
              <a:t>TIIM available in digital form and can be downloaded</a:t>
            </a:r>
          </a:p>
        </p:txBody>
      </p:sp>
    </p:spTree>
    <p:extLst>
      <p:ext uri="{BB962C8B-B14F-4D97-AF65-F5344CB8AC3E}">
        <p14:creationId xmlns:p14="http://schemas.microsoft.com/office/powerpoint/2010/main" val="35072598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rotWithShape="1">
          <a:blip r:embed="rId2"/>
          <a:srcRect l="3878" t="12519" r="5869" b="7008"/>
          <a:stretch/>
        </p:blipFill>
        <p:spPr bwMode="auto">
          <a:xfrm>
            <a:off x="684212" y="533400"/>
            <a:ext cx="10942812" cy="5486400"/>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2894012" y="6096000"/>
            <a:ext cx="5797485" cy="369332"/>
          </a:xfrm>
          <a:prstGeom prst="rect">
            <a:avLst/>
          </a:prstGeom>
        </p:spPr>
        <p:txBody>
          <a:bodyPr wrap="none">
            <a:spAutoFit/>
          </a:bodyPr>
          <a:lstStyle/>
          <a:p>
            <a:r>
              <a:rPr lang="en-US" dirty="0">
                <a:solidFill>
                  <a:srgbClr val="000000"/>
                </a:solidFill>
                <a:latin typeface="Helvetica" panose="020B0604020202020204" pitchFamily="34" charset="0"/>
                <a:ea typeface="Calibri" panose="020F0502020204030204" pitchFamily="34" charset="0"/>
                <a:cs typeface="Times New Roman" panose="02020603050405020304" pitchFamily="18" charset="0"/>
              </a:rPr>
              <a:t>Example Display of TIIM (</a:t>
            </a:r>
            <a:r>
              <a:rPr lang="en-US" u="sng" dirty="0">
                <a:solidFill>
                  <a:srgbClr val="000000"/>
                </a:solidFill>
                <a:latin typeface="Helvetica" panose="020B0604020202020204" pitchFamily="34" charset="0"/>
                <a:ea typeface="Calibri" panose="020F0502020204030204" pitchFamily="34" charset="0"/>
                <a:cs typeface="Times New Roman" panose="02020603050405020304" pitchFamily="18" charset="0"/>
                <a:hlinkClick r:id="rId3"/>
              </a:rPr>
              <a:t>http://lektur.kemenag.go.id/</a:t>
            </a:r>
            <a:r>
              <a:rPr lang="en-US" dirty="0">
                <a:solidFill>
                  <a:srgbClr val="000000"/>
                </a:solidFill>
                <a:latin typeface="Helvetica" panose="020B0604020202020204" pitchFamily="34" charset="0"/>
                <a:ea typeface="Calibri" panose="020F0502020204030204" pitchFamily="34" charset="0"/>
                <a:cs typeface="Times New Roman" panose="02020603050405020304" pitchFamily="18" charset="0"/>
              </a:rPr>
              <a:t>) </a:t>
            </a:r>
            <a:endParaRPr lang="en-US" dirty="0"/>
          </a:p>
        </p:txBody>
      </p:sp>
    </p:spTree>
    <p:extLst>
      <p:ext uri="{BB962C8B-B14F-4D97-AF65-F5344CB8AC3E}">
        <p14:creationId xmlns:p14="http://schemas.microsoft.com/office/powerpoint/2010/main" val="9162432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Introduction</a:t>
            </a:r>
          </a:p>
        </p:txBody>
      </p:sp>
    </p:spTree>
    <p:extLst>
      <p:ext uri="{BB962C8B-B14F-4D97-AF65-F5344CB8AC3E}">
        <p14:creationId xmlns:p14="http://schemas.microsoft.com/office/powerpoint/2010/main" val="15421649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539" y="533400"/>
            <a:ext cx="10896599" cy="787400"/>
          </a:xfrm>
        </p:spPr>
        <p:txBody>
          <a:bodyPr>
            <a:normAutofit/>
          </a:bodyPr>
          <a:lstStyle/>
          <a:p>
            <a:r>
              <a:rPr lang="en-US" dirty="0"/>
              <a:t>F. </a:t>
            </a:r>
            <a:r>
              <a:rPr lang="en-US" b="1" dirty="0"/>
              <a:t>Open Access Movement (OAM)</a:t>
            </a:r>
            <a:endParaRPr lang="en-US" dirty="0"/>
          </a:p>
        </p:txBody>
      </p:sp>
      <p:sp>
        <p:nvSpPr>
          <p:cNvPr id="10" name="Content Placeholder 9"/>
          <p:cNvSpPr>
            <a:spLocks noGrp="1"/>
          </p:cNvSpPr>
          <p:nvPr>
            <p:ph sz="half" idx="1"/>
          </p:nvPr>
        </p:nvSpPr>
        <p:spPr>
          <a:xfrm>
            <a:off x="1218882" y="1803400"/>
            <a:ext cx="9980929" cy="4267200"/>
          </a:xfrm>
        </p:spPr>
        <p:txBody>
          <a:bodyPr>
            <a:normAutofit lnSpcReduction="10000"/>
          </a:bodyPr>
          <a:lstStyle/>
          <a:p>
            <a:r>
              <a:rPr lang="en-US" dirty="0"/>
              <a:t>One of the dissemination of knowledge through Open Access (OA)</a:t>
            </a:r>
          </a:p>
          <a:p>
            <a:r>
              <a:rPr lang="en-US" dirty="0"/>
              <a:t>OA through a digital library can indeed be considered as a new phenomenon, especially Indonesian manuscript</a:t>
            </a:r>
          </a:p>
          <a:p>
            <a:r>
              <a:rPr lang="en-US" dirty="0"/>
              <a:t>In the context of the national manuscript, the manuscript development of digital libraries means that by itself will open the widest access for academics, researchers, enthusiasts, observers, and society in general, both at home and abroad, the various collections of national manuscripts</a:t>
            </a:r>
          </a:p>
          <a:p>
            <a:r>
              <a:rPr lang="en-US" dirty="0"/>
              <a:t>The role of librarians appears here</a:t>
            </a:r>
          </a:p>
          <a:p>
            <a:r>
              <a:rPr lang="en-US" dirty="0"/>
              <a:t>Example in Malay and United States</a:t>
            </a:r>
          </a:p>
        </p:txBody>
      </p:sp>
    </p:spTree>
    <p:extLst>
      <p:ext uri="{BB962C8B-B14F-4D97-AF65-F5344CB8AC3E}">
        <p14:creationId xmlns:p14="http://schemas.microsoft.com/office/powerpoint/2010/main" val="19984520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fade">
                                      <p:cBhvr>
                                        <p:cTn id="27"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dirty="0"/>
              <a:t>4. Conclusion</a:t>
            </a:r>
          </a:p>
        </p:txBody>
      </p:sp>
    </p:spTree>
    <p:extLst>
      <p:ext uri="{BB962C8B-B14F-4D97-AF65-F5344CB8AC3E}">
        <p14:creationId xmlns:p14="http://schemas.microsoft.com/office/powerpoint/2010/main" val="10392412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4.Conclusion</a:t>
            </a:r>
          </a:p>
        </p:txBody>
      </p:sp>
      <p:sp>
        <p:nvSpPr>
          <p:cNvPr id="5" name="Content Placeholder 4"/>
          <p:cNvSpPr>
            <a:spLocks noGrp="1"/>
          </p:cNvSpPr>
          <p:nvPr>
            <p:ph idx="1"/>
          </p:nvPr>
        </p:nvSpPr>
        <p:spPr/>
        <p:txBody>
          <a:bodyPr/>
          <a:lstStyle/>
          <a:p>
            <a:r>
              <a:rPr lang="en-US" dirty="0"/>
              <a:t>The Effort of </a:t>
            </a:r>
            <a:r>
              <a:rPr lang="en-US" dirty="0" err="1"/>
              <a:t>Puslitbang</a:t>
            </a:r>
            <a:r>
              <a:rPr lang="en-US" dirty="0"/>
              <a:t> </a:t>
            </a:r>
            <a:r>
              <a:rPr lang="en-US" dirty="0" err="1"/>
              <a:t>Lektur</a:t>
            </a:r>
            <a:r>
              <a:rPr lang="en-US" dirty="0"/>
              <a:t> </a:t>
            </a:r>
            <a:r>
              <a:rPr lang="en-US" dirty="0" err="1"/>
              <a:t>dan</a:t>
            </a:r>
            <a:r>
              <a:rPr lang="en-US" dirty="0"/>
              <a:t> </a:t>
            </a:r>
            <a:r>
              <a:rPr lang="en-US" dirty="0" err="1"/>
              <a:t>Khazanah</a:t>
            </a:r>
            <a:r>
              <a:rPr lang="en-US" dirty="0"/>
              <a:t> </a:t>
            </a:r>
            <a:r>
              <a:rPr lang="en-US" dirty="0" err="1"/>
              <a:t>Keagamaan</a:t>
            </a:r>
            <a:r>
              <a:rPr lang="en-US" dirty="0"/>
              <a:t> in digitizing religious manuscript should be appreciated, Already thousands of manuscripts succeeded in "capture“</a:t>
            </a:r>
          </a:p>
          <a:p>
            <a:r>
              <a:rPr lang="en-US" dirty="0"/>
              <a:t>The effort to create portals that facilitate global access digital religious texts is constantly being developed through Thesaurus of Indonesian Islamic Manuscripts (TIIM)</a:t>
            </a:r>
          </a:p>
          <a:p>
            <a:r>
              <a:rPr lang="en-US" dirty="0"/>
              <a:t>The development of a thesaurus is also balanced with human resource development</a:t>
            </a:r>
          </a:p>
        </p:txBody>
      </p:sp>
    </p:spTree>
    <p:extLst>
      <p:ext uri="{BB962C8B-B14F-4D97-AF65-F5344CB8AC3E}">
        <p14:creationId xmlns:p14="http://schemas.microsoft.com/office/powerpoint/2010/main" val="16751087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THANK YOU</a:t>
            </a:r>
          </a:p>
        </p:txBody>
      </p:sp>
      <p:sp>
        <p:nvSpPr>
          <p:cNvPr id="5" name="Text Placeholder 4"/>
          <p:cNvSpPr>
            <a:spLocks noGrp="1"/>
          </p:cNvSpPr>
          <p:nvPr>
            <p:ph type="body" idx="1"/>
          </p:nvPr>
        </p:nvSpPr>
        <p:spPr>
          <a:xfrm>
            <a:off x="9371012" y="6172200"/>
            <a:ext cx="2438400" cy="304800"/>
          </a:xfrm>
        </p:spPr>
        <p:txBody>
          <a:bodyPr>
            <a:noAutofit/>
          </a:bodyPr>
          <a:lstStyle/>
          <a:p>
            <a:r>
              <a:rPr lang="en-US" sz="1400" dirty="0">
                <a:latin typeface="Century Gothic" panose="020B0502020202020204" pitchFamily="34" charset="0"/>
              </a:rPr>
              <a:t>© 2017 </a:t>
            </a:r>
            <a:r>
              <a:rPr lang="en-US" sz="1400" dirty="0" err="1">
                <a:latin typeface="Century Gothic" panose="020B0502020202020204" pitchFamily="34" charset="0"/>
              </a:rPr>
              <a:t>Hariyah</a:t>
            </a:r>
            <a:r>
              <a:rPr lang="en-US" sz="1400" dirty="0">
                <a:latin typeface="Century Gothic" panose="020B0502020202020204" pitchFamily="34" charset="0"/>
              </a:rPr>
              <a:t> &amp; RIYAN</a:t>
            </a:r>
          </a:p>
        </p:txBody>
      </p:sp>
    </p:spTree>
    <p:extLst>
      <p:ext uri="{BB962C8B-B14F-4D97-AF65-F5344CB8AC3E}">
        <p14:creationId xmlns:p14="http://schemas.microsoft.com/office/powerpoint/2010/main" val="5011203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a:t>1. Introduction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a:t>Indonesia is very rich in cultural relics, a number of national manuscript is very much</a:t>
            </a:r>
          </a:p>
          <a:p>
            <a:r>
              <a:rPr lang="en-US" dirty="0"/>
              <a:t>The manuscripts scattered in various countries, such as England, Germany, France, Netherlands, Malaysia, Singapore, and Brunei Darussalam</a:t>
            </a:r>
          </a:p>
          <a:p>
            <a:r>
              <a:rPr lang="en-US" dirty="0"/>
              <a:t>No awareness of the importance of these manuscripts as cultural heritage</a:t>
            </a:r>
          </a:p>
          <a:p>
            <a:r>
              <a:rPr lang="en-US" dirty="0"/>
              <a:t>By digitizing manuscripts “make them available to a national and international scholarly audience and, at the same time to support critically important conservation and cataloguing efforts</a:t>
            </a:r>
          </a:p>
          <a:p>
            <a:r>
              <a:rPr lang="en-US" dirty="0"/>
              <a:t>This paper intends explores religious manuscript digitization activities undertaken by </a:t>
            </a:r>
            <a:r>
              <a:rPr lang="en-US" dirty="0" err="1"/>
              <a:t>Puslitbang</a:t>
            </a:r>
            <a:r>
              <a:rPr lang="en-US" dirty="0"/>
              <a:t> </a:t>
            </a:r>
            <a:r>
              <a:rPr lang="en-US" dirty="0" err="1"/>
              <a:t>Lektur</a:t>
            </a:r>
            <a:r>
              <a:rPr lang="en-US" dirty="0"/>
              <a:t> </a:t>
            </a:r>
            <a:r>
              <a:rPr lang="en-US" dirty="0" err="1"/>
              <a:t>dan</a:t>
            </a:r>
            <a:r>
              <a:rPr lang="en-US" dirty="0"/>
              <a:t> </a:t>
            </a:r>
            <a:r>
              <a:rPr lang="en-US" dirty="0" err="1"/>
              <a:t>Khasanah</a:t>
            </a:r>
            <a:r>
              <a:rPr lang="en-US" dirty="0"/>
              <a:t> </a:t>
            </a:r>
            <a:r>
              <a:rPr lang="en-US" dirty="0" err="1"/>
              <a:t>Keagamaan</a:t>
            </a:r>
            <a:r>
              <a:rPr lang="en-US" dirty="0"/>
              <a:t> as part of the state institutions which participate in saving the intellectual property of the nation and as part of a move to support open access</a:t>
            </a:r>
          </a:p>
        </p:txBody>
      </p:sp>
    </p:spTree>
    <p:extLst>
      <p:ext uri="{BB962C8B-B14F-4D97-AF65-F5344CB8AC3E}">
        <p14:creationId xmlns:p14="http://schemas.microsoft.com/office/powerpoint/2010/main" val="17118464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Research Methods</a:t>
            </a:r>
          </a:p>
        </p:txBody>
      </p:sp>
    </p:spTree>
    <p:extLst>
      <p:ext uri="{BB962C8B-B14F-4D97-AF65-F5344CB8AC3E}">
        <p14:creationId xmlns:p14="http://schemas.microsoft.com/office/powerpoint/2010/main" val="19119879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2. Research Methods</a:t>
            </a:r>
          </a:p>
        </p:txBody>
      </p:sp>
      <p:sp>
        <p:nvSpPr>
          <p:cNvPr id="5" name="Content Placeholder 4"/>
          <p:cNvSpPr>
            <a:spLocks noGrp="1"/>
          </p:cNvSpPr>
          <p:nvPr>
            <p:ph sz="half" idx="2"/>
          </p:nvPr>
        </p:nvSpPr>
        <p:spPr>
          <a:xfrm>
            <a:off x="1218883" y="1803400"/>
            <a:ext cx="9751059" cy="4267200"/>
          </a:xfrm>
        </p:spPr>
        <p:txBody>
          <a:bodyPr/>
          <a:lstStyle/>
          <a:p>
            <a:r>
              <a:rPr lang="en-US" dirty="0"/>
              <a:t>Literature review that assessment of religious manuscripts from various literature</a:t>
            </a:r>
          </a:p>
          <a:p>
            <a:r>
              <a:rPr lang="en-US" dirty="0"/>
              <a:t>Including research that have been done by the Center for Development Research </a:t>
            </a:r>
            <a:r>
              <a:rPr lang="en-US" dirty="0" err="1"/>
              <a:t>Lektur</a:t>
            </a:r>
            <a:r>
              <a:rPr lang="en-US" dirty="0"/>
              <a:t> </a:t>
            </a:r>
            <a:r>
              <a:rPr lang="en-US" dirty="0" err="1"/>
              <a:t>dan</a:t>
            </a:r>
            <a:r>
              <a:rPr lang="en-US" dirty="0"/>
              <a:t> </a:t>
            </a:r>
            <a:r>
              <a:rPr lang="en-US" dirty="0" err="1"/>
              <a:t>Khazanah</a:t>
            </a:r>
            <a:r>
              <a:rPr lang="en-US" dirty="0"/>
              <a:t> </a:t>
            </a:r>
            <a:r>
              <a:rPr lang="en-US" dirty="0" err="1"/>
              <a:t>Keagamaan</a:t>
            </a:r>
            <a:r>
              <a:rPr lang="en-US" dirty="0"/>
              <a:t> </a:t>
            </a:r>
            <a:r>
              <a:rPr lang="en-US" dirty="0" err="1"/>
              <a:t>Balitbangdiklat</a:t>
            </a:r>
            <a:r>
              <a:rPr lang="en-US" dirty="0"/>
              <a:t> Ministry of Religious Affairs</a:t>
            </a:r>
          </a:p>
        </p:txBody>
      </p:sp>
    </p:spTree>
    <p:extLst>
      <p:ext uri="{BB962C8B-B14F-4D97-AF65-F5344CB8AC3E}">
        <p14:creationId xmlns:p14="http://schemas.microsoft.com/office/powerpoint/2010/main" val="29080237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065212" y="990600"/>
            <a:ext cx="9930182" cy="2235203"/>
          </a:xfrm>
        </p:spPr>
        <p:txBody>
          <a:bodyPr>
            <a:normAutofit/>
          </a:bodyPr>
          <a:lstStyle/>
          <a:p>
            <a:r>
              <a:rPr lang="en-US" dirty="0"/>
              <a:t>3. Result</a:t>
            </a:r>
          </a:p>
        </p:txBody>
      </p:sp>
    </p:spTree>
    <p:extLst>
      <p:ext uri="{BB962C8B-B14F-4D97-AF65-F5344CB8AC3E}">
        <p14:creationId xmlns:p14="http://schemas.microsoft.com/office/powerpoint/2010/main" val="32427243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3. Result</a:t>
            </a:r>
          </a:p>
        </p:txBody>
      </p:sp>
      <p:sp>
        <p:nvSpPr>
          <p:cNvPr id="4" name="Content Placeholder 3"/>
          <p:cNvSpPr>
            <a:spLocks noGrp="1"/>
          </p:cNvSpPr>
          <p:nvPr>
            <p:ph sz="half" idx="2"/>
          </p:nvPr>
        </p:nvSpPr>
        <p:spPr>
          <a:xfrm>
            <a:off x="1218883" y="1803400"/>
            <a:ext cx="9751059" cy="4267200"/>
          </a:xfrm>
        </p:spPr>
        <p:txBody>
          <a:bodyPr/>
          <a:lstStyle/>
          <a:p>
            <a:pPr marL="457200" indent="-457200">
              <a:buFont typeface="+mj-lt"/>
              <a:buAutoNum type="alphaUcPeriod"/>
            </a:pPr>
            <a:r>
              <a:rPr lang="en-US" dirty="0"/>
              <a:t>Basic concept of digitization</a:t>
            </a:r>
          </a:p>
          <a:p>
            <a:pPr marL="457200" indent="-457200">
              <a:buFont typeface="+mj-lt"/>
              <a:buAutoNum type="alphaUcPeriod"/>
            </a:pPr>
            <a:r>
              <a:rPr lang="en-US" dirty="0"/>
              <a:t>Religious manuscripts</a:t>
            </a:r>
          </a:p>
          <a:p>
            <a:pPr marL="457200" indent="-457200">
              <a:buFont typeface="+mj-lt"/>
              <a:buAutoNum type="alphaUcPeriod"/>
            </a:pPr>
            <a:r>
              <a:rPr lang="en-US" dirty="0"/>
              <a:t>The Institution that Undertakes Preservation of Ancient Manuscripts</a:t>
            </a:r>
          </a:p>
          <a:p>
            <a:pPr marL="457200" indent="-457200">
              <a:buFont typeface="+mj-lt"/>
              <a:buAutoNum type="alphaUcPeriod"/>
            </a:pPr>
            <a:r>
              <a:rPr lang="en-US" dirty="0"/>
              <a:t>Digitizing Religious Manuscript, Experience of </a:t>
            </a:r>
            <a:r>
              <a:rPr lang="en-US" dirty="0" err="1"/>
              <a:t>Puslitbang</a:t>
            </a:r>
            <a:r>
              <a:rPr lang="en-US" dirty="0"/>
              <a:t> </a:t>
            </a:r>
            <a:r>
              <a:rPr lang="en-US" dirty="0" err="1"/>
              <a:t>Lektur</a:t>
            </a:r>
            <a:r>
              <a:rPr lang="en-US" dirty="0"/>
              <a:t> </a:t>
            </a:r>
            <a:r>
              <a:rPr lang="en-US" dirty="0" err="1"/>
              <a:t>dan</a:t>
            </a:r>
            <a:r>
              <a:rPr lang="en-US" dirty="0"/>
              <a:t> </a:t>
            </a:r>
            <a:r>
              <a:rPr lang="en-US" dirty="0" err="1"/>
              <a:t>Khazanah</a:t>
            </a:r>
            <a:r>
              <a:rPr lang="en-US" dirty="0"/>
              <a:t> </a:t>
            </a:r>
            <a:r>
              <a:rPr lang="en-US" dirty="0" err="1"/>
              <a:t>Keagamaan</a:t>
            </a:r>
            <a:endParaRPr lang="en-US" dirty="0"/>
          </a:p>
          <a:p>
            <a:pPr marL="457200" indent="-457200">
              <a:buFont typeface="+mj-lt"/>
              <a:buAutoNum type="alphaUcPeriod"/>
            </a:pPr>
            <a:r>
              <a:rPr lang="en-US" dirty="0"/>
              <a:t>Thesaurus of Indonesian Islamic Manuscripts (TIIM)</a:t>
            </a:r>
          </a:p>
          <a:p>
            <a:pPr marL="457200" indent="-457200">
              <a:buFont typeface="+mj-lt"/>
              <a:buAutoNum type="alphaUcPeriod"/>
            </a:pPr>
            <a:r>
              <a:rPr lang="en-US" dirty="0"/>
              <a:t>Open Access Movement</a:t>
            </a:r>
          </a:p>
        </p:txBody>
      </p:sp>
    </p:spTree>
    <p:extLst>
      <p:ext uri="{BB962C8B-B14F-4D97-AF65-F5344CB8AC3E}">
        <p14:creationId xmlns:p14="http://schemas.microsoft.com/office/powerpoint/2010/main" val="14181279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 Digitization</a:t>
            </a:r>
          </a:p>
        </p:txBody>
      </p:sp>
      <p:sp>
        <p:nvSpPr>
          <p:cNvPr id="6" name="Content Placeholder 5"/>
          <p:cNvSpPr>
            <a:spLocks noGrp="1"/>
          </p:cNvSpPr>
          <p:nvPr>
            <p:ph idx="1"/>
          </p:nvPr>
        </p:nvSpPr>
        <p:spPr/>
        <p:txBody>
          <a:bodyPr>
            <a:normAutofit fontScale="92500" lnSpcReduction="20000"/>
          </a:bodyPr>
          <a:lstStyle/>
          <a:p>
            <a:r>
              <a:rPr lang="en-US" dirty="0"/>
              <a:t>Digitizing is the process of transferring manuscripts from its original form into a digital form or copy it by scanning (scanner) or photographed with a digital camera</a:t>
            </a:r>
          </a:p>
          <a:p>
            <a:r>
              <a:rPr lang="en-US" dirty="0"/>
              <a:t>To preserve the value or content of information</a:t>
            </a:r>
          </a:p>
          <a:p>
            <a:r>
              <a:rPr lang="en-US" dirty="0"/>
              <a:t>Improving access to information and knowledge</a:t>
            </a:r>
          </a:p>
          <a:p>
            <a:r>
              <a:rPr lang="en-US" dirty="0"/>
              <a:t>Promoting resource that never existed</a:t>
            </a:r>
          </a:p>
          <a:p>
            <a:r>
              <a:rPr lang="en-US" dirty="0"/>
              <a:t>For future keep </a:t>
            </a:r>
          </a:p>
          <a:p>
            <a:r>
              <a:rPr lang="en-US" dirty="0"/>
              <a:t>Simultaneously making it accessible globally</a:t>
            </a:r>
          </a:p>
          <a:p>
            <a:r>
              <a:rPr lang="en-US" dirty="0"/>
              <a:t>The most important thing is to define the formal rules which would be worldwide acceptable, this format must fit with the necessary standards for dissemination of data via Internet.</a:t>
            </a:r>
          </a:p>
        </p:txBody>
      </p:sp>
    </p:spTree>
    <p:extLst>
      <p:ext uri="{BB962C8B-B14F-4D97-AF65-F5344CB8AC3E}">
        <p14:creationId xmlns:p14="http://schemas.microsoft.com/office/powerpoint/2010/main" val="5378808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mph" presetSubtype="0" nodeType="clickEffect">
                                  <p:stCondLst>
                                    <p:cond delay="0"/>
                                  </p:stCondLst>
                                  <p:iterate type="lt">
                                    <p:tmAbs val="25"/>
                                  </p:iterate>
                                  <p:childTnLst>
                                    <p:set>
                                      <p:cBhvr override="childStyle">
                                        <p:cTn id="11" dur="indefinite"/>
                                        <p:tgtEl>
                                          <p:spTgt spid="6">
                                            <p:txEl>
                                              <p:pRg st="0" end="0"/>
                                            </p:txEl>
                                          </p:spTgt>
                                        </p:tgtEl>
                                        <p:attrNameLst>
                                          <p:attrName>style.fontWeight</p:attrName>
                                        </p:attrNameLst>
                                      </p:cBhvr>
                                      <p:to>
                                        <p:strVal val="bold"/>
                                      </p:to>
                                    </p:set>
                                  </p:childTnLst>
                                </p:cTn>
                              </p:par>
                            </p:childTnLst>
                          </p:cTn>
                        </p:par>
                      </p:childTnLst>
                    </p:cTn>
                  </p:par>
                  <p:par>
                    <p:cTn id="12" fill="hold">
                      <p:stCondLst>
                        <p:cond delay="indefinite"/>
                      </p:stCondLst>
                      <p:childTnLst>
                        <p:par>
                          <p:cTn id="13" fill="hold">
                            <p:stCondLst>
                              <p:cond delay="0"/>
                            </p:stCondLst>
                            <p:childTnLst>
                              <p:par>
                                <p:cTn id="14" presetID="15" presetClass="emph" presetSubtype="0" nodeType="clickEffect">
                                  <p:stCondLst>
                                    <p:cond delay="0"/>
                                  </p:stCondLst>
                                  <p:iterate type="lt">
                                    <p:tmAbs val="25"/>
                                  </p:iterate>
                                  <p:childTnLst>
                                    <p:set>
                                      <p:cBhvr override="childStyle">
                                        <p:cTn id="15" dur="indefinite"/>
                                        <p:tgtEl>
                                          <p:spTgt spid="6">
                                            <p:txEl>
                                              <p:pRg st="1" end="1"/>
                                            </p:txEl>
                                          </p:spTgt>
                                        </p:tgtEl>
                                        <p:attrNameLst>
                                          <p:attrName>style.fontWeight</p:attrName>
                                        </p:attrNameLst>
                                      </p:cBhvr>
                                      <p:to>
                                        <p:strVal val="bold"/>
                                      </p:to>
                                    </p:set>
                                  </p:childTnLst>
                                </p:cTn>
                              </p:par>
                            </p:childTnLst>
                          </p:cTn>
                        </p:par>
                      </p:childTnLst>
                    </p:cTn>
                  </p:par>
                  <p:par>
                    <p:cTn id="16" fill="hold">
                      <p:stCondLst>
                        <p:cond delay="indefinite"/>
                      </p:stCondLst>
                      <p:childTnLst>
                        <p:par>
                          <p:cTn id="17" fill="hold">
                            <p:stCondLst>
                              <p:cond delay="0"/>
                            </p:stCondLst>
                            <p:childTnLst>
                              <p:par>
                                <p:cTn id="18" presetID="15" presetClass="emph" presetSubtype="0" nodeType="clickEffect">
                                  <p:stCondLst>
                                    <p:cond delay="0"/>
                                  </p:stCondLst>
                                  <p:iterate type="lt">
                                    <p:tmAbs val="25"/>
                                  </p:iterate>
                                  <p:childTnLst>
                                    <p:set>
                                      <p:cBhvr override="childStyle">
                                        <p:cTn id="19" dur="indefinite"/>
                                        <p:tgtEl>
                                          <p:spTgt spid="6">
                                            <p:txEl>
                                              <p:pRg st="2" end="2"/>
                                            </p:txEl>
                                          </p:spTgt>
                                        </p:tgtEl>
                                        <p:attrNameLst>
                                          <p:attrName>style.fontWeight</p:attrName>
                                        </p:attrNameLst>
                                      </p:cBhvr>
                                      <p:to>
                                        <p:strVal val="bold"/>
                                      </p:to>
                                    </p:set>
                                  </p:childTnLst>
                                </p:cTn>
                              </p:par>
                            </p:childTnLst>
                          </p:cTn>
                        </p:par>
                      </p:childTnLst>
                    </p:cTn>
                  </p:par>
                  <p:par>
                    <p:cTn id="20" fill="hold">
                      <p:stCondLst>
                        <p:cond delay="indefinite"/>
                      </p:stCondLst>
                      <p:childTnLst>
                        <p:par>
                          <p:cTn id="21" fill="hold">
                            <p:stCondLst>
                              <p:cond delay="0"/>
                            </p:stCondLst>
                            <p:childTnLst>
                              <p:par>
                                <p:cTn id="22" presetID="15" presetClass="emph" presetSubtype="0" nodeType="clickEffect">
                                  <p:stCondLst>
                                    <p:cond delay="0"/>
                                  </p:stCondLst>
                                  <p:iterate type="lt">
                                    <p:tmAbs val="25"/>
                                  </p:iterate>
                                  <p:childTnLst>
                                    <p:set>
                                      <p:cBhvr override="childStyle">
                                        <p:cTn id="23" dur="indefinite"/>
                                        <p:tgtEl>
                                          <p:spTgt spid="6">
                                            <p:txEl>
                                              <p:pRg st="3" end="3"/>
                                            </p:txEl>
                                          </p:spTgt>
                                        </p:tgtEl>
                                        <p:attrNameLst>
                                          <p:attrName>style.fontWeight</p:attrName>
                                        </p:attrNameLst>
                                      </p:cBhvr>
                                      <p:to>
                                        <p:strVal val="bold"/>
                                      </p:to>
                                    </p:set>
                                  </p:childTnLst>
                                </p:cTn>
                              </p:par>
                            </p:childTnLst>
                          </p:cTn>
                        </p:par>
                      </p:childTnLst>
                    </p:cTn>
                  </p:par>
                  <p:par>
                    <p:cTn id="24" fill="hold">
                      <p:stCondLst>
                        <p:cond delay="indefinite"/>
                      </p:stCondLst>
                      <p:childTnLst>
                        <p:par>
                          <p:cTn id="25" fill="hold">
                            <p:stCondLst>
                              <p:cond delay="0"/>
                            </p:stCondLst>
                            <p:childTnLst>
                              <p:par>
                                <p:cTn id="26" presetID="15" presetClass="emph" presetSubtype="0" nodeType="clickEffect">
                                  <p:stCondLst>
                                    <p:cond delay="0"/>
                                  </p:stCondLst>
                                  <p:iterate type="lt">
                                    <p:tmAbs val="25"/>
                                  </p:iterate>
                                  <p:childTnLst>
                                    <p:set>
                                      <p:cBhvr override="childStyle">
                                        <p:cTn id="27" dur="indefinite"/>
                                        <p:tgtEl>
                                          <p:spTgt spid="6">
                                            <p:txEl>
                                              <p:pRg st="4" end="4"/>
                                            </p:txEl>
                                          </p:spTgt>
                                        </p:tgtEl>
                                        <p:attrNameLst>
                                          <p:attrName>style.fontWeight</p:attrName>
                                        </p:attrNameLst>
                                      </p:cBhvr>
                                      <p:to>
                                        <p:strVal val="bold"/>
                                      </p:to>
                                    </p:set>
                                  </p:childTnLst>
                                </p:cTn>
                              </p:par>
                            </p:childTnLst>
                          </p:cTn>
                        </p:par>
                      </p:childTnLst>
                    </p:cTn>
                  </p:par>
                  <p:par>
                    <p:cTn id="28" fill="hold">
                      <p:stCondLst>
                        <p:cond delay="indefinite"/>
                      </p:stCondLst>
                      <p:childTnLst>
                        <p:par>
                          <p:cTn id="29" fill="hold">
                            <p:stCondLst>
                              <p:cond delay="0"/>
                            </p:stCondLst>
                            <p:childTnLst>
                              <p:par>
                                <p:cTn id="30" presetID="15" presetClass="emph" presetSubtype="0" nodeType="clickEffect">
                                  <p:stCondLst>
                                    <p:cond delay="0"/>
                                  </p:stCondLst>
                                  <p:iterate type="lt">
                                    <p:tmAbs val="25"/>
                                  </p:iterate>
                                  <p:childTnLst>
                                    <p:set>
                                      <p:cBhvr override="childStyle">
                                        <p:cTn id="31" dur="indefinite"/>
                                        <p:tgtEl>
                                          <p:spTgt spid="6">
                                            <p:txEl>
                                              <p:pRg st="5" end="5"/>
                                            </p:txEl>
                                          </p:spTgt>
                                        </p:tgtEl>
                                        <p:attrNameLst>
                                          <p:attrName>style.fontWeight</p:attrName>
                                        </p:attrNameLst>
                                      </p:cBhvr>
                                      <p:to>
                                        <p:strVal val="bold"/>
                                      </p:to>
                                    </p:set>
                                  </p:childTnLst>
                                </p:cTn>
                              </p:par>
                            </p:childTnLst>
                          </p:cTn>
                        </p:par>
                      </p:childTnLst>
                    </p:cTn>
                  </p:par>
                  <p:par>
                    <p:cTn id="32" fill="hold">
                      <p:stCondLst>
                        <p:cond delay="indefinite"/>
                      </p:stCondLst>
                      <p:childTnLst>
                        <p:par>
                          <p:cTn id="33" fill="hold">
                            <p:stCondLst>
                              <p:cond delay="0"/>
                            </p:stCondLst>
                            <p:childTnLst>
                              <p:par>
                                <p:cTn id="34" presetID="15" presetClass="emph" presetSubtype="0" nodeType="clickEffect">
                                  <p:stCondLst>
                                    <p:cond delay="0"/>
                                  </p:stCondLst>
                                  <p:iterate type="lt">
                                    <p:tmAbs val="25"/>
                                  </p:iterate>
                                  <p:childTnLst>
                                    <p:set>
                                      <p:cBhvr override="childStyle">
                                        <p:cTn id="35" dur="indefinite"/>
                                        <p:tgtEl>
                                          <p:spTgt spid="6">
                                            <p:txEl>
                                              <p:pRg st="6" end="6"/>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3883" y="457200"/>
            <a:ext cx="9751060" cy="762000"/>
          </a:xfrm>
        </p:spPr>
        <p:txBody>
          <a:bodyPr/>
          <a:lstStyle/>
          <a:p>
            <a:r>
              <a:rPr lang="en-US" dirty="0"/>
              <a:t>B. Religious Manuscript</a:t>
            </a:r>
          </a:p>
        </p:txBody>
      </p:sp>
      <p:sp>
        <p:nvSpPr>
          <p:cNvPr id="3" name="Content Placeholder 2"/>
          <p:cNvSpPr>
            <a:spLocks noGrp="1"/>
          </p:cNvSpPr>
          <p:nvPr>
            <p:ph idx="1"/>
          </p:nvPr>
        </p:nvSpPr>
        <p:spPr>
          <a:xfrm>
            <a:off x="1065212" y="1447800"/>
            <a:ext cx="9751060" cy="2590800"/>
          </a:xfrm>
        </p:spPr>
        <p:txBody>
          <a:bodyPr>
            <a:normAutofit fontScale="92500" lnSpcReduction="10000"/>
          </a:bodyPr>
          <a:lstStyle/>
          <a:p>
            <a:r>
              <a:rPr lang="en-US" dirty="0"/>
              <a:t>Manuscripts can also define as all the written heritage of our ancestors on paper, papyrus, bark and rattan </a:t>
            </a:r>
          </a:p>
          <a:p>
            <a:r>
              <a:rPr lang="en-US" dirty="0"/>
              <a:t>There are two popular terms in study of religious manuscript</a:t>
            </a:r>
          </a:p>
          <a:p>
            <a:pPr lvl="1"/>
            <a:r>
              <a:rPr lang="en-US" dirty="0"/>
              <a:t>Codicology </a:t>
            </a:r>
          </a:p>
          <a:p>
            <a:pPr lvl="1"/>
            <a:r>
              <a:rPr lang="en-US" dirty="0"/>
              <a:t>Philology</a:t>
            </a:r>
          </a:p>
          <a:p>
            <a:pPr marL="246063" lvl="1" indent="-246063"/>
            <a:r>
              <a:rPr lang="en-US" sz="2400" dirty="0"/>
              <a:t>Study of philology known manuscripts of Indonesia is divided into 14 categories</a:t>
            </a:r>
          </a:p>
          <a:p>
            <a:pPr marL="246063" lvl="1" indent="-246063"/>
            <a:endParaRPr lang="en-US" sz="2400"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140249459"/>
              </p:ext>
            </p:extLst>
          </p:nvPr>
        </p:nvGraphicFramePr>
        <p:xfrm>
          <a:off x="531811" y="4282440"/>
          <a:ext cx="11201400" cy="1889760"/>
        </p:xfrm>
        <a:graphic>
          <a:graphicData uri="http://schemas.openxmlformats.org/drawingml/2006/table">
            <a:tbl>
              <a:tblPr firstRow="1" bandRow="1">
                <a:tableStyleId>{22838BEF-8BB2-4498-84A7-C5851F593DF1}</a:tableStyleId>
              </a:tblPr>
              <a:tblGrid>
                <a:gridCol w="1600200">
                  <a:extLst>
                    <a:ext uri="{9D8B030D-6E8A-4147-A177-3AD203B41FA5}">
                      <a16:colId xmlns:a16="http://schemas.microsoft.com/office/drawing/2014/main" xmlns="" val="3632093879"/>
                    </a:ext>
                  </a:extLst>
                </a:gridCol>
                <a:gridCol w="1600200">
                  <a:extLst>
                    <a:ext uri="{9D8B030D-6E8A-4147-A177-3AD203B41FA5}">
                      <a16:colId xmlns:a16="http://schemas.microsoft.com/office/drawing/2014/main" xmlns="" val="2733461674"/>
                    </a:ext>
                  </a:extLst>
                </a:gridCol>
                <a:gridCol w="1600200">
                  <a:extLst>
                    <a:ext uri="{9D8B030D-6E8A-4147-A177-3AD203B41FA5}">
                      <a16:colId xmlns:a16="http://schemas.microsoft.com/office/drawing/2014/main" xmlns="" val="2464741183"/>
                    </a:ext>
                  </a:extLst>
                </a:gridCol>
                <a:gridCol w="1600200">
                  <a:extLst>
                    <a:ext uri="{9D8B030D-6E8A-4147-A177-3AD203B41FA5}">
                      <a16:colId xmlns:a16="http://schemas.microsoft.com/office/drawing/2014/main" xmlns="" val="455721582"/>
                    </a:ext>
                  </a:extLst>
                </a:gridCol>
                <a:gridCol w="1600200">
                  <a:extLst>
                    <a:ext uri="{9D8B030D-6E8A-4147-A177-3AD203B41FA5}">
                      <a16:colId xmlns:a16="http://schemas.microsoft.com/office/drawing/2014/main" xmlns="" val="2278231663"/>
                    </a:ext>
                  </a:extLst>
                </a:gridCol>
                <a:gridCol w="1600200">
                  <a:extLst>
                    <a:ext uri="{9D8B030D-6E8A-4147-A177-3AD203B41FA5}">
                      <a16:colId xmlns:a16="http://schemas.microsoft.com/office/drawing/2014/main" xmlns="" val="1962659385"/>
                    </a:ext>
                  </a:extLst>
                </a:gridCol>
                <a:gridCol w="1600200">
                  <a:extLst>
                    <a:ext uri="{9D8B030D-6E8A-4147-A177-3AD203B41FA5}">
                      <a16:colId xmlns:a16="http://schemas.microsoft.com/office/drawing/2014/main" xmlns="" val="4189017613"/>
                    </a:ext>
                  </a:extLst>
                </a:gridCol>
              </a:tblGrid>
              <a:tr h="990600">
                <a:tc>
                  <a:txBody>
                    <a:bodyPr/>
                    <a:lstStyle/>
                    <a:p>
                      <a:pPr algn="ctr"/>
                      <a:r>
                        <a:rPr lang="en-US" sz="1600" b="0" dirty="0"/>
                        <a:t>Religious</a:t>
                      </a:r>
                    </a:p>
                  </a:txBody>
                  <a:tcPr/>
                </a:tc>
                <a:tc>
                  <a:txBody>
                    <a:bodyPr/>
                    <a:lstStyle/>
                    <a:p>
                      <a:pPr algn="ctr"/>
                      <a:r>
                        <a:rPr lang="en-US" sz="1600" b="0" dirty="0"/>
                        <a:t>The Language</a:t>
                      </a:r>
                    </a:p>
                  </a:txBody>
                  <a:tcPr/>
                </a:tc>
                <a:tc>
                  <a:txBody>
                    <a:bodyPr/>
                    <a:lstStyle/>
                    <a:p>
                      <a:pPr algn="ctr"/>
                      <a:r>
                        <a:rPr lang="en-US" sz="1600" b="0" dirty="0"/>
                        <a:t>Philosophy and Folklore</a:t>
                      </a:r>
                    </a:p>
                  </a:txBody>
                  <a:tcPr/>
                </a:tc>
                <a:tc>
                  <a:txBody>
                    <a:bodyPr/>
                    <a:lstStyle/>
                    <a:p>
                      <a:pPr algn="ctr"/>
                      <a:r>
                        <a:rPr lang="en-US" sz="1600" b="0" dirty="0"/>
                        <a:t>The Mystic Secret</a:t>
                      </a:r>
                    </a:p>
                  </a:txBody>
                  <a:tcPr/>
                </a:tc>
                <a:tc>
                  <a:txBody>
                    <a:bodyPr/>
                    <a:lstStyle/>
                    <a:p>
                      <a:pPr algn="ctr"/>
                      <a:r>
                        <a:rPr lang="en-US" sz="1600" b="0" dirty="0"/>
                        <a:t>The Moral Teaching</a:t>
                      </a:r>
                    </a:p>
                  </a:txBody>
                  <a:tcPr/>
                </a:tc>
                <a:tc>
                  <a:txBody>
                    <a:bodyPr/>
                    <a:lstStyle/>
                    <a:p>
                      <a:pPr algn="ctr"/>
                      <a:r>
                        <a:rPr lang="en-US" sz="1600" b="0" dirty="0"/>
                        <a:t>The Regulations and Legal Experience</a:t>
                      </a:r>
                    </a:p>
                  </a:txBody>
                  <a:tcPr/>
                </a:tc>
                <a:tc>
                  <a:txBody>
                    <a:bodyPr/>
                    <a:lstStyle/>
                    <a:p>
                      <a:pPr algn="ctr"/>
                      <a:r>
                        <a:rPr lang="en-US" sz="1600" b="0" dirty="0"/>
                        <a:t>The Genealogy of The Kings</a:t>
                      </a:r>
                    </a:p>
                  </a:txBody>
                  <a:tcPr/>
                </a:tc>
                <a:extLst>
                  <a:ext uri="{0D108BD9-81ED-4DB2-BD59-A6C34878D82A}">
                    <a16:rowId xmlns:a16="http://schemas.microsoft.com/office/drawing/2014/main" xmlns="" val="1671358043"/>
                  </a:ext>
                </a:extLst>
              </a:tr>
              <a:tr h="762000">
                <a:tc>
                  <a:txBody>
                    <a:bodyPr/>
                    <a:lstStyle/>
                    <a:p>
                      <a:pPr algn="ctr"/>
                      <a:r>
                        <a:rPr lang="en-US" sz="1600" dirty="0"/>
                        <a:t>The Buildings and Architecture</a:t>
                      </a:r>
                    </a:p>
                  </a:txBody>
                  <a:tcPr/>
                </a:tc>
                <a:tc>
                  <a:txBody>
                    <a:bodyPr/>
                    <a:lstStyle/>
                    <a:p>
                      <a:pPr algn="ctr"/>
                      <a:r>
                        <a:rPr lang="en-US" sz="1600" dirty="0"/>
                        <a:t>About Medicines</a:t>
                      </a:r>
                    </a:p>
                  </a:txBody>
                  <a:tcPr/>
                </a:tc>
                <a:tc>
                  <a:txBody>
                    <a:bodyPr/>
                    <a:lstStyle/>
                    <a:p>
                      <a:pPr algn="ctr"/>
                      <a:r>
                        <a:rPr lang="en-US" sz="1600" dirty="0"/>
                        <a:t>The Meaning of Astrology</a:t>
                      </a:r>
                    </a:p>
                  </a:txBody>
                  <a:tcPr/>
                </a:tc>
                <a:tc>
                  <a:txBody>
                    <a:bodyPr/>
                    <a:lstStyle/>
                    <a:p>
                      <a:pPr algn="ctr"/>
                      <a:r>
                        <a:rPr lang="en-US" sz="1600" dirty="0"/>
                        <a:t>The Prophecy</a:t>
                      </a:r>
                    </a:p>
                    <a:p>
                      <a:pPr algn="ctr"/>
                      <a:endParaRPr lang="en-US" sz="1600" dirty="0"/>
                    </a:p>
                  </a:txBody>
                  <a:tcPr/>
                </a:tc>
                <a:tc>
                  <a:txBody>
                    <a:bodyPr/>
                    <a:lstStyle/>
                    <a:p>
                      <a:pPr algn="ctr"/>
                      <a:r>
                        <a:rPr lang="en-US" sz="1600" dirty="0"/>
                        <a:t>Literature</a:t>
                      </a:r>
                    </a:p>
                  </a:txBody>
                  <a:tcPr/>
                </a:tc>
                <a:tc>
                  <a:txBody>
                    <a:bodyPr/>
                    <a:lstStyle/>
                    <a:p>
                      <a:pPr algn="ctr"/>
                      <a:r>
                        <a:rPr lang="en-US" sz="1600" dirty="0"/>
                        <a:t>Historical</a:t>
                      </a:r>
                    </a:p>
                  </a:txBody>
                  <a:tcPr/>
                </a:tc>
                <a:tc>
                  <a:txBody>
                    <a:bodyPr/>
                    <a:lstStyle/>
                    <a:p>
                      <a:pPr algn="ctr"/>
                      <a:r>
                        <a:rPr lang="en-US" sz="1600" dirty="0"/>
                        <a:t>The Calculation of Time</a:t>
                      </a:r>
                    </a:p>
                  </a:txBody>
                  <a:tcPr/>
                </a:tc>
                <a:extLst>
                  <a:ext uri="{0D108BD9-81ED-4DB2-BD59-A6C34878D82A}">
                    <a16:rowId xmlns:a16="http://schemas.microsoft.com/office/drawing/2014/main" xmlns="" val="3103659564"/>
                  </a:ext>
                </a:extLst>
              </a:tr>
            </a:tbl>
          </a:graphicData>
        </a:graphic>
      </p:graphicFrame>
    </p:spTree>
    <p:extLst>
      <p:ext uri="{BB962C8B-B14F-4D97-AF65-F5344CB8AC3E}">
        <p14:creationId xmlns:p14="http://schemas.microsoft.com/office/powerpoint/2010/main" val="38750261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ooks Classic 16x9">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extraClrSchemeLst/>
  <a:extLst>
    <a:ext uri="{05A4C25C-085E-4340-85A3-A5531E510DB2}">
      <thm15:themeFamily xmlns:thm15="http://schemas.microsoft.com/office/thememl/2012/main" name="TF02801059.potx" id="{C5FD5170-17AC-4815-968A-FDC1AAB6E99D}" vid="{74C691A5-1550-4555-B870-169F3443F41D}"/>
    </a:ext>
  </a:extLst>
</a:theme>
</file>

<file path=ppt/theme/theme2.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1360476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TP102801058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706496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D003AC8-209A-4321-A17C-1B7A20643390}">
  <ds:schemaRefs>
    <ds:schemaRef ds:uri="http://schemas.microsoft.com/sharepoint/v3/contenttype/forms"/>
  </ds:schemaRefs>
</ds:datastoreItem>
</file>

<file path=customXml/itemProps2.xml><?xml version="1.0" encoding="utf-8"?>
<ds:datastoreItem xmlns:ds="http://schemas.openxmlformats.org/officeDocument/2006/customXml" ds:itemID="{4ED80E12-3BE9-4746-820E-FFB249F467F2}">
  <ds:schemaRefs>
    <ds:schemaRef ds:uri="http://www.w3.org/XML/1998/namespace"/>
    <ds:schemaRef ds:uri="http://schemas.microsoft.com/office/2006/documentManagement/types"/>
    <ds:schemaRef ds:uri="http://purl.org/dc/elements/1.1/"/>
    <ds:schemaRef ds:uri="http://schemas.openxmlformats.org/package/2006/metadata/core-properties"/>
    <ds:schemaRef ds:uri="http://schemas.microsoft.com/office/2006/metadata/properties"/>
    <ds:schemaRef ds:uri="http://purl.org/dc/terms/"/>
    <ds:schemaRef ds:uri="http://purl.org/dc/dcmitype/"/>
    <ds:schemaRef ds:uri="4873beb7-5857-4685-be1f-d57550cc96cc"/>
    <ds:schemaRef ds:uri="http://schemas.microsoft.com/office/infopath/2007/PartnerControls"/>
  </ds:schemaRefs>
</ds:datastoreItem>
</file>

<file path=customXml/itemProps3.xml><?xml version="1.0" encoding="utf-8"?>
<ds:datastoreItem xmlns:ds="http://schemas.openxmlformats.org/officeDocument/2006/customXml" ds:itemID="{83ED4759-CFDD-43F0-817C-11D9197192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Classic book education presentation (widescreen)</Template>
  <TotalTime>118</TotalTime>
  <Words>1046</Words>
  <Application>Microsoft Office PowerPoint</Application>
  <PresentationFormat>Custom</PresentationFormat>
  <Paragraphs>105</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Century Gothic</vt:lpstr>
      <vt:lpstr>Constantia</vt:lpstr>
      <vt:lpstr>Helvetica</vt:lpstr>
      <vt:lpstr>Times New Roman</vt:lpstr>
      <vt:lpstr>Books Classic 16x9</vt:lpstr>
      <vt:lpstr>Digitizing Religious Manuscript as an Effort to Support Open Access Movement</vt:lpstr>
      <vt:lpstr>1. Introduction</vt:lpstr>
      <vt:lpstr>1. Introduction</vt:lpstr>
      <vt:lpstr>2. Research Methods</vt:lpstr>
      <vt:lpstr>2. Research Methods</vt:lpstr>
      <vt:lpstr>3. Result</vt:lpstr>
      <vt:lpstr>3. Result</vt:lpstr>
      <vt:lpstr>A. Digitization</vt:lpstr>
      <vt:lpstr>B. Religious Manuscript</vt:lpstr>
      <vt:lpstr>C. The Institution that Undertakes Preservation of Ancient Manuscripts</vt:lpstr>
      <vt:lpstr>D. Digitizing Religious Manuscript, Experience of Puslitbang Lektur dan Khazanah Keagamaan (1)</vt:lpstr>
      <vt:lpstr>D. Digitizing Religious Manuscript, Experience of Puslitbang Lektur dan Khazanah Keagamaan (2)</vt:lpstr>
      <vt:lpstr>PowerPoint Presentation</vt:lpstr>
      <vt:lpstr>PowerPoint Presentation</vt:lpstr>
      <vt:lpstr>D. Digitizing Religious Manuscript, Experience of Puslitbang Lektur dan Khazanah Keagamaan (3)</vt:lpstr>
      <vt:lpstr>D. Digitizing Religious Manuscript, Experience of Puslitbang Lektur dan Khazanah Keagamaan (4)</vt:lpstr>
      <vt:lpstr>D. Digitizing Religious Manuscript, Experience of Puslitbang Lektur dan Khazanah Keagamaan (5)</vt:lpstr>
      <vt:lpstr>E. Thesaurus of Indonesian Islamic Manuscripts (TIIM)</vt:lpstr>
      <vt:lpstr>PowerPoint Presentation</vt:lpstr>
      <vt:lpstr>F. Open Access Movement (OAM)</vt:lpstr>
      <vt:lpstr>4. Conclusion</vt:lpstr>
      <vt:lpstr>4.Conclusion</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Digitizing Religious Manuscript as an Effort to Support Open Access Movement</dc:title>
  <dc:creator>staff library</dc:creator>
  <cp:lastModifiedBy>OPACWeb</cp:lastModifiedBy>
  <cp:revision>15</cp:revision>
  <dcterms:created xsi:type="dcterms:W3CDTF">2017-05-02T05:15:53Z</dcterms:created>
  <dcterms:modified xsi:type="dcterms:W3CDTF">2017-05-03T03:20:37Z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