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62" r:id="rId5"/>
    <p:sldId id="263" r:id="rId6"/>
    <p:sldId id="288" r:id="rId7"/>
    <p:sldId id="289" r:id="rId8"/>
    <p:sldId id="290" r:id="rId9"/>
    <p:sldId id="258" r:id="rId10"/>
    <p:sldId id="276" r:id="rId11"/>
    <p:sldId id="279" r:id="rId12"/>
    <p:sldId id="282" r:id="rId13"/>
    <p:sldId id="283" r:id="rId14"/>
    <p:sldId id="285" r:id="rId15"/>
    <p:sldId id="286" r:id="rId16"/>
    <p:sldId id="266" r:id="rId17"/>
    <p:sldId id="287" r:id="rId18"/>
    <p:sldId id="291"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24" autoAdjust="0"/>
    <p:restoredTop sz="94563" autoAdjust="0"/>
  </p:normalViewPr>
  <p:slideViewPr>
    <p:cSldViewPr showGuides="1">
      <p:cViewPr>
        <p:scale>
          <a:sx n="60" d="100"/>
          <a:sy n="60" d="100"/>
        </p:scale>
        <p:origin x="-1278" y="-222"/>
      </p:cViewPr>
      <p:guideLst>
        <p:guide orient="horz" pos="2160"/>
        <p:guide pos="2880"/>
      </p:guideLst>
    </p:cSldViewPr>
  </p:slideViewPr>
  <p:outlineViewPr>
    <p:cViewPr>
      <p:scale>
        <a:sx n="33" d="100"/>
        <a:sy n="33" d="100"/>
      </p:scale>
      <p:origin x="0" y="2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D0C82E-0DD6-4229-B553-268969F5EDBC}"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endParaRPr lang="en-US"/>
        </a:p>
      </dgm:t>
    </dgm:pt>
    <dgm:pt modelId="{F9B04750-E6F1-4C5F-A85D-B9CEA66D9CE7}">
      <dgm:prSet phldrT="[Text]" custT="1"/>
      <dgm:spPr/>
      <dgm:t>
        <a:bodyPr/>
        <a:lstStyle/>
        <a:p>
          <a:r>
            <a:rPr lang="en-US" sz="2400" b="1" dirty="0" smtClean="0"/>
            <a:t>Library Promotion, Culture, and Community Knowledge</a:t>
          </a:r>
          <a:endParaRPr lang="en-US" sz="2400" dirty="0"/>
        </a:p>
      </dgm:t>
    </dgm:pt>
    <dgm:pt modelId="{9B4284C9-E003-4CDC-ABBD-33AEB0EEDBB1}" type="parTrans" cxnId="{FD58DC58-FB1C-43D8-A12F-E9FC1CED6725}">
      <dgm:prSet/>
      <dgm:spPr/>
      <dgm:t>
        <a:bodyPr/>
        <a:lstStyle/>
        <a:p>
          <a:endParaRPr lang="en-US"/>
        </a:p>
      </dgm:t>
    </dgm:pt>
    <dgm:pt modelId="{781A0C0D-9B63-433C-8803-3230086B7F6B}" type="sibTrans" cxnId="{FD58DC58-FB1C-43D8-A12F-E9FC1CED6725}">
      <dgm:prSet/>
      <dgm:spPr/>
      <dgm:t>
        <a:bodyPr/>
        <a:lstStyle/>
        <a:p>
          <a:endParaRPr lang="en-US"/>
        </a:p>
      </dgm:t>
    </dgm:pt>
    <dgm:pt modelId="{A570C62D-F1A1-4BF6-8ECE-EF110ECEB23C}">
      <dgm:prSet phldrT="[Text]" custT="1"/>
      <dgm:spPr/>
      <dgm:t>
        <a:bodyPr/>
        <a:lstStyle/>
        <a:p>
          <a:r>
            <a:rPr lang="en-US" sz="1800" b="1" dirty="0" smtClean="0"/>
            <a:t>I</a:t>
          </a:r>
          <a:r>
            <a:rPr lang="en-US" sz="2000" b="1" dirty="0" smtClean="0"/>
            <a:t>ntroduction</a:t>
          </a:r>
          <a:endParaRPr lang="en-US" sz="1800" b="1" dirty="0"/>
        </a:p>
      </dgm:t>
    </dgm:pt>
    <dgm:pt modelId="{77BD8158-66EE-4413-BDFF-14266A32739B}" type="parTrans" cxnId="{57E6E435-C5A6-4419-A928-105650BD3362}">
      <dgm:prSet/>
      <dgm:spPr/>
      <dgm:t>
        <a:bodyPr/>
        <a:lstStyle/>
        <a:p>
          <a:endParaRPr lang="en-US"/>
        </a:p>
      </dgm:t>
    </dgm:pt>
    <dgm:pt modelId="{65CBF8B8-1BA6-4F53-AC0E-88640C7D471D}" type="sibTrans" cxnId="{57E6E435-C5A6-4419-A928-105650BD3362}">
      <dgm:prSet/>
      <dgm:spPr/>
      <dgm:t>
        <a:bodyPr/>
        <a:lstStyle/>
        <a:p>
          <a:endParaRPr lang="en-US"/>
        </a:p>
      </dgm:t>
    </dgm:pt>
    <dgm:pt modelId="{00EC5895-535D-4902-8D70-D1A98C0BDEE5}">
      <dgm:prSet phldrT="[Text]" custT="1"/>
      <dgm:spPr/>
      <dgm:t>
        <a:bodyPr/>
        <a:lstStyle/>
        <a:p>
          <a:r>
            <a:rPr lang="en-US" sz="2000" b="1" dirty="0" smtClean="0"/>
            <a:t>Related Literature</a:t>
          </a:r>
          <a:endParaRPr lang="en-US" sz="2000" b="1" dirty="0"/>
        </a:p>
      </dgm:t>
    </dgm:pt>
    <dgm:pt modelId="{22C920AD-2CDD-4125-A59E-E1EF31553FD0}" type="parTrans" cxnId="{B42228A8-84C0-4EF1-AC4C-DF636B9377EA}">
      <dgm:prSet/>
      <dgm:spPr/>
      <dgm:t>
        <a:bodyPr/>
        <a:lstStyle/>
        <a:p>
          <a:endParaRPr lang="en-US"/>
        </a:p>
      </dgm:t>
    </dgm:pt>
    <dgm:pt modelId="{B301FA31-0E89-4C82-98BB-67F92D57705B}" type="sibTrans" cxnId="{B42228A8-84C0-4EF1-AC4C-DF636B9377EA}">
      <dgm:prSet/>
      <dgm:spPr/>
      <dgm:t>
        <a:bodyPr/>
        <a:lstStyle/>
        <a:p>
          <a:endParaRPr lang="en-US"/>
        </a:p>
      </dgm:t>
    </dgm:pt>
    <dgm:pt modelId="{8AFDE1F0-6D19-4383-988E-680C5BEA4D12}">
      <dgm:prSet phldrT="[Text]" custT="1"/>
      <dgm:spPr/>
      <dgm:t>
        <a:bodyPr/>
        <a:lstStyle/>
        <a:p>
          <a:r>
            <a:rPr lang="en-US" sz="2000" b="1" dirty="0" smtClean="0"/>
            <a:t>Experiment and Result of Paper</a:t>
          </a:r>
          <a:endParaRPr lang="en-US" sz="2000" b="1" dirty="0"/>
        </a:p>
      </dgm:t>
    </dgm:pt>
    <dgm:pt modelId="{553EB38C-FB2F-4366-A15B-07D827F33748}" type="parTrans" cxnId="{CE4E5E9F-E813-419D-854B-5E85FDBC04A3}">
      <dgm:prSet/>
      <dgm:spPr/>
      <dgm:t>
        <a:bodyPr/>
        <a:lstStyle/>
        <a:p>
          <a:endParaRPr lang="en-US"/>
        </a:p>
      </dgm:t>
    </dgm:pt>
    <dgm:pt modelId="{199E3BE1-4CA0-4EF1-80D4-A4AB586768B0}" type="sibTrans" cxnId="{CE4E5E9F-E813-419D-854B-5E85FDBC04A3}">
      <dgm:prSet/>
      <dgm:spPr/>
      <dgm:t>
        <a:bodyPr/>
        <a:lstStyle/>
        <a:p>
          <a:endParaRPr lang="en-US"/>
        </a:p>
      </dgm:t>
    </dgm:pt>
    <dgm:pt modelId="{4FBE0C8D-6047-442F-BB98-4C8A63FD00B1}">
      <dgm:prSet phldrT="[Text]" custT="1"/>
      <dgm:spPr/>
      <dgm:t>
        <a:bodyPr/>
        <a:lstStyle/>
        <a:p>
          <a:r>
            <a:rPr lang="en-US" sz="2000" b="1" dirty="0" smtClean="0"/>
            <a:t>Result and Analysis</a:t>
          </a:r>
          <a:endParaRPr lang="en-US" sz="2000" b="1" dirty="0"/>
        </a:p>
      </dgm:t>
    </dgm:pt>
    <dgm:pt modelId="{65477633-C611-498E-B0AA-6050F3EFD5AB}" type="parTrans" cxnId="{15ED851C-0023-46C4-BFFC-9B9B2B7F1E6D}">
      <dgm:prSet/>
      <dgm:spPr/>
      <dgm:t>
        <a:bodyPr/>
        <a:lstStyle/>
        <a:p>
          <a:endParaRPr lang="en-US"/>
        </a:p>
      </dgm:t>
    </dgm:pt>
    <dgm:pt modelId="{111445C0-3F09-4C40-A9F9-7D50B1CFE6AB}" type="sibTrans" cxnId="{15ED851C-0023-46C4-BFFC-9B9B2B7F1E6D}">
      <dgm:prSet/>
      <dgm:spPr/>
      <dgm:t>
        <a:bodyPr/>
        <a:lstStyle/>
        <a:p>
          <a:endParaRPr lang="en-US"/>
        </a:p>
      </dgm:t>
    </dgm:pt>
    <dgm:pt modelId="{D2DAE0B9-5DCB-4F00-B19B-2A0397E0D516}">
      <dgm:prSet phldrT="[Text]" custT="1"/>
      <dgm:spPr/>
      <dgm:t>
        <a:bodyPr/>
        <a:lstStyle/>
        <a:p>
          <a:r>
            <a:rPr lang="en-US" sz="2000" b="1" dirty="0" smtClean="0"/>
            <a:t>Conclusion</a:t>
          </a:r>
          <a:endParaRPr lang="en-US" sz="2000" b="1" dirty="0"/>
        </a:p>
      </dgm:t>
    </dgm:pt>
    <dgm:pt modelId="{4EBF3647-E031-4BAE-B73D-9CD26351BD9A}" type="parTrans" cxnId="{0CB91878-B588-4295-BE68-2523AB946E78}">
      <dgm:prSet/>
      <dgm:spPr/>
      <dgm:t>
        <a:bodyPr/>
        <a:lstStyle/>
        <a:p>
          <a:endParaRPr lang="en-US"/>
        </a:p>
      </dgm:t>
    </dgm:pt>
    <dgm:pt modelId="{DDF1641F-1F56-4DB3-8AAA-FB9AEE8D5FFD}" type="sibTrans" cxnId="{0CB91878-B588-4295-BE68-2523AB946E78}">
      <dgm:prSet/>
      <dgm:spPr/>
      <dgm:t>
        <a:bodyPr/>
        <a:lstStyle/>
        <a:p>
          <a:endParaRPr lang="en-US"/>
        </a:p>
      </dgm:t>
    </dgm:pt>
    <dgm:pt modelId="{A0956944-B1F5-4F57-AFCE-DFB828296696}" type="pres">
      <dgm:prSet presAssocID="{39D0C82E-0DD6-4229-B553-268969F5EDBC}" presName="cycle" presStyleCnt="0">
        <dgm:presLayoutVars>
          <dgm:chMax val="1"/>
          <dgm:dir/>
          <dgm:animLvl val="ctr"/>
          <dgm:resizeHandles val="exact"/>
        </dgm:presLayoutVars>
      </dgm:prSet>
      <dgm:spPr/>
    </dgm:pt>
    <dgm:pt modelId="{FADF62C5-B5A2-4446-A7FB-399D199AB2E4}" type="pres">
      <dgm:prSet presAssocID="{F9B04750-E6F1-4C5F-A85D-B9CEA66D9CE7}" presName="centerShape" presStyleLbl="node0" presStyleIdx="0" presStyleCnt="1" custScaleX="137762" custScaleY="127022"/>
      <dgm:spPr/>
    </dgm:pt>
    <dgm:pt modelId="{8FF6A1FE-6FF0-470E-9962-2D96F6E0DE64}" type="pres">
      <dgm:prSet presAssocID="{77BD8158-66EE-4413-BDFF-14266A32739B}" presName="parTrans" presStyleLbl="bgSibTrans2D1" presStyleIdx="0" presStyleCnt="5"/>
      <dgm:spPr/>
    </dgm:pt>
    <dgm:pt modelId="{AD298E9D-FFF3-4D52-8EA0-901AD594EB4E}" type="pres">
      <dgm:prSet presAssocID="{A570C62D-F1A1-4BF6-8ECE-EF110ECEB23C}" presName="node" presStyleLbl="node1" presStyleIdx="0" presStyleCnt="5">
        <dgm:presLayoutVars>
          <dgm:bulletEnabled val="1"/>
        </dgm:presLayoutVars>
      </dgm:prSet>
      <dgm:spPr/>
    </dgm:pt>
    <dgm:pt modelId="{9ACFBD1A-FCCC-499F-9AA1-5A302F805859}" type="pres">
      <dgm:prSet presAssocID="{22C920AD-2CDD-4125-A59E-E1EF31553FD0}" presName="parTrans" presStyleLbl="bgSibTrans2D1" presStyleIdx="1" presStyleCnt="5"/>
      <dgm:spPr/>
    </dgm:pt>
    <dgm:pt modelId="{CB6FFC7D-FA96-496C-9FF5-0E46474653D8}" type="pres">
      <dgm:prSet presAssocID="{00EC5895-535D-4902-8D70-D1A98C0BDEE5}" presName="node" presStyleLbl="node1" presStyleIdx="1" presStyleCnt="5">
        <dgm:presLayoutVars>
          <dgm:bulletEnabled val="1"/>
        </dgm:presLayoutVars>
      </dgm:prSet>
      <dgm:spPr/>
    </dgm:pt>
    <dgm:pt modelId="{4166CFFF-2F94-42C9-B859-4F16F894C275}" type="pres">
      <dgm:prSet presAssocID="{553EB38C-FB2F-4366-A15B-07D827F33748}" presName="parTrans" presStyleLbl="bgSibTrans2D1" presStyleIdx="2" presStyleCnt="5"/>
      <dgm:spPr/>
    </dgm:pt>
    <dgm:pt modelId="{95F665C7-E00F-4B43-B927-2070E47506F3}" type="pres">
      <dgm:prSet presAssocID="{8AFDE1F0-6D19-4383-988E-680C5BEA4D12}" presName="node" presStyleLbl="node1" presStyleIdx="2" presStyleCnt="5">
        <dgm:presLayoutVars>
          <dgm:bulletEnabled val="1"/>
        </dgm:presLayoutVars>
      </dgm:prSet>
      <dgm:spPr/>
    </dgm:pt>
    <dgm:pt modelId="{C1E0F21D-BCD6-44D0-BE4A-F3F530620B5A}" type="pres">
      <dgm:prSet presAssocID="{65477633-C611-498E-B0AA-6050F3EFD5AB}" presName="parTrans" presStyleLbl="bgSibTrans2D1" presStyleIdx="3" presStyleCnt="5"/>
      <dgm:spPr/>
    </dgm:pt>
    <dgm:pt modelId="{00642B44-B131-4CD2-94D1-DC006BEB19CA}" type="pres">
      <dgm:prSet presAssocID="{4FBE0C8D-6047-442F-BB98-4C8A63FD00B1}" presName="node" presStyleLbl="node1" presStyleIdx="3" presStyleCnt="5">
        <dgm:presLayoutVars>
          <dgm:bulletEnabled val="1"/>
        </dgm:presLayoutVars>
      </dgm:prSet>
      <dgm:spPr/>
    </dgm:pt>
    <dgm:pt modelId="{AD16C817-38B1-4EA4-98E9-B1BB66180927}" type="pres">
      <dgm:prSet presAssocID="{4EBF3647-E031-4BAE-B73D-9CD26351BD9A}" presName="parTrans" presStyleLbl="bgSibTrans2D1" presStyleIdx="4" presStyleCnt="5"/>
      <dgm:spPr/>
    </dgm:pt>
    <dgm:pt modelId="{CC999F0C-9D8E-4477-90D0-E2C2109597D4}" type="pres">
      <dgm:prSet presAssocID="{D2DAE0B9-5DCB-4F00-B19B-2A0397E0D516}" presName="node" presStyleLbl="node1" presStyleIdx="4" presStyleCnt="5">
        <dgm:presLayoutVars>
          <dgm:bulletEnabled val="1"/>
        </dgm:presLayoutVars>
      </dgm:prSet>
      <dgm:spPr/>
    </dgm:pt>
  </dgm:ptLst>
  <dgm:cxnLst>
    <dgm:cxn modelId="{F996403A-1ACE-4972-BBB5-95A3ED79CA40}" type="presOf" srcId="{4FBE0C8D-6047-442F-BB98-4C8A63FD00B1}" destId="{00642B44-B131-4CD2-94D1-DC006BEB19CA}" srcOrd="0" destOrd="0" presId="urn:microsoft.com/office/officeart/2005/8/layout/radial4"/>
    <dgm:cxn modelId="{793D3599-21DC-4B09-8B47-323EDCB0C75F}" type="presOf" srcId="{65477633-C611-498E-B0AA-6050F3EFD5AB}" destId="{C1E0F21D-BCD6-44D0-BE4A-F3F530620B5A}" srcOrd="0" destOrd="0" presId="urn:microsoft.com/office/officeart/2005/8/layout/radial4"/>
    <dgm:cxn modelId="{58D77EAC-CC3C-49AF-AFD4-028782C73708}" type="presOf" srcId="{8AFDE1F0-6D19-4383-988E-680C5BEA4D12}" destId="{95F665C7-E00F-4B43-B927-2070E47506F3}" srcOrd="0" destOrd="0" presId="urn:microsoft.com/office/officeart/2005/8/layout/radial4"/>
    <dgm:cxn modelId="{57E61E5D-5B55-4269-B213-160728DA69C1}" type="presOf" srcId="{39D0C82E-0DD6-4229-B553-268969F5EDBC}" destId="{A0956944-B1F5-4F57-AFCE-DFB828296696}" srcOrd="0" destOrd="0" presId="urn:microsoft.com/office/officeart/2005/8/layout/radial4"/>
    <dgm:cxn modelId="{B42228A8-84C0-4EF1-AC4C-DF636B9377EA}" srcId="{F9B04750-E6F1-4C5F-A85D-B9CEA66D9CE7}" destId="{00EC5895-535D-4902-8D70-D1A98C0BDEE5}" srcOrd="1" destOrd="0" parTransId="{22C920AD-2CDD-4125-A59E-E1EF31553FD0}" sibTransId="{B301FA31-0E89-4C82-98BB-67F92D57705B}"/>
    <dgm:cxn modelId="{FD58DC58-FB1C-43D8-A12F-E9FC1CED6725}" srcId="{39D0C82E-0DD6-4229-B553-268969F5EDBC}" destId="{F9B04750-E6F1-4C5F-A85D-B9CEA66D9CE7}" srcOrd="0" destOrd="0" parTransId="{9B4284C9-E003-4CDC-ABBD-33AEB0EEDBB1}" sibTransId="{781A0C0D-9B63-433C-8803-3230086B7F6B}"/>
    <dgm:cxn modelId="{78DACAC0-D6B4-4640-98E3-BF1388B9C394}" type="presOf" srcId="{A570C62D-F1A1-4BF6-8ECE-EF110ECEB23C}" destId="{AD298E9D-FFF3-4D52-8EA0-901AD594EB4E}" srcOrd="0" destOrd="0" presId="urn:microsoft.com/office/officeart/2005/8/layout/radial4"/>
    <dgm:cxn modelId="{FB5BADC4-1664-465C-BF7E-D7787059178C}" type="presOf" srcId="{22C920AD-2CDD-4125-A59E-E1EF31553FD0}" destId="{9ACFBD1A-FCCC-499F-9AA1-5A302F805859}" srcOrd="0" destOrd="0" presId="urn:microsoft.com/office/officeart/2005/8/layout/radial4"/>
    <dgm:cxn modelId="{E1E627C5-CE16-4976-B495-F12B73684628}" type="presOf" srcId="{00EC5895-535D-4902-8D70-D1A98C0BDEE5}" destId="{CB6FFC7D-FA96-496C-9FF5-0E46474653D8}" srcOrd="0" destOrd="0" presId="urn:microsoft.com/office/officeart/2005/8/layout/radial4"/>
    <dgm:cxn modelId="{20F6AE80-4DEA-48C0-88CF-3C6FBEEC02DE}" type="presOf" srcId="{553EB38C-FB2F-4366-A15B-07D827F33748}" destId="{4166CFFF-2F94-42C9-B859-4F16F894C275}" srcOrd="0" destOrd="0" presId="urn:microsoft.com/office/officeart/2005/8/layout/radial4"/>
    <dgm:cxn modelId="{CE4E5E9F-E813-419D-854B-5E85FDBC04A3}" srcId="{F9B04750-E6F1-4C5F-A85D-B9CEA66D9CE7}" destId="{8AFDE1F0-6D19-4383-988E-680C5BEA4D12}" srcOrd="2" destOrd="0" parTransId="{553EB38C-FB2F-4366-A15B-07D827F33748}" sibTransId="{199E3BE1-4CA0-4EF1-80D4-A4AB586768B0}"/>
    <dgm:cxn modelId="{569AF177-03A5-44D9-9766-82DEE7073446}" type="presOf" srcId="{77BD8158-66EE-4413-BDFF-14266A32739B}" destId="{8FF6A1FE-6FF0-470E-9962-2D96F6E0DE64}" srcOrd="0" destOrd="0" presId="urn:microsoft.com/office/officeart/2005/8/layout/radial4"/>
    <dgm:cxn modelId="{0CB077D1-4549-43F7-8F00-3FBB168DC664}" type="presOf" srcId="{F9B04750-E6F1-4C5F-A85D-B9CEA66D9CE7}" destId="{FADF62C5-B5A2-4446-A7FB-399D199AB2E4}" srcOrd="0" destOrd="0" presId="urn:microsoft.com/office/officeart/2005/8/layout/radial4"/>
    <dgm:cxn modelId="{B4888E51-665C-41C9-9513-E876B580111A}" type="presOf" srcId="{D2DAE0B9-5DCB-4F00-B19B-2A0397E0D516}" destId="{CC999F0C-9D8E-4477-90D0-E2C2109597D4}" srcOrd="0" destOrd="0" presId="urn:microsoft.com/office/officeart/2005/8/layout/radial4"/>
    <dgm:cxn modelId="{9AC25432-4D8D-4CBC-AEC1-25CBA30E4B28}" type="presOf" srcId="{4EBF3647-E031-4BAE-B73D-9CD26351BD9A}" destId="{AD16C817-38B1-4EA4-98E9-B1BB66180927}" srcOrd="0" destOrd="0" presId="urn:microsoft.com/office/officeart/2005/8/layout/radial4"/>
    <dgm:cxn modelId="{0CB91878-B588-4295-BE68-2523AB946E78}" srcId="{F9B04750-E6F1-4C5F-A85D-B9CEA66D9CE7}" destId="{D2DAE0B9-5DCB-4F00-B19B-2A0397E0D516}" srcOrd="4" destOrd="0" parTransId="{4EBF3647-E031-4BAE-B73D-9CD26351BD9A}" sibTransId="{DDF1641F-1F56-4DB3-8AAA-FB9AEE8D5FFD}"/>
    <dgm:cxn modelId="{57E6E435-C5A6-4419-A928-105650BD3362}" srcId="{F9B04750-E6F1-4C5F-A85D-B9CEA66D9CE7}" destId="{A570C62D-F1A1-4BF6-8ECE-EF110ECEB23C}" srcOrd="0" destOrd="0" parTransId="{77BD8158-66EE-4413-BDFF-14266A32739B}" sibTransId="{65CBF8B8-1BA6-4F53-AC0E-88640C7D471D}"/>
    <dgm:cxn modelId="{15ED851C-0023-46C4-BFFC-9B9B2B7F1E6D}" srcId="{F9B04750-E6F1-4C5F-A85D-B9CEA66D9CE7}" destId="{4FBE0C8D-6047-442F-BB98-4C8A63FD00B1}" srcOrd="3" destOrd="0" parTransId="{65477633-C611-498E-B0AA-6050F3EFD5AB}" sibTransId="{111445C0-3F09-4C40-A9F9-7D50B1CFE6AB}"/>
    <dgm:cxn modelId="{872EA73C-4FBF-44D0-BC3B-49EB1D9E7970}" type="presParOf" srcId="{A0956944-B1F5-4F57-AFCE-DFB828296696}" destId="{FADF62C5-B5A2-4446-A7FB-399D199AB2E4}" srcOrd="0" destOrd="0" presId="urn:microsoft.com/office/officeart/2005/8/layout/radial4"/>
    <dgm:cxn modelId="{3BA50667-58DF-4FE1-BAEB-BF03F2D12210}" type="presParOf" srcId="{A0956944-B1F5-4F57-AFCE-DFB828296696}" destId="{8FF6A1FE-6FF0-470E-9962-2D96F6E0DE64}" srcOrd="1" destOrd="0" presId="urn:microsoft.com/office/officeart/2005/8/layout/radial4"/>
    <dgm:cxn modelId="{BF767DB1-196E-4784-8564-90DB32E61DA0}" type="presParOf" srcId="{A0956944-B1F5-4F57-AFCE-DFB828296696}" destId="{AD298E9D-FFF3-4D52-8EA0-901AD594EB4E}" srcOrd="2" destOrd="0" presId="urn:microsoft.com/office/officeart/2005/8/layout/radial4"/>
    <dgm:cxn modelId="{8E16B666-2344-45CD-A454-FF49015161E3}" type="presParOf" srcId="{A0956944-B1F5-4F57-AFCE-DFB828296696}" destId="{9ACFBD1A-FCCC-499F-9AA1-5A302F805859}" srcOrd="3" destOrd="0" presId="urn:microsoft.com/office/officeart/2005/8/layout/radial4"/>
    <dgm:cxn modelId="{A6CC00AD-3938-4E81-B5A7-43817BB9E71C}" type="presParOf" srcId="{A0956944-B1F5-4F57-AFCE-DFB828296696}" destId="{CB6FFC7D-FA96-496C-9FF5-0E46474653D8}" srcOrd="4" destOrd="0" presId="urn:microsoft.com/office/officeart/2005/8/layout/radial4"/>
    <dgm:cxn modelId="{BFCD6AA4-3B69-4B5F-B3AF-9779D1D3595F}" type="presParOf" srcId="{A0956944-B1F5-4F57-AFCE-DFB828296696}" destId="{4166CFFF-2F94-42C9-B859-4F16F894C275}" srcOrd="5" destOrd="0" presId="urn:microsoft.com/office/officeart/2005/8/layout/radial4"/>
    <dgm:cxn modelId="{9AB1BCB1-0382-4432-8492-3AC3F140F5E0}" type="presParOf" srcId="{A0956944-B1F5-4F57-AFCE-DFB828296696}" destId="{95F665C7-E00F-4B43-B927-2070E47506F3}" srcOrd="6" destOrd="0" presId="urn:microsoft.com/office/officeart/2005/8/layout/radial4"/>
    <dgm:cxn modelId="{1DFC76A9-C3C3-4797-AA8D-BE4F061D46C4}" type="presParOf" srcId="{A0956944-B1F5-4F57-AFCE-DFB828296696}" destId="{C1E0F21D-BCD6-44D0-BE4A-F3F530620B5A}" srcOrd="7" destOrd="0" presId="urn:microsoft.com/office/officeart/2005/8/layout/radial4"/>
    <dgm:cxn modelId="{BDD0181B-1D2E-4267-8D7B-4C772C56F9C4}" type="presParOf" srcId="{A0956944-B1F5-4F57-AFCE-DFB828296696}" destId="{00642B44-B131-4CD2-94D1-DC006BEB19CA}" srcOrd="8" destOrd="0" presId="urn:microsoft.com/office/officeart/2005/8/layout/radial4"/>
    <dgm:cxn modelId="{97F237B5-F7E4-413E-AB2C-C54A014C6AFB}" type="presParOf" srcId="{A0956944-B1F5-4F57-AFCE-DFB828296696}" destId="{AD16C817-38B1-4EA4-98E9-B1BB66180927}" srcOrd="9" destOrd="0" presId="urn:microsoft.com/office/officeart/2005/8/layout/radial4"/>
    <dgm:cxn modelId="{970DA1D9-D7CF-481B-84B2-FF9CA5AE6AE0}" type="presParOf" srcId="{A0956944-B1F5-4F57-AFCE-DFB828296696}" destId="{CC999F0C-9D8E-4477-90D0-E2C2109597D4}" srcOrd="10"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ADF62C5-B5A2-4446-A7FB-399D199AB2E4}">
      <dsp:nvSpPr>
        <dsp:cNvPr id="0" name=""/>
        <dsp:cNvSpPr/>
      </dsp:nvSpPr>
      <dsp:spPr>
        <a:xfrm>
          <a:off x="2514605" y="2647252"/>
          <a:ext cx="2762239" cy="25468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smtClean="0"/>
            <a:t>Library Promotion, Culture, and Community Knowledge</a:t>
          </a:r>
          <a:endParaRPr lang="en-US" sz="2400" kern="1200" dirty="0"/>
        </a:p>
      </dsp:txBody>
      <dsp:txXfrm>
        <a:off x="2514605" y="2647252"/>
        <a:ext cx="2762239" cy="2546893"/>
      </dsp:txXfrm>
    </dsp:sp>
    <dsp:sp modelId="{8FF6A1FE-6FF0-470E-9962-2D96F6E0DE64}">
      <dsp:nvSpPr>
        <dsp:cNvPr id="0" name=""/>
        <dsp:cNvSpPr/>
      </dsp:nvSpPr>
      <dsp:spPr>
        <a:xfrm rot="10800000">
          <a:off x="953009" y="3634975"/>
          <a:ext cx="1475707" cy="571448"/>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D298E9D-FFF3-4D52-8EA0-901AD594EB4E}">
      <dsp:nvSpPr>
        <dsp:cNvPr id="0" name=""/>
        <dsp:cNvSpPr/>
      </dsp:nvSpPr>
      <dsp:spPr>
        <a:xfrm>
          <a:off x="596" y="3158768"/>
          <a:ext cx="1904826" cy="152386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I</a:t>
          </a:r>
          <a:r>
            <a:rPr lang="en-US" sz="2000" b="1" kern="1200" dirty="0" smtClean="0"/>
            <a:t>ntroduction</a:t>
          </a:r>
          <a:endParaRPr lang="en-US" sz="1800" b="1" kern="1200" dirty="0"/>
        </a:p>
      </dsp:txBody>
      <dsp:txXfrm>
        <a:off x="596" y="3158768"/>
        <a:ext cx="1904826" cy="1523861"/>
      </dsp:txXfrm>
    </dsp:sp>
    <dsp:sp modelId="{9ACFBD1A-FCCC-499F-9AA1-5A302F805859}">
      <dsp:nvSpPr>
        <dsp:cNvPr id="0" name=""/>
        <dsp:cNvSpPr/>
      </dsp:nvSpPr>
      <dsp:spPr>
        <a:xfrm rot="13500000">
          <a:off x="1590895" y="2094983"/>
          <a:ext cx="1529675" cy="571448"/>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B6FFC7D-FA96-496C-9FF5-0E46474653D8}">
      <dsp:nvSpPr>
        <dsp:cNvPr id="0" name=""/>
        <dsp:cNvSpPr/>
      </dsp:nvSpPr>
      <dsp:spPr>
        <a:xfrm>
          <a:off x="862497" y="1077954"/>
          <a:ext cx="1904826" cy="152386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b="1" kern="1200" dirty="0" smtClean="0"/>
            <a:t>Related Literature</a:t>
          </a:r>
          <a:endParaRPr lang="en-US" sz="2000" b="1" kern="1200" dirty="0"/>
        </a:p>
      </dsp:txBody>
      <dsp:txXfrm>
        <a:off x="862497" y="1077954"/>
        <a:ext cx="1904826" cy="1523861"/>
      </dsp:txXfrm>
    </dsp:sp>
    <dsp:sp modelId="{4166CFFF-2F94-42C9-B859-4F16F894C275}">
      <dsp:nvSpPr>
        <dsp:cNvPr id="0" name=""/>
        <dsp:cNvSpPr/>
      </dsp:nvSpPr>
      <dsp:spPr>
        <a:xfrm rot="16200000">
          <a:off x="3106995" y="1480989"/>
          <a:ext cx="1577458" cy="571448"/>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5F665C7-E00F-4B43-B927-2070E47506F3}">
      <dsp:nvSpPr>
        <dsp:cNvPr id="0" name=""/>
        <dsp:cNvSpPr/>
      </dsp:nvSpPr>
      <dsp:spPr>
        <a:xfrm>
          <a:off x="2943311" y="216053"/>
          <a:ext cx="1904826" cy="1523861"/>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b="1" kern="1200" dirty="0" smtClean="0"/>
            <a:t>Experiment and Result of Paper</a:t>
          </a:r>
          <a:endParaRPr lang="en-US" sz="2000" b="1" kern="1200" dirty="0"/>
        </a:p>
      </dsp:txBody>
      <dsp:txXfrm>
        <a:off x="2943311" y="216053"/>
        <a:ext cx="1904826" cy="1523861"/>
      </dsp:txXfrm>
    </dsp:sp>
    <dsp:sp modelId="{C1E0F21D-BCD6-44D0-BE4A-F3F530620B5A}">
      <dsp:nvSpPr>
        <dsp:cNvPr id="0" name=""/>
        <dsp:cNvSpPr/>
      </dsp:nvSpPr>
      <dsp:spPr>
        <a:xfrm rot="18900000">
          <a:off x="4670879" y="2094983"/>
          <a:ext cx="1529675" cy="571448"/>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0642B44-B131-4CD2-94D1-DC006BEB19CA}">
      <dsp:nvSpPr>
        <dsp:cNvPr id="0" name=""/>
        <dsp:cNvSpPr/>
      </dsp:nvSpPr>
      <dsp:spPr>
        <a:xfrm>
          <a:off x="5024125" y="1077954"/>
          <a:ext cx="1904826" cy="1523861"/>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b="1" kern="1200" dirty="0" smtClean="0"/>
            <a:t>Result and Analysis</a:t>
          </a:r>
          <a:endParaRPr lang="en-US" sz="2000" b="1" kern="1200" dirty="0"/>
        </a:p>
      </dsp:txBody>
      <dsp:txXfrm>
        <a:off x="5024125" y="1077954"/>
        <a:ext cx="1904826" cy="1523861"/>
      </dsp:txXfrm>
    </dsp:sp>
    <dsp:sp modelId="{AD16C817-38B1-4EA4-98E9-B1BB66180927}">
      <dsp:nvSpPr>
        <dsp:cNvPr id="0" name=""/>
        <dsp:cNvSpPr/>
      </dsp:nvSpPr>
      <dsp:spPr>
        <a:xfrm>
          <a:off x="5362732" y="3634975"/>
          <a:ext cx="1475707" cy="571448"/>
        </a:xfrm>
        <a:prstGeom prst="lef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C999F0C-9D8E-4477-90D0-E2C2109597D4}">
      <dsp:nvSpPr>
        <dsp:cNvPr id="0" name=""/>
        <dsp:cNvSpPr/>
      </dsp:nvSpPr>
      <dsp:spPr>
        <a:xfrm>
          <a:off x="5886026" y="3158768"/>
          <a:ext cx="1904826" cy="1523861"/>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b="1" kern="1200" dirty="0" smtClean="0"/>
            <a:t>Conclusion</a:t>
          </a:r>
          <a:endParaRPr lang="en-US" sz="2000" b="1" kern="1200" dirty="0"/>
        </a:p>
      </dsp:txBody>
      <dsp:txXfrm>
        <a:off x="5886026" y="3158768"/>
        <a:ext cx="1904826" cy="1523861"/>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2A0CDC18-CFE0-4CF9-BE14-7C77C7634407}"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A0CDC18-CFE0-4CF9-BE14-7C77C7634407}" type="slidenum">
              <a:rPr lang="en-US" smtClean="0"/>
              <a:pPr/>
              <a:t>‹#›</a:t>
            </a:fld>
            <a:endParaRPr lang="en-US"/>
          </a:p>
        </p:txBody>
      </p:sp>
    </p:spTree>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A0CDC18-CFE0-4CF9-BE14-7C77C7634407}" type="slidenum">
              <a:rPr lang="en-US" smtClean="0"/>
              <a:pPr/>
              <a:t>‹#›</a:t>
            </a:fld>
            <a:endParaRPr lang="en-US"/>
          </a:p>
        </p:txBody>
      </p:sp>
    </p:spTree>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A0CDC18-CFE0-4CF9-BE14-7C77C7634407}" type="slidenum">
              <a:rPr lang="en-US" smtClean="0"/>
              <a:pPr/>
              <a:t>‹#›</a:t>
            </a:fld>
            <a:endParaRPr lang="en-US"/>
          </a:p>
        </p:txBody>
      </p:sp>
    </p:spTree>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A0CDC18-CFE0-4CF9-BE14-7C77C7634407}"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A0CDC18-CFE0-4CF9-BE14-7C77C7634407}" type="slidenum">
              <a:rPr lang="en-US" smtClean="0"/>
              <a:pPr/>
              <a:t>‹#›</a:t>
            </a:fld>
            <a:endParaRPr lang="en-US"/>
          </a:p>
        </p:txBody>
      </p:sp>
    </p:spTree>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A0CDC18-CFE0-4CF9-BE14-7C77C7634407}" type="slidenum">
              <a:rPr lang="en-US" smtClean="0"/>
              <a:pPr/>
              <a:t>‹#›</a:t>
            </a:fld>
            <a:endParaRPr lang="en-US"/>
          </a:p>
        </p:txBody>
      </p:sp>
    </p:spTree>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A0CDC18-CFE0-4CF9-BE14-7C77C7634407}" type="slidenum">
              <a:rPr lang="en-US" smtClean="0"/>
              <a:pPr/>
              <a:t>‹#›</a:t>
            </a:fld>
            <a:endParaRPr lang="en-US"/>
          </a:p>
        </p:txBody>
      </p:sp>
    </p:spTree>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A0CDC18-CFE0-4CF9-BE14-7C77C7634407}"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A0CDC18-CFE0-4CF9-BE14-7C77C7634407}" type="slidenum">
              <a:rPr lang="en-US" smtClean="0"/>
              <a:pPr/>
              <a:t>‹#›</a:t>
            </a:fld>
            <a:endParaRPr lang="en-US"/>
          </a:p>
        </p:txBody>
      </p:sp>
    </p:spTree>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428497A-9CA5-4DCC-9BF8-B2FC04F4E089}" type="datetimeFigureOut">
              <a:rPr lang="en-US" smtClean="0"/>
              <a:pPr/>
              <a:t>5/8/2017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A0CDC18-CFE0-4CF9-BE14-7C77C7634407}"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428497A-9CA5-4DCC-9BF8-B2FC04F4E089}" type="datetimeFigureOut">
              <a:rPr lang="en-US" smtClean="0"/>
              <a:pPr/>
              <a:t>5/8/2017</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A0CDC18-CFE0-4CF9-BE14-7C77C7634407}"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ver/>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2209800"/>
            <a:ext cx="7620000" cy="1219200"/>
          </a:xfrm>
        </p:spPr>
        <p:txBody>
          <a:bodyPr anchor="ctr">
            <a:noAutofit/>
          </a:bodyPr>
          <a:lstStyle/>
          <a:p>
            <a:pPr algn="ctr"/>
            <a:r>
              <a:rPr lang="en-US" sz="3600" b="1" dirty="0" smtClean="0"/>
              <a:t>UI Book Festival Events as Library Promotion, Culture, and Community Knowledge</a:t>
            </a:r>
            <a:endParaRPr lang="en-US" sz="3600" dirty="0" smtClean="0"/>
          </a:p>
        </p:txBody>
      </p:sp>
      <p:sp>
        <p:nvSpPr>
          <p:cNvPr id="4" name="Subtitle 2"/>
          <p:cNvSpPr txBox="1">
            <a:spLocks/>
          </p:cNvSpPr>
          <p:nvPr/>
        </p:nvSpPr>
        <p:spPr>
          <a:xfrm>
            <a:off x="1066800" y="4038600"/>
            <a:ext cx="7696200" cy="23622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smtClean="0">
                <a:ln>
                  <a:noFill/>
                </a:ln>
                <a:effectLst/>
                <a:uLnTx/>
                <a:uFillTx/>
                <a:latin typeface="+mn-lt"/>
                <a:ea typeface="+mn-ea"/>
                <a:cs typeface="+mn-cs"/>
              </a:rPr>
              <a:t>Presented</a:t>
            </a:r>
            <a:r>
              <a:rPr kumimoji="0" lang="en-US" b="0" i="0" u="none" strike="noStrike" kern="1200" cap="none" spc="0" normalizeH="0" noProof="0" dirty="0" smtClean="0">
                <a:ln>
                  <a:noFill/>
                </a:ln>
                <a:effectLst/>
                <a:uLnTx/>
                <a:uFillTx/>
                <a:latin typeface="+mn-lt"/>
                <a:ea typeface="+mn-ea"/>
                <a:cs typeface="+mn-cs"/>
              </a:rPr>
              <a:t> </a:t>
            </a:r>
            <a:r>
              <a:rPr kumimoji="0" lang="en-US" b="0" i="0" u="none" strike="noStrike" kern="1200" cap="none" spc="0" normalizeH="0" noProof="0" dirty="0" smtClean="0">
                <a:ln>
                  <a:noFill/>
                </a:ln>
                <a:effectLst/>
                <a:uLnTx/>
                <a:uFillTx/>
                <a:latin typeface="+mn-lt"/>
                <a:ea typeface="+mn-ea"/>
                <a:cs typeface="+mn-cs"/>
              </a:rPr>
              <a:t>by:</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noProof="0" dirty="0" err="1" smtClean="0">
                <a:ln>
                  <a:noFill/>
                </a:ln>
                <a:effectLst/>
                <a:uLnTx/>
                <a:uFillTx/>
                <a:latin typeface="+mn-lt"/>
                <a:ea typeface="+mn-ea"/>
                <a:cs typeface="+mn-cs"/>
              </a:rPr>
              <a:t>Feri</a:t>
            </a:r>
            <a:r>
              <a:rPr kumimoji="0" lang="en-US" b="0" i="0" u="none" strike="noStrike" kern="1200" cap="none" spc="0" normalizeH="0" noProof="0" dirty="0" smtClean="0">
                <a:ln>
                  <a:noFill/>
                </a:ln>
                <a:effectLst/>
                <a:uLnTx/>
                <a:uFillTx/>
                <a:latin typeface="+mn-lt"/>
                <a:ea typeface="+mn-ea"/>
                <a:cs typeface="+mn-cs"/>
              </a:rPr>
              <a:t> </a:t>
            </a:r>
            <a:r>
              <a:rPr kumimoji="0" lang="en-US" b="0" i="0" u="none" strike="noStrike" kern="1200" cap="none" spc="0" normalizeH="0" noProof="0" dirty="0" err="1" smtClean="0">
                <a:ln>
                  <a:noFill/>
                </a:ln>
                <a:effectLst/>
                <a:uLnTx/>
                <a:uFillTx/>
                <a:latin typeface="+mn-lt"/>
                <a:ea typeface="+mn-ea"/>
                <a:cs typeface="+mn-cs"/>
              </a:rPr>
              <a:t>Syamsu</a:t>
            </a:r>
            <a:r>
              <a:rPr kumimoji="0" lang="en-US" b="0" i="0" u="none" strike="noStrike" kern="1200" cap="none" spc="0" normalizeH="0" noProof="0" dirty="0" smtClean="0">
                <a:ln>
                  <a:noFill/>
                </a:ln>
                <a:effectLst/>
                <a:uLnTx/>
                <a:uFillTx/>
                <a:latin typeface="+mn-lt"/>
                <a:ea typeface="+mn-ea"/>
                <a:cs typeface="+mn-cs"/>
              </a:rPr>
              <a:t> </a:t>
            </a:r>
            <a:r>
              <a:rPr kumimoji="0" lang="en-US" b="0" i="0" u="none" strike="noStrike" kern="1200" cap="none" spc="0" normalizeH="0" noProof="0" dirty="0" err="1" smtClean="0">
                <a:ln>
                  <a:noFill/>
                </a:ln>
                <a:effectLst/>
                <a:uLnTx/>
                <a:uFillTx/>
                <a:latin typeface="+mn-lt"/>
                <a:ea typeface="+mn-ea"/>
                <a:cs typeface="+mn-cs"/>
              </a:rPr>
              <a:t>Nugroho</a:t>
            </a:r>
            <a:endParaRPr lang="en-US" dirty="0"/>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noProof="0" dirty="0" smtClean="0">
                <a:ln>
                  <a:noFill/>
                </a:ln>
                <a:effectLst/>
                <a:uLnTx/>
                <a:uFillTx/>
                <a:latin typeface="+mn-lt"/>
                <a:ea typeface="+mn-ea"/>
                <a:cs typeface="+mn-cs"/>
              </a:rPr>
              <a:t>Undergraduate Student of Library and Information Science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dirty="0" err="1" smtClean="0"/>
              <a:t>Universitas</a:t>
            </a:r>
            <a:r>
              <a:rPr lang="en-US" dirty="0"/>
              <a:t> </a:t>
            </a:r>
            <a:r>
              <a:rPr lang="en-US" dirty="0" smtClean="0"/>
              <a:t>Indonesia,</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noProof="0" dirty="0" smtClean="0">
                <a:ln>
                  <a:noFill/>
                </a:ln>
                <a:effectLst/>
                <a:uLnTx/>
                <a:uFillTx/>
                <a:latin typeface="+mn-lt"/>
                <a:ea typeface="+mn-ea"/>
                <a:cs typeface="+mn-cs"/>
              </a:rPr>
              <a:t>Indonesia</a:t>
            </a:r>
          </a:p>
        </p:txBody>
      </p:sp>
      <p:sp>
        <p:nvSpPr>
          <p:cNvPr id="5" name="TextBox 4"/>
          <p:cNvSpPr txBox="1"/>
          <p:nvPr/>
        </p:nvSpPr>
        <p:spPr>
          <a:xfrm>
            <a:off x="4419600" y="0"/>
            <a:ext cx="4724400" cy="307777"/>
          </a:xfrm>
          <a:prstGeom prst="rect">
            <a:avLst/>
          </a:prstGeom>
          <a:noFill/>
        </p:spPr>
        <p:txBody>
          <a:bodyPr wrap="square" rtlCol="0">
            <a:spAutoFit/>
          </a:bodyPr>
          <a:lstStyle/>
          <a:p>
            <a:r>
              <a:rPr lang="en-US" sz="1400" b="1" dirty="0" smtClean="0"/>
              <a:t>5</a:t>
            </a:r>
            <a:r>
              <a:rPr lang="en-US" sz="1400" b="1" baseline="30000" dirty="0" smtClean="0"/>
              <a:t>th</a:t>
            </a:r>
            <a:r>
              <a:rPr lang="en-US" sz="1400" b="1" dirty="0" smtClean="0"/>
              <a:t> International Conference of Asian Special Libraries</a:t>
            </a:r>
            <a:endParaRPr lang="en-US" sz="1400" b="1" dirty="0"/>
          </a:p>
        </p:txBody>
      </p:sp>
      <p:pic>
        <p:nvPicPr>
          <p:cNvPr id="7" name="Picture 6" descr="ico logo.jpg"/>
          <p:cNvPicPr>
            <a:picLocks noChangeAspect="1"/>
          </p:cNvPicPr>
          <p:nvPr/>
        </p:nvPicPr>
        <p:blipFill>
          <a:blip r:embed="rId2" cstate="print"/>
          <a:stretch>
            <a:fillRect/>
          </a:stretch>
        </p:blipFill>
        <p:spPr>
          <a:xfrm>
            <a:off x="990601" y="1"/>
            <a:ext cx="1524000" cy="871870"/>
          </a:xfrm>
          <a:prstGeom prst="rect">
            <a:avLst/>
          </a:prstGeom>
        </p:spPr>
      </p:pic>
    </p:spTree>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19200" y="274320"/>
            <a:ext cx="7714488" cy="1143000"/>
          </a:xfrm>
        </p:spPr>
        <p:txBody>
          <a:bodyPr anchor="ctr">
            <a:normAutofit/>
          </a:bodyPr>
          <a:lstStyle/>
          <a:p>
            <a:pPr>
              <a:lnSpc>
                <a:spcPct val="100000"/>
              </a:lnSpc>
            </a:pPr>
            <a:r>
              <a:rPr lang="en-US" sz="3600" dirty="0" smtClean="0"/>
              <a:t>UI </a:t>
            </a:r>
            <a:r>
              <a:rPr lang="en-US" sz="3600" dirty="0" err="1" smtClean="0"/>
              <a:t>BookFest</a:t>
            </a:r>
            <a:r>
              <a:rPr lang="en-US" sz="3600" dirty="0" smtClean="0"/>
              <a:t> Theme in Latest </a:t>
            </a:r>
            <a:r>
              <a:rPr lang="en-US" sz="3600" dirty="0" smtClean="0"/>
              <a:t>Years </a:t>
            </a:r>
            <a:r>
              <a:rPr lang="en-US" sz="2400" i="1" dirty="0" smtClean="0"/>
              <a:t>(cont.)</a:t>
            </a:r>
            <a:endParaRPr lang="en-US" sz="3600" b="0" i="1" dirty="0"/>
          </a:p>
        </p:txBody>
      </p:sp>
      <p:pic>
        <p:nvPicPr>
          <p:cNvPr id="11" name="Picture Placeholder 10" descr="7  UIBF 1.png"/>
          <p:cNvPicPr>
            <a:picLocks noGrp="1" noChangeAspect="1"/>
          </p:cNvPicPr>
          <p:nvPr>
            <p:ph sz="half" idx="1"/>
          </p:nvPr>
        </p:nvPicPr>
        <p:blipFill>
          <a:blip r:embed="rId2" cstate="print"/>
          <a:stretch>
            <a:fillRect/>
          </a:stretch>
        </p:blipFill>
        <p:spPr>
          <a:xfrm>
            <a:off x="1542543" y="1884424"/>
            <a:ext cx="4055464" cy="4135376"/>
          </a:xfrm>
        </p:spPr>
      </p:pic>
      <p:sp>
        <p:nvSpPr>
          <p:cNvPr id="12" name="Content Placeholder 11"/>
          <p:cNvSpPr>
            <a:spLocks noGrp="1"/>
          </p:cNvSpPr>
          <p:nvPr>
            <p:ph sz="half" idx="2"/>
          </p:nvPr>
        </p:nvSpPr>
        <p:spPr/>
        <p:txBody>
          <a:bodyPr anchor="ctr">
            <a:normAutofit fontScale="92500"/>
          </a:bodyPr>
          <a:lstStyle/>
          <a:p>
            <a:pPr algn="ctr">
              <a:lnSpc>
                <a:spcPct val="150000"/>
              </a:lnSpc>
              <a:buNone/>
            </a:pPr>
            <a:r>
              <a:rPr lang="en-US" sz="2400" dirty="0" smtClean="0"/>
              <a:t>7</a:t>
            </a:r>
            <a:r>
              <a:rPr lang="en-US" sz="2400" baseline="30000" dirty="0" smtClean="0"/>
              <a:t>th</a:t>
            </a:r>
            <a:r>
              <a:rPr lang="en-US" sz="2400" dirty="0" smtClean="0"/>
              <a:t> UI </a:t>
            </a:r>
            <a:r>
              <a:rPr lang="en-US" sz="2400" dirty="0" err="1" smtClean="0"/>
              <a:t>BookFest</a:t>
            </a:r>
            <a:r>
              <a:rPr lang="en-US" sz="2400" dirty="0" smtClean="0"/>
              <a:t> : </a:t>
            </a:r>
            <a:br>
              <a:rPr lang="en-US" sz="2400" dirty="0" smtClean="0"/>
            </a:br>
            <a:r>
              <a:rPr lang="en-US" sz="2400" dirty="0" smtClean="0"/>
              <a:t>“Read Books, Fly Your Imagination “</a:t>
            </a:r>
            <a:br>
              <a:rPr lang="en-US" sz="2400" dirty="0" smtClean="0"/>
            </a:br>
            <a:r>
              <a:rPr lang="en-US" sz="2400" dirty="0" smtClean="0"/>
              <a:t/>
            </a:r>
            <a:br>
              <a:rPr lang="en-US" sz="2400" dirty="0" smtClean="0"/>
            </a:br>
            <a:r>
              <a:rPr lang="en-US" sz="2400" dirty="0" smtClean="0"/>
              <a:t>This theme has mission  to invited the Community to </a:t>
            </a:r>
            <a:r>
              <a:rPr lang="en-US" sz="2400" dirty="0" err="1" smtClean="0"/>
              <a:t>deloping</a:t>
            </a:r>
            <a:r>
              <a:rPr lang="en-US" sz="2400" dirty="0" smtClean="0"/>
              <a:t> their imagination within reading books</a:t>
            </a:r>
            <a:endParaRPr lang="en-US" sz="2400"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12">
                                            <p:txEl>
                                              <p:pRg st="0" end="0"/>
                                            </p:txEl>
                                          </p:spTgt>
                                        </p:tgtEl>
                                        <p:attrNameLst>
                                          <p:attrName>style.visibility</p:attrName>
                                        </p:attrNameLst>
                                      </p:cBhvr>
                                      <p:to>
                                        <p:strVal val="visible"/>
                                      </p:to>
                                    </p:set>
                                    <p:animEffect transition="in" filter="fade">
                                      <p:cBhvr>
                                        <p:cTn id="14" dur="1000"/>
                                        <p:tgtEl>
                                          <p:spTgt spid="12">
                                            <p:txEl>
                                              <p:pRg st="0" end="0"/>
                                            </p:txEl>
                                          </p:spTgt>
                                        </p:tgtEl>
                                      </p:cBhvr>
                                    </p:animEffect>
                                    <p:anim calcmode="lin" valueType="num">
                                      <p:cBhvr>
                                        <p:cTn id="15"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320"/>
            <a:ext cx="7848600" cy="1143000"/>
          </a:xfrm>
        </p:spPr>
        <p:txBody>
          <a:bodyPr>
            <a:noAutofit/>
          </a:bodyPr>
          <a:lstStyle/>
          <a:p>
            <a:r>
              <a:rPr lang="en-US" sz="3600" dirty="0" smtClean="0"/>
              <a:t>UI </a:t>
            </a:r>
            <a:r>
              <a:rPr lang="en-US" sz="3600" dirty="0" err="1" smtClean="0"/>
              <a:t>BookFest</a:t>
            </a:r>
            <a:r>
              <a:rPr lang="en-US" sz="3600" dirty="0" smtClean="0"/>
              <a:t> Theme in Latest Years </a:t>
            </a:r>
            <a:r>
              <a:rPr lang="en-US" sz="2400" i="1" dirty="0" smtClean="0"/>
              <a:t>(cont.)</a:t>
            </a:r>
            <a:endParaRPr lang="en-US" sz="2400" dirty="0"/>
          </a:p>
        </p:txBody>
      </p:sp>
      <p:pic>
        <p:nvPicPr>
          <p:cNvPr id="5" name="Content Placeholder 4" descr="8 UIBF.jpg"/>
          <p:cNvPicPr>
            <a:picLocks noGrp="1" noChangeAspect="1"/>
          </p:cNvPicPr>
          <p:nvPr>
            <p:ph sz="half" idx="1"/>
          </p:nvPr>
        </p:nvPicPr>
        <p:blipFill>
          <a:blip r:embed="rId2" cstate="print"/>
          <a:stretch>
            <a:fillRect/>
          </a:stretch>
        </p:blipFill>
        <p:spPr>
          <a:xfrm>
            <a:off x="1219200" y="1676400"/>
            <a:ext cx="4267200" cy="4267200"/>
          </a:xfrm>
        </p:spPr>
      </p:pic>
      <p:sp>
        <p:nvSpPr>
          <p:cNvPr id="4" name="Content Placeholder 3"/>
          <p:cNvSpPr>
            <a:spLocks noGrp="1"/>
          </p:cNvSpPr>
          <p:nvPr>
            <p:ph sz="half" idx="2"/>
          </p:nvPr>
        </p:nvSpPr>
        <p:spPr>
          <a:xfrm>
            <a:off x="5276088" y="1905000"/>
            <a:ext cx="3657600" cy="4282440"/>
          </a:xfrm>
        </p:spPr>
        <p:txBody>
          <a:bodyPr anchor="ctr">
            <a:normAutofit fontScale="92500" lnSpcReduction="20000"/>
          </a:bodyPr>
          <a:lstStyle/>
          <a:p>
            <a:pPr algn="ctr">
              <a:lnSpc>
                <a:spcPct val="150000"/>
              </a:lnSpc>
              <a:buNone/>
            </a:pPr>
            <a:r>
              <a:rPr lang="en-US" sz="2400" dirty="0" smtClean="0"/>
              <a:t>8</a:t>
            </a:r>
            <a:r>
              <a:rPr lang="en-US" sz="2400" baseline="30000" dirty="0" smtClean="0"/>
              <a:t>th</a:t>
            </a:r>
            <a:r>
              <a:rPr lang="en-US" sz="2400" dirty="0" smtClean="0"/>
              <a:t> </a:t>
            </a:r>
            <a:r>
              <a:rPr lang="en-US" sz="2400" dirty="0" smtClean="0"/>
              <a:t>UI </a:t>
            </a:r>
            <a:r>
              <a:rPr lang="en-US" sz="2400" dirty="0" err="1" smtClean="0"/>
              <a:t>BookFest</a:t>
            </a:r>
            <a:r>
              <a:rPr lang="en-US" sz="2400" dirty="0" smtClean="0"/>
              <a:t> : </a:t>
            </a:r>
            <a:br>
              <a:rPr lang="en-US" sz="2400" dirty="0" smtClean="0"/>
            </a:br>
            <a:r>
              <a:rPr lang="en-US" sz="2400" dirty="0" smtClean="0"/>
              <a:t>“Feel the Power of </a:t>
            </a:r>
            <a:r>
              <a:rPr lang="en-US" sz="2400" dirty="0" err="1" smtClean="0"/>
              <a:t>Knowlegde</a:t>
            </a:r>
            <a:r>
              <a:rPr lang="en-US" sz="2400" dirty="0" smtClean="0"/>
              <a:t> Treasuring Culture“</a:t>
            </a:r>
            <a:r>
              <a:rPr lang="en-US" sz="2400" dirty="0" smtClean="0"/>
              <a:t/>
            </a:r>
            <a:br>
              <a:rPr lang="en-US" sz="2400" dirty="0" smtClean="0"/>
            </a:br>
            <a:r>
              <a:rPr lang="en-US" sz="2400" dirty="0" smtClean="0"/>
              <a:t/>
            </a:r>
            <a:br>
              <a:rPr lang="en-US" sz="2400" dirty="0" smtClean="0"/>
            </a:br>
            <a:r>
              <a:rPr lang="en-US" sz="2400" dirty="0" smtClean="0"/>
              <a:t>This theme has mission  </a:t>
            </a:r>
            <a:r>
              <a:rPr lang="en-US" sz="2400" dirty="0" smtClean="0"/>
              <a:t>to developing the community knowledge in treasuring their own culture</a:t>
            </a:r>
            <a:endParaRPr lang="en-US" sz="2400" dirty="0" smtClean="0"/>
          </a:p>
          <a:p>
            <a:endParaRPr lang="en-US"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320"/>
            <a:ext cx="7848600" cy="1143000"/>
          </a:xfrm>
        </p:spPr>
        <p:txBody>
          <a:bodyPr>
            <a:noAutofit/>
          </a:bodyPr>
          <a:lstStyle/>
          <a:p>
            <a:r>
              <a:rPr lang="en-US" sz="3600" dirty="0" smtClean="0"/>
              <a:t>UI </a:t>
            </a:r>
            <a:r>
              <a:rPr lang="en-US" sz="3600" dirty="0" err="1" smtClean="0"/>
              <a:t>BookFest</a:t>
            </a:r>
            <a:r>
              <a:rPr lang="en-US" sz="3600" dirty="0" smtClean="0"/>
              <a:t> Theme in Latest Years </a:t>
            </a:r>
            <a:r>
              <a:rPr lang="en-US" sz="2400" i="1" dirty="0" smtClean="0"/>
              <a:t>(cont.)</a:t>
            </a:r>
            <a:endParaRPr lang="en-US" sz="2400" dirty="0"/>
          </a:p>
        </p:txBody>
      </p:sp>
      <p:sp>
        <p:nvSpPr>
          <p:cNvPr id="4" name="Content Placeholder 3"/>
          <p:cNvSpPr>
            <a:spLocks noGrp="1"/>
          </p:cNvSpPr>
          <p:nvPr>
            <p:ph sz="half" idx="2"/>
          </p:nvPr>
        </p:nvSpPr>
        <p:spPr>
          <a:xfrm>
            <a:off x="5276088" y="1905000"/>
            <a:ext cx="3657600" cy="4282440"/>
          </a:xfrm>
        </p:spPr>
        <p:txBody>
          <a:bodyPr anchor="ctr">
            <a:normAutofit fontScale="92500" lnSpcReduction="20000"/>
          </a:bodyPr>
          <a:lstStyle/>
          <a:p>
            <a:pPr algn="ctr">
              <a:lnSpc>
                <a:spcPct val="150000"/>
              </a:lnSpc>
              <a:buNone/>
            </a:pPr>
            <a:r>
              <a:rPr lang="en-US" sz="2400" dirty="0" smtClean="0"/>
              <a:t>9</a:t>
            </a:r>
            <a:r>
              <a:rPr lang="en-US" sz="2400" baseline="30000" dirty="0" smtClean="0"/>
              <a:t>th</a:t>
            </a:r>
            <a:r>
              <a:rPr lang="en-US" sz="2400" dirty="0" smtClean="0"/>
              <a:t> </a:t>
            </a:r>
            <a:r>
              <a:rPr lang="en-US" sz="2400" dirty="0" smtClean="0"/>
              <a:t>UI </a:t>
            </a:r>
            <a:r>
              <a:rPr lang="en-US" sz="2400" dirty="0" err="1" smtClean="0"/>
              <a:t>BookFest</a:t>
            </a:r>
            <a:r>
              <a:rPr lang="en-US" sz="2400" dirty="0" smtClean="0"/>
              <a:t> : </a:t>
            </a:r>
            <a:br>
              <a:rPr lang="en-US" sz="2400" dirty="0" smtClean="0"/>
            </a:br>
            <a:r>
              <a:rPr lang="en-US" sz="2400" dirty="0" smtClean="0"/>
              <a:t>“Dive the Book, Drive the World“</a:t>
            </a:r>
            <a:r>
              <a:rPr lang="en-US" sz="2400" dirty="0" smtClean="0"/>
              <a:t/>
            </a:r>
            <a:br>
              <a:rPr lang="en-US" sz="2400" dirty="0" smtClean="0"/>
            </a:br>
            <a:r>
              <a:rPr lang="en-US" sz="2400" dirty="0" smtClean="0"/>
              <a:t/>
            </a:r>
            <a:br>
              <a:rPr lang="en-US" sz="2400" dirty="0" smtClean="0"/>
            </a:br>
            <a:r>
              <a:rPr lang="en-US" sz="2400" dirty="0" smtClean="0"/>
              <a:t>This theme has mission  </a:t>
            </a:r>
            <a:r>
              <a:rPr lang="en-US" sz="2400" dirty="0" smtClean="0"/>
              <a:t>to invite the society and the community to dive their world by reading the books</a:t>
            </a:r>
            <a:endParaRPr lang="en-US" dirty="0"/>
          </a:p>
        </p:txBody>
      </p:sp>
      <p:pic>
        <p:nvPicPr>
          <p:cNvPr id="7" name="Content Placeholder 6" descr="9 UIBF.jpg"/>
          <p:cNvPicPr>
            <a:picLocks noGrp="1" noChangeAspect="1"/>
          </p:cNvPicPr>
          <p:nvPr>
            <p:ph sz="half" idx="1"/>
          </p:nvPr>
        </p:nvPicPr>
        <p:blipFill>
          <a:blip r:embed="rId2" cstate="print"/>
          <a:stretch>
            <a:fillRect/>
          </a:stretch>
        </p:blipFill>
        <p:spPr>
          <a:xfrm>
            <a:off x="1524000" y="1981200"/>
            <a:ext cx="3810000" cy="3810000"/>
          </a:xfr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320"/>
            <a:ext cx="7848600" cy="1143000"/>
          </a:xfrm>
        </p:spPr>
        <p:txBody>
          <a:bodyPr>
            <a:noAutofit/>
          </a:bodyPr>
          <a:lstStyle/>
          <a:p>
            <a:r>
              <a:rPr lang="en-US" sz="3600" dirty="0" smtClean="0"/>
              <a:t>UI </a:t>
            </a:r>
            <a:r>
              <a:rPr lang="en-US" sz="3600" dirty="0" err="1" smtClean="0"/>
              <a:t>BookFest</a:t>
            </a:r>
            <a:r>
              <a:rPr lang="en-US" sz="3600" dirty="0" smtClean="0"/>
              <a:t> Theme in Latest Years </a:t>
            </a:r>
            <a:r>
              <a:rPr lang="en-US" sz="2400" i="1" dirty="0" smtClean="0"/>
              <a:t>(cont.)</a:t>
            </a:r>
            <a:endParaRPr lang="en-US" sz="2400" dirty="0"/>
          </a:p>
        </p:txBody>
      </p:sp>
      <p:sp>
        <p:nvSpPr>
          <p:cNvPr id="4" name="Content Placeholder 3"/>
          <p:cNvSpPr>
            <a:spLocks noGrp="1"/>
          </p:cNvSpPr>
          <p:nvPr>
            <p:ph sz="half" idx="2"/>
          </p:nvPr>
        </p:nvSpPr>
        <p:spPr>
          <a:xfrm>
            <a:off x="5105400" y="1676400"/>
            <a:ext cx="3828288" cy="4876800"/>
          </a:xfrm>
        </p:spPr>
        <p:txBody>
          <a:bodyPr anchor="ctr">
            <a:normAutofit fontScale="55000" lnSpcReduction="20000"/>
          </a:bodyPr>
          <a:lstStyle/>
          <a:p>
            <a:pPr algn="ctr">
              <a:lnSpc>
                <a:spcPct val="150000"/>
              </a:lnSpc>
              <a:buNone/>
            </a:pPr>
            <a:r>
              <a:rPr lang="en-US" sz="4400" dirty="0" smtClean="0"/>
              <a:t>10</a:t>
            </a:r>
            <a:r>
              <a:rPr lang="en-US" sz="4400" baseline="30000" dirty="0" smtClean="0"/>
              <a:t>th</a:t>
            </a:r>
            <a:r>
              <a:rPr lang="en-US" sz="4400" dirty="0" smtClean="0"/>
              <a:t> UI </a:t>
            </a:r>
            <a:r>
              <a:rPr lang="en-US" sz="4400" dirty="0" err="1" smtClean="0"/>
              <a:t>BookFest</a:t>
            </a:r>
            <a:r>
              <a:rPr lang="en-US" sz="4400" dirty="0" smtClean="0"/>
              <a:t> : </a:t>
            </a:r>
            <a:br>
              <a:rPr lang="en-US" sz="4400" dirty="0" smtClean="0"/>
            </a:br>
            <a:r>
              <a:rPr lang="en-US" sz="4400" dirty="0" smtClean="0"/>
              <a:t>“ Revolution:  Development In The Information  Age “</a:t>
            </a:r>
            <a:br>
              <a:rPr lang="en-US" sz="4400" dirty="0" smtClean="0"/>
            </a:br>
            <a:r>
              <a:rPr lang="en-US" sz="4400" dirty="0" smtClean="0"/>
              <a:t/>
            </a:r>
            <a:br>
              <a:rPr lang="en-US" sz="4400" dirty="0" smtClean="0"/>
            </a:br>
            <a:r>
              <a:rPr lang="en-US" sz="4400" dirty="0" smtClean="0"/>
              <a:t>This theme has mission to revolution of developing the community and the society knowledge with the event of UI </a:t>
            </a:r>
            <a:r>
              <a:rPr lang="en-US" sz="4400" dirty="0" err="1" smtClean="0"/>
              <a:t>BookFest</a:t>
            </a:r>
            <a:endParaRPr lang="en-US" sz="4400" dirty="0" smtClean="0"/>
          </a:p>
          <a:p>
            <a:endParaRPr lang="en-US" dirty="0"/>
          </a:p>
        </p:txBody>
      </p:sp>
      <p:pic>
        <p:nvPicPr>
          <p:cNvPr id="7" name="Content Placeholder 6" descr="10 UIBF.jpg"/>
          <p:cNvPicPr>
            <a:picLocks noGrp="1" noChangeAspect="1"/>
          </p:cNvPicPr>
          <p:nvPr>
            <p:ph sz="half" idx="1"/>
          </p:nvPr>
        </p:nvPicPr>
        <p:blipFill>
          <a:blip r:embed="rId2" cstate="print"/>
          <a:stretch>
            <a:fillRect/>
          </a:stretch>
        </p:blipFill>
        <p:spPr>
          <a:xfrm>
            <a:off x="1447800" y="2133600"/>
            <a:ext cx="3733800" cy="3733800"/>
          </a:xfr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320"/>
            <a:ext cx="7848600" cy="1143000"/>
          </a:xfrm>
        </p:spPr>
        <p:txBody>
          <a:bodyPr>
            <a:noAutofit/>
          </a:bodyPr>
          <a:lstStyle/>
          <a:p>
            <a:r>
              <a:rPr lang="en-US" sz="3600" dirty="0" smtClean="0"/>
              <a:t>UI </a:t>
            </a:r>
            <a:r>
              <a:rPr lang="en-US" sz="3600" dirty="0" err="1" smtClean="0"/>
              <a:t>BookFest</a:t>
            </a:r>
            <a:r>
              <a:rPr lang="en-US" sz="3600" dirty="0" smtClean="0"/>
              <a:t> Theme in Latest Years </a:t>
            </a:r>
            <a:r>
              <a:rPr lang="en-US" sz="2400" i="1" dirty="0" smtClean="0"/>
              <a:t>(cont.)</a:t>
            </a:r>
            <a:endParaRPr lang="en-US" sz="2400" dirty="0"/>
          </a:p>
        </p:txBody>
      </p:sp>
      <p:sp>
        <p:nvSpPr>
          <p:cNvPr id="4" name="Content Placeholder 3"/>
          <p:cNvSpPr>
            <a:spLocks noGrp="1"/>
          </p:cNvSpPr>
          <p:nvPr>
            <p:ph sz="half" idx="2"/>
          </p:nvPr>
        </p:nvSpPr>
        <p:spPr>
          <a:xfrm>
            <a:off x="5276088" y="1905000"/>
            <a:ext cx="3657600" cy="4282440"/>
          </a:xfrm>
        </p:spPr>
        <p:txBody>
          <a:bodyPr anchor="ctr">
            <a:normAutofit lnSpcReduction="10000"/>
          </a:bodyPr>
          <a:lstStyle/>
          <a:p>
            <a:pPr algn="ctr">
              <a:lnSpc>
                <a:spcPct val="150000"/>
              </a:lnSpc>
              <a:buNone/>
            </a:pPr>
            <a:r>
              <a:rPr lang="en-US" sz="2400" dirty="0" smtClean="0"/>
              <a:t>11</a:t>
            </a:r>
            <a:r>
              <a:rPr lang="en-US" sz="2400" baseline="30000" dirty="0" smtClean="0"/>
              <a:t>th</a:t>
            </a:r>
            <a:r>
              <a:rPr lang="en-US" sz="2400" dirty="0" smtClean="0"/>
              <a:t> </a:t>
            </a:r>
            <a:r>
              <a:rPr lang="en-US" sz="2400" dirty="0" smtClean="0"/>
              <a:t>UI </a:t>
            </a:r>
            <a:r>
              <a:rPr lang="en-US" sz="2400" dirty="0" err="1" smtClean="0"/>
              <a:t>BookFest</a:t>
            </a:r>
            <a:r>
              <a:rPr lang="en-US" sz="2400" dirty="0" smtClean="0"/>
              <a:t> : </a:t>
            </a:r>
            <a:br>
              <a:rPr lang="en-US" sz="2400" dirty="0" smtClean="0"/>
            </a:br>
            <a:r>
              <a:rPr lang="en-US" sz="2400" dirty="0" smtClean="0"/>
              <a:t>“Cheers For Literacy “</a:t>
            </a:r>
            <a:r>
              <a:rPr lang="en-US" sz="2400" dirty="0" smtClean="0"/>
              <a:t/>
            </a:r>
            <a:br>
              <a:rPr lang="en-US" sz="2400" dirty="0" smtClean="0"/>
            </a:br>
            <a:r>
              <a:rPr lang="en-US" sz="2400" dirty="0" smtClean="0"/>
              <a:t/>
            </a:r>
            <a:br>
              <a:rPr lang="en-US" sz="2400" dirty="0" smtClean="0"/>
            </a:br>
            <a:r>
              <a:rPr lang="en-US" sz="2400" dirty="0" smtClean="0"/>
              <a:t>This theme has mission  </a:t>
            </a:r>
            <a:r>
              <a:rPr lang="en-US" sz="2400" dirty="0" smtClean="0"/>
              <a:t>to giving the community to the information literacy in Library Science</a:t>
            </a:r>
            <a:endParaRPr lang="en-US" sz="2400" dirty="0" smtClean="0"/>
          </a:p>
          <a:p>
            <a:endParaRPr lang="en-US" dirty="0"/>
          </a:p>
        </p:txBody>
      </p:sp>
      <p:pic>
        <p:nvPicPr>
          <p:cNvPr id="9" name="Content Placeholder 8" descr="11 ui.jpg"/>
          <p:cNvPicPr>
            <a:picLocks noGrp="1" noChangeAspect="1"/>
          </p:cNvPicPr>
          <p:nvPr>
            <p:ph sz="half" idx="1"/>
          </p:nvPr>
        </p:nvPicPr>
        <p:blipFill>
          <a:blip r:embed="rId2" cstate="print"/>
          <a:stretch>
            <a:fillRect/>
          </a:stretch>
        </p:blipFill>
        <p:spPr>
          <a:xfrm>
            <a:off x="1676400" y="2057400"/>
            <a:ext cx="3921343" cy="3733800"/>
          </a:xfr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320"/>
            <a:ext cx="7848600" cy="1143000"/>
          </a:xfrm>
        </p:spPr>
        <p:txBody>
          <a:bodyPr>
            <a:noAutofit/>
          </a:bodyPr>
          <a:lstStyle/>
          <a:p>
            <a:r>
              <a:rPr lang="en-US" sz="3600" dirty="0" smtClean="0"/>
              <a:t>UI </a:t>
            </a:r>
            <a:r>
              <a:rPr lang="en-US" sz="3600" dirty="0" err="1" smtClean="0"/>
              <a:t>BookFest</a:t>
            </a:r>
            <a:r>
              <a:rPr lang="en-US" sz="3600" dirty="0" smtClean="0"/>
              <a:t> Theme in Latest Years </a:t>
            </a:r>
            <a:r>
              <a:rPr lang="en-US" sz="2400" i="1" dirty="0" smtClean="0"/>
              <a:t>(cont.)</a:t>
            </a:r>
            <a:endParaRPr lang="en-US" sz="2400" dirty="0"/>
          </a:p>
        </p:txBody>
      </p:sp>
      <p:sp>
        <p:nvSpPr>
          <p:cNvPr id="4" name="Content Placeholder 3"/>
          <p:cNvSpPr>
            <a:spLocks noGrp="1"/>
          </p:cNvSpPr>
          <p:nvPr>
            <p:ph sz="half" idx="2"/>
          </p:nvPr>
        </p:nvSpPr>
        <p:spPr>
          <a:xfrm>
            <a:off x="5181600" y="1447800"/>
            <a:ext cx="3752088" cy="4739640"/>
          </a:xfrm>
        </p:spPr>
        <p:txBody>
          <a:bodyPr anchor="ctr">
            <a:normAutofit fontScale="92500" lnSpcReduction="20000"/>
          </a:bodyPr>
          <a:lstStyle/>
          <a:p>
            <a:pPr algn="ctr">
              <a:lnSpc>
                <a:spcPct val="150000"/>
              </a:lnSpc>
              <a:buNone/>
            </a:pPr>
            <a:r>
              <a:rPr lang="en-US" sz="2400" dirty="0" smtClean="0"/>
              <a:t>12</a:t>
            </a:r>
            <a:r>
              <a:rPr lang="en-US" sz="2400" baseline="30000" dirty="0" smtClean="0"/>
              <a:t>th</a:t>
            </a:r>
            <a:r>
              <a:rPr lang="en-US" sz="2400" dirty="0" smtClean="0"/>
              <a:t> </a:t>
            </a:r>
            <a:r>
              <a:rPr lang="en-US" sz="2400" dirty="0" smtClean="0"/>
              <a:t>UI </a:t>
            </a:r>
            <a:r>
              <a:rPr lang="en-US" sz="2400" dirty="0" err="1" smtClean="0"/>
              <a:t>BookFest</a:t>
            </a:r>
            <a:r>
              <a:rPr lang="en-US" sz="2400" dirty="0" smtClean="0"/>
              <a:t> : </a:t>
            </a:r>
            <a:br>
              <a:rPr lang="en-US" sz="2400" dirty="0" smtClean="0"/>
            </a:br>
            <a:r>
              <a:rPr lang="en-US" sz="2400" dirty="0" smtClean="0"/>
              <a:t>“Transformation:  Building the Future of Information Society “</a:t>
            </a:r>
          </a:p>
          <a:p>
            <a:pPr algn="ctr">
              <a:lnSpc>
                <a:spcPct val="150000"/>
              </a:lnSpc>
              <a:buNone/>
            </a:pPr>
            <a:r>
              <a:rPr lang="en-US" sz="2400" dirty="0" smtClean="0"/>
              <a:t/>
            </a:r>
            <a:br>
              <a:rPr lang="en-US" sz="2400" dirty="0" smtClean="0"/>
            </a:br>
            <a:r>
              <a:rPr lang="en-US" sz="2400" dirty="0" smtClean="0"/>
              <a:t>This theme has mission  </a:t>
            </a:r>
            <a:r>
              <a:rPr lang="en-US" sz="2400" dirty="0" smtClean="0"/>
              <a:t>to linkage the society into the transformation of </a:t>
            </a:r>
            <a:r>
              <a:rPr lang="en-US" sz="2400" dirty="0" err="1" smtClean="0"/>
              <a:t>infromation</a:t>
            </a:r>
            <a:r>
              <a:rPr lang="en-US" sz="2400" dirty="0" smtClean="0"/>
              <a:t> in Library Science</a:t>
            </a:r>
            <a:endParaRPr lang="en-US" sz="2400" dirty="0" smtClean="0"/>
          </a:p>
        </p:txBody>
      </p:sp>
      <p:pic>
        <p:nvPicPr>
          <p:cNvPr id="7" name="Content Placeholder 6" descr="12 UIBF.jpg"/>
          <p:cNvPicPr>
            <a:picLocks noGrp="1" noChangeAspect="1"/>
          </p:cNvPicPr>
          <p:nvPr>
            <p:ph sz="half" idx="1"/>
          </p:nvPr>
        </p:nvPicPr>
        <p:blipFill>
          <a:blip r:embed="rId2" cstate="print"/>
          <a:stretch>
            <a:fillRect/>
          </a:stretch>
        </p:blipFill>
        <p:spPr>
          <a:xfrm>
            <a:off x="1524000" y="1905000"/>
            <a:ext cx="3962400" cy="3962400"/>
          </a:xfr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amond(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Effect transition="in" filter="fade">
                                      <p:cBhvr>
                                        <p:cTn id="24" dur="1000"/>
                                        <p:tgtEl>
                                          <p:spTgt spid="4">
                                            <p:txEl>
                                              <p:pRg st="0" end="0"/>
                                            </p:txEl>
                                          </p:spTgt>
                                        </p:tgtEl>
                                      </p:cBhvr>
                                    </p:animEffect>
                                    <p:anim calcmode="lin" valueType="num">
                                      <p:cBhvr>
                                        <p:cTn id="2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animEffect transition="in" filter="fade">
                                      <p:cBhvr>
                                        <p:cTn id="31" dur="1000"/>
                                        <p:tgtEl>
                                          <p:spTgt spid="4">
                                            <p:txEl>
                                              <p:pRg st="1" end="1"/>
                                            </p:txEl>
                                          </p:spTgt>
                                        </p:tgtEl>
                                      </p:cBhvr>
                                    </p:animEffect>
                                    <p:anim calcmode="lin" valueType="num">
                                      <p:cBhvr>
                                        <p:cTn id="3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a:bodyPr>
          <a:lstStyle/>
          <a:p>
            <a:pPr algn="just"/>
            <a:r>
              <a:rPr lang="en-US" sz="3600" dirty="0" smtClean="0"/>
              <a:t>Result and Analysis</a:t>
            </a:r>
            <a:endParaRPr lang="en-US" sz="3600" dirty="0"/>
          </a:p>
        </p:txBody>
      </p:sp>
      <p:sp>
        <p:nvSpPr>
          <p:cNvPr id="3" name="Content Placeholder 2"/>
          <p:cNvSpPr>
            <a:spLocks noGrp="1"/>
          </p:cNvSpPr>
          <p:nvPr>
            <p:ph idx="1"/>
          </p:nvPr>
        </p:nvSpPr>
        <p:spPr>
          <a:xfrm>
            <a:off x="1219200" y="1143000"/>
            <a:ext cx="7714488" cy="5486400"/>
          </a:xfrm>
        </p:spPr>
        <p:txBody>
          <a:bodyPr>
            <a:normAutofit/>
          </a:bodyPr>
          <a:lstStyle/>
          <a:p>
            <a:r>
              <a:rPr lang="en-US" sz="2400" dirty="0" smtClean="0"/>
              <a:t>The implementation of UI Book Fest 12th </a:t>
            </a:r>
            <a:r>
              <a:rPr lang="en-US" sz="2400" dirty="0" smtClean="0"/>
              <a:t>has taken the </a:t>
            </a:r>
            <a:r>
              <a:rPr lang="en-US" sz="2400" dirty="0" smtClean="0"/>
              <a:t>theme "Transformation: </a:t>
            </a:r>
            <a:r>
              <a:rPr lang="en-US" sz="2400" dirty="0" smtClean="0"/>
              <a:t> Building </a:t>
            </a:r>
            <a:r>
              <a:rPr lang="en-US" sz="2400" dirty="0" smtClean="0"/>
              <a:t>the Future of the Information </a:t>
            </a:r>
            <a:r>
              <a:rPr lang="en-US" sz="2400" dirty="0" smtClean="0"/>
              <a:t>Society“</a:t>
            </a:r>
          </a:p>
          <a:p>
            <a:endParaRPr lang="en-US" sz="2400" dirty="0" smtClean="0"/>
          </a:p>
          <a:p>
            <a:r>
              <a:rPr lang="en-US" sz="2400" dirty="0" smtClean="0"/>
              <a:t>In this year event, </a:t>
            </a:r>
            <a:r>
              <a:rPr lang="en-US" sz="2400" dirty="0" smtClean="0"/>
              <a:t>the themes and concepts raised reflects the condition of society in the information age to be very dependent on </a:t>
            </a:r>
            <a:r>
              <a:rPr lang="en-US" sz="2400" dirty="0" smtClean="0"/>
              <a:t>using the technology </a:t>
            </a:r>
          </a:p>
          <a:p>
            <a:endParaRPr lang="en-US" sz="2400" dirty="0" smtClean="0"/>
          </a:p>
          <a:p>
            <a:r>
              <a:rPr lang="en-US" sz="2400" dirty="0" smtClean="0"/>
              <a:t>The condition </a:t>
            </a:r>
            <a:r>
              <a:rPr lang="en-US" sz="2400" dirty="0" smtClean="0"/>
              <a:t>of Indonesian society </a:t>
            </a:r>
            <a:r>
              <a:rPr lang="en-US" sz="2400" dirty="0" smtClean="0"/>
              <a:t>nowadays were not </a:t>
            </a:r>
            <a:r>
              <a:rPr lang="en-US" sz="2400" dirty="0" smtClean="0"/>
              <a:t>currently aware for the importance of information. In the information age, access to information is so </a:t>
            </a:r>
            <a:r>
              <a:rPr lang="en-US" sz="2400" dirty="0" smtClean="0"/>
              <a:t>widely </a:t>
            </a:r>
            <a:r>
              <a:rPr lang="en-US" sz="2400" dirty="0" smtClean="0"/>
              <a:t>open</a:t>
            </a:r>
          </a:p>
          <a:p>
            <a:pPr marL="514350" indent="-514350">
              <a:buNone/>
            </a:pPr>
            <a:endParaRPr lang="en-US" sz="2400" dirty="0" smtClean="0"/>
          </a:p>
          <a:p>
            <a:pPr algn="just"/>
            <a:endParaRPr lang="en-US" sz="1800"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a:bodyPr>
          <a:lstStyle/>
          <a:p>
            <a:pPr algn="just"/>
            <a:r>
              <a:rPr lang="en-US" sz="3600" dirty="0" smtClean="0"/>
              <a:t>Result and Analysis </a:t>
            </a:r>
            <a:r>
              <a:rPr lang="en-US" sz="2400" dirty="0" smtClean="0"/>
              <a:t>(</a:t>
            </a:r>
            <a:r>
              <a:rPr lang="en-US" sz="2400" i="1" dirty="0" smtClean="0"/>
              <a:t>cont.</a:t>
            </a:r>
            <a:r>
              <a:rPr lang="en-US" sz="2400" dirty="0" smtClean="0"/>
              <a:t>)</a:t>
            </a:r>
            <a:endParaRPr lang="en-US" sz="3600" dirty="0"/>
          </a:p>
        </p:txBody>
      </p:sp>
      <p:sp>
        <p:nvSpPr>
          <p:cNvPr id="3" name="Content Placeholder 2"/>
          <p:cNvSpPr>
            <a:spLocks noGrp="1"/>
          </p:cNvSpPr>
          <p:nvPr>
            <p:ph idx="1"/>
          </p:nvPr>
        </p:nvSpPr>
        <p:spPr>
          <a:xfrm>
            <a:off x="1219200" y="1143000"/>
            <a:ext cx="7714488" cy="5486400"/>
          </a:xfrm>
        </p:spPr>
        <p:txBody>
          <a:bodyPr anchor="t">
            <a:normAutofit/>
          </a:bodyPr>
          <a:lstStyle/>
          <a:p>
            <a:pPr marL="514350" indent="-514350">
              <a:buNone/>
            </a:pPr>
            <a:endParaRPr lang="en-US" sz="2400" dirty="0" smtClean="0"/>
          </a:p>
          <a:p>
            <a:pPr algn="just"/>
            <a:r>
              <a:rPr lang="en-US" sz="2400" dirty="0" smtClean="0"/>
              <a:t>The opportunity to transform the society and the community in the information age has </a:t>
            </a:r>
            <a:r>
              <a:rPr lang="en-US" sz="2400" dirty="0" smtClean="0"/>
              <a:t>not been fully realized by most </a:t>
            </a:r>
            <a:r>
              <a:rPr lang="en-US" sz="2400" dirty="0" smtClean="0"/>
              <a:t>people.</a:t>
            </a:r>
          </a:p>
          <a:p>
            <a:pPr algn="just"/>
            <a:endParaRPr lang="en-US" sz="2400" dirty="0" smtClean="0"/>
          </a:p>
          <a:p>
            <a:pPr algn="just"/>
            <a:r>
              <a:rPr lang="en-US" sz="2400" dirty="0" smtClean="0"/>
              <a:t>It </a:t>
            </a:r>
            <a:r>
              <a:rPr lang="en-US" sz="2400" dirty="0" smtClean="0"/>
              <a:t>can happen due to the lack of urgency of the need for information. </a:t>
            </a:r>
            <a:endParaRPr lang="en-US" sz="2400" dirty="0" smtClean="0"/>
          </a:p>
          <a:p>
            <a:pPr algn="just"/>
            <a:endParaRPr lang="en-US" sz="2400" dirty="0" smtClean="0"/>
          </a:p>
          <a:p>
            <a:pPr algn="just"/>
            <a:r>
              <a:rPr lang="en-US" sz="2400" dirty="0" smtClean="0"/>
              <a:t>The </a:t>
            </a:r>
            <a:r>
              <a:rPr lang="en-US" sz="2400" dirty="0" smtClean="0"/>
              <a:t>absence of the urgency of the information needs arising from the various factors that make people's mindsets be ignorant of the information.</a:t>
            </a:r>
            <a:endParaRPr lang="en-US" sz="2400"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Conclusion</a:t>
            </a:r>
            <a:endParaRPr lang="en-US" sz="3600" dirty="0"/>
          </a:p>
        </p:txBody>
      </p:sp>
      <p:sp>
        <p:nvSpPr>
          <p:cNvPr id="3" name="Content Placeholder 2"/>
          <p:cNvSpPr>
            <a:spLocks noGrp="1"/>
          </p:cNvSpPr>
          <p:nvPr>
            <p:ph idx="1"/>
          </p:nvPr>
        </p:nvSpPr>
        <p:spPr>
          <a:xfrm>
            <a:off x="1143000" y="1295400"/>
            <a:ext cx="7790688" cy="5105400"/>
          </a:xfrm>
        </p:spPr>
        <p:txBody>
          <a:bodyPr anchor="ctr">
            <a:noAutofit/>
          </a:bodyPr>
          <a:lstStyle/>
          <a:p>
            <a:pPr algn="just"/>
            <a:r>
              <a:rPr lang="en-US" sz="2400" dirty="0" smtClean="0"/>
              <a:t>Organizing the event Book Festival will be the event that giving profit  not only felt by the organizers and those who cooperate only in the </a:t>
            </a:r>
            <a:r>
              <a:rPr lang="en-US" sz="2400" dirty="0" smtClean="0"/>
              <a:t>event</a:t>
            </a:r>
            <a:r>
              <a:rPr lang="en-US" sz="2400" dirty="0" smtClean="0"/>
              <a:t>,</a:t>
            </a:r>
            <a:r>
              <a:rPr lang="en-US" sz="2400" dirty="0" smtClean="0"/>
              <a:t> </a:t>
            </a:r>
            <a:r>
              <a:rPr lang="en-US" sz="2400" dirty="0" smtClean="0"/>
              <a:t>also can be a source of local </a:t>
            </a:r>
            <a:r>
              <a:rPr lang="en-US" sz="2400" dirty="0" smtClean="0"/>
              <a:t>income</a:t>
            </a:r>
          </a:p>
          <a:p>
            <a:pPr algn="just">
              <a:buNone/>
            </a:pPr>
            <a:endParaRPr lang="en-US" sz="2400" dirty="0" smtClean="0"/>
          </a:p>
          <a:p>
            <a:pPr algn="just"/>
            <a:r>
              <a:rPr lang="en-US" sz="2400" dirty="0" smtClean="0"/>
              <a:t>G</a:t>
            </a:r>
            <a:r>
              <a:rPr lang="en-US" sz="2400" dirty="0" smtClean="0"/>
              <a:t>ood </a:t>
            </a:r>
            <a:r>
              <a:rPr lang="en-US" sz="2400" dirty="0" smtClean="0"/>
              <a:t>management of the festival or exhibition event is the initial factor in organizing the </a:t>
            </a:r>
            <a:r>
              <a:rPr lang="en-US" sz="2400" dirty="0" smtClean="0"/>
              <a:t>events</a:t>
            </a:r>
          </a:p>
          <a:p>
            <a:pPr algn="just">
              <a:buNone/>
            </a:pPr>
            <a:endParaRPr lang="en-US" sz="2400" dirty="0" smtClean="0"/>
          </a:p>
          <a:p>
            <a:pPr algn="just"/>
            <a:r>
              <a:rPr lang="en-US" sz="2400" dirty="0" smtClean="0"/>
              <a:t>Committee and manager festivals </a:t>
            </a:r>
            <a:r>
              <a:rPr lang="en-US" sz="2400" dirty="0" smtClean="0"/>
              <a:t>and exhibitions</a:t>
            </a:r>
            <a:r>
              <a:rPr lang="en-US" sz="2400" dirty="0" smtClean="0"/>
              <a:t>, should </a:t>
            </a:r>
            <a:r>
              <a:rPr lang="en-US" sz="2400" dirty="0" smtClean="0"/>
              <a:t>be giving attention </a:t>
            </a:r>
            <a:r>
              <a:rPr lang="en-US" sz="2400" dirty="0" smtClean="0"/>
              <a:t>to the determination of the schedule of events in the organization of the </a:t>
            </a:r>
            <a:r>
              <a:rPr lang="en-US" sz="2400" dirty="0" smtClean="0"/>
              <a:t>event</a:t>
            </a:r>
            <a:endParaRPr lang="en-US" sz="2400"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066800" y="228600"/>
            <a:ext cx="7866888" cy="6019800"/>
          </a:xfrm>
        </p:spPr>
        <p:txBody>
          <a:bodyPr anchor="ctr">
            <a:normAutofit/>
          </a:bodyPr>
          <a:lstStyle/>
          <a:p>
            <a:pPr algn="ctr">
              <a:lnSpc>
                <a:spcPct val="150000"/>
              </a:lnSpc>
              <a:buNone/>
            </a:pPr>
            <a:r>
              <a:rPr lang="en-US" sz="4000" dirty="0" smtClean="0">
                <a:latin typeface="Arial Rounded MT Bold" pitchFamily="34" charset="0"/>
              </a:rPr>
              <a:t>This </a:t>
            </a:r>
            <a:r>
              <a:rPr lang="en-US" sz="4000" dirty="0" smtClean="0">
                <a:latin typeface="Arial Rounded MT Bold" pitchFamily="34" charset="0"/>
              </a:rPr>
              <a:t>is the end of </a:t>
            </a:r>
            <a:r>
              <a:rPr lang="en-US" sz="4000" dirty="0" smtClean="0">
                <a:latin typeface="Arial Rounded MT Bold" pitchFamily="34" charset="0"/>
              </a:rPr>
              <a:t>presentation</a:t>
            </a:r>
            <a:endParaRPr lang="en-US" sz="4000" dirty="0" smtClean="0">
              <a:latin typeface="Arial Rounded MT Bold" pitchFamily="34" charset="0"/>
            </a:endParaRPr>
          </a:p>
          <a:p>
            <a:pPr algn="ctr">
              <a:lnSpc>
                <a:spcPct val="150000"/>
              </a:lnSpc>
              <a:buNone/>
            </a:pPr>
            <a:r>
              <a:rPr lang="en-US" sz="4000" dirty="0" smtClean="0">
                <a:latin typeface="Arial Rounded MT Bold" pitchFamily="34" charset="0"/>
              </a:rPr>
              <a:t>Thank you for </a:t>
            </a:r>
            <a:r>
              <a:rPr lang="en-US" sz="4000" dirty="0" smtClean="0">
                <a:latin typeface="Arial Rounded MT Bold" pitchFamily="34" charset="0"/>
              </a:rPr>
              <a:t>the attention</a:t>
            </a:r>
            <a:endParaRPr lang="en-US" sz="4000" dirty="0">
              <a:latin typeface="Arial Rounded MT Bold" pitchFamily="34" charset="0"/>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3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3000"/>
                                        <p:tgtEl>
                                          <p:spTgt spid="3">
                                            <p:txEl>
                                              <p:pRg st="0" end="0"/>
                                            </p:txEl>
                                          </p:spTgt>
                                        </p:tgtEl>
                                      </p:cBhvr>
                                    </p:animEffect>
                                  </p:childTnLst>
                                </p:cTn>
                              </p:par>
                              <p:par>
                                <p:cTn id="10" presetID="53"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3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3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3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3600" dirty="0" smtClean="0"/>
              <a:t>O</a:t>
            </a:r>
            <a:r>
              <a:rPr lang="en-US" sz="3600" dirty="0" smtClean="0"/>
              <a:t>utline</a:t>
            </a:r>
            <a:endParaRPr lang="en-US" sz="3600" dirty="0"/>
          </a:p>
        </p:txBody>
      </p:sp>
      <p:graphicFrame>
        <p:nvGraphicFramePr>
          <p:cNvPr id="4" name="Content Placeholder 3"/>
          <p:cNvGraphicFramePr>
            <a:graphicFrameLocks noGrp="1"/>
          </p:cNvGraphicFramePr>
          <p:nvPr>
            <p:ph idx="1"/>
          </p:nvPr>
        </p:nvGraphicFramePr>
        <p:xfrm>
          <a:off x="1143000" y="838200"/>
          <a:ext cx="779145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FADF62C5-B5A2-4446-A7FB-399D199AB2E4}"/>
                                            </p:graphicEl>
                                          </p:spTgt>
                                        </p:tgtEl>
                                        <p:attrNameLst>
                                          <p:attrName>style.visibility</p:attrName>
                                        </p:attrNameLst>
                                      </p:cBhvr>
                                      <p:to>
                                        <p:strVal val="visible"/>
                                      </p:to>
                                    </p:set>
                                    <p:animEffect transition="in" filter="fade">
                                      <p:cBhvr>
                                        <p:cTn id="7" dur="2000"/>
                                        <p:tgtEl>
                                          <p:spTgt spid="4">
                                            <p:graphicEl>
                                              <a:dgm id="{FADF62C5-B5A2-4446-A7FB-399D199AB2E4}"/>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8FF6A1FE-6FF0-470E-9962-2D96F6E0DE64}"/>
                                            </p:graphicEl>
                                          </p:spTgt>
                                        </p:tgtEl>
                                        <p:attrNameLst>
                                          <p:attrName>style.visibility</p:attrName>
                                        </p:attrNameLst>
                                      </p:cBhvr>
                                      <p:to>
                                        <p:strVal val="visible"/>
                                      </p:to>
                                    </p:set>
                                    <p:animEffect transition="in" filter="fade">
                                      <p:cBhvr>
                                        <p:cTn id="12" dur="2000"/>
                                        <p:tgtEl>
                                          <p:spTgt spid="4">
                                            <p:graphicEl>
                                              <a:dgm id="{8FF6A1FE-6FF0-470E-9962-2D96F6E0DE64}"/>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AD298E9D-FFF3-4D52-8EA0-901AD594EB4E}"/>
                                            </p:graphicEl>
                                          </p:spTgt>
                                        </p:tgtEl>
                                        <p:attrNameLst>
                                          <p:attrName>style.visibility</p:attrName>
                                        </p:attrNameLst>
                                      </p:cBhvr>
                                      <p:to>
                                        <p:strVal val="visible"/>
                                      </p:to>
                                    </p:set>
                                    <p:animEffect transition="in" filter="fade">
                                      <p:cBhvr>
                                        <p:cTn id="15" dur="2000"/>
                                        <p:tgtEl>
                                          <p:spTgt spid="4">
                                            <p:graphicEl>
                                              <a:dgm id="{AD298E9D-FFF3-4D52-8EA0-901AD594EB4E}"/>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graphicEl>
                                              <a:dgm id="{9ACFBD1A-FCCC-499F-9AA1-5A302F805859}"/>
                                            </p:graphicEl>
                                          </p:spTgt>
                                        </p:tgtEl>
                                        <p:attrNameLst>
                                          <p:attrName>style.visibility</p:attrName>
                                        </p:attrNameLst>
                                      </p:cBhvr>
                                      <p:to>
                                        <p:strVal val="visible"/>
                                      </p:to>
                                    </p:set>
                                    <p:animEffect transition="in" filter="fade">
                                      <p:cBhvr>
                                        <p:cTn id="20" dur="2000"/>
                                        <p:tgtEl>
                                          <p:spTgt spid="4">
                                            <p:graphicEl>
                                              <a:dgm id="{9ACFBD1A-FCCC-499F-9AA1-5A302F805859}"/>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graphicEl>
                                              <a:dgm id="{CB6FFC7D-FA96-496C-9FF5-0E46474653D8}"/>
                                            </p:graphicEl>
                                          </p:spTgt>
                                        </p:tgtEl>
                                        <p:attrNameLst>
                                          <p:attrName>style.visibility</p:attrName>
                                        </p:attrNameLst>
                                      </p:cBhvr>
                                      <p:to>
                                        <p:strVal val="visible"/>
                                      </p:to>
                                    </p:set>
                                    <p:animEffect transition="in" filter="fade">
                                      <p:cBhvr>
                                        <p:cTn id="23" dur="2000"/>
                                        <p:tgtEl>
                                          <p:spTgt spid="4">
                                            <p:graphicEl>
                                              <a:dgm id="{CB6FFC7D-FA96-496C-9FF5-0E46474653D8}"/>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graphicEl>
                                              <a:dgm id="{4166CFFF-2F94-42C9-B859-4F16F894C275}"/>
                                            </p:graphicEl>
                                          </p:spTgt>
                                        </p:tgtEl>
                                        <p:attrNameLst>
                                          <p:attrName>style.visibility</p:attrName>
                                        </p:attrNameLst>
                                      </p:cBhvr>
                                      <p:to>
                                        <p:strVal val="visible"/>
                                      </p:to>
                                    </p:set>
                                    <p:animEffect transition="in" filter="fade">
                                      <p:cBhvr>
                                        <p:cTn id="28" dur="2000"/>
                                        <p:tgtEl>
                                          <p:spTgt spid="4">
                                            <p:graphicEl>
                                              <a:dgm id="{4166CFFF-2F94-42C9-B859-4F16F894C275}"/>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graphicEl>
                                              <a:dgm id="{95F665C7-E00F-4B43-B927-2070E47506F3}"/>
                                            </p:graphicEl>
                                          </p:spTgt>
                                        </p:tgtEl>
                                        <p:attrNameLst>
                                          <p:attrName>style.visibility</p:attrName>
                                        </p:attrNameLst>
                                      </p:cBhvr>
                                      <p:to>
                                        <p:strVal val="visible"/>
                                      </p:to>
                                    </p:set>
                                    <p:animEffect transition="in" filter="fade">
                                      <p:cBhvr>
                                        <p:cTn id="31" dur="2000"/>
                                        <p:tgtEl>
                                          <p:spTgt spid="4">
                                            <p:graphicEl>
                                              <a:dgm id="{95F665C7-E00F-4B43-B927-2070E47506F3}"/>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
                                            <p:graphicEl>
                                              <a:dgm id="{C1E0F21D-BCD6-44D0-BE4A-F3F530620B5A}"/>
                                            </p:graphicEl>
                                          </p:spTgt>
                                        </p:tgtEl>
                                        <p:attrNameLst>
                                          <p:attrName>style.visibility</p:attrName>
                                        </p:attrNameLst>
                                      </p:cBhvr>
                                      <p:to>
                                        <p:strVal val="visible"/>
                                      </p:to>
                                    </p:set>
                                    <p:animEffect transition="in" filter="fade">
                                      <p:cBhvr>
                                        <p:cTn id="36" dur="2000"/>
                                        <p:tgtEl>
                                          <p:spTgt spid="4">
                                            <p:graphicEl>
                                              <a:dgm id="{C1E0F21D-BCD6-44D0-BE4A-F3F530620B5A}"/>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4">
                                            <p:graphicEl>
                                              <a:dgm id="{00642B44-B131-4CD2-94D1-DC006BEB19CA}"/>
                                            </p:graphicEl>
                                          </p:spTgt>
                                        </p:tgtEl>
                                        <p:attrNameLst>
                                          <p:attrName>style.visibility</p:attrName>
                                        </p:attrNameLst>
                                      </p:cBhvr>
                                      <p:to>
                                        <p:strVal val="visible"/>
                                      </p:to>
                                    </p:set>
                                    <p:animEffect transition="in" filter="fade">
                                      <p:cBhvr>
                                        <p:cTn id="39" dur="2000"/>
                                        <p:tgtEl>
                                          <p:spTgt spid="4">
                                            <p:graphicEl>
                                              <a:dgm id="{00642B44-B131-4CD2-94D1-DC006BEB19CA}"/>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4">
                                            <p:graphicEl>
                                              <a:dgm id="{AD16C817-38B1-4EA4-98E9-B1BB66180927}"/>
                                            </p:graphicEl>
                                          </p:spTgt>
                                        </p:tgtEl>
                                        <p:attrNameLst>
                                          <p:attrName>style.visibility</p:attrName>
                                        </p:attrNameLst>
                                      </p:cBhvr>
                                      <p:to>
                                        <p:strVal val="visible"/>
                                      </p:to>
                                    </p:set>
                                    <p:animEffect transition="in" filter="fade">
                                      <p:cBhvr>
                                        <p:cTn id="44" dur="2000"/>
                                        <p:tgtEl>
                                          <p:spTgt spid="4">
                                            <p:graphicEl>
                                              <a:dgm id="{AD16C817-38B1-4EA4-98E9-B1BB66180927}"/>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
                                            <p:graphicEl>
                                              <a:dgm id="{CC999F0C-9D8E-4477-90D0-E2C2109597D4}"/>
                                            </p:graphicEl>
                                          </p:spTgt>
                                        </p:tgtEl>
                                        <p:attrNameLst>
                                          <p:attrName>style.visibility</p:attrName>
                                        </p:attrNameLst>
                                      </p:cBhvr>
                                      <p:to>
                                        <p:strVal val="visible"/>
                                      </p:to>
                                    </p:set>
                                    <p:animEffect transition="in" filter="fade">
                                      <p:cBhvr>
                                        <p:cTn id="47" dur="2000"/>
                                        <p:tgtEl>
                                          <p:spTgt spid="4">
                                            <p:graphicEl>
                                              <a:dgm id="{CC999F0C-9D8E-4477-90D0-E2C2109597D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914400"/>
          </a:xfrm>
        </p:spPr>
        <p:txBody>
          <a:bodyPr anchor="t">
            <a:normAutofit/>
          </a:bodyPr>
          <a:lstStyle/>
          <a:p>
            <a:r>
              <a:rPr lang="en-US" sz="3600" dirty="0" smtClean="0"/>
              <a:t>Introduction</a:t>
            </a:r>
            <a:endParaRPr lang="en-US" dirty="0"/>
          </a:p>
        </p:txBody>
      </p:sp>
      <p:sp>
        <p:nvSpPr>
          <p:cNvPr id="3" name="Content Placeholder 2"/>
          <p:cNvSpPr>
            <a:spLocks noGrp="1"/>
          </p:cNvSpPr>
          <p:nvPr>
            <p:ph idx="1"/>
          </p:nvPr>
        </p:nvSpPr>
        <p:spPr>
          <a:xfrm>
            <a:off x="1143000" y="1066800"/>
            <a:ext cx="7790688" cy="5562600"/>
          </a:xfrm>
        </p:spPr>
        <p:txBody>
          <a:bodyPr anchor="ctr">
            <a:noAutofit/>
          </a:bodyPr>
          <a:lstStyle/>
          <a:p>
            <a:pPr algn="just"/>
            <a:r>
              <a:rPr lang="en-US" sz="2400" dirty="0" smtClean="0"/>
              <a:t>Popularized activity library is an attempt to popularize what was attached to the identity of the library itself like a book, the culture of reading, information literacy activities, as well as increased insight and knowledge for users. </a:t>
            </a:r>
            <a:endParaRPr lang="en-US" sz="2400" dirty="0" smtClean="0"/>
          </a:p>
          <a:p>
            <a:pPr algn="just"/>
            <a:endParaRPr lang="en-US" sz="2400" dirty="0" smtClean="0"/>
          </a:p>
          <a:p>
            <a:pPr algn="just"/>
            <a:r>
              <a:rPr lang="en-US" sz="2400" dirty="0" smtClean="0"/>
              <a:t>The popularity of the library nowadays is a response to </a:t>
            </a:r>
            <a:r>
              <a:rPr lang="en-US" sz="2400" dirty="0" smtClean="0"/>
              <a:t>challenges the society and the community. It also to increase and </a:t>
            </a:r>
            <a:r>
              <a:rPr lang="en-US" sz="2400" dirty="0" smtClean="0"/>
              <a:t>modernize their knowledge of information that </a:t>
            </a:r>
            <a:r>
              <a:rPr lang="en-US" sz="2400" dirty="0" smtClean="0"/>
              <a:t>growing rapidly.</a:t>
            </a:r>
          </a:p>
          <a:p>
            <a:pPr algn="just"/>
            <a:endParaRPr lang="en-US" sz="2400" dirty="0" smtClean="0"/>
          </a:p>
          <a:p>
            <a:pPr algn="just"/>
            <a:r>
              <a:rPr lang="en-US" sz="2400" dirty="0" smtClean="0"/>
              <a:t>At the University of Indonesia, almost every year has the agenda of the Book </a:t>
            </a:r>
            <a:r>
              <a:rPr lang="en-US" sz="2400" dirty="0" smtClean="0"/>
              <a:t>Festival, later named as “UI </a:t>
            </a:r>
            <a:r>
              <a:rPr lang="en-US" sz="2400" dirty="0" smtClean="0"/>
              <a:t>BOOK </a:t>
            </a:r>
            <a:r>
              <a:rPr lang="en-US" sz="2400" dirty="0" smtClean="0"/>
              <a:t>FEST”</a:t>
            </a:r>
            <a:endParaRPr lang="en-US" sz="2400" dirty="0" smtClean="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nchor="t">
            <a:normAutofit/>
          </a:bodyPr>
          <a:lstStyle/>
          <a:p>
            <a:pPr algn="just"/>
            <a:r>
              <a:rPr lang="en-US" dirty="0" smtClean="0"/>
              <a:t>What is </a:t>
            </a:r>
            <a:r>
              <a:rPr lang="en-US" sz="3600" dirty="0" smtClean="0"/>
              <a:t>the</a:t>
            </a:r>
            <a:r>
              <a:rPr lang="en-US" dirty="0" smtClean="0"/>
              <a:t> UI </a:t>
            </a:r>
            <a:r>
              <a:rPr lang="en-US" dirty="0" err="1" smtClean="0"/>
              <a:t>BookFest</a:t>
            </a:r>
            <a:r>
              <a:rPr lang="en-US" dirty="0" smtClean="0"/>
              <a:t> ?</a:t>
            </a:r>
            <a:endParaRPr lang="en-US" dirty="0"/>
          </a:p>
        </p:txBody>
      </p:sp>
      <p:sp>
        <p:nvSpPr>
          <p:cNvPr id="3" name="Content Placeholder 2"/>
          <p:cNvSpPr>
            <a:spLocks noGrp="1"/>
          </p:cNvSpPr>
          <p:nvPr>
            <p:ph idx="1"/>
          </p:nvPr>
        </p:nvSpPr>
        <p:spPr>
          <a:xfrm>
            <a:off x="1143000" y="1028700"/>
            <a:ext cx="7790688" cy="4800600"/>
          </a:xfrm>
        </p:spPr>
        <p:txBody>
          <a:bodyPr anchor="ctr">
            <a:normAutofit/>
          </a:bodyPr>
          <a:lstStyle/>
          <a:p>
            <a:pPr marL="239713" indent="-239713" algn="just">
              <a:buFont typeface="Wingdings" pitchFamily="2" charset="2"/>
              <a:buChar char="§"/>
            </a:pPr>
            <a:r>
              <a:rPr lang="en-US" sz="2400" dirty="0" smtClean="0"/>
              <a:t>UI Book Festival is a regularly event that organized by the students of Library and Information Science </a:t>
            </a:r>
            <a:r>
              <a:rPr lang="en-US" sz="2400" dirty="0" err="1" smtClean="0"/>
              <a:t>Universitas</a:t>
            </a:r>
            <a:r>
              <a:rPr lang="en-US" sz="2400" dirty="0" smtClean="0"/>
              <a:t> Indonesia (IMASIP UI, </a:t>
            </a:r>
            <a:r>
              <a:rPr lang="en-US" sz="2400" i="1" dirty="0" smtClean="0"/>
              <a:t>abbreviation of, </a:t>
            </a:r>
            <a:r>
              <a:rPr lang="en-US" sz="2400" dirty="0" err="1" smtClean="0"/>
              <a:t>Ikatan</a:t>
            </a:r>
            <a:r>
              <a:rPr lang="en-US" sz="2400" dirty="0" smtClean="0"/>
              <a:t> </a:t>
            </a:r>
            <a:r>
              <a:rPr lang="en-US" sz="2400" dirty="0" err="1" smtClean="0"/>
              <a:t>Mahasiswa</a:t>
            </a:r>
            <a:r>
              <a:rPr lang="en-US" sz="2400" dirty="0" smtClean="0"/>
              <a:t> Program </a:t>
            </a:r>
            <a:r>
              <a:rPr lang="en-US" sz="2400" dirty="0" err="1" smtClean="0"/>
              <a:t>Studi</a:t>
            </a:r>
            <a:r>
              <a:rPr lang="en-US" sz="2400" dirty="0" smtClean="0"/>
              <a:t> </a:t>
            </a:r>
            <a:r>
              <a:rPr lang="en-US" sz="2400" dirty="0" err="1" smtClean="0"/>
              <a:t>Ilmu</a:t>
            </a:r>
            <a:r>
              <a:rPr lang="en-US" sz="2400" dirty="0" smtClean="0"/>
              <a:t> </a:t>
            </a:r>
            <a:r>
              <a:rPr lang="en-US" sz="2400" dirty="0" err="1" smtClean="0"/>
              <a:t>Perpustakaan</a:t>
            </a:r>
            <a:r>
              <a:rPr lang="en-US" sz="2400" dirty="0" smtClean="0"/>
              <a:t> </a:t>
            </a:r>
            <a:r>
              <a:rPr lang="en-US" sz="2400" dirty="0" err="1" smtClean="0"/>
              <a:t>dan</a:t>
            </a:r>
            <a:r>
              <a:rPr lang="en-US" sz="2400" dirty="0" smtClean="0"/>
              <a:t> </a:t>
            </a:r>
            <a:r>
              <a:rPr lang="en-US" sz="2400" dirty="0" err="1" smtClean="0"/>
              <a:t>Informasi</a:t>
            </a:r>
            <a:r>
              <a:rPr lang="en-US" sz="2400" dirty="0" smtClean="0"/>
              <a:t>, </a:t>
            </a:r>
            <a:r>
              <a:rPr lang="en-US" sz="2400" dirty="0" err="1" smtClean="0"/>
              <a:t>Universitas</a:t>
            </a:r>
            <a:r>
              <a:rPr lang="en-US" sz="2400" dirty="0" smtClean="0"/>
              <a:t> Indonesia</a:t>
            </a:r>
            <a:r>
              <a:rPr lang="en-US" sz="2400" dirty="0" smtClean="0"/>
              <a:t>). </a:t>
            </a:r>
          </a:p>
          <a:p>
            <a:pPr marL="239713" indent="-239713" algn="just">
              <a:buNone/>
            </a:pPr>
            <a:endParaRPr lang="en-US" sz="2400" dirty="0" smtClean="0"/>
          </a:p>
          <a:p>
            <a:pPr marL="239713" indent="-239713" algn="just">
              <a:buFont typeface="Wingdings" pitchFamily="2" charset="2"/>
              <a:buChar char="§"/>
            </a:pPr>
            <a:r>
              <a:rPr lang="en-US" sz="2400" dirty="0" smtClean="0"/>
              <a:t>This event brought the concept of education and entertainment in every implementation. UI Book Festival has been organized as much as tenth times with a different theme and special topic or special issue. </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diamond(in)">
                                      <p:cBhvr>
                                        <p:cTn id="14" dur="20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7498080" cy="944562"/>
          </a:xfrm>
        </p:spPr>
        <p:txBody>
          <a:bodyPr>
            <a:normAutofit/>
          </a:bodyPr>
          <a:lstStyle/>
          <a:p>
            <a:pPr algn="l"/>
            <a:r>
              <a:rPr lang="en-US" sz="3600" dirty="0" smtClean="0"/>
              <a:t>Mission </a:t>
            </a:r>
            <a:r>
              <a:rPr lang="en-US" dirty="0" smtClean="0"/>
              <a:t>of UI </a:t>
            </a:r>
            <a:r>
              <a:rPr lang="en-US" dirty="0" err="1" smtClean="0"/>
              <a:t>BookFest</a:t>
            </a:r>
            <a:endParaRPr lang="en-US" dirty="0"/>
          </a:p>
        </p:txBody>
      </p:sp>
      <p:sp>
        <p:nvSpPr>
          <p:cNvPr id="3" name="Content Placeholder 2"/>
          <p:cNvSpPr>
            <a:spLocks noGrp="1"/>
          </p:cNvSpPr>
          <p:nvPr>
            <p:ph idx="1"/>
          </p:nvPr>
        </p:nvSpPr>
        <p:spPr>
          <a:xfrm>
            <a:off x="1143000" y="1143000"/>
            <a:ext cx="7790688" cy="5410200"/>
          </a:xfrm>
        </p:spPr>
        <p:txBody>
          <a:bodyPr anchor="ctr">
            <a:noAutofit/>
          </a:bodyPr>
          <a:lstStyle/>
          <a:p>
            <a:pPr marL="457200" indent="-457200" algn="just">
              <a:buNone/>
            </a:pPr>
            <a:r>
              <a:rPr lang="en-US" sz="2400" dirty="0" smtClean="0"/>
              <a:t>1.	To </a:t>
            </a:r>
            <a:r>
              <a:rPr lang="en-US" sz="2400" dirty="0" smtClean="0"/>
              <a:t>encourage the stakeholders and the visitors </a:t>
            </a:r>
            <a:r>
              <a:rPr lang="en-US" sz="2400" dirty="0" smtClean="0"/>
              <a:t>toward </a:t>
            </a:r>
            <a:r>
              <a:rPr lang="en-US" sz="2400" dirty="0" smtClean="0"/>
              <a:t>the event to support the information </a:t>
            </a:r>
            <a:r>
              <a:rPr lang="en-US" sz="2400" dirty="0" err="1" smtClean="0"/>
              <a:t>literation</a:t>
            </a:r>
            <a:r>
              <a:rPr lang="en-US" sz="2400" dirty="0" smtClean="0"/>
              <a:t> </a:t>
            </a:r>
            <a:r>
              <a:rPr lang="en-US" sz="2400" dirty="0" smtClean="0"/>
              <a:t>in society</a:t>
            </a:r>
          </a:p>
          <a:p>
            <a:pPr marL="457200" indent="-457200" algn="just">
              <a:buNone/>
            </a:pPr>
            <a:endParaRPr lang="en-US" sz="2400" dirty="0" smtClean="0"/>
          </a:p>
          <a:p>
            <a:pPr marL="457200" indent="-457200" algn="just">
              <a:buNone/>
            </a:pPr>
            <a:r>
              <a:rPr lang="en-US" sz="2400" dirty="0" smtClean="0"/>
              <a:t>2.	To </a:t>
            </a:r>
            <a:r>
              <a:rPr lang="en-US" sz="2400" dirty="0" smtClean="0"/>
              <a:t>promoting and to increase reading movement toward the information </a:t>
            </a:r>
            <a:r>
              <a:rPr lang="en-US" sz="2400" dirty="0" err="1" smtClean="0"/>
              <a:t>literation</a:t>
            </a:r>
            <a:r>
              <a:rPr lang="en-US" sz="2400" dirty="0" smtClean="0"/>
              <a:t> </a:t>
            </a:r>
            <a:endParaRPr lang="en-US" sz="2400" dirty="0" smtClean="0"/>
          </a:p>
          <a:p>
            <a:pPr marL="457200" indent="-457200" algn="just">
              <a:buNone/>
            </a:pPr>
            <a:endParaRPr lang="en-US" sz="2400" dirty="0" smtClean="0"/>
          </a:p>
          <a:p>
            <a:pPr marL="457200" indent="-457200" algn="just">
              <a:buNone/>
            </a:pPr>
            <a:r>
              <a:rPr lang="en-US" sz="2400" dirty="0" smtClean="0"/>
              <a:t>3.	To </a:t>
            </a:r>
            <a:r>
              <a:rPr lang="en-US" sz="2400" dirty="0" smtClean="0"/>
              <a:t>motivating self competence of the visitor’s with the reading activity, and to knowing their needs of </a:t>
            </a:r>
            <a:r>
              <a:rPr lang="en-US" sz="2400" dirty="0" smtClean="0"/>
              <a:t>information</a:t>
            </a:r>
          </a:p>
          <a:p>
            <a:pPr marL="457200" indent="-457200" algn="just">
              <a:buAutoNum type="arabicPeriod" startAt="3"/>
            </a:pPr>
            <a:endParaRPr lang="en-US" sz="2400" dirty="0" smtClean="0"/>
          </a:p>
          <a:p>
            <a:pPr marL="457200" indent="-457200" algn="just">
              <a:buNone/>
            </a:pPr>
            <a:r>
              <a:rPr lang="en-US" sz="2400" dirty="0" smtClean="0"/>
              <a:t>4.	To </a:t>
            </a:r>
            <a:r>
              <a:rPr lang="en-US" sz="2400" dirty="0" smtClean="0"/>
              <a:t>challenging the community to having sense </a:t>
            </a:r>
            <a:r>
              <a:rPr lang="en-US" sz="2400" dirty="0" smtClean="0"/>
              <a:t>of belonging  and  </a:t>
            </a:r>
            <a:r>
              <a:rPr lang="en-US" sz="2400" dirty="0" smtClean="0"/>
              <a:t>open minded in gaining the </a:t>
            </a:r>
            <a:r>
              <a:rPr lang="en-US" sz="2400" dirty="0" smtClean="0"/>
              <a:t>information.</a:t>
            </a:r>
            <a:endParaRPr lang="id-ID" sz="2400" dirty="0" smtClean="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lnSpc>
                <a:spcPct val="150000"/>
              </a:lnSpc>
            </a:pPr>
            <a:r>
              <a:rPr lang="en-US" sz="3600" dirty="0" smtClean="0"/>
              <a:t>Related Literature</a:t>
            </a:r>
            <a:endParaRPr lang="en-US" sz="3600" dirty="0"/>
          </a:p>
        </p:txBody>
      </p:sp>
      <p:sp>
        <p:nvSpPr>
          <p:cNvPr id="3" name="Content Placeholder 2"/>
          <p:cNvSpPr>
            <a:spLocks noGrp="1"/>
          </p:cNvSpPr>
          <p:nvPr>
            <p:ph idx="1"/>
          </p:nvPr>
        </p:nvSpPr>
        <p:spPr>
          <a:xfrm>
            <a:off x="1295400" y="1447800"/>
            <a:ext cx="7638288" cy="5105400"/>
          </a:xfrm>
        </p:spPr>
        <p:txBody>
          <a:bodyPr anchor="ctr">
            <a:normAutofit lnSpcReduction="10000"/>
          </a:bodyPr>
          <a:lstStyle/>
          <a:p>
            <a:pPr algn="just"/>
            <a:r>
              <a:rPr lang="en-US" sz="2400" dirty="0" smtClean="0"/>
              <a:t>Books exhibition, or more popularly called the Book Festival, is  an exhibition of performances that took the main focus on the work of the printed manuscript to be disclosed and be traded on a large scale</a:t>
            </a:r>
            <a:r>
              <a:rPr lang="en-US" sz="2400" dirty="0" smtClean="0"/>
              <a:t>.</a:t>
            </a:r>
          </a:p>
          <a:p>
            <a:pPr algn="just">
              <a:buNone/>
            </a:pPr>
            <a:endParaRPr lang="en-US" sz="2400" dirty="0" smtClean="0"/>
          </a:p>
          <a:p>
            <a:pPr algn="just"/>
            <a:r>
              <a:rPr lang="en-US" sz="2400" dirty="0" err="1" smtClean="0"/>
              <a:t>Livin</a:t>
            </a:r>
            <a:r>
              <a:rPr lang="en-US" sz="2400" dirty="0" smtClean="0"/>
              <a:t>, Pan, &amp; </a:t>
            </a:r>
            <a:r>
              <a:rPr lang="en-US" sz="2400" dirty="0" smtClean="0"/>
              <a:t>Smith, (2013) </a:t>
            </a:r>
            <a:r>
              <a:rPr lang="en-US" sz="2400" dirty="0" smtClean="0"/>
              <a:t>states that the measurement of the intensity of the contribution in the field of economics in a festival and special events may  not be calculated with the principle of an exact </a:t>
            </a:r>
            <a:r>
              <a:rPr lang="en-US" sz="2400" dirty="0" smtClean="0"/>
              <a:t>science.</a:t>
            </a:r>
          </a:p>
          <a:p>
            <a:pPr algn="just"/>
            <a:endParaRPr lang="en-US" sz="2400" dirty="0" smtClean="0"/>
          </a:p>
          <a:p>
            <a:pPr algn="just"/>
            <a:r>
              <a:rPr lang="en-US" sz="2400" dirty="0" smtClean="0"/>
              <a:t>The </a:t>
            </a:r>
            <a:r>
              <a:rPr lang="en-US" sz="2400" dirty="0" smtClean="0"/>
              <a:t>intensity of the factors that  affected  the willingness and enthusiasm of the visitors to the exhibition or festival. </a:t>
            </a:r>
            <a:endParaRPr lang="en-US" sz="2400" dirty="0" smtClean="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Related </a:t>
            </a:r>
            <a:r>
              <a:rPr lang="en-US" sz="3600" dirty="0" smtClean="0"/>
              <a:t>Literature </a:t>
            </a:r>
            <a:r>
              <a:rPr lang="en-US" sz="2400" dirty="0" smtClean="0"/>
              <a:t>(</a:t>
            </a:r>
            <a:r>
              <a:rPr lang="en-US" sz="2400" i="1" dirty="0" smtClean="0"/>
              <a:t>cont.)</a:t>
            </a:r>
            <a:endParaRPr lang="en-US" sz="3600" dirty="0"/>
          </a:p>
        </p:txBody>
      </p:sp>
      <p:sp>
        <p:nvSpPr>
          <p:cNvPr id="3" name="Content Placeholder 2"/>
          <p:cNvSpPr>
            <a:spLocks noGrp="1"/>
          </p:cNvSpPr>
          <p:nvPr>
            <p:ph idx="1"/>
          </p:nvPr>
        </p:nvSpPr>
        <p:spPr/>
        <p:txBody>
          <a:bodyPr>
            <a:normAutofit/>
          </a:bodyPr>
          <a:lstStyle/>
          <a:p>
            <a:pPr algn="just">
              <a:buNone/>
            </a:pPr>
            <a:r>
              <a:rPr lang="en-US" sz="2400" dirty="0" smtClean="0"/>
              <a:t>Robertson (2005)</a:t>
            </a:r>
          </a:p>
          <a:p>
            <a:pPr algn="just"/>
            <a:r>
              <a:rPr lang="en-US" sz="2400" dirty="0" smtClean="0"/>
              <a:t>Populist </a:t>
            </a:r>
            <a:r>
              <a:rPr lang="en-US" sz="2400" dirty="0" smtClean="0"/>
              <a:t>literary event is usually held in the city, state, or regional level and often takes several days, usually during weekends. Because the  festival that contains planning program that involves one or more sponsor organizations </a:t>
            </a:r>
            <a:endParaRPr lang="en-US" sz="2400" dirty="0" smtClean="0"/>
          </a:p>
          <a:p>
            <a:pPr algn="just"/>
            <a:endParaRPr lang="en-US" sz="2400" dirty="0" smtClean="0"/>
          </a:p>
          <a:p>
            <a:pPr algn="just"/>
            <a:r>
              <a:rPr lang="en-US" sz="2400" dirty="0" smtClean="0"/>
              <a:t>Library may have some significant  role as sponsors , planners and organizers.</a:t>
            </a:r>
            <a:endParaRPr lang="en-US" sz="2400"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600" dirty="0" smtClean="0"/>
              <a:t>Experiment and Result of Paper</a:t>
            </a:r>
            <a:endParaRPr lang="en-US" sz="3600" dirty="0"/>
          </a:p>
        </p:txBody>
      </p:sp>
      <p:sp>
        <p:nvSpPr>
          <p:cNvPr id="3" name="Content Placeholder 2"/>
          <p:cNvSpPr>
            <a:spLocks noGrp="1"/>
          </p:cNvSpPr>
          <p:nvPr>
            <p:ph idx="1"/>
          </p:nvPr>
        </p:nvSpPr>
        <p:spPr>
          <a:xfrm>
            <a:off x="1435608" y="1295400"/>
            <a:ext cx="7498080" cy="4953000"/>
          </a:xfrm>
        </p:spPr>
        <p:txBody>
          <a:bodyPr anchor="ctr">
            <a:normAutofit lnSpcReduction="10000"/>
          </a:bodyPr>
          <a:lstStyle/>
          <a:p>
            <a:pPr>
              <a:lnSpc>
                <a:spcPct val="150000"/>
              </a:lnSpc>
            </a:pPr>
            <a:r>
              <a:rPr lang="en-US" sz="2400" dirty="0" smtClean="0"/>
              <a:t>UI Events Book Festival takes place during four </a:t>
            </a:r>
            <a:r>
              <a:rPr lang="en-US" sz="2400" dirty="0" smtClean="0"/>
              <a:t>day series </a:t>
            </a:r>
            <a:r>
              <a:rPr lang="en-US" sz="2400" dirty="0" smtClean="0"/>
              <a:t>of activities which consist of a seminar titled "How  to Prepare Yourself  for Your First Job" is the agenda on the </a:t>
            </a:r>
            <a:r>
              <a:rPr lang="en-US" sz="2400" dirty="0" smtClean="0"/>
              <a:t>first </a:t>
            </a:r>
            <a:r>
              <a:rPr lang="en-US" sz="2400" dirty="0" smtClean="0"/>
              <a:t>day</a:t>
            </a:r>
            <a:r>
              <a:rPr lang="en-US" sz="2400" dirty="0" smtClean="0"/>
              <a:t>.</a:t>
            </a:r>
          </a:p>
          <a:p>
            <a:pPr>
              <a:lnSpc>
                <a:spcPct val="150000"/>
              </a:lnSpc>
            </a:pPr>
            <a:r>
              <a:rPr lang="en-US" sz="2400" dirty="0" smtClean="0"/>
              <a:t>In the second day, there </a:t>
            </a:r>
            <a:r>
              <a:rPr lang="en-US" sz="2400" dirty="0" smtClean="0"/>
              <a:t>are also workshops on the </a:t>
            </a:r>
            <a:r>
              <a:rPr lang="en-US" sz="2400" dirty="0" smtClean="0"/>
              <a:t>agenda</a:t>
            </a:r>
          </a:p>
          <a:p>
            <a:pPr>
              <a:lnSpc>
                <a:spcPct val="150000"/>
              </a:lnSpc>
            </a:pPr>
            <a:r>
              <a:rPr lang="en-US" sz="2400" dirty="0" smtClean="0"/>
              <a:t>On </a:t>
            </a:r>
            <a:r>
              <a:rPr lang="en-US" sz="2400" dirty="0" smtClean="0"/>
              <a:t>the third </a:t>
            </a:r>
            <a:r>
              <a:rPr lang="en-US" sz="2400" dirty="0" smtClean="0"/>
              <a:t>day </a:t>
            </a:r>
            <a:r>
              <a:rPr lang="en-US" sz="2400" dirty="0" smtClean="0"/>
              <a:t>were </a:t>
            </a:r>
            <a:r>
              <a:rPr lang="en-US" sz="2400" dirty="0" smtClean="0"/>
              <a:t>a talk show themed "Creative Writing" and the book </a:t>
            </a:r>
            <a:r>
              <a:rPr lang="en-US" sz="2400" dirty="0" smtClean="0"/>
              <a:t>review</a:t>
            </a:r>
          </a:p>
          <a:p>
            <a:pPr>
              <a:lnSpc>
                <a:spcPct val="150000"/>
              </a:lnSpc>
            </a:pPr>
            <a:r>
              <a:rPr lang="en-US" sz="2400" dirty="0" smtClean="0"/>
              <a:t>Then on the last day there is a book discussion</a:t>
            </a:r>
            <a:endParaRPr lang="en-US" sz="2400"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021080"/>
          </a:xfrm>
        </p:spPr>
        <p:txBody>
          <a:bodyPr>
            <a:normAutofit/>
          </a:bodyPr>
          <a:lstStyle/>
          <a:p>
            <a:r>
              <a:rPr lang="en-US" sz="3600" dirty="0" smtClean="0"/>
              <a:t>UI </a:t>
            </a:r>
            <a:r>
              <a:rPr lang="en-US" sz="3600" dirty="0" err="1" smtClean="0"/>
              <a:t>BookFest</a:t>
            </a:r>
            <a:r>
              <a:rPr lang="en-US" sz="3600" dirty="0" smtClean="0"/>
              <a:t> Theme in Latest Years</a:t>
            </a:r>
            <a:endParaRPr lang="en-US" sz="3600" dirty="0"/>
          </a:p>
        </p:txBody>
      </p:sp>
      <p:pic>
        <p:nvPicPr>
          <p:cNvPr id="6" name="Content Placeholder 5" descr="6 UIBF.jpg"/>
          <p:cNvPicPr>
            <a:picLocks noGrp="1" noChangeAspect="1"/>
          </p:cNvPicPr>
          <p:nvPr>
            <p:ph sz="half" idx="1"/>
          </p:nvPr>
        </p:nvPicPr>
        <p:blipFill>
          <a:blip r:embed="rId2" cstate="print"/>
          <a:stretch>
            <a:fillRect/>
          </a:stretch>
        </p:blipFill>
        <p:spPr>
          <a:xfrm>
            <a:off x="1295400" y="1752600"/>
            <a:ext cx="4038600" cy="4193997"/>
          </a:xfrm>
        </p:spPr>
      </p:pic>
      <p:sp>
        <p:nvSpPr>
          <p:cNvPr id="5" name="Content Placeholder 4"/>
          <p:cNvSpPr>
            <a:spLocks noGrp="1"/>
          </p:cNvSpPr>
          <p:nvPr>
            <p:ph sz="half" idx="2"/>
          </p:nvPr>
        </p:nvSpPr>
        <p:spPr>
          <a:xfrm>
            <a:off x="5410200" y="1524000"/>
            <a:ext cx="3523488" cy="4663440"/>
          </a:xfrm>
        </p:spPr>
        <p:txBody>
          <a:bodyPr anchor="ctr">
            <a:noAutofit/>
          </a:bodyPr>
          <a:lstStyle/>
          <a:p>
            <a:pPr algn="ctr">
              <a:buNone/>
            </a:pPr>
            <a:r>
              <a:rPr lang="en-US" sz="2400" dirty="0" smtClean="0"/>
              <a:t>6</a:t>
            </a:r>
            <a:r>
              <a:rPr lang="en-US" sz="2400" baseline="30000" dirty="0" smtClean="0"/>
              <a:t>th</a:t>
            </a:r>
            <a:r>
              <a:rPr lang="en-US" sz="2400" dirty="0" smtClean="0"/>
              <a:t> UI </a:t>
            </a:r>
            <a:r>
              <a:rPr lang="en-US" sz="2400" dirty="0" err="1" smtClean="0"/>
              <a:t>BookFest</a:t>
            </a:r>
            <a:r>
              <a:rPr lang="en-US" sz="2400" dirty="0" smtClean="0"/>
              <a:t> event, took the theme as</a:t>
            </a:r>
            <a:r>
              <a:rPr lang="en-US" sz="2400" dirty="0" smtClean="0"/>
              <a:t>:</a:t>
            </a:r>
            <a:endParaRPr lang="en-US" sz="2400" dirty="0" smtClean="0"/>
          </a:p>
          <a:p>
            <a:pPr algn="ctr">
              <a:buNone/>
            </a:pPr>
            <a:r>
              <a:rPr lang="en-US" sz="2400" dirty="0" smtClean="0"/>
              <a:t>	“ </a:t>
            </a:r>
            <a:r>
              <a:rPr lang="en-US" sz="2400" dirty="0" smtClean="0"/>
              <a:t>Read The Book,</a:t>
            </a:r>
          </a:p>
          <a:p>
            <a:pPr algn="ctr">
              <a:buNone/>
            </a:pPr>
            <a:r>
              <a:rPr lang="en-US" sz="2400" dirty="0" smtClean="0"/>
              <a:t>	Save The Heritage “</a:t>
            </a:r>
          </a:p>
          <a:p>
            <a:pPr algn="ctr">
              <a:buNone/>
            </a:pPr>
            <a:endParaRPr lang="en-US" sz="2400" dirty="0" smtClean="0"/>
          </a:p>
          <a:p>
            <a:pPr algn="ctr">
              <a:buNone/>
            </a:pPr>
            <a:r>
              <a:rPr lang="en-US" sz="2400" dirty="0" smtClean="0"/>
              <a:t>This theme has mission to spreading </a:t>
            </a:r>
            <a:r>
              <a:rPr lang="en-US" sz="2400" dirty="0" smtClean="0"/>
              <a:t>the issue of Local Heritage in Indonesia </a:t>
            </a:r>
            <a:r>
              <a:rPr lang="en-US" sz="2400" dirty="0" smtClean="0"/>
              <a:t>which is need </a:t>
            </a:r>
            <a:r>
              <a:rPr lang="en-US" sz="2400" dirty="0" smtClean="0"/>
              <a:t>to be knowing by reading the books</a:t>
            </a:r>
            <a:endParaRPr lang="en-US" sz="2400" dirty="0"/>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anim calcmode="lin" valueType="num">
                                      <p:cBhvr>
                                        <p:cTn id="1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nodeType="click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fade">
                                      <p:cBhvr>
                                        <p:cTn id="24" dur="1000"/>
                                        <p:tgtEl>
                                          <p:spTgt spid="5">
                                            <p:txEl>
                                              <p:pRg st="4" end="4"/>
                                            </p:txEl>
                                          </p:spTgt>
                                        </p:tgtEl>
                                      </p:cBhvr>
                                    </p:animEffect>
                                    <p:anim calcmode="lin" valueType="num">
                                      <p:cBhvr>
                                        <p:cTn id="2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1402</TotalTime>
  <Words>815</Words>
  <Application>Microsoft Office PowerPoint</Application>
  <PresentationFormat>On-screen Show (4:3)</PresentationFormat>
  <Paragraphs>88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Solstice</vt:lpstr>
      <vt:lpstr>Slide 1</vt:lpstr>
      <vt:lpstr>Outline</vt:lpstr>
      <vt:lpstr>Introduction</vt:lpstr>
      <vt:lpstr>What is the UI BookFest ?</vt:lpstr>
      <vt:lpstr>Mission of UI BookFest</vt:lpstr>
      <vt:lpstr>Related Literature</vt:lpstr>
      <vt:lpstr>Related Literature (cont.)</vt:lpstr>
      <vt:lpstr>Experiment and Result of Paper</vt:lpstr>
      <vt:lpstr>UI BookFest Theme in Latest Years</vt:lpstr>
      <vt:lpstr>UI BookFest Theme in Latest Years (cont.)</vt:lpstr>
      <vt:lpstr>UI BookFest Theme in Latest Years (cont.)</vt:lpstr>
      <vt:lpstr>UI BookFest Theme in Latest Years (cont.)</vt:lpstr>
      <vt:lpstr>UI BookFest Theme in Latest Years (cont.)</vt:lpstr>
      <vt:lpstr>UI BookFest Theme in Latest Years (cont.)</vt:lpstr>
      <vt:lpstr>UI BookFest Theme in Latest Years (cont.)</vt:lpstr>
      <vt:lpstr>Result and Analysis</vt:lpstr>
      <vt:lpstr>Result and Analysis (cont.)</vt:lpstr>
      <vt:lpstr>Conclusion</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of ASSRIC 2017</dc:title>
  <dc:creator>Feri Syamsu Nugroho</dc:creator>
  <cp:keywords>ICoASL 2017;mei 2017</cp:keywords>
  <cp:lastModifiedBy>Toshiba</cp:lastModifiedBy>
  <cp:revision>70</cp:revision>
  <dcterms:created xsi:type="dcterms:W3CDTF">2017-04-30T08:46:23Z</dcterms:created>
  <dcterms:modified xsi:type="dcterms:W3CDTF">2017-05-08T16:24:32Z</dcterms:modified>
</cp:coreProperties>
</file>