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57" r:id="rId4"/>
    <p:sldId id="258" r:id="rId5"/>
    <p:sldId id="259" r:id="rId6"/>
    <p:sldId id="260" r:id="rId7"/>
    <p:sldId id="261" r:id="rId8"/>
    <p:sldId id="265" r:id="rId9"/>
    <p:sldId id="267" r:id="rId10"/>
    <p:sldId id="269" r:id="rId11"/>
    <p:sldId id="270" r:id="rId12"/>
    <p:sldId id="271" r:id="rId13"/>
    <p:sldId id="272" r:id="rId14"/>
    <p:sldId id="273" r:id="rId15"/>
    <p:sldId id="268"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BA39AC-F5A3-4C43-8CF1-B8D65A0ABFF0}"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IN"/>
        </a:p>
      </dgm:t>
    </dgm:pt>
    <dgm:pt modelId="{2395DBC5-2E65-410B-B61A-0F16E13B21EB}">
      <dgm:prSet phldrT="[Text]"/>
      <dgm:spPr/>
      <dgm:t>
        <a:bodyPr/>
        <a:lstStyle/>
        <a:p>
          <a:r>
            <a:rPr lang="en-IN" dirty="0" smtClean="0"/>
            <a:t>For entire North Eastern Region</a:t>
          </a:r>
          <a:endParaRPr lang="en-IN" dirty="0"/>
        </a:p>
      </dgm:t>
    </dgm:pt>
    <dgm:pt modelId="{531ED8BF-D217-4197-9591-12B4FB55EC73}" type="parTrans" cxnId="{446CBFA2-DD45-4416-B3DF-48667B8CEDA7}">
      <dgm:prSet/>
      <dgm:spPr/>
      <dgm:t>
        <a:bodyPr/>
        <a:lstStyle/>
        <a:p>
          <a:endParaRPr lang="en-IN"/>
        </a:p>
      </dgm:t>
    </dgm:pt>
    <dgm:pt modelId="{1A9913E2-A19C-42BF-B257-5A8A5A2BC035}" type="sibTrans" cxnId="{446CBFA2-DD45-4416-B3DF-48667B8CEDA7}">
      <dgm:prSet/>
      <dgm:spPr/>
      <dgm:t>
        <a:bodyPr/>
        <a:lstStyle/>
        <a:p>
          <a:endParaRPr lang="en-IN"/>
        </a:p>
      </dgm:t>
    </dgm:pt>
    <dgm:pt modelId="{6B844876-1EBF-4F28-93A3-ED36DBA7CC4A}">
      <dgm:prSet phldrT="[Text]"/>
      <dgm:spPr/>
      <dgm:t>
        <a:bodyPr/>
        <a:lstStyle/>
        <a:p>
          <a:r>
            <a:rPr lang="en-IN" dirty="0" smtClean="0"/>
            <a:t>India</a:t>
          </a:r>
          <a:endParaRPr lang="en-IN" dirty="0"/>
        </a:p>
      </dgm:t>
    </dgm:pt>
    <dgm:pt modelId="{BB5B3E0B-856F-4D13-8942-A53B4ACD34D5}" type="parTrans" cxnId="{D1DE7EDC-9902-468C-88AD-1474FF3ABA9E}">
      <dgm:prSet/>
      <dgm:spPr/>
      <dgm:t>
        <a:bodyPr/>
        <a:lstStyle/>
        <a:p>
          <a:endParaRPr lang="en-IN"/>
        </a:p>
      </dgm:t>
    </dgm:pt>
    <dgm:pt modelId="{7A43298B-8BD4-4D9B-B418-C76A85D88E92}" type="sibTrans" cxnId="{D1DE7EDC-9902-468C-88AD-1474FF3ABA9E}">
      <dgm:prSet/>
      <dgm:spPr/>
      <dgm:t>
        <a:bodyPr/>
        <a:lstStyle/>
        <a:p>
          <a:endParaRPr lang="en-IN"/>
        </a:p>
      </dgm:t>
    </dgm:pt>
    <dgm:pt modelId="{D3649439-2D2E-4141-B01B-7FB26A8C7355}">
      <dgm:prSet phldrT="[Text]"/>
      <dgm:spPr/>
      <dgm:t>
        <a:bodyPr/>
        <a:lstStyle/>
        <a:p>
          <a:r>
            <a:rPr lang="en-IN" dirty="0" smtClean="0"/>
            <a:t>World</a:t>
          </a:r>
          <a:endParaRPr lang="en-IN" dirty="0"/>
        </a:p>
      </dgm:t>
    </dgm:pt>
    <dgm:pt modelId="{780F6425-2D25-4686-B48B-8A551AEF2425}" type="parTrans" cxnId="{7485B0BA-1B43-44EC-9687-7B61E31E67FE}">
      <dgm:prSet/>
      <dgm:spPr/>
      <dgm:t>
        <a:bodyPr/>
        <a:lstStyle/>
        <a:p>
          <a:endParaRPr lang="en-IN"/>
        </a:p>
      </dgm:t>
    </dgm:pt>
    <dgm:pt modelId="{E5DEE6AD-8D06-4FAA-A0CF-DF2A82059959}" type="sibTrans" cxnId="{7485B0BA-1B43-44EC-9687-7B61E31E67FE}">
      <dgm:prSet/>
      <dgm:spPr/>
      <dgm:t>
        <a:bodyPr/>
        <a:lstStyle/>
        <a:p>
          <a:endParaRPr lang="en-IN"/>
        </a:p>
      </dgm:t>
    </dgm:pt>
    <dgm:pt modelId="{F3FD404F-B083-4E9E-BCD5-C5052CDB1787}">
      <dgm:prSet phldrT="[Text]"/>
      <dgm:spPr/>
      <dgm:t>
        <a:bodyPr/>
        <a:lstStyle/>
        <a:p>
          <a:r>
            <a:rPr lang="en-IN" dirty="0" err="1" smtClean="0"/>
            <a:t>Karbi</a:t>
          </a:r>
          <a:r>
            <a:rPr lang="en-IN" dirty="0" smtClean="0"/>
            <a:t> knowledge on medicine</a:t>
          </a:r>
          <a:endParaRPr lang="en-IN" dirty="0"/>
        </a:p>
      </dgm:t>
    </dgm:pt>
    <dgm:pt modelId="{EBB31060-949B-4C29-9E7B-A99FAC2F1CC1}" type="parTrans" cxnId="{2CE468F2-6E53-4068-A458-A53265BE4393}">
      <dgm:prSet/>
      <dgm:spPr/>
      <dgm:t>
        <a:bodyPr/>
        <a:lstStyle/>
        <a:p>
          <a:endParaRPr lang="en-IN"/>
        </a:p>
      </dgm:t>
    </dgm:pt>
    <dgm:pt modelId="{BC4522A2-7038-48A8-A8C1-5B1BA605730F}" type="sibTrans" cxnId="{2CE468F2-6E53-4068-A458-A53265BE4393}">
      <dgm:prSet/>
      <dgm:spPr/>
      <dgm:t>
        <a:bodyPr/>
        <a:lstStyle/>
        <a:p>
          <a:endParaRPr lang="en-IN"/>
        </a:p>
      </dgm:t>
    </dgm:pt>
    <dgm:pt modelId="{8B1F6887-8F7E-4D3F-8F2A-8CAF3F2CCC61}">
      <dgm:prSet phldrT="[Text]"/>
      <dgm:spPr/>
      <dgm:t>
        <a:bodyPr/>
        <a:lstStyle/>
        <a:p>
          <a:r>
            <a:rPr lang="en-IN" dirty="0" smtClean="0"/>
            <a:t>For the state of Assam</a:t>
          </a:r>
          <a:endParaRPr lang="en-IN" dirty="0"/>
        </a:p>
      </dgm:t>
    </dgm:pt>
    <dgm:pt modelId="{C1A9650A-71FB-4E12-B1AE-FFF42E440454}" type="parTrans" cxnId="{24F6B127-51DF-4E46-96AA-B66644B4B3AA}">
      <dgm:prSet/>
      <dgm:spPr/>
      <dgm:t>
        <a:bodyPr/>
        <a:lstStyle/>
        <a:p>
          <a:endParaRPr lang="en-IN"/>
        </a:p>
      </dgm:t>
    </dgm:pt>
    <dgm:pt modelId="{7B9EA7A5-29E2-4311-857F-0F4BC22558AD}" type="sibTrans" cxnId="{24F6B127-51DF-4E46-96AA-B66644B4B3AA}">
      <dgm:prSet/>
      <dgm:spPr/>
      <dgm:t>
        <a:bodyPr/>
        <a:lstStyle/>
        <a:p>
          <a:endParaRPr lang="en-IN"/>
        </a:p>
      </dgm:t>
    </dgm:pt>
    <dgm:pt modelId="{69DFEC7F-6DE1-4923-97A7-EC6619474160}" type="pres">
      <dgm:prSet presAssocID="{93BA39AC-F5A3-4C43-8CF1-B8D65A0ABFF0}" presName="cycle" presStyleCnt="0">
        <dgm:presLayoutVars>
          <dgm:dir/>
          <dgm:resizeHandles val="exact"/>
        </dgm:presLayoutVars>
      </dgm:prSet>
      <dgm:spPr/>
      <dgm:t>
        <a:bodyPr/>
        <a:lstStyle/>
        <a:p>
          <a:endParaRPr lang="en-IN"/>
        </a:p>
      </dgm:t>
    </dgm:pt>
    <dgm:pt modelId="{EB7596F5-6105-4958-B797-DEDAF1C3F47F}" type="pres">
      <dgm:prSet presAssocID="{2395DBC5-2E65-410B-B61A-0F16E13B21EB}" presName="node" presStyleLbl="node1" presStyleIdx="0" presStyleCnt="5">
        <dgm:presLayoutVars>
          <dgm:bulletEnabled val="1"/>
        </dgm:presLayoutVars>
      </dgm:prSet>
      <dgm:spPr/>
      <dgm:t>
        <a:bodyPr/>
        <a:lstStyle/>
        <a:p>
          <a:endParaRPr lang="en-IN"/>
        </a:p>
      </dgm:t>
    </dgm:pt>
    <dgm:pt modelId="{04F9157A-228C-4FB4-9063-BEE731B4EEFE}" type="pres">
      <dgm:prSet presAssocID="{1A9913E2-A19C-42BF-B257-5A8A5A2BC035}" presName="sibTrans" presStyleLbl="sibTrans2D1" presStyleIdx="0" presStyleCnt="5"/>
      <dgm:spPr/>
      <dgm:t>
        <a:bodyPr/>
        <a:lstStyle/>
        <a:p>
          <a:endParaRPr lang="en-IN"/>
        </a:p>
      </dgm:t>
    </dgm:pt>
    <dgm:pt modelId="{CBE49968-E401-4400-9929-B78462C345C2}" type="pres">
      <dgm:prSet presAssocID="{1A9913E2-A19C-42BF-B257-5A8A5A2BC035}" presName="connectorText" presStyleLbl="sibTrans2D1" presStyleIdx="0" presStyleCnt="5"/>
      <dgm:spPr/>
      <dgm:t>
        <a:bodyPr/>
        <a:lstStyle/>
        <a:p>
          <a:endParaRPr lang="en-IN"/>
        </a:p>
      </dgm:t>
    </dgm:pt>
    <dgm:pt modelId="{5F689231-049C-43A9-B2D0-54EFC1948D01}" type="pres">
      <dgm:prSet presAssocID="{6B844876-1EBF-4F28-93A3-ED36DBA7CC4A}" presName="node" presStyleLbl="node1" presStyleIdx="1" presStyleCnt="5">
        <dgm:presLayoutVars>
          <dgm:bulletEnabled val="1"/>
        </dgm:presLayoutVars>
      </dgm:prSet>
      <dgm:spPr/>
      <dgm:t>
        <a:bodyPr/>
        <a:lstStyle/>
        <a:p>
          <a:endParaRPr lang="en-IN"/>
        </a:p>
      </dgm:t>
    </dgm:pt>
    <dgm:pt modelId="{6CEAEA49-2E4A-4414-83F8-EE7E58500254}" type="pres">
      <dgm:prSet presAssocID="{7A43298B-8BD4-4D9B-B418-C76A85D88E92}" presName="sibTrans" presStyleLbl="sibTrans2D1" presStyleIdx="1" presStyleCnt="5"/>
      <dgm:spPr/>
      <dgm:t>
        <a:bodyPr/>
        <a:lstStyle/>
        <a:p>
          <a:endParaRPr lang="en-IN"/>
        </a:p>
      </dgm:t>
    </dgm:pt>
    <dgm:pt modelId="{56CE9FCF-2D1D-4063-AB49-618C991FEC81}" type="pres">
      <dgm:prSet presAssocID="{7A43298B-8BD4-4D9B-B418-C76A85D88E92}" presName="connectorText" presStyleLbl="sibTrans2D1" presStyleIdx="1" presStyleCnt="5"/>
      <dgm:spPr/>
      <dgm:t>
        <a:bodyPr/>
        <a:lstStyle/>
        <a:p>
          <a:endParaRPr lang="en-IN"/>
        </a:p>
      </dgm:t>
    </dgm:pt>
    <dgm:pt modelId="{3527A081-E174-40BC-AAF0-5215AFFFC220}" type="pres">
      <dgm:prSet presAssocID="{D3649439-2D2E-4141-B01B-7FB26A8C7355}" presName="node" presStyleLbl="node1" presStyleIdx="2" presStyleCnt="5">
        <dgm:presLayoutVars>
          <dgm:bulletEnabled val="1"/>
        </dgm:presLayoutVars>
      </dgm:prSet>
      <dgm:spPr/>
      <dgm:t>
        <a:bodyPr/>
        <a:lstStyle/>
        <a:p>
          <a:endParaRPr lang="en-IN"/>
        </a:p>
      </dgm:t>
    </dgm:pt>
    <dgm:pt modelId="{AA274130-F264-4BBD-AA79-20B466A8F864}" type="pres">
      <dgm:prSet presAssocID="{E5DEE6AD-8D06-4FAA-A0CF-DF2A82059959}" presName="sibTrans" presStyleLbl="sibTrans2D1" presStyleIdx="2" presStyleCnt="5"/>
      <dgm:spPr/>
      <dgm:t>
        <a:bodyPr/>
        <a:lstStyle/>
        <a:p>
          <a:endParaRPr lang="en-IN"/>
        </a:p>
      </dgm:t>
    </dgm:pt>
    <dgm:pt modelId="{6ED1A5A3-BD33-4B79-BEDC-6B21FAC16BD8}" type="pres">
      <dgm:prSet presAssocID="{E5DEE6AD-8D06-4FAA-A0CF-DF2A82059959}" presName="connectorText" presStyleLbl="sibTrans2D1" presStyleIdx="2" presStyleCnt="5"/>
      <dgm:spPr/>
      <dgm:t>
        <a:bodyPr/>
        <a:lstStyle/>
        <a:p>
          <a:endParaRPr lang="en-IN"/>
        </a:p>
      </dgm:t>
    </dgm:pt>
    <dgm:pt modelId="{19AC929B-177A-4923-9464-BDB9EA539CDE}" type="pres">
      <dgm:prSet presAssocID="{F3FD404F-B083-4E9E-BCD5-C5052CDB1787}" presName="node" presStyleLbl="node1" presStyleIdx="3" presStyleCnt="5">
        <dgm:presLayoutVars>
          <dgm:bulletEnabled val="1"/>
        </dgm:presLayoutVars>
      </dgm:prSet>
      <dgm:spPr/>
      <dgm:t>
        <a:bodyPr/>
        <a:lstStyle/>
        <a:p>
          <a:endParaRPr lang="en-IN"/>
        </a:p>
      </dgm:t>
    </dgm:pt>
    <dgm:pt modelId="{483574EC-3DB5-472F-B993-DA0FF8477578}" type="pres">
      <dgm:prSet presAssocID="{BC4522A2-7038-48A8-A8C1-5B1BA605730F}" presName="sibTrans" presStyleLbl="sibTrans2D1" presStyleIdx="3" presStyleCnt="5"/>
      <dgm:spPr/>
      <dgm:t>
        <a:bodyPr/>
        <a:lstStyle/>
        <a:p>
          <a:endParaRPr lang="en-IN"/>
        </a:p>
      </dgm:t>
    </dgm:pt>
    <dgm:pt modelId="{B3850510-3587-41C4-9D2B-DAD449F8F3E2}" type="pres">
      <dgm:prSet presAssocID="{BC4522A2-7038-48A8-A8C1-5B1BA605730F}" presName="connectorText" presStyleLbl="sibTrans2D1" presStyleIdx="3" presStyleCnt="5"/>
      <dgm:spPr/>
      <dgm:t>
        <a:bodyPr/>
        <a:lstStyle/>
        <a:p>
          <a:endParaRPr lang="en-IN"/>
        </a:p>
      </dgm:t>
    </dgm:pt>
    <dgm:pt modelId="{5967EF2F-9C9C-4A39-9E69-3BDA6548160F}" type="pres">
      <dgm:prSet presAssocID="{8B1F6887-8F7E-4D3F-8F2A-8CAF3F2CCC61}" presName="node" presStyleLbl="node1" presStyleIdx="4" presStyleCnt="5">
        <dgm:presLayoutVars>
          <dgm:bulletEnabled val="1"/>
        </dgm:presLayoutVars>
      </dgm:prSet>
      <dgm:spPr/>
      <dgm:t>
        <a:bodyPr/>
        <a:lstStyle/>
        <a:p>
          <a:endParaRPr lang="en-IN"/>
        </a:p>
      </dgm:t>
    </dgm:pt>
    <dgm:pt modelId="{0BAE7923-FD64-4FD3-93A6-0B9F74310FA3}" type="pres">
      <dgm:prSet presAssocID="{7B9EA7A5-29E2-4311-857F-0F4BC22558AD}" presName="sibTrans" presStyleLbl="sibTrans2D1" presStyleIdx="4" presStyleCnt="5"/>
      <dgm:spPr/>
      <dgm:t>
        <a:bodyPr/>
        <a:lstStyle/>
        <a:p>
          <a:endParaRPr lang="en-IN"/>
        </a:p>
      </dgm:t>
    </dgm:pt>
    <dgm:pt modelId="{7C37726F-AAE5-4761-9CB0-6F9DB2CCA27A}" type="pres">
      <dgm:prSet presAssocID="{7B9EA7A5-29E2-4311-857F-0F4BC22558AD}" presName="connectorText" presStyleLbl="sibTrans2D1" presStyleIdx="4" presStyleCnt="5"/>
      <dgm:spPr/>
      <dgm:t>
        <a:bodyPr/>
        <a:lstStyle/>
        <a:p>
          <a:endParaRPr lang="en-IN"/>
        </a:p>
      </dgm:t>
    </dgm:pt>
  </dgm:ptLst>
  <dgm:cxnLst>
    <dgm:cxn modelId="{0C6F6DAB-191C-4FDF-BE9A-E211B35E3D06}" type="presOf" srcId="{7B9EA7A5-29E2-4311-857F-0F4BC22558AD}" destId="{7C37726F-AAE5-4761-9CB0-6F9DB2CCA27A}" srcOrd="1" destOrd="0" presId="urn:microsoft.com/office/officeart/2005/8/layout/cycle2"/>
    <dgm:cxn modelId="{D1DE7EDC-9902-468C-88AD-1474FF3ABA9E}" srcId="{93BA39AC-F5A3-4C43-8CF1-B8D65A0ABFF0}" destId="{6B844876-1EBF-4F28-93A3-ED36DBA7CC4A}" srcOrd="1" destOrd="0" parTransId="{BB5B3E0B-856F-4D13-8942-A53B4ACD34D5}" sibTransId="{7A43298B-8BD4-4D9B-B418-C76A85D88E92}"/>
    <dgm:cxn modelId="{CD3F33F9-5D0C-4721-80F8-7F0315436EB6}" type="presOf" srcId="{E5DEE6AD-8D06-4FAA-A0CF-DF2A82059959}" destId="{6ED1A5A3-BD33-4B79-BEDC-6B21FAC16BD8}" srcOrd="1" destOrd="0" presId="urn:microsoft.com/office/officeart/2005/8/layout/cycle2"/>
    <dgm:cxn modelId="{D2374F79-39DB-4E8F-95BD-8D2456021E96}" type="presOf" srcId="{6B844876-1EBF-4F28-93A3-ED36DBA7CC4A}" destId="{5F689231-049C-43A9-B2D0-54EFC1948D01}" srcOrd="0" destOrd="0" presId="urn:microsoft.com/office/officeart/2005/8/layout/cycle2"/>
    <dgm:cxn modelId="{99878EF9-CC0D-47C5-8B41-E756669E3E47}" type="presOf" srcId="{8B1F6887-8F7E-4D3F-8F2A-8CAF3F2CCC61}" destId="{5967EF2F-9C9C-4A39-9E69-3BDA6548160F}" srcOrd="0" destOrd="0" presId="urn:microsoft.com/office/officeart/2005/8/layout/cycle2"/>
    <dgm:cxn modelId="{446CBFA2-DD45-4416-B3DF-48667B8CEDA7}" srcId="{93BA39AC-F5A3-4C43-8CF1-B8D65A0ABFF0}" destId="{2395DBC5-2E65-410B-B61A-0F16E13B21EB}" srcOrd="0" destOrd="0" parTransId="{531ED8BF-D217-4197-9591-12B4FB55EC73}" sibTransId="{1A9913E2-A19C-42BF-B257-5A8A5A2BC035}"/>
    <dgm:cxn modelId="{E6DE0298-019D-47C0-8B40-33C0B2C112DC}" type="presOf" srcId="{BC4522A2-7038-48A8-A8C1-5B1BA605730F}" destId="{B3850510-3587-41C4-9D2B-DAD449F8F3E2}" srcOrd="1" destOrd="0" presId="urn:microsoft.com/office/officeart/2005/8/layout/cycle2"/>
    <dgm:cxn modelId="{C939ED9A-1BDF-4678-88E5-770F21211548}" type="presOf" srcId="{7B9EA7A5-29E2-4311-857F-0F4BC22558AD}" destId="{0BAE7923-FD64-4FD3-93A6-0B9F74310FA3}" srcOrd="0" destOrd="0" presId="urn:microsoft.com/office/officeart/2005/8/layout/cycle2"/>
    <dgm:cxn modelId="{3471DDD3-F6C8-45F0-AD0A-AA0D43341D20}" type="presOf" srcId="{1A9913E2-A19C-42BF-B257-5A8A5A2BC035}" destId="{CBE49968-E401-4400-9929-B78462C345C2}" srcOrd="1" destOrd="0" presId="urn:microsoft.com/office/officeart/2005/8/layout/cycle2"/>
    <dgm:cxn modelId="{2C1FDD03-68F1-4AA6-BB9D-0A524155F715}" type="presOf" srcId="{7A43298B-8BD4-4D9B-B418-C76A85D88E92}" destId="{6CEAEA49-2E4A-4414-83F8-EE7E58500254}" srcOrd="0" destOrd="0" presId="urn:microsoft.com/office/officeart/2005/8/layout/cycle2"/>
    <dgm:cxn modelId="{9A236F2D-F09B-4BB6-8D96-987DC14A8AE7}" type="presOf" srcId="{2395DBC5-2E65-410B-B61A-0F16E13B21EB}" destId="{EB7596F5-6105-4958-B797-DEDAF1C3F47F}" srcOrd="0" destOrd="0" presId="urn:microsoft.com/office/officeart/2005/8/layout/cycle2"/>
    <dgm:cxn modelId="{C6BC315D-25FB-43CC-B0D8-994EA79E7CBE}" type="presOf" srcId="{D3649439-2D2E-4141-B01B-7FB26A8C7355}" destId="{3527A081-E174-40BC-AAF0-5215AFFFC220}" srcOrd="0" destOrd="0" presId="urn:microsoft.com/office/officeart/2005/8/layout/cycle2"/>
    <dgm:cxn modelId="{65919476-5641-4784-A0AB-3EAD398ECD38}" type="presOf" srcId="{1A9913E2-A19C-42BF-B257-5A8A5A2BC035}" destId="{04F9157A-228C-4FB4-9063-BEE731B4EEFE}" srcOrd="0" destOrd="0" presId="urn:microsoft.com/office/officeart/2005/8/layout/cycle2"/>
    <dgm:cxn modelId="{387CB602-664B-4B45-A775-561534448E7B}" type="presOf" srcId="{E5DEE6AD-8D06-4FAA-A0CF-DF2A82059959}" destId="{AA274130-F264-4BBD-AA79-20B466A8F864}" srcOrd="0" destOrd="0" presId="urn:microsoft.com/office/officeart/2005/8/layout/cycle2"/>
    <dgm:cxn modelId="{E065DA86-CB3C-4991-98A0-252D2D3342CC}" type="presOf" srcId="{7A43298B-8BD4-4D9B-B418-C76A85D88E92}" destId="{56CE9FCF-2D1D-4063-AB49-618C991FEC81}" srcOrd="1" destOrd="0" presId="urn:microsoft.com/office/officeart/2005/8/layout/cycle2"/>
    <dgm:cxn modelId="{2CE468F2-6E53-4068-A458-A53265BE4393}" srcId="{93BA39AC-F5A3-4C43-8CF1-B8D65A0ABFF0}" destId="{F3FD404F-B083-4E9E-BCD5-C5052CDB1787}" srcOrd="3" destOrd="0" parTransId="{EBB31060-949B-4C29-9E7B-A99FAC2F1CC1}" sibTransId="{BC4522A2-7038-48A8-A8C1-5B1BA605730F}"/>
    <dgm:cxn modelId="{8AD41042-5A5D-4490-B9C6-EB7E7501E866}" type="presOf" srcId="{F3FD404F-B083-4E9E-BCD5-C5052CDB1787}" destId="{19AC929B-177A-4923-9464-BDB9EA539CDE}" srcOrd="0" destOrd="0" presId="urn:microsoft.com/office/officeart/2005/8/layout/cycle2"/>
    <dgm:cxn modelId="{24F6B127-51DF-4E46-96AA-B66644B4B3AA}" srcId="{93BA39AC-F5A3-4C43-8CF1-B8D65A0ABFF0}" destId="{8B1F6887-8F7E-4D3F-8F2A-8CAF3F2CCC61}" srcOrd="4" destOrd="0" parTransId="{C1A9650A-71FB-4E12-B1AE-FFF42E440454}" sibTransId="{7B9EA7A5-29E2-4311-857F-0F4BC22558AD}"/>
    <dgm:cxn modelId="{0F9A2E41-71DD-47EB-89BA-CC08C81A3904}" type="presOf" srcId="{BC4522A2-7038-48A8-A8C1-5B1BA605730F}" destId="{483574EC-3DB5-472F-B993-DA0FF8477578}" srcOrd="0" destOrd="0" presId="urn:microsoft.com/office/officeart/2005/8/layout/cycle2"/>
    <dgm:cxn modelId="{7485B0BA-1B43-44EC-9687-7B61E31E67FE}" srcId="{93BA39AC-F5A3-4C43-8CF1-B8D65A0ABFF0}" destId="{D3649439-2D2E-4141-B01B-7FB26A8C7355}" srcOrd="2" destOrd="0" parTransId="{780F6425-2D25-4686-B48B-8A551AEF2425}" sibTransId="{E5DEE6AD-8D06-4FAA-A0CF-DF2A82059959}"/>
    <dgm:cxn modelId="{3BA1B43A-EAB7-44E8-9343-748AEEBABE1D}" type="presOf" srcId="{93BA39AC-F5A3-4C43-8CF1-B8D65A0ABFF0}" destId="{69DFEC7F-6DE1-4923-97A7-EC6619474160}" srcOrd="0" destOrd="0" presId="urn:microsoft.com/office/officeart/2005/8/layout/cycle2"/>
    <dgm:cxn modelId="{A621389E-3130-4344-B14E-2C4771398B62}" type="presParOf" srcId="{69DFEC7F-6DE1-4923-97A7-EC6619474160}" destId="{EB7596F5-6105-4958-B797-DEDAF1C3F47F}" srcOrd="0" destOrd="0" presId="urn:microsoft.com/office/officeart/2005/8/layout/cycle2"/>
    <dgm:cxn modelId="{BF3C5449-8AC5-415D-AAE8-D1DE69E5915E}" type="presParOf" srcId="{69DFEC7F-6DE1-4923-97A7-EC6619474160}" destId="{04F9157A-228C-4FB4-9063-BEE731B4EEFE}" srcOrd="1" destOrd="0" presId="urn:microsoft.com/office/officeart/2005/8/layout/cycle2"/>
    <dgm:cxn modelId="{74FAA312-DBC8-4DFE-8FE5-83056A207CB3}" type="presParOf" srcId="{04F9157A-228C-4FB4-9063-BEE731B4EEFE}" destId="{CBE49968-E401-4400-9929-B78462C345C2}" srcOrd="0" destOrd="0" presId="urn:microsoft.com/office/officeart/2005/8/layout/cycle2"/>
    <dgm:cxn modelId="{9C25A13A-C0C0-4BEC-B8AB-DF668AF6202D}" type="presParOf" srcId="{69DFEC7F-6DE1-4923-97A7-EC6619474160}" destId="{5F689231-049C-43A9-B2D0-54EFC1948D01}" srcOrd="2" destOrd="0" presId="urn:microsoft.com/office/officeart/2005/8/layout/cycle2"/>
    <dgm:cxn modelId="{34489064-84CA-4E7C-B1B7-DC4C841B6B8E}" type="presParOf" srcId="{69DFEC7F-6DE1-4923-97A7-EC6619474160}" destId="{6CEAEA49-2E4A-4414-83F8-EE7E58500254}" srcOrd="3" destOrd="0" presId="urn:microsoft.com/office/officeart/2005/8/layout/cycle2"/>
    <dgm:cxn modelId="{FA2878C5-3D93-42AD-B2DB-943CD690A58E}" type="presParOf" srcId="{6CEAEA49-2E4A-4414-83F8-EE7E58500254}" destId="{56CE9FCF-2D1D-4063-AB49-618C991FEC81}" srcOrd="0" destOrd="0" presId="urn:microsoft.com/office/officeart/2005/8/layout/cycle2"/>
    <dgm:cxn modelId="{9E76DF5F-6F01-4AE1-837A-33282425C2BE}" type="presParOf" srcId="{69DFEC7F-6DE1-4923-97A7-EC6619474160}" destId="{3527A081-E174-40BC-AAF0-5215AFFFC220}" srcOrd="4" destOrd="0" presId="urn:microsoft.com/office/officeart/2005/8/layout/cycle2"/>
    <dgm:cxn modelId="{81F39CB3-AB6B-4026-A06E-B2B1E8F711E3}" type="presParOf" srcId="{69DFEC7F-6DE1-4923-97A7-EC6619474160}" destId="{AA274130-F264-4BBD-AA79-20B466A8F864}" srcOrd="5" destOrd="0" presId="urn:microsoft.com/office/officeart/2005/8/layout/cycle2"/>
    <dgm:cxn modelId="{D730C388-1A7B-4012-82C4-58D28743098A}" type="presParOf" srcId="{AA274130-F264-4BBD-AA79-20B466A8F864}" destId="{6ED1A5A3-BD33-4B79-BEDC-6B21FAC16BD8}" srcOrd="0" destOrd="0" presId="urn:microsoft.com/office/officeart/2005/8/layout/cycle2"/>
    <dgm:cxn modelId="{BF877F61-882D-4671-9647-38FBC37ABFA1}" type="presParOf" srcId="{69DFEC7F-6DE1-4923-97A7-EC6619474160}" destId="{19AC929B-177A-4923-9464-BDB9EA539CDE}" srcOrd="6" destOrd="0" presId="urn:microsoft.com/office/officeart/2005/8/layout/cycle2"/>
    <dgm:cxn modelId="{01AA04F0-15C5-44E3-8883-BFD01FEA81AB}" type="presParOf" srcId="{69DFEC7F-6DE1-4923-97A7-EC6619474160}" destId="{483574EC-3DB5-472F-B993-DA0FF8477578}" srcOrd="7" destOrd="0" presId="urn:microsoft.com/office/officeart/2005/8/layout/cycle2"/>
    <dgm:cxn modelId="{76DAAC61-E67F-410E-BBC4-D39B62850790}" type="presParOf" srcId="{483574EC-3DB5-472F-B993-DA0FF8477578}" destId="{B3850510-3587-41C4-9D2B-DAD449F8F3E2}" srcOrd="0" destOrd="0" presId="urn:microsoft.com/office/officeart/2005/8/layout/cycle2"/>
    <dgm:cxn modelId="{20F82406-64D4-40DE-9B70-27CD7C7068B6}" type="presParOf" srcId="{69DFEC7F-6DE1-4923-97A7-EC6619474160}" destId="{5967EF2F-9C9C-4A39-9E69-3BDA6548160F}" srcOrd="8" destOrd="0" presId="urn:microsoft.com/office/officeart/2005/8/layout/cycle2"/>
    <dgm:cxn modelId="{F6A55313-5B52-44CE-94FE-AFFE827A0726}" type="presParOf" srcId="{69DFEC7F-6DE1-4923-97A7-EC6619474160}" destId="{0BAE7923-FD64-4FD3-93A6-0B9F74310FA3}" srcOrd="9" destOrd="0" presId="urn:microsoft.com/office/officeart/2005/8/layout/cycle2"/>
    <dgm:cxn modelId="{714530E2-57C5-466F-BE25-7306B6CD1E13}" type="presParOf" srcId="{0BAE7923-FD64-4FD3-93A6-0B9F74310FA3}" destId="{7C37726F-AAE5-4761-9CB0-6F9DB2CCA27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7596F5-6105-4958-B797-DEDAF1C3F47F}">
      <dsp:nvSpPr>
        <dsp:cNvPr id="0" name=""/>
        <dsp:cNvSpPr/>
      </dsp:nvSpPr>
      <dsp:spPr>
        <a:xfrm>
          <a:off x="3165016" y="1971"/>
          <a:ext cx="1747167" cy="174716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IN" sz="2100" kern="1200" dirty="0" smtClean="0"/>
            <a:t>For entire North Eastern Region</a:t>
          </a:r>
          <a:endParaRPr lang="en-IN" sz="2100" kern="1200" dirty="0"/>
        </a:p>
      </dsp:txBody>
      <dsp:txXfrm>
        <a:off x="3420883" y="257838"/>
        <a:ext cx="1235433" cy="1235433"/>
      </dsp:txXfrm>
    </dsp:sp>
    <dsp:sp modelId="{04F9157A-228C-4FB4-9063-BEE731B4EEFE}">
      <dsp:nvSpPr>
        <dsp:cNvPr id="0" name=""/>
        <dsp:cNvSpPr/>
      </dsp:nvSpPr>
      <dsp:spPr>
        <a:xfrm rot="2160000">
          <a:off x="4857208" y="1344565"/>
          <a:ext cx="465468" cy="5896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IN" sz="1700" kern="1200"/>
        </a:p>
      </dsp:txBody>
      <dsp:txXfrm>
        <a:off x="4870542" y="1421460"/>
        <a:ext cx="325828" cy="353801"/>
      </dsp:txXfrm>
    </dsp:sp>
    <dsp:sp modelId="{5F689231-049C-43A9-B2D0-54EFC1948D01}">
      <dsp:nvSpPr>
        <dsp:cNvPr id="0" name=""/>
        <dsp:cNvSpPr/>
      </dsp:nvSpPr>
      <dsp:spPr>
        <a:xfrm>
          <a:off x="5289017" y="1545148"/>
          <a:ext cx="1747167" cy="174716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IN" sz="2100" kern="1200" dirty="0" smtClean="0"/>
            <a:t>India</a:t>
          </a:r>
          <a:endParaRPr lang="en-IN" sz="2100" kern="1200" dirty="0"/>
        </a:p>
      </dsp:txBody>
      <dsp:txXfrm>
        <a:off x="5544884" y="1801015"/>
        <a:ext cx="1235433" cy="1235433"/>
      </dsp:txXfrm>
    </dsp:sp>
    <dsp:sp modelId="{6CEAEA49-2E4A-4414-83F8-EE7E58500254}">
      <dsp:nvSpPr>
        <dsp:cNvPr id="0" name=""/>
        <dsp:cNvSpPr/>
      </dsp:nvSpPr>
      <dsp:spPr>
        <a:xfrm rot="6480000">
          <a:off x="5528289" y="3359825"/>
          <a:ext cx="465468" cy="5896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IN" sz="1700" kern="1200"/>
        </a:p>
      </dsp:txBody>
      <dsp:txXfrm rot="10800000">
        <a:off x="5619685" y="3411356"/>
        <a:ext cx="325828" cy="353801"/>
      </dsp:txXfrm>
    </dsp:sp>
    <dsp:sp modelId="{3527A081-E174-40BC-AAF0-5215AFFFC220}">
      <dsp:nvSpPr>
        <dsp:cNvPr id="0" name=""/>
        <dsp:cNvSpPr/>
      </dsp:nvSpPr>
      <dsp:spPr>
        <a:xfrm>
          <a:off x="4477720" y="4042061"/>
          <a:ext cx="1747167" cy="174716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IN" sz="2100" kern="1200" dirty="0" smtClean="0"/>
            <a:t>World</a:t>
          </a:r>
          <a:endParaRPr lang="en-IN" sz="2100" kern="1200" dirty="0"/>
        </a:p>
      </dsp:txBody>
      <dsp:txXfrm>
        <a:off x="4733587" y="4297928"/>
        <a:ext cx="1235433" cy="1235433"/>
      </dsp:txXfrm>
    </dsp:sp>
    <dsp:sp modelId="{AA274130-F264-4BBD-AA79-20B466A8F864}">
      <dsp:nvSpPr>
        <dsp:cNvPr id="0" name=""/>
        <dsp:cNvSpPr/>
      </dsp:nvSpPr>
      <dsp:spPr>
        <a:xfrm rot="10800000">
          <a:off x="3819039" y="4620810"/>
          <a:ext cx="465468" cy="5896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IN" sz="1700" kern="1200"/>
        </a:p>
      </dsp:txBody>
      <dsp:txXfrm rot="10800000">
        <a:off x="3958679" y="4738744"/>
        <a:ext cx="325828" cy="353801"/>
      </dsp:txXfrm>
    </dsp:sp>
    <dsp:sp modelId="{19AC929B-177A-4923-9464-BDB9EA539CDE}">
      <dsp:nvSpPr>
        <dsp:cNvPr id="0" name=""/>
        <dsp:cNvSpPr/>
      </dsp:nvSpPr>
      <dsp:spPr>
        <a:xfrm>
          <a:off x="1852311" y="4042061"/>
          <a:ext cx="1747167" cy="174716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IN" sz="2100" kern="1200" dirty="0" err="1" smtClean="0"/>
            <a:t>Karbi</a:t>
          </a:r>
          <a:r>
            <a:rPr lang="en-IN" sz="2100" kern="1200" dirty="0" smtClean="0"/>
            <a:t> knowledge on medicine</a:t>
          </a:r>
          <a:endParaRPr lang="en-IN" sz="2100" kern="1200" dirty="0"/>
        </a:p>
      </dsp:txBody>
      <dsp:txXfrm>
        <a:off x="2108178" y="4297928"/>
        <a:ext cx="1235433" cy="1235433"/>
      </dsp:txXfrm>
    </dsp:sp>
    <dsp:sp modelId="{483574EC-3DB5-472F-B993-DA0FF8477578}">
      <dsp:nvSpPr>
        <dsp:cNvPr id="0" name=""/>
        <dsp:cNvSpPr/>
      </dsp:nvSpPr>
      <dsp:spPr>
        <a:xfrm rot="15120000">
          <a:off x="2091583" y="3384882"/>
          <a:ext cx="465468" cy="5896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IN" sz="1700" kern="1200"/>
        </a:p>
      </dsp:txBody>
      <dsp:txXfrm rot="10800000">
        <a:off x="2182979" y="3569219"/>
        <a:ext cx="325828" cy="353801"/>
      </dsp:txXfrm>
    </dsp:sp>
    <dsp:sp modelId="{5967EF2F-9C9C-4A39-9E69-3BDA6548160F}">
      <dsp:nvSpPr>
        <dsp:cNvPr id="0" name=""/>
        <dsp:cNvSpPr/>
      </dsp:nvSpPr>
      <dsp:spPr>
        <a:xfrm>
          <a:off x="1041015" y="1545148"/>
          <a:ext cx="1747167" cy="174716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IN" sz="2100" kern="1200" dirty="0" smtClean="0"/>
            <a:t>For the state of Assam</a:t>
          </a:r>
          <a:endParaRPr lang="en-IN" sz="2100" kern="1200" dirty="0"/>
        </a:p>
      </dsp:txBody>
      <dsp:txXfrm>
        <a:off x="1296882" y="1801015"/>
        <a:ext cx="1235433" cy="1235433"/>
      </dsp:txXfrm>
    </dsp:sp>
    <dsp:sp modelId="{0BAE7923-FD64-4FD3-93A6-0B9F74310FA3}">
      <dsp:nvSpPr>
        <dsp:cNvPr id="0" name=""/>
        <dsp:cNvSpPr/>
      </dsp:nvSpPr>
      <dsp:spPr>
        <a:xfrm rot="19440000">
          <a:off x="2733207" y="1360052"/>
          <a:ext cx="465468" cy="5896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IN" sz="1700" kern="1200"/>
        </a:p>
      </dsp:txBody>
      <dsp:txXfrm>
        <a:off x="2746541" y="1519025"/>
        <a:ext cx="325828" cy="353801"/>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914400" y="1981200"/>
            <a:ext cx="103632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39108D-1D50-4C4A-952C-C510366FEC43}" type="slidenum">
              <a:rPr lang="en-US" altLang="en-US"/>
              <a:pPr>
                <a:defRPr/>
              </a:pPr>
              <a:t>‹#›</a:t>
            </a:fld>
            <a:endParaRPr lang="en-US" altLang="en-US"/>
          </a:p>
        </p:txBody>
      </p:sp>
    </p:spTree>
    <p:extLst>
      <p:ext uri="{BB962C8B-B14F-4D97-AF65-F5344CB8AC3E}">
        <p14:creationId xmlns:p14="http://schemas.microsoft.com/office/powerpoint/2010/main" val="2521498619"/>
      </p:ext>
    </p:extLst>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3/29/2017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3/29/2017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3/29/2017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3/29/2017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ubhajit.lib@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subhajit.lib@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8815" y="872836"/>
            <a:ext cx="9144000" cy="1523221"/>
          </a:xfrm>
        </p:spPr>
        <p:txBody>
          <a:bodyPr>
            <a:noAutofit/>
          </a:bodyPr>
          <a:lstStyle/>
          <a:p>
            <a:r>
              <a:rPr lang="en-IN" sz="3200" b="1" dirty="0"/>
              <a:t>Health Literacy to Empower &amp; Promote Health Care Information amongst the Rural Indigenous People of Northeast India through Public Libraries - A plan</a:t>
            </a:r>
            <a:endParaRPr lang="en-US" sz="3200" dirty="0"/>
          </a:p>
        </p:txBody>
      </p:sp>
      <p:sp>
        <p:nvSpPr>
          <p:cNvPr id="3" name="Subtitle 2"/>
          <p:cNvSpPr>
            <a:spLocks noGrp="1"/>
          </p:cNvSpPr>
          <p:nvPr>
            <p:ph type="subTitle" idx="1"/>
          </p:nvPr>
        </p:nvSpPr>
        <p:spPr/>
        <p:txBody>
          <a:bodyPr>
            <a:normAutofit fontScale="85000" lnSpcReduction="20000"/>
          </a:bodyPr>
          <a:lstStyle/>
          <a:p>
            <a:endParaRPr lang="en-US" dirty="0" smtClean="0"/>
          </a:p>
          <a:p>
            <a:r>
              <a:rPr lang="en-US" dirty="0" err="1" smtClean="0"/>
              <a:t>Dr</a:t>
            </a:r>
            <a:r>
              <a:rPr lang="en-US" dirty="0" smtClean="0"/>
              <a:t> </a:t>
            </a:r>
            <a:r>
              <a:rPr lang="en-US" dirty="0" err="1" smtClean="0"/>
              <a:t>Subhajit</a:t>
            </a:r>
            <a:r>
              <a:rPr lang="en-US" dirty="0" smtClean="0"/>
              <a:t> Choudhury</a:t>
            </a:r>
          </a:p>
          <a:p>
            <a:endParaRPr lang="en-US" dirty="0" smtClean="0"/>
          </a:p>
          <a:p>
            <a:r>
              <a:rPr lang="en-US" sz="1600" dirty="0" smtClean="0"/>
              <a:t>CET,IIT Guwahati</a:t>
            </a:r>
          </a:p>
          <a:p>
            <a:r>
              <a:rPr lang="en-US" sz="1600" dirty="0">
                <a:hlinkClick r:id="rId2"/>
              </a:rPr>
              <a:t>s</a:t>
            </a:r>
            <a:r>
              <a:rPr lang="en-US" sz="1600" dirty="0" smtClean="0">
                <a:hlinkClick r:id="rId2"/>
              </a:rPr>
              <a:t>ubhajit.lib@gmail.com</a:t>
            </a:r>
            <a:r>
              <a:rPr lang="en-US" sz="1600" dirty="0" smtClean="0"/>
              <a:t>, 9954033145</a:t>
            </a:r>
            <a:endParaRPr lang="en-US" sz="1600" dirty="0"/>
          </a:p>
        </p:txBody>
      </p:sp>
    </p:spTree>
    <p:extLst>
      <p:ext uri="{BB962C8B-B14F-4D97-AF65-F5344CB8AC3E}">
        <p14:creationId xmlns:p14="http://schemas.microsoft.com/office/powerpoint/2010/main" val="7792034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76400" y="76200"/>
            <a:ext cx="8686800" cy="1828800"/>
          </a:xfrm>
        </p:spPr>
        <p:txBody>
          <a:bodyPr>
            <a:normAutofit fontScale="90000"/>
          </a:bodyPr>
          <a:lstStyle/>
          <a:p>
            <a:pPr algn="l" eaLnBrk="1" hangingPunct="1">
              <a:defRPr/>
            </a:pPr>
            <a:r>
              <a:rPr lang="en-US" sz="3200" b="1" dirty="0">
                <a:solidFill>
                  <a:srgbClr val="006666"/>
                </a:solidFill>
                <a:latin typeface="+mn-lt"/>
              </a:rPr>
              <a:t/>
            </a:r>
            <a:br>
              <a:rPr lang="en-US" sz="3200" b="1" dirty="0">
                <a:solidFill>
                  <a:srgbClr val="006666"/>
                </a:solidFill>
                <a:latin typeface="+mn-lt"/>
              </a:rPr>
            </a:br>
            <a:r>
              <a:rPr lang="en-US" sz="3200" b="1" dirty="0">
                <a:solidFill>
                  <a:srgbClr val="006666"/>
                </a:solidFill>
                <a:latin typeface="+mn-lt"/>
              </a:rPr>
              <a:t/>
            </a:r>
            <a:br>
              <a:rPr lang="en-US" sz="3200" b="1" dirty="0">
                <a:solidFill>
                  <a:srgbClr val="006666"/>
                </a:solidFill>
                <a:latin typeface="+mn-lt"/>
              </a:rPr>
            </a:br>
            <a:r>
              <a:rPr lang="en-US" sz="3200" b="1" dirty="0">
                <a:solidFill>
                  <a:srgbClr val="006666"/>
                </a:solidFill>
                <a:latin typeface="+mn-lt"/>
              </a:rPr>
              <a:t>          </a:t>
            </a:r>
            <a:r>
              <a:rPr lang="en-US" sz="2000" b="1" dirty="0">
                <a:solidFill>
                  <a:srgbClr val="006666"/>
                </a:solidFill>
                <a:latin typeface="+mn-lt"/>
              </a:rPr>
              <a:t/>
            </a:r>
            <a:br>
              <a:rPr lang="en-US" sz="2000" b="1" dirty="0">
                <a:solidFill>
                  <a:srgbClr val="006666"/>
                </a:solidFill>
                <a:latin typeface="+mn-lt"/>
              </a:rPr>
            </a:br>
            <a:r>
              <a:rPr lang="en-US" sz="2000" b="1" dirty="0">
                <a:solidFill>
                  <a:srgbClr val="006666"/>
                </a:solidFill>
                <a:latin typeface="+mn-lt"/>
              </a:rPr>
              <a:t/>
            </a:r>
            <a:br>
              <a:rPr lang="en-US" sz="2000" b="1" dirty="0">
                <a:solidFill>
                  <a:srgbClr val="006666"/>
                </a:solidFill>
                <a:latin typeface="+mn-lt"/>
              </a:rPr>
            </a:br>
            <a:r>
              <a:rPr lang="en-US" sz="2400" b="1" dirty="0">
                <a:solidFill>
                  <a:srgbClr val="006666"/>
                </a:solidFill>
                <a:latin typeface="+mn-lt"/>
              </a:rPr>
              <a:t>                      </a:t>
            </a:r>
            <a:r>
              <a:rPr lang="en-US" sz="2400" b="1" dirty="0">
                <a:solidFill>
                  <a:srgbClr val="006666"/>
                </a:solidFill>
              </a:rPr>
              <a:t>HEALTH CARE SYSTEM: TRADITIONAL     </a:t>
            </a:r>
            <a:r>
              <a:rPr lang="en-US" sz="1800" b="1" dirty="0">
                <a:solidFill>
                  <a:srgbClr val="006666"/>
                </a:solidFill>
              </a:rPr>
              <a:t/>
            </a:r>
            <a:br>
              <a:rPr lang="en-US" sz="1800" b="1" dirty="0">
                <a:solidFill>
                  <a:srgbClr val="006666"/>
                </a:solidFill>
              </a:rPr>
            </a:br>
            <a:r>
              <a:rPr lang="en-US" sz="2000" b="1" dirty="0">
                <a:solidFill>
                  <a:srgbClr val="002060"/>
                </a:solidFill>
                <a:latin typeface="+mn-lt"/>
              </a:rPr>
              <a:t># </a:t>
            </a:r>
            <a:r>
              <a:rPr lang="en-US" sz="1800" b="1" dirty="0">
                <a:solidFill>
                  <a:srgbClr val="002060"/>
                </a:solidFill>
                <a:latin typeface="+mn-lt"/>
              </a:rPr>
              <a:t>Generation after Generation the knowledge of traditional medicine are carried out.</a:t>
            </a:r>
            <a:br>
              <a:rPr lang="en-US" sz="1800" b="1" dirty="0">
                <a:solidFill>
                  <a:srgbClr val="002060"/>
                </a:solidFill>
                <a:latin typeface="+mn-lt"/>
              </a:rPr>
            </a:br>
            <a:r>
              <a:rPr lang="en-US" sz="1800" b="1" dirty="0">
                <a:solidFill>
                  <a:srgbClr val="002060"/>
                </a:solidFill>
                <a:latin typeface="+mn-lt"/>
              </a:rPr>
              <a:t># Different plants and their different parts are utilized for different ailments.</a:t>
            </a:r>
            <a:br>
              <a:rPr lang="en-US" sz="1800" b="1" dirty="0">
                <a:solidFill>
                  <a:srgbClr val="002060"/>
                </a:solidFill>
                <a:latin typeface="+mn-lt"/>
              </a:rPr>
            </a:br>
            <a:r>
              <a:rPr lang="en-US" sz="1800" b="1" dirty="0">
                <a:solidFill>
                  <a:srgbClr val="002060"/>
                </a:solidFill>
                <a:latin typeface="+mn-lt"/>
              </a:rPr>
              <a:t># Only the required portion is taken, not the misuse of entire plant, as it may be used as a continuous resource of medicine. </a:t>
            </a:r>
            <a:br>
              <a:rPr lang="en-US" sz="1800" b="1" dirty="0">
                <a:solidFill>
                  <a:srgbClr val="002060"/>
                </a:solidFill>
                <a:latin typeface="+mn-lt"/>
              </a:rPr>
            </a:br>
            <a:r>
              <a:rPr lang="en-US" sz="2800" b="1" dirty="0">
                <a:solidFill>
                  <a:srgbClr val="002060"/>
                </a:solidFill>
                <a:latin typeface="+mn-lt"/>
              </a:rPr>
              <a:t/>
            </a:r>
            <a:br>
              <a:rPr lang="en-US" sz="2800" b="1" dirty="0">
                <a:solidFill>
                  <a:srgbClr val="002060"/>
                </a:solidFill>
                <a:latin typeface="+mn-lt"/>
              </a:rPr>
            </a:br>
            <a:r>
              <a:rPr lang="en-US" sz="3200" b="1" dirty="0">
                <a:solidFill>
                  <a:srgbClr val="006666"/>
                </a:solidFill>
                <a:latin typeface="+mn-lt"/>
              </a:rPr>
              <a:t/>
            </a:r>
            <a:br>
              <a:rPr lang="en-US" sz="3200" b="1" dirty="0">
                <a:solidFill>
                  <a:srgbClr val="006666"/>
                </a:solidFill>
                <a:latin typeface="+mn-lt"/>
              </a:rPr>
            </a:br>
            <a:r>
              <a:rPr lang="en-US" sz="3200" b="1" dirty="0">
                <a:solidFill>
                  <a:srgbClr val="006666"/>
                </a:solidFill>
                <a:latin typeface="+mn-lt"/>
              </a:rPr>
              <a:t/>
            </a:r>
            <a:br>
              <a:rPr lang="en-US" sz="3200" b="1" dirty="0">
                <a:solidFill>
                  <a:srgbClr val="006666"/>
                </a:solidFill>
                <a:latin typeface="+mn-lt"/>
              </a:rPr>
            </a:br>
            <a:endParaRPr lang="en-US" sz="3200" b="1" dirty="0">
              <a:solidFill>
                <a:srgbClr val="006666"/>
              </a:solidFill>
              <a:latin typeface="+mn-lt"/>
            </a:endParaRPr>
          </a:p>
        </p:txBody>
      </p:sp>
      <p:graphicFrame>
        <p:nvGraphicFramePr>
          <p:cNvPr id="6" name="Table Placeholder 5"/>
          <p:cNvGraphicFramePr>
            <a:graphicFrameLocks noGrp="1"/>
          </p:cNvGraphicFramePr>
          <p:nvPr>
            <p:ph type="tbl" idx="1"/>
          </p:nvPr>
        </p:nvGraphicFramePr>
        <p:xfrm>
          <a:off x="1905000" y="1905001"/>
          <a:ext cx="8229600" cy="4859339"/>
        </p:xfrm>
        <a:graphic>
          <a:graphicData uri="http://schemas.openxmlformats.org/drawingml/2006/table">
            <a:tbl>
              <a:tblPr/>
              <a:tblGrid>
                <a:gridCol w="548640">
                  <a:extLst>
                    <a:ext uri="{9D8B030D-6E8A-4147-A177-3AD203B41FA5}">
                      <a16:colId xmlns:a16="http://schemas.microsoft.com/office/drawing/2014/main" val="20000"/>
                    </a:ext>
                  </a:extLst>
                </a:gridCol>
                <a:gridCol w="1508760">
                  <a:extLst>
                    <a:ext uri="{9D8B030D-6E8A-4147-A177-3AD203B41FA5}">
                      <a16:colId xmlns:a16="http://schemas.microsoft.com/office/drawing/2014/main" val="20001"/>
                    </a:ext>
                  </a:extLst>
                </a:gridCol>
                <a:gridCol w="1783080">
                  <a:extLst>
                    <a:ext uri="{9D8B030D-6E8A-4147-A177-3AD203B41FA5}">
                      <a16:colId xmlns:a16="http://schemas.microsoft.com/office/drawing/2014/main" val="20002"/>
                    </a:ext>
                  </a:extLst>
                </a:gridCol>
                <a:gridCol w="4389120">
                  <a:extLst>
                    <a:ext uri="{9D8B030D-6E8A-4147-A177-3AD203B41FA5}">
                      <a16:colId xmlns:a16="http://schemas.microsoft.com/office/drawing/2014/main" val="20003"/>
                    </a:ext>
                  </a:extLst>
                </a:gridCol>
              </a:tblGrid>
              <a:tr h="609659">
                <a:tc>
                  <a:txBody>
                    <a:bodyPr/>
                    <a:lstStyle/>
                    <a:p>
                      <a:pPr marL="0" marR="0" algn="just">
                        <a:spcBef>
                          <a:spcPts val="0"/>
                        </a:spcBef>
                        <a:spcAft>
                          <a:spcPts val="0"/>
                        </a:spcAft>
                      </a:pPr>
                      <a:r>
                        <a:rPr lang="en-US" sz="2000" b="1" dirty="0">
                          <a:latin typeface="Times New Roman"/>
                          <a:ea typeface="Calibri"/>
                          <a:cs typeface="Times New Roman"/>
                        </a:rPr>
                        <a:t>Sl. No.</a:t>
                      </a:r>
                      <a:endParaRPr lang="en-US" sz="20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a:latin typeface="Times New Roman"/>
                          <a:ea typeface="Calibri"/>
                          <a:cs typeface="Times New Roman"/>
                        </a:rPr>
                        <a:t>Local name</a:t>
                      </a:r>
                      <a:endParaRPr lang="en-US" sz="20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2000" b="1" dirty="0">
                          <a:latin typeface="Times New Roman"/>
                          <a:ea typeface="Calibri"/>
                          <a:cs typeface="Times New Roman"/>
                        </a:rPr>
                        <a:t>Consumed for</a:t>
                      </a:r>
                      <a:endParaRPr lang="en-US" sz="20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a:latin typeface="Times New Roman"/>
                          <a:ea typeface="Calibri"/>
                          <a:cs typeface="Times New Roman"/>
                        </a:rPr>
                        <a:t>Method of use and dosage</a:t>
                      </a:r>
                      <a:endParaRPr lang="en-US" sz="20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33798">
                <a:tc>
                  <a:txBody>
                    <a:bodyPr/>
                    <a:lstStyle/>
                    <a:p>
                      <a:pPr marL="0" marR="0" algn="just">
                        <a:spcBef>
                          <a:spcPts val="0"/>
                        </a:spcBef>
                        <a:spcAft>
                          <a:spcPts val="0"/>
                        </a:spcAft>
                      </a:pPr>
                      <a:r>
                        <a:rPr lang="en-US" sz="2000" b="1" dirty="0">
                          <a:latin typeface="Times New Roman"/>
                          <a:ea typeface="Calibri"/>
                          <a:cs typeface="Times New Roman"/>
                        </a:rPr>
                        <a:t>1</a:t>
                      </a:r>
                      <a:endParaRPr lang="en-US" sz="20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900" b="1" dirty="0" err="1">
                          <a:solidFill>
                            <a:schemeClr val="accent1">
                              <a:lumMod val="50000"/>
                            </a:schemeClr>
                          </a:solidFill>
                          <a:latin typeface="Times New Roman"/>
                          <a:ea typeface="Calibri"/>
                          <a:cs typeface="Times New Roman"/>
                        </a:rPr>
                        <a:t>Chuselok</a:t>
                      </a:r>
                      <a:endParaRPr lang="en-US" sz="19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a:solidFill>
                            <a:schemeClr val="accent1">
                              <a:lumMod val="50000"/>
                            </a:schemeClr>
                          </a:solidFill>
                          <a:latin typeface="Times New Roman"/>
                          <a:ea typeface="Calibri"/>
                          <a:cs typeface="Times New Roman"/>
                        </a:rPr>
                        <a:t>Cough</a:t>
                      </a:r>
                      <a:endParaRPr lang="en-US" sz="20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a:solidFill>
                            <a:schemeClr val="accent1">
                              <a:lumMod val="50000"/>
                            </a:schemeClr>
                          </a:solidFill>
                          <a:latin typeface="Times New Roman"/>
                          <a:ea typeface="Calibri"/>
                          <a:cs typeface="Times New Roman"/>
                        </a:rPr>
                        <a:t>Two table spoons of fresh juice, twice daily after meals for six days.</a:t>
                      </a:r>
                      <a:endParaRPr lang="en-US" sz="20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33798">
                <a:tc>
                  <a:txBody>
                    <a:bodyPr/>
                    <a:lstStyle/>
                    <a:p>
                      <a:pPr marL="0" marR="0" algn="just">
                        <a:spcBef>
                          <a:spcPts val="0"/>
                        </a:spcBef>
                        <a:spcAft>
                          <a:spcPts val="0"/>
                        </a:spcAft>
                      </a:pPr>
                      <a:r>
                        <a:rPr lang="en-US" sz="2000" b="1">
                          <a:latin typeface="Times New Roman"/>
                          <a:ea typeface="Calibri"/>
                          <a:cs typeface="Times New Roman"/>
                        </a:rPr>
                        <a:t>2</a:t>
                      </a:r>
                      <a:endParaRPr lang="en-US" sz="2000" b="1">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900" b="1" dirty="0">
                          <a:solidFill>
                            <a:schemeClr val="accent1">
                              <a:lumMod val="50000"/>
                            </a:schemeClr>
                          </a:solidFill>
                          <a:latin typeface="Times New Roman"/>
                          <a:ea typeface="Calibri"/>
                          <a:cs typeface="Times New Roman"/>
                        </a:rPr>
                        <a:t>Bapchuki</a:t>
                      </a:r>
                      <a:endParaRPr lang="en-US" sz="19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a:solidFill>
                            <a:schemeClr val="accent1">
                              <a:lumMod val="50000"/>
                            </a:schemeClr>
                          </a:solidFill>
                          <a:latin typeface="Times New Roman"/>
                          <a:ea typeface="Calibri"/>
                          <a:cs typeface="Times New Roman"/>
                        </a:rPr>
                        <a:t>Stomachache</a:t>
                      </a:r>
                      <a:endParaRPr lang="en-US" sz="20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a:solidFill>
                            <a:schemeClr val="accent1">
                              <a:lumMod val="50000"/>
                            </a:schemeClr>
                          </a:solidFill>
                          <a:latin typeface="Times New Roman"/>
                          <a:ea typeface="Calibri"/>
                          <a:cs typeface="Times New Roman"/>
                        </a:rPr>
                        <a:t>One table spoon of leaf juice is taken after meals, twice daily for five days.</a:t>
                      </a:r>
                      <a:endParaRPr lang="en-US" sz="20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33798">
                <a:tc>
                  <a:txBody>
                    <a:bodyPr/>
                    <a:lstStyle/>
                    <a:p>
                      <a:pPr marL="0" marR="0" algn="just">
                        <a:spcBef>
                          <a:spcPts val="0"/>
                        </a:spcBef>
                        <a:spcAft>
                          <a:spcPts val="0"/>
                        </a:spcAft>
                      </a:pPr>
                      <a:r>
                        <a:rPr lang="en-US" sz="2000" b="1">
                          <a:latin typeface="Times New Roman"/>
                          <a:ea typeface="Calibri"/>
                          <a:cs typeface="Times New Roman"/>
                        </a:rPr>
                        <a:t>3</a:t>
                      </a:r>
                      <a:endParaRPr lang="en-US" sz="2000" b="1">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900" b="1" dirty="0" err="1">
                          <a:solidFill>
                            <a:schemeClr val="accent1">
                              <a:lumMod val="50000"/>
                            </a:schemeClr>
                          </a:solidFill>
                          <a:latin typeface="Times New Roman"/>
                          <a:ea typeface="Calibri"/>
                          <a:cs typeface="Times New Roman"/>
                        </a:rPr>
                        <a:t>Jok</a:t>
                      </a:r>
                      <a:r>
                        <a:rPr lang="en-US" sz="1900" b="1" dirty="0">
                          <a:solidFill>
                            <a:schemeClr val="accent1">
                              <a:lumMod val="50000"/>
                            </a:schemeClr>
                          </a:solidFill>
                          <a:latin typeface="Times New Roman"/>
                          <a:ea typeface="Calibri"/>
                          <a:cs typeface="Times New Roman"/>
                        </a:rPr>
                        <a:t> –an-</a:t>
                      </a:r>
                      <a:r>
                        <a:rPr lang="en-US" sz="1900" b="1" dirty="0" err="1">
                          <a:solidFill>
                            <a:schemeClr val="accent1">
                              <a:lumMod val="50000"/>
                            </a:schemeClr>
                          </a:solidFill>
                          <a:latin typeface="Times New Roman"/>
                          <a:ea typeface="Calibri"/>
                          <a:cs typeface="Times New Roman"/>
                        </a:rPr>
                        <a:t>kelok</a:t>
                      </a:r>
                      <a:endParaRPr lang="en-US" sz="19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a:solidFill>
                            <a:schemeClr val="accent1">
                              <a:lumMod val="50000"/>
                            </a:schemeClr>
                          </a:solidFill>
                          <a:latin typeface="Times New Roman"/>
                          <a:ea typeface="Calibri"/>
                          <a:cs typeface="Times New Roman"/>
                        </a:rPr>
                        <a:t>Dysentery</a:t>
                      </a:r>
                      <a:endParaRPr lang="en-US" sz="20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a:solidFill>
                            <a:schemeClr val="accent1">
                              <a:lumMod val="50000"/>
                            </a:schemeClr>
                          </a:solidFill>
                          <a:latin typeface="Times New Roman"/>
                          <a:ea typeface="Calibri"/>
                          <a:cs typeface="Times New Roman"/>
                        </a:rPr>
                        <a:t>Juice of two matured leaves, trice daily before meal for three days.</a:t>
                      </a:r>
                      <a:endParaRPr lang="en-US" sz="20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833798">
                <a:tc>
                  <a:txBody>
                    <a:bodyPr/>
                    <a:lstStyle/>
                    <a:p>
                      <a:pPr marL="0" marR="0" algn="just">
                        <a:spcBef>
                          <a:spcPts val="0"/>
                        </a:spcBef>
                        <a:spcAft>
                          <a:spcPts val="0"/>
                        </a:spcAft>
                      </a:pPr>
                      <a:r>
                        <a:rPr lang="en-US" sz="2000" b="1">
                          <a:latin typeface="Times New Roman"/>
                          <a:ea typeface="Calibri"/>
                          <a:cs typeface="Times New Roman"/>
                        </a:rPr>
                        <a:t>4</a:t>
                      </a:r>
                      <a:endParaRPr lang="en-US" sz="2000" b="1">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900" b="1" dirty="0" err="1">
                          <a:solidFill>
                            <a:schemeClr val="accent1">
                              <a:lumMod val="50000"/>
                            </a:schemeClr>
                          </a:solidFill>
                          <a:latin typeface="Times New Roman"/>
                          <a:ea typeface="Calibri"/>
                          <a:cs typeface="Times New Roman"/>
                        </a:rPr>
                        <a:t>Phrikangnek</a:t>
                      </a:r>
                      <a:endParaRPr lang="en-US" sz="19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smtClean="0">
                          <a:solidFill>
                            <a:schemeClr val="accent1">
                              <a:lumMod val="50000"/>
                            </a:schemeClr>
                          </a:solidFill>
                          <a:latin typeface="Times New Roman"/>
                          <a:ea typeface="Calibri"/>
                          <a:cs typeface="Times New Roman"/>
                        </a:rPr>
                        <a:t>Bronchitis</a:t>
                      </a:r>
                      <a:endParaRPr lang="en-US" sz="20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a:solidFill>
                            <a:schemeClr val="accent1">
                              <a:lumMod val="50000"/>
                            </a:schemeClr>
                          </a:solidFill>
                          <a:latin typeface="Times New Roman"/>
                          <a:ea typeface="Calibri"/>
                          <a:cs typeface="Times New Roman"/>
                        </a:rPr>
                        <a:t>Half a tea cup of rhizome juice, once daily after meal for ten days.</a:t>
                      </a:r>
                      <a:endParaRPr lang="en-US" sz="2000" b="1" dirty="0">
                        <a:solidFill>
                          <a:schemeClr val="accent1">
                            <a:lumMod val="50000"/>
                          </a:schemeClr>
                        </a:solidFill>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914488">
                <a:tc>
                  <a:txBody>
                    <a:bodyPr/>
                    <a:lstStyle/>
                    <a:p>
                      <a:pPr marL="0" marR="0" algn="just">
                        <a:spcBef>
                          <a:spcPts val="0"/>
                        </a:spcBef>
                        <a:spcAft>
                          <a:spcPts val="0"/>
                        </a:spcAft>
                      </a:pPr>
                      <a:r>
                        <a:rPr lang="en-US" sz="2000" b="1" dirty="0">
                          <a:latin typeface="Times New Roman"/>
                          <a:ea typeface="Calibri"/>
                          <a:cs typeface="Times New Roman"/>
                        </a:rPr>
                        <a:t>5</a:t>
                      </a:r>
                      <a:endParaRPr lang="en-US" sz="20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900" b="1" dirty="0">
                          <a:solidFill>
                            <a:schemeClr val="accent1">
                              <a:lumMod val="50000"/>
                            </a:schemeClr>
                          </a:solidFill>
                          <a:latin typeface="Times New Roman"/>
                          <a:ea typeface="Calibri"/>
                          <a:cs typeface="Times New Roman"/>
                        </a:rPr>
                        <a:t>Raeaba</a:t>
                      </a:r>
                      <a:endParaRPr lang="en-US" sz="19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a:solidFill>
                            <a:schemeClr val="accent1">
                              <a:lumMod val="50000"/>
                            </a:schemeClr>
                          </a:solidFill>
                          <a:latin typeface="Times New Roman"/>
                          <a:ea typeface="Calibri"/>
                          <a:cs typeface="Times New Roman"/>
                        </a:rPr>
                        <a:t>Skin disease</a:t>
                      </a:r>
                      <a:endParaRPr lang="en-US" sz="2000" b="1" dirty="0">
                        <a:solidFill>
                          <a:schemeClr val="accent1">
                            <a:lumMod val="50000"/>
                          </a:schemeClr>
                        </a:solidFill>
                        <a:latin typeface="Calibri"/>
                        <a:ea typeface="Calibri"/>
                        <a:cs typeface="Times New Roman"/>
                      </a:endParaRPr>
                    </a:p>
                  </a:txBody>
                  <a:tcPr marL="58831" marR="588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000" b="1" dirty="0">
                          <a:solidFill>
                            <a:schemeClr val="accent1">
                              <a:lumMod val="50000"/>
                            </a:schemeClr>
                          </a:solidFill>
                          <a:latin typeface="Times New Roman"/>
                          <a:ea typeface="Calibri"/>
                          <a:cs typeface="Times New Roman"/>
                        </a:rPr>
                        <a:t>Fresh leaves paste applied on the affected parts twice daily for eight days.</a:t>
                      </a:r>
                      <a:endParaRPr lang="en-US" sz="2000" b="1" dirty="0">
                        <a:solidFill>
                          <a:schemeClr val="accent1">
                            <a:lumMod val="50000"/>
                          </a:schemeClr>
                        </a:solidFill>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678183353"/>
      </p:ext>
    </p:extLst>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76400" y="76200"/>
            <a:ext cx="8686800" cy="533400"/>
          </a:xfrm>
        </p:spPr>
        <p:txBody>
          <a:bodyPr>
            <a:normAutofit fontScale="90000"/>
          </a:bodyPr>
          <a:lstStyle/>
          <a:p>
            <a:pPr algn="l" eaLnBrk="1" hangingPunct="1">
              <a:defRPr/>
            </a:pPr>
            <a:r>
              <a:rPr lang="en-US" sz="3200" b="1">
                <a:solidFill>
                  <a:srgbClr val="006666"/>
                </a:solidFill>
                <a:latin typeface="+mn-lt"/>
              </a:rPr>
              <a:t/>
            </a:r>
            <a:br>
              <a:rPr lang="en-US" sz="3200" b="1">
                <a:solidFill>
                  <a:srgbClr val="006666"/>
                </a:solidFill>
                <a:latin typeface="+mn-lt"/>
              </a:rPr>
            </a:br>
            <a:r>
              <a:rPr lang="en-US" sz="3200" b="1">
                <a:solidFill>
                  <a:srgbClr val="006666"/>
                </a:solidFill>
                <a:latin typeface="+mn-lt"/>
              </a:rPr>
              <a:t/>
            </a:r>
            <a:br>
              <a:rPr lang="en-US" sz="3200" b="1">
                <a:solidFill>
                  <a:srgbClr val="006666"/>
                </a:solidFill>
                <a:latin typeface="+mn-lt"/>
              </a:rPr>
            </a:br>
            <a:r>
              <a:rPr lang="en-US" sz="3200" b="1">
                <a:solidFill>
                  <a:srgbClr val="006666"/>
                </a:solidFill>
                <a:latin typeface="+mn-lt"/>
              </a:rPr>
              <a:t>          </a:t>
            </a:r>
            <a:r>
              <a:rPr lang="en-US" sz="2000" b="1">
                <a:solidFill>
                  <a:srgbClr val="006666"/>
                </a:solidFill>
                <a:latin typeface="+mn-lt"/>
              </a:rPr>
              <a:t/>
            </a:r>
            <a:br>
              <a:rPr lang="en-US" sz="2000" b="1">
                <a:solidFill>
                  <a:srgbClr val="006666"/>
                </a:solidFill>
                <a:latin typeface="+mn-lt"/>
              </a:rPr>
            </a:br>
            <a:r>
              <a:rPr lang="en-US" sz="2000" b="1">
                <a:solidFill>
                  <a:srgbClr val="006666"/>
                </a:solidFill>
                <a:latin typeface="+mn-lt"/>
              </a:rPr>
              <a:t/>
            </a:r>
            <a:br>
              <a:rPr lang="en-US" sz="2000" b="1">
                <a:solidFill>
                  <a:srgbClr val="006666"/>
                </a:solidFill>
                <a:latin typeface="+mn-lt"/>
              </a:rPr>
            </a:br>
            <a:r>
              <a:rPr lang="en-US" sz="2400" b="1">
                <a:solidFill>
                  <a:srgbClr val="006666"/>
                </a:solidFill>
                <a:latin typeface="+mn-lt"/>
              </a:rPr>
              <a:t>                      </a:t>
            </a:r>
            <a:r>
              <a:rPr lang="en-US" sz="2400" b="1">
                <a:solidFill>
                  <a:srgbClr val="006666"/>
                </a:solidFill>
              </a:rPr>
              <a:t>HEALTH CARE SYSTEM: TRADITIONAL  2</a:t>
            </a:r>
            <a:r>
              <a:rPr lang="en-US" sz="1800" b="1">
                <a:solidFill>
                  <a:srgbClr val="006666"/>
                </a:solidFill>
              </a:rPr>
              <a:t/>
            </a:r>
            <a:br>
              <a:rPr lang="en-US" sz="1800" b="1">
                <a:solidFill>
                  <a:srgbClr val="006666"/>
                </a:solidFill>
              </a:rPr>
            </a:br>
            <a:r>
              <a:rPr lang="en-US" sz="2800" b="1">
                <a:solidFill>
                  <a:srgbClr val="002060"/>
                </a:solidFill>
                <a:latin typeface="+mn-lt"/>
              </a:rPr>
              <a:t/>
            </a:r>
            <a:br>
              <a:rPr lang="en-US" sz="2800" b="1">
                <a:solidFill>
                  <a:srgbClr val="002060"/>
                </a:solidFill>
                <a:latin typeface="+mn-lt"/>
              </a:rPr>
            </a:br>
            <a:r>
              <a:rPr lang="en-US" sz="3200" b="1">
                <a:solidFill>
                  <a:srgbClr val="006666"/>
                </a:solidFill>
                <a:latin typeface="+mn-lt"/>
              </a:rPr>
              <a:t/>
            </a:r>
            <a:br>
              <a:rPr lang="en-US" sz="3200" b="1">
                <a:solidFill>
                  <a:srgbClr val="006666"/>
                </a:solidFill>
                <a:latin typeface="+mn-lt"/>
              </a:rPr>
            </a:br>
            <a:r>
              <a:rPr lang="en-US" sz="3200" b="1">
                <a:solidFill>
                  <a:srgbClr val="006666"/>
                </a:solidFill>
                <a:latin typeface="+mn-lt"/>
              </a:rPr>
              <a:t/>
            </a:r>
            <a:br>
              <a:rPr lang="en-US" sz="3200" b="1">
                <a:solidFill>
                  <a:srgbClr val="006666"/>
                </a:solidFill>
                <a:latin typeface="+mn-lt"/>
              </a:rPr>
            </a:br>
            <a:endParaRPr lang="en-US" sz="3200" b="1" dirty="0">
              <a:solidFill>
                <a:srgbClr val="006666"/>
              </a:solidFill>
              <a:latin typeface="+mn-lt"/>
            </a:endParaRPr>
          </a:p>
        </p:txBody>
      </p:sp>
      <p:graphicFrame>
        <p:nvGraphicFramePr>
          <p:cNvPr id="6" name="Table Placeholder 5"/>
          <p:cNvGraphicFramePr>
            <a:graphicFrameLocks noGrp="1"/>
          </p:cNvGraphicFramePr>
          <p:nvPr>
            <p:ph type="tbl" idx="1"/>
          </p:nvPr>
        </p:nvGraphicFramePr>
        <p:xfrm>
          <a:off x="1905000" y="735013"/>
          <a:ext cx="8229600" cy="5048249"/>
        </p:xfrm>
        <a:graphic>
          <a:graphicData uri="http://schemas.openxmlformats.org/drawingml/2006/table">
            <a:tbl>
              <a:tblPr/>
              <a:tblGrid>
                <a:gridCol w="548640">
                  <a:extLst>
                    <a:ext uri="{9D8B030D-6E8A-4147-A177-3AD203B41FA5}">
                      <a16:colId xmlns:a16="http://schemas.microsoft.com/office/drawing/2014/main" val="20000"/>
                    </a:ext>
                  </a:extLst>
                </a:gridCol>
                <a:gridCol w="1508760">
                  <a:extLst>
                    <a:ext uri="{9D8B030D-6E8A-4147-A177-3AD203B41FA5}">
                      <a16:colId xmlns:a16="http://schemas.microsoft.com/office/drawing/2014/main" val="20001"/>
                    </a:ext>
                  </a:extLst>
                </a:gridCol>
                <a:gridCol w="1783080">
                  <a:extLst>
                    <a:ext uri="{9D8B030D-6E8A-4147-A177-3AD203B41FA5}">
                      <a16:colId xmlns:a16="http://schemas.microsoft.com/office/drawing/2014/main" val="20002"/>
                    </a:ext>
                  </a:extLst>
                </a:gridCol>
                <a:gridCol w="4389120">
                  <a:extLst>
                    <a:ext uri="{9D8B030D-6E8A-4147-A177-3AD203B41FA5}">
                      <a16:colId xmlns:a16="http://schemas.microsoft.com/office/drawing/2014/main" val="20003"/>
                    </a:ext>
                  </a:extLst>
                </a:gridCol>
              </a:tblGrid>
              <a:tr h="559611">
                <a:tc>
                  <a:txBody>
                    <a:bodyPr/>
                    <a:lstStyle/>
                    <a:p>
                      <a:pPr marL="0" marR="0" algn="just">
                        <a:spcBef>
                          <a:spcPts val="0"/>
                        </a:spcBef>
                        <a:spcAft>
                          <a:spcPts val="0"/>
                        </a:spcAft>
                      </a:pPr>
                      <a:r>
                        <a:rPr lang="en-US" sz="1800" b="1" dirty="0">
                          <a:latin typeface="Times New Roman"/>
                          <a:ea typeface="Calibri"/>
                          <a:cs typeface="Times New Roman"/>
                        </a:rPr>
                        <a:t>Sl. No.</a:t>
                      </a:r>
                      <a:endParaRPr lang="en-US" sz="18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800" b="1" dirty="0">
                          <a:latin typeface="Times New Roman"/>
                          <a:ea typeface="Calibri"/>
                          <a:cs typeface="Times New Roman"/>
                        </a:rPr>
                        <a:t>Local name</a:t>
                      </a:r>
                      <a:endParaRPr lang="en-US" sz="18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800" b="1" dirty="0">
                          <a:latin typeface="Times New Roman"/>
                          <a:ea typeface="Calibri"/>
                          <a:cs typeface="Times New Roman"/>
                        </a:rPr>
                        <a:t>Consumed for</a:t>
                      </a:r>
                      <a:endParaRPr lang="en-US" sz="18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800" b="1" dirty="0">
                          <a:latin typeface="Times New Roman"/>
                          <a:ea typeface="Calibri"/>
                          <a:cs typeface="Times New Roman"/>
                        </a:rPr>
                        <a:t>Method of use and dosage</a:t>
                      </a:r>
                      <a:endParaRPr lang="en-US" sz="18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41234">
                <a:tc>
                  <a:txBody>
                    <a:bodyPr/>
                    <a:lstStyle/>
                    <a:p>
                      <a:r>
                        <a:rPr lang="en-IN" sz="2400" dirty="0" smtClean="0"/>
                        <a:t>6</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a:latin typeface="Times New Roman"/>
                          <a:ea typeface="Calibri"/>
                          <a:cs typeface="Times New Roman"/>
                        </a:rPr>
                        <a:t>Hen </a:t>
                      </a:r>
                      <a:r>
                        <a:rPr lang="en-US" sz="1800" dirty="0" err="1">
                          <a:latin typeface="Times New Roman"/>
                          <a:ea typeface="Calibri"/>
                          <a:cs typeface="Times New Roman"/>
                        </a:rPr>
                        <a:t>saiku</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a:latin typeface="Times New Roman"/>
                          <a:ea typeface="Calibri"/>
                          <a:cs typeface="Times New Roman"/>
                        </a:rPr>
                        <a:t>Piles</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100"/>
                        </a:lnSpc>
                        <a:spcAft>
                          <a:spcPts val="0"/>
                        </a:spcAft>
                      </a:pPr>
                      <a:r>
                        <a:rPr lang="en-US" sz="1800" dirty="0" smtClean="0">
                          <a:latin typeface="Times New Roman"/>
                          <a:ea typeface="Calibri"/>
                          <a:cs typeface="Times New Roman"/>
                        </a:rPr>
                        <a:t>100g tuber boiled and taken with rice twice daily for a month.</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41234">
                <a:tc>
                  <a:txBody>
                    <a:bodyPr/>
                    <a:lstStyle/>
                    <a:p>
                      <a:r>
                        <a:rPr lang="en-IN" sz="2400" dirty="0" smtClean="0"/>
                        <a:t>7</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err="1">
                          <a:latin typeface="Times New Roman"/>
                          <a:ea typeface="Calibri"/>
                          <a:cs typeface="Times New Roman"/>
                        </a:rPr>
                        <a:t>Ingchum</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Apepetizer</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a:latin typeface="Times New Roman"/>
                          <a:ea typeface="Calibri"/>
                          <a:cs typeface="Times New Roman"/>
                        </a:rPr>
                        <a:t>Two boiled tender shoots taken with rice, once a day for five days.</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41234">
                <a:tc>
                  <a:txBody>
                    <a:bodyPr/>
                    <a:lstStyle/>
                    <a:p>
                      <a:r>
                        <a:rPr lang="en-IN" sz="2400" dirty="0" smtClean="0"/>
                        <a:t>8</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err="1">
                          <a:latin typeface="Times New Roman"/>
                          <a:ea typeface="Calibri"/>
                          <a:cs typeface="Times New Roman"/>
                        </a:rPr>
                        <a:t>Chamua</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Piles</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a:latin typeface="Times New Roman"/>
                          <a:ea typeface="Calibri"/>
                          <a:cs typeface="Times New Roman"/>
                        </a:rPr>
                        <a:t>50g tuber boiled and taken with rice, twice daily for a month.</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41234">
                <a:tc>
                  <a:txBody>
                    <a:bodyPr/>
                    <a:lstStyle/>
                    <a:p>
                      <a:r>
                        <a:rPr lang="en-IN" sz="2400" dirty="0" smtClean="0"/>
                        <a:t>9</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a:latin typeface="Times New Roman"/>
                          <a:ea typeface="Calibri"/>
                          <a:cs typeface="Times New Roman"/>
                        </a:rPr>
                        <a:t>Bengali dido</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Jaundice</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a:latin typeface="Times New Roman"/>
                          <a:ea typeface="Calibri"/>
                          <a:cs typeface="Times New Roman"/>
                        </a:rPr>
                        <a:t>50g boiled tender  shoots taken once a day with meal for ten days.</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41234">
                <a:tc>
                  <a:txBody>
                    <a:bodyPr/>
                    <a:lstStyle/>
                    <a:p>
                      <a:r>
                        <a:rPr lang="en-IN" sz="2400" dirty="0" smtClean="0"/>
                        <a:t>10</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Pri</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Vitality</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a:latin typeface="Times New Roman"/>
                          <a:ea typeface="Calibri"/>
                          <a:cs typeface="Times New Roman"/>
                        </a:rPr>
                        <a:t>50g boiled tender shoots taken with meal for twenty days.</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41234">
                <a:tc>
                  <a:txBody>
                    <a:bodyPr/>
                    <a:lstStyle/>
                    <a:p>
                      <a:r>
                        <a:rPr lang="en-IN" sz="2400" dirty="0" smtClean="0"/>
                        <a:t>11</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Bapduli</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Jaundice</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a:latin typeface="Times New Roman"/>
                          <a:ea typeface="Calibri"/>
                          <a:cs typeface="Times New Roman"/>
                        </a:rPr>
                        <a:t>Five table spoon of leave juice once daily after meal for fifteen days.</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41234">
                <a:tc>
                  <a:txBody>
                    <a:bodyPr/>
                    <a:lstStyle/>
                    <a:p>
                      <a:r>
                        <a:rPr lang="en-IN" sz="2400" dirty="0" smtClean="0"/>
                        <a:t>12</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Churu</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Dysentery</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a:latin typeface="Times New Roman"/>
                          <a:ea typeface="Calibri"/>
                          <a:cs typeface="Times New Roman"/>
                        </a:rPr>
                        <a:t>Two table spoon of leave juice thrice daily after meal.</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60095513"/>
      </p:ext>
    </p:extLst>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76400" y="76200"/>
            <a:ext cx="8686800" cy="533400"/>
          </a:xfrm>
        </p:spPr>
        <p:txBody>
          <a:bodyPr>
            <a:normAutofit fontScale="90000"/>
          </a:bodyPr>
          <a:lstStyle/>
          <a:p>
            <a:pPr algn="l" eaLnBrk="1" hangingPunct="1">
              <a:defRPr/>
            </a:pPr>
            <a:r>
              <a:rPr lang="en-US" sz="3200" b="1" dirty="0">
                <a:solidFill>
                  <a:srgbClr val="006666"/>
                </a:solidFill>
                <a:latin typeface="+mn-lt"/>
              </a:rPr>
              <a:t/>
            </a:r>
            <a:br>
              <a:rPr lang="en-US" sz="3200" b="1" dirty="0">
                <a:solidFill>
                  <a:srgbClr val="006666"/>
                </a:solidFill>
                <a:latin typeface="+mn-lt"/>
              </a:rPr>
            </a:br>
            <a:r>
              <a:rPr lang="en-US" sz="3200" b="1" dirty="0">
                <a:solidFill>
                  <a:srgbClr val="006666"/>
                </a:solidFill>
                <a:latin typeface="+mn-lt"/>
              </a:rPr>
              <a:t/>
            </a:r>
            <a:br>
              <a:rPr lang="en-US" sz="3200" b="1" dirty="0">
                <a:solidFill>
                  <a:srgbClr val="006666"/>
                </a:solidFill>
                <a:latin typeface="+mn-lt"/>
              </a:rPr>
            </a:br>
            <a:r>
              <a:rPr lang="en-US" sz="3200" b="1" dirty="0">
                <a:solidFill>
                  <a:srgbClr val="006666"/>
                </a:solidFill>
                <a:latin typeface="+mn-lt"/>
              </a:rPr>
              <a:t>          </a:t>
            </a:r>
            <a:r>
              <a:rPr lang="en-US" sz="2000" b="1" dirty="0">
                <a:solidFill>
                  <a:srgbClr val="006666"/>
                </a:solidFill>
                <a:latin typeface="+mn-lt"/>
              </a:rPr>
              <a:t/>
            </a:r>
            <a:br>
              <a:rPr lang="en-US" sz="2000" b="1" dirty="0">
                <a:solidFill>
                  <a:srgbClr val="006666"/>
                </a:solidFill>
                <a:latin typeface="+mn-lt"/>
              </a:rPr>
            </a:br>
            <a:r>
              <a:rPr lang="en-US" sz="2000" b="1" dirty="0">
                <a:solidFill>
                  <a:srgbClr val="006666"/>
                </a:solidFill>
                <a:latin typeface="+mn-lt"/>
              </a:rPr>
              <a:t/>
            </a:r>
            <a:br>
              <a:rPr lang="en-US" sz="2000" b="1" dirty="0">
                <a:solidFill>
                  <a:srgbClr val="006666"/>
                </a:solidFill>
                <a:latin typeface="+mn-lt"/>
              </a:rPr>
            </a:br>
            <a:r>
              <a:rPr lang="en-US" sz="2400" b="1" dirty="0">
                <a:solidFill>
                  <a:srgbClr val="006666"/>
                </a:solidFill>
                <a:latin typeface="+mn-lt"/>
              </a:rPr>
              <a:t>                      </a:t>
            </a:r>
            <a:r>
              <a:rPr lang="en-US" sz="2400" b="1" dirty="0">
                <a:solidFill>
                  <a:srgbClr val="006666"/>
                </a:solidFill>
              </a:rPr>
              <a:t>HEALTH CARE SYSTEM: TRADITIONAL  3</a:t>
            </a:r>
            <a:r>
              <a:rPr lang="en-US" sz="1800" b="1" dirty="0">
                <a:solidFill>
                  <a:srgbClr val="006666"/>
                </a:solidFill>
              </a:rPr>
              <a:t/>
            </a:r>
            <a:br>
              <a:rPr lang="en-US" sz="1800" b="1" dirty="0">
                <a:solidFill>
                  <a:srgbClr val="006666"/>
                </a:solidFill>
              </a:rPr>
            </a:br>
            <a:r>
              <a:rPr lang="en-US" sz="2800" b="1" dirty="0">
                <a:solidFill>
                  <a:srgbClr val="002060"/>
                </a:solidFill>
                <a:latin typeface="+mn-lt"/>
              </a:rPr>
              <a:t/>
            </a:r>
            <a:br>
              <a:rPr lang="en-US" sz="2800" b="1" dirty="0">
                <a:solidFill>
                  <a:srgbClr val="002060"/>
                </a:solidFill>
                <a:latin typeface="+mn-lt"/>
              </a:rPr>
            </a:br>
            <a:r>
              <a:rPr lang="en-US" sz="3200" b="1" dirty="0">
                <a:solidFill>
                  <a:srgbClr val="006666"/>
                </a:solidFill>
                <a:latin typeface="+mn-lt"/>
              </a:rPr>
              <a:t/>
            </a:r>
            <a:br>
              <a:rPr lang="en-US" sz="3200" b="1" dirty="0">
                <a:solidFill>
                  <a:srgbClr val="006666"/>
                </a:solidFill>
                <a:latin typeface="+mn-lt"/>
              </a:rPr>
            </a:br>
            <a:r>
              <a:rPr lang="en-US" sz="3200" b="1" dirty="0">
                <a:solidFill>
                  <a:srgbClr val="006666"/>
                </a:solidFill>
                <a:latin typeface="+mn-lt"/>
              </a:rPr>
              <a:t/>
            </a:r>
            <a:br>
              <a:rPr lang="en-US" sz="3200" b="1" dirty="0">
                <a:solidFill>
                  <a:srgbClr val="006666"/>
                </a:solidFill>
                <a:latin typeface="+mn-lt"/>
              </a:rPr>
            </a:br>
            <a:endParaRPr lang="en-US" sz="3200" b="1" dirty="0">
              <a:solidFill>
                <a:srgbClr val="006666"/>
              </a:solidFill>
              <a:latin typeface="+mn-lt"/>
            </a:endParaRPr>
          </a:p>
        </p:txBody>
      </p:sp>
      <p:graphicFrame>
        <p:nvGraphicFramePr>
          <p:cNvPr id="6" name="Table Placeholder 5"/>
          <p:cNvGraphicFramePr>
            <a:graphicFrameLocks noGrp="1"/>
          </p:cNvGraphicFramePr>
          <p:nvPr>
            <p:ph type="tbl" idx="1"/>
          </p:nvPr>
        </p:nvGraphicFramePr>
        <p:xfrm>
          <a:off x="1905000" y="735013"/>
          <a:ext cx="8229600" cy="5689598"/>
        </p:xfrm>
        <a:graphic>
          <a:graphicData uri="http://schemas.openxmlformats.org/drawingml/2006/table">
            <a:tbl>
              <a:tblPr/>
              <a:tblGrid>
                <a:gridCol w="548640">
                  <a:extLst>
                    <a:ext uri="{9D8B030D-6E8A-4147-A177-3AD203B41FA5}">
                      <a16:colId xmlns:a16="http://schemas.microsoft.com/office/drawing/2014/main" val="20000"/>
                    </a:ext>
                  </a:extLst>
                </a:gridCol>
                <a:gridCol w="1508760">
                  <a:extLst>
                    <a:ext uri="{9D8B030D-6E8A-4147-A177-3AD203B41FA5}">
                      <a16:colId xmlns:a16="http://schemas.microsoft.com/office/drawing/2014/main" val="20001"/>
                    </a:ext>
                  </a:extLst>
                </a:gridCol>
                <a:gridCol w="1783080">
                  <a:extLst>
                    <a:ext uri="{9D8B030D-6E8A-4147-A177-3AD203B41FA5}">
                      <a16:colId xmlns:a16="http://schemas.microsoft.com/office/drawing/2014/main" val="20002"/>
                    </a:ext>
                  </a:extLst>
                </a:gridCol>
                <a:gridCol w="4389120">
                  <a:extLst>
                    <a:ext uri="{9D8B030D-6E8A-4147-A177-3AD203B41FA5}">
                      <a16:colId xmlns:a16="http://schemas.microsoft.com/office/drawing/2014/main" val="20003"/>
                    </a:ext>
                  </a:extLst>
                </a:gridCol>
              </a:tblGrid>
              <a:tr h="559622">
                <a:tc>
                  <a:txBody>
                    <a:bodyPr/>
                    <a:lstStyle/>
                    <a:p>
                      <a:pPr marL="0" marR="0" algn="just">
                        <a:spcBef>
                          <a:spcPts val="0"/>
                        </a:spcBef>
                        <a:spcAft>
                          <a:spcPts val="0"/>
                        </a:spcAft>
                      </a:pPr>
                      <a:r>
                        <a:rPr lang="en-US" sz="1800" b="1" dirty="0">
                          <a:latin typeface="Times New Roman"/>
                          <a:ea typeface="Calibri"/>
                          <a:cs typeface="Times New Roman"/>
                        </a:rPr>
                        <a:t>Sl. No.</a:t>
                      </a:r>
                      <a:endParaRPr lang="en-US" sz="18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800" b="1" dirty="0">
                          <a:latin typeface="Times New Roman"/>
                          <a:ea typeface="Calibri"/>
                          <a:cs typeface="Times New Roman"/>
                        </a:rPr>
                        <a:t>Local name</a:t>
                      </a:r>
                      <a:endParaRPr lang="en-US" sz="18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800" b="1" dirty="0">
                          <a:latin typeface="Times New Roman"/>
                          <a:ea typeface="Calibri"/>
                          <a:cs typeface="Times New Roman"/>
                        </a:rPr>
                        <a:t>Consumed for</a:t>
                      </a:r>
                      <a:endParaRPr lang="en-US" sz="18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800" b="1" dirty="0">
                          <a:latin typeface="Times New Roman"/>
                          <a:ea typeface="Calibri"/>
                          <a:cs typeface="Times New Roman"/>
                        </a:rPr>
                        <a:t>Method of use and dosage</a:t>
                      </a:r>
                      <a:endParaRPr lang="en-US" sz="1800" b="1" dirty="0">
                        <a:latin typeface="Calibri"/>
                        <a:ea typeface="Calibri"/>
                        <a:cs typeface="Times New Roman"/>
                      </a:endParaRPr>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41247">
                <a:tc>
                  <a:txBody>
                    <a:bodyPr/>
                    <a:lstStyle/>
                    <a:p>
                      <a:r>
                        <a:rPr lang="en-IN" sz="2400" dirty="0" smtClean="0"/>
                        <a:t>13</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Lopong brik</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Conjunctivitis</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One drop of leaf juice applied once daily for three days.</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41247">
                <a:tc>
                  <a:txBody>
                    <a:bodyPr/>
                    <a:lstStyle/>
                    <a:p>
                      <a:r>
                        <a:rPr lang="en-IN" sz="2400" dirty="0" smtClean="0"/>
                        <a:t>14</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Hewali</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Malaria</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Half a tea cup of leaf juice once daily after meal for ten days.</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41247">
                <a:tc>
                  <a:txBody>
                    <a:bodyPr/>
                    <a:lstStyle/>
                    <a:p>
                      <a:r>
                        <a:rPr lang="en-IN" sz="2400" dirty="0" smtClean="0"/>
                        <a:t>15</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Nopak ban</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Intestinal worm</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Two boiled flowers twice daily after meal for seven days.</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41247">
                <a:tc>
                  <a:txBody>
                    <a:bodyPr/>
                    <a:lstStyle/>
                    <a:p>
                      <a:r>
                        <a:rPr lang="en-IN" sz="2400" dirty="0" smtClean="0"/>
                        <a:t>16</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Pharchingki</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Intestinal worm</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Three matured fruits once daily after meal.</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41247">
                <a:tc>
                  <a:txBody>
                    <a:bodyPr/>
                    <a:lstStyle/>
                    <a:p>
                      <a:r>
                        <a:rPr lang="en-IN" sz="2400" dirty="0" smtClean="0"/>
                        <a:t>17</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Thebongkang</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Stomach pain</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25g of boiled tender shoot taken with meal once a day for five days.</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41247">
                <a:tc>
                  <a:txBody>
                    <a:bodyPr/>
                    <a:lstStyle/>
                    <a:p>
                      <a:r>
                        <a:rPr lang="en-IN" sz="2400" dirty="0" smtClean="0"/>
                        <a:t>18</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Rikang menthu</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Gastritis</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Four table spoon full of leaf juice, once daily after meal for a week.</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41247">
                <a:tc>
                  <a:txBody>
                    <a:bodyPr/>
                    <a:lstStyle/>
                    <a:p>
                      <a:r>
                        <a:rPr lang="en-IN" sz="2400" dirty="0" smtClean="0"/>
                        <a:t>19</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Vorke abap</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Malaria</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50g leaves boiled in 300ml water till the quantity become half and then taken twice daily after meals for fifteen days.</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641247">
                <a:tc>
                  <a:txBody>
                    <a:bodyPr/>
                    <a:lstStyle/>
                    <a:p>
                      <a:r>
                        <a:rPr lang="en-IN" sz="2400" dirty="0" smtClean="0"/>
                        <a:t>20</a:t>
                      </a:r>
                      <a:endParaRPr lang="en-IN" sz="2400" dirty="0"/>
                    </a:p>
                  </a:txBody>
                  <a:tcPr marL="58831" marR="588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Parok hanthor</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a:latin typeface="Times New Roman"/>
                          <a:ea typeface="Calibri"/>
                          <a:cs typeface="Times New Roman"/>
                        </a:rPr>
                        <a:t>High blood pressure</a:t>
                      </a:r>
                      <a:endParaRPr lang="en-IN" sz="1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100"/>
                        </a:lnSpc>
                        <a:spcAft>
                          <a:spcPts val="0"/>
                        </a:spcAft>
                      </a:pPr>
                      <a:r>
                        <a:rPr lang="en-US" sz="1800" dirty="0">
                          <a:latin typeface="Times New Roman"/>
                          <a:ea typeface="Calibri"/>
                          <a:cs typeface="Times New Roman"/>
                        </a:rPr>
                        <a:t>225g of boiled shoot taken with meal twice daily for twenty days.</a:t>
                      </a:r>
                      <a:endParaRPr lang="en-IN" sz="1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18487" name="TextBox 3"/>
          <p:cNvSpPr txBox="1">
            <a:spLocks noChangeArrowheads="1"/>
          </p:cNvSpPr>
          <p:nvPr/>
        </p:nvSpPr>
        <p:spPr bwMode="auto">
          <a:xfrm>
            <a:off x="3657600" y="6396038"/>
            <a:ext cx="5943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r>
              <a:rPr lang="en-IN" altLang="en-US" sz="2400"/>
              <a:t>Continued till 27 such vegetables</a:t>
            </a:r>
          </a:p>
        </p:txBody>
      </p:sp>
    </p:spTree>
    <p:extLst>
      <p:ext uri="{BB962C8B-B14F-4D97-AF65-F5344CB8AC3E}">
        <p14:creationId xmlns:p14="http://schemas.microsoft.com/office/powerpoint/2010/main" val="1324265171"/>
      </p:ext>
    </p:extLst>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1828800" y="990600"/>
          <a:ext cx="8458200" cy="5607050"/>
        </p:xfrm>
        <a:graphic>
          <a:graphicData uri="http://schemas.openxmlformats.org/drawingml/2006/table">
            <a:tbl>
              <a:tblPr/>
              <a:tblGrid>
                <a:gridCol w="908776">
                  <a:extLst>
                    <a:ext uri="{9D8B030D-6E8A-4147-A177-3AD203B41FA5}">
                      <a16:colId xmlns:a16="http://schemas.microsoft.com/office/drawing/2014/main" val="20000"/>
                    </a:ext>
                  </a:extLst>
                </a:gridCol>
                <a:gridCol w="1319637">
                  <a:extLst>
                    <a:ext uri="{9D8B030D-6E8A-4147-A177-3AD203B41FA5}">
                      <a16:colId xmlns:a16="http://schemas.microsoft.com/office/drawing/2014/main" val="20001"/>
                    </a:ext>
                  </a:extLst>
                </a:gridCol>
                <a:gridCol w="1375903">
                  <a:extLst>
                    <a:ext uri="{9D8B030D-6E8A-4147-A177-3AD203B41FA5}">
                      <a16:colId xmlns:a16="http://schemas.microsoft.com/office/drawing/2014/main" val="20002"/>
                    </a:ext>
                  </a:extLst>
                </a:gridCol>
                <a:gridCol w="2426942">
                  <a:extLst>
                    <a:ext uri="{9D8B030D-6E8A-4147-A177-3AD203B41FA5}">
                      <a16:colId xmlns:a16="http://schemas.microsoft.com/office/drawing/2014/main" val="20003"/>
                    </a:ext>
                  </a:extLst>
                </a:gridCol>
                <a:gridCol w="2426942">
                  <a:extLst>
                    <a:ext uri="{9D8B030D-6E8A-4147-A177-3AD203B41FA5}">
                      <a16:colId xmlns:a16="http://schemas.microsoft.com/office/drawing/2014/main" val="20004"/>
                    </a:ext>
                  </a:extLst>
                </a:gridCol>
              </a:tblGrid>
              <a:tr h="536368">
                <a:tc>
                  <a:txBody>
                    <a:bodyPr/>
                    <a:lstStyle/>
                    <a:p>
                      <a:pPr algn="just">
                        <a:lnSpc>
                          <a:spcPts val="1100"/>
                        </a:lnSpc>
                        <a:spcAft>
                          <a:spcPts val="0"/>
                        </a:spcAft>
                      </a:pPr>
                      <a:r>
                        <a:rPr lang="en-US" sz="2000" b="1" dirty="0" err="1">
                          <a:latin typeface="Times New Roman"/>
                          <a:ea typeface="Calibri"/>
                          <a:cs typeface="Times New Roman"/>
                        </a:rPr>
                        <a:t>Sl.no</a:t>
                      </a:r>
                      <a:r>
                        <a:rPr lang="en-US" sz="2000" b="1" dirty="0">
                          <a:latin typeface="Times New Roman"/>
                          <a:ea typeface="Calibri"/>
                          <a:cs typeface="Times New Roman"/>
                        </a:rPr>
                        <a:t>.</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b="1" dirty="0">
                          <a:latin typeface="Times New Roman"/>
                          <a:ea typeface="Calibri"/>
                          <a:cs typeface="Times New Roman"/>
                        </a:rPr>
                        <a:t> Local name</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b="1" dirty="0">
                          <a:latin typeface="Times New Roman"/>
                          <a:ea typeface="Calibri"/>
                          <a:cs typeface="Times New Roman"/>
                        </a:rPr>
                        <a:t>Parts used</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b="1" dirty="0">
                          <a:latin typeface="Times New Roman"/>
                          <a:ea typeface="Calibri"/>
                          <a:cs typeface="Times New Roman"/>
                        </a:rPr>
                        <a:t>Disease condition</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b="1" dirty="0">
                          <a:latin typeface="Times New Roman"/>
                          <a:ea typeface="Calibri"/>
                          <a:cs typeface="Times New Roman"/>
                        </a:rPr>
                        <a:t>Application</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706740">
                <a:tc>
                  <a:txBody>
                    <a:bodyPr/>
                    <a:lstStyle/>
                    <a:p>
                      <a:pPr algn="just">
                        <a:lnSpc>
                          <a:spcPts val="1100"/>
                        </a:lnSpc>
                        <a:spcAft>
                          <a:spcPts val="0"/>
                        </a:spcAft>
                      </a:pPr>
                      <a:r>
                        <a:rPr lang="en-US" sz="2000" dirty="0">
                          <a:latin typeface="Times New Roman"/>
                          <a:ea typeface="Calibri"/>
                          <a:cs typeface="Times New Roman"/>
                        </a:rPr>
                        <a:t>1.</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Nune</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Whole fish</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Constant spitting or ingthokset</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The boiled fish is consumed regularly.</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35992">
                <a:tc rowSpan="3">
                  <a:txBody>
                    <a:bodyPr/>
                    <a:lstStyle/>
                    <a:p>
                      <a:pPr algn="just">
                        <a:lnSpc>
                          <a:spcPts val="1100"/>
                        </a:lnSpc>
                        <a:spcAft>
                          <a:spcPts val="0"/>
                        </a:spcAft>
                      </a:pPr>
                      <a:r>
                        <a:rPr lang="en-US" sz="2000" dirty="0">
                          <a:latin typeface="Times New Roman"/>
                          <a:ea typeface="Calibri"/>
                          <a:cs typeface="Times New Roman"/>
                        </a:rPr>
                        <a:t>2.</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3">
                  <a:txBody>
                    <a:bodyPr/>
                    <a:lstStyle/>
                    <a:p>
                      <a:pPr algn="just">
                        <a:lnSpc>
                          <a:spcPts val="1100"/>
                        </a:lnSpc>
                        <a:spcAft>
                          <a:spcPts val="0"/>
                        </a:spcAft>
                      </a:pPr>
                      <a:r>
                        <a:rPr lang="en-US" sz="2000" dirty="0" err="1">
                          <a:latin typeface="Times New Roman"/>
                          <a:ea typeface="Calibri"/>
                          <a:cs typeface="Times New Roman"/>
                        </a:rPr>
                        <a:t>Kumchirui</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dirty="0">
                          <a:latin typeface="Times New Roman"/>
                          <a:ea typeface="Calibri"/>
                          <a:cs typeface="Times New Roman"/>
                        </a:rPr>
                        <a:t>Whole fish or raw blood</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dirty="0" err="1">
                          <a:latin typeface="Times New Roman"/>
                          <a:ea typeface="Calibri"/>
                          <a:cs typeface="Times New Roman"/>
                        </a:rPr>
                        <a:t>Anaemia</a:t>
                      </a:r>
                      <a:r>
                        <a:rPr lang="en-US" sz="2000" dirty="0">
                          <a:latin typeface="Times New Roman"/>
                          <a:ea typeface="Calibri"/>
                          <a:cs typeface="Times New Roman"/>
                        </a:rPr>
                        <a:t> </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dirty="0">
                          <a:latin typeface="Times New Roman"/>
                          <a:ea typeface="Calibri"/>
                          <a:cs typeface="Times New Roman"/>
                        </a:rPr>
                        <a:t>Raw blood taken orally.</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916724">
                <a:tc vMerge="1">
                  <a:txBody>
                    <a:bodyPr/>
                    <a:lstStyle/>
                    <a:p>
                      <a:endParaRPr lang="en-IN"/>
                    </a:p>
                  </a:txBody>
                  <a:tcPr/>
                </a:tc>
                <a:tc vMerge="1">
                  <a:txBody>
                    <a:bodyPr/>
                    <a:lstStyle/>
                    <a:p>
                      <a:endParaRPr lang="en-IN"/>
                    </a:p>
                  </a:txBody>
                  <a:tcPr/>
                </a:tc>
                <a:tc>
                  <a:txBody>
                    <a:bodyPr/>
                    <a:lstStyle/>
                    <a:p>
                      <a:pPr algn="just">
                        <a:lnSpc>
                          <a:spcPts val="1100"/>
                        </a:lnSpc>
                        <a:spcAft>
                          <a:spcPts val="0"/>
                        </a:spcAft>
                      </a:pPr>
                      <a:r>
                        <a:rPr lang="en-US" sz="2000">
                          <a:latin typeface="Times New Roman"/>
                          <a:ea typeface="Calibri"/>
                          <a:cs typeface="Times New Roman"/>
                        </a:rPr>
                        <a:t>Whole fish/blood</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Kalazar </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dirty="0">
                          <a:latin typeface="Times New Roman"/>
                          <a:ea typeface="Calibri"/>
                          <a:cs typeface="Times New Roman"/>
                        </a:rPr>
                        <a:t>Small sized raw fish is taken orally or fresh blood of the fish is consumed.</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1066882">
                <a:tc vMerge="1">
                  <a:txBody>
                    <a:bodyPr/>
                    <a:lstStyle/>
                    <a:p>
                      <a:endParaRPr lang="en-IN"/>
                    </a:p>
                  </a:txBody>
                  <a:tcPr/>
                </a:tc>
                <a:tc vMerge="1">
                  <a:txBody>
                    <a:bodyPr/>
                    <a:lstStyle/>
                    <a:p>
                      <a:endParaRPr lang="en-IN"/>
                    </a:p>
                  </a:txBody>
                  <a:tcPr/>
                </a:tc>
                <a:tc>
                  <a:txBody>
                    <a:bodyPr/>
                    <a:lstStyle/>
                    <a:p>
                      <a:pPr algn="just">
                        <a:lnSpc>
                          <a:spcPts val="1100"/>
                        </a:lnSpc>
                        <a:spcAft>
                          <a:spcPts val="0"/>
                        </a:spcAft>
                      </a:pPr>
                      <a:r>
                        <a:rPr lang="en-US" sz="2000">
                          <a:latin typeface="Times New Roman"/>
                          <a:ea typeface="Calibri"/>
                          <a:cs typeface="Times New Roman"/>
                        </a:rPr>
                        <a:t>Blood</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dirty="0">
                          <a:latin typeface="Times New Roman"/>
                          <a:ea typeface="Calibri"/>
                          <a:cs typeface="Times New Roman"/>
                        </a:rPr>
                        <a:t>Entry of leech</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Fresh blood is consumed raw as tonic for removal</a:t>
                      </a:r>
                      <a:endParaRPr lang="en-IN" sz="1600">
                        <a:latin typeface="Calibri"/>
                        <a:ea typeface="Calibri"/>
                        <a:cs typeface="Times New Roman"/>
                      </a:endParaRPr>
                    </a:p>
                    <a:p>
                      <a:pPr algn="just">
                        <a:lnSpc>
                          <a:spcPts val="1100"/>
                        </a:lnSpc>
                        <a:spcAft>
                          <a:spcPts val="0"/>
                        </a:spcAft>
                      </a:pPr>
                      <a:r>
                        <a:rPr lang="en-US" sz="2000">
                          <a:latin typeface="Times New Roman"/>
                          <a:ea typeface="Calibri"/>
                          <a:cs typeface="Times New Roman"/>
                        </a:rPr>
                        <a:t> of leech from rectum/anus.</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542850">
                <a:tc>
                  <a:txBody>
                    <a:bodyPr/>
                    <a:lstStyle/>
                    <a:p>
                      <a:pPr algn="just">
                        <a:lnSpc>
                          <a:spcPts val="1100"/>
                        </a:lnSpc>
                        <a:spcAft>
                          <a:spcPts val="0"/>
                        </a:spcAft>
                      </a:pPr>
                      <a:r>
                        <a:rPr lang="en-US" sz="2000">
                          <a:latin typeface="Times New Roman"/>
                          <a:ea typeface="Calibri"/>
                          <a:cs typeface="Times New Roman"/>
                        </a:rPr>
                        <a:t>3.</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Ok-puthi</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Head</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Night-blindness</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Cooked head is taken regularly.</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610832">
                <a:tc>
                  <a:txBody>
                    <a:bodyPr/>
                    <a:lstStyle/>
                    <a:p>
                      <a:pPr algn="just">
                        <a:lnSpc>
                          <a:spcPts val="1100"/>
                        </a:lnSpc>
                        <a:spcAft>
                          <a:spcPts val="0"/>
                        </a:spcAft>
                      </a:pPr>
                      <a:r>
                        <a:rPr lang="en-US" sz="2000">
                          <a:latin typeface="Times New Roman"/>
                          <a:ea typeface="Calibri"/>
                          <a:cs typeface="Times New Roman"/>
                        </a:rPr>
                        <a:t>4.</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Nagur</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Whole fish </a:t>
                      </a:r>
                      <a:endParaRPr lang="en-IN" sz="1600">
                        <a:latin typeface="Calibri"/>
                        <a:ea typeface="Calibri"/>
                        <a:cs typeface="Times New Roman"/>
                      </a:endParaRPr>
                    </a:p>
                  </a:txBody>
                  <a:tcPr marL="5610" marR="5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Small pox</a:t>
                      </a:r>
                      <a:endParaRPr lang="en-IN" sz="1600">
                        <a:latin typeface="Calibri"/>
                        <a:ea typeface="Calibri"/>
                        <a:cs typeface="Times New Roman"/>
                      </a:endParaRPr>
                    </a:p>
                  </a:txBody>
                  <a:tcPr marL="5610" marR="5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a:latin typeface="Times New Roman"/>
                          <a:ea typeface="Calibri"/>
                          <a:cs typeface="Times New Roman"/>
                        </a:rPr>
                        <a:t>Cooked fish is eaten.</a:t>
                      </a:r>
                      <a:endParaRPr lang="en-IN" sz="1600">
                        <a:latin typeface="Calibri"/>
                        <a:ea typeface="Calibri"/>
                        <a:cs typeface="Times New Roman"/>
                      </a:endParaRPr>
                    </a:p>
                  </a:txBody>
                  <a:tcPr marL="5610" marR="56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490662">
                <a:tc>
                  <a:txBody>
                    <a:bodyPr/>
                    <a:lstStyle/>
                    <a:p>
                      <a:pPr algn="just">
                        <a:lnSpc>
                          <a:spcPts val="1100"/>
                        </a:lnSpc>
                        <a:spcAft>
                          <a:spcPts val="0"/>
                        </a:spcAft>
                      </a:pPr>
                      <a:r>
                        <a:rPr lang="en-US" sz="2000">
                          <a:latin typeface="Times New Roman"/>
                          <a:ea typeface="Calibri"/>
                          <a:cs typeface="Times New Roman"/>
                        </a:rPr>
                        <a:t>5.</a:t>
                      </a:r>
                      <a:endParaRPr lang="en-IN" sz="160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dirty="0" err="1">
                          <a:latin typeface="Times New Roman"/>
                          <a:ea typeface="Calibri"/>
                          <a:cs typeface="Times New Roman"/>
                        </a:rPr>
                        <a:t>Tengera</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dirty="0">
                          <a:latin typeface="Times New Roman"/>
                          <a:ea typeface="Calibri"/>
                          <a:cs typeface="Times New Roman"/>
                        </a:rPr>
                        <a:t>Whole fish</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dirty="0">
                          <a:latin typeface="Times New Roman"/>
                          <a:ea typeface="Calibri"/>
                          <a:cs typeface="Times New Roman"/>
                        </a:rPr>
                        <a:t>Small pox</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2000" dirty="0">
                          <a:latin typeface="Times New Roman"/>
                          <a:ea typeface="Calibri"/>
                          <a:cs typeface="Times New Roman"/>
                        </a:rPr>
                        <a:t>Cooked fish is eaten.</a:t>
                      </a:r>
                      <a:endParaRPr lang="en-IN" sz="1600" dirty="0">
                        <a:latin typeface="Calibri"/>
                        <a:ea typeface="Calibri"/>
                        <a:cs typeface="Times New Roman"/>
                      </a:endParaRPr>
                    </a:p>
                  </a:txBody>
                  <a:tcPr marL="60590" marR="605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bl>
          </a:graphicData>
        </a:graphic>
      </p:graphicFrame>
      <p:sp>
        <p:nvSpPr>
          <p:cNvPr id="19510" name="Rectangle 1"/>
          <p:cNvSpPr>
            <a:spLocks noChangeArrowheads="1"/>
          </p:cNvSpPr>
          <p:nvPr/>
        </p:nvSpPr>
        <p:spPr bwMode="auto">
          <a:xfrm>
            <a:off x="2514600" y="74613"/>
            <a:ext cx="7183438"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b="1">
                <a:solidFill>
                  <a:srgbClr val="333333"/>
                </a:solidFill>
                <a:latin typeface="Aharoni" pitchFamily="2" charset="0"/>
                <a:cs typeface="Aharoni" pitchFamily="2" charset="0"/>
              </a:rPr>
              <a:t>Health Care System: Karbi</a:t>
            </a:r>
          </a:p>
          <a:p>
            <a:pPr algn="ctr">
              <a:spcBef>
                <a:spcPct val="0"/>
              </a:spcBef>
              <a:buFontTx/>
              <a:buNone/>
            </a:pPr>
            <a:r>
              <a:rPr lang="en-US" altLang="en-US" sz="1800" b="1">
                <a:solidFill>
                  <a:srgbClr val="333333"/>
                </a:solidFill>
                <a:latin typeface="Aharoni" pitchFamily="2" charset="0"/>
                <a:ea typeface="Calibri" panose="020F0502020204030204" pitchFamily="34" charset="0"/>
                <a:cs typeface="Aharoni" pitchFamily="2" charset="0"/>
              </a:rPr>
              <a:t>Utilization of locally available fishes by the Karbi people</a:t>
            </a:r>
          </a:p>
        </p:txBody>
      </p:sp>
      <p:sp>
        <p:nvSpPr>
          <p:cNvPr id="19511" name="TextBox 7"/>
          <p:cNvSpPr txBox="1">
            <a:spLocks noChangeArrowheads="1"/>
          </p:cNvSpPr>
          <p:nvPr/>
        </p:nvSpPr>
        <p:spPr bwMode="auto">
          <a:xfrm>
            <a:off x="9982200" y="228601"/>
            <a:ext cx="38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IN" altLang="en-US" sz="2400"/>
              <a:t>1</a:t>
            </a:r>
          </a:p>
        </p:txBody>
      </p:sp>
    </p:spTree>
    <p:extLst>
      <p:ext uri="{BB962C8B-B14F-4D97-AF65-F5344CB8AC3E}">
        <p14:creationId xmlns:p14="http://schemas.microsoft.com/office/powerpoint/2010/main" val="2261065116"/>
      </p:ext>
    </p:extLst>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p:cNvSpPr>
            <a:spLocks noChangeArrowheads="1"/>
          </p:cNvSpPr>
          <p:nvPr/>
        </p:nvSpPr>
        <p:spPr bwMode="auto">
          <a:xfrm>
            <a:off x="2514600" y="74613"/>
            <a:ext cx="7183438"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000" b="1">
                <a:solidFill>
                  <a:srgbClr val="333333"/>
                </a:solidFill>
                <a:latin typeface="Aharoni" pitchFamily="2" charset="0"/>
                <a:cs typeface="Aharoni" pitchFamily="2" charset="0"/>
              </a:rPr>
              <a:t>Health Care System: Karbi</a:t>
            </a:r>
          </a:p>
          <a:p>
            <a:pPr algn="ctr">
              <a:spcBef>
                <a:spcPct val="0"/>
              </a:spcBef>
              <a:buFontTx/>
              <a:buNone/>
            </a:pPr>
            <a:r>
              <a:rPr lang="en-US" altLang="en-US" sz="1800" b="1">
                <a:solidFill>
                  <a:srgbClr val="333333"/>
                </a:solidFill>
                <a:latin typeface="Aharoni" pitchFamily="2" charset="0"/>
                <a:ea typeface="Calibri" panose="020F0502020204030204" pitchFamily="34" charset="0"/>
                <a:cs typeface="Aharoni" pitchFamily="2" charset="0"/>
              </a:rPr>
              <a:t>Utilization of locally available fishes by the Karbi people</a:t>
            </a:r>
          </a:p>
        </p:txBody>
      </p:sp>
      <p:sp>
        <p:nvSpPr>
          <p:cNvPr id="20483" name="TextBox 7"/>
          <p:cNvSpPr txBox="1">
            <a:spLocks noChangeArrowheads="1"/>
          </p:cNvSpPr>
          <p:nvPr/>
        </p:nvSpPr>
        <p:spPr bwMode="auto">
          <a:xfrm>
            <a:off x="9982200" y="228601"/>
            <a:ext cx="38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IN" altLang="en-US" sz="2400"/>
              <a:t>2</a:t>
            </a:r>
          </a:p>
        </p:txBody>
      </p:sp>
      <p:graphicFrame>
        <p:nvGraphicFramePr>
          <p:cNvPr id="5" name="Table 4"/>
          <p:cNvGraphicFramePr>
            <a:graphicFrameLocks noGrp="1"/>
          </p:cNvGraphicFramePr>
          <p:nvPr/>
        </p:nvGraphicFramePr>
        <p:xfrm>
          <a:off x="1981200" y="914401"/>
          <a:ext cx="8382000" cy="5489576"/>
        </p:xfrm>
        <a:graphic>
          <a:graphicData uri="http://schemas.openxmlformats.org/drawingml/2006/table">
            <a:tbl>
              <a:tblPr/>
              <a:tblGrid>
                <a:gridCol w="943354">
                  <a:extLst>
                    <a:ext uri="{9D8B030D-6E8A-4147-A177-3AD203B41FA5}">
                      <a16:colId xmlns:a16="http://schemas.microsoft.com/office/drawing/2014/main" val="20000"/>
                    </a:ext>
                  </a:extLst>
                </a:gridCol>
                <a:gridCol w="904776">
                  <a:extLst>
                    <a:ext uri="{9D8B030D-6E8A-4147-A177-3AD203B41FA5}">
                      <a16:colId xmlns:a16="http://schemas.microsoft.com/office/drawing/2014/main" val="20001"/>
                    </a:ext>
                  </a:extLst>
                </a:gridCol>
                <a:gridCol w="866197">
                  <a:extLst>
                    <a:ext uri="{9D8B030D-6E8A-4147-A177-3AD203B41FA5}">
                      <a16:colId xmlns:a16="http://schemas.microsoft.com/office/drawing/2014/main" val="20002"/>
                    </a:ext>
                  </a:extLst>
                </a:gridCol>
                <a:gridCol w="943354">
                  <a:extLst>
                    <a:ext uri="{9D8B030D-6E8A-4147-A177-3AD203B41FA5}">
                      <a16:colId xmlns:a16="http://schemas.microsoft.com/office/drawing/2014/main" val="20003"/>
                    </a:ext>
                  </a:extLst>
                </a:gridCol>
                <a:gridCol w="1663971">
                  <a:extLst>
                    <a:ext uri="{9D8B030D-6E8A-4147-A177-3AD203B41FA5}">
                      <a16:colId xmlns:a16="http://schemas.microsoft.com/office/drawing/2014/main" val="20004"/>
                    </a:ext>
                  </a:extLst>
                </a:gridCol>
                <a:gridCol w="3060348">
                  <a:extLst>
                    <a:ext uri="{9D8B030D-6E8A-4147-A177-3AD203B41FA5}">
                      <a16:colId xmlns:a16="http://schemas.microsoft.com/office/drawing/2014/main" val="20005"/>
                    </a:ext>
                  </a:extLst>
                </a:gridCol>
              </a:tblGrid>
              <a:tr h="952403">
                <a:tc>
                  <a:txBody>
                    <a:bodyPr/>
                    <a:lstStyle/>
                    <a:p>
                      <a:pPr algn="just">
                        <a:lnSpc>
                          <a:spcPts val="1100"/>
                        </a:lnSpc>
                        <a:spcAft>
                          <a:spcPts val="0"/>
                        </a:spcAft>
                      </a:pPr>
                      <a:r>
                        <a:rPr lang="en-US" sz="1800" dirty="0" smtClean="0">
                          <a:latin typeface="Andalus" pitchFamily="18" charset="-78"/>
                          <a:ea typeface="Calibri"/>
                          <a:cs typeface="Andalus" pitchFamily="18" charset="-78"/>
                        </a:rPr>
                        <a:t>6.</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a:latin typeface="Andalus" pitchFamily="18" charset="-78"/>
                          <a:ea typeface="Calibri"/>
                          <a:cs typeface="Andalus" pitchFamily="18" charset="-78"/>
                        </a:rPr>
                        <a:t>Ok-</a:t>
                      </a:r>
                      <a:r>
                        <a:rPr lang="en-US" sz="1800" dirty="0" err="1">
                          <a:latin typeface="Andalus" pitchFamily="18" charset="-78"/>
                          <a:ea typeface="Calibri"/>
                          <a:cs typeface="Andalus" pitchFamily="18" charset="-78"/>
                        </a:rPr>
                        <a:t>langso</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err="1">
                          <a:latin typeface="Andalus" pitchFamily="18" charset="-78"/>
                          <a:ea typeface="Calibri"/>
                          <a:cs typeface="Andalus" pitchFamily="18" charset="-78"/>
                        </a:rPr>
                        <a:t>Karbis</a:t>
                      </a:r>
                      <a:r>
                        <a:rPr lang="en-US" sz="1800" dirty="0">
                          <a:latin typeface="Andalus" pitchFamily="18" charset="-78"/>
                          <a:ea typeface="Calibri"/>
                          <a:cs typeface="Andalus" pitchFamily="18" charset="-78"/>
                        </a:rPr>
                        <a:t> </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a:latin typeface="Andalus" pitchFamily="18" charset="-78"/>
                          <a:ea typeface="Calibri"/>
                          <a:cs typeface="Andalus" pitchFamily="18" charset="-78"/>
                        </a:rPr>
                        <a:t>Bile</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a:latin typeface="Andalus" pitchFamily="18" charset="-78"/>
                          <a:ea typeface="Calibri"/>
                          <a:cs typeface="Andalus" pitchFamily="18" charset="-78"/>
                        </a:rPr>
                        <a:t>When pricked by thorn</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a:latin typeface="Andalus" pitchFamily="18" charset="-78"/>
                          <a:ea typeface="Calibri"/>
                          <a:cs typeface="Andalus" pitchFamily="18" charset="-78"/>
                        </a:rPr>
                        <a:t>The bile of the fish is applied when pricked by a thorn, it becomes easy to remove.</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527465">
                <a:tc rowSpan="2">
                  <a:txBody>
                    <a:bodyPr/>
                    <a:lstStyle/>
                    <a:p>
                      <a:pPr algn="just">
                        <a:lnSpc>
                          <a:spcPts val="1100"/>
                        </a:lnSpc>
                        <a:spcAft>
                          <a:spcPts val="0"/>
                        </a:spcAft>
                      </a:pPr>
                      <a:r>
                        <a:rPr lang="en-US" sz="1800" dirty="0" smtClean="0">
                          <a:latin typeface="Andalus" pitchFamily="18" charset="-78"/>
                          <a:ea typeface="Calibri"/>
                          <a:cs typeface="Andalus" pitchFamily="18" charset="-78"/>
                        </a:rPr>
                        <a:t>7.</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just">
                        <a:lnSpc>
                          <a:spcPts val="1100"/>
                        </a:lnSpc>
                        <a:spcAft>
                          <a:spcPts val="0"/>
                        </a:spcAft>
                      </a:pPr>
                      <a:r>
                        <a:rPr lang="en-US" sz="1800">
                          <a:latin typeface="Andalus" pitchFamily="18" charset="-78"/>
                          <a:ea typeface="Calibri"/>
                          <a:cs typeface="Andalus" pitchFamily="18" charset="-78"/>
                        </a:rPr>
                        <a:t>Manthu</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just">
                        <a:lnSpc>
                          <a:spcPts val="1100"/>
                        </a:lnSpc>
                        <a:spcAft>
                          <a:spcPts val="0"/>
                        </a:spcAft>
                      </a:pPr>
                      <a:r>
                        <a:rPr lang="en-US" sz="1800">
                          <a:latin typeface="Andalus" pitchFamily="18" charset="-78"/>
                          <a:ea typeface="Calibri"/>
                          <a:cs typeface="Andalus" pitchFamily="18" charset="-78"/>
                        </a:rPr>
                        <a:t>Karbis</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just">
                        <a:lnSpc>
                          <a:spcPts val="1100"/>
                        </a:lnSpc>
                        <a:spcAft>
                          <a:spcPts val="0"/>
                        </a:spcAft>
                      </a:pPr>
                      <a:r>
                        <a:rPr lang="en-US" sz="1800">
                          <a:latin typeface="Andalus" pitchFamily="18" charset="-78"/>
                          <a:ea typeface="Calibri"/>
                          <a:cs typeface="Andalus" pitchFamily="18" charset="-78"/>
                        </a:rPr>
                        <a:t>Whole fish</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a:latin typeface="Andalus" pitchFamily="18" charset="-78"/>
                          <a:ea typeface="Calibri"/>
                          <a:cs typeface="Andalus" pitchFamily="18" charset="-78"/>
                        </a:rPr>
                        <a:t>Blood purifier</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Manthu is cooked with bamboo shoot and taken.</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33863">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just">
                        <a:lnSpc>
                          <a:spcPts val="1100"/>
                        </a:lnSpc>
                        <a:spcAft>
                          <a:spcPts val="0"/>
                        </a:spcAft>
                      </a:pPr>
                      <a:r>
                        <a:rPr lang="en-US" sz="1800" dirty="0">
                          <a:latin typeface="Andalus" pitchFamily="18" charset="-78"/>
                          <a:ea typeface="Calibri"/>
                          <a:cs typeface="Andalus" pitchFamily="18" charset="-78"/>
                        </a:rPr>
                        <a:t>Common cold</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Manthu is cooked with chilli and taken to cure common cold.</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29489">
                <a:tc>
                  <a:txBody>
                    <a:bodyPr/>
                    <a:lstStyle/>
                    <a:p>
                      <a:pPr algn="just">
                        <a:lnSpc>
                          <a:spcPts val="1100"/>
                        </a:lnSpc>
                        <a:spcAft>
                          <a:spcPts val="0"/>
                        </a:spcAft>
                      </a:pPr>
                      <a:r>
                        <a:rPr lang="en-US" sz="1800" dirty="0" smtClean="0">
                          <a:latin typeface="Andalus" pitchFamily="18" charset="-78"/>
                          <a:ea typeface="Calibri"/>
                          <a:cs typeface="Andalus" pitchFamily="18" charset="-78"/>
                        </a:rPr>
                        <a:t>8.</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Nujung</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Karbis</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Fats</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err="1">
                          <a:latin typeface="Andalus" pitchFamily="18" charset="-78"/>
                          <a:ea typeface="Calibri"/>
                          <a:cs typeface="Andalus" pitchFamily="18" charset="-78"/>
                        </a:rPr>
                        <a:t>Rheumoid</a:t>
                      </a:r>
                      <a:r>
                        <a:rPr lang="en-US" sz="1800" dirty="0">
                          <a:latin typeface="Andalus" pitchFamily="18" charset="-78"/>
                          <a:ea typeface="Calibri"/>
                          <a:cs typeface="Andalus" pitchFamily="18" charset="-78"/>
                        </a:rPr>
                        <a:t>-arthritis</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The fats is used as a ointment. </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826036">
                <a:tc>
                  <a:txBody>
                    <a:bodyPr/>
                    <a:lstStyle/>
                    <a:p>
                      <a:pPr algn="just">
                        <a:lnSpc>
                          <a:spcPts val="1100"/>
                        </a:lnSpc>
                        <a:spcAft>
                          <a:spcPts val="0"/>
                        </a:spcAft>
                      </a:pPr>
                      <a:r>
                        <a:rPr lang="en-US" sz="1800" dirty="0" smtClean="0">
                          <a:latin typeface="Andalus" pitchFamily="18" charset="-78"/>
                          <a:ea typeface="Calibri"/>
                          <a:cs typeface="Andalus" pitchFamily="18" charset="-78"/>
                        </a:rPr>
                        <a:t>9.</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Singki</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Karbis</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Brain</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a:latin typeface="Andalus" pitchFamily="18" charset="-78"/>
                          <a:ea typeface="Calibri"/>
                          <a:cs typeface="Andalus" pitchFamily="18" charset="-78"/>
                        </a:rPr>
                        <a:t>Sting by the fish itself</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The brain of the fish is used as an antidote. The brain is consumed raw when stung by the fish itself.</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45175">
                <a:tc>
                  <a:txBody>
                    <a:bodyPr/>
                    <a:lstStyle/>
                    <a:p>
                      <a:pPr algn="just">
                        <a:lnSpc>
                          <a:spcPts val="1100"/>
                        </a:lnSpc>
                        <a:spcAft>
                          <a:spcPts val="0"/>
                        </a:spcAft>
                      </a:pPr>
                      <a:r>
                        <a:rPr lang="en-US" sz="1800" dirty="0" smtClean="0">
                          <a:latin typeface="Andalus" pitchFamily="18" charset="-78"/>
                          <a:ea typeface="Calibri"/>
                          <a:cs typeface="Andalus" pitchFamily="18" charset="-78"/>
                        </a:rPr>
                        <a:t>10.</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Seketa</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Karbis</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Head</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a:latin typeface="Andalus" pitchFamily="18" charset="-78"/>
                          <a:ea typeface="Calibri"/>
                          <a:cs typeface="Andalus" pitchFamily="18" charset="-78"/>
                        </a:rPr>
                        <a:t>To maintain health of the liver</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Boiled head of the fish is taken regularly.</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436405">
                <a:tc rowSpan="2">
                  <a:txBody>
                    <a:bodyPr/>
                    <a:lstStyle/>
                    <a:p>
                      <a:pPr algn="just">
                        <a:lnSpc>
                          <a:spcPts val="1100"/>
                        </a:lnSpc>
                        <a:spcAft>
                          <a:spcPts val="0"/>
                        </a:spcAft>
                      </a:pPr>
                      <a:r>
                        <a:rPr lang="en-US" sz="1800" dirty="0" smtClean="0">
                          <a:latin typeface="Andalus" pitchFamily="18" charset="-78"/>
                          <a:ea typeface="Calibri"/>
                          <a:cs typeface="Andalus" pitchFamily="18" charset="-78"/>
                        </a:rPr>
                        <a:t>11.</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Notun</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Karbis</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Flesh of the fish</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a:latin typeface="Andalus" pitchFamily="18" charset="-78"/>
                          <a:ea typeface="Calibri"/>
                          <a:cs typeface="Andalus" pitchFamily="18" charset="-78"/>
                        </a:rPr>
                        <a:t>Weakness after delivery</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Boiled fish is taken regularly.</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296783">
                <a:tc vMerge="1">
                  <a:txBody>
                    <a:bodyPr/>
                    <a:lstStyle/>
                    <a:p>
                      <a:endParaRPr lang="en-IN"/>
                    </a:p>
                  </a:txBody>
                  <a:tcPr/>
                </a:tc>
                <a:tc>
                  <a:txBody>
                    <a:bodyPr/>
                    <a:lstStyle/>
                    <a:p>
                      <a:pPr algn="just">
                        <a:lnSpc>
                          <a:spcPts val="1100"/>
                        </a:lnSpc>
                        <a:spcAft>
                          <a:spcPts val="0"/>
                        </a:spcAft>
                      </a:pPr>
                      <a:endParaRPr lang="en-US"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Karbis</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Bile</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a:latin typeface="Andalus" pitchFamily="18" charset="-78"/>
                          <a:ea typeface="Calibri"/>
                          <a:cs typeface="Andalus" pitchFamily="18" charset="-78"/>
                        </a:rPr>
                        <a:t>Stomach ache</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Bile of the fish is taken orally.</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741957">
                <a:tc>
                  <a:txBody>
                    <a:bodyPr/>
                    <a:lstStyle/>
                    <a:p>
                      <a:pPr algn="just">
                        <a:lnSpc>
                          <a:spcPts val="1100"/>
                        </a:lnSpc>
                        <a:spcAft>
                          <a:spcPts val="0"/>
                        </a:spcAft>
                      </a:pPr>
                      <a:r>
                        <a:rPr lang="en-US" sz="1800" dirty="0" smtClean="0">
                          <a:latin typeface="Andalus" pitchFamily="18" charset="-78"/>
                          <a:ea typeface="Calibri"/>
                          <a:cs typeface="Andalus" pitchFamily="18" charset="-78"/>
                        </a:rPr>
                        <a:t>12.</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Ok-meklot/</a:t>
                      </a:r>
                      <a:endParaRPr lang="en-IN" sz="1800">
                        <a:latin typeface="Andalus" pitchFamily="18" charset="-78"/>
                        <a:ea typeface="Calibri"/>
                        <a:cs typeface="Andalus" pitchFamily="18" charset="-78"/>
                      </a:endParaRPr>
                    </a:p>
                    <a:p>
                      <a:pPr algn="just">
                        <a:lnSpc>
                          <a:spcPts val="1100"/>
                        </a:lnSpc>
                        <a:spcAft>
                          <a:spcPts val="0"/>
                        </a:spcAft>
                      </a:pPr>
                      <a:r>
                        <a:rPr lang="en-US" sz="1800">
                          <a:latin typeface="Andalus" pitchFamily="18" charset="-78"/>
                          <a:ea typeface="Calibri"/>
                          <a:cs typeface="Andalus" pitchFamily="18" charset="-78"/>
                        </a:rPr>
                        <a:t>ok-borok</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Karbis</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a:latin typeface="Andalus" pitchFamily="18" charset="-78"/>
                          <a:ea typeface="Calibri"/>
                          <a:cs typeface="Andalus" pitchFamily="18" charset="-78"/>
                        </a:rPr>
                        <a:t>Eyes</a:t>
                      </a:r>
                      <a:endParaRPr lang="en-IN" sz="180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a:latin typeface="Andalus" pitchFamily="18" charset="-78"/>
                          <a:ea typeface="Calibri"/>
                          <a:cs typeface="Andalus" pitchFamily="18" charset="-78"/>
                        </a:rPr>
                        <a:t>Corn or </a:t>
                      </a:r>
                      <a:r>
                        <a:rPr lang="en-US" sz="1800" dirty="0" err="1">
                          <a:latin typeface="Andalus" pitchFamily="18" charset="-78"/>
                          <a:ea typeface="Calibri"/>
                          <a:cs typeface="Andalus" pitchFamily="18" charset="-78"/>
                        </a:rPr>
                        <a:t>clavus</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1100"/>
                        </a:lnSpc>
                        <a:spcAft>
                          <a:spcPts val="0"/>
                        </a:spcAft>
                      </a:pPr>
                      <a:r>
                        <a:rPr lang="en-US" sz="1800" dirty="0">
                          <a:latin typeface="Andalus" pitchFamily="18" charset="-78"/>
                          <a:ea typeface="Calibri"/>
                          <a:cs typeface="Andalus" pitchFamily="18" charset="-78"/>
                        </a:rPr>
                        <a:t>The eyes of the fish is mixed with common salt applied to the corn affected part of the body.</a:t>
                      </a:r>
                      <a:endParaRPr lang="en-IN" sz="1800" dirty="0">
                        <a:latin typeface="Andalus" pitchFamily="18" charset="-78"/>
                        <a:ea typeface="Calibri"/>
                        <a:cs typeface="Andalus" pitchFamily="18" charset="-78"/>
                      </a:endParaRPr>
                    </a:p>
                  </a:txBody>
                  <a:tcPr marL="53960" marR="539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762810751"/>
      </p:ext>
    </p:extLst>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rmAutofit/>
          </a:bodyPr>
          <a:lstStyle/>
          <a:p>
            <a:r>
              <a:rPr lang="en-US" sz="2800" dirty="0" smtClean="0"/>
              <a:t>Some more on traditional …</a:t>
            </a:r>
            <a:endParaRPr lang="en-US" sz="2800" dirty="0"/>
          </a:p>
        </p:txBody>
      </p:sp>
      <p:sp>
        <p:nvSpPr>
          <p:cNvPr id="3" name="Content Placeholder 2"/>
          <p:cNvSpPr>
            <a:spLocks noGrp="1"/>
          </p:cNvSpPr>
          <p:nvPr>
            <p:ph idx="1"/>
          </p:nvPr>
        </p:nvSpPr>
        <p:spPr>
          <a:xfrm>
            <a:off x="838200" y="905069"/>
            <a:ext cx="10515600" cy="5271894"/>
          </a:xfrm>
        </p:spPr>
        <p:txBody>
          <a:bodyPr/>
          <a:lstStyle/>
          <a:p>
            <a:r>
              <a:rPr lang="en-IN" dirty="0"/>
              <a:t>Similarly all these indigenous communities like </a:t>
            </a:r>
            <a:r>
              <a:rPr lang="en-IN" dirty="0" err="1"/>
              <a:t>Karbi</a:t>
            </a:r>
            <a:r>
              <a:rPr lang="en-IN" dirty="0"/>
              <a:t> people are using various ethno-medicines and are dependent on them which are self-reliant. These act as alternate living sustainability in terms of medical care system of the indigenous communities since time immemorial. However this healing practice is having enough popularity within the community and more than 80% are still dependent on traditional medicine in remote areas. </a:t>
            </a:r>
            <a:endParaRPr lang="en-US" dirty="0"/>
          </a:p>
          <a:p>
            <a:pPr marL="0" indent="0">
              <a:buNone/>
            </a:pPr>
            <a:endParaRPr lang="en-US" dirty="0"/>
          </a:p>
        </p:txBody>
      </p:sp>
    </p:spTree>
    <p:extLst>
      <p:ext uri="{BB962C8B-B14F-4D97-AF65-F5344CB8AC3E}">
        <p14:creationId xmlns:p14="http://schemas.microsoft.com/office/powerpoint/2010/main" val="3178755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676400" y="152400"/>
            <a:ext cx="8839200" cy="381000"/>
          </a:xfrm>
        </p:spPr>
        <p:txBody>
          <a:bodyPr>
            <a:normAutofit fontScale="90000"/>
          </a:bodyPr>
          <a:lstStyle/>
          <a:p>
            <a:pPr eaLnBrk="1" hangingPunct="1">
              <a:defRPr/>
            </a:pPr>
            <a:r>
              <a:rPr lang="en-US" sz="3200" b="1" dirty="0">
                <a:solidFill>
                  <a:schemeClr val="accent1">
                    <a:lumMod val="50000"/>
                  </a:schemeClr>
                </a:solidFill>
                <a:latin typeface="+mn-lt"/>
              </a:rPr>
              <a:t>Relation: </a:t>
            </a:r>
            <a:r>
              <a:rPr lang="en-US" sz="3200" b="1" dirty="0" err="1">
                <a:solidFill>
                  <a:schemeClr val="accent1">
                    <a:lumMod val="50000"/>
                  </a:schemeClr>
                </a:solidFill>
                <a:latin typeface="+mn-lt"/>
              </a:rPr>
              <a:t>Karbi</a:t>
            </a:r>
            <a:r>
              <a:rPr lang="en-US" sz="3200" b="1" dirty="0">
                <a:solidFill>
                  <a:schemeClr val="accent1">
                    <a:lumMod val="50000"/>
                  </a:schemeClr>
                </a:solidFill>
                <a:latin typeface="+mn-lt"/>
              </a:rPr>
              <a:t>- North East: India: World</a:t>
            </a:r>
          </a:p>
        </p:txBody>
      </p:sp>
      <p:graphicFrame>
        <p:nvGraphicFramePr>
          <p:cNvPr id="5" name="Diagram 4"/>
          <p:cNvGraphicFramePr/>
          <p:nvPr/>
        </p:nvGraphicFramePr>
        <p:xfrm>
          <a:off x="2362200" y="838200"/>
          <a:ext cx="80772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40865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6286" y="365128"/>
            <a:ext cx="10515600" cy="707895"/>
          </a:xfrm>
        </p:spPr>
        <p:txBody>
          <a:bodyPr>
            <a:normAutofit/>
          </a:bodyPr>
          <a:lstStyle/>
          <a:p>
            <a:pPr algn="ctr"/>
            <a:r>
              <a:rPr lang="en-US" sz="2800" dirty="0" smtClean="0"/>
              <a:t>Public Libraries and North East India</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15459377"/>
              </p:ext>
            </p:extLst>
          </p:nvPr>
        </p:nvGraphicFramePr>
        <p:xfrm>
          <a:off x="1054358" y="1073023"/>
          <a:ext cx="11019456" cy="6614263"/>
        </p:xfrm>
        <a:graphic>
          <a:graphicData uri="http://schemas.openxmlformats.org/drawingml/2006/table">
            <a:tbl>
              <a:tblPr>
                <a:tableStyleId>{22838BEF-8BB2-4498-84A7-C5851F593DF1}</a:tableStyleId>
              </a:tblPr>
              <a:tblGrid>
                <a:gridCol w="1518414">
                  <a:extLst>
                    <a:ext uri="{9D8B030D-6E8A-4147-A177-3AD203B41FA5}">
                      <a16:colId xmlns:a16="http://schemas.microsoft.com/office/drawing/2014/main" val="2073884722"/>
                    </a:ext>
                  </a:extLst>
                </a:gridCol>
                <a:gridCol w="1092360">
                  <a:extLst>
                    <a:ext uri="{9D8B030D-6E8A-4147-A177-3AD203B41FA5}">
                      <a16:colId xmlns:a16="http://schemas.microsoft.com/office/drawing/2014/main" val="4069772300"/>
                    </a:ext>
                  </a:extLst>
                </a:gridCol>
                <a:gridCol w="1013066">
                  <a:extLst>
                    <a:ext uri="{9D8B030D-6E8A-4147-A177-3AD203B41FA5}">
                      <a16:colId xmlns:a16="http://schemas.microsoft.com/office/drawing/2014/main" val="2838254081"/>
                    </a:ext>
                  </a:extLst>
                </a:gridCol>
                <a:gridCol w="1088809">
                  <a:extLst>
                    <a:ext uri="{9D8B030D-6E8A-4147-A177-3AD203B41FA5}">
                      <a16:colId xmlns:a16="http://schemas.microsoft.com/office/drawing/2014/main" val="2291617809"/>
                    </a:ext>
                  </a:extLst>
                </a:gridCol>
                <a:gridCol w="823707">
                  <a:extLst>
                    <a:ext uri="{9D8B030D-6E8A-4147-A177-3AD203B41FA5}">
                      <a16:colId xmlns:a16="http://schemas.microsoft.com/office/drawing/2014/main" val="216587563"/>
                    </a:ext>
                  </a:extLst>
                </a:gridCol>
                <a:gridCol w="845011">
                  <a:extLst>
                    <a:ext uri="{9D8B030D-6E8A-4147-A177-3AD203B41FA5}">
                      <a16:colId xmlns:a16="http://schemas.microsoft.com/office/drawing/2014/main" val="2070560940"/>
                    </a:ext>
                  </a:extLst>
                </a:gridCol>
                <a:gridCol w="837910">
                  <a:extLst>
                    <a:ext uri="{9D8B030D-6E8A-4147-A177-3AD203B41FA5}">
                      <a16:colId xmlns:a16="http://schemas.microsoft.com/office/drawing/2014/main" val="654265214"/>
                    </a:ext>
                  </a:extLst>
                </a:gridCol>
                <a:gridCol w="996497">
                  <a:extLst>
                    <a:ext uri="{9D8B030D-6E8A-4147-A177-3AD203B41FA5}">
                      <a16:colId xmlns:a16="http://schemas.microsoft.com/office/drawing/2014/main" val="2410685027"/>
                    </a:ext>
                  </a:extLst>
                </a:gridCol>
                <a:gridCol w="1948021">
                  <a:extLst>
                    <a:ext uri="{9D8B030D-6E8A-4147-A177-3AD203B41FA5}">
                      <a16:colId xmlns:a16="http://schemas.microsoft.com/office/drawing/2014/main" val="2199234530"/>
                    </a:ext>
                  </a:extLst>
                </a:gridCol>
                <a:gridCol w="855661">
                  <a:extLst>
                    <a:ext uri="{9D8B030D-6E8A-4147-A177-3AD203B41FA5}">
                      <a16:colId xmlns:a16="http://schemas.microsoft.com/office/drawing/2014/main" val="4260854181"/>
                    </a:ext>
                  </a:extLst>
                </a:gridCol>
              </a:tblGrid>
              <a:tr h="667229">
                <a:tc>
                  <a:txBody>
                    <a:bodyPr/>
                    <a:lstStyle/>
                    <a:p>
                      <a:pPr marL="0" marR="0">
                        <a:lnSpc>
                          <a:spcPct val="107000"/>
                        </a:lnSpc>
                        <a:spcBef>
                          <a:spcPts val="0"/>
                        </a:spcBef>
                        <a:spcAft>
                          <a:spcPts val="0"/>
                        </a:spcAft>
                      </a:pPr>
                      <a:r>
                        <a:rPr lang="en-IN" sz="2400">
                          <a:effectLst/>
                        </a:rPr>
                        <a:t>State</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Central</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District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Sub-Division</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Block</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Circle</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Rural</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Branch</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NGO Library with RRRLF Grant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Total</a:t>
                      </a:r>
                      <a:endParaRPr lang="en-US" sz="3200">
                        <a:effectLst/>
                      </a:endParaRPr>
                    </a:p>
                    <a:p>
                      <a:pPr marL="0" marR="0">
                        <a:lnSpc>
                          <a:spcPct val="107000"/>
                        </a:lnSpc>
                        <a:spcBef>
                          <a:spcPts val="0"/>
                        </a:spcBef>
                        <a:spcAft>
                          <a:spcPts val="0"/>
                        </a:spcAft>
                      </a:pPr>
                      <a:r>
                        <a:rPr lang="en-IN" sz="2400">
                          <a:effectLst/>
                        </a:rPr>
                        <a:t>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5774427"/>
                  </a:ext>
                </a:extLst>
              </a:tr>
              <a:tr h="451728">
                <a:tc>
                  <a:txBody>
                    <a:bodyPr/>
                    <a:lstStyle/>
                    <a:p>
                      <a:pPr marL="0" marR="0">
                        <a:lnSpc>
                          <a:spcPct val="107000"/>
                        </a:lnSpc>
                        <a:spcBef>
                          <a:spcPts val="0"/>
                        </a:spcBef>
                        <a:spcAft>
                          <a:spcPts val="0"/>
                        </a:spcAft>
                      </a:pPr>
                      <a:r>
                        <a:rPr lang="en-IN" sz="2400">
                          <a:effectLst/>
                        </a:rPr>
                        <a:t>Assam</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23</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14</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204*</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04</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114</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360</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78903104"/>
                  </a:ext>
                </a:extLst>
              </a:tr>
              <a:tr h="667229">
                <a:tc>
                  <a:txBody>
                    <a:bodyPr/>
                    <a:lstStyle/>
                    <a:p>
                      <a:pPr marL="0" marR="0">
                        <a:lnSpc>
                          <a:spcPct val="107000"/>
                        </a:lnSpc>
                        <a:spcBef>
                          <a:spcPts val="0"/>
                        </a:spcBef>
                        <a:spcAft>
                          <a:spcPts val="0"/>
                        </a:spcAft>
                      </a:pPr>
                      <a:r>
                        <a:rPr lang="en-IN" sz="2400">
                          <a:effectLst/>
                        </a:rPr>
                        <a:t>Arunachal Pradesh</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12</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13</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18</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38</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84</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166</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89049428"/>
                  </a:ext>
                </a:extLst>
              </a:tr>
              <a:tr h="451728">
                <a:tc>
                  <a:txBody>
                    <a:bodyPr/>
                    <a:lstStyle/>
                    <a:p>
                      <a:pPr marL="0" marR="0">
                        <a:lnSpc>
                          <a:spcPct val="107000"/>
                        </a:lnSpc>
                        <a:spcBef>
                          <a:spcPts val="0"/>
                        </a:spcBef>
                        <a:spcAft>
                          <a:spcPts val="0"/>
                        </a:spcAft>
                      </a:pPr>
                      <a:r>
                        <a:rPr lang="en-IN" sz="2400">
                          <a:effectLst/>
                        </a:rPr>
                        <a:t>Manipur</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6</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120</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128</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4820267"/>
                  </a:ext>
                </a:extLst>
              </a:tr>
              <a:tr h="451728">
                <a:tc>
                  <a:txBody>
                    <a:bodyPr/>
                    <a:lstStyle/>
                    <a:p>
                      <a:pPr marL="0" marR="0">
                        <a:lnSpc>
                          <a:spcPct val="107000"/>
                        </a:lnSpc>
                        <a:spcBef>
                          <a:spcPts val="0"/>
                        </a:spcBef>
                        <a:spcAft>
                          <a:spcPts val="0"/>
                        </a:spcAft>
                      </a:pPr>
                      <a:r>
                        <a:rPr lang="en-IN" sz="2400">
                          <a:effectLst/>
                        </a:rPr>
                        <a:t>Meghalaya</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7</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15</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23</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710607"/>
                  </a:ext>
                </a:extLst>
              </a:tr>
              <a:tr h="451728">
                <a:tc>
                  <a:txBody>
                    <a:bodyPr/>
                    <a:lstStyle/>
                    <a:p>
                      <a:pPr marL="0" marR="0">
                        <a:lnSpc>
                          <a:spcPct val="107000"/>
                        </a:lnSpc>
                        <a:spcBef>
                          <a:spcPts val="0"/>
                        </a:spcBef>
                        <a:spcAft>
                          <a:spcPts val="0"/>
                        </a:spcAft>
                      </a:pPr>
                      <a:r>
                        <a:rPr lang="en-IN" sz="2400">
                          <a:effectLst/>
                        </a:rPr>
                        <a:t>Mizoram</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5</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410</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416</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209388"/>
                  </a:ext>
                </a:extLst>
              </a:tr>
              <a:tr h="451728">
                <a:tc>
                  <a:txBody>
                    <a:bodyPr/>
                    <a:lstStyle/>
                    <a:p>
                      <a:pPr marL="0" marR="0">
                        <a:lnSpc>
                          <a:spcPct val="107000"/>
                        </a:lnSpc>
                        <a:spcBef>
                          <a:spcPts val="0"/>
                        </a:spcBef>
                        <a:spcAft>
                          <a:spcPts val="0"/>
                        </a:spcAft>
                      </a:pPr>
                      <a:r>
                        <a:rPr lang="en-IN" sz="2400">
                          <a:effectLst/>
                        </a:rPr>
                        <a:t>Nagaland</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7</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244</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252</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9667054"/>
                  </a:ext>
                </a:extLst>
              </a:tr>
              <a:tr h="451728">
                <a:tc>
                  <a:txBody>
                    <a:bodyPr/>
                    <a:lstStyle/>
                    <a:p>
                      <a:pPr marL="0" marR="0">
                        <a:lnSpc>
                          <a:spcPct val="107000"/>
                        </a:lnSpc>
                        <a:spcBef>
                          <a:spcPts val="0"/>
                        </a:spcBef>
                        <a:spcAft>
                          <a:spcPts val="0"/>
                        </a:spcAft>
                      </a:pPr>
                      <a:r>
                        <a:rPr lang="en-IN" sz="2400">
                          <a:effectLst/>
                        </a:rPr>
                        <a:t>Sikkim</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3</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159</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163</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70208145"/>
                  </a:ext>
                </a:extLst>
              </a:tr>
              <a:tr h="451728">
                <a:tc>
                  <a:txBody>
                    <a:bodyPr/>
                    <a:lstStyle/>
                    <a:p>
                      <a:pPr marL="0" marR="0">
                        <a:lnSpc>
                          <a:spcPct val="107000"/>
                        </a:lnSpc>
                        <a:spcBef>
                          <a:spcPts val="0"/>
                        </a:spcBef>
                        <a:spcAft>
                          <a:spcPts val="0"/>
                        </a:spcAft>
                      </a:pPr>
                      <a:r>
                        <a:rPr lang="en-IN" sz="2400">
                          <a:effectLst/>
                        </a:rPr>
                        <a:t>Tripura</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3</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7</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10</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2</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100</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123</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5100446"/>
                  </a:ext>
                </a:extLst>
              </a:tr>
              <a:tr h="451728">
                <a:tc>
                  <a:txBody>
                    <a:bodyPr/>
                    <a:lstStyle/>
                    <a:p>
                      <a:pPr marL="0" marR="0">
                        <a:lnSpc>
                          <a:spcPct val="107000"/>
                        </a:lnSpc>
                        <a:spcBef>
                          <a:spcPts val="0"/>
                        </a:spcBef>
                        <a:spcAft>
                          <a:spcPts val="0"/>
                        </a:spcAft>
                      </a:pPr>
                      <a:r>
                        <a:rPr lang="en-IN" sz="2400">
                          <a:effectLst/>
                        </a:rPr>
                        <a:t>Total</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400">
                          <a:effectLst/>
                        </a:rPr>
                        <a:t>8</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IN" sz="2400">
                          <a:effectLst/>
                        </a:rPr>
                        <a:t>66</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IN" sz="2400">
                          <a:effectLst/>
                        </a:rPr>
                        <a:t>34</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IN" sz="2400">
                          <a:effectLst/>
                        </a:rPr>
                        <a:t>28</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IN" sz="2400">
                          <a:effectLst/>
                        </a:rPr>
                        <a:t>38</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IN" sz="2400">
                          <a:effectLst/>
                        </a:rPr>
                        <a:t>206</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IN" sz="2400">
                          <a:effectLst/>
                        </a:rPr>
                        <a:t>95</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IN" sz="2400">
                          <a:effectLst/>
                        </a:rPr>
                        <a:t>1132</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IN" sz="2400">
                          <a:effectLst/>
                        </a:rPr>
                        <a:t>1607</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82783017"/>
                  </a:ext>
                </a:extLst>
              </a:tr>
              <a:tr h="734060">
                <a:tc gridSpan="10">
                  <a:txBody>
                    <a:bodyPr/>
                    <a:lstStyle/>
                    <a:p>
                      <a:pPr marL="0" marR="0">
                        <a:lnSpc>
                          <a:spcPct val="107000"/>
                        </a:lnSpc>
                        <a:spcBef>
                          <a:spcPts val="0"/>
                        </a:spcBef>
                        <a:spcAft>
                          <a:spcPts val="0"/>
                        </a:spcAft>
                      </a:pPr>
                      <a:r>
                        <a:rPr lang="en-IN" sz="3200" dirty="0">
                          <a:effectLst/>
                        </a:rPr>
                        <a:t>Source: (Brahma, </a:t>
                      </a:r>
                      <a:r>
                        <a:rPr lang="en-IN" sz="3200" dirty="0" err="1">
                          <a:effectLst/>
                        </a:rPr>
                        <a:t>Sangrang</a:t>
                      </a:r>
                      <a:r>
                        <a:rPr lang="en-IN" sz="3200" dirty="0">
                          <a:effectLst/>
                        </a:rPr>
                        <a:t>, 2011)</a:t>
                      </a:r>
                      <a:endParaRPr lang="en-US" sz="3200" dirty="0">
                        <a:effectLst/>
                      </a:endParaRPr>
                    </a:p>
                    <a:p>
                      <a:pPr marL="0" marR="0">
                        <a:lnSpc>
                          <a:spcPct val="107000"/>
                        </a:lnSpc>
                        <a:spcBef>
                          <a:spcPts val="0"/>
                        </a:spcBef>
                        <a:spcAft>
                          <a:spcPts val="0"/>
                        </a:spcAft>
                      </a:pPr>
                      <a:r>
                        <a:rPr lang="en-IN" sz="3200" dirty="0">
                          <a:effectLst/>
                        </a:rPr>
                        <a:t>* 200 in plain areas and 04 in hill areas.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26407115"/>
                  </a:ext>
                </a:extLst>
              </a:tr>
            </a:tbl>
          </a:graphicData>
        </a:graphic>
      </p:graphicFrame>
    </p:spTree>
    <p:extLst>
      <p:ext uri="{BB962C8B-B14F-4D97-AF65-F5344CB8AC3E}">
        <p14:creationId xmlns:p14="http://schemas.microsoft.com/office/powerpoint/2010/main" val="40728892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rmAutofit/>
          </a:bodyPr>
          <a:lstStyle/>
          <a:p>
            <a:r>
              <a:rPr lang="en-US" sz="2800" dirty="0" smtClean="0"/>
              <a:t>Relation Public Libraries and Health vis-à-vis Health Literacy</a:t>
            </a:r>
            <a:endParaRPr lang="en-US" sz="2800" dirty="0"/>
          </a:p>
        </p:txBody>
      </p:sp>
      <p:sp>
        <p:nvSpPr>
          <p:cNvPr id="3" name="Content Placeholder 2"/>
          <p:cNvSpPr>
            <a:spLocks noGrp="1"/>
          </p:cNvSpPr>
          <p:nvPr>
            <p:ph idx="1"/>
          </p:nvPr>
        </p:nvSpPr>
        <p:spPr>
          <a:xfrm>
            <a:off x="838200" y="905069"/>
            <a:ext cx="10515600" cy="5271894"/>
          </a:xfrm>
        </p:spPr>
        <p:txBody>
          <a:bodyPr>
            <a:normAutofit lnSpcReduction="10000"/>
          </a:bodyPr>
          <a:lstStyle/>
          <a:p>
            <a:pPr marL="0" indent="0" algn="just">
              <a:buNone/>
            </a:pPr>
            <a:r>
              <a:rPr lang="en-IN" dirty="0"/>
              <a:t>In Library Manifesto of UNESCO it is further stated that “the primary purposes of the public library are to provide resources and services in a variety of media to meet the needs of individuals and groups for education, information and personal development including recreation and leisure. They have an important role in the development and maintenance of a democratic society by giving the individual access to a wide and varied range of knowledge, ideas and opinions. In the same it is mentioned that in Bolivia, local libraries are venues for a variety of activities, for example health campaigns, classes in hygiene and nutrition, mother and baby clubs and youth clubs.” It also narrated that “the public library can also make a fundamental contribution to daily survival and social and economic development by being directly involved in providing information to people in developing communities; for example, basic life skills, adult basic education and AIDS awareness programmes.</a:t>
            </a:r>
            <a:endParaRPr lang="en-US" dirty="0"/>
          </a:p>
        </p:txBody>
      </p:sp>
    </p:spTree>
    <p:extLst>
      <p:ext uri="{BB962C8B-B14F-4D97-AF65-F5344CB8AC3E}">
        <p14:creationId xmlns:p14="http://schemas.microsoft.com/office/powerpoint/2010/main" val="34728268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Autofit/>
          </a:bodyPr>
          <a:lstStyle/>
          <a:p>
            <a:pPr lvl="0"/>
            <a:r>
              <a:rPr lang="en-IN" sz="2000" b="1" dirty="0"/>
              <a:t>Problem on Health Care system as investigated in North Eastern States</a:t>
            </a:r>
            <a:endParaRPr lang="en-US" sz="2000" b="1" dirty="0"/>
          </a:p>
        </p:txBody>
      </p:sp>
      <p:sp>
        <p:nvSpPr>
          <p:cNvPr id="3" name="Content Placeholder 2"/>
          <p:cNvSpPr>
            <a:spLocks noGrp="1"/>
          </p:cNvSpPr>
          <p:nvPr>
            <p:ph idx="1"/>
          </p:nvPr>
        </p:nvSpPr>
        <p:spPr>
          <a:xfrm>
            <a:off x="838200" y="1073020"/>
            <a:ext cx="10515600" cy="5271894"/>
          </a:xfrm>
        </p:spPr>
        <p:txBody>
          <a:bodyPr/>
          <a:lstStyle/>
          <a:p>
            <a:pPr lvl="1"/>
            <a:r>
              <a:rPr lang="en-IN" dirty="0"/>
              <a:t>Literacy rate in this area is very low and due to this the health information are not properly understood by the patient. For example the instructions written in English are not understood. Even some school goers cannot understand the writings of medical practitioner.</a:t>
            </a:r>
            <a:endParaRPr lang="en-US" dirty="0"/>
          </a:p>
          <a:p>
            <a:pPr lvl="1"/>
            <a:r>
              <a:rPr lang="en-IN" dirty="0"/>
              <a:t>Due to geographical diversity and non-accessibility by transport the medical care is being disturbed. In addition, people staying in hills are not able to visit Health Centre in emergency.</a:t>
            </a:r>
            <a:endParaRPr lang="en-US" dirty="0"/>
          </a:p>
          <a:p>
            <a:pPr lvl="1"/>
            <a:r>
              <a:rPr lang="en-IN" dirty="0"/>
              <a:t>Out of 44, 996 villages in North eastern states of India (</a:t>
            </a:r>
            <a:r>
              <a:rPr lang="en-IN" dirty="0" err="1"/>
              <a:t>Govt</a:t>
            </a:r>
            <a:r>
              <a:rPr lang="en-IN" dirty="0"/>
              <a:t> of India, North Eastern Council, Statistical Report,2015), only 206 rural libraries are available. However total libraries together including NGOs run libraries are 1607 only. So maximum villages do not have libraries as well.</a:t>
            </a:r>
            <a:endParaRPr lang="en-US" dirty="0"/>
          </a:p>
          <a:p>
            <a:pPr marL="0" indent="0">
              <a:buNone/>
            </a:pPr>
            <a:endParaRPr lang="en-US" dirty="0"/>
          </a:p>
        </p:txBody>
      </p:sp>
    </p:spTree>
    <p:extLst>
      <p:ext uri="{BB962C8B-B14F-4D97-AF65-F5344CB8AC3E}">
        <p14:creationId xmlns:p14="http://schemas.microsoft.com/office/powerpoint/2010/main" val="11307654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06829"/>
            <a:ext cx="10515600" cy="6126062"/>
          </a:xfrm>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pic>
        <p:nvPicPr>
          <p:cNvPr id="1026" name="Picture 2" descr="Image result for map of north eastern state of in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4269" y="58190"/>
            <a:ext cx="6267848" cy="593603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564712" y="5994227"/>
            <a:ext cx="5062576" cy="738664"/>
          </a:xfrm>
          <a:prstGeom prst="rect">
            <a:avLst/>
          </a:prstGeom>
          <a:noFill/>
        </p:spPr>
        <p:txBody>
          <a:bodyPr wrap="square" rtlCol="0">
            <a:spAutoFit/>
          </a:bodyPr>
          <a:lstStyle/>
          <a:p>
            <a:r>
              <a:rPr lang="en-US" dirty="0" smtClean="0"/>
              <a:t>Location of Studied Area: North East India shown </a:t>
            </a:r>
          </a:p>
          <a:p>
            <a:r>
              <a:rPr lang="en-US" sz="2400" dirty="0"/>
              <a:t> </a:t>
            </a:r>
            <a:r>
              <a:rPr lang="en-US" sz="2400" dirty="0" smtClean="0"/>
              <a:t>                        in </a:t>
            </a:r>
            <a:r>
              <a:rPr lang="en-US" dirty="0"/>
              <a:t>Green </a:t>
            </a:r>
            <a:r>
              <a:rPr lang="en-US" dirty="0" err="1"/>
              <a:t>colour</a:t>
            </a:r>
            <a:endParaRPr lang="en-US" dirty="0"/>
          </a:p>
        </p:txBody>
      </p:sp>
    </p:spTree>
    <p:extLst>
      <p:ext uri="{BB962C8B-B14F-4D97-AF65-F5344CB8AC3E}">
        <p14:creationId xmlns:p14="http://schemas.microsoft.com/office/powerpoint/2010/main" val="36561995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Autofit/>
          </a:bodyPr>
          <a:lstStyle/>
          <a:p>
            <a:pPr lvl="0" algn="ctr"/>
            <a:r>
              <a:rPr lang="en-IN" sz="2000" b="1" dirty="0"/>
              <a:t>Problem on Health Care system as investigated in North Eastern States</a:t>
            </a:r>
            <a:endParaRPr lang="en-US" sz="2000" b="1" dirty="0"/>
          </a:p>
        </p:txBody>
      </p:sp>
      <p:sp>
        <p:nvSpPr>
          <p:cNvPr id="3" name="Content Placeholder 2"/>
          <p:cNvSpPr>
            <a:spLocks noGrp="1"/>
          </p:cNvSpPr>
          <p:nvPr>
            <p:ph idx="1"/>
          </p:nvPr>
        </p:nvSpPr>
        <p:spPr>
          <a:xfrm>
            <a:off x="838200" y="1073020"/>
            <a:ext cx="10515600" cy="5271894"/>
          </a:xfrm>
        </p:spPr>
        <p:txBody>
          <a:bodyPr/>
          <a:lstStyle/>
          <a:p>
            <a:pPr lvl="1"/>
            <a:r>
              <a:rPr lang="en-IN" dirty="0"/>
              <a:t>During the investigation it is found that two persons had surgical operation for eyes, but they had problem of right eyes but operation was done on left eyes. This error cannot be claimed towards compensation as the records of such proceedings are kept at hospital itself. </a:t>
            </a:r>
            <a:endParaRPr lang="en-US" dirty="0"/>
          </a:p>
          <a:p>
            <a:pPr lvl="1"/>
            <a:r>
              <a:rPr lang="en-IN" dirty="0"/>
              <a:t>The common diseases are Jaundice, Malaria, TB, and recently the tendency towards cancer and kidney diseases are increasing in these areas.</a:t>
            </a:r>
            <a:endParaRPr lang="en-US" dirty="0"/>
          </a:p>
          <a:p>
            <a:pPr lvl="1"/>
            <a:r>
              <a:rPr lang="en-IN" dirty="0"/>
              <a:t>There is a lack of infrastructure in Government run hospitals. CT scan, MRI and even in 90% of places there is no Ultrasonography (USG) facility and 70% primary health centres do not have facility for blood tests etc.</a:t>
            </a:r>
            <a:endParaRPr lang="en-US" dirty="0"/>
          </a:p>
          <a:p>
            <a:pPr lvl="1"/>
            <a:r>
              <a:rPr lang="en-IN" dirty="0"/>
              <a:t>There is shortage of para-medical and medical staff in rural areas. Total number of Government hospitals are 1816 as per NEC statistical report 2015.</a:t>
            </a:r>
            <a:endParaRPr lang="en-US" dirty="0"/>
          </a:p>
          <a:p>
            <a:pPr lvl="1"/>
            <a:r>
              <a:rPr lang="en-IN" dirty="0"/>
              <a:t>Modern concept of sanitation and hygiene amongst the rural mass is negligible. As per the recent report it is revealed that only 1% of village population do have this concept</a:t>
            </a:r>
            <a:r>
              <a:rPr lang="en-IN" dirty="0" smtClean="0"/>
              <a:t>.</a:t>
            </a:r>
            <a:endParaRPr lang="en-US" dirty="0"/>
          </a:p>
        </p:txBody>
      </p:sp>
    </p:spTree>
    <p:extLst>
      <p:ext uri="{BB962C8B-B14F-4D97-AF65-F5344CB8AC3E}">
        <p14:creationId xmlns:p14="http://schemas.microsoft.com/office/powerpoint/2010/main" val="19005804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Autofit/>
          </a:bodyPr>
          <a:lstStyle/>
          <a:p>
            <a:pPr lvl="0" algn="ctr"/>
            <a:r>
              <a:rPr lang="en-IN" sz="2000" b="1" dirty="0" smtClean="0"/>
              <a:t>Suggestion:</a:t>
            </a:r>
            <a:endParaRPr lang="en-US" sz="2000" b="1" dirty="0"/>
          </a:p>
        </p:txBody>
      </p:sp>
      <p:sp>
        <p:nvSpPr>
          <p:cNvPr id="3" name="Content Placeholder 2"/>
          <p:cNvSpPr>
            <a:spLocks noGrp="1"/>
          </p:cNvSpPr>
          <p:nvPr>
            <p:ph idx="1"/>
          </p:nvPr>
        </p:nvSpPr>
        <p:spPr>
          <a:xfrm>
            <a:off x="838200" y="1073020"/>
            <a:ext cx="10515600" cy="5271894"/>
          </a:xfrm>
        </p:spPr>
        <p:txBody>
          <a:bodyPr>
            <a:normAutofit lnSpcReduction="10000"/>
          </a:bodyPr>
          <a:lstStyle/>
          <a:p>
            <a:r>
              <a:rPr lang="en-IN" dirty="0"/>
              <a:t>.  Centre Level: The Government of India should take due care to open village information kiosk (library) in every village with state of art facility such as pc/laptop internet connectivity etc. to provide information required for community including health information.</a:t>
            </a:r>
            <a:endParaRPr lang="en-US" dirty="0"/>
          </a:p>
          <a:p>
            <a:r>
              <a:rPr lang="en-IN" dirty="0"/>
              <a:t>a.1: Ministry of Health and Family Welfare should advise to all the state Governments of this region to appoint more medical and para-medical staff in all these health centres.</a:t>
            </a:r>
            <a:endParaRPr lang="en-US" dirty="0"/>
          </a:p>
          <a:p>
            <a:r>
              <a:rPr lang="en-IN" dirty="0"/>
              <a:t>a.2: The Government of India should provide the mobile medical infrastructure, to enable state governments for medical check-up periodically to minimise the health problem amongst the people.</a:t>
            </a:r>
            <a:endParaRPr lang="en-US" dirty="0"/>
          </a:p>
          <a:p>
            <a:r>
              <a:rPr lang="en-IN" dirty="0"/>
              <a:t>a.3: The government should make directives to all the Government Medical Centre to archive all the treatment and on request of patients the same to be made available to them.</a:t>
            </a:r>
            <a:endParaRPr lang="en-US" dirty="0"/>
          </a:p>
          <a:p>
            <a:pPr lvl="1"/>
            <a:endParaRPr lang="en-US" dirty="0"/>
          </a:p>
        </p:txBody>
      </p:sp>
    </p:spTree>
    <p:extLst>
      <p:ext uri="{BB962C8B-B14F-4D97-AF65-F5344CB8AC3E}">
        <p14:creationId xmlns:p14="http://schemas.microsoft.com/office/powerpoint/2010/main" val="34528792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Autofit/>
          </a:bodyPr>
          <a:lstStyle/>
          <a:p>
            <a:pPr lvl="0" algn="ctr"/>
            <a:r>
              <a:rPr lang="en-IN" sz="2000" b="1" dirty="0" smtClean="0"/>
              <a:t>Suggestion:</a:t>
            </a:r>
            <a:endParaRPr lang="en-US" sz="2000" b="1" dirty="0"/>
          </a:p>
        </p:txBody>
      </p:sp>
      <p:sp>
        <p:nvSpPr>
          <p:cNvPr id="3" name="Content Placeholder 2"/>
          <p:cNvSpPr>
            <a:spLocks noGrp="1"/>
          </p:cNvSpPr>
          <p:nvPr>
            <p:ph idx="1"/>
          </p:nvPr>
        </p:nvSpPr>
        <p:spPr>
          <a:xfrm>
            <a:off x="838200" y="1073020"/>
            <a:ext cx="10515600" cy="5271894"/>
          </a:xfrm>
        </p:spPr>
        <p:txBody>
          <a:bodyPr>
            <a:normAutofit lnSpcReduction="10000"/>
          </a:bodyPr>
          <a:lstStyle/>
          <a:p>
            <a:r>
              <a:rPr lang="en-IN" dirty="0"/>
              <a:t>b. State Level: State Government should maintain and monitor the service of information kiosk at each and every village. Further it should monitor and provide service for periodic medical check-up along with other awareness programmes to address the day to day medical problems which can be minimised with proper information in time.</a:t>
            </a:r>
            <a:endParaRPr lang="en-US" dirty="0"/>
          </a:p>
          <a:p>
            <a:r>
              <a:rPr lang="en-IN" dirty="0"/>
              <a:t>c. Staffing: Appointment of library and information staff members has to be made in the village information kiosk. Further, there has to be appointment of health care professionals in these areas as special drive to mitigate the present problem.</a:t>
            </a:r>
            <a:endParaRPr lang="en-US" dirty="0"/>
          </a:p>
          <a:p>
            <a:r>
              <a:rPr lang="en-IN" dirty="0"/>
              <a:t>d. Database: A central database of all diseases occurred in village areas and information of treatment is also to be stored. This will help to plan national medical care system and policy thereon.</a:t>
            </a:r>
            <a:endParaRPr lang="en-US" dirty="0"/>
          </a:p>
          <a:p>
            <a:pPr marL="0" indent="0">
              <a:buNone/>
            </a:pPr>
            <a:r>
              <a:rPr lang="en-IN" dirty="0" smtClean="0"/>
              <a:t>  </a:t>
            </a:r>
            <a:endParaRPr lang="en-US" dirty="0"/>
          </a:p>
        </p:txBody>
      </p:sp>
    </p:spTree>
    <p:extLst>
      <p:ext uri="{BB962C8B-B14F-4D97-AF65-F5344CB8AC3E}">
        <p14:creationId xmlns:p14="http://schemas.microsoft.com/office/powerpoint/2010/main" val="597158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Autofit/>
          </a:bodyPr>
          <a:lstStyle/>
          <a:p>
            <a:pPr lvl="0" algn="ctr"/>
            <a:r>
              <a:rPr lang="en-IN" sz="2000" b="1" dirty="0" smtClean="0"/>
              <a:t>Suggestion:</a:t>
            </a:r>
            <a:endParaRPr lang="en-US" sz="2000" b="1" dirty="0"/>
          </a:p>
        </p:txBody>
      </p:sp>
      <p:sp>
        <p:nvSpPr>
          <p:cNvPr id="3" name="Content Placeholder 2"/>
          <p:cNvSpPr>
            <a:spLocks noGrp="1"/>
          </p:cNvSpPr>
          <p:nvPr>
            <p:ph idx="1"/>
          </p:nvPr>
        </p:nvSpPr>
        <p:spPr>
          <a:xfrm>
            <a:off x="838200" y="1073020"/>
            <a:ext cx="10515600" cy="5271894"/>
          </a:xfrm>
        </p:spPr>
        <p:txBody>
          <a:bodyPr>
            <a:normAutofit fontScale="77500" lnSpcReduction="20000"/>
          </a:bodyPr>
          <a:lstStyle/>
          <a:p>
            <a:r>
              <a:rPr lang="en-IN" dirty="0"/>
              <a:t>e. There should be the conversion of medical care information into local languages of the place according to the dialects prevalent in this region (say 220 dialects).</a:t>
            </a:r>
            <a:endParaRPr lang="en-US" dirty="0"/>
          </a:p>
          <a:p>
            <a:r>
              <a:rPr lang="en-IN" dirty="0"/>
              <a:t>f. Creation of advertisement to promote health awareness such as family planning and to combat various epidemics to be floated in local languages for more effectiveness.</a:t>
            </a:r>
            <a:endParaRPr lang="en-US" dirty="0"/>
          </a:p>
          <a:p>
            <a:r>
              <a:rPr lang="en-IN" dirty="0"/>
              <a:t>g. The above information including government information to be floated through the Public Libraries and to be launched through village information kiosk through library information professionals.</a:t>
            </a:r>
            <a:endParaRPr lang="en-US" dirty="0"/>
          </a:p>
          <a:p>
            <a:r>
              <a:rPr lang="en-IN" dirty="0"/>
              <a:t>h. Education:</a:t>
            </a:r>
            <a:endParaRPr lang="en-US" dirty="0"/>
          </a:p>
          <a:p>
            <a:r>
              <a:rPr lang="en-IN" dirty="0"/>
              <a:t> </a:t>
            </a:r>
            <a:r>
              <a:rPr lang="en-IN" dirty="0" smtClean="0"/>
              <a:t>h1</a:t>
            </a:r>
            <a:r>
              <a:rPr lang="en-IN" dirty="0"/>
              <a:t>. Library and Information Science courses to be modified with health information as special course to address various health information.</a:t>
            </a:r>
            <a:endParaRPr lang="en-US" dirty="0"/>
          </a:p>
          <a:p>
            <a:r>
              <a:rPr lang="en-IN" dirty="0"/>
              <a:t>h2. Inclusion of basic health information to be made in the curriculum from the 3</a:t>
            </a:r>
            <a:r>
              <a:rPr lang="en-IN" baseline="30000" dirty="0"/>
              <a:t>rd</a:t>
            </a:r>
            <a:r>
              <a:rPr lang="en-IN" dirty="0"/>
              <a:t> standard to 10</a:t>
            </a:r>
            <a:r>
              <a:rPr lang="en-IN" baseline="30000" dirty="0"/>
              <a:t>th</a:t>
            </a:r>
            <a:r>
              <a:rPr lang="en-IN" dirty="0"/>
              <a:t> standard to facilitate and increase preventive medical care amongst the students of rural areas which may be required in urban areas as well.</a:t>
            </a:r>
            <a:endParaRPr lang="en-US" dirty="0"/>
          </a:p>
          <a:p>
            <a:r>
              <a:rPr lang="en-IN" dirty="0"/>
              <a:t>h3. The higher education as per the directives of UGC under MHRD should give emphasis on study of traditional health care system and this can be well documented as part of natural healing process. This is less expansive and will also act as swadeshi movement for nation building process.</a:t>
            </a:r>
            <a:endParaRPr lang="en-US" dirty="0"/>
          </a:p>
          <a:p>
            <a:pPr lvl="1"/>
            <a:endParaRPr lang="en-US" dirty="0"/>
          </a:p>
        </p:txBody>
      </p:sp>
    </p:spTree>
    <p:extLst>
      <p:ext uri="{BB962C8B-B14F-4D97-AF65-F5344CB8AC3E}">
        <p14:creationId xmlns:p14="http://schemas.microsoft.com/office/powerpoint/2010/main" val="17025177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Autofit/>
          </a:bodyPr>
          <a:lstStyle/>
          <a:p>
            <a:pPr lvl="0" algn="ctr"/>
            <a:r>
              <a:rPr lang="en-IN" sz="2000" b="1" dirty="0" smtClean="0"/>
              <a:t>Suggestion:</a:t>
            </a:r>
            <a:endParaRPr lang="en-US" sz="2000" b="1" dirty="0"/>
          </a:p>
        </p:txBody>
      </p:sp>
      <p:sp>
        <p:nvSpPr>
          <p:cNvPr id="3" name="Content Placeholder 2"/>
          <p:cNvSpPr>
            <a:spLocks noGrp="1"/>
          </p:cNvSpPr>
          <p:nvPr>
            <p:ph idx="1"/>
          </p:nvPr>
        </p:nvSpPr>
        <p:spPr>
          <a:xfrm>
            <a:off x="838200" y="1073020"/>
            <a:ext cx="10515600" cy="5271894"/>
          </a:xfrm>
        </p:spPr>
        <p:txBody>
          <a:bodyPr>
            <a:normAutofit fontScale="92500" lnSpcReduction="10000"/>
          </a:bodyPr>
          <a:lstStyle/>
          <a:p>
            <a:r>
              <a:rPr lang="en-IN" dirty="0"/>
              <a:t>Creation of toilet in village areas to be taken as special drive as part of the national programme. Further, drainage system to be developed in the villages of this region.</a:t>
            </a:r>
            <a:endParaRPr lang="en-US" dirty="0"/>
          </a:p>
          <a:p>
            <a:r>
              <a:rPr lang="en-IN" dirty="0"/>
              <a:t>j. The government of India should also take consideration of traditional village worker or healer as one of the informants and include them as one of the resource person to the government health care system. This will not only address the issue at hand but also enrich the national plan to address the local communities. However, this again be routed through the public library system (i.e. village information kiosk/ rural library).</a:t>
            </a:r>
            <a:endParaRPr lang="en-US" dirty="0"/>
          </a:p>
          <a:p>
            <a:r>
              <a:rPr lang="en-IN" dirty="0"/>
              <a:t>k. Infrastructure upgradation: The public library (District, Block, Rural to be upgraded with modern equipment and communication technologies to equip library staff to provide information on health in particular and other in general. The staff members of library also need to be trained to enable them to cater and disseminate the information on time with accuracy</a:t>
            </a:r>
            <a:r>
              <a:rPr lang="en-IN" dirty="0" smtClean="0"/>
              <a:t>.</a:t>
            </a:r>
            <a:endParaRPr lang="en-US" dirty="0"/>
          </a:p>
        </p:txBody>
      </p:sp>
    </p:spTree>
    <p:extLst>
      <p:ext uri="{BB962C8B-B14F-4D97-AF65-F5344CB8AC3E}">
        <p14:creationId xmlns:p14="http://schemas.microsoft.com/office/powerpoint/2010/main" val="16731810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Autofit/>
          </a:bodyPr>
          <a:lstStyle/>
          <a:p>
            <a:pPr lvl="0" algn="ctr"/>
            <a:r>
              <a:rPr lang="en-IN" sz="2000" b="1" dirty="0" smtClean="0"/>
              <a:t>Suggestion:</a:t>
            </a:r>
            <a:endParaRPr lang="en-US" sz="2000" b="1" dirty="0"/>
          </a:p>
        </p:txBody>
      </p:sp>
      <p:sp>
        <p:nvSpPr>
          <p:cNvPr id="3" name="Content Placeholder 2"/>
          <p:cNvSpPr>
            <a:spLocks noGrp="1"/>
          </p:cNvSpPr>
          <p:nvPr>
            <p:ph idx="1"/>
          </p:nvPr>
        </p:nvSpPr>
        <p:spPr>
          <a:xfrm>
            <a:off x="838200" y="1073020"/>
            <a:ext cx="10515600" cy="5271894"/>
          </a:xfrm>
        </p:spPr>
        <p:txBody>
          <a:bodyPr>
            <a:normAutofit lnSpcReduction="10000"/>
          </a:bodyPr>
          <a:lstStyle/>
          <a:p>
            <a:r>
              <a:rPr lang="en-IN" dirty="0"/>
              <a:t>Finally, health literacy to be developed with the followings:</a:t>
            </a:r>
            <a:endParaRPr lang="en-US" dirty="0"/>
          </a:p>
          <a:p>
            <a:pPr lvl="0"/>
            <a:r>
              <a:rPr lang="en-IN" dirty="0"/>
              <a:t>Traditional knowledge to be incorporated into the medical system for better scope of treatment for the region.</a:t>
            </a:r>
            <a:endParaRPr lang="en-US" dirty="0"/>
          </a:p>
          <a:p>
            <a:pPr lvl="0"/>
            <a:r>
              <a:rPr lang="en-IN" dirty="0"/>
              <a:t>Western/modern treatment is costly and not accessible to the poor mass of the region. So this knowledge which is within the same community can be well disseminated for use amongst them as only repackaging of information is to be done through health literacy.</a:t>
            </a:r>
            <a:endParaRPr lang="en-US" dirty="0"/>
          </a:p>
          <a:p>
            <a:pPr lvl="0"/>
            <a:r>
              <a:rPr lang="en-IN" dirty="0"/>
              <a:t>Health Literacy to be developed considering the locally available alternative medicines in the form of flora, fauna, plants shrubs and part of the tress, fish etc.</a:t>
            </a:r>
            <a:endParaRPr lang="en-US" dirty="0"/>
          </a:p>
          <a:p>
            <a:pPr lvl="0"/>
            <a:r>
              <a:rPr lang="en-IN" dirty="0"/>
              <a:t>The Government of India should make Health awareness with inclusion of the traditional knowledge which has been tested since time immemorial.</a:t>
            </a:r>
            <a:endParaRPr lang="en-US" dirty="0"/>
          </a:p>
          <a:p>
            <a:endParaRPr lang="en-US" dirty="0"/>
          </a:p>
        </p:txBody>
      </p:sp>
    </p:spTree>
    <p:extLst>
      <p:ext uri="{BB962C8B-B14F-4D97-AF65-F5344CB8AC3E}">
        <p14:creationId xmlns:p14="http://schemas.microsoft.com/office/powerpoint/2010/main" val="24787706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Autofit/>
          </a:bodyPr>
          <a:lstStyle/>
          <a:p>
            <a:pPr lvl="0" algn="ctr"/>
            <a:r>
              <a:rPr lang="en-IN" sz="2000" b="1" dirty="0" smtClean="0"/>
              <a:t>Conclusion:</a:t>
            </a:r>
            <a:endParaRPr lang="en-US" sz="2000" b="1" dirty="0"/>
          </a:p>
        </p:txBody>
      </p:sp>
      <p:sp>
        <p:nvSpPr>
          <p:cNvPr id="3" name="Content Placeholder 2"/>
          <p:cNvSpPr>
            <a:spLocks noGrp="1"/>
          </p:cNvSpPr>
          <p:nvPr>
            <p:ph idx="1"/>
          </p:nvPr>
        </p:nvSpPr>
        <p:spPr>
          <a:xfrm>
            <a:off x="838200" y="1073020"/>
            <a:ext cx="10515600" cy="5271894"/>
          </a:xfrm>
        </p:spPr>
        <p:txBody>
          <a:bodyPr>
            <a:normAutofit/>
          </a:bodyPr>
          <a:lstStyle/>
          <a:p>
            <a:r>
              <a:rPr lang="en-IN" dirty="0"/>
              <a:t>The earliest system of health care as evolved on this earth known as </a:t>
            </a:r>
            <a:r>
              <a:rPr lang="en-IN" dirty="0" err="1"/>
              <a:t>Ayurved</a:t>
            </a:r>
            <a:r>
              <a:rPr lang="en-IN" dirty="0"/>
              <a:t> is traced 6000 years back and it can be revived if proper study is done. The natural system which is also known as traditional health care amongst the indigenous people is less harmful in comparison to the western synthetic medicines. This can deliver far more services than all other systems of medicine which is sustainable &amp; self-reliant form of health care for villages of North East and India as well. Further, folk healers are easily available &amp; affordable and acceptable and existing in all the villages and their services depend upon local resources like flora, fauna, minerals, etc. This region has that much potential to revive Ayurveda.</a:t>
            </a:r>
            <a:endParaRPr lang="en-US" dirty="0"/>
          </a:p>
          <a:p>
            <a:endParaRPr lang="en-US" dirty="0"/>
          </a:p>
        </p:txBody>
      </p:sp>
    </p:spTree>
    <p:extLst>
      <p:ext uri="{BB962C8B-B14F-4D97-AF65-F5344CB8AC3E}">
        <p14:creationId xmlns:p14="http://schemas.microsoft.com/office/powerpoint/2010/main" val="29999715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Autofit/>
          </a:bodyPr>
          <a:lstStyle/>
          <a:p>
            <a:pPr lvl="0" algn="ctr"/>
            <a:r>
              <a:rPr lang="en-IN" sz="2000" b="1" dirty="0" smtClean="0"/>
              <a:t>Conclusion:</a:t>
            </a:r>
            <a:endParaRPr lang="en-US" sz="2000" b="1" dirty="0"/>
          </a:p>
        </p:txBody>
      </p:sp>
      <p:sp>
        <p:nvSpPr>
          <p:cNvPr id="3" name="Content Placeholder 2"/>
          <p:cNvSpPr>
            <a:spLocks noGrp="1"/>
          </p:cNvSpPr>
          <p:nvPr>
            <p:ph idx="1"/>
          </p:nvPr>
        </p:nvSpPr>
        <p:spPr>
          <a:xfrm>
            <a:off x="838200" y="1073020"/>
            <a:ext cx="10515600" cy="5271894"/>
          </a:xfrm>
        </p:spPr>
        <p:txBody>
          <a:bodyPr>
            <a:normAutofit/>
          </a:bodyPr>
          <a:lstStyle/>
          <a:p>
            <a:r>
              <a:rPr lang="en-IN" dirty="0"/>
              <a:t>In the case of rural communities, the public library may be the sole local information resource for health information provision. The health literacy as suggested above are found to be one of the easiest and accessible options to minimise health problem at-least for the preparedness on health issues to be deployed through public library system. With the proliferation of access to all kinds of health information, public library staff can play a vital role in their communities as information navigators. Further, this will bridge the gap between old and present generations with the use of traditional knowledge base system which will in turn safeguard the cultural identity of the race and will help to preserve the nature.</a:t>
            </a:r>
            <a:endParaRPr lang="en-US" dirty="0"/>
          </a:p>
        </p:txBody>
      </p:sp>
    </p:spTree>
    <p:extLst>
      <p:ext uri="{BB962C8B-B14F-4D97-AF65-F5344CB8AC3E}">
        <p14:creationId xmlns:p14="http://schemas.microsoft.com/office/powerpoint/2010/main" val="29530666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7895"/>
          </a:xfrm>
        </p:spPr>
        <p:txBody>
          <a:bodyPr>
            <a:noAutofit/>
          </a:bodyPr>
          <a:lstStyle/>
          <a:p>
            <a:pPr lvl="0" algn="ctr"/>
            <a:r>
              <a:rPr lang="en-IN" sz="2000" b="1" dirty="0" smtClean="0"/>
              <a:t>Conclusion:</a:t>
            </a:r>
            <a:endParaRPr lang="en-US" sz="2000" b="1" dirty="0"/>
          </a:p>
        </p:txBody>
      </p:sp>
      <p:sp>
        <p:nvSpPr>
          <p:cNvPr id="3" name="Content Placeholder 2"/>
          <p:cNvSpPr>
            <a:spLocks noGrp="1"/>
          </p:cNvSpPr>
          <p:nvPr>
            <p:ph idx="1"/>
          </p:nvPr>
        </p:nvSpPr>
        <p:spPr>
          <a:xfrm>
            <a:off x="838200" y="1073020"/>
            <a:ext cx="10515600" cy="5271894"/>
          </a:xfrm>
        </p:spPr>
        <p:txBody>
          <a:bodyPr>
            <a:normAutofit/>
          </a:bodyPr>
          <a:lstStyle/>
          <a:p>
            <a:r>
              <a:rPr lang="en-IN" dirty="0"/>
              <a:t>Further the services of library and information centres, precisely the village library, acting as information kiosk shall be revived which are in dying condition and also will sustain with importance for many in the society.</a:t>
            </a:r>
            <a:endParaRPr lang="en-US" dirty="0"/>
          </a:p>
          <a:p>
            <a:r>
              <a:rPr lang="en-IN" dirty="0"/>
              <a:t>Good health will lead to a healthy nation, so health care information has to be given utmost priority by the Government. However effort should be made and the same to be initiated by the various LIS associations to make this as national health policy introducing health literacy in every walk of life including education through library information professionals and centres. </a:t>
            </a:r>
            <a:endParaRPr lang="en-US" dirty="0"/>
          </a:p>
        </p:txBody>
      </p:sp>
    </p:spTree>
    <p:extLst>
      <p:ext uri="{BB962C8B-B14F-4D97-AF65-F5344CB8AC3E}">
        <p14:creationId xmlns:p14="http://schemas.microsoft.com/office/powerpoint/2010/main" val="38267890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73020"/>
            <a:ext cx="10515600" cy="5271894"/>
          </a:xfrm>
        </p:spPr>
        <p:txBody>
          <a:bodyPr>
            <a:normAutofit/>
          </a:bodyPr>
          <a:lstStyle/>
          <a:p>
            <a:pPr marL="0" indent="0" algn="ctr">
              <a:buNone/>
            </a:pPr>
            <a:endParaRPr lang="en-US" dirty="0" smtClean="0"/>
          </a:p>
          <a:p>
            <a:pPr marL="0" indent="0" algn="ctr">
              <a:buNone/>
            </a:pPr>
            <a:r>
              <a:rPr lang="en-US" sz="11500" dirty="0" smtClean="0"/>
              <a:t>Thank you.</a:t>
            </a:r>
          </a:p>
          <a:p>
            <a:pPr marL="0" indent="0" algn="ctr">
              <a:buNone/>
            </a:pPr>
            <a:endParaRPr lang="en-US" dirty="0"/>
          </a:p>
          <a:p>
            <a:pPr marL="0" indent="0" algn="ctr">
              <a:buNone/>
            </a:pPr>
            <a:endParaRPr lang="en-US" dirty="0"/>
          </a:p>
          <a:p>
            <a:pPr marL="0" indent="0" algn="ctr">
              <a:buNone/>
            </a:pPr>
            <a:r>
              <a:rPr lang="en-US" dirty="0">
                <a:hlinkClick r:id="rId2"/>
              </a:rPr>
              <a:t>s</a:t>
            </a:r>
            <a:r>
              <a:rPr lang="en-US" dirty="0" smtClean="0">
                <a:hlinkClick r:id="rId2"/>
              </a:rPr>
              <a:t>ubhajit.lib@gmail.com</a:t>
            </a:r>
            <a:endParaRPr lang="en-US" dirty="0" smtClean="0"/>
          </a:p>
          <a:p>
            <a:pPr marL="0" indent="0" algn="ctr">
              <a:buNone/>
            </a:pPr>
            <a:r>
              <a:rPr lang="en-US" dirty="0" smtClean="0"/>
              <a:t>+919954033145</a:t>
            </a:r>
            <a:endParaRPr lang="en-US" dirty="0"/>
          </a:p>
        </p:txBody>
      </p:sp>
    </p:spTree>
    <p:extLst>
      <p:ext uri="{BB962C8B-B14F-4D97-AF65-F5344CB8AC3E}">
        <p14:creationId xmlns:p14="http://schemas.microsoft.com/office/powerpoint/2010/main" val="38769414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66011" y="487935"/>
            <a:ext cx="7283335" cy="955964"/>
          </a:xfrm>
        </p:spPr>
        <p:txBody>
          <a:bodyPr>
            <a:normAutofit/>
          </a:bodyPr>
          <a:lstStyle/>
          <a:p>
            <a:pPr lvl="0"/>
            <a:r>
              <a:rPr lang="en-IN" sz="3200" b="1" dirty="0"/>
              <a:t>Rural Health Care system in </a:t>
            </a:r>
            <a:r>
              <a:rPr lang="en-IN" sz="3200" b="1" dirty="0" smtClean="0"/>
              <a:t>India:</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4687038"/>
              </p:ext>
            </p:extLst>
          </p:nvPr>
        </p:nvGraphicFramePr>
        <p:xfrm>
          <a:off x="1363286" y="2371653"/>
          <a:ext cx="9301943" cy="4201420"/>
        </p:xfrm>
        <a:graphic>
          <a:graphicData uri="http://schemas.openxmlformats.org/drawingml/2006/table">
            <a:tbl>
              <a:tblPr firstRow="1" firstCol="1" bandRow="1">
                <a:tableStyleId>{5C22544A-7EE6-4342-B048-85BDC9FD1C3A}</a:tableStyleId>
              </a:tblPr>
              <a:tblGrid>
                <a:gridCol w="3138220">
                  <a:extLst>
                    <a:ext uri="{9D8B030D-6E8A-4147-A177-3AD203B41FA5}">
                      <a16:colId xmlns:a16="http://schemas.microsoft.com/office/drawing/2014/main" val="2518775308"/>
                    </a:ext>
                  </a:extLst>
                </a:gridCol>
                <a:gridCol w="3138220">
                  <a:extLst>
                    <a:ext uri="{9D8B030D-6E8A-4147-A177-3AD203B41FA5}">
                      <a16:colId xmlns:a16="http://schemas.microsoft.com/office/drawing/2014/main" val="3427272380"/>
                    </a:ext>
                  </a:extLst>
                </a:gridCol>
                <a:gridCol w="3025503">
                  <a:extLst>
                    <a:ext uri="{9D8B030D-6E8A-4147-A177-3AD203B41FA5}">
                      <a16:colId xmlns:a16="http://schemas.microsoft.com/office/drawing/2014/main" val="163649352"/>
                    </a:ext>
                  </a:extLst>
                </a:gridCol>
              </a:tblGrid>
              <a:tr h="731015">
                <a:tc rowSpan="2">
                  <a:txBody>
                    <a:bodyPr/>
                    <a:lstStyle/>
                    <a:p>
                      <a:pPr marL="0" marR="0">
                        <a:lnSpc>
                          <a:spcPct val="107000"/>
                        </a:lnSpc>
                        <a:spcBef>
                          <a:spcPts val="0"/>
                        </a:spcBef>
                        <a:spcAft>
                          <a:spcPts val="0"/>
                        </a:spcAft>
                      </a:pPr>
                      <a:r>
                        <a:rPr lang="en-IN" sz="2800">
                          <a:effectLst/>
                        </a:rPr>
                        <a:t>Centre</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07000"/>
                        </a:lnSpc>
                        <a:spcBef>
                          <a:spcPts val="0"/>
                        </a:spcBef>
                        <a:spcAft>
                          <a:spcPts val="0"/>
                        </a:spcAft>
                      </a:pPr>
                      <a:r>
                        <a:rPr lang="en-IN" sz="2800" dirty="0">
                          <a:effectLst/>
                        </a:rPr>
                        <a:t>Population Norms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2874102141"/>
                  </a:ext>
                </a:extLst>
              </a:tr>
              <a:tr h="731015">
                <a:tc vMerge="1">
                  <a:txBody>
                    <a:bodyPr/>
                    <a:lstStyle/>
                    <a:p>
                      <a:endParaRPr lang="en-US"/>
                    </a:p>
                  </a:txBody>
                  <a:tcPr/>
                </a:tc>
                <a:tc>
                  <a:txBody>
                    <a:bodyPr/>
                    <a:lstStyle/>
                    <a:p>
                      <a:pPr marL="0" marR="0">
                        <a:lnSpc>
                          <a:spcPct val="107000"/>
                        </a:lnSpc>
                        <a:spcBef>
                          <a:spcPts val="0"/>
                        </a:spcBef>
                        <a:spcAft>
                          <a:spcPts val="0"/>
                        </a:spcAft>
                      </a:pPr>
                      <a:r>
                        <a:rPr lang="en-IN" sz="2800">
                          <a:effectLst/>
                        </a:rPr>
                        <a:t>Plain Area</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800">
                          <a:effectLst/>
                        </a:rPr>
                        <a:t>Hilly/Tribal/Difficult Area</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5078900"/>
                  </a:ext>
                </a:extLst>
              </a:tr>
              <a:tr h="731015">
                <a:tc>
                  <a:txBody>
                    <a:bodyPr/>
                    <a:lstStyle/>
                    <a:p>
                      <a:pPr marL="0" marR="0">
                        <a:lnSpc>
                          <a:spcPct val="107000"/>
                        </a:lnSpc>
                        <a:spcBef>
                          <a:spcPts val="0"/>
                        </a:spcBef>
                        <a:spcAft>
                          <a:spcPts val="0"/>
                        </a:spcAft>
                      </a:pPr>
                      <a:r>
                        <a:rPr lang="en-IN" sz="2800" dirty="0">
                          <a:effectLst/>
                        </a:rPr>
                        <a:t>Sub-Centre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800">
                          <a:effectLst/>
                        </a:rPr>
                        <a:t>5000</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800">
                          <a:effectLst/>
                        </a:rPr>
                        <a:t>3000</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79422392"/>
                  </a:ext>
                </a:extLst>
              </a:tr>
              <a:tr h="731015">
                <a:tc>
                  <a:txBody>
                    <a:bodyPr/>
                    <a:lstStyle/>
                    <a:p>
                      <a:pPr marL="0" marR="0">
                        <a:lnSpc>
                          <a:spcPct val="107000"/>
                        </a:lnSpc>
                        <a:spcBef>
                          <a:spcPts val="0"/>
                        </a:spcBef>
                        <a:spcAft>
                          <a:spcPts val="0"/>
                        </a:spcAft>
                      </a:pPr>
                      <a:r>
                        <a:rPr lang="en-IN" sz="2800">
                          <a:effectLst/>
                        </a:rPr>
                        <a:t>Primary Health Centre</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800">
                          <a:effectLst/>
                        </a:rPr>
                        <a:t>30,000</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800">
                          <a:effectLst/>
                        </a:rPr>
                        <a:t>20,000</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7946672"/>
                  </a:ext>
                </a:extLst>
              </a:tr>
              <a:tr h="731015">
                <a:tc>
                  <a:txBody>
                    <a:bodyPr/>
                    <a:lstStyle/>
                    <a:p>
                      <a:pPr marL="0" marR="0">
                        <a:lnSpc>
                          <a:spcPct val="107000"/>
                        </a:lnSpc>
                        <a:spcBef>
                          <a:spcPts val="0"/>
                        </a:spcBef>
                        <a:spcAft>
                          <a:spcPts val="0"/>
                        </a:spcAft>
                      </a:pPr>
                      <a:r>
                        <a:rPr lang="en-IN" sz="2800" dirty="0">
                          <a:effectLst/>
                        </a:rPr>
                        <a:t>Community Health Centre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800">
                          <a:effectLst/>
                        </a:rPr>
                        <a:t>1,20,000</a:t>
                      </a:r>
                      <a:endParaRPr lang="en-US"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IN" sz="2800" dirty="0">
                          <a:effectLst/>
                        </a:rPr>
                        <a:t>80,000</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61622582"/>
                  </a:ext>
                </a:extLst>
              </a:tr>
            </a:tbl>
          </a:graphicData>
        </a:graphic>
      </p:graphicFrame>
      <p:sp>
        <p:nvSpPr>
          <p:cNvPr id="5" name="Rectangle 1"/>
          <p:cNvSpPr>
            <a:spLocks noChangeArrowheads="1"/>
          </p:cNvSpPr>
          <p:nvPr/>
        </p:nvSpPr>
        <p:spPr bwMode="auto">
          <a:xfrm>
            <a:off x="1363286" y="1553833"/>
            <a:ext cx="916339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health care infrastructure in rural areas has been developed as a three tier system as is based on population pattern which is as follows:</a:t>
            </a:r>
            <a:endParaRPr kumimoji="0" lang="en-US" altLang="en-US" sz="1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84684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7835"/>
          </a:xfrm>
        </p:spPr>
        <p:txBody>
          <a:bodyPr>
            <a:normAutofit/>
          </a:bodyPr>
          <a:lstStyle/>
          <a:p>
            <a:pPr lvl="0" algn="ctr"/>
            <a:r>
              <a:rPr lang="en-IN" sz="2400" b="1" dirty="0"/>
              <a:t>Concept of Health and Health </a:t>
            </a:r>
            <a:r>
              <a:rPr lang="en-IN" sz="2400" b="1" dirty="0" smtClean="0"/>
              <a:t>Literacy</a:t>
            </a:r>
            <a:endParaRPr lang="en-US" sz="2400" dirty="0"/>
          </a:p>
        </p:txBody>
      </p:sp>
      <p:sp>
        <p:nvSpPr>
          <p:cNvPr id="3" name="Content Placeholder 2"/>
          <p:cNvSpPr>
            <a:spLocks noGrp="1"/>
          </p:cNvSpPr>
          <p:nvPr>
            <p:ph idx="1"/>
          </p:nvPr>
        </p:nvSpPr>
        <p:spPr/>
        <p:txBody>
          <a:bodyPr/>
          <a:lstStyle/>
          <a:p>
            <a:pPr marL="0" indent="0">
              <a:buNone/>
            </a:pPr>
            <a:r>
              <a:rPr lang="en-US" dirty="0" smtClean="0"/>
              <a:t>Health:</a:t>
            </a:r>
          </a:p>
          <a:p>
            <a:pPr marL="0" indent="0">
              <a:buNone/>
            </a:pPr>
            <a:r>
              <a:rPr lang="en-IN" dirty="0"/>
              <a:t>Health is the level of functional or metabolic efficiency of a living organism. </a:t>
            </a:r>
            <a:endParaRPr lang="en-IN" dirty="0" smtClean="0"/>
          </a:p>
          <a:p>
            <a:pPr marL="0" indent="0">
              <a:buNone/>
            </a:pPr>
            <a:r>
              <a:rPr lang="en-IN" dirty="0"/>
              <a:t>Health is a triune of three parts:	</a:t>
            </a:r>
            <a:endParaRPr lang="en-US" dirty="0"/>
          </a:p>
          <a:p>
            <a:pPr lvl="0"/>
            <a:r>
              <a:rPr lang="en-IN" dirty="0"/>
              <a:t>Emotional Health</a:t>
            </a:r>
            <a:endParaRPr lang="en-US" dirty="0"/>
          </a:p>
          <a:p>
            <a:pPr lvl="0"/>
            <a:r>
              <a:rPr lang="en-IN" dirty="0"/>
              <a:t>Mental Health</a:t>
            </a:r>
            <a:endParaRPr lang="en-US" dirty="0"/>
          </a:p>
          <a:p>
            <a:pPr lvl="0"/>
            <a:r>
              <a:rPr lang="en-IN" dirty="0"/>
              <a:t>Physical Health</a:t>
            </a:r>
            <a:endParaRPr lang="en-US" dirty="0"/>
          </a:p>
          <a:p>
            <a:pPr marL="0" indent="0">
              <a:buNone/>
            </a:pPr>
            <a:endParaRPr lang="en-US" dirty="0"/>
          </a:p>
        </p:txBody>
      </p:sp>
    </p:spTree>
    <p:extLst>
      <p:ext uri="{BB962C8B-B14F-4D97-AF65-F5344CB8AC3E}">
        <p14:creationId xmlns:p14="http://schemas.microsoft.com/office/powerpoint/2010/main" val="5229588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6884" y="695094"/>
            <a:ext cx="10515600" cy="4351338"/>
          </a:xfrm>
        </p:spPr>
        <p:txBody>
          <a:bodyPr>
            <a:normAutofit fontScale="92500" lnSpcReduction="20000"/>
          </a:bodyPr>
          <a:lstStyle/>
          <a:p>
            <a:pPr marL="0" indent="0">
              <a:buNone/>
            </a:pPr>
            <a:r>
              <a:rPr lang="en-IN" dirty="0"/>
              <a:t>The factors that which are commonly considered cause for illness are – bacteria, viruses, and parasites. What about these? Are they not a major cause of disease? Yes, they are a cause of disease – but not a major one. The ability of these microorganisms to make a person sick relies on two factors:</a:t>
            </a:r>
            <a:endParaRPr lang="en-US" dirty="0"/>
          </a:p>
          <a:p>
            <a:pPr lvl="0"/>
            <a:r>
              <a:rPr lang="en-IN" dirty="0"/>
              <a:t>virulence (quality and quantity)</a:t>
            </a:r>
            <a:endParaRPr lang="en-US" dirty="0"/>
          </a:p>
          <a:p>
            <a:pPr lvl="0"/>
            <a:r>
              <a:rPr lang="en-IN" dirty="0"/>
              <a:t>immunity</a:t>
            </a:r>
            <a:endParaRPr lang="en-US" dirty="0"/>
          </a:p>
          <a:p>
            <a:pPr marL="0" indent="0">
              <a:buNone/>
            </a:pPr>
            <a:r>
              <a:rPr lang="en-IN" dirty="0"/>
              <a:t>Plus there is a third factor that made to say that bacteria, viruses etc. are not a major cause of human sickness:</a:t>
            </a:r>
            <a:endParaRPr lang="en-US" dirty="0"/>
          </a:p>
          <a:p>
            <a:pPr lvl="0"/>
            <a:r>
              <a:rPr lang="en-IN" dirty="0"/>
              <a:t>Social </a:t>
            </a:r>
            <a:r>
              <a:rPr lang="en-IN" dirty="0" smtClean="0"/>
              <a:t>health</a:t>
            </a:r>
          </a:p>
          <a:p>
            <a:pPr marL="0" indent="0">
              <a:buNone/>
            </a:pPr>
            <a:r>
              <a:rPr lang="en-IN" dirty="0"/>
              <a:t>If a person gets infected by a potent microbe and has a low immunity against it, then he may fall ill. But bacteria and viruses are not a cause for decreasing health status of our society. Man himself is the cause for it. (Bhatia, Manish, 2013)</a:t>
            </a:r>
            <a:endParaRPr lang="en-US" dirty="0"/>
          </a:p>
          <a:p>
            <a:pPr lvl="0"/>
            <a:endParaRPr lang="en-US" dirty="0"/>
          </a:p>
          <a:p>
            <a:endParaRPr lang="en-US" dirty="0"/>
          </a:p>
        </p:txBody>
      </p:sp>
    </p:spTree>
    <p:extLst>
      <p:ext uri="{BB962C8B-B14F-4D97-AF65-F5344CB8AC3E}">
        <p14:creationId xmlns:p14="http://schemas.microsoft.com/office/powerpoint/2010/main" val="1130352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Health Literacy</a:t>
            </a:r>
            <a:endParaRPr lang="en-US" dirty="0"/>
          </a:p>
        </p:txBody>
      </p:sp>
      <p:sp>
        <p:nvSpPr>
          <p:cNvPr id="3" name="Content Placeholder 2"/>
          <p:cNvSpPr>
            <a:spLocks noGrp="1"/>
          </p:cNvSpPr>
          <p:nvPr>
            <p:ph idx="1"/>
          </p:nvPr>
        </p:nvSpPr>
        <p:spPr/>
        <p:txBody>
          <a:bodyPr/>
          <a:lstStyle/>
          <a:p>
            <a:pPr marL="0" indent="0">
              <a:buNone/>
            </a:pPr>
            <a:r>
              <a:rPr lang="en-IN" dirty="0"/>
              <a:t>Health literacy empowers a man to live healthily which contributes to make sound decision in every walk of life on health irrespective of place even in case of emergency. Health literacy is the degree to which individuals have the capacity to obtain, process, and understand basic health information and services needed to make appropriate health decisions. Health literacy affects ability of the people in several ways such as navigation of healthcare procedure which even covers filling up of complex form required for treatment and also help to locate service providers and location. </a:t>
            </a:r>
            <a:endParaRPr lang="en-US" dirty="0"/>
          </a:p>
        </p:txBody>
      </p:sp>
    </p:spTree>
    <p:extLst>
      <p:ext uri="{BB962C8B-B14F-4D97-AF65-F5344CB8AC3E}">
        <p14:creationId xmlns:p14="http://schemas.microsoft.com/office/powerpoint/2010/main" val="19078520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462338"/>
            <a:ext cx="10515600" cy="4351338"/>
          </a:xfrm>
        </p:spPr>
        <p:txBody>
          <a:bodyPr>
            <a:normAutofit fontScale="92500"/>
          </a:bodyPr>
          <a:lstStyle/>
          <a:p>
            <a:r>
              <a:rPr lang="en-IN" dirty="0"/>
              <a:t>Secondly, it helps to share service provider personal information including history on health etc</a:t>
            </a:r>
            <a:r>
              <a:rPr lang="en-IN" dirty="0" smtClean="0"/>
              <a:t>.</a:t>
            </a:r>
          </a:p>
          <a:p>
            <a:r>
              <a:rPr lang="en-IN" dirty="0" smtClean="0"/>
              <a:t>Thirdly</a:t>
            </a:r>
            <a:r>
              <a:rPr lang="en-IN" dirty="0"/>
              <a:t>, in building block for self-care and management of chronic disease. Fourthly, it helps to understand concept of probability and risk of both disease and treatment.</a:t>
            </a:r>
            <a:endParaRPr lang="en-US" dirty="0"/>
          </a:p>
          <a:p>
            <a:r>
              <a:rPr lang="en-IN" dirty="0"/>
              <a:t>Health literacy is one of the facets of information literacy which includes numeracy skill as well, e.g. Calculating of blood sugar, measurement of medicine, nutrition and calorie level etc. All these require numerical ability. Further it requires knowledge on health topics and lack of this misinformation about the body as well as nature, causes of disease, relationship between life style, diet and health outcome are not possible. </a:t>
            </a:r>
            <a:endParaRPr lang="en-US" dirty="0"/>
          </a:p>
        </p:txBody>
      </p:sp>
    </p:spTree>
    <p:extLst>
      <p:ext uri="{BB962C8B-B14F-4D97-AF65-F5344CB8AC3E}">
        <p14:creationId xmlns:p14="http://schemas.microsoft.com/office/powerpoint/2010/main" val="5184899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map of north eastern state of in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4851" y="191193"/>
            <a:ext cx="9139239" cy="6542115"/>
          </a:xfrm>
          <a:prstGeom prst="rect">
            <a:avLst/>
          </a:prstGeom>
          <a:noFill/>
          <a:effectLst>
            <a:softEdge rad="0"/>
          </a:effectLst>
          <a:extLst>
            <a:ext uri="{909E8E84-426E-40DD-AFC4-6F175D3DCCD1}">
              <a14:hiddenFill xmlns:a14="http://schemas.microsoft.com/office/drawing/2010/main">
                <a:solidFill>
                  <a:srgbClr val="FFFFFF"/>
                </a:solidFill>
              </a14:hiddenFill>
            </a:ext>
          </a:extLst>
        </p:spPr>
      </p:pic>
      <p:sp>
        <p:nvSpPr>
          <p:cNvPr id="4099" name="TextBox 3"/>
          <p:cNvSpPr txBox="1">
            <a:spLocks noChangeArrowheads="1"/>
          </p:cNvSpPr>
          <p:nvPr/>
        </p:nvSpPr>
        <p:spPr bwMode="auto">
          <a:xfrm>
            <a:off x="7772400" y="3276600"/>
            <a:ext cx="236081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IN" altLang="en-US" sz="1600" dirty="0"/>
              <a:t>Geographical Area: </a:t>
            </a:r>
            <a:r>
              <a:rPr lang="en-IN" altLang="en-US" sz="1600" dirty="0" smtClean="0"/>
              <a:t>262,179 </a:t>
            </a:r>
            <a:r>
              <a:rPr lang="en-IN" altLang="en-US" sz="2000" dirty="0"/>
              <a:t>sq. K.Ms</a:t>
            </a:r>
          </a:p>
        </p:txBody>
      </p:sp>
      <p:sp>
        <p:nvSpPr>
          <p:cNvPr id="4100" name="TextBox 4"/>
          <p:cNvSpPr txBox="1">
            <a:spLocks noChangeArrowheads="1"/>
          </p:cNvSpPr>
          <p:nvPr/>
        </p:nvSpPr>
        <p:spPr bwMode="auto">
          <a:xfrm>
            <a:off x="7543800" y="4735484"/>
            <a:ext cx="2589415"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IN" altLang="en-US" sz="2000" dirty="0" smtClean="0"/>
              <a:t>Population: 45,486,784</a:t>
            </a:r>
          </a:p>
          <a:p>
            <a:pPr eaLnBrk="1" hangingPunct="1"/>
            <a:r>
              <a:rPr lang="en-IN" altLang="en-US" sz="2000" dirty="0" smtClean="0"/>
              <a:t>Male:23,212,792</a:t>
            </a:r>
            <a:endParaRPr lang="en-IN" altLang="en-US" sz="2000" dirty="0"/>
          </a:p>
          <a:p>
            <a:pPr eaLnBrk="1" hangingPunct="1"/>
            <a:r>
              <a:rPr lang="en-IN" altLang="en-US" sz="2000" dirty="0" smtClean="0"/>
              <a:t>Female:22,273,992</a:t>
            </a:r>
          </a:p>
          <a:p>
            <a:pPr eaLnBrk="1" hangingPunct="1"/>
            <a:r>
              <a:rPr lang="en-IN" altLang="en-US" sz="2000" dirty="0" smtClean="0"/>
              <a:t>Density:159.375</a:t>
            </a:r>
          </a:p>
          <a:p>
            <a:pPr eaLnBrk="1" hangingPunct="1"/>
            <a:r>
              <a:rPr lang="en-IN" altLang="en-US" sz="2000" dirty="0" smtClean="0"/>
              <a:t>Literacy: 78.84%</a:t>
            </a:r>
            <a:endParaRPr lang="en-IN" altLang="en-US" sz="2000" dirty="0"/>
          </a:p>
        </p:txBody>
      </p:sp>
      <p:cxnSp>
        <p:nvCxnSpPr>
          <p:cNvPr id="15" name="Straight Arrow Connector 14"/>
          <p:cNvCxnSpPr/>
          <p:nvPr/>
        </p:nvCxnSpPr>
        <p:spPr>
          <a:xfrm>
            <a:off x="7239000" y="3733800"/>
            <a:ext cx="399703"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239000" y="3733800"/>
            <a:ext cx="799407" cy="9631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3"/>
          <p:cNvSpPr txBox="1">
            <a:spLocks noChangeArrowheads="1"/>
          </p:cNvSpPr>
          <p:nvPr/>
        </p:nvSpPr>
        <p:spPr bwMode="auto">
          <a:xfrm>
            <a:off x="1660850" y="4404609"/>
            <a:ext cx="2661076" cy="338554"/>
          </a:xfrm>
          <a:prstGeom prst="rect">
            <a:avLst/>
          </a:prstGeom>
          <a:solidFill>
            <a:srgbClr val="FF0000"/>
          </a:solidFill>
          <a:ln>
            <a:noFill/>
          </a:ln>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IN" altLang="en-US" sz="1600" dirty="0" smtClean="0">
                <a:solidFill>
                  <a:schemeClr val="bg1"/>
                </a:solidFill>
              </a:rPr>
              <a:t>Rural Population: 32, 771,156</a:t>
            </a:r>
            <a:endParaRPr lang="en-IN" altLang="en-US" sz="2000" dirty="0">
              <a:solidFill>
                <a:schemeClr val="bg1"/>
              </a:solidFill>
            </a:endParaRPr>
          </a:p>
        </p:txBody>
      </p:sp>
      <p:cxnSp>
        <p:nvCxnSpPr>
          <p:cNvPr id="13" name="Straight Arrow Connector 12"/>
          <p:cNvCxnSpPr/>
          <p:nvPr/>
        </p:nvCxnSpPr>
        <p:spPr>
          <a:xfrm flipV="1">
            <a:off x="4321926" y="4215398"/>
            <a:ext cx="548654" cy="2770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3"/>
          <p:cNvSpPr txBox="1">
            <a:spLocks noChangeArrowheads="1"/>
          </p:cNvSpPr>
          <p:nvPr/>
        </p:nvSpPr>
        <p:spPr bwMode="auto">
          <a:xfrm>
            <a:off x="1660850" y="5105037"/>
            <a:ext cx="2661076" cy="338554"/>
          </a:xfrm>
          <a:prstGeom prst="rect">
            <a:avLst/>
          </a:prstGeom>
          <a:solidFill>
            <a:srgbClr val="FF0000"/>
          </a:solidFill>
          <a:ln>
            <a:noFill/>
          </a:ln>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IN" altLang="en-US" sz="1600" dirty="0" smtClean="0">
                <a:solidFill>
                  <a:schemeClr val="bg1"/>
                </a:solidFill>
              </a:rPr>
              <a:t>Rural Population:+ 72%</a:t>
            </a:r>
            <a:endParaRPr lang="en-IN" altLang="en-US" sz="2000" dirty="0">
              <a:solidFill>
                <a:schemeClr val="bg1"/>
              </a:solidFill>
            </a:endParaRPr>
          </a:p>
        </p:txBody>
      </p:sp>
      <p:cxnSp>
        <p:nvCxnSpPr>
          <p:cNvPr id="17" name="Straight Arrow Connector 16"/>
          <p:cNvCxnSpPr/>
          <p:nvPr/>
        </p:nvCxnSpPr>
        <p:spPr>
          <a:xfrm flipV="1">
            <a:off x="4321926" y="4353913"/>
            <a:ext cx="1500376" cy="9317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241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www.agasm.cag.gov.in/images/assam_map_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228601"/>
            <a:ext cx="7924800" cy="627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3"/>
          <p:cNvSpPr txBox="1">
            <a:spLocks noChangeArrowheads="1"/>
          </p:cNvSpPr>
          <p:nvPr/>
        </p:nvSpPr>
        <p:spPr bwMode="auto">
          <a:xfrm>
            <a:off x="7772400" y="3276600"/>
            <a:ext cx="2438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IN" altLang="en-US"/>
              <a:t>Geographical Area: 10,434  sq. K.Ms</a:t>
            </a:r>
          </a:p>
        </p:txBody>
      </p:sp>
      <p:sp>
        <p:nvSpPr>
          <p:cNvPr id="4100" name="TextBox 4"/>
          <p:cNvSpPr txBox="1">
            <a:spLocks noChangeArrowheads="1"/>
          </p:cNvSpPr>
          <p:nvPr/>
        </p:nvSpPr>
        <p:spPr bwMode="auto">
          <a:xfrm>
            <a:off x="7772400" y="4800600"/>
            <a:ext cx="2514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IN" altLang="en-US"/>
              <a:t>Population- 421,156</a:t>
            </a:r>
          </a:p>
          <a:p>
            <a:pPr eaLnBrk="1" hangingPunct="1"/>
            <a:r>
              <a:rPr lang="en-IN" altLang="en-US"/>
              <a:t>Male: 212,996</a:t>
            </a:r>
          </a:p>
          <a:p>
            <a:pPr eaLnBrk="1" hangingPunct="1"/>
            <a:r>
              <a:rPr lang="en-IN" altLang="en-US"/>
              <a:t>Female:208,160</a:t>
            </a:r>
          </a:p>
        </p:txBody>
      </p:sp>
      <p:graphicFrame>
        <p:nvGraphicFramePr>
          <p:cNvPr id="9" name="Table 8"/>
          <p:cNvGraphicFramePr>
            <a:graphicFrameLocks noGrp="1"/>
          </p:cNvGraphicFramePr>
          <p:nvPr/>
        </p:nvGraphicFramePr>
        <p:xfrm>
          <a:off x="1828800" y="4648200"/>
          <a:ext cx="3124200" cy="1854200"/>
        </p:xfrm>
        <a:graphic>
          <a:graphicData uri="http://schemas.openxmlformats.org/drawingml/2006/table">
            <a:tbl>
              <a:tblPr firstRow="1" bandRow="1">
                <a:tableStyleId>{5C22544A-7EE6-4342-B048-85BDC9FD1C3A}</a:tableStyleId>
              </a:tblPr>
              <a:tblGrid>
                <a:gridCol w="1562100">
                  <a:extLst>
                    <a:ext uri="{9D8B030D-6E8A-4147-A177-3AD203B41FA5}">
                      <a16:colId xmlns:a16="http://schemas.microsoft.com/office/drawing/2014/main" val="20000"/>
                    </a:ext>
                  </a:extLst>
                </a:gridCol>
                <a:gridCol w="1562100">
                  <a:extLst>
                    <a:ext uri="{9D8B030D-6E8A-4147-A177-3AD203B41FA5}">
                      <a16:colId xmlns:a16="http://schemas.microsoft.com/office/drawing/2014/main" val="20001"/>
                    </a:ext>
                  </a:extLst>
                </a:gridCol>
              </a:tblGrid>
              <a:tr h="370840">
                <a:tc>
                  <a:txBody>
                    <a:bodyPr/>
                    <a:lstStyle/>
                    <a:p>
                      <a:r>
                        <a:rPr lang="en-IN" sz="1600" dirty="0" smtClean="0"/>
                        <a:t>Revenue</a:t>
                      </a:r>
                      <a:r>
                        <a:rPr lang="en-IN" sz="1600" baseline="0" dirty="0" smtClean="0"/>
                        <a:t> Circle</a:t>
                      </a:r>
                      <a:endParaRPr lang="en-IN" sz="1600" dirty="0"/>
                    </a:p>
                  </a:txBody>
                  <a:tcPr/>
                </a:tc>
                <a:tc>
                  <a:txBody>
                    <a:bodyPr/>
                    <a:lstStyle/>
                    <a:p>
                      <a:r>
                        <a:rPr lang="en-IN" sz="1600" dirty="0" smtClean="0"/>
                        <a:t>No of  Villages</a:t>
                      </a:r>
                      <a:endParaRPr lang="en-IN" sz="1600" dirty="0"/>
                    </a:p>
                  </a:txBody>
                  <a:tcPr/>
                </a:tc>
                <a:extLst>
                  <a:ext uri="{0D108BD9-81ED-4DB2-BD59-A6C34878D82A}">
                    <a16:rowId xmlns:a16="http://schemas.microsoft.com/office/drawing/2014/main" val="10000"/>
                  </a:ext>
                </a:extLst>
              </a:tr>
              <a:tr h="370840">
                <a:tc>
                  <a:txBody>
                    <a:bodyPr/>
                    <a:lstStyle/>
                    <a:p>
                      <a:r>
                        <a:rPr lang="en-IN" dirty="0" err="1" smtClean="0"/>
                        <a:t>Diphu</a:t>
                      </a:r>
                      <a:endParaRPr lang="en-IN" dirty="0"/>
                    </a:p>
                  </a:txBody>
                  <a:tcPr anchor="ctr"/>
                </a:tc>
                <a:tc>
                  <a:txBody>
                    <a:bodyPr/>
                    <a:lstStyle/>
                    <a:p>
                      <a:r>
                        <a:rPr lang="en-IN" smtClean="0"/>
                        <a:t>875</a:t>
                      </a:r>
                      <a:endParaRPr lang="en-IN" dirty="0"/>
                    </a:p>
                  </a:txBody>
                  <a:tcPr anchor="ctr"/>
                </a:tc>
                <a:extLst>
                  <a:ext uri="{0D108BD9-81ED-4DB2-BD59-A6C34878D82A}">
                    <a16:rowId xmlns:a16="http://schemas.microsoft.com/office/drawing/2014/main" val="10001"/>
                  </a:ext>
                </a:extLst>
              </a:tr>
              <a:tr h="370840">
                <a:tc>
                  <a:txBody>
                    <a:bodyPr/>
                    <a:lstStyle/>
                    <a:p>
                      <a:r>
                        <a:rPr lang="en-IN" sz="1600" dirty="0" err="1" smtClean="0"/>
                        <a:t>Donka</a:t>
                      </a:r>
                      <a:endParaRPr lang="en-IN" sz="1600" dirty="0"/>
                    </a:p>
                  </a:txBody>
                  <a:tcPr/>
                </a:tc>
                <a:tc>
                  <a:txBody>
                    <a:bodyPr/>
                    <a:lstStyle/>
                    <a:p>
                      <a:r>
                        <a:rPr lang="en-IN" sz="1600" dirty="0" smtClean="0"/>
                        <a:t>570</a:t>
                      </a:r>
                      <a:endParaRPr lang="en-IN" sz="1600" dirty="0"/>
                    </a:p>
                  </a:txBody>
                  <a:tcPr/>
                </a:tc>
                <a:extLst>
                  <a:ext uri="{0D108BD9-81ED-4DB2-BD59-A6C34878D82A}">
                    <a16:rowId xmlns:a16="http://schemas.microsoft.com/office/drawing/2014/main" val="10002"/>
                  </a:ext>
                </a:extLst>
              </a:tr>
              <a:tr h="370840">
                <a:tc>
                  <a:txBody>
                    <a:bodyPr/>
                    <a:lstStyle/>
                    <a:p>
                      <a:r>
                        <a:rPr lang="en-IN" sz="1600" dirty="0" err="1" smtClean="0"/>
                        <a:t>Phuloni</a:t>
                      </a:r>
                      <a:endParaRPr lang="en-IN" sz="1600" dirty="0"/>
                    </a:p>
                  </a:txBody>
                  <a:tcPr/>
                </a:tc>
                <a:tc>
                  <a:txBody>
                    <a:bodyPr/>
                    <a:lstStyle/>
                    <a:p>
                      <a:r>
                        <a:rPr lang="en-IN" sz="1600" dirty="0" smtClean="0"/>
                        <a:t>1077</a:t>
                      </a:r>
                      <a:endParaRPr lang="en-IN" sz="1600" dirty="0"/>
                    </a:p>
                  </a:txBody>
                  <a:tcPr/>
                </a:tc>
                <a:extLst>
                  <a:ext uri="{0D108BD9-81ED-4DB2-BD59-A6C34878D82A}">
                    <a16:rowId xmlns:a16="http://schemas.microsoft.com/office/drawing/2014/main" val="10003"/>
                  </a:ext>
                </a:extLst>
              </a:tr>
              <a:tr h="370840">
                <a:tc>
                  <a:txBody>
                    <a:bodyPr/>
                    <a:lstStyle/>
                    <a:p>
                      <a:r>
                        <a:rPr lang="en-IN" sz="1600" dirty="0" err="1" smtClean="0"/>
                        <a:t>Silonijan</a:t>
                      </a:r>
                      <a:endParaRPr lang="en-IN" sz="1600" dirty="0"/>
                    </a:p>
                  </a:txBody>
                  <a:tcPr/>
                </a:tc>
                <a:tc>
                  <a:txBody>
                    <a:bodyPr/>
                    <a:lstStyle/>
                    <a:p>
                      <a:r>
                        <a:rPr lang="en-IN" sz="1600" dirty="0" smtClean="0"/>
                        <a:t>406</a:t>
                      </a:r>
                      <a:endParaRPr lang="en-IN" sz="1600" dirty="0"/>
                    </a:p>
                  </a:txBody>
                  <a:tcPr/>
                </a:tc>
                <a:extLst>
                  <a:ext uri="{0D108BD9-81ED-4DB2-BD59-A6C34878D82A}">
                    <a16:rowId xmlns:a16="http://schemas.microsoft.com/office/drawing/2014/main" val="10004"/>
                  </a:ext>
                </a:extLst>
              </a:tr>
            </a:tbl>
          </a:graphicData>
        </a:graphic>
      </p:graphicFrame>
      <p:cxnSp>
        <p:nvCxnSpPr>
          <p:cNvPr id="15" name="Straight Arrow Connector 14"/>
          <p:cNvCxnSpPr/>
          <p:nvPr/>
        </p:nvCxnSpPr>
        <p:spPr>
          <a:xfrm>
            <a:off x="7239000" y="3733800"/>
            <a:ext cx="6096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239000" y="3733800"/>
            <a:ext cx="6096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4572001" y="3810000"/>
            <a:ext cx="1116013"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92454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740</TotalTime>
  <Words>3159</Words>
  <Application>Microsoft Office PowerPoint</Application>
  <PresentationFormat>Widescreen</PresentationFormat>
  <Paragraphs>426</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Aharoni</vt:lpstr>
      <vt:lpstr>Andalus</vt:lpstr>
      <vt:lpstr>Arial</vt:lpstr>
      <vt:lpstr>Calibri</vt:lpstr>
      <vt:lpstr>Calibri Light</vt:lpstr>
      <vt:lpstr>Times New Roman</vt:lpstr>
      <vt:lpstr>Office Theme</vt:lpstr>
      <vt:lpstr>Health Literacy to Empower &amp; Promote Health Care Information amongst the Rural Indigenous People of Northeast India through Public Libraries - A plan</vt:lpstr>
      <vt:lpstr>PowerPoint Presentation</vt:lpstr>
      <vt:lpstr>Rural Health Care system in India:</vt:lpstr>
      <vt:lpstr>Concept of Health and Health Literacy</vt:lpstr>
      <vt:lpstr>PowerPoint Presentation</vt:lpstr>
      <vt:lpstr>Health Literacy</vt:lpstr>
      <vt:lpstr>PowerPoint Presentation</vt:lpstr>
      <vt:lpstr>PowerPoint Presentation</vt:lpstr>
      <vt:lpstr>PowerPoint Presentation</vt:lpstr>
      <vt:lpstr>                                    HEALTH CARE SYSTEM: TRADITIONAL      # Generation after Generation the knowledge of traditional medicine are carried out. # Different plants and their different parts are utilized for different ailments. # Only the required portion is taken, not the misuse of entire plant, as it may be used as a continuous resource of medicine.     </vt:lpstr>
      <vt:lpstr>                                    HEALTH CARE SYSTEM: TRADITIONAL  2    </vt:lpstr>
      <vt:lpstr>                                    HEALTH CARE SYSTEM: TRADITIONAL  3    </vt:lpstr>
      <vt:lpstr>PowerPoint Presentation</vt:lpstr>
      <vt:lpstr>PowerPoint Presentation</vt:lpstr>
      <vt:lpstr>Some more on traditional …</vt:lpstr>
      <vt:lpstr>Relation: Karbi- North East: India: World</vt:lpstr>
      <vt:lpstr>Public Libraries and North East India</vt:lpstr>
      <vt:lpstr>Relation Public Libraries and Health vis-à-vis Health Literacy</vt:lpstr>
      <vt:lpstr>Problem on Health Care system as investigated in North Eastern States</vt:lpstr>
      <vt:lpstr>Problem on Health Care system as investigated in North Eastern States</vt:lpstr>
      <vt:lpstr>Suggestion:</vt:lpstr>
      <vt:lpstr>Suggestion:</vt:lpstr>
      <vt:lpstr>Suggestion:</vt:lpstr>
      <vt:lpstr>Suggestion:</vt:lpstr>
      <vt:lpstr>Suggestion:</vt:lpstr>
      <vt:lpstr>Conclusion:</vt:lpstr>
      <vt:lpstr>Conclusion:</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Literacy to Empower &amp; Promote Health Care Information amongst the Rural Indigenous People of Northeast India through Public Libraries - A plan</dc:title>
  <dc:creator>CET IITG</dc:creator>
  <cp:lastModifiedBy>CET IITG</cp:lastModifiedBy>
  <cp:revision>18</cp:revision>
  <dcterms:created xsi:type="dcterms:W3CDTF">2017-03-20T04:39:52Z</dcterms:created>
  <dcterms:modified xsi:type="dcterms:W3CDTF">2017-03-29T06:50:53Z</dcterms:modified>
</cp:coreProperties>
</file>