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56" r:id="rId2"/>
    <p:sldId id="257" r:id="rId3"/>
    <p:sldId id="258" r:id="rId4"/>
    <p:sldId id="259" r:id="rId5"/>
    <p:sldId id="269" r:id="rId6"/>
    <p:sldId id="260" r:id="rId7"/>
    <p:sldId id="261" r:id="rId8"/>
    <p:sldId id="262" r:id="rId9"/>
    <p:sldId id="263" r:id="rId10"/>
    <p:sldId id="264" r:id="rId11"/>
    <p:sldId id="265" r:id="rId12"/>
    <p:sldId id="270"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701" autoAdjust="0"/>
  </p:normalViewPr>
  <p:slideViewPr>
    <p:cSldViewPr>
      <p:cViewPr>
        <p:scale>
          <a:sx n="98" d="100"/>
          <a:sy n="98" d="100"/>
        </p:scale>
        <p:origin x="-564" y="15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64830D-3A1F-48AC-83AD-B3D6DA8D0240}" type="datetimeFigureOut">
              <a:rPr lang="en-US" smtClean="0"/>
              <a:t>08-May-17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B2E1EB-4680-41E0-96B7-5CA411F8B9AF}" type="slidenum">
              <a:rPr lang="en-US" smtClean="0"/>
              <a:t>‹#›</a:t>
            </a:fld>
            <a:endParaRPr lang="en-US"/>
          </a:p>
        </p:txBody>
      </p:sp>
    </p:spTree>
    <p:extLst>
      <p:ext uri="{BB962C8B-B14F-4D97-AF65-F5344CB8AC3E}">
        <p14:creationId xmlns:p14="http://schemas.microsoft.com/office/powerpoint/2010/main" val="943137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2E1EB-4680-41E0-96B7-5CA411F8B9AF}" type="slidenum">
              <a:rPr lang="en-US" smtClean="0"/>
              <a:t>13</a:t>
            </a:fld>
            <a:endParaRPr lang="en-US"/>
          </a:p>
        </p:txBody>
      </p:sp>
    </p:spTree>
    <p:extLst>
      <p:ext uri="{BB962C8B-B14F-4D97-AF65-F5344CB8AC3E}">
        <p14:creationId xmlns:p14="http://schemas.microsoft.com/office/powerpoint/2010/main" val="418951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88F97C91-62D4-4755-B1E9-E9469FDDDC85}" type="datetimeFigureOut">
              <a:rPr lang="en-US" smtClean="0"/>
              <a:t>08-May-17</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AD6F3322-26D8-4EE5-9DEA-CE7EDA4CED3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97C91-62D4-4755-B1E9-E9469FDDDC85}" type="datetimeFigureOut">
              <a:rPr lang="en-US" smtClean="0"/>
              <a:t>08-May-17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F3322-26D8-4EE5-9DEA-CE7EDA4CED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F97C91-62D4-4755-B1E9-E9469FDDDC85}" type="datetimeFigureOut">
              <a:rPr lang="en-US" smtClean="0"/>
              <a:t>08-May-17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F3322-26D8-4EE5-9DEA-CE7EDA4CED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F97C91-62D4-4755-B1E9-E9469FDDDC85}" type="datetimeFigureOut">
              <a:rPr lang="en-US" smtClean="0"/>
              <a:t>08-May-17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F3322-26D8-4EE5-9DEA-CE7EDA4CED3F}"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F97C91-62D4-4755-B1E9-E9469FDDDC85}" type="datetimeFigureOut">
              <a:rPr lang="en-US" smtClean="0"/>
              <a:t>08-May-17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F3322-26D8-4EE5-9DEA-CE7EDA4CED3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8F97C91-62D4-4755-B1E9-E9469FDDDC85}" type="datetimeFigureOut">
              <a:rPr lang="en-US" smtClean="0"/>
              <a:t>08-May-17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F3322-26D8-4EE5-9DEA-CE7EDA4CED3F}"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8F97C91-62D4-4755-B1E9-E9469FDDDC85}" type="datetimeFigureOut">
              <a:rPr lang="en-US" smtClean="0"/>
              <a:t>08-May-17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6F3322-26D8-4EE5-9DEA-CE7EDA4CED3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F97C91-62D4-4755-B1E9-E9469FDDDC85}" type="datetimeFigureOut">
              <a:rPr lang="en-US" smtClean="0"/>
              <a:t>08-May-17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6F3322-26D8-4EE5-9DEA-CE7EDA4CED3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F97C91-62D4-4755-B1E9-E9469FDDDC85}" type="datetimeFigureOut">
              <a:rPr lang="en-US" smtClean="0"/>
              <a:t>08-May-17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F3322-26D8-4EE5-9DEA-CE7EDA4CED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97C91-62D4-4755-B1E9-E9469FDDDC85}" type="datetimeFigureOut">
              <a:rPr lang="en-US" smtClean="0"/>
              <a:t>08-May-17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F3322-26D8-4EE5-9DEA-CE7EDA4CED3F}"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97C91-62D4-4755-B1E9-E9469FDDDC85}" type="datetimeFigureOut">
              <a:rPr lang="en-US" smtClean="0"/>
              <a:t>08-May-17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F3322-26D8-4EE5-9DEA-CE7EDA4CED3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8F97C91-62D4-4755-B1E9-E9469FDDDC85}" type="datetimeFigureOut">
              <a:rPr lang="en-US" smtClean="0"/>
              <a:t>08-May-17</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D6F3322-26D8-4EE5-9DEA-CE7EDA4CED3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b="1" dirty="0">
                <a:solidFill>
                  <a:schemeClr val="tx1"/>
                </a:solidFill>
              </a:rPr>
              <a:t>Static Archives Management in Preserving the Historical Values at the </a:t>
            </a:r>
            <a:r>
              <a:rPr lang="en-US" sz="2000" b="1" dirty="0" err="1">
                <a:solidFill>
                  <a:schemeClr val="tx1"/>
                </a:solidFill>
              </a:rPr>
              <a:t>Sonobudoyo</a:t>
            </a:r>
            <a:r>
              <a:rPr lang="en-US" sz="2000" b="1" dirty="0">
                <a:solidFill>
                  <a:schemeClr val="tx1"/>
                </a:solidFill>
              </a:rPr>
              <a:t> Museum</a:t>
            </a: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Subtitle 2"/>
          <p:cNvSpPr>
            <a:spLocks noGrp="1"/>
          </p:cNvSpPr>
          <p:nvPr>
            <p:ph type="subTitle" idx="1"/>
          </p:nvPr>
        </p:nvSpPr>
        <p:spPr>
          <a:xfrm>
            <a:off x="2362200" y="3429000"/>
            <a:ext cx="4953000" cy="762000"/>
          </a:xfrm>
        </p:spPr>
        <p:txBody>
          <a:bodyPr>
            <a:noAutofit/>
          </a:bodyPr>
          <a:lstStyle/>
          <a:p>
            <a:r>
              <a:rPr lang="en-US" sz="1400" dirty="0" err="1">
                <a:solidFill>
                  <a:srgbClr val="C00000"/>
                </a:solidFill>
                <a:cs typeface="Times New Roman" pitchFamily="18" charset="0"/>
              </a:rPr>
              <a:t>Mutia</a:t>
            </a:r>
            <a:r>
              <a:rPr lang="en-US" sz="1400" dirty="0">
                <a:solidFill>
                  <a:srgbClr val="C00000"/>
                </a:solidFill>
                <a:cs typeface="Times New Roman" pitchFamily="18" charset="0"/>
              </a:rPr>
              <a:t> </a:t>
            </a:r>
            <a:r>
              <a:rPr lang="en-US" sz="1400" dirty="0" err="1">
                <a:solidFill>
                  <a:srgbClr val="C00000"/>
                </a:solidFill>
                <a:cs typeface="Times New Roman" pitchFamily="18" charset="0"/>
              </a:rPr>
              <a:t>Watul</a:t>
            </a:r>
            <a:r>
              <a:rPr lang="en-US" sz="1400" dirty="0">
                <a:solidFill>
                  <a:srgbClr val="C00000"/>
                </a:solidFill>
                <a:cs typeface="Times New Roman" pitchFamily="18" charset="0"/>
              </a:rPr>
              <a:t> </a:t>
            </a:r>
            <a:r>
              <a:rPr lang="en-US" sz="1400" dirty="0" err="1">
                <a:solidFill>
                  <a:srgbClr val="C00000"/>
                </a:solidFill>
                <a:cs typeface="Times New Roman" pitchFamily="18" charset="0"/>
              </a:rPr>
              <a:t>Wardah</a:t>
            </a:r>
            <a:endParaRPr lang="en-US" sz="1400" dirty="0">
              <a:solidFill>
                <a:srgbClr val="C00000"/>
              </a:solidFill>
              <a:cs typeface="Times New Roman" pitchFamily="18" charset="0"/>
            </a:endParaRPr>
          </a:p>
          <a:p>
            <a:r>
              <a:rPr lang="en-US" sz="1400" dirty="0" smtClean="0">
                <a:solidFill>
                  <a:srgbClr val="C00000"/>
                </a:solidFill>
                <a:cs typeface="Times New Roman" pitchFamily="18" charset="0"/>
              </a:rPr>
              <a:t>Postgraduate Students of </a:t>
            </a:r>
            <a:r>
              <a:rPr lang="en-US" sz="1400" dirty="0" err="1" smtClean="0">
                <a:solidFill>
                  <a:srgbClr val="C00000"/>
                </a:solidFill>
                <a:cs typeface="Times New Roman" pitchFamily="18" charset="0"/>
              </a:rPr>
              <a:t>Sunan</a:t>
            </a:r>
            <a:r>
              <a:rPr lang="en-US" sz="1400" dirty="0" smtClean="0">
                <a:solidFill>
                  <a:srgbClr val="C00000"/>
                </a:solidFill>
                <a:cs typeface="Times New Roman" pitchFamily="18" charset="0"/>
              </a:rPr>
              <a:t> </a:t>
            </a:r>
            <a:r>
              <a:rPr lang="en-US" sz="1400" dirty="0" err="1">
                <a:solidFill>
                  <a:srgbClr val="C00000"/>
                </a:solidFill>
                <a:cs typeface="Times New Roman" pitchFamily="18" charset="0"/>
              </a:rPr>
              <a:t>Kalijaga</a:t>
            </a:r>
            <a:r>
              <a:rPr lang="en-US" sz="1400" dirty="0">
                <a:solidFill>
                  <a:srgbClr val="C00000"/>
                </a:solidFill>
                <a:cs typeface="Times New Roman" pitchFamily="18" charset="0"/>
              </a:rPr>
              <a:t> Islamic University Yogyakarta</a:t>
            </a:r>
          </a:p>
          <a:p>
            <a:endParaRPr lang="en-US" sz="1400" dirty="0">
              <a:solidFill>
                <a:srgbClr val="C00000"/>
              </a:solidFill>
              <a:cs typeface="Times New Roman" pitchFamily="18" charset="0"/>
            </a:endParaRPr>
          </a:p>
        </p:txBody>
      </p:sp>
    </p:spTree>
    <p:extLst>
      <p:ext uri="{BB962C8B-B14F-4D97-AF65-F5344CB8AC3E}">
        <p14:creationId xmlns:p14="http://schemas.microsoft.com/office/powerpoint/2010/main" val="969269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371600" y="2209800"/>
            <a:ext cx="6400800" cy="3276601"/>
          </a:xfrm>
        </p:spPr>
        <p:txBody>
          <a:bodyPr>
            <a:normAutofit/>
          </a:bodyPr>
          <a:lstStyle/>
          <a:p>
            <a:pPr marL="285750" indent="-285750">
              <a:buBlip>
                <a:blip r:embed="rId2"/>
              </a:buBlip>
            </a:pPr>
            <a:r>
              <a:rPr lang="en-US" b="1" dirty="0" smtClean="0"/>
              <a:t>Static Archives Management in Preserving Historical Values</a:t>
            </a:r>
          </a:p>
          <a:p>
            <a:pPr lvl="0" indent="0">
              <a:buNone/>
            </a:pPr>
            <a:r>
              <a:rPr lang="en-US" dirty="0" smtClean="0"/>
              <a:t>A</a:t>
            </a:r>
            <a:r>
              <a:rPr lang="en-US" b="1" dirty="0" smtClean="0"/>
              <a:t>. </a:t>
            </a:r>
            <a:r>
              <a:rPr lang="en-US" dirty="0" smtClean="0"/>
              <a:t>AQUISITION</a:t>
            </a:r>
            <a:endParaRPr lang="en-US" dirty="0" smtClean="0"/>
          </a:p>
          <a:p>
            <a:pPr lvl="0" indent="0">
              <a:buNone/>
            </a:pPr>
            <a:endParaRPr lang="en-US" dirty="0"/>
          </a:p>
        </p:txBody>
      </p:sp>
      <p:grpSp>
        <p:nvGrpSpPr>
          <p:cNvPr id="22" name="Group 21"/>
          <p:cNvGrpSpPr/>
          <p:nvPr/>
        </p:nvGrpSpPr>
        <p:grpSpPr>
          <a:xfrm>
            <a:off x="990600" y="3397390"/>
            <a:ext cx="6258128" cy="1627350"/>
            <a:chOff x="990600" y="3397390"/>
            <a:chExt cx="6258128" cy="1627350"/>
          </a:xfrm>
        </p:grpSpPr>
        <p:sp>
          <p:nvSpPr>
            <p:cNvPr id="4" name="Flowchart: Alternate Process 3"/>
            <p:cNvSpPr/>
            <p:nvPr/>
          </p:nvSpPr>
          <p:spPr>
            <a:xfrm>
              <a:off x="990600" y="3908092"/>
              <a:ext cx="17526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Aquisition</a:t>
              </a:r>
              <a:r>
                <a:rPr lang="en-US" dirty="0" smtClean="0">
                  <a:solidFill>
                    <a:schemeClr val="tx1"/>
                  </a:solidFill>
                </a:rPr>
                <a:t> </a:t>
              </a:r>
              <a:endParaRPr lang="en-US" dirty="0">
                <a:solidFill>
                  <a:schemeClr val="tx1"/>
                </a:solidFill>
              </a:endParaRPr>
            </a:p>
          </p:txBody>
        </p:sp>
        <p:sp>
          <p:nvSpPr>
            <p:cNvPr id="5" name="Flowchart: Alternate Process 4"/>
            <p:cNvSpPr/>
            <p:nvPr/>
          </p:nvSpPr>
          <p:spPr>
            <a:xfrm>
              <a:off x="3048000" y="4434191"/>
              <a:ext cx="1905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Times New Roman" pitchFamily="18" charset="0"/>
                  <a:cs typeface="Times New Roman" pitchFamily="18" charset="0"/>
                </a:rPr>
                <a:t>Consigment</a:t>
              </a:r>
              <a:r>
                <a:rPr lang="en-US" sz="1600" dirty="0" smtClean="0">
                  <a:solidFill>
                    <a:schemeClr val="tx1"/>
                  </a:solidFill>
                  <a:latin typeface="Times New Roman" pitchFamily="18" charset="0"/>
                  <a:cs typeface="Times New Roman" pitchFamily="18" charset="0"/>
                </a:rPr>
                <a:t> Orders </a:t>
              </a:r>
              <a:endParaRPr lang="en-US" sz="1600" dirty="0">
                <a:solidFill>
                  <a:schemeClr val="tx1"/>
                </a:solidFill>
                <a:latin typeface="Times New Roman" pitchFamily="18" charset="0"/>
                <a:cs typeface="Times New Roman" pitchFamily="18" charset="0"/>
              </a:endParaRPr>
            </a:p>
          </p:txBody>
        </p:sp>
        <p:sp>
          <p:nvSpPr>
            <p:cNvPr id="6" name="Flowchart: Alternate Process 5"/>
            <p:cNvSpPr/>
            <p:nvPr/>
          </p:nvSpPr>
          <p:spPr>
            <a:xfrm>
              <a:off x="3060970" y="3920250"/>
              <a:ext cx="1905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Grants</a:t>
              </a:r>
              <a:r>
                <a:rPr lang="en-US" dirty="0" smtClean="0"/>
                <a:t> </a:t>
              </a:r>
              <a:endParaRPr lang="en-US" dirty="0"/>
            </a:p>
          </p:txBody>
        </p:sp>
        <p:sp>
          <p:nvSpPr>
            <p:cNvPr id="7" name="Flowchart: Alternate Process 6"/>
            <p:cNvSpPr/>
            <p:nvPr/>
          </p:nvSpPr>
          <p:spPr>
            <a:xfrm>
              <a:off x="3048000" y="3397390"/>
              <a:ext cx="1896894"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Compensation </a:t>
              </a:r>
              <a:endParaRPr lang="en-US" dirty="0">
                <a:solidFill>
                  <a:schemeClr val="tx1"/>
                </a:solidFill>
              </a:endParaRPr>
            </a:p>
          </p:txBody>
        </p:sp>
        <p:sp>
          <p:nvSpPr>
            <p:cNvPr id="8" name="Striped Right Arrow 7"/>
            <p:cNvSpPr/>
            <p:nvPr/>
          </p:nvSpPr>
          <p:spPr>
            <a:xfrm>
              <a:off x="5029200" y="4453846"/>
              <a:ext cx="266700" cy="4422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unched Tape 8"/>
            <p:cNvSpPr/>
            <p:nvPr/>
          </p:nvSpPr>
          <p:spPr>
            <a:xfrm>
              <a:off x="5486400" y="4467831"/>
              <a:ext cx="1762328" cy="55690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Times New Roman" pitchFamily="18" charset="0"/>
                  <a:cs typeface="Times New Roman" pitchFamily="18" charset="0"/>
                </a:rPr>
                <a:t>Java</a:t>
              </a:r>
              <a:r>
                <a:rPr lang="en-US" sz="1100" dirty="0" smtClean="0"/>
                <a:t> Institute, </a:t>
              </a:r>
              <a:r>
                <a:rPr lang="en-US" sz="1100" dirty="0" err="1" smtClean="0"/>
                <a:t>Panti</a:t>
              </a:r>
              <a:r>
                <a:rPr lang="en-US" sz="1100" dirty="0" smtClean="0"/>
                <a:t> </a:t>
              </a:r>
              <a:r>
                <a:rPr lang="en-US" sz="1100" dirty="0" err="1" smtClean="0"/>
                <a:t>Boedaja</a:t>
              </a:r>
              <a:r>
                <a:rPr lang="en-US" sz="1100" dirty="0" smtClean="0"/>
                <a:t> and Society</a:t>
              </a:r>
              <a:endParaRPr lang="en-US" sz="1100" dirty="0"/>
            </a:p>
          </p:txBody>
        </p:sp>
        <p:cxnSp>
          <p:nvCxnSpPr>
            <p:cNvPr id="11" name="Straight Arrow Connector 10"/>
            <p:cNvCxnSpPr>
              <a:stCxn id="4" idx="3"/>
              <a:endCxn id="7" idx="1"/>
            </p:cNvCxnSpPr>
            <p:nvPr/>
          </p:nvCxnSpPr>
          <p:spPr>
            <a:xfrm flipV="1">
              <a:off x="2743200" y="3587890"/>
              <a:ext cx="304800" cy="5107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6" idx="1"/>
            </p:cNvCxnSpPr>
            <p:nvPr/>
          </p:nvCxnSpPr>
          <p:spPr>
            <a:xfrm>
              <a:off x="2743200" y="4098592"/>
              <a:ext cx="317770" cy="121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a:endCxn id="5" idx="1"/>
            </p:cNvCxnSpPr>
            <p:nvPr/>
          </p:nvCxnSpPr>
          <p:spPr>
            <a:xfrm>
              <a:off x="2743200" y="4098592"/>
              <a:ext cx="304800" cy="526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6494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2133600"/>
            <a:ext cx="6400800" cy="3352801"/>
          </a:xfrm>
        </p:spPr>
        <p:txBody>
          <a:bodyPr>
            <a:normAutofit/>
          </a:bodyPr>
          <a:lstStyle/>
          <a:p>
            <a:pPr indent="0">
              <a:buNone/>
            </a:pPr>
            <a:r>
              <a:rPr lang="en-US" dirty="0" smtClean="0"/>
              <a:t>B. PROCESSING</a:t>
            </a:r>
          </a:p>
          <a:p>
            <a:pPr indent="0">
              <a:buNone/>
            </a:pPr>
            <a:endParaRPr lang="en-US" dirty="0"/>
          </a:p>
          <a:p>
            <a:pPr indent="0">
              <a:buNone/>
            </a:pPr>
            <a:endParaRPr lang="en-US" dirty="0" smtClean="0"/>
          </a:p>
          <a:p>
            <a:pPr indent="0">
              <a:buNone/>
            </a:pPr>
            <a:r>
              <a:rPr lang="en-US" dirty="0" smtClean="0"/>
              <a:t>																							</a:t>
            </a:r>
            <a:endParaRPr lang="en-US" dirty="0"/>
          </a:p>
        </p:txBody>
      </p:sp>
      <p:pic>
        <p:nvPicPr>
          <p:cNvPr id="9" name="Picture 2" descr="E:\SEM II\MANAJEMEN ARSIP\TUGAS BUK MARWI\tugas observasi b Marwi\foto\IMG-20160317-WA004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608" r="12182"/>
          <a:stretch/>
        </p:blipFill>
        <p:spPr bwMode="auto">
          <a:xfrm>
            <a:off x="5802549" y="4476344"/>
            <a:ext cx="202376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219200" y="2889926"/>
            <a:ext cx="4572000" cy="1605873"/>
            <a:chOff x="1219200" y="2889926"/>
            <a:chExt cx="4572000" cy="1605873"/>
          </a:xfrm>
        </p:grpSpPr>
        <p:sp>
          <p:nvSpPr>
            <p:cNvPr id="4" name="Flowchart: Alternate Process 3"/>
            <p:cNvSpPr/>
            <p:nvPr/>
          </p:nvSpPr>
          <p:spPr>
            <a:xfrm>
              <a:off x="1219200" y="3257144"/>
              <a:ext cx="12954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Processing  </a:t>
              </a:r>
              <a:endParaRPr lang="en-US" dirty="0">
                <a:solidFill>
                  <a:schemeClr val="tx1"/>
                </a:solidFill>
              </a:endParaRPr>
            </a:p>
          </p:txBody>
        </p:sp>
        <p:sp>
          <p:nvSpPr>
            <p:cNvPr id="5" name="Flowchart: Alternate Process 4"/>
            <p:cNvSpPr/>
            <p:nvPr/>
          </p:nvSpPr>
          <p:spPr>
            <a:xfrm>
              <a:off x="2895600" y="2889926"/>
              <a:ext cx="2895600" cy="4628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A code based on the origin of the manuscript</a:t>
              </a:r>
              <a:endParaRPr lang="en-US" sz="1400" dirty="0">
                <a:solidFill>
                  <a:schemeClr val="tx1"/>
                </a:solidFill>
                <a:latin typeface="Times New Roman" pitchFamily="18" charset="0"/>
                <a:cs typeface="Times New Roman" pitchFamily="18" charset="0"/>
              </a:endParaRPr>
            </a:p>
          </p:txBody>
        </p:sp>
        <p:sp>
          <p:nvSpPr>
            <p:cNvPr id="6" name="Flowchart: Alternate Process 5"/>
            <p:cNvSpPr/>
            <p:nvPr/>
          </p:nvSpPr>
          <p:spPr>
            <a:xfrm>
              <a:off x="2895600" y="3610582"/>
              <a:ext cx="2895600" cy="88521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Main Archipelago Manuscript Catalog </a:t>
              </a:r>
              <a:r>
                <a:rPr lang="en-US" sz="1200" dirty="0" err="1" smtClean="0">
                  <a:solidFill>
                    <a:schemeClr val="tx1"/>
                  </a:solidFill>
                  <a:latin typeface="Times New Roman" pitchFamily="18" charset="0"/>
                  <a:cs typeface="Times New Roman" pitchFamily="18" charset="0"/>
                </a:rPr>
                <a:t>compused</a:t>
              </a:r>
              <a:r>
                <a:rPr lang="en-US" sz="1200" dirty="0" smtClean="0">
                  <a:solidFill>
                    <a:schemeClr val="tx1"/>
                  </a:solidFill>
                  <a:latin typeface="Times New Roman" pitchFamily="18" charset="0"/>
                  <a:cs typeface="Times New Roman" pitchFamily="18" charset="0"/>
                </a:rPr>
                <a:t> by  </a:t>
              </a:r>
              <a:r>
                <a:rPr lang="en-US" sz="1200" dirty="0" err="1" smtClean="0">
                  <a:solidFill>
                    <a:schemeClr val="tx1"/>
                  </a:solidFill>
                  <a:latin typeface="Times New Roman" pitchFamily="18" charset="0"/>
                  <a:cs typeface="Times New Roman" pitchFamily="18" charset="0"/>
                </a:rPr>
                <a:t>Sonobudoyo</a:t>
              </a:r>
              <a:r>
                <a:rPr lang="en-US" sz="1200" dirty="0" smtClean="0">
                  <a:solidFill>
                    <a:schemeClr val="tx1"/>
                  </a:solidFill>
                  <a:latin typeface="Times New Roman" pitchFamily="18" charset="0"/>
                  <a:cs typeface="Times New Roman" pitchFamily="18" charset="0"/>
                </a:rPr>
                <a:t> edited by </a:t>
              </a:r>
              <a:r>
                <a:rPr lang="en-US" sz="1200" dirty="0" err="1" smtClean="0">
                  <a:solidFill>
                    <a:schemeClr val="tx1"/>
                  </a:solidFill>
                  <a:latin typeface="Times New Roman" pitchFamily="18" charset="0"/>
                  <a:cs typeface="Times New Roman" pitchFamily="18" charset="0"/>
                </a:rPr>
                <a:t>Dr</a:t>
              </a:r>
              <a:r>
                <a:rPr lang="en-US" sz="1200" dirty="0" smtClean="0">
                  <a:solidFill>
                    <a:schemeClr val="tx1"/>
                  </a:solidFill>
                  <a:latin typeface="Times New Roman" pitchFamily="18" charset="0"/>
                  <a:cs typeface="Times New Roman" pitchFamily="18" charset="0"/>
                </a:rPr>
                <a:t>, T.E. </a:t>
              </a:r>
              <a:r>
                <a:rPr lang="en-US" sz="1200" dirty="0" err="1" smtClean="0">
                  <a:solidFill>
                    <a:schemeClr val="tx1"/>
                  </a:solidFill>
                  <a:latin typeface="Times New Roman" pitchFamily="18" charset="0"/>
                  <a:cs typeface="Times New Roman" pitchFamily="18" charset="0"/>
                </a:rPr>
                <a:t>Behrend</a:t>
              </a:r>
              <a:endParaRPr lang="en-US" sz="1200" dirty="0">
                <a:solidFill>
                  <a:schemeClr val="tx1"/>
                </a:solidFill>
                <a:latin typeface="Times New Roman" pitchFamily="18" charset="0"/>
                <a:cs typeface="Times New Roman" pitchFamily="18" charset="0"/>
              </a:endParaRPr>
            </a:p>
          </p:txBody>
        </p:sp>
        <p:cxnSp>
          <p:nvCxnSpPr>
            <p:cNvPr id="10" name="Straight Arrow Connector 9"/>
            <p:cNvCxnSpPr/>
            <p:nvPr/>
          </p:nvCxnSpPr>
          <p:spPr>
            <a:xfrm flipV="1">
              <a:off x="2514600" y="3121363"/>
              <a:ext cx="381000" cy="3262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14600" y="3447646"/>
              <a:ext cx="381000" cy="388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7216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r>
              <a:rPr lang="en-US" dirty="0">
                <a:latin typeface="Times New Roman" pitchFamily="18" charset="0"/>
                <a:cs typeface="Times New Roman" pitchFamily="18" charset="0"/>
              </a:rPr>
              <a:t>Digitalization</a:t>
            </a:r>
          </a:p>
          <a:p>
            <a:pPr marL="285750" indent="-285750">
              <a:lnSpc>
                <a:spcPct val="100000"/>
              </a:lnSpc>
              <a:buBlip>
                <a:blip r:embed="rId2"/>
              </a:buBlip>
            </a:pPr>
            <a:r>
              <a:rPr lang="en-US" sz="900" dirty="0">
                <a:latin typeface="Times New Roman" pitchFamily="18" charset="0"/>
                <a:cs typeface="Times New Roman" pitchFamily="18" charset="0"/>
              </a:rPr>
              <a:t>Registering</a:t>
            </a:r>
          </a:p>
          <a:p>
            <a:pPr marL="285750" indent="-285750">
              <a:lnSpc>
                <a:spcPct val="100000"/>
              </a:lnSpc>
              <a:buBlip>
                <a:blip r:embed="rId2"/>
              </a:buBlip>
            </a:pPr>
            <a:r>
              <a:rPr lang="en-US" sz="900" dirty="0">
                <a:latin typeface="Times New Roman" pitchFamily="18" charset="0"/>
                <a:cs typeface="Times New Roman" pitchFamily="18" charset="0"/>
              </a:rPr>
              <a:t>Process digitizing</a:t>
            </a:r>
          </a:p>
          <a:p>
            <a:pPr marL="285750" indent="-285750">
              <a:lnSpc>
                <a:spcPct val="100000"/>
              </a:lnSpc>
              <a:buBlip>
                <a:blip r:embed="rId2"/>
              </a:buBlip>
            </a:pPr>
            <a:r>
              <a:rPr lang="en-US" sz="900" dirty="0">
                <a:latin typeface="Times New Roman" pitchFamily="18" charset="0"/>
                <a:cs typeface="Times New Roman" pitchFamily="18" charset="0"/>
              </a:rPr>
              <a:t>Editing</a:t>
            </a:r>
          </a:p>
          <a:p>
            <a:pPr marL="285750" indent="-285750">
              <a:lnSpc>
                <a:spcPct val="100000"/>
              </a:lnSpc>
              <a:buBlip>
                <a:blip r:embed="rId2"/>
              </a:buBlip>
            </a:pPr>
            <a:r>
              <a:rPr lang="en-US" sz="900" dirty="0">
                <a:latin typeface="Times New Roman" pitchFamily="18" charset="0"/>
                <a:cs typeface="Times New Roman" pitchFamily="18" charset="0"/>
              </a:rPr>
              <a:t>Saving data on the hard drive  and computer </a:t>
            </a:r>
            <a:endParaRPr lang="en-US" sz="900" dirty="0" smtClean="0">
              <a:latin typeface="Times New Roman" pitchFamily="18" charset="0"/>
              <a:cs typeface="Times New Roman" pitchFamily="18" charset="0"/>
            </a:endParaRPr>
          </a:p>
          <a:p>
            <a:pPr indent="0">
              <a:lnSpc>
                <a:spcPct val="100000"/>
              </a:lnSpc>
              <a:buNone/>
            </a:pPr>
            <a:endParaRPr lang="en-US" sz="900" dirty="0">
              <a:solidFill>
                <a:srgbClr val="00B0F0"/>
              </a:solidFill>
              <a:latin typeface="Times New Roman" pitchFamily="18" charset="0"/>
              <a:cs typeface="Times New Roman" pitchFamily="18" charset="0"/>
            </a:endParaRPr>
          </a:p>
          <a:p>
            <a:pPr indent="0">
              <a:lnSpc>
                <a:spcPct val="100000"/>
              </a:lnSpc>
              <a:buNone/>
            </a:pPr>
            <a:endParaRPr lang="en-US" sz="900" dirty="0" smtClean="0">
              <a:solidFill>
                <a:srgbClr val="00B0F0"/>
              </a:solidFill>
              <a:latin typeface="Times New Roman" pitchFamily="18" charset="0"/>
              <a:cs typeface="Times New Roman" pitchFamily="18" charset="0"/>
            </a:endParaRPr>
          </a:p>
          <a:p>
            <a:pPr indent="0">
              <a:lnSpc>
                <a:spcPct val="100000"/>
              </a:lnSpc>
              <a:buNone/>
            </a:pPr>
            <a:endParaRPr lang="en-US" sz="900" dirty="0">
              <a:solidFill>
                <a:srgbClr val="00B0F0"/>
              </a:solidFill>
              <a:latin typeface="Times New Roman" pitchFamily="18" charset="0"/>
              <a:cs typeface="Times New Roman" pitchFamily="18" charset="0"/>
            </a:endParaRPr>
          </a:p>
          <a:p>
            <a:pPr indent="0">
              <a:lnSpc>
                <a:spcPct val="100000"/>
              </a:lnSpc>
              <a:buNone/>
            </a:pPr>
            <a:endParaRPr lang="en-US" sz="900" dirty="0">
              <a:solidFill>
                <a:srgbClr val="00B0F0"/>
              </a:solidFill>
              <a:latin typeface="Times New Roman" pitchFamily="18" charset="0"/>
              <a:cs typeface="Times New Roman" pitchFamily="18" charset="0"/>
            </a:endParaRPr>
          </a:p>
          <a:p>
            <a:pPr indent="0">
              <a:buNone/>
            </a:pPr>
            <a:endParaRPr lang="en-US" dirty="0"/>
          </a:p>
        </p:txBody>
      </p:sp>
      <p:sp>
        <p:nvSpPr>
          <p:cNvPr id="4" name="Title 3"/>
          <p:cNvSpPr>
            <a:spLocks noGrp="1"/>
          </p:cNvSpPr>
          <p:nvPr>
            <p:ph type="title"/>
          </p:nvPr>
        </p:nvSpPr>
        <p:spPr/>
        <p:txBody>
          <a:bodyPr>
            <a:normAutofit/>
          </a:bodyPr>
          <a:lstStyle/>
          <a:p>
            <a:pPr algn="l"/>
            <a:r>
              <a:rPr lang="en-US" sz="1400" dirty="0" err="1" smtClean="0"/>
              <a:t>C.preservation</a:t>
            </a:r>
            <a:endParaRPr lang="en-US" sz="1400" dirty="0"/>
          </a:p>
        </p:txBody>
      </p:sp>
      <p:sp>
        <p:nvSpPr>
          <p:cNvPr id="6" name="Content Placeholder 5"/>
          <p:cNvSpPr>
            <a:spLocks noGrp="1"/>
          </p:cNvSpPr>
          <p:nvPr>
            <p:ph sz="quarter" idx="14"/>
          </p:nvPr>
        </p:nvSpPr>
        <p:spPr/>
        <p:txBody>
          <a:bodyPr>
            <a:normAutofit fontScale="47500" lnSpcReduction="20000"/>
          </a:bodyPr>
          <a:lstStyle/>
          <a:p>
            <a:r>
              <a:rPr lang="en-US" sz="4200" dirty="0" smtClean="0">
                <a:latin typeface="Times New Roman" pitchFamily="18" charset="0"/>
                <a:cs typeface="Times New Roman" pitchFamily="18" charset="0"/>
              </a:rPr>
              <a:t>Freezing</a:t>
            </a:r>
          </a:p>
          <a:p>
            <a:pPr lvl="0">
              <a:buBlip>
                <a:blip r:embed="rId2"/>
              </a:buBlip>
            </a:pPr>
            <a:r>
              <a:rPr lang="en-US" dirty="0"/>
              <a:t>Collecting the data collections which will be </a:t>
            </a:r>
            <a:r>
              <a:rPr lang="en-US" dirty="0" smtClean="0"/>
              <a:t>freezing</a:t>
            </a:r>
          </a:p>
          <a:p>
            <a:pPr lvl="0">
              <a:buBlip>
                <a:blip r:embed="rId2"/>
              </a:buBlip>
            </a:pPr>
            <a:r>
              <a:rPr lang="en-US" dirty="0" smtClean="0"/>
              <a:t>Insert </a:t>
            </a:r>
            <a:r>
              <a:rPr lang="en-US" dirty="0"/>
              <a:t>the ancient manuscripts in plastic and made air-tight</a:t>
            </a:r>
          </a:p>
          <a:p>
            <a:pPr lvl="0">
              <a:buBlip>
                <a:blip r:embed="rId2"/>
              </a:buBlip>
            </a:pPr>
            <a:r>
              <a:rPr lang="en-US" dirty="0"/>
              <a:t>Heat up the  </a:t>
            </a:r>
            <a:r>
              <a:rPr lang="en-US" i="1" dirty="0"/>
              <a:t>Freezing</a:t>
            </a:r>
            <a:r>
              <a:rPr lang="en-US" dirty="0"/>
              <a:t> tools in  -9</a:t>
            </a:r>
            <a:r>
              <a:rPr lang="en-US" baseline="30000" dirty="0"/>
              <a:t>0</a:t>
            </a:r>
            <a:r>
              <a:rPr lang="en-US" dirty="0"/>
              <a:t>C temperatures for one night</a:t>
            </a:r>
          </a:p>
          <a:p>
            <a:pPr lvl="0">
              <a:buBlip>
                <a:blip r:embed="rId2"/>
              </a:buBlip>
            </a:pPr>
            <a:r>
              <a:rPr lang="en-US" dirty="0"/>
              <a:t>Compile the ancient manuscripts </a:t>
            </a:r>
            <a:r>
              <a:rPr lang="en-US" i="1" dirty="0"/>
              <a:t>Freezing</a:t>
            </a:r>
            <a:r>
              <a:rPr lang="en-US" dirty="0"/>
              <a:t> tools for one night with the same temperatures; -9</a:t>
            </a:r>
            <a:r>
              <a:rPr lang="en-US" baseline="30000" dirty="0"/>
              <a:t>0</a:t>
            </a:r>
            <a:r>
              <a:rPr lang="en-US" dirty="0"/>
              <a:t>C.</a:t>
            </a:r>
          </a:p>
          <a:p>
            <a:pPr lvl="0">
              <a:buBlip>
                <a:blip r:embed="rId2"/>
              </a:buBlip>
            </a:pPr>
            <a:r>
              <a:rPr lang="en-US" dirty="0"/>
              <a:t>Next, lowered the temperature of </a:t>
            </a:r>
            <a:r>
              <a:rPr lang="en-US" i="1" dirty="0"/>
              <a:t>Freezing</a:t>
            </a:r>
            <a:r>
              <a:rPr lang="en-US" dirty="0"/>
              <a:t> tools to -19</a:t>
            </a:r>
            <a:r>
              <a:rPr lang="en-US" baseline="30000" dirty="0"/>
              <a:t>0</a:t>
            </a:r>
            <a:r>
              <a:rPr lang="en-US" dirty="0"/>
              <a:t>C, and left for 18 days.</a:t>
            </a:r>
          </a:p>
          <a:p>
            <a:pPr lvl="0">
              <a:buBlip>
                <a:blip r:embed="rId2"/>
              </a:buBlip>
            </a:pPr>
            <a:r>
              <a:rPr lang="en-US" dirty="0"/>
              <a:t>After 18 days, the ancient manuscripts is taken out and the dust is </a:t>
            </a:r>
            <a:r>
              <a:rPr lang="en-US" dirty="0" err="1" smtClean="0"/>
              <a:t>vacumed</a:t>
            </a:r>
            <a:r>
              <a:rPr lang="en-US" dirty="0" smtClean="0"/>
              <a:t> </a:t>
            </a:r>
            <a:endParaRPr lang="en-US" dirty="0"/>
          </a:p>
          <a:p>
            <a:pPr>
              <a:buBlip>
                <a:blip r:embed="rId2"/>
              </a:buBlip>
            </a:pPr>
            <a:r>
              <a:rPr lang="en-US" dirty="0"/>
              <a:t>Manuscripts </a:t>
            </a:r>
            <a:r>
              <a:rPr lang="en-US" dirty="0" err="1"/>
              <a:t>returbed</a:t>
            </a:r>
            <a:r>
              <a:rPr lang="en-US" dirty="0"/>
              <a:t> to the storage are in the manuscripts room</a:t>
            </a:r>
            <a:endParaRPr lang="en-US" dirty="0"/>
          </a:p>
          <a:p>
            <a:pPr indent="0">
              <a:buNone/>
            </a:pP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24" r="27445" b="44628"/>
          <a:stretch/>
        </p:blipFill>
        <p:spPr bwMode="auto">
          <a:xfrm>
            <a:off x="1524000" y="3621932"/>
            <a:ext cx="2819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878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19200" y="2514600"/>
            <a:ext cx="6400800" cy="3048001"/>
          </a:xfrm>
        </p:spPr>
        <p:txBody>
          <a:bodyPr/>
          <a:lstStyle/>
          <a:p>
            <a:pPr indent="0">
              <a:buNone/>
            </a:pPr>
            <a:r>
              <a:rPr lang="en-US" dirty="0" smtClean="0"/>
              <a:t>D. ACCESS</a:t>
            </a:r>
            <a:endParaRPr lang="en-US" dirty="0" smtClean="0"/>
          </a:p>
          <a:p>
            <a:pPr indent="0">
              <a:buNone/>
            </a:pPr>
            <a:endParaRPr lang="en-US" dirty="0"/>
          </a:p>
        </p:txBody>
      </p:sp>
      <p:sp>
        <p:nvSpPr>
          <p:cNvPr id="4" name="Horizontal Scroll 3"/>
          <p:cNvSpPr/>
          <p:nvPr/>
        </p:nvSpPr>
        <p:spPr>
          <a:xfrm>
            <a:off x="1905000" y="3124200"/>
            <a:ext cx="5105400" cy="160020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400" dirty="0">
                <a:solidFill>
                  <a:schemeClr val="tx1"/>
                </a:solidFill>
                <a:latin typeface="Times New Roman" pitchFamily="18" charset="0"/>
                <a:cs typeface="Times New Roman" pitchFamily="18" charset="0"/>
              </a:rPr>
              <a:t>The manuscript in the </a:t>
            </a:r>
            <a:r>
              <a:rPr lang="en-US" sz="1400" dirty="0" err="1">
                <a:solidFill>
                  <a:schemeClr val="tx1"/>
                </a:solidFill>
                <a:latin typeface="Times New Roman" pitchFamily="18" charset="0"/>
                <a:cs typeface="Times New Roman" pitchFamily="18" charset="0"/>
              </a:rPr>
              <a:t>Sonobudoyo</a:t>
            </a:r>
            <a:r>
              <a:rPr lang="en-US" sz="1400" dirty="0">
                <a:solidFill>
                  <a:schemeClr val="tx1"/>
                </a:solidFill>
                <a:latin typeface="Times New Roman" pitchFamily="18" charset="0"/>
                <a:cs typeface="Times New Roman" pitchFamily="18" charset="0"/>
              </a:rPr>
              <a:t> are not only used by the institution's internal environment, but is also open to the publics, so that people who want to use can apply for permission in advance to the </a:t>
            </a:r>
            <a:r>
              <a:rPr lang="en-US" sz="1400" dirty="0" err="1">
                <a:solidFill>
                  <a:schemeClr val="tx1"/>
                </a:solidFill>
                <a:latin typeface="Times New Roman" pitchFamily="18" charset="0"/>
                <a:cs typeface="Times New Roman" pitchFamily="18" charset="0"/>
              </a:rPr>
              <a:t>Sonobudoyo</a:t>
            </a:r>
            <a:r>
              <a:rPr lang="en-US" sz="1400" dirty="0">
                <a:solidFill>
                  <a:schemeClr val="tx1"/>
                </a:solidFill>
                <a:latin typeface="Times New Roman" pitchFamily="18" charset="0"/>
                <a:cs typeface="Times New Roman" pitchFamily="18" charset="0"/>
              </a:rPr>
              <a:t> museum.</a:t>
            </a:r>
          </a:p>
        </p:txBody>
      </p:sp>
      <p:sp>
        <p:nvSpPr>
          <p:cNvPr id="5" name="Explosion 2 4"/>
          <p:cNvSpPr/>
          <p:nvPr/>
        </p:nvSpPr>
        <p:spPr>
          <a:xfrm rot="20668061">
            <a:off x="5676900" y="4608486"/>
            <a:ext cx="2667000" cy="865391"/>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solidFill>
                  <a:srgbClr val="FF0000"/>
                </a:solidFill>
              </a:rPr>
              <a:t>Transcript printed 10% of the total page </a:t>
            </a:r>
            <a:endParaRPr lang="en-US" sz="1000" dirty="0">
              <a:solidFill>
                <a:srgbClr val="FF0000"/>
              </a:solidFill>
            </a:endParaRPr>
          </a:p>
        </p:txBody>
      </p:sp>
    </p:spTree>
    <p:extLst>
      <p:ext uri="{BB962C8B-B14F-4D97-AF65-F5344CB8AC3E}">
        <p14:creationId xmlns:p14="http://schemas.microsoft.com/office/powerpoint/2010/main" val="2192108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a:bodyPr>
          <a:lstStyle/>
          <a:p>
            <a:pPr marL="285750" indent="-285750">
              <a:buBlip>
                <a:blip r:embed="rId2"/>
              </a:buBlip>
            </a:pPr>
            <a:r>
              <a:rPr lang="en-US" dirty="0" smtClean="0"/>
              <a:t>No Archives No History</a:t>
            </a:r>
          </a:p>
          <a:p>
            <a:pPr marL="285750" indent="-285750">
              <a:buBlip>
                <a:blip r:embed="rId2"/>
              </a:buBlip>
            </a:pPr>
            <a:r>
              <a:rPr lang="en-US" dirty="0"/>
              <a:t>One of type archive store information about the historical value is a static archive</a:t>
            </a:r>
            <a:r>
              <a:rPr lang="en-US" dirty="0" smtClean="0"/>
              <a:t>.</a:t>
            </a:r>
          </a:p>
          <a:p>
            <a:pPr marL="285750" indent="-285750">
              <a:buBlip>
                <a:blip r:embed="rId2"/>
              </a:buBlip>
            </a:pPr>
            <a:r>
              <a:rPr lang="en-US" dirty="0"/>
              <a:t>Management of static archive </a:t>
            </a:r>
            <a:r>
              <a:rPr lang="en-US" dirty="0" err="1"/>
              <a:t>Sonobudoyo</a:t>
            </a:r>
            <a:r>
              <a:rPr lang="en-US" dirty="0"/>
              <a:t> museum may apply in accordance with the Law of the Republic of Indonesia No. 43, 2009, such as; the acquisition of static archives, static archival processing, archives static preservation and access to static archives.</a:t>
            </a:r>
          </a:p>
          <a:p>
            <a:pPr indent="0">
              <a:buNone/>
            </a:pPr>
            <a:endParaRPr lang="en-US" dirty="0"/>
          </a:p>
        </p:txBody>
      </p:sp>
    </p:spTree>
    <p:extLst>
      <p:ext uri="{BB962C8B-B14F-4D97-AF65-F5344CB8AC3E}">
        <p14:creationId xmlns:p14="http://schemas.microsoft.com/office/powerpoint/2010/main" val="1200568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00200"/>
            <a:ext cx="1981200" cy="304800"/>
          </a:xfrm>
        </p:spPr>
        <p:txBody>
          <a:bodyPr>
            <a:noAutofit/>
          </a:bodyPr>
          <a:lstStyle/>
          <a:p>
            <a:r>
              <a:rPr lang="en-US" sz="1800" dirty="0" smtClean="0">
                <a:latin typeface="Times New Roman" pitchFamily="18" charset="0"/>
                <a:cs typeface="Times New Roman" pitchFamily="18" charset="0"/>
              </a:rPr>
              <a:t>abstract</a:t>
            </a:r>
            <a:endParaRPr lang="en-US" sz="1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pPr indent="0">
              <a:buNone/>
            </a:pPr>
            <a:r>
              <a:rPr lang="en-US" dirty="0"/>
              <a:t>Archives is the identity of a nation which must always to be preserved, as of the values of that can be known to the next generations. Archives by its function is divided into two; </a:t>
            </a:r>
            <a:r>
              <a:rPr lang="en-US" dirty="0" err="1"/>
              <a:t>Dinamis</a:t>
            </a:r>
            <a:r>
              <a:rPr lang="en-US" dirty="0"/>
              <a:t> archives and static archives.  Static Archives have historical value which must to be preserved. The problem of this research is "how the management of the static archives in preserving the historical values at the </a:t>
            </a:r>
            <a:r>
              <a:rPr lang="en-US" dirty="0" err="1"/>
              <a:t>sonobudoyo</a:t>
            </a:r>
            <a:r>
              <a:rPr lang="en-US" dirty="0"/>
              <a:t> museum”. The purpose of this study was to determine the management of the static archives in preserving the historical values at the </a:t>
            </a:r>
            <a:r>
              <a:rPr lang="en-US" dirty="0" err="1"/>
              <a:t>sonobudoyo</a:t>
            </a:r>
            <a:r>
              <a:rPr lang="en-US" dirty="0"/>
              <a:t> museum. This research is a case study in </a:t>
            </a:r>
            <a:r>
              <a:rPr lang="en-US" dirty="0" err="1"/>
              <a:t>Sonobudoyo</a:t>
            </a:r>
            <a:r>
              <a:rPr lang="en-US" dirty="0"/>
              <a:t> Yogyakarta. The research result showed that the Museum </a:t>
            </a:r>
            <a:r>
              <a:rPr lang="en-US" dirty="0" err="1"/>
              <a:t>Sonobudoyo</a:t>
            </a:r>
            <a:r>
              <a:rPr lang="en-US" dirty="0"/>
              <a:t> was properly managing archives in preserving the historical  in accordance with applicable directive. This preserved is done for the preservation contained of historical values as its can be used for the next generations. Archival management in </a:t>
            </a:r>
            <a:r>
              <a:rPr lang="en-US" dirty="0" err="1"/>
              <a:t>Sonobudoyo</a:t>
            </a:r>
            <a:r>
              <a:rPr lang="en-US" dirty="0"/>
              <a:t> has implemented in accordance with the Law of the Republic of Indonesia No. 43 of 2009, such as;  the acquisition of archives, static archival processing, static archives preservations and the static access archives.</a:t>
            </a:r>
          </a:p>
          <a:p>
            <a:pPr indent="0">
              <a:buNone/>
            </a:pPr>
            <a:endParaRPr lang="en-US" dirty="0"/>
          </a:p>
          <a:p>
            <a:pPr indent="0">
              <a:buNone/>
            </a:pPr>
            <a:r>
              <a:rPr lang="en-US" dirty="0"/>
              <a:t>Keywords:</a:t>
            </a:r>
            <a:r>
              <a:rPr lang="en-US" b="1" dirty="0"/>
              <a:t>   </a:t>
            </a:r>
            <a:r>
              <a:rPr lang="en-US" dirty="0"/>
              <a:t>Archives, Static Archives Managements, Historical Archives  Preservation</a:t>
            </a:r>
          </a:p>
          <a:p>
            <a:endParaRPr lang="en-US" dirty="0"/>
          </a:p>
        </p:txBody>
      </p:sp>
    </p:spTree>
    <p:extLst>
      <p:ext uri="{BB962C8B-B14F-4D97-AF65-F5344CB8AC3E}">
        <p14:creationId xmlns:p14="http://schemas.microsoft.com/office/powerpoint/2010/main" val="4090926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Introduction</a:t>
            </a:r>
            <a:endParaRPr lang="en-US" dirty="0"/>
          </a:p>
        </p:txBody>
      </p:sp>
      <p:sp>
        <p:nvSpPr>
          <p:cNvPr id="3" name="Content Placeholder 2"/>
          <p:cNvSpPr>
            <a:spLocks noGrp="1"/>
          </p:cNvSpPr>
          <p:nvPr>
            <p:ph idx="1"/>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a:solidFill>
                  <a:schemeClr val="tx1"/>
                </a:solidFill>
              </a:rPr>
              <a:t>Archives is the identity of a nation which must always to be preserved as of the values of that can be known to the next generations. </a:t>
            </a:r>
            <a:endParaRPr lang="en-US" dirty="0" smtClean="0">
              <a:solidFill>
                <a:schemeClr val="tx1"/>
              </a:solidFill>
            </a:endParaRPr>
          </a:p>
          <a:p>
            <a:pPr indent="0">
              <a:buNone/>
            </a:pPr>
            <a:endParaRPr lang="en-US" dirty="0"/>
          </a:p>
        </p:txBody>
      </p:sp>
      <p:grpSp>
        <p:nvGrpSpPr>
          <p:cNvPr id="21" name="Group 20"/>
          <p:cNvGrpSpPr/>
          <p:nvPr/>
        </p:nvGrpSpPr>
        <p:grpSpPr>
          <a:xfrm>
            <a:off x="1524000" y="3810000"/>
            <a:ext cx="4523362" cy="1318909"/>
            <a:chOff x="1524000" y="3810000"/>
            <a:chExt cx="4523362" cy="1318909"/>
          </a:xfrm>
        </p:grpSpPr>
        <p:sp>
          <p:nvSpPr>
            <p:cNvPr id="10" name="Horizontal Scroll 9"/>
            <p:cNvSpPr/>
            <p:nvPr/>
          </p:nvSpPr>
          <p:spPr>
            <a:xfrm>
              <a:off x="1524000" y="4191000"/>
              <a:ext cx="1849877" cy="762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Archives by function</a:t>
              </a:r>
              <a:endParaRPr lang="en-US" dirty="0"/>
            </a:p>
          </p:txBody>
        </p:sp>
        <p:sp>
          <p:nvSpPr>
            <p:cNvPr id="11" name="Horizontal Scroll 10"/>
            <p:cNvSpPr/>
            <p:nvPr/>
          </p:nvSpPr>
          <p:spPr>
            <a:xfrm>
              <a:off x="4066162" y="3810000"/>
              <a:ext cx="1981200" cy="533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Dynamic archives</a:t>
              </a:r>
              <a:endParaRPr lang="en-US" dirty="0"/>
            </a:p>
          </p:txBody>
        </p:sp>
        <p:sp>
          <p:nvSpPr>
            <p:cNvPr id="12" name="Horizontal Scroll 11"/>
            <p:cNvSpPr/>
            <p:nvPr/>
          </p:nvSpPr>
          <p:spPr>
            <a:xfrm>
              <a:off x="4041843" y="4595509"/>
              <a:ext cx="1981200" cy="533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Static archives</a:t>
              </a:r>
              <a:endParaRPr lang="en-US" dirty="0"/>
            </a:p>
          </p:txBody>
        </p:sp>
        <p:cxnSp>
          <p:nvCxnSpPr>
            <p:cNvPr id="14" name="Straight Arrow Connector 13"/>
            <p:cNvCxnSpPr>
              <a:endCxn id="11" idx="1"/>
            </p:cNvCxnSpPr>
            <p:nvPr/>
          </p:nvCxnSpPr>
          <p:spPr>
            <a:xfrm flipV="1">
              <a:off x="3373877" y="4076700"/>
              <a:ext cx="692285"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73877" y="4572000"/>
              <a:ext cx="667966" cy="290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0335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1981200" cy="381000"/>
          </a:xfrm>
        </p:spPr>
        <p:txBody>
          <a:bodyPr>
            <a:normAutofit/>
          </a:bodyPr>
          <a:lstStyle/>
          <a:p>
            <a:endParaRPr lang="en-US" sz="1800" dirty="0"/>
          </a:p>
        </p:txBody>
      </p:sp>
      <p:sp>
        <p:nvSpPr>
          <p:cNvPr id="3" name="Content Placeholder 2"/>
          <p:cNvSpPr>
            <a:spLocks noGrp="1"/>
          </p:cNvSpPr>
          <p:nvPr>
            <p:ph idx="1"/>
          </p:nvPr>
        </p:nvSpPr>
        <p:spPr>
          <a:xfrm>
            <a:off x="1371600" y="2209800"/>
            <a:ext cx="6400800" cy="3200400"/>
          </a:xfrm>
        </p:spPr>
        <p:txBody>
          <a:bodyPr>
            <a:normAutofit/>
          </a:bodyPr>
          <a:lstStyle/>
          <a:p>
            <a:endParaRPr lang="en-US" dirty="0" smtClean="0"/>
          </a:p>
          <a:p>
            <a:pPr marL="285750" indent="-285750">
              <a:buBlip>
                <a:blip r:embed="rId2"/>
              </a:buBlip>
            </a:pPr>
            <a:r>
              <a:rPr lang="en-US" dirty="0" smtClean="0"/>
              <a:t>Static </a:t>
            </a:r>
            <a:r>
              <a:rPr lang="en-US" dirty="0"/>
              <a:t>archives has historical </a:t>
            </a:r>
            <a:r>
              <a:rPr lang="en-US" dirty="0" smtClean="0"/>
              <a:t>values</a:t>
            </a:r>
          </a:p>
          <a:p>
            <a:pPr marL="285750" indent="-285750">
              <a:buBlip>
                <a:blip r:embed="rId2"/>
              </a:buBlip>
            </a:pPr>
            <a:r>
              <a:rPr lang="en-US" dirty="0" smtClean="0"/>
              <a:t>One </a:t>
            </a:r>
            <a:r>
              <a:rPr lang="en-US" dirty="0"/>
              <a:t>of government agency that cares for the archive is </a:t>
            </a:r>
            <a:r>
              <a:rPr lang="en-US" dirty="0" err="1"/>
              <a:t>Sonobudoyo</a:t>
            </a:r>
            <a:r>
              <a:rPr lang="en-US" dirty="0"/>
              <a:t> </a:t>
            </a:r>
            <a:r>
              <a:rPr lang="en-US" dirty="0" smtClean="0"/>
              <a:t>Museum</a:t>
            </a:r>
            <a:r>
              <a:rPr lang="en-US" dirty="0"/>
              <a:t>. </a:t>
            </a:r>
            <a:endParaRPr lang="en-US" dirty="0" smtClean="0"/>
          </a:p>
          <a:p>
            <a:pPr indent="0">
              <a:buNone/>
            </a:pPr>
            <a:endParaRPr lang="en-US" dirty="0" smtClean="0"/>
          </a:p>
        </p:txBody>
      </p:sp>
      <p:grpSp>
        <p:nvGrpSpPr>
          <p:cNvPr id="29" name="Group 28"/>
          <p:cNvGrpSpPr/>
          <p:nvPr/>
        </p:nvGrpSpPr>
        <p:grpSpPr>
          <a:xfrm>
            <a:off x="2133600" y="4469861"/>
            <a:ext cx="3851342" cy="781455"/>
            <a:chOff x="1752600" y="3926732"/>
            <a:chExt cx="3851342" cy="781455"/>
          </a:xfrm>
        </p:grpSpPr>
        <p:sp>
          <p:nvSpPr>
            <p:cNvPr id="12" name="Flowchart: Sequential Access Storage 11"/>
            <p:cNvSpPr/>
            <p:nvPr/>
          </p:nvSpPr>
          <p:spPr>
            <a:xfrm>
              <a:off x="1752600" y="3926732"/>
              <a:ext cx="1828800" cy="6096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Text of Manuscript</a:t>
              </a:r>
              <a:endParaRPr lang="en-US" dirty="0">
                <a:solidFill>
                  <a:srgbClr val="002060"/>
                </a:solidFill>
              </a:endParaRPr>
            </a:p>
          </p:txBody>
        </p:sp>
        <p:sp>
          <p:nvSpPr>
            <p:cNvPr id="13" name="Flowchart: Process 12"/>
            <p:cNvSpPr/>
            <p:nvPr/>
          </p:nvSpPr>
          <p:spPr>
            <a:xfrm>
              <a:off x="3912951" y="3978613"/>
              <a:ext cx="1676400" cy="304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Javanese</a:t>
              </a:r>
              <a:endParaRPr lang="en-US" dirty="0"/>
            </a:p>
          </p:txBody>
        </p:sp>
        <p:sp>
          <p:nvSpPr>
            <p:cNvPr id="14" name="Flowchart: Process 13"/>
            <p:cNvSpPr/>
            <p:nvPr/>
          </p:nvSpPr>
          <p:spPr>
            <a:xfrm>
              <a:off x="3927542" y="4403387"/>
              <a:ext cx="1676400" cy="304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Arabic </a:t>
              </a:r>
              <a:r>
                <a:rPr lang="en-US" dirty="0" err="1" smtClean="0"/>
                <a:t>Pegon</a:t>
              </a:r>
              <a:endParaRPr lang="en-US" dirty="0"/>
            </a:p>
          </p:txBody>
        </p:sp>
        <p:cxnSp>
          <p:nvCxnSpPr>
            <p:cNvPr id="21" name="Straight Arrow Connector 20"/>
            <p:cNvCxnSpPr/>
            <p:nvPr/>
          </p:nvCxnSpPr>
          <p:spPr>
            <a:xfrm flipV="1">
              <a:off x="3581400" y="4181274"/>
              <a:ext cx="331551" cy="502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4" idx="1"/>
            </p:cNvCxnSpPr>
            <p:nvPr/>
          </p:nvCxnSpPr>
          <p:spPr>
            <a:xfrm>
              <a:off x="3581400" y="4231532"/>
              <a:ext cx="346142" cy="3242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229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indent="0">
              <a:buNone/>
            </a:pPr>
            <a:endParaRPr lang="en-US" dirty="0" smtClean="0"/>
          </a:p>
          <a:p>
            <a:pPr indent="0">
              <a:buNone/>
            </a:pPr>
            <a:endParaRPr lang="en-US" dirty="0"/>
          </a:p>
          <a:p>
            <a:pPr indent="0">
              <a:buNone/>
            </a:pPr>
            <a:endParaRPr lang="en-US" dirty="0" smtClean="0"/>
          </a:p>
          <a:p>
            <a:pPr marL="285750" indent="-285750">
              <a:buBlip>
                <a:blip r:embed="rId2"/>
              </a:buBlip>
            </a:pPr>
            <a:r>
              <a:rPr lang="en-US" dirty="0" smtClean="0"/>
              <a:t>The </a:t>
            </a:r>
            <a:r>
              <a:rPr lang="en-US" dirty="0"/>
              <a:t>purpose of this study was to determine the management of the static archives in preserving the historical values at the </a:t>
            </a:r>
            <a:r>
              <a:rPr lang="en-US" dirty="0" err="1"/>
              <a:t>sonobudoyo</a:t>
            </a:r>
            <a:r>
              <a:rPr lang="en-US" dirty="0"/>
              <a:t> museum</a:t>
            </a:r>
            <a:r>
              <a:rPr lang="en-US" dirty="0" smtClean="0"/>
              <a:t>.</a:t>
            </a:r>
          </a:p>
          <a:p>
            <a:pPr indent="0">
              <a:buNone/>
            </a:pPr>
            <a:endParaRPr lang="en-US" dirty="0" smtClean="0"/>
          </a:p>
        </p:txBody>
      </p:sp>
      <p:grpSp>
        <p:nvGrpSpPr>
          <p:cNvPr id="4" name="Group 3"/>
          <p:cNvGrpSpPr/>
          <p:nvPr/>
        </p:nvGrpSpPr>
        <p:grpSpPr>
          <a:xfrm>
            <a:off x="2209800" y="2685239"/>
            <a:ext cx="3886200" cy="605951"/>
            <a:chOff x="1752600" y="4953000"/>
            <a:chExt cx="3886200" cy="788911"/>
          </a:xfrm>
        </p:grpSpPr>
        <p:sp>
          <p:nvSpPr>
            <p:cNvPr id="5" name="Horizontal Scroll 4"/>
            <p:cNvSpPr/>
            <p:nvPr/>
          </p:nvSpPr>
          <p:spPr>
            <a:xfrm>
              <a:off x="2667000" y="4979911"/>
              <a:ext cx="2971800" cy="762000"/>
            </a:xfrm>
            <a:prstGeom prst="horizontalScroll">
              <a:avLst>
                <a:gd name="adj" fmla="val 2074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C00000"/>
                  </a:solidFill>
                </a:rPr>
                <a:t>No Archives No History</a:t>
              </a:r>
              <a:endParaRPr lang="en-US" dirty="0">
                <a:solidFill>
                  <a:srgbClr val="C00000"/>
                </a:solidFill>
              </a:endParaRPr>
            </a:p>
          </p:txBody>
        </p:sp>
        <p:sp>
          <p:nvSpPr>
            <p:cNvPr id="6" name="Oval Callout 5"/>
            <p:cNvSpPr/>
            <p:nvPr/>
          </p:nvSpPr>
          <p:spPr>
            <a:xfrm>
              <a:off x="1752600" y="4953000"/>
              <a:ext cx="762000" cy="381000"/>
            </a:xfrm>
            <a:prstGeom prst="wedgeEllipseCallout">
              <a:avLst>
                <a:gd name="adj1" fmla="val 73635"/>
                <a:gd name="adj2" fmla="val 6505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rgbClr val="00B0F0"/>
                  </a:solidFill>
                  <a:latin typeface="Times New Roman" pitchFamily="18" charset="0"/>
                  <a:cs typeface="Times New Roman" pitchFamily="18" charset="0"/>
                </a:rPr>
                <a:t>Myth</a:t>
              </a:r>
              <a:endParaRPr lang="en-US" sz="1200" dirty="0">
                <a:solidFill>
                  <a:srgbClr val="00B0F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961970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B. Literature review</a:t>
            </a:r>
            <a:endParaRPr lang="en-US" dirty="0"/>
          </a:p>
        </p:txBody>
      </p:sp>
      <p:sp>
        <p:nvSpPr>
          <p:cNvPr id="5" name="Content Placeholder 4"/>
          <p:cNvSpPr>
            <a:spLocks noGrp="1"/>
          </p:cNvSpPr>
          <p:nvPr>
            <p:ph idx="1"/>
          </p:nvPr>
        </p:nvSpPr>
        <p:spPr>
          <a:xfrm>
            <a:off x="1371600" y="2438400"/>
            <a:ext cx="6400800" cy="3276600"/>
          </a:xfrm>
        </p:spPr>
        <p:txBody>
          <a:bodyPr/>
          <a:lstStyle/>
          <a:p>
            <a:pPr marL="285750" indent="-285750">
              <a:buBlip>
                <a:blip r:embed="rId2"/>
              </a:buBlip>
            </a:pPr>
            <a:r>
              <a:rPr lang="en-US" dirty="0" smtClean="0"/>
              <a:t>Static Archives </a:t>
            </a:r>
          </a:p>
          <a:p>
            <a:pPr indent="0">
              <a:buNone/>
            </a:pPr>
            <a:r>
              <a:rPr lang="en-US" dirty="0" smtClean="0"/>
              <a:t>												</a:t>
            </a:r>
          </a:p>
          <a:p>
            <a:pPr marL="285750" indent="-285750">
              <a:buBlip>
                <a:blip r:embed="rId2"/>
              </a:buBlip>
            </a:pPr>
            <a:r>
              <a:rPr lang="en-US" dirty="0" smtClean="0"/>
              <a:t>Static Archives Management</a:t>
            </a:r>
          </a:p>
        </p:txBody>
      </p:sp>
      <p:sp>
        <p:nvSpPr>
          <p:cNvPr id="6" name="Cloud Callout 5"/>
          <p:cNvSpPr/>
          <p:nvPr/>
        </p:nvSpPr>
        <p:spPr>
          <a:xfrm>
            <a:off x="1295400" y="2819400"/>
            <a:ext cx="1981200" cy="457200"/>
          </a:xfrm>
          <a:prstGeom prst="cloudCallout">
            <a:avLst>
              <a:gd name="adj1" fmla="val 79167"/>
              <a:gd name="adj2" fmla="val 48138"/>
            </a:avLst>
          </a:prstGeom>
          <a:solidFill>
            <a:schemeClr val="tx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smtClean="0">
                <a:solidFill>
                  <a:srgbClr val="FF0000"/>
                </a:solidFill>
                <a:latin typeface="Times New Roman" pitchFamily="18" charset="0"/>
                <a:cs typeface="Times New Roman" pitchFamily="18" charset="0"/>
              </a:rPr>
              <a:t>Basir</a:t>
            </a:r>
            <a:r>
              <a:rPr lang="en-US" sz="1200" dirty="0" smtClean="0">
                <a:solidFill>
                  <a:srgbClr val="FF0000"/>
                </a:solidFill>
                <a:latin typeface="Times New Roman" pitchFamily="18" charset="0"/>
                <a:cs typeface="Times New Roman" pitchFamily="18" charset="0"/>
              </a:rPr>
              <a:t> </a:t>
            </a:r>
            <a:r>
              <a:rPr lang="en-US" sz="1200" dirty="0" err="1" smtClean="0">
                <a:solidFill>
                  <a:srgbClr val="FF0000"/>
                </a:solidFill>
                <a:latin typeface="Times New Roman" pitchFamily="18" charset="0"/>
                <a:cs typeface="Times New Roman" pitchFamily="18" charset="0"/>
              </a:rPr>
              <a:t>Bartos</a:t>
            </a:r>
            <a:r>
              <a:rPr lang="en-US" sz="1200" dirty="0" smtClean="0">
                <a:solidFill>
                  <a:srgbClr val="FF0000"/>
                </a:solidFill>
                <a:latin typeface="Times New Roman" pitchFamily="18" charset="0"/>
                <a:cs typeface="Times New Roman" pitchFamily="18" charset="0"/>
              </a:rPr>
              <a:t>, 2013 p.87</a:t>
            </a:r>
            <a:endParaRPr lang="en-US" sz="1200" dirty="0">
              <a:solidFill>
                <a:srgbClr val="FF0000"/>
              </a:solidFill>
              <a:latin typeface="Times New Roman" pitchFamily="18" charset="0"/>
              <a:cs typeface="Times New Roman" pitchFamily="18" charset="0"/>
            </a:endParaRPr>
          </a:p>
        </p:txBody>
      </p:sp>
      <p:sp>
        <p:nvSpPr>
          <p:cNvPr id="8" name="Rounded Rectangle 7"/>
          <p:cNvSpPr/>
          <p:nvPr/>
        </p:nvSpPr>
        <p:spPr>
          <a:xfrm>
            <a:off x="3733800" y="3025302"/>
            <a:ext cx="3505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dirty="0" smtClean="0"/>
              <a:t>Static archives is permanently as of that it can be used</a:t>
            </a:r>
            <a:endParaRPr lang="en-US" dirty="0"/>
          </a:p>
        </p:txBody>
      </p:sp>
      <p:sp>
        <p:nvSpPr>
          <p:cNvPr id="9" name="Horizontal Scroll 8"/>
          <p:cNvSpPr/>
          <p:nvPr/>
        </p:nvSpPr>
        <p:spPr>
          <a:xfrm>
            <a:off x="1676400" y="4191000"/>
            <a:ext cx="5791200" cy="1524000"/>
          </a:xfrm>
          <a:prstGeom prst="horizontalScroll">
            <a:avLst>
              <a:gd name="adj" fmla="val 17193"/>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Law of the Republic of Indonesia No. 43, 2009 include the acquisition of static archives, static archival processing, Static archives preservations and archives static access.</a:t>
            </a:r>
          </a:p>
        </p:txBody>
      </p:sp>
    </p:spTree>
    <p:extLst>
      <p:ext uri="{BB962C8B-B14F-4D97-AF65-F5344CB8AC3E}">
        <p14:creationId xmlns:p14="http://schemas.microsoft.com/office/powerpoint/2010/main" val="3337437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c. RESEARCH METHODOLOGY</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285750" indent="-285750">
              <a:buBlip>
                <a:blip r:embed="rId2"/>
              </a:buBlip>
            </a:pPr>
            <a:r>
              <a:rPr lang="en-US" dirty="0"/>
              <a:t>This study used descriptive qualitative </a:t>
            </a:r>
            <a:r>
              <a:rPr lang="en-US" dirty="0" smtClean="0"/>
              <a:t>method</a:t>
            </a:r>
          </a:p>
          <a:p>
            <a:pPr marL="285750" indent="-285750">
              <a:buBlip>
                <a:blip r:embed="rId2"/>
              </a:buBlip>
            </a:pPr>
            <a:r>
              <a:rPr lang="en-US" dirty="0" smtClean="0"/>
              <a:t>This </a:t>
            </a:r>
            <a:r>
              <a:rPr lang="en-US" dirty="0"/>
              <a:t>research was conducted at the Museum </a:t>
            </a:r>
            <a:r>
              <a:rPr lang="en-US" dirty="0" err="1"/>
              <a:t>Sonobudyo</a:t>
            </a:r>
            <a:r>
              <a:rPr lang="en-US" dirty="0"/>
              <a:t> Yogyakarta. </a:t>
            </a:r>
          </a:p>
          <a:p>
            <a:pPr marL="285750" indent="-285750">
              <a:buBlip>
                <a:blip r:embed="rId2"/>
              </a:buBlip>
            </a:pPr>
            <a:r>
              <a:rPr lang="en-US" dirty="0" smtClean="0"/>
              <a:t>Informants </a:t>
            </a:r>
            <a:r>
              <a:rPr lang="en-US" dirty="0"/>
              <a:t>in this study was the officer on </a:t>
            </a:r>
            <a:r>
              <a:rPr lang="en-US" dirty="0" err="1"/>
              <a:t>Sonobudoyo</a:t>
            </a:r>
            <a:r>
              <a:rPr lang="en-US" dirty="0"/>
              <a:t> Yogyakarta</a:t>
            </a:r>
          </a:p>
        </p:txBody>
      </p:sp>
    </p:spTree>
    <p:extLst>
      <p:ext uri="{BB962C8B-B14F-4D97-AF65-F5344CB8AC3E}">
        <p14:creationId xmlns:p14="http://schemas.microsoft.com/office/powerpoint/2010/main" val="2902784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a:t>
            </a:r>
            <a:r>
              <a:rPr lang="en-US" dirty="0" err="1" smtClean="0"/>
              <a:t>dISCUSSION</a:t>
            </a:r>
            <a:endParaRPr lang="en-US" dirty="0"/>
          </a:p>
        </p:txBody>
      </p:sp>
      <p:sp>
        <p:nvSpPr>
          <p:cNvPr id="3" name="Content Placeholder 2"/>
          <p:cNvSpPr>
            <a:spLocks noGrp="1"/>
          </p:cNvSpPr>
          <p:nvPr>
            <p:ph idx="1"/>
          </p:nvPr>
        </p:nvSpPr>
        <p:spPr/>
        <p:txBody>
          <a:bodyPr>
            <a:normAutofit fontScale="25000" lnSpcReduction="20000"/>
          </a:bodyPr>
          <a:lstStyle/>
          <a:p>
            <a:pPr marL="285750" indent="-285750">
              <a:buBlip>
                <a:blip r:embed="rId2"/>
              </a:buBlip>
            </a:pPr>
            <a:r>
              <a:rPr lang="en-US" sz="6400" b="1" dirty="0" smtClean="0">
                <a:latin typeface="Times New Roman" pitchFamily="18" charset="0"/>
                <a:cs typeface="Times New Roman" pitchFamily="18" charset="0"/>
              </a:rPr>
              <a:t>General Description of </a:t>
            </a:r>
            <a:r>
              <a:rPr lang="en-US" sz="6400" b="1" dirty="0" err="1" smtClean="0">
                <a:latin typeface="Times New Roman" pitchFamily="18" charset="0"/>
                <a:cs typeface="Times New Roman" pitchFamily="18" charset="0"/>
              </a:rPr>
              <a:t>Sonobudoyo</a:t>
            </a:r>
            <a:r>
              <a:rPr lang="en-US" sz="6400" b="1" dirty="0" smtClean="0">
                <a:latin typeface="Times New Roman" pitchFamily="18" charset="0"/>
                <a:cs typeface="Times New Roman" pitchFamily="18" charset="0"/>
              </a:rPr>
              <a:t> Museum</a:t>
            </a:r>
          </a:p>
          <a:p>
            <a:pPr indent="0">
              <a:buNone/>
            </a:pPr>
            <a:endParaRPr lang="en-US" sz="3800" b="1" dirty="0" smtClean="0"/>
          </a:p>
          <a:p>
            <a:pPr indent="0" algn="just">
              <a:buNone/>
            </a:pPr>
            <a:r>
              <a:rPr lang="en-US" sz="4800" dirty="0" err="1">
                <a:latin typeface="Times New Roman" pitchFamily="18" charset="0"/>
                <a:cs typeface="Times New Roman" pitchFamily="18" charset="0"/>
              </a:rPr>
              <a:t>Sonobudoyo</a:t>
            </a:r>
            <a:r>
              <a:rPr lang="en-US" sz="4800" dirty="0">
                <a:latin typeface="Times New Roman" pitchFamily="18" charset="0"/>
                <a:cs typeface="Times New Roman" pitchFamily="18" charset="0"/>
              </a:rPr>
              <a:t> is one of education and culture museum in the city of Yogyakarta, located in </a:t>
            </a:r>
            <a:r>
              <a:rPr lang="en-US" sz="4800" dirty="0" err="1">
                <a:latin typeface="Times New Roman" pitchFamily="18" charset="0"/>
                <a:cs typeface="Times New Roman" pitchFamily="18" charset="0"/>
              </a:rPr>
              <a:t>Jalan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Trikora</a:t>
            </a:r>
            <a:r>
              <a:rPr lang="en-US" sz="4800" dirty="0">
                <a:latin typeface="Times New Roman" pitchFamily="18" charset="0"/>
                <a:cs typeface="Times New Roman" pitchFamily="18" charset="0"/>
              </a:rPr>
              <a:t> 6, Yogyakarta North Square. </a:t>
            </a:r>
            <a:endParaRPr lang="en-US" sz="4800" dirty="0" smtClean="0">
              <a:latin typeface="Times New Roman" pitchFamily="18" charset="0"/>
              <a:cs typeface="Times New Roman" pitchFamily="18" charset="0"/>
            </a:endParaRPr>
          </a:p>
          <a:p>
            <a:pPr indent="0" algn="just">
              <a:buNone/>
            </a:pPr>
            <a:endParaRPr lang="en-US" sz="4800" dirty="0" smtClean="0">
              <a:latin typeface="Times New Roman" pitchFamily="18" charset="0"/>
              <a:cs typeface="Times New Roman" pitchFamily="18" charset="0"/>
            </a:endParaRPr>
          </a:p>
          <a:p>
            <a:pPr indent="0" algn="just">
              <a:buNone/>
            </a:pPr>
            <a:r>
              <a:rPr lang="en-US" sz="4800" dirty="0">
                <a:latin typeface="Times New Roman" pitchFamily="18" charset="0"/>
                <a:cs typeface="Times New Roman" pitchFamily="18" charset="0"/>
              </a:rPr>
              <a:t>Collection of </a:t>
            </a:r>
            <a:r>
              <a:rPr lang="en-US" sz="4800" dirty="0" err="1">
                <a:latin typeface="Times New Roman" pitchFamily="18" charset="0"/>
                <a:cs typeface="Times New Roman" pitchFamily="18" charset="0"/>
              </a:rPr>
              <a:t>Sonobudoyo</a:t>
            </a:r>
            <a:r>
              <a:rPr lang="en-US" sz="4800" dirty="0">
                <a:latin typeface="Times New Roman" pitchFamily="18" charset="0"/>
                <a:cs typeface="Times New Roman" pitchFamily="18" charset="0"/>
              </a:rPr>
              <a:t> museum is various diversified among 13 collections of </a:t>
            </a:r>
            <a:r>
              <a:rPr lang="en-US" sz="4800" dirty="0" err="1">
                <a:latin typeface="Times New Roman" pitchFamily="18" charset="0"/>
                <a:cs typeface="Times New Roman" pitchFamily="18" charset="0"/>
              </a:rPr>
              <a:t>Geologika</a:t>
            </a:r>
            <a:r>
              <a:rPr lang="en-US" sz="4800" dirty="0">
                <a:latin typeface="Times New Roman" pitchFamily="18" charset="0"/>
                <a:cs typeface="Times New Roman" pitchFamily="18" charset="0"/>
              </a:rPr>
              <a:t>, 34 collections of </a:t>
            </a:r>
            <a:r>
              <a:rPr lang="en-US" sz="4800" dirty="0" err="1">
                <a:latin typeface="Times New Roman" pitchFamily="18" charset="0"/>
                <a:cs typeface="Times New Roman" pitchFamily="18" charset="0"/>
              </a:rPr>
              <a:t>Biologika</a:t>
            </a:r>
            <a:r>
              <a:rPr lang="en-US" sz="4800" dirty="0">
                <a:latin typeface="Times New Roman" pitchFamily="18" charset="0"/>
                <a:cs typeface="Times New Roman" pitchFamily="18" charset="0"/>
              </a:rPr>
              <a:t>, 8157 collection of </a:t>
            </a:r>
            <a:r>
              <a:rPr lang="en-US" sz="4800" dirty="0" err="1">
                <a:latin typeface="Times New Roman" pitchFamily="18" charset="0"/>
                <a:cs typeface="Times New Roman" pitchFamily="18" charset="0"/>
              </a:rPr>
              <a:t>Etnografika</a:t>
            </a:r>
            <a:r>
              <a:rPr lang="en-US" sz="4800" dirty="0">
                <a:latin typeface="Times New Roman" pitchFamily="18" charset="0"/>
                <a:cs typeface="Times New Roman" pitchFamily="18" charset="0"/>
              </a:rPr>
              <a:t>, 1981 collection Archaeology, 42 collections </a:t>
            </a:r>
            <a:r>
              <a:rPr lang="en-US" sz="4800" dirty="0" err="1">
                <a:latin typeface="Times New Roman" pitchFamily="18" charset="0"/>
                <a:cs typeface="Times New Roman" pitchFamily="18" charset="0"/>
              </a:rPr>
              <a:t>Historika</a:t>
            </a:r>
            <a:r>
              <a:rPr lang="en-US" sz="4800" dirty="0">
                <a:latin typeface="Times New Roman" pitchFamily="18" charset="0"/>
                <a:cs typeface="Times New Roman" pitchFamily="18" charset="0"/>
              </a:rPr>
              <a:t>, 21.914 collections of numismatic, 1240 collection of </a:t>
            </a:r>
            <a:r>
              <a:rPr lang="en-US" sz="4800" dirty="0" err="1">
                <a:latin typeface="Times New Roman" pitchFamily="18" charset="0"/>
                <a:cs typeface="Times New Roman" pitchFamily="18" charset="0"/>
              </a:rPr>
              <a:t>Filologika</a:t>
            </a:r>
            <a:r>
              <a:rPr lang="en-US" sz="4800" dirty="0">
                <a:latin typeface="Times New Roman" pitchFamily="18" charset="0"/>
                <a:cs typeface="Times New Roman" pitchFamily="18" charset="0"/>
              </a:rPr>
              <a:t> manuscript, 384 collections of </a:t>
            </a:r>
            <a:r>
              <a:rPr lang="en-US" sz="4800" dirty="0" err="1">
                <a:latin typeface="Times New Roman" pitchFamily="18" charset="0"/>
                <a:cs typeface="Times New Roman" pitchFamily="18" charset="0"/>
              </a:rPr>
              <a:t>Keramologika</a:t>
            </a:r>
            <a:r>
              <a:rPr lang="en-US" sz="4800" dirty="0">
                <a:latin typeface="Times New Roman" pitchFamily="18" charset="0"/>
                <a:cs typeface="Times New Roman" pitchFamily="18" charset="0"/>
              </a:rPr>
              <a:t>, 9120 collection of Arts, and 384 collection of </a:t>
            </a:r>
            <a:r>
              <a:rPr lang="en-US" sz="4800" dirty="0" err="1">
                <a:latin typeface="Times New Roman" pitchFamily="18" charset="0"/>
                <a:cs typeface="Times New Roman" pitchFamily="18" charset="0"/>
              </a:rPr>
              <a:t>Technologika</a:t>
            </a:r>
            <a:r>
              <a:rPr lang="en-US" sz="4800" dirty="0">
                <a:latin typeface="Times New Roman" pitchFamily="18" charset="0"/>
                <a:cs typeface="Times New Roman" pitchFamily="18" charset="0"/>
              </a:rPr>
              <a:t>. The amount of the total number is 43.235 collections. </a:t>
            </a:r>
          </a:p>
          <a:p>
            <a:pPr indent="0" algn="just">
              <a:buNone/>
            </a:pPr>
            <a:endParaRPr lang="en-US" sz="29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39162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838200" cy="304800"/>
          </a:xfrm>
        </p:spPr>
        <p:txBody>
          <a:bodyPr>
            <a:normAutofit/>
          </a:bodyPr>
          <a:lstStyle/>
          <a:p>
            <a:endParaRPr lang="en-US" sz="105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285750" lvl="0" indent="-285750">
              <a:buBlip>
                <a:blip r:embed="rId2"/>
              </a:buBlip>
            </a:pPr>
            <a:r>
              <a:rPr lang="en-US" b="1" dirty="0" smtClean="0"/>
              <a:t>The Description of Static Archives Collections in </a:t>
            </a:r>
            <a:r>
              <a:rPr lang="en-US" b="1" dirty="0" err="1" smtClean="0"/>
              <a:t>Sonobudoyo</a:t>
            </a:r>
            <a:r>
              <a:rPr lang="en-US" b="1" dirty="0" smtClean="0"/>
              <a:t> Museum</a:t>
            </a:r>
            <a:endParaRPr lang="en-US" dirty="0" smtClean="0"/>
          </a:p>
          <a:p>
            <a:pPr indent="0">
              <a:buNone/>
            </a:pPr>
            <a:endParaRPr lang="en-US" dirty="0" smtClean="0"/>
          </a:p>
          <a:p>
            <a:pPr indent="0">
              <a:buNone/>
            </a:pPr>
            <a:endParaRPr lang="en-US" dirty="0"/>
          </a:p>
        </p:txBody>
      </p:sp>
      <p:grpSp>
        <p:nvGrpSpPr>
          <p:cNvPr id="20" name="Group 19"/>
          <p:cNvGrpSpPr/>
          <p:nvPr/>
        </p:nvGrpSpPr>
        <p:grpSpPr>
          <a:xfrm>
            <a:off x="1752600" y="3429000"/>
            <a:ext cx="5661498" cy="2209800"/>
            <a:chOff x="1752600" y="3429000"/>
            <a:chExt cx="5661498" cy="2209800"/>
          </a:xfrm>
        </p:grpSpPr>
        <p:sp>
          <p:nvSpPr>
            <p:cNvPr id="4" name="Flowchart: Alternate Process 3"/>
            <p:cNvSpPr/>
            <p:nvPr/>
          </p:nvSpPr>
          <p:spPr>
            <a:xfrm>
              <a:off x="1752600" y="4038600"/>
              <a:ext cx="1981200" cy="5334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Static Archival Collection </a:t>
              </a:r>
              <a:endParaRPr lang="en-US" sz="1600" dirty="0"/>
            </a:p>
          </p:txBody>
        </p:sp>
        <p:sp>
          <p:nvSpPr>
            <p:cNvPr id="5" name="Flowchart: Alternate Process 4"/>
            <p:cNvSpPr/>
            <p:nvPr/>
          </p:nvSpPr>
          <p:spPr>
            <a:xfrm>
              <a:off x="4526605" y="3429000"/>
              <a:ext cx="2819400" cy="4572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Manuscript Collection based on the type </a:t>
              </a:r>
              <a:endParaRPr lang="en-US" sz="1200" dirty="0"/>
            </a:p>
          </p:txBody>
        </p:sp>
        <p:sp>
          <p:nvSpPr>
            <p:cNvPr id="6" name="Flowchart: Alternate Process 5"/>
            <p:cNvSpPr/>
            <p:nvPr/>
          </p:nvSpPr>
          <p:spPr>
            <a:xfrm>
              <a:off x="4534711" y="4038600"/>
              <a:ext cx="2819400" cy="4572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n-US" sz="1200" dirty="0">
                  <a:latin typeface="Times New Roman" pitchFamily="18" charset="0"/>
                  <a:cs typeface="Times New Roman" pitchFamily="18" charset="0"/>
                </a:rPr>
                <a:t>Collections Based on The Written Media</a:t>
              </a:r>
            </a:p>
          </p:txBody>
        </p:sp>
        <p:sp>
          <p:nvSpPr>
            <p:cNvPr id="7" name="Flowchart: Alternate Process 6"/>
            <p:cNvSpPr/>
            <p:nvPr/>
          </p:nvSpPr>
          <p:spPr>
            <a:xfrm>
              <a:off x="4563894" y="4572000"/>
              <a:ext cx="2819400" cy="4572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n-US" sz="1200" dirty="0"/>
                <a:t>Collections Based on The Language and script</a:t>
              </a:r>
            </a:p>
          </p:txBody>
        </p:sp>
        <p:sp>
          <p:nvSpPr>
            <p:cNvPr id="8" name="Flowchart: Alternate Process 7"/>
            <p:cNvSpPr/>
            <p:nvPr/>
          </p:nvSpPr>
          <p:spPr>
            <a:xfrm>
              <a:off x="4594698" y="5181600"/>
              <a:ext cx="2819400" cy="4572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n-US" sz="1200" dirty="0"/>
                <a:t>Collections Based on the Contexts</a:t>
              </a:r>
            </a:p>
          </p:txBody>
        </p:sp>
        <p:cxnSp>
          <p:nvCxnSpPr>
            <p:cNvPr id="10" name="Straight Arrow Connector 9"/>
            <p:cNvCxnSpPr>
              <a:stCxn id="4" idx="3"/>
            </p:cNvCxnSpPr>
            <p:nvPr/>
          </p:nvCxnSpPr>
          <p:spPr>
            <a:xfrm flipV="1">
              <a:off x="3733800" y="3657600"/>
              <a:ext cx="792805"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6" idx="1"/>
            </p:cNvCxnSpPr>
            <p:nvPr/>
          </p:nvCxnSpPr>
          <p:spPr>
            <a:xfrm flipV="1">
              <a:off x="3733800" y="4267200"/>
              <a:ext cx="800911"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7" idx="1"/>
            </p:cNvCxnSpPr>
            <p:nvPr/>
          </p:nvCxnSpPr>
          <p:spPr>
            <a:xfrm>
              <a:off x="3733800" y="4305300"/>
              <a:ext cx="830094"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a:endCxn id="8" idx="1"/>
            </p:cNvCxnSpPr>
            <p:nvPr/>
          </p:nvCxnSpPr>
          <p:spPr>
            <a:xfrm>
              <a:off x="3733800" y="4305300"/>
              <a:ext cx="860898" cy="1104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13114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232</TotalTime>
  <Words>813</Words>
  <Application>Microsoft Office PowerPoint</Application>
  <PresentationFormat>On-screen Show (4:3)</PresentationFormat>
  <Paragraphs>86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Couture</vt:lpstr>
      <vt:lpstr>Static Archives Management in Preserving the Historical Values at the Sonobudoyo Museum </vt:lpstr>
      <vt:lpstr>abstract</vt:lpstr>
      <vt:lpstr>A. Introduction</vt:lpstr>
      <vt:lpstr>PowerPoint Presentation</vt:lpstr>
      <vt:lpstr>PowerPoint Presentation</vt:lpstr>
      <vt:lpstr>B. Literature review</vt:lpstr>
      <vt:lpstr>c. RESEARCH METHODOLOGY</vt:lpstr>
      <vt:lpstr>d. dISCUSSION</vt:lpstr>
      <vt:lpstr>PowerPoint Presentation</vt:lpstr>
      <vt:lpstr>PowerPoint Presentation</vt:lpstr>
      <vt:lpstr>PowerPoint Presentation</vt:lpstr>
      <vt:lpstr>C.preservation</vt:lpstr>
      <vt:lpstr>PowerPoint Presentation</vt:lpstr>
      <vt:lpstr>conclusion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Static Archives Management in Preserving the Historical Values at the Sonobudoyo Museum</dc:title>
  <dc:creator>HP</dc:creator>
  <cp:lastModifiedBy>HP</cp:lastModifiedBy>
  <cp:revision>42</cp:revision>
  <dcterms:created xsi:type="dcterms:W3CDTF">2017-05-08T02:32:53Z</dcterms:created>
  <dcterms:modified xsi:type="dcterms:W3CDTF">2017-05-08T06:33:10Z</dcterms:modified>
</cp:coreProperties>
</file>