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1" r:id="rId7"/>
    <p:sldId id="263" r:id="rId8"/>
    <p:sldId id="266" r:id="rId9"/>
    <p:sldId id="267" r:id="rId10"/>
    <p:sldId id="268" r:id="rId11"/>
    <p:sldId id="269" r:id="rId12"/>
    <p:sldId id="264" r:id="rId13"/>
    <p:sldId id="265" r:id="rId14"/>
    <p:sldId id="273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9725" y="1233714"/>
            <a:ext cx="5646975" cy="3962401"/>
          </a:xfrm>
        </p:spPr>
        <p:txBody>
          <a:bodyPr/>
          <a:lstStyle/>
          <a:p>
            <a:r>
              <a:rPr lang="en-US" sz="3600" dirty="0" smtClean="0"/>
              <a:t>Preserve The Culture Through Workshop and </a:t>
            </a:r>
            <a:r>
              <a:rPr lang="en-US" sz="3600" dirty="0" err="1" smtClean="0"/>
              <a:t>Sinau</a:t>
            </a:r>
            <a:r>
              <a:rPr lang="en-US" sz="3600" dirty="0" smtClean="0"/>
              <a:t> Batik </a:t>
            </a:r>
            <a:br>
              <a:rPr lang="en-US" sz="3600" dirty="0" smtClean="0"/>
            </a:br>
            <a:r>
              <a:rPr lang="en-US" sz="3600" dirty="0" smtClean="0"/>
              <a:t>held in Taman </a:t>
            </a:r>
            <a:r>
              <a:rPr lang="en-US" sz="3600" dirty="0" err="1" smtClean="0"/>
              <a:t>Fatahillah</a:t>
            </a:r>
            <a:r>
              <a:rPr lang="en-US" sz="3600" dirty="0" smtClean="0"/>
              <a:t> Library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0900" y="5196115"/>
            <a:ext cx="6305224" cy="11942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smtClean="0"/>
              <a:t>Sofiana Rahmawati</a:t>
            </a:r>
          </a:p>
          <a:p>
            <a:r>
              <a:rPr lang="en-US" dirty="0" smtClean="0"/>
              <a:t>Tamara </a:t>
            </a:r>
            <a:r>
              <a:rPr lang="en-US" dirty="0" err="1" smtClean="0"/>
              <a:t>adriani</a:t>
            </a:r>
            <a:r>
              <a:rPr lang="en-US" dirty="0" smtClean="0"/>
              <a:t> </a:t>
            </a:r>
            <a:r>
              <a:rPr lang="en-US" dirty="0" err="1" smtClean="0"/>
              <a:t>susetyo-salim</a:t>
            </a:r>
            <a:endParaRPr lang="en-US" dirty="0" smtClean="0"/>
          </a:p>
          <a:p>
            <a:r>
              <a:rPr lang="en-US" dirty="0" err="1" smtClean="0"/>
              <a:t>indonesia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34456"/>
            <a:ext cx="10178322" cy="1010184"/>
          </a:xfrm>
        </p:spPr>
        <p:txBody>
          <a:bodyPr/>
          <a:lstStyle/>
          <a:p>
            <a:pPr algn="ctr"/>
            <a:r>
              <a:rPr lang="en-US" sz="5400" dirty="0"/>
              <a:t>Teaching how </a:t>
            </a:r>
            <a:r>
              <a:rPr lang="en-US" sz="5400" dirty="0" smtClean="0"/>
              <a:t>to make </a:t>
            </a:r>
            <a:r>
              <a:rPr lang="en-US" sz="5400" dirty="0"/>
              <a:t>batik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461" y="4901011"/>
            <a:ext cx="8744755" cy="16287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By </a:t>
            </a:r>
            <a:r>
              <a:rPr lang="en-US" sz="2800" dirty="0">
                <a:solidFill>
                  <a:schemeClr val="tx1"/>
                </a:solidFill>
              </a:rPr>
              <a:t>knowing how to make batik, </a:t>
            </a:r>
            <a:r>
              <a:rPr lang="en-US" sz="2800" dirty="0" smtClean="0">
                <a:solidFill>
                  <a:schemeClr val="tx1"/>
                </a:solidFill>
              </a:rPr>
              <a:t>in spite of </a:t>
            </a:r>
            <a:r>
              <a:rPr lang="en-US" sz="2800" dirty="0">
                <a:solidFill>
                  <a:schemeClr val="tx1"/>
                </a:solidFill>
              </a:rPr>
              <a:t>adding to the </a:t>
            </a:r>
            <a:r>
              <a:rPr lang="en-US" sz="2800" dirty="0" smtClean="0">
                <a:solidFill>
                  <a:schemeClr val="tx1"/>
                </a:solidFill>
              </a:rPr>
              <a:t>experience, </a:t>
            </a:r>
            <a:r>
              <a:rPr lang="en-US" sz="2800" dirty="0">
                <a:solidFill>
                  <a:schemeClr val="tx1"/>
                </a:solidFill>
              </a:rPr>
              <a:t>society could also be the successor in batik </a:t>
            </a:r>
            <a:r>
              <a:rPr lang="en-US" sz="2800" dirty="0" smtClean="0">
                <a:solidFill>
                  <a:schemeClr val="tx1"/>
                </a:solidFill>
              </a:rPr>
              <a:t>those </a:t>
            </a:r>
            <a:r>
              <a:rPr lang="en-US" sz="2800" dirty="0">
                <a:solidFill>
                  <a:schemeClr val="tx1"/>
                </a:solidFill>
              </a:rPr>
              <a:t>batik </a:t>
            </a:r>
            <a:r>
              <a:rPr lang="en-US" sz="2800" dirty="0" smtClean="0">
                <a:solidFill>
                  <a:schemeClr val="tx1"/>
                </a:solidFill>
              </a:rPr>
              <a:t>will </a:t>
            </a:r>
            <a:r>
              <a:rPr lang="en-US" sz="2800" dirty="0">
                <a:solidFill>
                  <a:schemeClr val="tx1"/>
                </a:solidFill>
              </a:rPr>
              <a:t>not </a:t>
            </a:r>
            <a:r>
              <a:rPr lang="en-US" sz="2800" dirty="0" smtClean="0">
                <a:solidFill>
                  <a:schemeClr val="tx1"/>
                </a:solidFill>
              </a:rPr>
              <a:t>be lost </a:t>
            </a:r>
            <a:r>
              <a:rPr lang="en-US" sz="2800" dirty="0">
                <a:solidFill>
                  <a:schemeClr val="tx1"/>
                </a:solidFill>
              </a:rPr>
              <a:t>and can continue to grow.</a:t>
            </a:r>
          </a:p>
        </p:txBody>
      </p:sp>
      <p:pic>
        <p:nvPicPr>
          <p:cNvPr id="2050" name="Picture 2" descr="https://2.bp.blogspot.com/-M3MANrmvLcY/V-H_SdaoXmI/AAAAAAAAAG8/9inZwCAygZ0rlJSL8mTKW_H6PV6LIWZ2wCLcB/s640/kain-mori-untuk-bahan-bat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2011797"/>
            <a:ext cx="2311759" cy="18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lat untuk membatik kompor berisi li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60" y="2011797"/>
            <a:ext cx="2579427" cy="182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4578" y="4105154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Mori Cloth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40942" y="4109123"/>
            <a:ext cx="3763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Canting, </a:t>
            </a:r>
            <a:r>
              <a:rPr lang="en-US" sz="2400" dirty="0" err="1" smtClean="0"/>
              <a:t>lilin</a:t>
            </a:r>
            <a:r>
              <a:rPr lang="en-US" sz="2400" dirty="0" smtClean="0"/>
              <a:t> </a:t>
            </a:r>
            <a:r>
              <a:rPr lang="en-US" sz="2400" dirty="0" err="1" smtClean="0"/>
              <a:t>malam</a:t>
            </a:r>
            <a:r>
              <a:rPr lang="en-US" sz="2400" dirty="0" smtClean="0"/>
              <a:t> and stain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6437886" y="2924933"/>
            <a:ext cx="783292" cy="395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53935" y="4105155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Nerusi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71" y="1728673"/>
            <a:ext cx="3693118" cy="22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8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04" y="399245"/>
            <a:ext cx="10178322" cy="9130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Discussing more </a:t>
            </a:r>
            <a:r>
              <a:rPr lang="en-US" sz="5400" dirty="0" smtClean="0"/>
              <a:t>knowledge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286" y="5019597"/>
            <a:ext cx="8332631" cy="1497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Discussion about </a:t>
            </a:r>
            <a:r>
              <a:rPr lang="en-US" sz="2800" dirty="0">
                <a:solidFill>
                  <a:schemeClr val="tx1"/>
                </a:solidFill>
              </a:rPr>
              <a:t>Indonesian culture, especially batik. Here also </a:t>
            </a:r>
            <a:r>
              <a:rPr lang="en-US" sz="2800" dirty="0" smtClean="0">
                <a:solidFill>
                  <a:schemeClr val="tx1"/>
                </a:solidFill>
              </a:rPr>
              <a:t>who </a:t>
            </a:r>
            <a:r>
              <a:rPr lang="en-US" sz="2800" dirty="0">
                <a:solidFill>
                  <a:schemeClr val="tx1"/>
                </a:solidFill>
              </a:rPr>
              <a:t>will share </a:t>
            </a: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knowledge of </a:t>
            </a:r>
            <a:r>
              <a:rPr lang="en-US" sz="2800" dirty="0" smtClean="0">
                <a:solidFill>
                  <a:schemeClr val="tx1"/>
                </a:solidFill>
              </a:rPr>
              <a:t>batik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by communities.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07" y="1524254"/>
            <a:ext cx="5101496" cy="31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587101"/>
            <a:ext cx="10178322" cy="1492132"/>
          </a:xfrm>
        </p:spPr>
        <p:txBody>
          <a:bodyPr/>
          <a:lstStyle/>
          <a:p>
            <a:pPr algn="ctr"/>
            <a:r>
              <a:rPr lang="en-US" dirty="0" smtClean="0"/>
              <a:t>Barrier </a:t>
            </a:r>
            <a:r>
              <a:rPr lang="en-US" dirty="0"/>
              <a:t>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Workshop </a:t>
            </a:r>
            <a:r>
              <a:rPr lang="en-US" dirty="0"/>
              <a:t>and </a:t>
            </a:r>
            <a:r>
              <a:rPr lang="en-US" dirty="0" err="1"/>
              <a:t>Sinau</a:t>
            </a:r>
            <a:r>
              <a:rPr lang="en-US" dirty="0"/>
              <a:t> Batik </a:t>
            </a:r>
          </a:p>
        </p:txBody>
      </p:sp>
      <p:sp>
        <p:nvSpPr>
          <p:cNvPr id="4" name="Up Arrow Callout 3"/>
          <p:cNvSpPr/>
          <p:nvPr/>
        </p:nvSpPr>
        <p:spPr>
          <a:xfrm>
            <a:off x="3864861" y="2688610"/>
            <a:ext cx="4951956" cy="2729552"/>
          </a:xfrm>
          <a:prstGeom prst="upArrowCallout">
            <a:avLst/>
          </a:prstGeom>
          <a:blipFill dpi="0" rotWithShape="1">
            <a:blip r:embed="rId2"/>
            <a:srcRect/>
            <a:stretch>
              <a:fillRect t="-207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The </a:t>
            </a:r>
            <a:r>
              <a:rPr lang="en-US" sz="3200" dirty="0">
                <a:solidFill>
                  <a:schemeClr val="tx1"/>
                </a:solidFill>
              </a:rPr>
              <a:t>lack of participation of the public to participate in this </a:t>
            </a:r>
            <a:r>
              <a:rPr lang="en-US" sz="3200" dirty="0" smtClean="0">
                <a:solidFill>
                  <a:schemeClr val="tx1"/>
                </a:solidFill>
              </a:rPr>
              <a:t>program.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003" y="562689"/>
            <a:ext cx="10178322" cy="1492132"/>
          </a:xfrm>
        </p:spPr>
        <p:txBody>
          <a:bodyPr/>
          <a:lstStyle/>
          <a:p>
            <a:pPr algn="ctr"/>
            <a:r>
              <a:rPr lang="en-US" dirty="0"/>
              <a:t>Evaluation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Workshop </a:t>
            </a:r>
            <a:r>
              <a:rPr lang="en-US" dirty="0"/>
              <a:t>and </a:t>
            </a:r>
            <a:r>
              <a:rPr lang="en-US" dirty="0" err="1"/>
              <a:t>Sinau</a:t>
            </a:r>
            <a:r>
              <a:rPr lang="en-US" dirty="0"/>
              <a:t> Batik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264" y="3018653"/>
            <a:ext cx="7433800" cy="16488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 The price of  tickets to attend this </a:t>
            </a:r>
            <a:r>
              <a:rPr lang="en-US" sz="2800" dirty="0" smtClean="0">
                <a:solidFill>
                  <a:schemeClr val="tx1"/>
                </a:solidFill>
              </a:rPr>
              <a:t>program is so expensive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Only few people </a:t>
            </a:r>
            <a:r>
              <a:rPr lang="en-US" sz="2800" dirty="0">
                <a:solidFill>
                  <a:schemeClr val="tx1"/>
                </a:solidFill>
              </a:rPr>
              <a:t>know about this </a:t>
            </a:r>
            <a:r>
              <a:rPr lang="en-US" sz="2800" dirty="0" smtClean="0">
                <a:solidFill>
                  <a:schemeClr val="tx1"/>
                </a:solidFill>
              </a:rPr>
              <a:t>program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76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14396"/>
            <a:ext cx="10178322" cy="873209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8694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Taman </a:t>
            </a:r>
            <a:r>
              <a:rPr lang="en-US" sz="2800" dirty="0" err="1" smtClean="0">
                <a:solidFill>
                  <a:schemeClr val="tx1"/>
                </a:solidFill>
              </a:rPr>
              <a:t>Fatahillah</a:t>
            </a:r>
            <a:r>
              <a:rPr lang="en-US" sz="2800" dirty="0" smtClean="0">
                <a:solidFill>
                  <a:schemeClr val="tx1"/>
                </a:solidFill>
              </a:rPr>
              <a:t> Library already do the role of library is preserving cultural heritage with create Workshop and </a:t>
            </a:r>
            <a:r>
              <a:rPr lang="en-US" sz="2800" dirty="0" err="1" smtClean="0">
                <a:solidFill>
                  <a:schemeClr val="tx1"/>
                </a:solidFill>
              </a:rPr>
              <a:t>Sinau</a:t>
            </a:r>
            <a:r>
              <a:rPr lang="en-US" sz="2800" dirty="0" smtClean="0">
                <a:solidFill>
                  <a:schemeClr val="tx1"/>
                </a:solidFill>
              </a:rPr>
              <a:t> Batik. This program is very useful to introduce batik (philosophy, motif and how to make it), to preserving batik culture and to make public more loving of batik. However, just a lot of participation in Workshop and </a:t>
            </a:r>
            <a:r>
              <a:rPr lang="en-US" sz="2800" dirty="0" err="1" smtClean="0">
                <a:solidFill>
                  <a:schemeClr val="tx1"/>
                </a:solidFill>
              </a:rPr>
              <a:t>Sinau</a:t>
            </a:r>
            <a:r>
              <a:rPr lang="en-US" sz="2800" dirty="0" smtClean="0">
                <a:solidFill>
                  <a:schemeClr val="tx1"/>
                </a:solidFill>
              </a:rPr>
              <a:t> Batik. It </a:t>
            </a:r>
            <a:r>
              <a:rPr lang="en-US" sz="2800" dirty="0" smtClean="0"/>
              <a:t>should </a:t>
            </a:r>
            <a:r>
              <a:rPr lang="en-US" sz="2800" dirty="0"/>
              <a:t>make some kind of fee </a:t>
            </a:r>
            <a:r>
              <a:rPr lang="en-US" sz="2800" dirty="0" smtClean="0"/>
              <a:t>levels to participate </a:t>
            </a:r>
            <a:r>
              <a:rPr lang="en-US" sz="2800" dirty="0"/>
              <a:t>at a low </a:t>
            </a:r>
            <a:r>
              <a:rPr lang="en-US" sz="2800" dirty="0" smtClean="0"/>
              <a:t>cost and doing a promotion to the maximum. That way, the purpose of this program can be achieved.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530012"/>
            <a:ext cx="10178322" cy="995654"/>
          </a:xfrm>
        </p:spPr>
        <p:txBody>
          <a:bodyPr/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88580"/>
            <a:ext cx="10178322" cy="42938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Book :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Robertson</a:t>
            </a:r>
            <a:r>
              <a:rPr lang="en-US" dirty="0">
                <a:solidFill>
                  <a:schemeClr val="tx1"/>
                </a:solidFill>
              </a:rPr>
              <a:t>, Deborah A. 2005. Cultural Programming for Libraries: linking libraries, public and culture, Chicago: American Library Association 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Word </a:t>
            </a:r>
            <a:r>
              <a:rPr lang="en-US" dirty="0">
                <a:solidFill>
                  <a:schemeClr val="tx1"/>
                </a:solidFill>
              </a:rPr>
              <a:t>Wide Web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UNESCO</a:t>
            </a:r>
            <a:r>
              <a:rPr lang="en-US" dirty="0">
                <a:solidFill>
                  <a:schemeClr val="tx1"/>
                </a:solidFill>
              </a:rPr>
              <a:t>. (2003). Convention for the Safeguarding of the </a:t>
            </a:r>
            <a:r>
              <a:rPr lang="en-US" dirty="0" err="1">
                <a:solidFill>
                  <a:schemeClr val="tx1"/>
                </a:solidFill>
              </a:rPr>
              <a:t>Intagible</a:t>
            </a:r>
            <a:r>
              <a:rPr lang="en-US" dirty="0">
                <a:solidFill>
                  <a:schemeClr val="tx1"/>
                </a:solidFill>
              </a:rPr>
              <a:t> Cultural Heritage. UNESCO: Paris. http://unesdoc.unesco.org/images/0013/001325/132540e.pdf. 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Workshop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Sinau</a:t>
            </a:r>
            <a:r>
              <a:rPr lang="en-US" dirty="0">
                <a:solidFill>
                  <a:schemeClr val="tx1"/>
                </a:solidFill>
              </a:rPr>
              <a:t> Batik di </a:t>
            </a:r>
            <a:r>
              <a:rPr lang="en-US" dirty="0" err="1">
                <a:solidFill>
                  <a:schemeClr val="tx1"/>
                </a:solidFill>
              </a:rPr>
              <a:t>Perpustakaan</a:t>
            </a:r>
            <a:r>
              <a:rPr lang="en-US" dirty="0">
                <a:solidFill>
                  <a:schemeClr val="tx1"/>
                </a:solidFill>
              </a:rPr>
              <a:t> Taman </a:t>
            </a:r>
            <a:r>
              <a:rPr lang="en-US" dirty="0" err="1">
                <a:solidFill>
                  <a:schemeClr val="tx1"/>
                </a:solidFill>
              </a:rPr>
              <a:t>Fatahillah</a:t>
            </a:r>
            <a:r>
              <a:rPr lang="en-US" dirty="0">
                <a:solidFill>
                  <a:schemeClr val="tx1"/>
                </a:solidFill>
              </a:rPr>
              <a:t>. (2016). Retrieved from </a:t>
            </a:r>
            <a:r>
              <a:rPr lang="en-US" dirty="0" err="1">
                <a:solidFill>
                  <a:schemeClr val="tx1"/>
                </a:solidFill>
              </a:rPr>
              <a:t>Sahabat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Budaya</a:t>
            </a:r>
            <a:r>
              <a:rPr lang="en-US" dirty="0">
                <a:solidFill>
                  <a:schemeClr val="tx1"/>
                </a:solidFill>
              </a:rPr>
              <a:t> Indonesia: http://sahabatbudayaindonesia2.blogspot.co.id/2016/01/test_14.html 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Pentingnya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Partisipasi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Masyarakat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Pembangunan </a:t>
            </a:r>
            <a:r>
              <a:rPr lang="en-US" dirty="0" err="1">
                <a:solidFill>
                  <a:schemeClr val="tx1"/>
                </a:solidFill>
              </a:rPr>
              <a:t>Perpustakaan</a:t>
            </a:r>
            <a:r>
              <a:rPr lang="en-US" dirty="0">
                <a:solidFill>
                  <a:schemeClr val="tx1"/>
                </a:solidFill>
              </a:rPr>
              <a:t>. (2009). Retrieved from </a:t>
            </a:r>
            <a:r>
              <a:rPr lang="en-US" dirty="0" err="1">
                <a:solidFill>
                  <a:schemeClr val="tx1"/>
                </a:solidFill>
              </a:rPr>
              <a:t>Perpustakaan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Kearsipan</a:t>
            </a:r>
            <a:r>
              <a:rPr lang="en-US" dirty="0">
                <a:solidFill>
                  <a:schemeClr val="tx1"/>
                </a:solidFill>
              </a:rPr>
              <a:t>: https://sacafirmansyah.wordpress.com/2009/05/02/pentingnya-partisipasi-masyarakatdalam-pembangunan-perpustakaan-umum/</a:t>
            </a:r>
          </a:p>
        </p:txBody>
      </p:sp>
    </p:spTree>
    <p:extLst>
      <p:ext uri="{BB962C8B-B14F-4D97-AF65-F5344CB8AC3E}">
        <p14:creationId xmlns:p14="http://schemas.microsoft.com/office/powerpoint/2010/main" val="14832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6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939" y="1545465"/>
            <a:ext cx="9202436" cy="323259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dirty="0">
                <a:solidFill>
                  <a:schemeClr val="tx1"/>
                </a:solidFill>
              </a:rPr>
              <a:t>Indonesia has diversity of cultural </a:t>
            </a:r>
            <a:r>
              <a:rPr lang="en-US" sz="2600" dirty="0" smtClean="0">
                <a:solidFill>
                  <a:schemeClr val="tx1"/>
                </a:solidFill>
              </a:rPr>
              <a:t>heritage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such as :</a:t>
            </a:r>
          </a:p>
          <a:p>
            <a:pPr lvl="1" algn="just"/>
            <a:r>
              <a:rPr lang="en-US" sz="2600" dirty="0" smtClean="0">
                <a:solidFill>
                  <a:schemeClr val="tx1"/>
                </a:solidFill>
              </a:rPr>
              <a:t>Traditional dance</a:t>
            </a:r>
          </a:p>
          <a:p>
            <a:pPr lvl="1" algn="just"/>
            <a:r>
              <a:rPr lang="en-US" sz="2600" dirty="0" smtClean="0">
                <a:solidFill>
                  <a:schemeClr val="tx1"/>
                </a:solidFill>
              </a:rPr>
              <a:t>Traditional music</a:t>
            </a:r>
          </a:p>
          <a:p>
            <a:pPr lvl="1" algn="just"/>
            <a:r>
              <a:rPr lang="en-US" sz="2600" dirty="0" smtClean="0">
                <a:solidFill>
                  <a:schemeClr val="tx1"/>
                </a:solidFill>
              </a:rPr>
              <a:t>Batik</a:t>
            </a:r>
          </a:p>
          <a:p>
            <a:pPr lvl="1" algn="just"/>
            <a:r>
              <a:rPr lang="en-US" sz="2600" dirty="0" smtClean="0">
                <a:solidFill>
                  <a:schemeClr val="tx1"/>
                </a:solidFill>
              </a:rPr>
              <a:t>Art, </a:t>
            </a:r>
            <a:r>
              <a:rPr lang="en-US" sz="2600" dirty="0" err="1" smtClean="0">
                <a:solidFill>
                  <a:schemeClr val="tx1"/>
                </a:solidFill>
              </a:rPr>
              <a:t>etc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which needs </a:t>
            </a:r>
            <a:r>
              <a:rPr lang="en-US" sz="2600" dirty="0">
                <a:solidFill>
                  <a:schemeClr val="tx1"/>
                </a:solidFill>
              </a:rPr>
              <a:t>to be </a:t>
            </a:r>
            <a:r>
              <a:rPr lang="en-US" sz="2600" dirty="0" smtClean="0">
                <a:solidFill>
                  <a:schemeClr val="tx1"/>
                </a:solidFill>
              </a:rPr>
              <a:t>preserved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43943"/>
            <a:ext cx="10178322" cy="1230573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Role of Library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805" y="2543580"/>
            <a:ext cx="6800046" cy="174508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Supporting </a:t>
            </a:r>
            <a:r>
              <a:rPr lang="en-US" sz="2800" dirty="0" smtClean="0">
                <a:solidFill>
                  <a:schemeClr val="tx1"/>
                </a:solidFill>
              </a:rPr>
              <a:t>education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O</a:t>
            </a:r>
            <a:r>
              <a:rPr lang="en-US" sz="2800" dirty="0" smtClean="0">
                <a:solidFill>
                  <a:schemeClr val="tx1"/>
                </a:solidFill>
              </a:rPr>
              <a:t>pportunities </a:t>
            </a:r>
            <a:r>
              <a:rPr lang="en-US" sz="2800" dirty="0">
                <a:solidFill>
                  <a:schemeClr val="tx1"/>
                </a:solidFill>
              </a:rPr>
              <a:t>of mass </a:t>
            </a:r>
            <a:r>
              <a:rPr lang="en-US" sz="2800" dirty="0" smtClean="0">
                <a:solidFill>
                  <a:schemeClr val="tx1"/>
                </a:solidFill>
              </a:rPr>
              <a:t>digital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Preserving cultural </a:t>
            </a:r>
            <a:r>
              <a:rPr lang="en-US" sz="2800" dirty="0">
                <a:solidFill>
                  <a:schemeClr val="tx1"/>
                </a:solidFill>
              </a:rPr>
              <a:t>h</a:t>
            </a:r>
            <a:r>
              <a:rPr lang="en-US" sz="2800" dirty="0" smtClean="0">
                <a:solidFill>
                  <a:schemeClr val="tx1"/>
                </a:solidFill>
              </a:rPr>
              <a:t>eritage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28" y="553794"/>
            <a:ext cx="5947612" cy="48939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Preserving </a:t>
            </a:r>
            <a:r>
              <a:rPr lang="en-US" sz="4000" dirty="0"/>
              <a:t>Culture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50017" y="1423115"/>
            <a:ext cx="8628846" cy="1371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o </a:t>
            </a:r>
            <a:r>
              <a:rPr lang="en-US" sz="2400" dirty="0">
                <a:solidFill>
                  <a:schemeClr val="tx1"/>
                </a:solidFill>
              </a:rPr>
              <a:t>defend the values of art and culture, traditional values by developing a dynamic embodiment, as well as adjusting to the situation and conditions are always changing and evolving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6502" y="3322747"/>
            <a:ext cx="7289161" cy="701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Preserving Culture (library) </a:t>
            </a:r>
            <a:endParaRPr lang="en-US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2550017" y="4285440"/>
            <a:ext cx="7070501" cy="16388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Means </a:t>
            </a:r>
            <a:r>
              <a:rPr lang="en-US" sz="2400" dirty="0">
                <a:solidFill>
                  <a:schemeClr val="tx1"/>
                </a:solidFill>
              </a:rPr>
              <a:t>the national identity is not lost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Show </a:t>
            </a:r>
            <a:r>
              <a:rPr lang="en-US" sz="2400" dirty="0">
                <a:solidFill>
                  <a:schemeClr val="tx1"/>
                </a:solidFill>
              </a:rPr>
              <a:t>support for the cultural identity of the public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Helping </a:t>
            </a:r>
            <a:r>
              <a:rPr lang="en-US" sz="2400" dirty="0">
                <a:solidFill>
                  <a:schemeClr val="tx1"/>
                </a:solidFill>
              </a:rPr>
              <a:t>researchers conduct their studies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9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4847772" y="198014"/>
            <a:ext cx="6879771" cy="3387014"/>
          </a:xfrm>
          <a:prstGeom prst="cloudCallout">
            <a:avLst>
              <a:gd name="adj1" fmla="val -46571"/>
              <a:gd name="adj2" fmla="val 68499"/>
            </a:avLst>
          </a:prstGeom>
          <a:blipFill dpi="0" rotWithShape="1">
            <a:blip r:embed="rId2"/>
            <a:srcRect/>
            <a:stretch>
              <a:fillRect l="-5000" r="-1000" b="-21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Workshop and 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Sinau</a:t>
            </a:r>
            <a:r>
              <a:rPr lang="en-US" sz="4400" b="1" dirty="0" smtClean="0">
                <a:solidFill>
                  <a:schemeClr val="tx1"/>
                </a:solidFill>
              </a:rPr>
              <a:t> Batik Program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1" y="2757714"/>
            <a:ext cx="3039836" cy="38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95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101" y="1686674"/>
            <a:ext cx="9517487" cy="33103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600" dirty="0">
                <a:solidFill>
                  <a:schemeClr val="tx1"/>
                </a:solidFill>
              </a:rPr>
              <a:t>Workshop and </a:t>
            </a:r>
            <a:r>
              <a:rPr lang="en-US" sz="2600" dirty="0" err="1">
                <a:solidFill>
                  <a:schemeClr val="tx1"/>
                </a:solidFill>
              </a:rPr>
              <a:t>Sinau</a:t>
            </a:r>
            <a:r>
              <a:rPr lang="en-US" sz="2600" dirty="0">
                <a:solidFill>
                  <a:schemeClr val="tx1"/>
                </a:solidFill>
              </a:rPr>
              <a:t> Batik is a program created i</a:t>
            </a:r>
            <a:r>
              <a:rPr lang="en-US" sz="2600" dirty="0" smtClean="0">
                <a:solidFill>
                  <a:schemeClr val="tx1"/>
                </a:solidFill>
              </a:rPr>
              <a:t>n </a:t>
            </a:r>
            <a:r>
              <a:rPr lang="en-US" sz="2600" dirty="0">
                <a:solidFill>
                  <a:schemeClr val="tx1"/>
                </a:solidFill>
              </a:rPr>
              <a:t>2012 </a:t>
            </a:r>
            <a:r>
              <a:rPr lang="en-US" sz="2600" dirty="0" smtClean="0">
                <a:solidFill>
                  <a:schemeClr val="tx1"/>
                </a:solidFill>
              </a:rPr>
              <a:t>by </a:t>
            </a:r>
            <a:r>
              <a:rPr lang="en-US" sz="2600" dirty="0">
                <a:solidFill>
                  <a:schemeClr val="tx1"/>
                </a:solidFill>
              </a:rPr>
              <a:t>Taman </a:t>
            </a:r>
            <a:r>
              <a:rPr lang="en-US" sz="2600" dirty="0" err="1">
                <a:solidFill>
                  <a:schemeClr val="tx1"/>
                </a:solidFill>
              </a:rPr>
              <a:t>Fatahillah</a:t>
            </a:r>
            <a:r>
              <a:rPr lang="en-US" sz="2600" dirty="0">
                <a:solidFill>
                  <a:schemeClr val="tx1"/>
                </a:solidFill>
              </a:rPr>
              <a:t> library to preserve the culture of </a:t>
            </a:r>
            <a:r>
              <a:rPr lang="en-US" sz="2600" dirty="0" smtClean="0">
                <a:solidFill>
                  <a:schemeClr val="tx1"/>
                </a:solidFill>
              </a:rPr>
              <a:t>batik. The </a:t>
            </a:r>
            <a:r>
              <a:rPr lang="en-US" sz="2600" dirty="0">
                <a:solidFill>
                  <a:schemeClr val="tx1"/>
                </a:solidFill>
              </a:rPr>
              <a:t>event was held </a:t>
            </a:r>
            <a:r>
              <a:rPr lang="en-US" sz="2600" dirty="0" smtClean="0">
                <a:solidFill>
                  <a:schemeClr val="tx1"/>
                </a:solidFill>
              </a:rPr>
              <a:t>once </a:t>
            </a:r>
            <a:r>
              <a:rPr lang="en-US" sz="2600" dirty="0">
                <a:solidFill>
                  <a:schemeClr val="tx1"/>
                </a:solidFill>
              </a:rPr>
              <a:t>a month on Saturdays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T</a:t>
            </a:r>
            <a:r>
              <a:rPr lang="en-US" sz="2600" dirty="0" smtClean="0">
                <a:solidFill>
                  <a:schemeClr val="tx1"/>
                </a:solidFill>
              </a:rPr>
              <a:t>he </a:t>
            </a:r>
            <a:r>
              <a:rPr lang="en-US" sz="2600" dirty="0">
                <a:solidFill>
                  <a:schemeClr val="tx1"/>
                </a:solidFill>
              </a:rPr>
              <a:t>library </a:t>
            </a:r>
            <a:r>
              <a:rPr lang="en-US" sz="2600" dirty="0" smtClean="0">
                <a:solidFill>
                  <a:schemeClr val="tx1"/>
                </a:solidFill>
              </a:rPr>
              <a:t>conduct </a:t>
            </a:r>
            <a:r>
              <a:rPr lang="en-US" sz="2600" dirty="0">
                <a:solidFill>
                  <a:schemeClr val="tx1"/>
                </a:solidFill>
              </a:rPr>
              <a:t>the preservation of batik culture by introducing the meaning of batik and </a:t>
            </a:r>
            <a:r>
              <a:rPr lang="en-US" sz="2600" dirty="0" smtClean="0">
                <a:solidFill>
                  <a:schemeClr val="tx1"/>
                </a:solidFill>
              </a:rPr>
              <a:t>batik lesson. </a:t>
            </a:r>
            <a:r>
              <a:rPr lang="en-US" sz="2600" dirty="0">
                <a:solidFill>
                  <a:schemeClr val="tx1"/>
                </a:solidFill>
              </a:rPr>
              <a:t>So batik </a:t>
            </a:r>
            <a:r>
              <a:rPr lang="en-US" sz="2600" dirty="0" smtClean="0">
                <a:solidFill>
                  <a:schemeClr val="tx1"/>
                </a:solidFill>
              </a:rPr>
              <a:t>lesson </a:t>
            </a:r>
            <a:r>
              <a:rPr lang="en-US" sz="2600" dirty="0" err="1" smtClean="0">
                <a:solidFill>
                  <a:schemeClr val="tx1"/>
                </a:solidFill>
              </a:rPr>
              <a:t>embeded</a:t>
            </a:r>
            <a:r>
              <a:rPr lang="en-US" sz="2600" dirty="0" smtClean="0">
                <a:solidFill>
                  <a:schemeClr val="tx1"/>
                </a:solidFill>
              </a:rPr>
              <a:t> into </a:t>
            </a:r>
            <a:r>
              <a:rPr lang="en-US" sz="2600" dirty="0">
                <a:solidFill>
                  <a:schemeClr val="tx1"/>
                </a:solidFill>
              </a:rPr>
              <a:t>the culture and Indonesian assets </a:t>
            </a:r>
            <a:r>
              <a:rPr lang="en-US" sz="2600" dirty="0" smtClean="0">
                <a:solidFill>
                  <a:schemeClr val="tx1"/>
                </a:solidFill>
              </a:rPr>
              <a:t>which could </a:t>
            </a:r>
            <a:r>
              <a:rPr lang="en-US" sz="2600" dirty="0">
                <a:solidFill>
                  <a:schemeClr val="tx1"/>
                </a:solidFill>
              </a:rPr>
              <a:t>continue to be preserved </a:t>
            </a:r>
            <a:r>
              <a:rPr lang="en-US" sz="2600" dirty="0" smtClean="0">
                <a:solidFill>
                  <a:schemeClr val="tx1"/>
                </a:solidFill>
              </a:rPr>
              <a:t>for </a:t>
            </a:r>
            <a:r>
              <a:rPr lang="en-US" sz="2600" dirty="0">
                <a:solidFill>
                  <a:schemeClr val="tx1"/>
                </a:solidFill>
              </a:rPr>
              <a:t>future generation. 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88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041" y="700705"/>
            <a:ext cx="10178322" cy="857639"/>
          </a:xfrm>
        </p:spPr>
        <p:txBody>
          <a:bodyPr/>
          <a:lstStyle/>
          <a:p>
            <a:pPr algn="ctr"/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621" y="2408349"/>
            <a:ext cx="6351292" cy="225380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Provide the philosophy of batik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Introducing </a:t>
            </a:r>
            <a:r>
              <a:rPr lang="en-US" sz="2800" dirty="0">
                <a:solidFill>
                  <a:schemeClr val="tx1"/>
                </a:solidFill>
              </a:rPr>
              <a:t>a variety </a:t>
            </a:r>
            <a:r>
              <a:rPr lang="en-US" sz="2800" dirty="0" smtClean="0">
                <a:solidFill>
                  <a:schemeClr val="tx1"/>
                </a:solidFill>
              </a:rPr>
              <a:t>of batik motif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Teaching how to make </a:t>
            </a:r>
            <a:r>
              <a:rPr lang="en-US" sz="2800" dirty="0">
                <a:solidFill>
                  <a:schemeClr val="tx1"/>
                </a:solidFill>
              </a:rPr>
              <a:t>batik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Discussing </a:t>
            </a:r>
            <a:r>
              <a:rPr lang="en-US" sz="2800" dirty="0">
                <a:solidFill>
                  <a:schemeClr val="tx1"/>
                </a:solidFill>
              </a:rPr>
              <a:t>more </a:t>
            </a:r>
            <a:r>
              <a:rPr lang="en-US" sz="2800" dirty="0" smtClean="0">
                <a:solidFill>
                  <a:schemeClr val="tx1"/>
                </a:solidFill>
              </a:rPr>
              <a:t>knowledge about batik lesson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8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61" y="307371"/>
            <a:ext cx="10178322" cy="9005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Provide the philosophy of batik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3" y="1339355"/>
            <a:ext cx="6374634" cy="386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499" y="5337234"/>
            <a:ext cx="8847785" cy="1249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purpose of this activity as a prelude to the introduction of batik and explain about batik the deeper meaning.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313" y="2062470"/>
            <a:ext cx="2876282" cy="2157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8066" y="4219682"/>
            <a:ext cx="1002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Kawung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44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41999"/>
            <a:ext cx="10178322" cy="829979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Introducing a variety </a:t>
            </a:r>
            <a:r>
              <a:rPr lang="en-US" sz="4400" dirty="0" smtClean="0"/>
              <a:t>of batik </a:t>
            </a:r>
            <a:r>
              <a:rPr lang="en-US" sz="4400" dirty="0"/>
              <a:t>motif</a:t>
            </a:r>
            <a:endParaRPr lang="en-US" sz="4000" dirty="0"/>
          </a:p>
        </p:txBody>
      </p:sp>
      <p:pic>
        <p:nvPicPr>
          <p:cNvPr id="1026" name="Picture 2" descr="http://4.bp.blogspot.com/-BpxpBSspCSs/VBPAmwK4c9I/AAAAAAAAEJw/mSoCyET5xhc/s1600/batik%2Bs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71" y="1526292"/>
            <a:ext cx="2938185" cy="21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3148" y="3659366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Batik Solo</a:t>
            </a:r>
            <a:endParaRPr lang="en-US" dirty="0"/>
          </a:p>
        </p:txBody>
      </p:sp>
      <p:pic>
        <p:nvPicPr>
          <p:cNvPr id="1030" name="Picture 6" descr="http://3.bp.blogspot.com/-CG1O_toB1M4/VBPHY_qFy4I/AAAAAAAAEKQ/VqRZyBfBvFs/s1600/batik%2Bpekalong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496" y="3844032"/>
            <a:ext cx="2943597" cy="212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97375" y="6030110"/>
            <a:ext cx="174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Batik </a:t>
            </a:r>
            <a:r>
              <a:rPr lang="en-US" dirty="0" err="1" smtClean="0"/>
              <a:t>Pekalongan</a:t>
            </a:r>
            <a:endParaRPr lang="en-US" dirty="0"/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8" y="1526292"/>
            <a:ext cx="3625922" cy="4873150"/>
          </a:xfrm>
        </p:spPr>
      </p:pic>
    </p:spTree>
    <p:extLst>
      <p:ext uri="{BB962C8B-B14F-4D97-AF65-F5344CB8AC3E}">
        <p14:creationId xmlns:p14="http://schemas.microsoft.com/office/powerpoint/2010/main" val="284708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C9D8902-75F7-4BBE-AC69-8A904CDD9608}" vid="{906BD8C2-4C3E-445A-AD2C-17E2C24AE1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1172</TotalTime>
  <Words>548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Impact</vt:lpstr>
      <vt:lpstr>Theme1</vt:lpstr>
      <vt:lpstr>Preserve The Culture Through Workshop and Sinau Batik  held in Taman Fatahillah Library</vt:lpstr>
      <vt:lpstr>PowerPoint Presentation</vt:lpstr>
      <vt:lpstr>The Role of Library </vt:lpstr>
      <vt:lpstr>Preserving Culture </vt:lpstr>
      <vt:lpstr>PowerPoint Presentation</vt:lpstr>
      <vt:lpstr>PowerPoint Presentation</vt:lpstr>
      <vt:lpstr>Activity</vt:lpstr>
      <vt:lpstr>Provide the philosophy of batik </vt:lpstr>
      <vt:lpstr>Introducing a variety of batik motif</vt:lpstr>
      <vt:lpstr>Teaching how to make batik</vt:lpstr>
      <vt:lpstr>Discussing more knowledge </vt:lpstr>
      <vt:lpstr>Barrier in  Workshop and Sinau Batik </vt:lpstr>
      <vt:lpstr>Evaluation of  Workshop and Sinau Batik</vt:lpstr>
      <vt:lpstr>conclusion</vt:lpstr>
      <vt:lpstr>source</vt:lpstr>
      <vt:lpstr>Thank you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Preserve The Culture Through Workshop and Sinau Batik  Held Taman Fatahillah Library</dc:title>
  <dc:creator>Sofiana Rahmawati</dc:creator>
  <cp:lastModifiedBy>Sofiana Rahmawati</cp:lastModifiedBy>
  <cp:revision>66</cp:revision>
  <dcterms:created xsi:type="dcterms:W3CDTF">2017-05-03T14:13:55Z</dcterms:created>
  <dcterms:modified xsi:type="dcterms:W3CDTF">2017-05-07T00:32:09Z</dcterms:modified>
</cp:coreProperties>
</file>