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tags/tag1.xml" ContentType="application/vnd.openxmlformats-officedocument.presentationml.tags+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notesMasterIdLst>
    <p:notesMasterId r:id="rId20"/>
  </p:notesMasterIdLst>
  <p:handoutMasterIdLst>
    <p:handoutMasterId r:id="rId21"/>
  </p:handoutMasterIdLst>
  <p:sldIdLst>
    <p:sldId id="256" r:id="rId2"/>
    <p:sldId id="257" r:id="rId3"/>
    <p:sldId id="258" r:id="rId4"/>
    <p:sldId id="259" r:id="rId5"/>
    <p:sldId id="260" r:id="rId6"/>
    <p:sldId id="263" r:id="rId7"/>
    <p:sldId id="265" r:id="rId8"/>
    <p:sldId id="270" r:id="rId9"/>
    <p:sldId id="267" r:id="rId10"/>
    <p:sldId id="268" r:id="rId11"/>
    <p:sldId id="274" r:id="rId12"/>
    <p:sldId id="272" r:id="rId13"/>
    <p:sldId id="275" r:id="rId14"/>
    <p:sldId id="279" r:id="rId15"/>
    <p:sldId id="276" r:id="rId16"/>
    <p:sldId id="277" r:id="rId17"/>
    <p:sldId id="273" r:id="rId18"/>
    <p:sldId id="280"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p:scale>
          <a:sx n="80" d="100"/>
          <a:sy n="80" d="100"/>
        </p:scale>
        <p:origin x="-576" y="21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E226D6FD-5AA2-4873-873D-0EB5E0765B19}" type="datetimeFigureOut">
              <a:rPr lang="en-US" smtClean="0"/>
              <a:pPr/>
              <a:t>05-May-17</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7FBF7565-473F-4BDD-91E5-B2AE19A81A75}"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A115334-42EC-42BC-A994-8D40E7E2BD64}" type="datetimeFigureOut">
              <a:rPr lang="en-US" smtClean="0"/>
              <a:pPr/>
              <a:t>05-May-17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9CA8058-F943-4F3F-AC20-E31D7759F23F}"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9CA8058-F943-4F3F-AC20-E31D7759F23F}" type="slidenum">
              <a:rPr lang="en-US" smtClean="0"/>
              <a:pPr/>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7"/>
          <p:cNvSpPr>
            <a:spLocks noGrp="1" noChangeArrowheads="1"/>
          </p:cNvSpPr>
          <p:nvPr>
            <p:ph type="sldNum" sz="quarter" idx="5"/>
          </p:nvPr>
        </p:nvSpPr>
        <p:spPr>
          <a:noFill/>
        </p:spPr>
        <p:txBody>
          <a:bodyPr/>
          <a:lstStyle/>
          <a:p>
            <a:fld id="{A6882221-636D-4BF5-A3A5-87D1EA31A913}" type="slidenum">
              <a:rPr lang="en-US"/>
              <a:pPr/>
              <a:t>7</a:t>
            </a:fld>
            <a:endParaRPr lang="en-US"/>
          </a:p>
        </p:txBody>
      </p:sp>
      <p:sp>
        <p:nvSpPr>
          <p:cNvPr id="70659" name="Rectangle 2"/>
          <p:cNvSpPr>
            <a:spLocks noGrp="1" noRot="1" noChangeAspect="1" noChangeArrowheads="1" noTextEdit="1"/>
          </p:cNvSpPr>
          <p:nvPr>
            <p:ph type="sldImg"/>
          </p:nvPr>
        </p:nvSpPr>
        <p:spPr>
          <a:xfrm>
            <a:off x="1141413" y="677863"/>
            <a:ext cx="4587875" cy="3441700"/>
          </a:xfrm>
          <a:ln/>
        </p:spPr>
      </p:sp>
      <p:sp>
        <p:nvSpPr>
          <p:cNvPr id="70660" name="Rectangle 3"/>
          <p:cNvSpPr>
            <a:spLocks noGrp="1" noChangeArrowheads="1"/>
          </p:cNvSpPr>
          <p:nvPr>
            <p:ph type="body" idx="1"/>
          </p:nvPr>
        </p:nvSpPr>
        <p:spPr>
          <a:xfrm>
            <a:off x="895865" y="4348663"/>
            <a:ext cx="5072890" cy="4127470"/>
          </a:xfrm>
          <a:noFill/>
          <a:ln/>
        </p:spPr>
        <p:txBody>
          <a:bodyPr lIns="91187" tIns="45594" rIns="91187" bIns="45594"/>
          <a:lstStyle/>
          <a:p>
            <a:pPr eaLnBrk="1" hangingPunct="1">
              <a:spcBef>
                <a:spcPct val="0"/>
              </a:spcBef>
            </a:pPr>
            <a:endParaRPr lang="en-GB" smtClean="0">
              <a:latin typeface="Arial" charset="0"/>
              <a:cs typeface="Arial"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7"/>
          <p:cNvSpPr>
            <a:spLocks noGrp="1" noChangeArrowheads="1"/>
          </p:cNvSpPr>
          <p:nvPr>
            <p:ph type="sldNum" sz="quarter" idx="5"/>
          </p:nvPr>
        </p:nvSpPr>
        <p:spPr>
          <a:noFill/>
        </p:spPr>
        <p:txBody>
          <a:bodyPr/>
          <a:lstStyle/>
          <a:p>
            <a:fld id="{01C4075A-4A9B-4B2C-A2E1-0321F4268F51}" type="slidenum">
              <a:rPr lang="en-US"/>
              <a:pPr/>
              <a:t>8</a:t>
            </a:fld>
            <a:endParaRPr lang="en-US"/>
          </a:p>
        </p:txBody>
      </p:sp>
      <p:sp>
        <p:nvSpPr>
          <p:cNvPr id="74755" name="Rectangle 2"/>
          <p:cNvSpPr>
            <a:spLocks noGrp="1" noRot="1" noChangeAspect="1" noChangeArrowheads="1" noTextEdit="1"/>
          </p:cNvSpPr>
          <p:nvPr>
            <p:ph type="sldImg"/>
          </p:nvPr>
        </p:nvSpPr>
        <p:spPr>
          <a:xfrm>
            <a:off x="1147763" y="687388"/>
            <a:ext cx="4567237" cy="3427412"/>
          </a:xfrm>
          <a:ln/>
        </p:spPr>
      </p:sp>
      <p:sp>
        <p:nvSpPr>
          <p:cNvPr id="74756" name="Rectangle 3"/>
          <p:cNvSpPr>
            <a:spLocks noGrp="1" noChangeArrowheads="1"/>
          </p:cNvSpPr>
          <p:nvPr>
            <p:ph type="body" idx="1"/>
          </p:nvPr>
        </p:nvSpPr>
        <p:spPr>
          <a:noFill/>
          <a:ln/>
        </p:spPr>
        <p:txBody>
          <a:bodyPr/>
          <a:lstStyle/>
          <a:p>
            <a:pPr eaLnBrk="1" hangingPunct="1"/>
            <a:endParaRPr lang="th-TH"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7" name="Rectangle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2362200" y="4038600"/>
            <a:ext cx="6477000" cy="1828800"/>
          </a:xfrm>
        </p:spPr>
        <p:txBody>
          <a:bodyPr anchor="b"/>
          <a:lstStyle>
            <a:lvl1pPr>
              <a:defRPr cap="all" baseline="0"/>
            </a:lvl1pPr>
          </a:lstStyle>
          <a:p>
            <a:r>
              <a:rPr kumimoji="0" lang="en-US" smtClean="0"/>
              <a:t>Click to edit Master title style</a:t>
            </a:r>
            <a:endParaRPr kumimoji="0" lang="en-US"/>
          </a:p>
        </p:txBody>
      </p:sp>
      <p:sp>
        <p:nvSpPr>
          <p:cNvPr id="9" name="Subtitl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3373F56D-685D-411A-A03C-F918E77410EC}" type="datetimeFigureOut">
              <a:rPr lang="en-US" smtClean="0"/>
              <a:pPr/>
              <a:t>05-May-17</a:t>
            </a:fld>
            <a:endParaRPr lang="en-US"/>
          </a:p>
        </p:txBody>
      </p:sp>
      <p:sp>
        <p:nvSpPr>
          <p:cNvPr id="17" name="Footer Placeholder 16"/>
          <p:cNvSpPr>
            <a:spLocks noGrp="1"/>
          </p:cNvSpPr>
          <p:nvPr>
            <p:ph type="ftr" sz="quarter" idx="11"/>
          </p:nvPr>
        </p:nvSpPr>
        <p:spPr>
          <a:xfrm>
            <a:off x="2085393" y="236538"/>
            <a:ext cx="5867400" cy="365125"/>
          </a:xfrm>
        </p:spPr>
        <p:txBody>
          <a:bodyPr/>
          <a:lstStyle>
            <a:lvl1pPr algn="r">
              <a:defRPr>
                <a:solidFill>
                  <a:schemeClr val="tx2"/>
                </a:solidFill>
              </a:defRPr>
            </a:lvl1pPr>
          </a:lstStyle>
          <a:p>
            <a:endParaRPr lang="en-US"/>
          </a:p>
        </p:txBody>
      </p:sp>
      <p:sp>
        <p:nvSpPr>
          <p:cNvPr id="29" name="Slide Number Placeholder 28"/>
          <p:cNvSpPr>
            <a:spLocks noGrp="1"/>
          </p:cNvSpPr>
          <p:nvPr>
            <p:ph type="sldNum" sz="quarter" idx="12"/>
          </p:nvPr>
        </p:nvSpPr>
        <p:spPr>
          <a:xfrm>
            <a:off x="8001000" y="228600"/>
            <a:ext cx="838200" cy="381000"/>
          </a:xfrm>
        </p:spPr>
        <p:txBody>
          <a:bodyPr/>
          <a:lstStyle>
            <a:lvl1pPr>
              <a:defRPr>
                <a:solidFill>
                  <a:schemeClr val="tx2"/>
                </a:solidFill>
              </a:defRPr>
            </a:lvl1pPr>
          </a:lstStyle>
          <a:p>
            <a:fld id="{4AC8C908-E6F7-4761-B17E-4DAED99061D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3373F56D-685D-411A-A03C-F918E77410EC}" type="datetimeFigureOut">
              <a:rPr lang="en-US" smtClean="0"/>
              <a:pPr/>
              <a:t>05-May-17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C8C908-E6F7-4761-B17E-4DAED99061D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1"/>
      </p:bgRef>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609600"/>
            <a:ext cx="2057400" cy="55165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609600"/>
            <a:ext cx="5562600" cy="5516564"/>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6553200" y="6248402"/>
            <a:ext cx="2209800" cy="365125"/>
          </a:xfrm>
        </p:spPr>
        <p:txBody>
          <a:bodyPr/>
          <a:lstStyle/>
          <a:p>
            <a:fld id="{3373F56D-685D-411A-A03C-F918E77410EC}" type="datetimeFigureOut">
              <a:rPr lang="en-US" smtClean="0"/>
              <a:pPr/>
              <a:t>05-May-17</a:t>
            </a:fld>
            <a:endParaRPr lang="en-US"/>
          </a:p>
        </p:txBody>
      </p:sp>
      <p:sp>
        <p:nvSpPr>
          <p:cNvPr id="5" name="Footer Placeholder 4"/>
          <p:cNvSpPr>
            <a:spLocks noGrp="1"/>
          </p:cNvSpPr>
          <p:nvPr>
            <p:ph type="ftr" sz="quarter" idx="11"/>
          </p:nvPr>
        </p:nvSpPr>
        <p:spPr>
          <a:xfrm>
            <a:off x="457201" y="6248207"/>
            <a:ext cx="5573483" cy="365125"/>
          </a:xfrm>
        </p:spPr>
        <p:txBody>
          <a:bodyPr/>
          <a:lstStyle/>
          <a:p>
            <a:endParaRPr lang="en-US"/>
          </a:p>
        </p:txBody>
      </p:sp>
      <p:sp>
        <p:nvSpPr>
          <p:cNvPr id="7" name="Rectangle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Slide Number Placeholder 5"/>
          <p:cNvSpPr>
            <a:spLocks noGrp="1"/>
          </p:cNvSpPr>
          <p:nvPr>
            <p:ph type="sldNum" sz="quarter" idx="12"/>
          </p:nvPr>
        </p:nvSpPr>
        <p:spPr>
          <a:xfrm rot="5400000">
            <a:off x="5989638" y="144462"/>
            <a:ext cx="533400" cy="244476"/>
          </a:xfrm>
        </p:spPr>
        <p:txBody>
          <a:bodyPr/>
          <a:lstStyle/>
          <a:p>
            <a:fld id="{4AC8C908-E6F7-4761-B17E-4DAED99061D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90600"/>
          </a:xfrm>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3373F56D-685D-411A-A03C-F918E77410EC}" type="datetimeFigureOut">
              <a:rPr lang="en-US" smtClean="0"/>
              <a:pPr/>
              <a:t>05-May-17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4AC8C908-E6F7-4761-B17E-4DAED99061DB}" type="slidenum">
              <a:rPr lang="en-US" smtClean="0"/>
              <a:pPr/>
              <a:t>‹#›</a:t>
            </a:fld>
            <a:endParaRPr lang="en-US"/>
          </a:p>
        </p:txBody>
      </p:sp>
      <p:sp>
        <p:nvSpPr>
          <p:cNvPr id="8" name="Content Placeholder 7"/>
          <p:cNvSpPr>
            <a:spLocks noGrp="1"/>
          </p:cNvSpPr>
          <p:nvPr>
            <p:ph sz="quarter" idx="1"/>
          </p:nvPr>
        </p:nvSpPr>
        <p:spPr>
          <a:xfrm>
            <a:off x="612648" y="1600200"/>
            <a:ext cx="8153400" cy="44958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7" name="Rectangle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fld id="{3373F56D-685D-411A-A03C-F918E77410EC}" type="datetimeFigureOut">
              <a:rPr lang="en-US" smtClean="0"/>
              <a:pPr/>
              <a:t>05-May-17</a:t>
            </a:fld>
            <a:endParaRPr lang="en-US"/>
          </a:p>
        </p:txBody>
      </p:sp>
      <p:sp>
        <p:nvSpPr>
          <p:cNvPr id="13" name="Slide Number Placeholder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4AC8C908-E6F7-4761-B17E-4DAED99061DB}" type="slidenum">
              <a:rPr lang="en-US" smtClean="0"/>
              <a:pPr/>
              <a:t>‹#›</a:t>
            </a:fld>
            <a:endParaRPr lang="en-US"/>
          </a:p>
        </p:txBody>
      </p:sp>
      <p:sp>
        <p:nvSpPr>
          <p:cNvPr id="14" name="Footer Placeholder 13"/>
          <p:cNvSpPr>
            <a:spLocks noGrp="1"/>
          </p:cNvSpPr>
          <p:nvPr>
            <p:ph type="ftr" sz="quarter" idx="12"/>
          </p:nvPr>
        </p:nvSpPr>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9" name="Content Placeholder 8"/>
          <p:cNvSpPr>
            <a:spLocks noGrp="1"/>
          </p:cNvSpPr>
          <p:nvPr>
            <p:ph sz="quarter" idx="1"/>
          </p:nvPr>
        </p:nvSpPr>
        <p:spPr>
          <a:xfrm>
            <a:off x="609600"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844901"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8" name="Date Placeholder 7"/>
          <p:cNvSpPr>
            <a:spLocks noGrp="1"/>
          </p:cNvSpPr>
          <p:nvPr>
            <p:ph type="dt" sz="half" idx="15"/>
          </p:nvPr>
        </p:nvSpPr>
        <p:spPr/>
        <p:txBody>
          <a:bodyPr rtlCol="0"/>
          <a:lstStyle/>
          <a:p>
            <a:fld id="{3373F56D-685D-411A-A03C-F918E77410EC}" type="datetimeFigureOut">
              <a:rPr lang="en-US" smtClean="0"/>
              <a:pPr/>
              <a:t>05-May-17</a:t>
            </a:fld>
            <a:endParaRPr lang="en-US"/>
          </a:p>
        </p:txBody>
      </p:sp>
      <p:sp>
        <p:nvSpPr>
          <p:cNvPr id="10" name="Slide Number Placeholder 9"/>
          <p:cNvSpPr>
            <a:spLocks noGrp="1"/>
          </p:cNvSpPr>
          <p:nvPr>
            <p:ph type="sldNum" sz="quarter" idx="16"/>
          </p:nvPr>
        </p:nvSpPr>
        <p:spPr/>
        <p:txBody>
          <a:bodyPr rtlCol="0"/>
          <a:lstStyle/>
          <a:p>
            <a:fld id="{4AC8C908-E6F7-4761-B17E-4DAED99061DB}" type="slidenum">
              <a:rPr lang="en-US" smtClean="0"/>
              <a:pPr/>
              <a:t>‹#›</a:t>
            </a:fld>
            <a:endParaRPr lang="en-US"/>
          </a:p>
        </p:txBody>
      </p:sp>
      <p:sp>
        <p:nvSpPr>
          <p:cNvPr id="12" name="Footer Placeholder 11"/>
          <p:cNvSpPr>
            <a:spLocks noGrp="1"/>
          </p:cNvSpPr>
          <p:nvPr>
            <p:ph type="ftr" sz="quarter" idx="17"/>
          </p:nvPr>
        </p:nvSpPr>
        <p:spPr/>
        <p:txBody>
          <a:bodyPr rtlCol="0"/>
          <a:lstStyle/>
          <a:p>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273050"/>
            <a:ext cx="8153400" cy="869950"/>
          </a:xfrm>
        </p:spPr>
        <p:txBody>
          <a:bodyPr anchor="ctr"/>
          <a:lstStyle>
            <a:lvl1pPr>
              <a:defRPr/>
            </a:lvl1pPr>
          </a:lstStyle>
          <a:p>
            <a:r>
              <a:rPr kumimoji="0" lang="en-US" smtClean="0"/>
              <a:t>Click to edit Master title style</a:t>
            </a:r>
            <a:endParaRPr kumimoji="0" lang="en-US"/>
          </a:p>
        </p:txBody>
      </p:sp>
      <p:sp>
        <p:nvSpPr>
          <p:cNvPr id="11" name="Content Placeholder 10"/>
          <p:cNvSpPr>
            <a:spLocks noGrp="1"/>
          </p:cNvSpPr>
          <p:nvPr>
            <p:ph sz="quarter" idx="2"/>
          </p:nvPr>
        </p:nvSpPr>
        <p:spPr>
          <a:xfrm>
            <a:off x="609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800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5"/>
          </p:nvPr>
        </p:nvSpPr>
        <p:spPr/>
        <p:txBody>
          <a:bodyPr rtlCol="0"/>
          <a:lstStyle/>
          <a:p>
            <a:fld id="{3373F56D-685D-411A-A03C-F918E77410EC}" type="datetimeFigureOut">
              <a:rPr lang="en-US" smtClean="0"/>
              <a:pPr/>
              <a:t>05-May-17</a:t>
            </a:fld>
            <a:endParaRPr lang="en-US"/>
          </a:p>
        </p:txBody>
      </p:sp>
      <p:sp>
        <p:nvSpPr>
          <p:cNvPr id="12" name="Slide Number Placeholder 11"/>
          <p:cNvSpPr>
            <a:spLocks noGrp="1"/>
          </p:cNvSpPr>
          <p:nvPr>
            <p:ph type="sldNum" sz="quarter" idx="16"/>
          </p:nvPr>
        </p:nvSpPr>
        <p:spPr/>
        <p:txBody>
          <a:bodyPr rtlCol="0"/>
          <a:lstStyle/>
          <a:p>
            <a:fld id="{4AC8C908-E6F7-4761-B17E-4DAED99061DB}" type="slidenum">
              <a:rPr lang="en-US" smtClean="0"/>
              <a:pPr/>
              <a:t>‹#›</a:t>
            </a:fld>
            <a:endParaRPr lang="en-US"/>
          </a:p>
        </p:txBody>
      </p:sp>
      <p:sp>
        <p:nvSpPr>
          <p:cNvPr id="14" name="Footer Placeholder 13"/>
          <p:cNvSpPr>
            <a:spLocks noGrp="1"/>
          </p:cNvSpPr>
          <p:nvPr>
            <p:ph type="ftr" sz="quarter" idx="17"/>
          </p:nvPr>
        </p:nvSpPr>
        <p:spPr/>
        <p:txBody>
          <a:bodyPr rtlCol="0"/>
          <a:lstStyle/>
          <a:p>
            <a:endParaRPr lang="en-US"/>
          </a:p>
        </p:txBody>
      </p:sp>
      <p:sp>
        <p:nvSpPr>
          <p:cNvPr id="16" name="Text Placeholder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5" name="Text Placeholder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3373F56D-685D-411A-A03C-F918E77410EC}" type="datetimeFigureOut">
              <a:rPr lang="en-US" smtClean="0"/>
              <a:pPr/>
              <a:t>05-May-17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lvl1pPr>
              <a:defRPr>
                <a:solidFill>
                  <a:srgbClr val="FFFFFF"/>
                </a:solidFill>
              </a:defRPr>
            </a:lvl1pPr>
          </a:lstStyle>
          <a:p>
            <a:fld id="{4AC8C908-E6F7-4761-B17E-4DAED99061D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373F56D-685D-411A-A03C-F918E77410EC}" type="datetimeFigureOut">
              <a:rPr lang="en-US" smtClean="0"/>
              <a:pPr/>
              <a:t>05-May-17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0" y="6248400"/>
            <a:ext cx="533400" cy="381000"/>
          </a:xfrm>
        </p:spPr>
        <p:txBody>
          <a:bodyPr/>
          <a:lstStyle>
            <a:lvl1pPr>
              <a:defRPr>
                <a:solidFill>
                  <a:schemeClr val="tx2"/>
                </a:solidFill>
              </a:defRPr>
            </a:lvl1pPr>
          </a:lstStyle>
          <a:p>
            <a:fld id="{4AC8C908-E6F7-4761-B17E-4DAED99061D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8077200" cy="869950"/>
          </a:xfrm>
        </p:spPr>
        <p:txBody>
          <a:bodyPr anchor="ctr"/>
          <a:lstStyle>
            <a:lvl1pPr algn="l">
              <a:buNone/>
              <a:defRPr sz="4400" b="0"/>
            </a:lvl1p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3373F56D-685D-411A-A03C-F918E77410EC}" type="datetimeFigureOut">
              <a:rPr lang="en-US" smtClean="0"/>
              <a:pPr/>
              <a:t>05-May-17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lvl1pPr>
              <a:defRPr>
                <a:solidFill>
                  <a:srgbClr val="FFFFFF"/>
                </a:solidFill>
              </a:defRPr>
            </a:lvl1pPr>
          </a:lstStyle>
          <a:p>
            <a:fld id="{4AC8C908-E6F7-4761-B17E-4DAED99061DB}" type="slidenum">
              <a:rPr lang="en-US" smtClean="0"/>
              <a:pPr/>
              <a:t>‹#›</a:t>
            </a:fld>
            <a:endParaRPr lang="en-US"/>
          </a:p>
        </p:txBody>
      </p:sp>
      <p:sp>
        <p:nvSpPr>
          <p:cNvPr id="3" name="Text Placeholder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9" name="Content Placeholder 8"/>
          <p:cNvSpPr>
            <a:spLocks noGrp="1"/>
          </p:cNvSpPr>
          <p:nvPr>
            <p:ph sz="quarter" idx="1"/>
          </p:nvPr>
        </p:nvSpPr>
        <p:spPr>
          <a:xfrm>
            <a:off x="2362200" y="1752600"/>
            <a:ext cx="6400800" cy="4419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3">
        <a:schemeClr val="bg2"/>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8" name="Rectangle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en-US" smtClean="0"/>
              <a:t>Click to edit Master title style</a:t>
            </a:r>
            <a:endParaRPr kumimoji="0" lang="en-US"/>
          </a:p>
        </p:txBody>
      </p:sp>
      <p:sp>
        <p:nvSpPr>
          <p:cNvPr id="11" name="Rectangle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ate Placeholder 11"/>
          <p:cNvSpPr>
            <a:spLocks noGrp="1"/>
          </p:cNvSpPr>
          <p:nvPr>
            <p:ph type="dt" sz="half" idx="10"/>
          </p:nvPr>
        </p:nvSpPr>
        <p:spPr>
          <a:xfrm>
            <a:off x="6248400" y="6248400"/>
            <a:ext cx="2667000" cy="365125"/>
          </a:xfrm>
        </p:spPr>
        <p:txBody>
          <a:bodyPr rtlCol="0"/>
          <a:lstStyle/>
          <a:p>
            <a:fld id="{3373F56D-685D-411A-A03C-F918E77410EC}" type="datetimeFigureOut">
              <a:rPr lang="en-US" smtClean="0"/>
              <a:pPr/>
              <a:t>05-May-17</a:t>
            </a:fld>
            <a:endParaRPr lang="en-US"/>
          </a:p>
        </p:txBody>
      </p:sp>
      <p:sp>
        <p:nvSpPr>
          <p:cNvPr id="13" name="Slide Number Placeholder 12"/>
          <p:cNvSpPr>
            <a:spLocks noGrp="1"/>
          </p:cNvSpPr>
          <p:nvPr>
            <p:ph type="sldNum" sz="quarter" idx="11"/>
          </p:nvPr>
        </p:nvSpPr>
        <p:spPr>
          <a:xfrm>
            <a:off x="0" y="4667249"/>
            <a:ext cx="1447800" cy="663578"/>
          </a:xfrm>
        </p:spPr>
        <p:txBody>
          <a:bodyPr rtlCol="0"/>
          <a:lstStyle>
            <a:lvl1pPr>
              <a:defRPr sz="2800"/>
            </a:lvl1pPr>
          </a:lstStyle>
          <a:p>
            <a:fld id="{4AC8C908-E6F7-4761-B17E-4DAED99061DB}" type="slidenum">
              <a:rPr lang="en-US" smtClean="0"/>
              <a:pPr/>
              <a:t>‹#›</a:t>
            </a:fld>
            <a:endParaRPr lang="en-US"/>
          </a:p>
        </p:txBody>
      </p:sp>
      <p:sp>
        <p:nvSpPr>
          <p:cNvPr id="14" name="Footer Placeholder 13"/>
          <p:cNvSpPr>
            <a:spLocks noGrp="1"/>
          </p:cNvSpPr>
          <p:nvPr>
            <p:ph type="ftr" sz="quarter" idx="12"/>
          </p:nvPr>
        </p:nvSpPr>
        <p:spPr>
          <a:xfrm>
            <a:off x="1600200" y="6248206"/>
            <a:ext cx="4572000" cy="365125"/>
          </a:xfrm>
        </p:spPr>
        <p:txBody>
          <a:bodyPr rtlCol="0"/>
          <a:lstStyle/>
          <a:p>
            <a:endParaRPr lang="en-US"/>
          </a:p>
        </p:txBody>
      </p:sp>
      <p:sp>
        <p:nvSpPr>
          <p:cNvPr id="3" name="Picture Placeholder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en-US" smtClean="0"/>
              <a:t>Click icon to add picture</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609600" y="228600"/>
            <a:ext cx="8153400" cy="990600"/>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3373F56D-685D-411A-A03C-F918E77410EC}" type="datetimeFigureOut">
              <a:rPr lang="en-US" smtClean="0"/>
              <a:pPr/>
              <a:t>05-May-17</a:t>
            </a:fld>
            <a:endParaRPr lang="en-US"/>
          </a:p>
        </p:txBody>
      </p:sp>
      <p:sp>
        <p:nvSpPr>
          <p:cNvPr id="3" name="Footer Placeholder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endParaRPr lang="en-US"/>
          </a:p>
        </p:txBody>
      </p:sp>
      <p:sp>
        <p:nvSpPr>
          <p:cNvPr id="7" name="Rectangle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4AC8C908-E6F7-4761-B17E-4DAED99061D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7.xml"/><Relationship Id="rId5" Type="http://schemas.openxmlformats.org/officeDocument/2006/relationships/image" Target="../media/image7.jpeg"/><Relationship Id="rId4" Type="http://schemas.openxmlformats.org/officeDocument/2006/relationships/image" Target="../media/image6.jpe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7.xml"/><Relationship Id="rId1" Type="http://schemas.openxmlformats.org/officeDocument/2006/relationships/tags" Target="../tags/tag1.xml"/><Relationship Id="rId4" Type="http://schemas.openxmlformats.org/officeDocument/2006/relationships/image" Target="../media/image3.emf"/></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428604"/>
            <a:ext cx="7772400" cy="3429024"/>
          </a:xfrm>
        </p:spPr>
        <p:txBody>
          <a:bodyPr>
            <a:normAutofit fontScale="90000"/>
          </a:bodyPr>
          <a:lstStyle/>
          <a:p>
            <a:pPr algn="ctr"/>
            <a:r>
              <a:rPr lang="en-US" sz="3600" b="1" dirty="0" smtClean="0"/>
              <a:t/>
            </a:r>
            <a:br>
              <a:rPr lang="en-US" sz="3600" b="1" dirty="0" smtClean="0"/>
            </a:br>
            <a:r>
              <a:rPr lang="en-US" sz="3600" b="1" dirty="0" smtClean="0"/>
              <a:t/>
            </a:r>
            <a:br>
              <a:rPr lang="en-US" sz="3600" b="1" dirty="0" smtClean="0"/>
            </a:br>
            <a:r>
              <a:rPr lang="en-US" sz="3600" dirty="0" smtClean="0"/>
              <a:t/>
            </a:r>
            <a:br>
              <a:rPr lang="en-US" sz="3600" dirty="0" smtClean="0"/>
            </a:br>
            <a:r>
              <a:rPr lang="en-US" sz="3600" dirty="0" smtClean="0"/>
              <a:t/>
            </a:r>
            <a:br>
              <a:rPr lang="en-US" sz="3600" dirty="0" smtClean="0"/>
            </a:br>
            <a:r>
              <a:rPr lang="en-US" sz="3600" dirty="0" smtClean="0"/>
              <a:t/>
            </a:r>
            <a:br>
              <a:rPr lang="en-US" sz="3600" dirty="0" smtClean="0"/>
            </a:br>
            <a:r>
              <a:rPr lang="en-US" sz="3600" dirty="0" smtClean="0"/>
              <a:t/>
            </a:r>
            <a:br>
              <a:rPr lang="en-US" sz="3600" dirty="0" smtClean="0"/>
            </a:br>
            <a:r>
              <a:rPr lang="en-US" sz="3600" dirty="0" smtClean="0"/>
              <a:t/>
            </a:r>
            <a:br>
              <a:rPr lang="en-US" sz="3600" dirty="0" smtClean="0"/>
            </a:br>
            <a:r>
              <a:rPr lang="en-US" sz="3600" dirty="0" smtClean="0"/>
              <a:t/>
            </a:r>
            <a:br>
              <a:rPr lang="en-US" sz="3600" dirty="0" smtClean="0"/>
            </a:br>
            <a:r>
              <a:rPr lang="en-US" sz="3600" dirty="0" smtClean="0"/>
              <a:t/>
            </a:r>
            <a:br>
              <a:rPr lang="en-US" sz="3600" dirty="0" smtClean="0"/>
            </a:br>
            <a:r>
              <a:rPr lang="en-US" sz="3600" dirty="0" smtClean="0"/>
              <a:t/>
            </a:r>
            <a:br>
              <a:rPr lang="en-US" sz="3600" dirty="0" smtClean="0"/>
            </a:br>
            <a:r>
              <a:rPr lang="en-US" sz="3600" dirty="0" smtClean="0"/>
              <a:t/>
            </a:r>
            <a:br>
              <a:rPr lang="en-US" sz="3600" dirty="0" smtClean="0"/>
            </a:br>
            <a:r>
              <a:rPr lang="en-US" sz="2700" dirty="0" smtClean="0"/>
              <a:t>CONSERVATION </a:t>
            </a:r>
            <a:r>
              <a:rPr lang="en-US" sz="2700" dirty="0"/>
              <a:t>AND DISASTER MANAGEMENT OF CULTURAL HERITAGE OBJECTS IN THE CENTER FOR PRESERVATION OF CULTURAL HERITAGE </a:t>
            </a:r>
            <a:r>
              <a:rPr lang="en-US" sz="2700" dirty="0" smtClean="0"/>
              <a:t>YOGYAKARTA</a:t>
            </a:r>
            <a:r>
              <a:rPr lang="en-US" sz="3600" b="1" dirty="0" smtClean="0"/>
              <a:t/>
            </a:r>
            <a:br>
              <a:rPr lang="en-US" sz="3600" b="1" dirty="0" smtClean="0"/>
            </a:br>
            <a:r>
              <a:rPr lang="en-US" sz="3600" b="1" dirty="0" smtClean="0"/>
              <a:t/>
            </a:r>
            <a:br>
              <a:rPr lang="en-US" sz="3600" b="1" dirty="0" smtClean="0"/>
            </a:br>
            <a:r>
              <a:rPr lang="en-US" sz="2200" b="1" dirty="0" err="1" smtClean="0"/>
              <a:t>Khusnul</a:t>
            </a:r>
            <a:r>
              <a:rPr lang="en-US" sz="2200" b="1" dirty="0" smtClean="0"/>
              <a:t> </a:t>
            </a:r>
            <a:r>
              <a:rPr lang="en-US" sz="2200" b="1" dirty="0" err="1" smtClean="0"/>
              <a:t>Khotimah</a:t>
            </a:r>
            <a:r>
              <a:rPr lang="en-US" sz="2200" b="1" dirty="0" smtClean="0"/>
              <a:t>, Sri Lestari, </a:t>
            </a:r>
            <a:r>
              <a:rPr lang="en-US" sz="2200" b="1" dirty="0" err="1" smtClean="0"/>
              <a:t>Ismiyatin</a:t>
            </a:r>
            <a:r>
              <a:rPr lang="en-US" dirty="0"/>
              <a:t/>
            </a:r>
            <a:br>
              <a:rPr lang="en-US" dirty="0"/>
            </a:br>
            <a:endParaRPr lang="en-US" dirty="0"/>
          </a:p>
        </p:txBody>
      </p:sp>
      <p:sp>
        <p:nvSpPr>
          <p:cNvPr id="3" name="Subtitle 2"/>
          <p:cNvSpPr>
            <a:spLocks noGrp="1"/>
          </p:cNvSpPr>
          <p:nvPr>
            <p:ph type="subTitle" idx="1"/>
          </p:nvPr>
        </p:nvSpPr>
        <p:spPr>
          <a:xfrm>
            <a:off x="1371600" y="4143380"/>
            <a:ext cx="6400800" cy="1357322"/>
          </a:xfrm>
        </p:spPr>
        <p:txBody>
          <a:bodyPr>
            <a:normAutofit fontScale="77500" lnSpcReduction="20000"/>
          </a:bodyPr>
          <a:lstStyle/>
          <a:p>
            <a:endParaRPr lang="en-US" b="1" dirty="0" smtClean="0"/>
          </a:p>
          <a:p>
            <a:pPr algn="ctr"/>
            <a:r>
              <a:rPr lang="en-US" sz="1600" b="1" dirty="0" smtClean="0"/>
              <a:t>The 5</a:t>
            </a:r>
            <a:r>
              <a:rPr lang="en-US" sz="1600" b="1" baseline="30000" dirty="0" smtClean="0"/>
              <a:t>th</a:t>
            </a:r>
            <a:r>
              <a:rPr lang="en-US" sz="1600" b="1" dirty="0" smtClean="0"/>
              <a:t> International Conference of Special Asian Libraries</a:t>
            </a:r>
          </a:p>
          <a:p>
            <a:pPr algn="ctr"/>
            <a:r>
              <a:rPr lang="en-US" sz="1600" b="1" dirty="0" err="1" smtClean="0"/>
              <a:t>Curation</a:t>
            </a:r>
            <a:r>
              <a:rPr lang="en-US" sz="1600" b="1" dirty="0" smtClean="0"/>
              <a:t> and Management of Cultural Heritage through </a:t>
            </a:r>
          </a:p>
          <a:p>
            <a:pPr algn="ctr"/>
            <a:r>
              <a:rPr lang="en-US" sz="1600" b="1" dirty="0" smtClean="0"/>
              <a:t>Libraries: Challenges and Opportunities for the Digital Society</a:t>
            </a:r>
          </a:p>
          <a:p>
            <a:pPr algn="ctr"/>
            <a:r>
              <a:rPr lang="en-US" sz="1600" b="1" dirty="0" smtClean="0"/>
              <a:t>May 11, 2017</a:t>
            </a:r>
            <a:endParaRPr lang="en-US" sz="1600" b="1"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lvl="0"/>
            <a:r>
              <a:rPr lang="en-US" b="1" dirty="0" smtClean="0"/>
              <a:t>Types of Collection</a:t>
            </a:r>
            <a:r>
              <a:rPr lang="en-US" dirty="0" smtClean="0"/>
              <a:t/>
            </a:r>
            <a:br>
              <a:rPr lang="en-US" dirty="0" smtClean="0"/>
            </a:br>
            <a:endParaRPr lang="en-US" dirty="0"/>
          </a:p>
        </p:txBody>
      </p:sp>
      <p:sp>
        <p:nvSpPr>
          <p:cNvPr id="3" name="Content Placeholder 2"/>
          <p:cNvSpPr>
            <a:spLocks noGrp="1"/>
          </p:cNvSpPr>
          <p:nvPr>
            <p:ph sz="quarter" idx="1"/>
          </p:nvPr>
        </p:nvSpPr>
        <p:spPr>
          <a:xfrm>
            <a:off x="457200" y="1142984"/>
            <a:ext cx="7467600" cy="5000660"/>
          </a:xfrm>
        </p:spPr>
        <p:txBody>
          <a:bodyPr>
            <a:normAutofit fontScale="92500" lnSpcReduction="20000"/>
          </a:bodyPr>
          <a:lstStyle/>
          <a:p>
            <a:pPr lvl="0"/>
            <a:r>
              <a:rPr lang="en-US" dirty="0" smtClean="0"/>
              <a:t>Sites: </a:t>
            </a:r>
            <a:r>
              <a:rPr lang="en-US" dirty="0" err="1" smtClean="0"/>
              <a:t>Prambanan</a:t>
            </a:r>
            <a:r>
              <a:rPr lang="en-US" dirty="0" smtClean="0"/>
              <a:t> Temple, Queen </a:t>
            </a:r>
            <a:r>
              <a:rPr lang="en-US" dirty="0" err="1" smtClean="0"/>
              <a:t>Boko</a:t>
            </a:r>
            <a:r>
              <a:rPr lang="en-US" dirty="0" smtClean="0"/>
              <a:t> Temple, </a:t>
            </a:r>
            <a:r>
              <a:rPr lang="en-US" dirty="0" err="1" smtClean="0"/>
              <a:t>Ijo</a:t>
            </a:r>
            <a:r>
              <a:rPr lang="en-US" dirty="0" smtClean="0"/>
              <a:t> Temple, Water Castle, </a:t>
            </a:r>
            <a:r>
              <a:rPr lang="en-US" dirty="0" err="1" smtClean="0"/>
              <a:t>Sambisari</a:t>
            </a:r>
            <a:r>
              <a:rPr lang="en-US" dirty="0" smtClean="0"/>
              <a:t> Temple, </a:t>
            </a:r>
            <a:r>
              <a:rPr lang="en-US" dirty="0" err="1" smtClean="0"/>
              <a:t>Kalasan</a:t>
            </a:r>
            <a:r>
              <a:rPr lang="en-US" dirty="0" smtClean="0"/>
              <a:t> Temple, </a:t>
            </a:r>
            <a:r>
              <a:rPr lang="en-US" dirty="0" err="1" smtClean="0"/>
              <a:t>Kimpulan</a:t>
            </a:r>
            <a:r>
              <a:rPr lang="en-US" dirty="0" smtClean="0"/>
              <a:t> Temple, </a:t>
            </a:r>
            <a:r>
              <a:rPr lang="en-US" dirty="0" err="1" smtClean="0"/>
              <a:t>Gebang</a:t>
            </a:r>
            <a:r>
              <a:rPr lang="en-US" dirty="0" smtClean="0"/>
              <a:t> Temple, </a:t>
            </a:r>
            <a:r>
              <a:rPr lang="en-US" dirty="0" err="1" smtClean="0"/>
              <a:t>etsc</a:t>
            </a:r>
            <a:endParaRPr lang="en-US" dirty="0" smtClean="0"/>
          </a:p>
          <a:p>
            <a:pPr lvl="0"/>
            <a:r>
              <a:rPr lang="en-US" dirty="0" smtClean="0"/>
              <a:t>Inscription: </a:t>
            </a:r>
            <a:r>
              <a:rPr lang="en-US" dirty="0" err="1" smtClean="0"/>
              <a:t>Rumwiga</a:t>
            </a:r>
            <a:endParaRPr lang="en-US" dirty="0" smtClean="0"/>
          </a:p>
          <a:p>
            <a:pPr lvl="0"/>
            <a:r>
              <a:rPr lang="en-US" dirty="0" smtClean="0"/>
              <a:t>Statue made of stone or bronze like Siva </a:t>
            </a:r>
            <a:r>
              <a:rPr lang="en-US" dirty="0" err="1" smtClean="0"/>
              <a:t>Mahadeva</a:t>
            </a:r>
            <a:r>
              <a:rPr lang="en-US" dirty="0" smtClean="0"/>
              <a:t>, </a:t>
            </a:r>
            <a:r>
              <a:rPr lang="en-US" dirty="0" err="1" smtClean="0"/>
              <a:t>Amitabha</a:t>
            </a:r>
            <a:r>
              <a:rPr lang="en-US" dirty="0" smtClean="0"/>
              <a:t>, </a:t>
            </a:r>
            <a:r>
              <a:rPr lang="en-US" dirty="0" err="1" smtClean="0"/>
              <a:t>Vajrapani</a:t>
            </a:r>
            <a:r>
              <a:rPr lang="en-US" dirty="0" smtClean="0"/>
              <a:t>, Bodhisattva, etc</a:t>
            </a:r>
          </a:p>
          <a:p>
            <a:pPr lvl="0"/>
            <a:r>
              <a:rPr lang="en-US" dirty="0" smtClean="0"/>
              <a:t>Urn, bowl, cup, plate, clapper, pot, etc</a:t>
            </a:r>
          </a:p>
          <a:p>
            <a:pPr lvl="0"/>
            <a:r>
              <a:rPr lang="en-US" dirty="0" smtClean="0"/>
              <a:t>Old money: coins of VOC and Dutch era, notes of Japan invasion era, Chinese currency, silver coins, and gold coins.</a:t>
            </a:r>
          </a:p>
          <a:p>
            <a:pPr lvl="0"/>
            <a:r>
              <a:rPr lang="en-US" dirty="0" smtClean="0"/>
              <a:t>Papyrus manuscript of Javanese Middle Ages. </a:t>
            </a:r>
          </a:p>
          <a:p>
            <a:pPr lvl="0"/>
            <a:r>
              <a:rPr lang="en-US" dirty="0" smtClean="0"/>
              <a:t>Jewelries: rings, pendants, bracelets, and mirrors.</a:t>
            </a:r>
          </a:p>
          <a:p>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asus\Pictures\28052012(026).jpg"/>
          <p:cNvPicPr>
            <a:picLocks noChangeAspect="1" noChangeArrowheads="1"/>
          </p:cNvPicPr>
          <p:nvPr/>
        </p:nvPicPr>
        <p:blipFill>
          <a:blip r:embed="rId2" cstate="print"/>
          <a:srcRect/>
          <a:stretch>
            <a:fillRect/>
          </a:stretch>
        </p:blipFill>
        <p:spPr bwMode="auto">
          <a:xfrm>
            <a:off x="4857752" y="714356"/>
            <a:ext cx="3876668" cy="2714644"/>
          </a:xfrm>
          <a:prstGeom prst="rect">
            <a:avLst/>
          </a:prstGeom>
          <a:noFill/>
        </p:spPr>
      </p:pic>
      <p:pic>
        <p:nvPicPr>
          <p:cNvPr id="1027" name="Picture 3" descr="C:\Users\asus\Pictures\28052012(041).jpg"/>
          <p:cNvPicPr>
            <a:picLocks noChangeAspect="1" noChangeArrowheads="1"/>
          </p:cNvPicPr>
          <p:nvPr/>
        </p:nvPicPr>
        <p:blipFill>
          <a:blip r:embed="rId3" cstate="print"/>
          <a:srcRect/>
          <a:stretch>
            <a:fillRect/>
          </a:stretch>
        </p:blipFill>
        <p:spPr bwMode="auto">
          <a:xfrm>
            <a:off x="1071538" y="714356"/>
            <a:ext cx="3429024" cy="2714644"/>
          </a:xfrm>
          <a:prstGeom prst="rect">
            <a:avLst/>
          </a:prstGeom>
          <a:noFill/>
        </p:spPr>
      </p:pic>
      <p:pic>
        <p:nvPicPr>
          <p:cNvPr id="1028" name="Picture 4" descr="C:\Users\asus\Pictures\28052012(023).jpg"/>
          <p:cNvPicPr>
            <a:picLocks noChangeAspect="1" noChangeArrowheads="1"/>
          </p:cNvPicPr>
          <p:nvPr/>
        </p:nvPicPr>
        <p:blipFill>
          <a:blip r:embed="rId4" cstate="print"/>
          <a:srcRect/>
          <a:stretch>
            <a:fillRect/>
          </a:stretch>
        </p:blipFill>
        <p:spPr bwMode="auto">
          <a:xfrm>
            <a:off x="1000100" y="3857628"/>
            <a:ext cx="3500462" cy="2500330"/>
          </a:xfrm>
          <a:prstGeom prst="rect">
            <a:avLst/>
          </a:prstGeom>
          <a:noFill/>
        </p:spPr>
      </p:pic>
      <p:pic>
        <p:nvPicPr>
          <p:cNvPr id="1029" name="Picture 5" descr="C:\Users\asus\Pictures\28052012(057).jpg"/>
          <p:cNvPicPr>
            <a:picLocks noChangeAspect="1" noChangeArrowheads="1"/>
          </p:cNvPicPr>
          <p:nvPr/>
        </p:nvPicPr>
        <p:blipFill>
          <a:blip r:embed="rId5" cstate="print"/>
          <a:srcRect/>
          <a:stretch>
            <a:fillRect/>
          </a:stretch>
        </p:blipFill>
        <p:spPr bwMode="auto">
          <a:xfrm>
            <a:off x="5000628" y="3857628"/>
            <a:ext cx="3786214" cy="2571768"/>
          </a:xfrm>
          <a:prstGeom prst="rect">
            <a:avLst/>
          </a:prstGeom>
          <a:noFill/>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1439850"/>
          </a:xfrm>
        </p:spPr>
        <p:txBody>
          <a:bodyPr>
            <a:noAutofit/>
          </a:bodyPr>
          <a:lstStyle/>
          <a:p>
            <a:r>
              <a:rPr lang="en-US" sz="2800" b="1" u="sng" dirty="0" smtClean="0"/>
              <a:t>Discussion</a:t>
            </a:r>
            <a:r>
              <a:rPr lang="en-US" sz="2800" b="1" dirty="0" smtClean="0"/>
              <a:t/>
            </a:r>
            <a:br>
              <a:rPr lang="en-US" sz="2800" b="1" dirty="0" smtClean="0"/>
            </a:br>
            <a:r>
              <a:rPr lang="en-US" sz="2400" b="1" dirty="0" smtClean="0"/>
              <a:t>Preservation and Conservation at Center for Preservation of Cultural Heritage Yogyakarta</a:t>
            </a:r>
            <a:endParaRPr lang="en-US" sz="2400" dirty="0"/>
          </a:p>
        </p:txBody>
      </p:sp>
      <p:sp>
        <p:nvSpPr>
          <p:cNvPr id="3" name="Content Placeholder 2"/>
          <p:cNvSpPr>
            <a:spLocks noGrp="1"/>
          </p:cNvSpPr>
          <p:nvPr>
            <p:ph sz="quarter" idx="1"/>
          </p:nvPr>
        </p:nvSpPr>
        <p:spPr>
          <a:xfrm>
            <a:off x="457200" y="1714488"/>
            <a:ext cx="7467600" cy="4759464"/>
          </a:xfrm>
        </p:spPr>
        <p:txBody>
          <a:bodyPr>
            <a:normAutofit fontScale="77500" lnSpcReduction="20000"/>
          </a:bodyPr>
          <a:lstStyle/>
          <a:p>
            <a:pPr>
              <a:buNone/>
            </a:pPr>
            <a:r>
              <a:rPr lang="en-US" dirty="0" smtClean="0"/>
              <a:t>installing some instruments</a:t>
            </a:r>
          </a:p>
          <a:p>
            <a:pPr lvl="0"/>
            <a:r>
              <a:rPr lang="en-US" dirty="0" smtClean="0"/>
              <a:t>Air Quality Meter is used to measure pollutant index around </a:t>
            </a:r>
            <a:r>
              <a:rPr lang="en-US" dirty="0" err="1" smtClean="0"/>
              <a:t>Prambanan</a:t>
            </a:r>
            <a:r>
              <a:rPr lang="en-US" dirty="0" smtClean="0"/>
              <a:t> temple which covers measurement of O2, NO2, SO4, CO andH2S.</a:t>
            </a:r>
          </a:p>
          <a:p>
            <a:pPr lvl="0"/>
            <a:r>
              <a:rPr lang="en-US" dirty="0" smtClean="0"/>
              <a:t>Portable Climatology Weather Link is used to measure climatology around </a:t>
            </a:r>
            <a:r>
              <a:rPr lang="en-US" dirty="0" err="1" smtClean="0"/>
              <a:t>Prambanan</a:t>
            </a:r>
            <a:r>
              <a:rPr lang="en-US" dirty="0" smtClean="0"/>
              <a:t> temple that covers measurement of wind direction, rain fall, humidity, and intensity of sunlight.</a:t>
            </a:r>
          </a:p>
          <a:p>
            <a:pPr lvl="0"/>
            <a:r>
              <a:rPr lang="en-US" dirty="0" smtClean="0"/>
              <a:t>Digital Stone Temperature Gauge is used to measure stone temperature digitally and remotely (to measure temperature of stone roof of temple).</a:t>
            </a:r>
          </a:p>
          <a:p>
            <a:pPr lvl="0"/>
            <a:r>
              <a:rPr lang="en-US" dirty="0" smtClean="0"/>
              <a:t>Steam Cleaner is used to clean microorganism and dust attached on temple mechanically.</a:t>
            </a:r>
          </a:p>
          <a:p>
            <a:pPr lvl="0"/>
            <a:r>
              <a:rPr lang="en-US" dirty="0" smtClean="0"/>
              <a:t>Creating replica of cultural heritage objects in exhibition event. </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714356"/>
            <a:ext cx="7467600" cy="5759596"/>
          </a:xfrm>
        </p:spPr>
        <p:txBody>
          <a:bodyPr/>
          <a:lstStyle/>
          <a:p>
            <a:r>
              <a:rPr lang="en-US" dirty="0" smtClean="0"/>
              <a:t>Objects are kept in display cabinet with room temperature and are set its humidity. The maximum temperature is 18° C and the light exposure is low</a:t>
            </a:r>
          </a:p>
          <a:p>
            <a:r>
              <a:rPr lang="en-US" dirty="0" smtClean="0"/>
              <a:t>Consolidation is implemented in some methods, cleaning or incrustation (a layer material that forms on something), desiccation (natural and artificial desiccation), and handling (soaking/lubricating). </a:t>
            </a:r>
          </a:p>
          <a:p>
            <a:r>
              <a:rPr lang="en-US" dirty="0" smtClean="0"/>
              <a:t>Preservation using pesticide is done by doing the cleaning, drying, and handling (brushing, soaking, and spraying of fumigation).</a:t>
            </a:r>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14290"/>
            <a:ext cx="7467600" cy="1357322"/>
          </a:xfrm>
        </p:spPr>
        <p:txBody>
          <a:bodyPr>
            <a:normAutofit fontScale="90000"/>
          </a:bodyPr>
          <a:lstStyle/>
          <a:p>
            <a:pPr lvl="0"/>
            <a:r>
              <a:rPr lang="en-US" sz="3100" b="1" dirty="0" smtClean="0"/>
              <a:t>Security at Center for Preservation of Cultural Heritage Yogyakarta</a:t>
            </a:r>
            <a:r>
              <a:rPr lang="en-US" dirty="0" smtClean="0"/>
              <a:t/>
            </a:r>
            <a:br>
              <a:rPr lang="en-US" dirty="0" smtClean="0"/>
            </a:br>
            <a:endParaRPr lang="en-US" dirty="0"/>
          </a:p>
        </p:txBody>
      </p:sp>
      <p:sp>
        <p:nvSpPr>
          <p:cNvPr id="3" name="Content Placeholder 2"/>
          <p:cNvSpPr>
            <a:spLocks noGrp="1"/>
          </p:cNvSpPr>
          <p:nvPr>
            <p:ph sz="quarter" idx="1"/>
          </p:nvPr>
        </p:nvSpPr>
        <p:spPr>
          <a:xfrm>
            <a:off x="457200" y="1357298"/>
            <a:ext cx="7467600" cy="5116654"/>
          </a:xfrm>
        </p:spPr>
        <p:txBody>
          <a:bodyPr>
            <a:normAutofit fontScale="77500" lnSpcReduction="20000"/>
          </a:bodyPr>
          <a:lstStyle/>
          <a:p>
            <a:r>
              <a:rPr lang="en-US" dirty="0" smtClean="0"/>
              <a:t>Archeological and administrative data collections in order to investigate to criminal cases based on legislation rules</a:t>
            </a:r>
          </a:p>
          <a:p>
            <a:r>
              <a:rPr lang="en-US" dirty="0" smtClean="0"/>
              <a:t>Actions based on report of crime against historical and archeological heritage</a:t>
            </a:r>
          </a:p>
          <a:p>
            <a:pPr lvl="0"/>
            <a:r>
              <a:rPr lang="en-US" dirty="0" smtClean="0"/>
              <a:t>Establishment of Security</a:t>
            </a:r>
          </a:p>
          <a:p>
            <a:r>
              <a:rPr lang="en-US" dirty="0" smtClean="0"/>
              <a:t>Establishment of educational forum and training of Civil Servants Investigator for officials in Directorate of Protection and Enforcement of Historical and Archeological Heritage at the central and local levels.</a:t>
            </a:r>
          </a:p>
          <a:p>
            <a:pPr lvl="0"/>
            <a:r>
              <a:rPr lang="en-US" dirty="0" smtClean="0"/>
              <a:t>Building a Guardhouse</a:t>
            </a:r>
          </a:p>
          <a:p>
            <a:pPr lvl="0"/>
            <a:r>
              <a:rPr lang="en-US" dirty="0" smtClean="0"/>
              <a:t>Establishment of lighting and other security system on cultural heritage sites</a:t>
            </a:r>
          </a:p>
          <a:p>
            <a:pPr lvl="0"/>
            <a:r>
              <a:rPr lang="en-US" dirty="0" smtClean="0"/>
              <a:t>Establishment of information boards about prohibition, appreciation, guidance, and description</a:t>
            </a:r>
          </a:p>
          <a:p>
            <a:pPr lvl="0"/>
            <a:r>
              <a:rPr lang="en-US" dirty="0" smtClean="0"/>
              <a:t>Monitoring the flow of traffic both between regions and out of Indonesian territory</a:t>
            </a:r>
          </a:p>
          <a:p>
            <a:pPr lvl="0"/>
            <a:endParaRPr lang="en-US" dirty="0" smtClean="0"/>
          </a:p>
          <a:p>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lvl="0"/>
            <a:r>
              <a:rPr lang="en-US" sz="2800" b="1" dirty="0" smtClean="0"/>
              <a:t>Disaster Management at Center for Preservation of Cultural Heritage Yogyakarta</a:t>
            </a:r>
            <a:endParaRPr lang="en-US" sz="2800" dirty="0"/>
          </a:p>
        </p:txBody>
      </p:sp>
      <p:sp>
        <p:nvSpPr>
          <p:cNvPr id="3" name="Content Placeholder 2"/>
          <p:cNvSpPr>
            <a:spLocks noGrp="1"/>
          </p:cNvSpPr>
          <p:nvPr>
            <p:ph sz="quarter" idx="1"/>
          </p:nvPr>
        </p:nvSpPr>
        <p:spPr/>
        <p:txBody>
          <a:bodyPr>
            <a:normAutofit/>
          </a:bodyPr>
          <a:lstStyle/>
          <a:p>
            <a:pPr lvl="0"/>
            <a:r>
              <a:rPr lang="en-US" b="1" dirty="0" smtClean="0"/>
              <a:t>Prevention and Mitigation</a:t>
            </a:r>
          </a:p>
          <a:p>
            <a:pPr lvl="0">
              <a:buNone/>
            </a:pPr>
            <a:r>
              <a:rPr lang="en-US" dirty="0" smtClean="0"/>
              <a:t>	Traditional preservation, strengthened by using concrete and sling belt</a:t>
            </a:r>
            <a:endParaRPr lang="en-US" b="1" dirty="0" smtClean="0"/>
          </a:p>
          <a:p>
            <a:pPr lvl="0"/>
            <a:r>
              <a:rPr lang="en-US" b="1" dirty="0" smtClean="0"/>
              <a:t>Preparedness</a:t>
            </a:r>
          </a:p>
          <a:p>
            <a:pPr lvl="0">
              <a:buNone/>
            </a:pPr>
            <a:r>
              <a:rPr lang="en-US" dirty="0" smtClean="0"/>
              <a:t>	by installing some tools that can monitor the condition of the temple against the dangers that may threaten : seismograph, instrument for measurement of cracks of the temple that is caused by an earthquake and CCTV</a:t>
            </a:r>
            <a:endParaRPr lang="en-US" b="1" dirty="0" smtClean="0"/>
          </a:p>
          <a:p>
            <a:pPr lvl="0">
              <a:buNone/>
            </a:pPr>
            <a:endParaRPr lang="en-US" dirty="0" smtClean="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b="1" dirty="0" smtClean="0"/>
              <a:t>Response</a:t>
            </a:r>
          </a:p>
        </p:txBody>
      </p:sp>
      <p:sp>
        <p:nvSpPr>
          <p:cNvPr id="3" name="Content Placeholder 2"/>
          <p:cNvSpPr>
            <a:spLocks noGrp="1"/>
          </p:cNvSpPr>
          <p:nvPr>
            <p:ph sz="quarter" idx="1"/>
          </p:nvPr>
        </p:nvSpPr>
        <p:spPr/>
        <p:txBody>
          <a:bodyPr/>
          <a:lstStyle/>
          <a:p>
            <a:pPr>
              <a:buNone/>
            </a:pPr>
            <a:r>
              <a:rPr lang="en-US" dirty="0" smtClean="0"/>
              <a:t>The first action is protecting the cultural heritage by conducting temporary preservation, both handling the objects and protecting it from the environment</a:t>
            </a:r>
          </a:p>
          <a:p>
            <a:pPr>
              <a:buNone/>
            </a:pPr>
            <a:r>
              <a:rPr lang="en-US" dirty="0" smtClean="0"/>
              <a:t>Soon after the disaster is happened and it has been conducted security action then officer should report condition to get complete handling.</a:t>
            </a:r>
          </a:p>
          <a:p>
            <a:pPr>
              <a:buNone/>
            </a:pPr>
            <a:endParaRPr lang="en-US" dirty="0" smtClean="0"/>
          </a:p>
          <a:p>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14290"/>
            <a:ext cx="7467600" cy="857256"/>
          </a:xfrm>
        </p:spPr>
        <p:txBody>
          <a:bodyPr>
            <a:normAutofit fontScale="90000"/>
          </a:bodyPr>
          <a:lstStyle/>
          <a:p>
            <a:r>
              <a:rPr lang="en-US" b="1" dirty="0" smtClean="0"/>
              <a:t>Recovery</a:t>
            </a:r>
            <a:br>
              <a:rPr lang="en-US" b="1" dirty="0" smtClean="0"/>
            </a:br>
            <a:endParaRPr lang="en-US" dirty="0"/>
          </a:p>
        </p:txBody>
      </p:sp>
      <p:sp>
        <p:nvSpPr>
          <p:cNvPr id="3" name="Content Placeholder 2"/>
          <p:cNvSpPr>
            <a:spLocks noGrp="1"/>
          </p:cNvSpPr>
          <p:nvPr>
            <p:ph sz="quarter" idx="1"/>
          </p:nvPr>
        </p:nvSpPr>
        <p:spPr>
          <a:xfrm>
            <a:off x="285720" y="642918"/>
            <a:ext cx="8358246" cy="5786478"/>
          </a:xfrm>
        </p:spPr>
        <p:txBody>
          <a:bodyPr>
            <a:normAutofit fontScale="55000" lnSpcReduction="20000"/>
          </a:bodyPr>
          <a:lstStyle/>
          <a:p>
            <a:pPr lvl="0"/>
            <a:r>
              <a:rPr lang="en-US" b="1" dirty="0" smtClean="0"/>
              <a:t>Conduct a survey of objects of cultural heritage </a:t>
            </a:r>
            <a:r>
              <a:rPr lang="en-US" dirty="0" smtClean="0"/>
              <a:t>by observing directly in the field and recording data of the objects condition and environment.</a:t>
            </a:r>
          </a:p>
          <a:p>
            <a:pPr lvl="0"/>
            <a:r>
              <a:rPr lang="en-US" b="1" dirty="0" smtClean="0"/>
              <a:t>Identify and analyze the damage </a:t>
            </a:r>
            <a:r>
              <a:rPr lang="en-US" dirty="0" smtClean="0"/>
              <a:t>and enclose the result of biological and chemical analysis.</a:t>
            </a:r>
          </a:p>
          <a:p>
            <a:pPr lvl="0"/>
            <a:r>
              <a:rPr lang="en-US" b="1" dirty="0" smtClean="0"/>
              <a:t>Conduct a comparative study</a:t>
            </a:r>
            <a:r>
              <a:rPr lang="en-US" dirty="0" smtClean="0"/>
              <a:t>, look for appropriate conservation method, test the conservation materials, and conduct chemical test in a laboratory and in a field, finally get a conclusion of the appropriate conservation method. </a:t>
            </a:r>
          </a:p>
          <a:p>
            <a:pPr lvl="0"/>
            <a:r>
              <a:rPr lang="en-US" b="1" dirty="0" smtClean="0"/>
              <a:t>Applying conservation based on the result of the previous analysis </a:t>
            </a:r>
            <a:r>
              <a:rPr lang="en-US" dirty="0" smtClean="0"/>
              <a:t>and all of the conservation processes are documented.</a:t>
            </a:r>
          </a:p>
          <a:p>
            <a:pPr lvl="0"/>
            <a:r>
              <a:rPr lang="en-US" b="1" dirty="0" smtClean="0"/>
              <a:t>Perform cleaning action</a:t>
            </a:r>
          </a:p>
          <a:p>
            <a:pPr lvl="0">
              <a:buNone/>
            </a:pPr>
            <a:r>
              <a:rPr lang="en-US" dirty="0" smtClean="0"/>
              <a:t>	Mechanical cleaning : brushing, scratching with/without water</a:t>
            </a:r>
          </a:p>
          <a:p>
            <a:pPr lvl="0">
              <a:buNone/>
            </a:pPr>
            <a:r>
              <a:rPr lang="en-US" dirty="0" smtClean="0"/>
              <a:t>	Physical cleaning : vibrating, soaking, absorbing with pulp, water vapor</a:t>
            </a:r>
          </a:p>
          <a:p>
            <a:pPr lvl="0">
              <a:buNone/>
            </a:pPr>
            <a:r>
              <a:rPr lang="en-US" dirty="0" smtClean="0"/>
              <a:t>	Chemical cleaning: use lime, ash, and chemical material.</a:t>
            </a:r>
          </a:p>
          <a:p>
            <a:pPr lvl="0">
              <a:buNone/>
            </a:pPr>
            <a:r>
              <a:rPr lang="en-US" dirty="0" smtClean="0"/>
              <a:t>	Electrochemical cleaning : chemical material using electricity</a:t>
            </a:r>
          </a:p>
          <a:p>
            <a:pPr lvl="0"/>
            <a:r>
              <a:rPr lang="en-US" b="1" dirty="0" smtClean="0"/>
              <a:t>Make improvement </a:t>
            </a:r>
            <a:r>
              <a:rPr lang="en-US" dirty="0" smtClean="0"/>
              <a:t>using steps as follow:</a:t>
            </a:r>
          </a:p>
          <a:p>
            <a:pPr lvl="0">
              <a:buNone/>
            </a:pPr>
            <a:r>
              <a:rPr lang="en-US" dirty="0" smtClean="0"/>
              <a:t>	Gluing : joining together the broken fragments</a:t>
            </a:r>
          </a:p>
          <a:p>
            <a:pPr lvl="0">
              <a:buNone/>
            </a:pPr>
            <a:r>
              <a:rPr lang="en-US" dirty="0" smtClean="0"/>
              <a:t>	Ordinary splicing and dowelling splicing ( joining together use brass)</a:t>
            </a:r>
          </a:p>
          <a:p>
            <a:pPr lvl="0">
              <a:buNone/>
            </a:pPr>
            <a:r>
              <a:rPr lang="en-US" dirty="0" smtClean="0"/>
              <a:t>	Restoring : fixing the damaged parts</a:t>
            </a:r>
          </a:p>
          <a:p>
            <a:pPr lvl="0">
              <a:buNone/>
            </a:pPr>
            <a:r>
              <a:rPr lang="en-US" dirty="0" smtClean="0"/>
              <a:t>	Replacing : replacing defective parts use similar quality</a:t>
            </a:r>
          </a:p>
          <a:p>
            <a:pPr lvl="0">
              <a:buNone/>
            </a:pPr>
            <a:r>
              <a:rPr lang="en-US" dirty="0" smtClean="0"/>
              <a:t>	Injection : filling defective parts </a:t>
            </a:r>
          </a:p>
          <a:p>
            <a:pPr lvl="0">
              <a:buNone/>
            </a:pPr>
            <a:r>
              <a:rPr lang="en-US" dirty="0" smtClean="0"/>
              <a:t>	Camouflage : harmonizing texture and color of the objects</a:t>
            </a:r>
          </a:p>
          <a:p>
            <a:pPr>
              <a:buNone/>
            </a:pPr>
            <a:endParaRPr lang="en-US" b="1" dirty="0" smtClean="0"/>
          </a:p>
          <a:p>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i="1" dirty="0" smtClean="0"/>
              <a:t>Thank you for the attention</a:t>
            </a:r>
            <a:endParaRPr lang="en-US" i="1" dirty="0"/>
          </a:p>
        </p:txBody>
      </p:sp>
      <p:sp>
        <p:nvSpPr>
          <p:cNvPr id="3" name="Content Placeholder 2"/>
          <p:cNvSpPr>
            <a:spLocks noGrp="1"/>
          </p:cNvSpPr>
          <p:nvPr>
            <p:ph sz="quarter" idx="1"/>
          </p:nvPr>
        </p:nvSpPr>
        <p:spPr>
          <a:xfrm>
            <a:off x="612648" y="4214818"/>
            <a:ext cx="8153400" cy="1881182"/>
          </a:xfrm>
        </p:spPr>
        <p:txBody>
          <a:bodyPr>
            <a:normAutofit/>
          </a:bodyPr>
          <a:lstStyle/>
          <a:p>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smtClean="0"/>
              <a:t>Background</a:t>
            </a:r>
            <a:endParaRPr lang="en-US" b="1" u="sng" dirty="0"/>
          </a:p>
        </p:txBody>
      </p:sp>
      <p:sp>
        <p:nvSpPr>
          <p:cNvPr id="3" name="Content Placeholder 2"/>
          <p:cNvSpPr>
            <a:spLocks noGrp="1"/>
          </p:cNvSpPr>
          <p:nvPr>
            <p:ph sz="quarter" idx="1"/>
          </p:nvPr>
        </p:nvSpPr>
        <p:spPr/>
        <p:txBody>
          <a:bodyPr/>
          <a:lstStyle/>
          <a:p>
            <a:r>
              <a:rPr lang="en-US" dirty="0" smtClean="0"/>
              <a:t>Historical and archeological heritage are parts of cultural inheritance that should be managed and </a:t>
            </a:r>
            <a:r>
              <a:rPr lang="en-US" dirty="0" err="1" smtClean="0"/>
              <a:t>preserved.As</a:t>
            </a:r>
            <a:r>
              <a:rPr lang="en-US" dirty="0" smtClean="0"/>
              <a:t> the cultural heritage is irreplaceable by other things, the cultural heritage object needs to be kept its safety</a:t>
            </a: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smtClean="0"/>
              <a:t>Research Question</a:t>
            </a:r>
            <a:endParaRPr lang="en-US" b="1" u="sng" dirty="0"/>
          </a:p>
        </p:txBody>
      </p:sp>
      <p:sp>
        <p:nvSpPr>
          <p:cNvPr id="3" name="Content Placeholder 2"/>
          <p:cNvSpPr>
            <a:spLocks noGrp="1"/>
          </p:cNvSpPr>
          <p:nvPr>
            <p:ph sz="quarter" idx="1"/>
          </p:nvPr>
        </p:nvSpPr>
        <p:spPr/>
        <p:txBody>
          <a:bodyPr>
            <a:normAutofit lnSpcReduction="10000"/>
          </a:bodyPr>
          <a:lstStyle/>
          <a:p>
            <a:r>
              <a:rPr lang="en-US" dirty="0" smtClean="0"/>
              <a:t>How is the implementation of preservation and conservation of cultural heritage in the center for preservation of cultural heritage Yogyakarta?</a:t>
            </a:r>
          </a:p>
          <a:p>
            <a:r>
              <a:rPr lang="en-US" dirty="0" smtClean="0"/>
              <a:t>How is the safety way that is implemented by the center for preservation of cultural heritage Yogyakarta toward all cultural heritage collections in Yogyakarta?</a:t>
            </a:r>
          </a:p>
          <a:p>
            <a:r>
              <a:rPr lang="en-US" dirty="0" smtClean="0"/>
              <a:t>How is the disaster management of the center for preservation of cultural heritage Yogyakarta in protecting cultural heritage? </a:t>
            </a: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71472" y="142852"/>
            <a:ext cx="8229600" cy="1847112"/>
          </a:xfrm>
        </p:spPr>
        <p:txBody>
          <a:bodyPr>
            <a:normAutofit fontScale="90000"/>
          </a:bodyPr>
          <a:lstStyle/>
          <a:p>
            <a:r>
              <a:rPr lang="en-US" sz="3600" b="1" dirty="0" smtClean="0"/>
              <a:t/>
            </a:r>
            <a:br>
              <a:rPr lang="en-US" sz="3600" b="1" dirty="0" smtClean="0"/>
            </a:br>
            <a:r>
              <a:rPr lang="en-US" sz="3600" b="1" dirty="0" smtClean="0"/>
              <a:t/>
            </a:r>
            <a:br>
              <a:rPr lang="en-US" sz="3600" b="1" dirty="0" smtClean="0"/>
            </a:br>
            <a:r>
              <a:rPr lang="en-US" sz="3600" b="1" dirty="0" smtClean="0"/>
              <a:t/>
            </a:r>
            <a:br>
              <a:rPr lang="en-US" sz="3600" b="1" dirty="0" smtClean="0"/>
            </a:br>
            <a:r>
              <a:rPr lang="en-US" sz="3600" b="1" dirty="0" smtClean="0"/>
              <a:t/>
            </a:r>
            <a:br>
              <a:rPr lang="en-US" sz="3600" b="1" dirty="0" smtClean="0"/>
            </a:br>
            <a:r>
              <a:rPr lang="en-US" sz="3600" b="1" dirty="0" smtClean="0"/>
              <a:t/>
            </a:r>
            <a:br>
              <a:rPr lang="en-US" sz="3600" b="1" dirty="0" smtClean="0"/>
            </a:br>
            <a:r>
              <a:rPr lang="en-US" sz="3600" b="1" dirty="0" smtClean="0"/>
              <a:t/>
            </a:r>
            <a:br>
              <a:rPr lang="en-US" sz="3600" b="1" dirty="0" smtClean="0"/>
            </a:br>
            <a:r>
              <a:rPr lang="en-US" sz="3600" b="1" dirty="0" smtClean="0"/>
              <a:t/>
            </a:r>
            <a:br>
              <a:rPr lang="en-US" sz="3600" b="1" dirty="0" smtClean="0"/>
            </a:br>
            <a:r>
              <a:rPr lang="en-US" sz="3600" b="1" u="sng" dirty="0" smtClean="0"/>
              <a:t>Theoretical Review</a:t>
            </a:r>
            <a:r>
              <a:rPr lang="en-US" sz="3600" b="1" dirty="0" smtClean="0"/>
              <a:t/>
            </a:r>
            <a:br>
              <a:rPr lang="en-US" sz="3600" b="1" dirty="0" smtClean="0"/>
            </a:br>
            <a:r>
              <a:rPr lang="en-US" sz="2700" b="1" dirty="0" smtClean="0"/>
              <a:t>PRESERVATION AND CONSERVATION OF CULTURAL HERITAGE</a:t>
            </a:r>
            <a:r>
              <a:rPr lang="en-US" dirty="0" smtClean="0"/>
              <a:t/>
            </a:r>
            <a:br>
              <a:rPr lang="en-US" dirty="0" smtClean="0"/>
            </a:br>
            <a:endParaRPr lang="en-US" dirty="0"/>
          </a:p>
        </p:txBody>
      </p:sp>
      <p:sp>
        <p:nvSpPr>
          <p:cNvPr id="3" name="Content Placeholder 2"/>
          <p:cNvSpPr>
            <a:spLocks noGrp="1"/>
          </p:cNvSpPr>
          <p:nvPr>
            <p:ph sz="quarter" idx="1"/>
          </p:nvPr>
        </p:nvSpPr>
        <p:spPr>
          <a:xfrm>
            <a:off x="457200" y="3071810"/>
            <a:ext cx="8229600" cy="3252790"/>
          </a:xfrm>
        </p:spPr>
        <p:txBody>
          <a:bodyPr>
            <a:normAutofit fontScale="92500" lnSpcReduction="10000"/>
          </a:bodyPr>
          <a:lstStyle/>
          <a:p>
            <a:r>
              <a:rPr lang="en-US" dirty="0" smtClean="0"/>
              <a:t>Preservation is an action or a process of steps implementation on supporting the originality shape and the integrity of building material.</a:t>
            </a:r>
          </a:p>
          <a:p>
            <a:r>
              <a:rPr lang="en-US" dirty="0" smtClean="0"/>
              <a:t>Conservation is preventive action taken for maintaining and preserving an object using modern technology as an effort to stop weathering or damage so that age objects can be extended</a:t>
            </a:r>
            <a:r>
              <a:rPr lang="id-ID" dirty="0" smtClean="0"/>
              <a:t/>
            </a:r>
            <a:br>
              <a:rPr lang="id-ID" dirty="0" smtClean="0"/>
            </a:b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1368412"/>
          </a:xfrm>
        </p:spPr>
        <p:txBody>
          <a:bodyPr>
            <a:noAutofit/>
          </a:bodyPr>
          <a:lstStyle/>
          <a:p>
            <a:r>
              <a:rPr lang="en-US" sz="2800" b="1" dirty="0" smtClean="0"/>
              <a:t>The Method of Maintenance of Archeological and Historical Heritage</a:t>
            </a:r>
            <a:endParaRPr lang="en-US" sz="2800" dirty="0"/>
          </a:p>
        </p:txBody>
      </p:sp>
      <p:sp>
        <p:nvSpPr>
          <p:cNvPr id="3" name="Content Placeholder 2"/>
          <p:cNvSpPr>
            <a:spLocks noGrp="1"/>
          </p:cNvSpPr>
          <p:nvPr>
            <p:ph sz="quarter" idx="1"/>
          </p:nvPr>
        </p:nvSpPr>
        <p:spPr>
          <a:xfrm>
            <a:off x="457200" y="1785926"/>
            <a:ext cx="7467600" cy="4857784"/>
          </a:xfrm>
        </p:spPr>
        <p:txBody>
          <a:bodyPr>
            <a:normAutofit fontScale="92500"/>
          </a:bodyPr>
          <a:lstStyle/>
          <a:p>
            <a:pPr lvl="0"/>
            <a:r>
              <a:rPr lang="en-US" dirty="0" smtClean="0"/>
              <a:t>Traditionally maintenance by using hoes, sickles, trowel, broom sticks, ladders, etc.</a:t>
            </a:r>
          </a:p>
          <a:p>
            <a:pPr lvl="0"/>
            <a:r>
              <a:rPr lang="en-US" dirty="0" smtClean="0"/>
              <a:t>Maintenance by conservation that is maintenance in order to preserve archeological and historical heritage by using chemical material and special tools for conservation. Application of this method is done by research and experiment in conservation laboratory.</a:t>
            </a:r>
          </a:p>
          <a:p>
            <a:pPr lvl="0"/>
            <a:r>
              <a:rPr lang="en-US" dirty="0" smtClean="0"/>
              <a:t>Maintenance the environment and site of archeological and historical heritage by structuring the environment and archeological landscape.</a:t>
            </a:r>
          </a:p>
          <a:p>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2910" y="428604"/>
            <a:ext cx="7467600" cy="928694"/>
          </a:xfrm>
        </p:spPr>
        <p:txBody>
          <a:bodyPr>
            <a:noAutofit/>
          </a:bodyPr>
          <a:lstStyle/>
          <a:p>
            <a:r>
              <a:rPr lang="en-US" sz="2400" b="1" dirty="0" smtClean="0"/>
              <a:t>What is Disaster?</a:t>
            </a:r>
            <a:br>
              <a:rPr lang="en-US" sz="2400" b="1" dirty="0" smtClean="0"/>
            </a:br>
            <a:r>
              <a:rPr lang="en-US" sz="2000" b="1" dirty="0" smtClean="0"/>
              <a:t>WHAT IS </a:t>
            </a:r>
            <a:r>
              <a:rPr lang="en-US" sz="2400" b="1" dirty="0" smtClean="0"/>
              <a:t>Disaster </a:t>
            </a:r>
            <a:r>
              <a:rPr lang="en-US" sz="2000" b="1" dirty="0" smtClean="0"/>
              <a:t>MANAGEMENT?</a:t>
            </a:r>
            <a:endParaRPr lang="en-US" sz="2400" b="1" dirty="0"/>
          </a:p>
        </p:txBody>
      </p:sp>
      <p:sp>
        <p:nvSpPr>
          <p:cNvPr id="3" name="Content Placeholder 2"/>
          <p:cNvSpPr>
            <a:spLocks noGrp="1"/>
          </p:cNvSpPr>
          <p:nvPr>
            <p:ph sz="quarter" idx="1"/>
          </p:nvPr>
        </p:nvSpPr>
        <p:spPr>
          <a:xfrm>
            <a:off x="457200" y="1357298"/>
            <a:ext cx="7467600" cy="5116654"/>
          </a:xfrm>
        </p:spPr>
        <p:txBody>
          <a:bodyPr>
            <a:normAutofit lnSpcReduction="10000"/>
          </a:bodyPr>
          <a:lstStyle/>
          <a:p>
            <a:r>
              <a:rPr lang="en-US" dirty="0" smtClean="0"/>
              <a:t>Disaster is an event or series of events that threat and disturb society life that is caused by natural factor and human error and cause fatalities, damage of environment, loss of property, and psychological effect.</a:t>
            </a:r>
            <a:r>
              <a:rPr lang="en-GB" sz="2800" i="1" dirty="0" smtClean="0">
                <a:solidFill>
                  <a:schemeClr val="bg2">
                    <a:lumMod val="25000"/>
                  </a:schemeClr>
                </a:solidFill>
              </a:rPr>
              <a:t> </a:t>
            </a:r>
          </a:p>
          <a:p>
            <a:r>
              <a:rPr lang="en-US" dirty="0" smtClean="0">
                <a:latin typeface="Albertus Medium" pitchFamily="34" charset="0"/>
              </a:rPr>
              <a:t>Disaster Management is series of efforts that includes the determination  of development policies that are at risk of onset of disaster, activity of disaster prevention, response, rehabilitation and reconstruction. </a:t>
            </a:r>
            <a:endParaRPr lang="en-US" dirty="0" smtClean="0"/>
          </a:p>
          <a:p>
            <a:pPr>
              <a:buNone/>
            </a:pPr>
            <a:r>
              <a:rPr lang="en-GB" i="1" dirty="0" smtClean="0">
                <a:solidFill>
                  <a:schemeClr val="bg2">
                    <a:lumMod val="25000"/>
                  </a:schemeClr>
                </a:solidFill>
              </a:rPr>
              <a:t>	(Act 24/2007)</a:t>
            </a: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170" name="Slide Number Placeholder 9"/>
          <p:cNvSpPr txBox="1">
            <a:spLocks noGrp="1"/>
          </p:cNvSpPr>
          <p:nvPr/>
        </p:nvSpPr>
        <p:spPr bwMode="auto">
          <a:xfrm>
            <a:off x="7239000" y="6400800"/>
            <a:ext cx="1905000" cy="457200"/>
          </a:xfrm>
          <a:prstGeom prst="rect">
            <a:avLst/>
          </a:prstGeom>
          <a:noFill/>
          <a:ln w="9525">
            <a:noFill/>
            <a:miter lim="800000"/>
            <a:headEnd/>
            <a:tailEnd/>
          </a:ln>
        </p:spPr>
        <p:txBody>
          <a:bodyPr lIns="91436" tIns="45718" rIns="91436" bIns="45718"/>
          <a:lstStyle/>
          <a:p>
            <a:pPr algn="r" eaLnBrk="1" hangingPunct="1"/>
            <a:fld id="{7ED44542-4FC9-4748-99C7-E28A869D62D9}" type="slidenum">
              <a:rPr lang="en-US" sz="1400">
                <a:solidFill>
                  <a:srgbClr val="FFFFFF"/>
                </a:solidFill>
                <a:latin typeface="Arial" charset="0"/>
              </a:rPr>
              <a:pPr algn="r" eaLnBrk="1" hangingPunct="1"/>
              <a:t>7</a:t>
            </a:fld>
            <a:endParaRPr lang="en-US" sz="1400">
              <a:solidFill>
                <a:srgbClr val="FFFFFF"/>
              </a:solidFill>
              <a:latin typeface="Arial" charset="0"/>
            </a:endParaRPr>
          </a:p>
        </p:txBody>
      </p:sp>
      <p:sp>
        <p:nvSpPr>
          <p:cNvPr id="107522" name="Rectangle 2"/>
          <p:cNvSpPr>
            <a:spLocks noGrp="1" noChangeArrowheads="1"/>
          </p:cNvSpPr>
          <p:nvPr>
            <p:ph type="ctrTitle" idx="4294967295"/>
          </p:nvPr>
        </p:nvSpPr>
        <p:spPr>
          <a:xfrm>
            <a:off x="746125" y="349250"/>
            <a:ext cx="8397875" cy="1365250"/>
          </a:xfrm>
        </p:spPr>
        <p:txBody>
          <a:bodyPr lIns="91436" tIns="45718" rIns="91436" bIns="45718"/>
          <a:lstStyle/>
          <a:p>
            <a:pPr eaLnBrk="1" hangingPunct="1">
              <a:defRPr/>
            </a:pPr>
            <a:r>
              <a:rPr lang="en-US" sz="3900" b="1" dirty="0" smtClean="0">
                <a:solidFill>
                  <a:srgbClr val="FF0000"/>
                </a:solidFill>
                <a:latin typeface="Albertus Medium" pitchFamily="34" charset="0"/>
              </a:rPr>
              <a:t>Kinds of Disaster (Act 24/2007)</a:t>
            </a:r>
            <a:r>
              <a:rPr lang="en-US" sz="3900" dirty="0" smtClean="0">
                <a:solidFill>
                  <a:srgbClr val="FFFF00"/>
                </a:solidFill>
                <a:latin typeface="Albertus Medium" pitchFamily="34" charset="0"/>
              </a:rPr>
              <a:t>                                   </a:t>
            </a:r>
            <a:br>
              <a:rPr lang="en-US" sz="3900" dirty="0" smtClean="0">
                <a:solidFill>
                  <a:srgbClr val="FFFF00"/>
                </a:solidFill>
                <a:latin typeface="Albertus Medium" pitchFamily="34" charset="0"/>
              </a:rPr>
            </a:br>
            <a:r>
              <a:rPr lang="en-US" sz="3900" dirty="0" smtClean="0">
                <a:solidFill>
                  <a:srgbClr val="FFFF00"/>
                </a:solidFill>
                <a:latin typeface="Albertus Medium" pitchFamily="34" charset="0"/>
              </a:rPr>
              <a:t>			</a:t>
            </a:r>
            <a:r>
              <a:rPr lang="en-US" sz="2700" b="1" dirty="0" smtClean="0">
                <a:latin typeface="Albertus Medium" pitchFamily="34" charset="0"/>
              </a:rPr>
              <a:t>                        			</a:t>
            </a:r>
          </a:p>
        </p:txBody>
      </p:sp>
      <p:sp>
        <p:nvSpPr>
          <p:cNvPr id="107523" name="Oval 3"/>
          <p:cNvSpPr>
            <a:spLocks noChangeArrowheads="1"/>
          </p:cNvSpPr>
          <p:nvPr/>
        </p:nvSpPr>
        <p:spPr bwMode="auto">
          <a:xfrm>
            <a:off x="1333500" y="3086100"/>
            <a:ext cx="1970088" cy="1371600"/>
          </a:xfrm>
          <a:prstGeom prst="ellipse">
            <a:avLst/>
          </a:prstGeom>
          <a:solidFill>
            <a:schemeClr val="accent1"/>
          </a:solidFill>
          <a:ln w="12700" cap="sq">
            <a:solidFill>
              <a:schemeClr val="tx1"/>
            </a:solidFill>
            <a:round/>
            <a:headEnd type="none" w="sm" len="sm"/>
            <a:tailEnd type="none" w="sm" len="sm"/>
          </a:ln>
          <a:effectLst>
            <a:outerShdw dist="107763" dir="2700000" algn="ctr" rotWithShape="0">
              <a:schemeClr val="bg2">
                <a:alpha val="50000"/>
              </a:schemeClr>
            </a:outerShdw>
          </a:effectLst>
        </p:spPr>
        <p:txBody>
          <a:bodyPr wrap="none" anchor="ctr"/>
          <a:lstStyle/>
          <a:p>
            <a:pPr algn="ctr" eaLnBrk="1" fontAlgn="auto" hangingPunct="1">
              <a:spcBef>
                <a:spcPts val="0"/>
              </a:spcBef>
              <a:spcAft>
                <a:spcPts val="0"/>
              </a:spcAft>
              <a:defRPr/>
            </a:pPr>
            <a:r>
              <a:rPr lang="en-US" sz="2000" b="1" dirty="0" smtClean="0">
                <a:solidFill>
                  <a:srgbClr val="FFFF99"/>
                </a:solidFill>
                <a:cs typeface="Arial" charset="0"/>
              </a:rPr>
              <a:t>Disaster</a:t>
            </a:r>
            <a:endParaRPr lang="en-US" sz="2000" b="1" dirty="0">
              <a:solidFill>
                <a:srgbClr val="FFFF99"/>
              </a:solidFill>
              <a:cs typeface="Arial" charset="0"/>
            </a:endParaRPr>
          </a:p>
        </p:txBody>
      </p:sp>
      <p:sp>
        <p:nvSpPr>
          <p:cNvPr id="107524" name="Oval 4"/>
          <p:cNvSpPr>
            <a:spLocks noChangeArrowheads="1"/>
          </p:cNvSpPr>
          <p:nvPr/>
        </p:nvSpPr>
        <p:spPr bwMode="auto">
          <a:xfrm>
            <a:off x="4811713" y="1905000"/>
            <a:ext cx="1970087" cy="1143000"/>
          </a:xfrm>
          <a:prstGeom prst="ellipse">
            <a:avLst/>
          </a:prstGeom>
          <a:solidFill>
            <a:srgbClr val="003399"/>
          </a:solidFill>
          <a:ln w="12700" cap="sq">
            <a:solidFill>
              <a:schemeClr val="tx1"/>
            </a:solidFill>
            <a:round/>
            <a:headEnd type="none" w="sm" len="sm"/>
            <a:tailEnd type="none" w="sm" len="sm"/>
          </a:ln>
          <a:effectLst>
            <a:outerShdw dist="107763" dir="2700000" algn="ctr" rotWithShape="0">
              <a:schemeClr val="bg2">
                <a:alpha val="50000"/>
              </a:schemeClr>
            </a:outerShdw>
          </a:effectLst>
        </p:spPr>
        <p:txBody>
          <a:bodyPr wrap="none" anchor="ctr"/>
          <a:lstStyle/>
          <a:p>
            <a:pPr algn="ctr" eaLnBrk="1" fontAlgn="auto" hangingPunct="1">
              <a:spcBef>
                <a:spcPts val="0"/>
              </a:spcBef>
              <a:spcAft>
                <a:spcPts val="0"/>
              </a:spcAft>
              <a:defRPr/>
            </a:pPr>
            <a:r>
              <a:rPr lang="en-US" sz="2000" b="1" dirty="0" smtClean="0">
                <a:solidFill>
                  <a:srgbClr val="FFFF99"/>
                </a:solidFill>
                <a:latin typeface="+mn-lt"/>
                <a:cs typeface="Arial" charset="0"/>
              </a:rPr>
              <a:t>Natural</a:t>
            </a:r>
            <a:endParaRPr lang="en-US" sz="2000" b="1" dirty="0">
              <a:solidFill>
                <a:srgbClr val="FFFF99"/>
              </a:solidFill>
              <a:latin typeface="+mn-lt"/>
              <a:cs typeface="Arial" charset="0"/>
            </a:endParaRPr>
          </a:p>
        </p:txBody>
      </p:sp>
      <p:sp>
        <p:nvSpPr>
          <p:cNvPr id="29702" name="Line 6"/>
          <p:cNvSpPr>
            <a:spLocks noChangeShapeType="1"/>
          </p:cNvSpPr>
          <p:nvPr/>
        </p:nvSpPr>
        <p:spPr bwMode="auto">
          <a:xfrm flipV="1">
            <a:off x="3413125" y="2590800"/>
            <a:ext cx="1006475" cy="600075"/>
          </a:xfrm>
          <a:prstGeom prst="line">
            <a:avLst/>
          </a:prstGeom>
          <a:noFill/>
          <a:ln w="57150" cap="sq">
            <a:solidFill>
              <a:schemeClr val="tx1"/>
            </a:solidFill>
            <a:round/>
            <a:headEnd type="none" w="sm" len="sm"/>
            <a:tailEnd type="triangle" w="med" len="med"/>
          </a:ln>
        </p:spPr>
        <p:txBody>
          <a:bodyPr wrap="none"/>
          <a:lstStyle/>
          <a:p>
            <a:endParaRPr lang="id-ID"/>
          </a:p>
        </p:txBody>
      </p:sp>
      <p:sp>
        <p:nvSpPr>
          <p:cNvPr id="29703" name="Line 7"/>
          <p:cNvSpPr>
            <a:spLocks noChangeShapeType="1"/>
          </p:cNvSpPr>
          <p:nvPr/>
        </p:nvSpPr>
        <p:spPr bwMode="auto">
          <a:xfrm>
            <a:off x="3448050" y="4445000"/>
            <a:ext cx="1123950" cy="431800"/>
          </a:xfrm>
          <a:prstGeom prst="line">
            <a:avLst/>
          </a:prstGeom>
          <a:noFill/>
          <a:ln w="57150" cap="sq">
            <a:solidFill>
              <a:schemeClr val="tx1"/>
            </a:solidFill>
            <a:round/>
            <a:headEnd type="none" w="sm" len="sm"/>
            <a:tailEnd type="triangle" w="med" len="med"/>
          </a:ln>
        </p:spPr>
        <p:txBody>
          <a:bodyPr wrap="none"/>
          <a:lstStyle/>
          <a:p>
            <a:endParaRPr lang="id-ID"/>
          </a:p>
        </p:txBody>
      </p:sp>
      <p:sp>
        <p:nvSpPr>
          <p:cNvPr id="107531" name="Oval 11"/>
          <p:cNvSpPr>
            <a:spLocks noChangeArrowheads="1"/>
          </p:cNvSpPr>
          <p:nvPr/>
        </p:nvSpPr>
        <p:spPr bwMode="auto">
          <a:xfrm>
            <a:off x="4572000" y="4572000"/>
            <a:ext cx="1970088" cy="1143000"/>
          </a:xfrm>
          <a:prstGeom prst="ellipse">
            <a:avLst/>
          </a:prstGeom>
          <a:solidFill>
            <a:srgbClr val="666633"/>
          </a:solidFill>
          <a:ln w="12700" cap="sq">
            <a:solidFill>
              <a:schemeClr val="tx1"/>
            </a:solidFill>
            <a:round/>
            <a:headEnd type="none" w="sm" len="sm"/>
            <a:tailEnd type="none" w="sm" len="sm"/>
          </a:ln>
          <a:effectLst>
            <a:outerShdw dist="107763" dir="2700000" algn="ctr" rotWithShape="0">
              <a:schemeClr val="bg2">
                <a:alpha val="50000"/>
              </a:schemeClr>
            </a:outerShdw>
          </a:effectLst>
        </p:spPr>
        <p:txBody>
          <a:bodyPr wrap="none" anchor="ctr"/>
          <a:lstStyle/>
          <a:p>
            <a:pPr algn="ctr" eaLnBrk="1" hangingPunct="1"/>
            <a:endParaRPr lang="en-US" dirty="0">
              <a:latin typeface="Times New Roman" pitchFamily="18" charset="0"/>
              <a:cs typeface="Arial" charset="0"/>
            </a:endParaRPr>
          </a:p>
          <a:p>
            <a:pPr algn="ctr" eaLnBrk="1" hangingPunct="1"/>
            <a:r>
              <a:rPr lang="en-US" sz="2000" b="1" dirty="0" smtClean="0">
                <a:solidFill>
                  <a:srgbClr val="FFFF99"/>
                </a:solidFill>
                <a:cs typeface="Arial" charset="0"/>
              </a:rPr>
              <a:t>Social</a:t>
            </a:r>
            <a:endParaRPr lang="en-US" sz="2000" dirty="0">
              <a:solidFill>
                <a:srgbClr val="FFFF99"/>
              </a:solidFill>
              <a:cs typeface="Arial" charset="0"/>
            </a:endParaRPr>
          </a:p>
          <a:p>
            <a:pPr algn="ctr" eaLnBrk="1" hangingPunct="1"/>
            <a:endParaRPr lang="en-US" sz="2000" dirty="0">
              <a:solidFill>
                <a:srgbClr val="FFFF99"/>
              </a:solidFill>
              <a:cs typeface="Arial" charset="0"/>
            </a:endParaRPr>
          </a:p>
        </p:txBody>
      </p:sp>
      <p:sp>
        <p:nvSpPr>
          <p:cNvPr id="29705" name="AutoShape 12"/>
          <p:cNvSpPr>
            <a:spLocks noChangeArrowheads="1"/>
          </p:cNvSpPr>
          <p:nvPr/>
        </p:nvSpPr>
        <p:spPr bwMode="auto">
          <a:xfrm>
            <a:off x="3509963" y="3733800"/>
            <a:ext cx="909637" cy="76200"/>
          </a:xfrm>
          <a:prstGeom prst="rightArrow">
            <a:avLst>
              <a:gd name="adj1" fmla="val 50000"/>
              <a:gd name="adj2" fmla="val 298437"/>
            </a:avLst>
          </a:prstGeom>
          <a:solidFill>
            <a:schemeClr val="tx1"/>
          </a:solidFill>
          <a:ln w="9525">
            <a:solidFill>
              <a:schemeClr val="tx1"/>
            </a:solidFill>
            <a:miter lim="800000"/>
            <a:headEnd/>
            <a:tailEnd/>
          </a:ln>
        </p:spPr>
        <p:txBody>
          <a:bodyPr wrap="none" anchor="ctr"/>
          <a:lstStyle/>
          <a:p>
            <a:pPr algn="ctr"/>
            <a:endParaRPr lang="en-GB">
              <a:latin typeface="Garamond" pitchFamily="18" charset="0"/>
            </a:endParaRPr>
          </a:p>
        </p:txBody>
      </p:sp>
      <p:sp>
        <p:nvSpPr>
          <p:cNvPr id="2" name="Oval 4"/>
          <p:cNvSpPr>
            <a:spLocks noChangeArrowheads="1"/>
          </p:cNvSpPr>
          <p:nvPr/>
        </p:nvSpPr>
        <p:spPr bwMode="auto">
          <a:xfrm>
            <a:off x="4786314" y="3286124"/>
            <a:ext cx="1970088" cy="1143000"/>
          </a:xfrm>
          <a:prstGeom prst="ellipse">
            <a:avLst/>
          </a:prstGeom>
          <a:solidFill>
            <a:schemeClr val="tx2"/>
          </a:solidFill>
          <a:ln w="12700" cap="sq">
            <a:solidFill>
              <a:schemeClr val="tx1"/>
            </a:solidFill>
            <a:round/>
            <a:headEnd type="none" w="sm" len="sm"/>
            <a:tailEnd type="none" w="sm" len="sm"/>
          </a:ln>
          <a:effectLst>
            <a:outerShdw dist="107763" dir="2700000" algn="ctr" rotWithShape="0">
              <a:schemeClr val="bg2">
                <a:alpha val="50000"/>
              </a:schemeClr>
            </a:outerShdw>
          </a:effectLst>
        </p:spPr>
        <p:txBody>
          <a:bodyPr wrap="none" anchor="ctr"/>
          <a:lstStyle/>
          <a:p>
            <a:pPr algn="ctr" eaLnBrk="1" fontAlgn="auto" hangingPunct="1">
              <a:spcBef>
                <a:spcPts val="0"/>
              </a:spcBef>
              <a:spcAft>
                <a:spcPts val="0"/>
              </a:spcAft>
              <a:defRPr/>
            </a:pPr>
            <a:r>
              <a:rPr lang="en-US" sz="2000" b="1" dirty="0" smtClean="0">
                <a:solidFill>
                  <a:srgbClr val="000066"/>
                </a:solidFill>
                <a:cs typeface="Arial" charset="0"/>
              </a:rPr>
              <a:t>Un natural</a:t>
            </a:r>
            <a:endParaRPr lang="en-US" sz="2000" b="1" dirty="0">
              <a:solidFill>
                <a:srgbClr val="000066"/>
              </a:solidFill>
              <a:latin typeface="+mn-lt"/>
              <a:cs typeface="Arial" charset="0"/>
            </a:endParaRPr>
          </a:p>
        </p:txBody>
      </p:sp>
    </p:spTree>
  </p:cSld>
  <p:clrMapOvr>
    <a:masterClrMapping/>
  </p:clrMapOvr>
  <p:transition>
    <p:cover dir="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9154" name="Object 2"/>
          <p:cNvPicPr>
            <a:picLocks noChangeAspect="1" noChangeArrowheads="1"/>
          </p:cNvPicPr>
          <p:nvPr/>
        </p:nvPicPr>
        <p:blipFill>
          <a:blip r:embed="rId4"/>
          <a:srcRect/>
          <a:stretch>
            <a:fillRect/>
          </a:stretch>
        </p:blipFill>
        <p:spPr bwMode="auto">
          <a:xfrm>
            <a:off x="152400" y="831850"/>
            <a:ext cx="8686800" cy="5797550"/>
          </a:xfrm>
          <a:prstGeom prst="rect">
            <a:avLst/>
          </a:prstGeom>
          <a:noFill/>
          <a:ln w="9525">
            <a:noFill/>
            <a:miter lim="800000"/>
            <a:headEnd/>
            <a:tailEnd/>
          </a:ln>
        </p:spPr>
      </p:pic>
      <p:sp>
        <p:nvSpPr>
          <p:cNvPr id="49155" name="Text Box 3"/>
          <p:cNvSpPr txBox="1">
            <a:spLocks noChangeArrowheads="1"/>
          </p:cNvSpPr>
          <p:nvPr/>
        </p:nvSpPr>
        <p:spPr bwMode="auto">
          <a:xfrm>
            <a:off x="2500299" y="4144963"/>
            <a:ext cx="2000264" cy="707886"/>
          </a:xfrm>
          <a:prstGeom prst="rect">
            <a:avLst/>
          </a:prstGeom>
          <a:noFill/>
          <a:ln w="9525">
            <a:noFill/>
            <a:miter lim="800000"/>
            <a:headEnd/>
            <a:tailEnd/>
          </a:ln>
        </p:spPr>
        <p:txBody>
          <a:bodyPr wrap="square">
            <a:spAutoFit/>
          </a:bodyPr>
          <a:lstStyle/>
          <a:p>
            <a:pPr eaLnBrk="1" hangingPunct="1"/>
            <a:r>
              <a:rPr lang="en-US" sz="2000" b="1" dirty="0" smtClean="0">
                <a:solidFill>
                  <a:schemeClr val="bg2"/>
                </a:solidFill>
                <a:latin typeface="Albertus Medium" pitchFamily="34" charset="0"/>
              </a:rPr>
              <a:t>Prevention </a:t>
            </a:r>
            <a:endParaRPr lang="en-US" sz="2000" b="1" dirty="0">
              <a:solidFill>
                <a:schemeClr val="bg2"/>
              </a:solidFill>
              <a:latin typeface="Albertus Medium" pitchFamily="34" charset="0"/>
            </a:endParaRPr>
          </a:p>
          <a:p>
            <a:pPr eaLnBrk="1" hangingPunct="1"/>
            <a:r>
              <a:rPr lang="en-US" sz="2000" b="1" dirty="0" smtClean="0">
                <a:solidFill>
                  <a:schemeClr val="bg2"/>
                </a:solidFill>
                <a:latin typeface="Albertus Medium" pitchFamily="34" charset="0"/>
              </a:rPr>
              <a:t>And Mitigation</a:t>
            </a:r>
            <a:endParaRPr lang="en-US" sz="2000" b="1" dirty="0">
              <a:solidFill>
                <a:schemeClr val="bg2"/>
              </a:solidFill>
              <a:latin typeface="Albertus Medium" pitchFamily="34" charset="0"/>
            </a:endParaRPr>
          </a:p>
        </p:txBody>
      </p:sp>
      <p:sp>
        <p:nvSpPr>
          <p:cNvPr id="49156" name="Text Box 4"/>
          <p:cNvSpPr txBox="1">
            <a:spLocks noChangeArrowheads="1"/>
          </p:cNvSpPr>
          <p:nvPr/>
        </p:nvSpPr>
        <p:spPr bwMode="auto">
          <a:xfrm>
            <a:off x="2214547" y="2857496"/>
            <a:ext cx="2214578" cy="461665"/>
          </a:xfrm>
          <a:prstGeom prst="rect">
            <a:avLst/>
          </a:prstGeom>
          <a:noFill/>
          <a:ln w="9525">
            <a:noFill/>
            <a:miter lim="800000"/>
            <a:headEnd/>
            <a:tailEnd/>
          </a:ln>
        </p:spPr>
        <p:txBody>
          <a:bodyPr wrap="square">
            <a:spAutoFit/>
          </a:bodyPr>
          <a:lstStyle/>
          <a:p>
            <a:pPr eaLnBrk="1" hangingPunct="1"/>
            <a:r>
              <a:rPr lang="en-US" sz="2400" b="1" dirty="0" smtClean="0">
                <a:solidFill>
                  <a:schemeClr val="bg2"/>
                </a:solidFill>
                <a:latin typeface="Albertus Medium" pitchFamily="34" charset="0"/>
              </a:rPr>
              <a:t>Preparedness</a:t>
            </a:r>
            <a:endParaRPr lang="en-US" sz="2400" b="1" dirty="0">
              <a:solidFill>
                <a:schemeClr val="bg2"/>
              </a:solidFill>
              <a:latin typeface="Albertus Medium" pitchFamily="34" charset="0"/>
            </a:endParaRPr>
          </a:p>
        </p:txBody>
      </p:sp>
      <p:sp>
        <p:nvSpPr>
          <p:cNvPr id="49157" name="Text Box 5"/>
          <p:cNvSpPr txBox="1">
            <a:spLocks noChangeArrowheads="1"/>
          </p:cNvSpPr>
          <p:nvPr/>
        </p:nvSpPr>
        <p:spPr bwMode="auto">
          <a:xfrm>
            <a:off x="4752975" y="4108450"/>
            <a:ext cx="1572866" cy="461665"/>
          </a:xfrm>
          <a:prstGeom prst="rect">
            <a:avLst/>
          </a:prstGeom>
          <a:noFill/>
          <a:ln w="9525">
            <a:noFill/>
            <a:miter lim="800000"/>
            <a:headEnd/>
            <a:tailEnd/>
          </a:ln>
        </p:spPr>
        <p:txBody>
          <a:bodyPr wrap="none">
            <a:spAutoFit/>
          </a:bodyPr>
          <a:lstStyle/>
          <a:p>
            <a:pPr eaLnBrk="1" hangingPunct="1"/>
            <a:r>
              <a:rPr lang="en-US" sz="2400" b="1" dirty="0" smtClean="0">
                <a:solidFill>
                  <a:schemeClr val="bg2"/>
                </a:solidFill>
                <a:latin typeface="Albertus Medium" pitchFamily="34" charset="0"/>
              </a:rPr>
              <a:t>Recovery</a:t>
            </a:r>
            <a:endParaRPr lang="en-US" sz="2400" b="1" dirty="0">
              <a:solidFill>
                <a:schemeClr val="bg2"/>
              </a:solidFill>
              <a:latin typeface="Albertus Medium" pitchFamily="34" charset="0"/>
            </a:endParaRPr>
          </a:p>
        </p:txBody>
      </p:sp>
      <p:sp>
        <p:nvSpPr>
          <p:cNvPr id="49158" name="Text Box 6"/>
          <p:cNvSpPr txBox="1">
            <a:spLocks noChangeArrowheads="1"/>
          </p:cNvSpPr>
          <p:nvPr/>
        </p:nvSpPr>
        <p:spPr bwMode="auto">
          <a:xfrm>
            <a:off x="4795838" y="2857496"/>
            <a:ext cx="1656223" cy="461665"/>
          </a:xfrm>
          <a:prstGeom prst="rect">
            <a:avLst/>
          </a:prstGeom>
          <a:noFill/>
          <a:ln w="9525">
            <a:noFill/>
            <a:miter lim="800000"/>
            <a:headEnd/>
            <a:tailEnd/>
          </a:ln>
        </p:spPr>
        <p:txBody>
          <a:bodyPr wrap="square">
            <a:spAutoFit/>
          </a:bodyPr>
          <a:lstStyle/>
          <a:p>
            <a:pPr eaLnBrk="1" hangingPunct="1"/>
            <a:r>
              <a:rPr lang="en-US" sz="2400" b="1" dirty="0" smtClean="0">
                <a:solidFill>
                  <a:schemeClr val="bg2"/>
                </a:solidFill>
                <a:latin typeface="Albertus Medium" pitchFamily="34" charset="0"/>
              </a:rPr>
              <a:t>Response</a:t>
            </a:r>
            <a:endParaRPr lang="en-US" sz="2400" b="1" dirty="0">
              <a:solidFill>
                <a:schemeClr val="bg2"/>
              </a:solidFill>
              <a:latin typeface="Albertus Medium" pitchFamily="34" charset="0"/>
            </a:endParaRPr>
          </a:p>
        </p:txBody>
      </p:sp>
      <p:sp>
        <p:nvSpPr>
          <p:cNvPr id="119815" name="AutoShape 7"/>
          <p:cNvSpPr>
            <a:spLocks noChangeArrowheads="1"/>
          </p:cNvSpPr>
          <p:nvPr/>
        </p:nvSpPr>
        <p:spPr bwMode="auto">
          <a:xfrm rot="-2952954">
            <a:off x="2501900" y="1631950"/>
            <a:ext cx="685800" cy="914400"/>
          </a:xfrm>
          <a:custGeom>
            <a:avLst/>
            <a:gdLst>
              <a:gd name="T0" fmla="*/ 12548361 w 21600"/>
              <a:gd name="T1" fmla="*/ 0 h 21600"/>
              <a:gd name="T2" fmla="*/ 0 w 21600"/>
              <a:gd name="T3" fmla="*/ 19354798 h 21600"/>
              <a:gd name="T4" fmla="*/ 12548361 w 21600"/>
              <a:gd name="T5" fmla="*/ 38709597 h 21600"/>
              <a:gd name="T6" fmla="*/ 21774150 w 21600"/>
              <a:gd name="T7" fmla="*/ 19354798 h 21600"/>
              <a:gd name="T8" fmla="*/ 17694720 60000 65536"/>
              <a:gd name="T9" fmla="*/ 11796480 60000 65536"/>
              <a:gd name="T10" fmla="*/ 5898240 60000 65536"/>
              <a:gd name="T11" fmla="*/ 0 60000 65536"/>
              <a:gd name="T12" fmla="*/ 3375 w 21600"/>
              <a:gd name="T13" fmla="*/ 4673 h 21600"/>
              <a:gd name="T14" fmla="*/ 16408 w 21600"/>
              <a:gd name="T15" fmla="*/ 16927 h 21600"/>
            </a:gdLst>
            <a:ahLst/>
            <a:cxnLst>
              <a:cxn ang="T8">
                <a:pos x="T0" y="T1"/>
              </a:cxn>
              <a:cxn ang="T9">
                <a:pos x="T2" y="T3"/>
              </a:cxn>
              <a:cxn ang="T10">
                <a:pos x="T4" y="T5"/>
              </a:cxn>
              <a:cxn ang="T11">
                <a:pos x="T6" y="T7"/>
              </a:cxn>
            </a:cxnLst>
            <a:rect l="T12" t="T13" r="T14" b="T15"/>
            <a:pathLst>
              <a:path w="21600" h="21600">
                <a:moveTo>
                  <a:pt x="12448" y="0"/>
                </a:moveTo>
                <a:lnTo>
                  <a:pt x="12448" y="4673"/>
                </a:lnTo>
                <a:lnTo>
                  <a:pt x="3375" y="4673"/>
                </a:lnTo>
                <a:lnTo>
                  <a:pt x="3375" y="16927"/>
                </a:lnTo>
                <a:lnTo>
                  <a:pt x="12448" y="16927"/>
                </a:lnTo>
                <a:lnTo>
                  <a:pt x="12448" y="21600"/>
                </a:lnTo>
                <a:lnTo>
                  <a:pt x="21600" y="10800"/>
                </a:lnTo>
                <a:close/>
              </a:path>
              <a:path w="21600" h="21600">
                <a:moveTo>
                  <a:pt x="1350" y="4673"/>
                </a:moveTo>
                <a:lnTo>
                  <a:pt x="1350" y="16927"/>
                </a:lnTo>
                <a:lnTo>
                  <a:pt x="2700" y="16927"/>
                </a:lnTo>
                <a:lnTo>
                  <a:pt x="2700" y="4673"/>
                </a:lnTo>
                <a:close/>
              </a:path>
              <a:path w="21600" h="21600">
                <a:moveTo>
                  <a:pt x="0" y="4673"/>
                </a:moveTo>
                <a:lnTo>
                  <a:pt x="0" y="16927"/>
                </a:lnTo>
                <a:lnTo>
                  <a:pt x="675" y="16927"/>
                </a:lnTo>
                <a:lnTo>
                  <a:pt x="675" y="4673"/>
                </a:lnTo>
                <a:close/>
              </a:path>
            </a:pathLst>
          </a:custGeom>
          <a:solidFill>
            <a:srgbClr val="FF3300"/>
          </a:solidFill>
          <a:ln w="9525">
            <a:noFill/>
            <a:miter lim="800000"/>
            <a:headEnd/>
            <a:tailEnd/>
          </a:ln>
          <a:effectLst>
            <a:prstShdw prst="shdw17" dist="17961" dir="2700000">
              <a:schemeClr val="tx1"/>
            </a:prstShdw>
          </a:effectLst>
        </p:spPr>
        <p:txBody>
          <a:bodyPr wrap="none" anchor="ctr"/>
          <a:lstStyle/>
          <a:p>
            <a:endParaRPr lang="id-ID"/>
          </a:p>
        </p:txBody>
      </p:sp>
      <p:sp>
        <p:nvSpPr>
          <p:cNvPr id="119816" name="AutoShape 8"/>
          <p:cNvSpPr>
            <a:spLocks noChangeArrowheads="1"/>
          </p:cNvSpPr>
          <p:nvPr/>
        </p:nvSpPr>
        <p:spPr bwMode="auto">
          <a:xfrm rot="-7993249">
            <a:off x="2439988" y="4953000"/>
            <a:ext cx="685800" cy="914400"/>
          </a:xfrm>
          <a:custGeom>
            <a:avLst/>
            <a:gdLst>
              <a:gd name="T0" fmla="*/ 12548361 w 21600"/>
              <a:gd name="T1" fmla="*/ 0 h 21600"/>
              <a:gd name="T2" fmla="*/ 0 w 21600"/>
              <a:gd name="T3" fmla="*/ 19354798 h 21600"/>
              <a:gd name="T4" fmla="*/ 12548361 w 21600"/>
              <a:gd name="T5" fmla="*/ 38709597 h 21600"/>
              <a:gd name="T6" fmla="*/ 21774150 w 21600"/>
              <a:gd name="T7" fmla="*/ 19354798 h 21600"/>
              <a:gd name="T8" fmla="*/ 17694720 60000 65536"/>
              <a:gd name="T9" fmla="*/ 11796480 60000 65536"/>
              <a:gd name="T10" fmla="*/ 5898240 60000 65536"/>
              <a:gd name="T11" fmla="*/ 0 60000 65536"/>
              <a:gd name="T12" fmla="*/ 3375 w 21600"/>
              <a:gd name="T13" fmla="*/ 4673 h 21600"/>
              <a:gd name="T14" fmla="*/ 16408 w 21600"/>
              <a:gd name="T15" fmla="*/ 16927 h 21600"/>
            </a:gdLst>
            <a:ahLst/>
            <a:cxnLst>
              <a:cxn ang="T8">
                <a:pos x="T0" y="T1"/>
              </a:cxn>
              <a:cxn ang="T9">
                <a:pos x="T2" y="T3"/>
              </a:cxn>
              <a:cxn ang="T10">
                <a:pos x="T4" y="T5"/>
              </a:cxn>
              <a:cxn ang="T11">
                <a:pos x="T6" y="T7"/>
              </a:cxn>
            </a:cxnLst>
            <a:rect l="T12" t="T13" r="T14" b="T15"/>
            <a:pathLst>
              <a:path w="21600" h="21600">
                <a:moveTo>
                  <a:pt x="12448" y="0"/>
                </a:moveTo>
                <a:lnTo>
                  <a:pt x="12448" y="4673"/>
                </a:lnTo>
                <a:lnTo>
                  <a:pt x="3375" y="4673"/>
                </a:lnTo>
                <a:lnTo>
                  <a:pt x="3375" y="16927"/>
                </a:lnTo>
                <a:lnTo>
                  <a:pt x="12448" y="16927"/>
                </a:lnTo>
                <a:lnTo>
                  <a:pt x="12448" y="21600"/>
                </a:lnTo>
                <a:lnTo>
                  <a:pt x="21600" y="10800"/>
                </a:lnTo>
                <a:close/>
              </a:path>
              <a:path w="21600" h="21600">
                <a:moveTo>
                  <a:pt x="1350" y="4673"/>
                </a:moveTo>
                <a:lnTo>
                  <a:pt x="1350" y="16927"/>
                </a:lnTo>
                <a:lnTo>
                  <a:pt x="2700" y="16927"/>
                </a:lnTo>
                <a:lnTo>
                  <a:pt x="2700" y="4673"/>
                </a:lnTo>
                <a:close/>
              </a:path>
              <a:path w="21600" h="21600">
                <a:moveTo>
                  <a:pt x="0" y="4673"/>
                </a:moveTo>
                <a:lnTo>
                  <a:pt x="0" y="16927"/>
                </a:lnTo>
                <a:lnTo>
                  <a:pt x="675" y="16927"/>
                </a:lnTo>
                <a:lnTo>
                  <a:pt x="675" y="4673"/>
                </a:lnTo>
                <a:close/>
              </a:path>
            </a:pathLst>
          </a:custGeom>
          <a:solidFill>
            <a:srgbClr val="FF3300"/>
          </a:solidFill>
          <a:ln w="9525">
            <a:noFill/>
            <a:miter lim="800000"/>
            <a:headEnd/>
            <a:tailEnd/>
          </a:ln>
          <a:effectLst>
            <a:prstShdw prst="shdw17" dist="17961" dir="2700000">
              <a:schemeClr val="tx1"/>
            </a:prstShdw>
          </a:effectLst>
        </p:spPr>
        <p:txBody>
          <a:bodyPr wrap="none" anchor="ctr"/>
          <a:lstStyle/>
          <a:p>
            <a:endParaRPr lang="id-ID"/>
          </a:p>
        </p:txBody>
      </p:sp>
      <p:sp>
        <p:nvSpPr>
          <p:cNvPr id="119817" name="AutoShape 9"/>
          <p:cNvSpPr>
            <a:spLocks noChangeArrowheads="1"/>
          </p:cNvSpPr>
          <p:nvPr/>
        </p:nvSpPr>
        <p:spPr bwMode="auto">
          <a:xfrm rot="7402490">
            <a:off x="5829300" y="4787900"/>
            <a:ext cx="685800" cy="914400"/>
          </a:xfrm>
          <a:custGeom>
            <a:avLst/>
            <a:gdLst>
              <a:gd name="T0" fmla="*/ 12548361 w 21600"/>
              <a:gd name="T1" fmla="*/ 0 h 21600"/>
              <a:gd name="T2" fmla="*/ 0 w 21600"/>
              <a:gd name="T3" fmla="*/ 19354798 h 21600"/>
              <a:gd name="T4" fmla="*/ 12548361 w 21600"/>
              <a:gd name="T5" fmla="*/ 38709597 h 21600"/>
              <a:gd name="T6" fmla="*/ 21774150 w 21600"/>
              <a:gd name="T7" fmla="*/ 19354798 h 21600"/>
              <a:gd name="T8" fmla="*/ 17694720 60000 65536"/>
              <a:gd name="T9" fmla="*/ 11796480 60000 65536"/>
              <a:gd name="T10" fmla="*/ 5898240 60000 65536"/>
              <a:gd name="T11" fmla="*/ 0 60000 65536"/>
              <a:gd name="T12" fmla="*/ 3375 w 21600"/>
              <a:gd name="T13" fmla="*/ 4673 h 21600"/>
              <a:gd name="T14" fmla="*/ 16408 w 21600"/>
              <a:gd name="T15" fmla="*/ 16927 h 21600"/>
            </a:gdLst>
            <a:ahLst/>
            <a:cxnLst>
              <a:cxn ang="T8">
                <a:pos x="T0" y="T1"/>
              </a:cxn>
              <a:cxn ang="T9">
                <a:pos x="T2" y="T3"/>
              </a:cxn>
              <a:cxn ang="T10">
                <a:pos x="T4" y="T5"/>
              </a:cxn>
              <a:cxn ang="T11">
                <a:pos x="T6" y="T7"/>
              </a:cxn>
            </a:cxnLst>
            <a:rect l="T12" t="T13" r="T14" b="T15"/>
            <a:pathLst>
              <a:path w="21600" h="21600">
                <a:moveTo>
                  <a:pt x="12448" y="0"/>
                </a:moveTo>
                <a:lnTo>
                  <a:pt x="12448" y="4673"/>
                </a:lnTo>
                <a:lnTo>
                  <a:pt x="3375" y="4673"/>
                </a:lnTo>
                <a:lnTo>
                  <a:pt x="3375" y="16927"/>
                </a:lnTo>
                <a:lnTo>
                  <a:pt x="12448" y="16927"/>
                </a:lnTo>
                <a:lnTo>
                  <a:pt x="12448" y="21600"/>
                </a:lnTo>
                <a:lnTo>
                  <a:pt x="21600" y="10800"/>
                </a:lnTo>
                <a:close/>
              </a:path>
              <a:path w="21600" h="21600">
                <a:moveTo>
                  <a:pt x="1350" y="4673"/>
                </a:moveTo>
                <a:lnTo>
                  <a:pt x="1350" y="16927"/>
                </a:lnTo>
                <a:lnTo>
                  <a:pt x="2700" y="16927"/>
                </a:lnTo>
                <a:lnTo>
                  <a:pt x="2700" y="4673"/>
                </a:lnTo>
                <a:close/>
              </a:path>
              <a:path w="21600" h="21600">
                <a:moveTo>
                  <a:pt x="0" y="4673"/>
                </a:moveTo>
                <a:lnTo>
                  <a:pt x="0" y="16927"/>
                </a:lnTo>
                <a:lnTo>
                  <a:pt x="675" y="16927"/>
                </a:lnTo>
                <a:lnTo>
                  <a:pt x="675" y="4673"/>
                </a:lnTo>
                <a:close/>
              </a:path>
            </a:pathLst>
          </a:custGeom>
          <a:solidFill>
            <a:srgbClr val="FF3300"/>
          </a:solidFill>
          <a:ln w="9525">
            <a:noFill/>
            <a:miter lim="800000"/>
            <a:headEnd/>
            <a:tailEnd/>
          </a:ln>
          <a:effectLst>
            <a:prstShdw prst="shdw17" dist="17961" dir="2700000">
              <a:schemeClr val="tx1"/>
            </a:prstShdw>
          </a:effectLst>
        </p:spPr>
        <p:txBody>
          <a:bodyPr wrap="none" anchor="ctr"/>
          <a:lstStyle/>
          <a:p>
            <a:endParaRPr lang="id-ID"/>
          </a:p>
        </p:txBody>
      </p:sp>
      <p:sp>
        <p:nvSpPr>
          <p:cNvPr id="119818" name="AutoShape 10"/>
          <p:cNvSpPr>
            <a:spLocks noChangeArrowheads="1"/>
          </p:cNvSpPr>
          <p:nvPr/>
        </p:nvSpPr>
        <p:spPr bwMode="auto">
          <a:xfrm rot="2441304">
            <a:off x="5627688" y="1517650"/>
            <a:ext cx="685800" cy="914400"/>
          </a:xfrm>
          <a:custGeom>
            <a:avLst/>
            <a:gdLst>
              <a:gd name="T0" fmla="*/ 12548361 w 21600"/>
              <a:gd name="T1" fmla="*/ 0 h 21600"/>
              <a:gd name="T2" fmla="*/ 0 w 21600"/>
              <a:gd name="T3" fmla="*/ 19354798 h 21600"/>
              <a:gd name="T4" fmla="*/ 12548361 w 21600"/>
              <a:gd name="T5" fmla="*/ 38709597 h 21600"/>
              <a:gd name="T6" fmla="*/ 21774150 w 21600"/>
              <a:gd name="T7" fmla="*/ 19354798 h 21600"/>
              <a:gd name="T8" fmla="*/ 17694720 60000 65536"/>
              <a:gd name="T9" fmla="*/ 11796480 60000 65536"/>
              <a:gd name="T10" fmla="*/ 5898240 60000 65536"/>
              <a:gd name="T11" fmla="*/ 0 60000 65536"/>
              <a:gd name="T12" fmla="*/ 3375 w 21600"/>
              <a:gd name="T13" fmla="*/ 4673 h 21600"/>
              <a:gd name="T14" fmla="*/ 16408 w 21600"/>
              <a:gd name="T15" fmla="*/ 16927 h 21600"/>
            </a:gdLst>
            <a:ahLst/>
            <a:cxnLst>
              <a:cxn ang="T8">
                <a:pos x="T0" y="T1"/>
              </a:cxn>
              <a:cxn ang="T9">
                <a:pos x="T2" y="T3"/>
              </a:cxn>
              <a:cxn ang="T10">
                <a:pos x="T4" y="T5"/>
              </a:cxn>
              <a:cxn ang="T11">
                <a:pos x="T6" y="T7"/>
              </a:cxn>
            </a:cxnLst>
            <a:rect l="T12" t="T13" r="T14" b="T15"/>
            <a:pathLst>
              <a:path w="21600" h="21600">
                <a:moveTo>
                  <a:pt x="12448" y="0"/>
                </a:moveTo>
                <a:lnTo>
                  <a:pt x="12448" y="4673"/>
                </a:lnTo>
                <a:lnTo>
                  <a:pt x="3375" y="4673"/>
                </a:lnTo>
                <a:lnTo>
                  <a:pt x="3375" y="16927"/>
                </a:lnTo>
                <a:lnTo>
                  <a:pt x="12448" y="16927"/>
                </a:lnTo>
                <a:lnTo>
                  <a:pt x="12448" y="21600"/>
                </a:lnTo>
                <a:lnTo>
                  <a:pt x="21600" y="10800"/>
                </a:lnTo>
                <a:close/>
              </a:path>
              <a:path w="21600" h="21600">
                <a:moveTo>
                  <a:pt x="1350" y="4673"/>
                </a:moveTo>
                <a:lnTo>
                  <a:pt x="1350" y="16927"/>
                </a:lnTo>
                <a:lnTo>
                  <a:pt x="2700" y="16927"/>
                </a:lnTo>
                <a:lnTo>
                  <a:pt x="2700" y="4673"/>
                </a:lnTo>
                <a:close/>
              </a:path>
              <a:path w="21600" h="21600">
                <a:moveTo>
                  <a:pt x="0" y="4673"/>
                </a:moveTo>
                <a:lnTo>
                  <a:pt x="0" y="16927"/>
                </a:lnTo>
                <a:lnTo>
                  <a:pt x="675" y="16927"/>
                </a:lnTo>
                <a:lnTo>
                  <a:pt x="675" y="4673"/>
                </a:lnTo>
                <a:close/>
              </a:path>
            </a:pathLst>
          </a:custGeom>
          <a:solidFill>
            <a:srgbClr val="FF3300"/>
          </a:solidFill>
          <a:ln w="9525">
            <a:noFill/>
            <a:miter lim="800000"/>
            <a:headEnd/>
            <a:tailEnd/>
          </a:ln>
          <a:effectLst>
            <a:prstShdw prst="shdw17" dist="17961" dir="2700000">
              <a:schemeClr val="tx1"/>
            </a:prstShdw>
          </a:effectLst>
        </p:spPr>
        <p:txBody>
          <a:bodyPr wrap="none" anchor="ctr"/>
          <a:lstStyle/>
          <a:p>
            <a:endParaRPr lang="id-ID"/>
          </a:p>
        </p:txBody>
      </p:sp>
      <p:sp>
        <p:nvSpPr>
          <p:cNvPr id="119819" name="AutoShape 11"/>
          <p:cNvSpPr>
            <a:spLocks noChangeArrowheads="1"/>
          </p:cNvSpPr>
          <p:nvPr/>
        </p:nvSpPr>
        <p:spPr bwMode="auto">
          <a:xfrm rot="-5289580">
            <a:off x="1790700" y="3384550"/>
            <a:ext cx="685800" cy="914400"/>
          </a:xfrm>
          <a:custGeom>
            <a:avLst/>
            <a:gdLst>
              <a:gd name="T0" fmla="*/ 12548361 w 21600"/>
              <a:gd name="T1" fmla="*/ 0 h 21600"/>
              <a:gd name="T2" fmla="*/ 0 w 21600"/>
              <a:gd name="T3" fmla="*/ 19354798 h 21600"/>
              <a:gd name="T4" fmla="*/ 12548361 w 21600"/>
              <a:gd name="T5" fmla="*/ 38709597 h 21600"/>
              <a:gd name="T6" fmla="*/ 21774150 w 21600"/>
              <a:gd name="T7" fmla="*/ 19354798 h 21600"/>
              <a:gd name="T8" fmla="*/ 17694720 60000 65536"/>
              <a:gd name="T9" fmla="*/ 11796480 60000 65536"/>
              <a:gd name="T10" fmla="*/ 5898240 60000 65536"/>
              <a:gd name="T11" fmla="*/ 0 60000 65536"/>
              <a:gd name="T12" fmla="*/ 3375 w 21600"/>
              <a:gd name="T13" fmla="*/ 4673 h 21600"/>
              <a:gd name="T14" fmla="*/ 16408 w 21600"/>
              <a:gd name="T15" fmla="*/ 16927 h 21600"/>
            </a:gdLst>
            <a:ahLst/>
            <a:cxnLst>
              <a:cxn ang="T8">
                <a:pos x="T0" y="T1"/>
              </a:cxn>
              <a:cxn ang="T9">
                <a:pos x="T2" y="T3"/>
              </a:cxn>
              <a:cxn ang="T10">
                <a:pos x="T4" y="T5"/>
              </a:cxn>
              <a:cxn ang="T11">
                <a:pos x="T6" y="T7"/>
              </a:cxn>
            </a:cxnLst>
            <a:rect l="T12" t="T13" r="T14" b="T15"/>
            <a:pathLst>
              <a:path w="21600" h="21600">
                <a:moveTo>
                  <a:pt x="12448" y="0"/>
                </a:moveTo>
                <a:lnTo>
                  <a:pt x="12448" y="4673"/>
                </a:lnTo>
                <a:lnTo>
                  <a:pt x="3375" y="4673"/>
                </a:lnTo>
                <a:lnTo>
                  <a:pt x="3375" y="16927"/>
                </a:lnTo>
                <a:lnTo>
                  <a:pt x="12448" y="16927"/>
                </a:lnTo>
                <a:lnTo>
                  <a:pt x="12448" y="21600"/>
                </a:lnTo>
                <a:lnTo>
                  <a:pt x="21600" y="10800"/>
                </a:lnTo>
                <a:close/>
              </a:path>
              <a:path w="21600" h="21600">
                <a:moveTo>
                  <a:pt x="1350" y="4673"/>
                </a:moveTo>
                <a:lnTo>
                  <a:pt x="1350" y="16927"/>
                </a:lnTo>
                <a:lnTo>
                  <a:pt x="2700" y="16927"/>
                </a:lnTo>
                <a:lnTo>
                  <a:pt x="2700" y="4673"/>
                </a:lnTo>
                <a:close/>
              </a:path>
              <a:path w="21600" h="21600">
                <a:moveTo>
                  <a:pt x="0" y="4673"/>
                </a:moveTo>
                <a:lnTo>
                  <a:pt x="0" y="16927"/>
                </a:lnTo>
                <a:lnTo>
                  <a:pt x="675" y="16927"/>
                </a:lnTo>
                <a:lnTo>
                  <a:pt x="675" y="4673"/>
                </a:lnTo>
                <a:close/>
              </a:path>
            </a:pathLst>
          </a:custGeom>
          <a:solidFill>
            <a:srgbClr val="FF3300"/>
          </a:solidFill>
          <a:ln w="9525">
            <a:noFill/>
            <a:miter lim="800000"/>
            <a:headEnd/>
            <a:tailEnd/>
          </a:ln>
          <a:effectLst>
            <a:prstShdw prst="shdw17" dist="17961" dir="2700000">
              <a:schemeClr val="tx1"/>
            </a:prstShdw>
          </a:effectLst>
        </p:spPr>
        <p:txBody>
          <a:bodyPr wrap="none" anchor="ctr"/>
          <a:lstStyle/>
          <a:p>
            <a:endParaRPr lang="id-ID"/>
          </a:p>
        </p:txBody>
      </p:sp>
      <p:sp>
        <p:nvSpPr>
          <p:cNvPr id="119820" name="AutoShape 12"/>
          <p:cNvSpPr>
            <a:spLocks noChangeArrowheads="1"/>
          </p:cNvSpPr>
          <p:nvPr/>
        </p:nvSpPr>
        <p:spPr bwMode="auto">
          <a:xfrm rot="5495089">
            <a:off x="6515100" y="3235325"/>
            <a:ext cx="685800" cy="914400"/>
          </a:xfrm>
          <a:custGeom>
            <a:avLst/>
            <a:gdLst>
              <a:gd name="T0" fmla="*/ 12548361 w 21600"/>
              <a:gd name="T1" fmla="*/ 0 h 21600"/>
              <a:gd name="T2" fmla="*/ 0 w 21600"/>
              <a:gd name="T3" fmla="*/ 19354798 h 21600"/>
              <a:gd name="T4" fmla="*/ 12548361 w 21600"/>
              <a:gd name="T5" fmla="*/ 38709597 h 21600"/>
              <a:gd name="T6" fmla="*/ 21774150 w 21600"/>
              <a:gd name="T7" fmla="*/ 19354798 h 21600"/>
              <a:gd name="T8" fmla="*/ 17694720 60000 65536"/>
              <a:gd name="T9" fmla="*/ 11796480 60000 65536"/>
              <a:gd name="T10" fmla="*/ 5898240 60000 65536"/>
              <a:gd name="T11" fmla="*/ 0 60000 65536"/>
              <a:gd name="T12" fmla="*/ 3375 w 21600"/>
              <a:gd name="T13" fmla="*/ 4673 h 21600"/>
              <a:gd name="T14" fmla="*/ 16408 w 21600"/>
              <a:gd name="T15" fmla="*/ 16927 h 21600"/>
            </a:gdLst>
            <a:ahLst/>
            <a:cxnLst>
              <a:cxn ang="T8">
                <a:pos x="T0" y="T1"/>
              </a:cxn>
              <a:cxn ang="T9">
                <a:pos x="T2" y="T3"/>
              </a:cxn>
              <a:cxn ang="T10">
                <a:pos x="T4" y="T5"/>
              </a:cxn>
              <a:cxn ang="T11">
                <a:pos x="T6" y="T7"/>
              </a:cxn>
            </a:cxnLst>
            <a:rect l="T12" t="T13" r="T14" b="T15"/>
            <a:pathLst>
              <a:path w="21600" h="21600">
                <a:moveTo>
                  <a:pt x="12448" y="0"/>
                </a:moveTo>
                <a:lnTo>
                  <a:pt x="12448" y="4673"/>
                </a:lnTo>
                <a:lnTo>
                  <a:pt x="3375" y="4673"/>
                </a:lnTo>
                <a:lnTo>
                  <a:pt x="3375" y="16927"/>
                </a:lnTo>
                <a:lnTo>
                  <a:pt x="12448" y="16927"/>
                </a:lnTo>
                <a:lnTo>
                  <a:pt x="12448" y="21600"/>
                </a:lnTo>
                <a:lnTo>
                  <a:pt x="21600" y="10800"/>
                </a:lnTo>
                <a:close/>
              </a:path>
              <a:path w="21600" h="21600">
                <a:moveTo>
                  <a:pt x="1350" y="4673"/>
                </a:moveTo>
                <a:lnTo>
                  <a:pt x="1350" y="16927"/>
                </a:lnTo>
                <a:lnTo>
                  <a:pt x="2700" y="16927"/>
                </a:lnTo>
                <a:lnTo>
                  <a:pt x="2700" y="4673"/>
                </a:lnTo>
                <a:close/>
              </a:path>
              <a:path w="21600" h="21600">
                <a:moveTo>
                  <a:pt x="0" y="4673"/>
                </a:moveTo>
                <a:lnTo>
                  <a:pt x="0" y="16927"/>
                </a:lnTo>
                <a:lnTo>
                  <a:pt x="675" y="16927"/>
                </a:lnTo>
                <a:lnTo>
                  <a:pt x="675" y="4673"/>
                </a:lnTo>
                <a:close/>
              </a:path>
            </a:pathLst>
          </a:custGeom>
          <a:solidFill>
            <a:srgbClr val="FF3300"/>
          </a:solidFill>
          <a:ln w="9525">
            <a:noFill/>
            <a:miter lim="800000"/>
            <a:headEnd/>
            <a:tailEnd/>
          </a:ln>
          <a:effectLst>
            <a:prstShdw prst="shdw17" dist="17961" dir="2700000">
              <a:schemeClr val="tx1"/>
            </a:prstShdw>
          </a:effectLst>
        </p:spPr>
        <p:txBody>
          <a:bodyPr wrap="none" anchor="ctr"/>
          <a:lstStyle/>
          <a:p>
            <a:endParaRPr lang="id-ID"/>
          </a:p>
        </p:txBody>
      </p:sp>
      <p:sp>
        <p:nvSpPr>
          <p:cNvPr id="119821" name="AutoShape 13"/>
          <p:cNvSpPr>
            <a:spLocks noChangeArrowheads="1"/>
          </p:cNvSpPr>
          <p:nvPr/>
        </p:nvSpPr>
        <p:spPr bwMode="auto">
          <a:xfrm rot="10699339">
            <a:off x="4094163" y="5595938"/>
            <a:ext cx="685800" cy="914400"/>
          </a:xfrm>
          <a:custGeom>
            <a:avLst/>
            <a:gdLst>
              <a:gd name="T0" fmla="*/ 12548361 w 21600"/>
              <a:gd name="T1" fmla="*/ 0 h 21600"/>
              <a:gd name="T2" fmla="*/ 0 w 21600"/>
              <a:gd name="T3" fmla="*/ 19354798 h 21600"/>
              <a:gd name="T4" fmla="*/ 12548361 w 21600"/>
              <a:gd name="T5" fmla="*/ 38709597 h 21600"/>
              <a:gd name="T6" fmla="*/ 21774150 w 21600"/>
              <a:gd name="T7" fmla="*/ 19354798 h 21600"/>
              <a:gd name="T8" fmla="*/ 17694720 60000 65536"/>
              <a:gd name="T9" fmla="*/ 11796480 60000 65536"/>
              <a:gd name="T10" fmla="*/ 5898240 60000 65536"/>
              <a:gd name="T11" fmla="*/ 0 60000 65536"/>
              <a:gd name="T12" fmla="*/ 3375 w 21600"/>
              <a:gd name="T13" fmla="*/ 4673 h 21600"/>
              <a:gd name="T14" fmla="*/ 16408 w 21600"/>
              <a:gd name="T15" fmla="*/ 16927 h 21600"/>
            </a:gdLst>
            <a:ahLst/>
            <a:cxnLst>
              <a:cxn ang="T8">
                <a:pos x="T0" y="T1"/>
              </a:cxn>
              <a:cxn ang="T9">
                <a:pos x="T2" y="T3"/>
              </a:cxn>
              <a:cxn ang="T10">
                <a:pos x="T4" y="T5"/>
              </a:cxn>
              <a:cxn ang="T11">
                <a:pos x="T6" y="T7"/>
              </a:cxn>
            </a:cxnLst>
            <a:rect l="T12" t="T13" r="T14" b="T15"/>
            <a:pathLst>
              <a:path w="21600" h="21600">
                <a:moveTo>
                  <a:pt x="12448" y="0"/>
                </a:moveTo>
                <a:lnTo>
                  <a:pt x="12448" y="4673"/>
                </a:lnTo>
                <a:lnTo>
                  <a:pt x="3375" y="4673"/>
                </a:lnTo>
                <a:lnTo>
                  <a:pt x="3375" y="16927"/>
                </a:lnTo>
                <a:lnTo>
                  <a:pt x="12448" y="16927"/>
                </a:lnTo>
                <a:lnTo>
                  <a:pt x="12448" y="21600"/>
                </a:lnTo>
                <a:lnTo>
                  <a:pt x="21600" y="10800"/>
                </a:lnTo>
                <a:close/>
              </a:path>
              <a:path w="21600" h="21600">
                <a:moveTo>
                  <a:pt x="1350" y="4673"/>
                </a:moveTo>
                <a:lnTo>
                  <a:pt x="1350" y="16927"/>
                </a:lnTo>
                <a:lnTo>
                  <a:pt x="2700" y="16927"/>
                </a:lnTo>
                <a:lnTo>
                  <a:pt x="2700" y="4673"/>
                </a:lnTo>
                <a:close/>
              </a:path>
              <a:path w="21600" h="21600">
                <a:moveTo>
                  <a:pt x="0" y="4673"/>
                </a:moveTo>
                <a:lnTo>
                  <a:pt x="0" y="16927"/>
                </a:lnTo>
                <a:lnTo>
                  <a:pt x="675" y="16927"/>
                </a:lnTo>
                <a:lnTo>
                  <a:pt x="675" y="4673"/>
                </a:lnTo>
                <a:close/>
              </a:path>
            </a:pathLst>
          </a:custGeom>
          <a:solidFill>
            <a:srgbClr val="FF3300"/>
          </a:solidFill>
          <a:ln w="9525">
            <a:noFill/>
            <a:miter lim="800000"/>
            <a:headEnd/>
            <a:tailEnd/>
          </a:ln>
          <a:effectLst>
            <a:prstShdw prst="shdw17" dist="17961" dir="2700000">
              <a:schemeClr val="tx1"/>
            </a:prstShdw>
          </a:effectLst>
        </p:spPr>
        <p:txBody>
          <a:bodyPr wrap="none" anchor="ctr"/>
          <a:lstStyle/>
          <a:p>
            <a:endParaRPr lang="id-ID"/>
          </a:p>
        </p:txBody>
      </p:sp>
      <p:sp>
        <p:nvSpPr>
          <p:cNvPr id="49166" name="AutoShape 14"/>
          <p:cNvSpPr>
            <a:spLocks noChangeArrowheads="1"/>
          </p:cNvSpPr>
          <p:nvPr/>
        </p:nvSpPr>
        <p:spPr bwMode="auto">
          <a:xfrm>
            <a:off x="3963988" y="984250"/>
            <a:ext cx="989012" cy="884238"/>
          </a:xfrm>
          <a:prstGeom prst="star16">
            <a:avLst>
              <a:gd name="adj" fmla="val 37500"/>
            </a:avLst>
          </a:prstGeom>
          <a:solidFill>
            <a:srgbClr val="FF0000"/>
          </a:solidFill>
          <a:ln w="9525">
            <a:noFill/>
            <a:miter lim="800000"/>
            <a:headEnd/>
            <a:tailEnd/>
          </a:ln>
        </p:spPr>
        <p:txBody>
          <a:bodyPr wrap="none" rIns="378000" anchor="ctr"/>
          <a:lstStyle/>
          <a:p>
            <a:pPr algn="ctr"/>
            <a:r>
              <a:rPr lang="en-US" sz="1200" b="1" dirty="0">
                <a:solidFill>
                  <a:srgbClr val="FFFF00"/>
                </a:solidFill>
                <a:latin typeface="Albertus Medium" pitchFamily="34" charset="0"/>
              </a:rPr>
              <a:t>       </a:t>
            </a:r>
            <a:r>
              <a:rPr lang="en-US" sz="1200" b="1" dirty="0" smtClean="0">
                <a:solidFill>
                  <a:srgbClr val="FFFF00"/>
                </a:solidFill>
                <a:latin typeface="Albertus Medium" pitchFamily="34" charset="0"/>
              </a:rPr>
              <a:t>DISASTER</a:t>
            </a:r>
          </a:p>
          <a:p>
            <a:pPr algn="ctr"/>
            <a:endParaRPr lang="en-US" sz="1200" b="1" dirty="0">
              <a:solidFill>
                <a:srgbClr val="FFFF00"/>
              </a:solidFill>
              <a:latin typeface="Albertus Medium" pitchFamily="34" charset="0"/>
            </a:endParaRPr>
          </a:p>
        </p:txBody>
      </p:sp>
      <p:sp>
        <p:nvSpPr>
          <p:cNvPr id="49167" name="Text Box 15"/>
          <p:cNvSpPr txBox="1">
            <a:spLocks noChangeArrowheads="1"/>
          </p:cNvSpPr>
          <p:nvPr/>
        </p:nvSpPr>
        <p:spPr bwMode="auto">
          <a:xfrm>
            <a:off x="609600" y="228600"/>
            <a:ext cx="8305800" cy="641350"/>
          </a:xfrm>
          <a:prstGeom prst="rect">
            <a:avLst/>
          </a:prstGeom>
          <a:noFill/>
          <a:ln w="9525">
            <a:noFill/>
            <a:miter lim="800000"/>
            <a:headEnd/>
            <a:tailEnd/>
          </a:ln>
        </p:spPr>
        <p:txBody>
          <a:bodyPr>
            <a:spAutoFit/>
          </a:bodyPr>
          <a:lstStyle/>
          <a:p>
            <a:pPr algn="ctr">
              <a:spcBef>
                <a:spcPct val="50000"/>
              </a:spcBef>
            </a:pPr>
            <a:r>
              <a:rPr lang="en-US" sz="3600" b="1" dirty="0" smtClean="0">
                <a:solidFill>
                  <a:srgbClr val="FF3300"/>
                </a:solidFill>
                <a:latin typeface="Albertus Medium" pitchFamily="34" charset="0"/>
              </a:rPr>
              <a:t>Cycle of Disaster Management</a:t>
            </a:r>
            <a:endParaRPr lang="en-US" sz="3600" b="1" dirty="0">
              <a:solidFill>
                <a:srgbClr val="FF3300"/>
              </a:solidFill>
              <a:latin typeface="Albertus Medium" pitchFamily="34" charset="0"/>
            </a:endParaRPr>
          </a:p>
        </p:txBody>
      </p:sp>
    </p:spTree>
    <p:custDataLst>
      <p:tags r:id="rId1"/>
    </p:custDataLst>
  </p:cSld>
  <p:clrMapOvr>
    <a:masterClrMapping/>
  </p:clrMapOvr>
  <p:transition spd="med">
    <p:random/>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Activity of Disaster Management</a:t>
            </a:r>
            <a:endParaRPr lang="en-US" dirty="0"/>
          </a:p>
        </p:txBody>
      </p:sp>
      <p:sp>
        <p:nvSpPr>
          <p:cNvPr id="3" name="Content Placeholder 2"/>
          <p:cNvSpPr>
            <a:spLocks noGrp="1"/>
          </p:cNvSpPr>
          <p:nvPr>
            <p:ph sz="quarter" idx="1"/>
          </p:nvPr>
        </p:nvSpPr>
        <p:spPr/>
        <p:txBody>
          <a:bodyPr/>
          <a:lstStyle/>
          <a:p>
            <a:pPr marL="609600" indent="-609600">
              <a:buClr>
                <a:srgbClr val="FFFF00"/>
              </a:buClr>
              <a:buFont typeface="Wingdings" pitchFamily="2" charset="2"/>
              <a:buAutoNum type="alphaUcPeriod"/>
              <a:defRPr/>
            </a:pPr>
            <a:r>
              <a:rPr lang="en-US" sz="2400" b="1" i="1" dirty="0" smtClean="0">
                <a:solidFill>
                  <a:srgbClr val="002060"/>
                </a:solidFill>
                <a:latin typeface="Albertus Medium" pitchFamily="34" charset="0"/>
              </a:rPr>
              <a:t>prevention</a:t>
            </a:r>
          </a:p>
          <a:p>
            <a:pPr marL="609600" indent="-609600">
              <a:buClr>
                <a:srgbClr val="FFFF00"/>
              </a:buClr>
              <a:buFont typeface="Wingdings" pitchFamily="2" charset="2"/>
              <a:buAutoNum type="alphaUcPeriod"/>
              <a:defRPr/>
            </a:pPr>
            <a:r>
              <a:rPr lang="en-US" sz="2400" b="1" i="1" dirty="0" smtClean="0">
                <a:solidFill>
                  <a:srgbClr val="002060"/>
                </a:solidFill>
                <a:latin typeface="Albertus Medium" pitchFamily="34" charset="0"/>
              </a:rPr>
              <a:t>mitigation</a:t>
            </a:r>
            <a:endParaRPr lang="en-US" sz="2400" b="1" dirty="0" smtClean="0">
              <a:solidFill>
                <a:srgbClr val="002060"/>
              </a:solidFill>
              <a:latin typeface="Albertus Medium" pitchFamily="34" charset="0"/>
            </a:endParaRPr>
          </a:p>
          <a:p>
            <a:pPr marL="609600" indent="-609600">
              <a:buClr>
                <a:srgbClr val="FFFF00"/>
              </a:buClr>
              <a:buFont typeface="Wingdings" pitchFamily="2" charset="2"/>
              <a:buAutoNum type="alphaUcPeriod"/>
              <a:defRPr/>
            </a:pPr>
            <a:r>
              <a:rPr lang="en-US" sz="2400" b="1" i="1" dirty="0" smtClean="0">
                <a:solidFill>
                  <a:srgbClr val="002060"/>
                </a:solidFill>
                <a:latin typeface="Albertus Medium" pitchFamily="34" charset="0"/>
              </a:rPr>
              <a:t>preparedness</a:t>
            </a:r>
            <a:endParaRPr lang="en-US" sz="2400" b="1" dirty="0" smtClean="0">
              <a:solidFill>
                <a:srgbClr val="002060"/>
              </a:solidFill>
              <a:latin typeface="Albertus Medium" pitchFamily="34" charset="0"/>
            </a:endParaRPr>
          </a:p>
          <a:p>
            <a:pPr marL="609600" indent="-609600">
              <a:buClr>
                <a:srgbClr val="FFFF00"/>
              </a:buClr>
              <a:buFont typeface="Wingdings" pitchFamily="2" charset="2"/>
              <a:buAutoNum type="alphaUcPeriod"/>
              <a:defRPr/>
            </a:pPr>
            <a:r>
              <a:rPr lang="en-US" sz="2400" b="1" i="1" dirty="0" smtClean="0">
                <a:solidFill>
                  <a:srgbClr val="002060"/>
                </a:solidFill>
                <a:latin typeface="Albertus Medium" pitchFamily="34" charset="0"/>
              </a:rPr>
              <a:t>early warning</a:t>
            </a:r>
            <a:endParaRPr lang="en-US" sz="2400" b="1" dirty="0" smtClean="0">
              <a:solidFill>
                <a:srgbClr val="002060"/>
              </a:solidFill>
              <a:latin typeface="Albertus Medium" pitchFamily="34" charset="0"/>
            </a:endParaRPr>
          </a:p>
          <a:p>
            <a:pPr marL="609600" indent="-609600">
              <a:buClr>
                <a:srgbClr val="FFFF00"/>
              </a:buClr>
              <a:buFont typeface="Wingdings" pitchFamily="2" charset="2"/>
              <a:buAutoNum type="alphaUcPeriod"/>
              <a:defRPr/>
            </a:pPr>
            <a:r>
              <a:rPr lang="en-US" sz="2400" b="1" i="1" dirty="0" smtClean="0">
                <a:solidFill>
                  <a:srgbClr val="002060"/>
                </a:solidFill>
                <a:latin typeface="Albertus Medium" pitchFamily="34" charset="0"/>
              </a:rPr>
              <a:t>response</a:t>
            </a:r>
            <a:endParaRPr lang="en-US" sz="2400" b="1" dirty="0" smtClean="0">
              <a:solidFill>
                <a:srgbClr val="002060"/>
              </a:solidFill>
              <a:latin typeface="Albertus Medium" pitchFamily="34" charset="0"/>
            </a:endParaRPr>
          </a:p>
          <a:p>
            <a:pPr marL="609600" indent="-609600">
              <a:buClr>
                <a:srgbClr val="FFFF00"/>
              </a:buClr>
              <a:buFont typeface="Wingdings" pitchFamily="2" charset="2"/>
              <a:buAutoNum type="alphaUcPeriod"/>
              <a:defRPr/>
            </a:pPr>
            <a:r>
              <a:rPr lang="en-US" sz="2400" b="1" i="1" dirty="0" smtClean="0">
                <a:solidFill>
                  <a:srgbClr val="002060"/>
                </a:solidFill>
                <a:latin typeface="Albertus Medium" pitchFamily="34" charset="0"/>
              </a:rPr>
              <a:t>relief</a:t>
            </a:r>
            <a:endParaRPr lang="en-US" sz="2400" b="1" dirty="0" smtClean="0">
              <a:solidFill>
                <a:srgbClr val="002060"/>
              </a:solidFill>
              <a:latin typeface="Albertus Medium" pitchFamily="34" charset="0"/>
            </a:endParaRPr>
          </a:p>
          <a:p>
            <a:pPr marL="609600" indent="-609600">
              <a:buClr>
                <a:srgbClr val="FFFF00"/>
              </a:buClr>
              <a:buFont typeface="Wingdings" pitchFamily="2" charset="2"/>
              <a:buAutoNum type="alphaUcPeriod"/>
              <a:defRPr/>
            </a:pPr>
            <a:r>
              <a:rPr lang="en-US" sz="2400" b="1" i="1" dirty="0" smtClean="0">
                <a:solidFill>
                  <a:srgbClr val="002060"/>
                </a:solidFill>
                <a:latin typeface="Albertus Medium" pitchFamily="34" charset="0"/>
              </a:rPr>
              <a:t>recovery</a:t>
            </a:r>
            <a:endParaRPr lang="en-US" sz="2400" b="1" dirty="0" smtClean="0">
              <a:solidFill>
                <a:srgbClr val="002060"/>
              </a:solidFill>
              <a:latin typeface="Albertus Medium" pitchFamily="34" charset="0"/>
            </a:endParaRPr>
          </a:p>
          <a:p>
            <a:pPr marL="609600" indent="-609600">
              <a:buClr>
                <a:srgbClr val="FFFF00"/>
              </a:buClr>
              <a:buFont typeface="Wingdings" pitchFamily="2" charset="2"/>
              <a:buAutoNum type="alphaUcPeriod"/>
              <a:defRPr/>
            </a:pPr>
            <a:r>
              <a:rPr lang="en-US" sz="2400" b="1" i="1" dirty="0" smtClean="0">
                <a:solidFill>
                  <a:srgbClr val="002060"/>
                </a:solidFill>
                <a:latin typeface="Albertus Medium" pitchFamily="34" charset="0"/>
              </a:rPr>
              <a:t>rehabilitation</a:t>
            </a:r>
            <a:endParaRPr lang="en-US" sz="2400" b="1" dirty="0" smtClean="0">
              <a:solidFill>
                <a:srgbClr val="002060"/>
              </a:solidFill>
              <a:latin typeface="Albertus Medium" pitchFamily="34" charset="0"/>
            </a:endParaRPr>
          </a:p>
          <a:p>
            <a:pPr marL="609600" indent="-609600">
              <a:buClr>
                <a:srgbClr val="FFFF00"/>
              </a:buClr>
              <a:buFont typeface="Wingdings" pitchFamily="2" charset="2"/>
              <a:buAutoNum type="alphaUcPeriod"/>
              <a:defRPr/>
            </a:pPr>
            <a:r>
              <a:rPr lang="en-US" sz="2400" b="1" i="1" dirty="0" smtClean="0">
                <a:solidFill>
                  <a:srgbClr val="002060"/>
                </a:solidFill>
                <a:latin typeface="Albertus Medium" pitchFamily="34" charset="0"/>
              </a:rPr>
              <a:t>reconstruction</a:t>
            </a:r>
            <a:endParaRPr lang="en-US" sz="2400" b="1" dirty="0" smtClean="0">
              <a:solidFill>
                <a:srgbClr val="002060"/>
              </a:solidFill>
              <a:latin typeface="Albertus Medium" pitchFamily="34" charset="0"/>
            </a:endParaRPr>
          </a:p>
          <a:p>
            <a:endParaRPr lang="en-US" dirty="0"/>
          </a:p>
        </p:txBody>
      </p:sp>
    </p:spTree>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POWER3D TRANSITION" val="Crdoors.p3d 3"/>
  <p:tag name="POWER3D OPTIONS" val="Medium "/>
  <p:tag name="POWER3D SOUND" val="Creaking Doors"/>
</p:tagLst>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edian">
  <a:themeElements>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210</TotalTime>
  <Words>951</Words>
  <Application>Microsoft Office PowerPoint</Application>
  <PresentationFormat>On-screen Show (4:3)</PresentationFormat>
  <Paragraphs>103</Paragraphs>
  <Slides>18</Slides>
  <Notes>3</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Median</vt:lpstr>
      <vt:lpstr>           CONSERVATION AND DISASTER MANAGEMENT OF CULTURAL HERITAGE OBJECTS IN THE CENTER FOR PRESERVATION OF CULTURAL HERITAGE YOGYAKARTA  Khusnul Khotimah, Sri Lestari, Ismiyatin </vt:lpstr>
      <vt:lpstr>Background</vt:lpstr>
      <vt:lpstr>Research Question</vt:lpstr>
      <vt:lpstr>       Theoretical Review PRESERVATION AND CONSERVATION OF CULTURAL HERITAGE </vt:lpstr>
      <vt:lpstr>The Method of Maintenance of Archeological and Historical Heritage</vt:lpstr>
      <vt:lpstr>What is Disaster? WHAT IS Disaster MANAGEMENT?</vt:lpstr>
      <vt:lpstr>Kinds of Disaster (Act 24/2007)                                                                  </vt:lpstr>
      <vt:lpstr>Slide 8</vt:lpstr>
      <vt:lpstr>Activity of Disaster Management</vt:lpstr>
      <vt:lpstr>Types of Collection </vt:lpstr>
      <vt:lpstr>Slide 11</vt:lpstr>
      <vt:lpstr>Discussion Preservation and Conservation at Center for Preservation of Cultural Heritage Yogyakarta</vt:lpstr>
      <vt:lpstr>Slide 13</vt:lpstr>
      <vt:lpstr>Security at Center for Preservation of Cultural Heritage Yogyakarta </vt:lpstr>
      <vt:lpstr>Disaster Management at Center for Preservation of Cultural Heritage Yogyakarta</vt:lpstr>
      <vt:lpstr>Response</vt:lpstr>
      <vt:lpstr>Recovery </vt:lpstr>
      <vt:lpstr>Thank you for the attention</vt:lpstr>
    </vt:vector>
  </TitlesOfParts>
  <Company>UIN-SUKA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CONSERVATION AND DISASTER MANAGEMENT OF CULTURAL HERITAGE OBJECTS IN THE CENTER FOR PRESERVATION OF CULTURAL HERITAGE YOGYAKARTA Khusnul Khotimah, Sri Lestari</dc:title>
  <dc:creator>MIFTAHUL ULUM</dc:creator>
  <cp:lastModifiedBy>Dell</cp:lastModifiedBy>
  <cp:revision>31</cp:revision>
  <dcterms:created xsi:type="dcterms:W3CDTF">2017-04-26T08:43:21Z</dcterms:created>
  <dcterms:modified xsi:type="dcterms:W3CDTF">2017-05-05T04:11:30Z</dcterms:modified>
</cp:coreProperties>
</file>