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42"/>
  </p:notesMasterIdLst>
  <p:handoutMasterIdLst>
    <p:handoutMasterId r:id="rId43"/>
  </p:handoutMasterIdLst>
  <p:sldIdLst>
    <p:sldId id="260" r:id="rId2"/>
    <p:sldId id="268" r:id="rId3"/>
    <p:sldId id="267" r:id="rId4"/>
    <p:sldId id="259" r:id="rId5"/>
    <p:sldId id="299" r:id="rId6"/>
    <p:sldId id="284" r:id="rId7"/>
    <p:sldId id="272" r:id="rId8"/>
    <p:sldId id="296" r:id="rId9"/>
    <p:sldId id="274" r:id="rId10"/>
    <p:sldId id="275" r:id="rId11"/>
    <p:sldId id="276" r:id="rId12"/>
    <p:sldId id="277" r:id="rId13"/>
    <p:sldId id="297" r:id="rId14"/>
    <p:sldId id="278" r:id="rId15"/>
    <p:sldId id="279" r:id="rId16"/>
    <p:sldId id="300" r:id="rId17"/>
    <p:sldId id="280" r:id="rId18"/>
    <p:sldId id="273" r:id="rId19"/>
    <p:sldId id="301" r:id="rId20"/>
    <p:sldId id="302" r:id="rId21"/>
    <p:sldId id="303" r:id="rId22"/>
    <p:sldId id="304" r:id="rId23"/>
    <p:sldId id="289" r:id="rId24"/>
    <p:sldId id="305" r:id="rId25"/>
    <p:sldId id="290" r:id="rId26"/>
    <p:sldId id="306" r:id="rId27"/>
    <p:sldId id="307" r:id="rId28"/>
    <p:sldId id="308" r:id="rId29"/>
    <p:sldId id="266" r:id="rId30"/>
    <p:sldId id="309" r:id="rId31"/>
    <p:sldId id="311" r:id="rId32"/>
    <p:sldId id="312" r:id="rId33"/>
    <p:sldId id="310" r:id="rId34"/>
    <p:sldId id="270" r:id="rId35"/>
    <p:sldId id="292" r:id="rId36"/>
    <p:sldId id="293" r:id="rId37"/>
    <p:sldId id="298" r:id="rId38"/>
    <p:sldId id="294" r:id="rId39"/>
    <p:sldId id="291" r:id="rId40"/>
    <p:sldId id="282"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p:cViewPr>
        <p:scale>
          <a:sx n="83" d="100"/>
          <a:sy n="83" d="100"/>
        </p:scale>
        <p:origin x="957" y="48"/>
      </p:cViewPr>
      <p:guideLst>
        <p:guide orient="horz" pos="2160"/>
        <p:guide pos="2880"/>
      </p:guideLst>
    </p:cSldViewPr>
  </p:slideViewPr>
  <p:outlineViewPr>
    <p:cViewPr>
      <p:scale>
        <a:sx n="33" d="100"/>
        <a:sy n="33" d="100"/>
      </p:scale>
      <p:origin x="246" y="18510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AC75179-F420-4225-A675-CBCA7DE9D5F0}" type="datetimeFigureOut">
              <a:rPr lang="en-US" smtClean="0"/>
              <a:pPr/>
              <a:t>5/10/2017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242A5F9-C932-4D9C-80F2-2319D8EFC362}"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IN"/>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F8A1C8D-D1BF-49CF-B1DE-81D8CC526562}" type="datetimeFigureOut">
              <a:rPr lang="en-US" smtClean="0"/>
              <a:pPr/>
              <a:t>5/10/2017</a:t>
            </a:fld>
            <a:endParaRPr lang="en-IN"/>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IN"/>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IN"/>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B46B590-6ADA-4062-ABAF-AE4ED2DDCB9F}"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6B46B590-6ADA-4062-ABAF-AE4ED2DDCB9F}" type="slidenum">
              <a:rPr lang="en-IN" smtClean="0"/>
              <a:pPr/>
              <a:t>2</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smtClean="0"/>
          </a:p>
          <a:p>
            <a:endParaRPr lang="en-IN" dirty="0" smtClean="0"/>
          </a:p>
          <a:p>
            <a:endParaRPr lang="en-IN" dirty="0" smtClean="0"/>
          </a:p>
          <a:p>
            <a:endParaRPr lang="en-IN" dirty="0" smtClean="0"/>
          </a:p>
          <a:p>
            <a:endParaRPr lang="en-IN" dirty="0"/>
          </a:p>
        </p:txBody>
      </p:sp>
      <p:sp>
        <p:nvSpPr>
          <p:cNvPr id="4" name="Slide Number Placeholder 3"/>
          <p:cNvSpPr>
            <a:spLocks noGrp="1"/>
          </p:cNvSpPr>
          <p:nvPr>
            <p:ph type="sldNum" sz="quarter" idx="10"/>
          </p:nvPr>
        </p:nvSpPr>
        <p:spPr/>
        <p:txBody>
          <a:bodyPr/>
          <a:lstStyle/>
          <a:p>
            <a:fld id="{6B46B590-6ADA-4062-ABAF-AE4ED2DDCB9F}" type="slidenum">
              <a:rPr lang="en-IN" smtClean="0"/>
              <a:pPr/>
              <a:t>3</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smtClean="0"/>
          </a:p>
          <a:p>
            <a:endParaRPr lang="en-IN" dirty="0" smtClean="0"/>
          </a:p>
          <a:p>
            <a:endParaRPr lang="en-IN" dirty="0" smtClean="0"/>
          </a:p>
          <a:p>
            <a:endParaRPr lang="en-IN" dirty="0" smtClean="0"/>
          </a:p>
          <a:p>
            <a:endParaRPr lang="en-IN" dirty="0"/>
          </a:p>
        </p:txBody>
      </p:sp>
      <p:sp>
        <p:nvSpPr>
          <p:cNvPr id="4" name="Slide Number Placeholder 3"/>
          <p:cNvSpPr>
            <a:spLocks noGrp="1"/>
          </p:cNvSpPr>
          <p:nvPr>
            <p:ph type="sldNum" sz="quarter" idx="10"/>
          </p:nvPr>
        </p:nvSpPr>
        <p:spPr/>
        <p:txBody>
          <a:bodyPr/>
          <a:lstStyle/>
          <a:p>
            <a:fld id="{6B46B590-6ADA-4062-ABAF-AE4ED2DDCB9F}" type="slidenum">
              <a:rPr lang="en-IN" smtClean="0"/>
              <a:pPr/>
              <a:t>6</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46B590-6ADA-4062-ABAF-AE4ED2DDCB9F}" type="slidenum">
              <a:rPr lang="en-IN" smtClean="0"/>
              <a:pPr/>
              <a:t>9</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6B46B590-6ADA-4062-ABAF-AE4ED2DDCB9F}" type="slidenum">
              <a:rPr lang="en-IN" smtClean="0"/>
              <a:pPr/>
              <a:t>35</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6B46B590-6ADA-4062-ABAF-AE4ED2DDCB9F}" type="slidenum">
              <a:rPr lang="en-IN" smtClean="0"/>
              <a:pPr/>
              <a:t>37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D8BD707-D9CF-40AE-B4C6-C98DA3205C09}" type="datetimeFigureOut">
              <a:rPr lang="en-US" smtClean="0"/>
              <a:pPr/>
              <a:t>5/10/2017</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ransition>
    <p:wipe dir="d"/>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D8BD707-D9CF-40AE-B4C6-C98DA3205C09}" type="datetimeFigureOut">
              <a:rPr lang="en-US" smtClean="0"/>
              <a:pPr/>
              <a:t>5/10/2017</a:t>
            </a:fld>
            <a:endParaRPr lang="en-US"/>
          </a:p>
        </p:txBody>
      </p:sp>
      <p:sp>
        <p:nvSpPr>
          <p:cNvPr id="15" name="Slide Number Placeholder 14"/>
          <p:cNvSpPr>
            <a:spLocks noGrp="1"/>
          </p:cNvSpPr>
          <p:nvPr>
            <p:ph type="sldNum" sz="quarter" idx="15"/>
          </p:nvPr>
        </p:nvSpPr>
        <p:spPr/>
        <p:txBody>
          <a:bodyPr/>
          <a:lstStyle>
            <a:lvl1pPr algn="ctr">
              <a:defRPr/>
            </a:lvl1pPr>
          </a:lstStyle>
          <a:p>
            <a:fld id="{B6F15528-21DE-4FAA-801E-634DDDAF4B2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p:wipe dir="d"/>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wipe dir="d"/>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5/10/2017</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5/10/2017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p:wipe dir="d"/>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wipe dir="d"/>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D8BD707-D9CF-40AE-B4C6-C98DA3205C09}" type="datetimeFigureOut">
              <a:rPr lang="en-US" smtClean="0"/>
              <a:pPr/>
              <a:t>5/10/2017</a:t>
            </a:fld>
            <a:endParaRPr lang="en-US"/>
          </a:p>
        </p:txBody>
      </p:sp>
      <p:sp>
        <p:nvSpPr>
          <p:cNvPr id="9" name="Slide Number Placeholder 8"/>
          <p:cNvSpPr>
            <a:spLocks noGrp="1"/>
          </p:cNvSpPr>
          <p:nvPr>
            <p:ph type="sldNum" sz="quarter" idx="15"/>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transition>
    <p:wipe dir="d"/>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5/10/2017</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ransition>
    <p:wipe dir="d"/>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D8BD707-D9CF-40AE-B4C6-C98DA3205C09}" type="datetimeFigureOut">
              <a:rPr lang="en-US" smtClean="0"/>
              <a:pPr/>
              <a:t>5/10/2017</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6F15528-21DE-4FAA-801E-634DDDAF4B2B}"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p:wipe dir="d"/>
    <p:sndAc>
      <p:stSnd>
        <p:snd r:embed="rId13" name="camera.wav"/>
      </p:stSnd>
    </p:sndAc>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hyperlink" Target="https://monitoring.bbc.co.uk/"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bmo.bmiresearch.com/home"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academic.eb.com/?target=/levels&amp;showErrorMessage=true"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hyperlink" Target="http://academic.eb.com/levels/collegiat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academic.eb.com/levels/collegiate" TargetMode="External"/><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eiu.com/default.aspx"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janes.ihs.com/Janes/Home"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janes.ihs.com/Janes/Home"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advantage.marketline.com/Home"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hathamhouse.org/user"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hyperlink" Target="http://ithaka.org/"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hyperlink" Target="http://www.jstor.org/?loggedin=tru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keesings.com/search"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keesings.com/search"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earch.proquest.com/141252"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arch.proquest.com/hnptimesofindia/news/fromDatabasesLayer?accountid=141252%20ProQuest"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arch.proquest.com/news/fromDatabasesLayer"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hyperlink" Target="http://search.proquest.com/?accountid=141252"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earch.proquest.com/news/fromDatabasesLayer"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nytimes.com/"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ft.com/"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pressreader.com/"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pressreader.com/"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letstalk.pressreader.com/ICoASL"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hyperlink" Target="http://www.pressreader.com/"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wsj.com/india"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bloomsburycollections.com/" TargetMode="External"/><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image" Target="../media/image15.gif"/><Relationship Id="rId4" Type="http://schemas.openxmlformats.org/officeDocument/2006/relationships/image" Target="../media/image14.gif"/></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bloomsburycollections.com/"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elibrary.worldbank.org/" TargetMode="External"/><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elibrary.worldbank.org/"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elibrary.worldbank.org/"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hyperlink" Target="mailto:pbklibrary@mea.gov.in"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ndl.iitkgp.ac.in/"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hyperlink" Target="List%20of%20Journals.doc" TargetMode="External"/><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hyperlink" Target="Mea%20Online%20Resources.doc.x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africa-confidential.com/new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600200"/>
            <a:ext cx="8229600" cy="5257800"/>
          </a:xfrm>
        </p:spPr>
        <p:txBody>
          <a:bodyPr>
            <a:normAutofit fontScale="92500" lnSpcReduction="20000"/>
          </a:bodyPr>
          <a:lstStyle/>
          <a:p>
            <a:pPr>
              <a:spcBef>
                <a:spcPts val="0"/>
              </a:spcBef>
              <a:buNone/>
            </a:pPr>
            <a:endParaRPr lang="en-IN" sz="2800" dirty="0" smtClean="0">
              <a:latin typeface="Baskerville Old Face" pitchFamily="18" charset="0"/>
            </a:endParaRPr>
          </a:p>
          <a:p>
            <a:pPr>
              <a:spcBef>
                <a:spcPts val="0"/>
              </a:spcBef>
              <a:buNone/>
            </a:pPr>
            <a:endParaRPr lang="en-IN" sz="2800" dirty="0" smtClean="0">
              <a:latin typeface="Baskerville Old Face" pitchFamily="18" charset="0"/>
            </a:endParaRPr>
          </a:p>
          <a:p>
            <a:pPr>
              <a:spcBef>
                <a:spcPts val="0"/>
              </a:spcBef>
              <a:buNone/>
            </a:pPr>
            <a:endParaRPr lang="en-IN" sz="2800" dirty="0" smtClean="0">
              <a:latin typeface="Baskerville Old Face" pitchFamily="18" charset="0"/>
            </a:endParaRPr>
          </a:p>
          <a:p>
            <a:pPr>
              <a:spcBef>
                <a:spcPts val="0"/>
              </a:spcBef>
              <a:buNone/>
            </a:pPr>
            <a:endParaRPr lang="en-IN" sz="2800" dirty="0" smtClean="0">
              <a:latin typeface="Baskerville Old Face" pitchFamily="18" charset="0"/>
            </a:endParaRPr>
          </a:p>
          <a:p>
            <a:pPr>
              <a:spcBef>
                <a:spcPts val="0"/>
              </a:spcBef>
              <a:buNone/>
            </a:pPr>
            <a:endParaRPr lang="en-IN" sz="2800" dirty="0" smtClean="0">
              <a:latin typeface="Baskerville Old Face" pitchFamily="18" charset="0"/>
            </a:endParaRPr>
          </a:p>
          <a:p>
            <a:pPr algn="ctr">
              <a:spcBef>
                <a:spcPts val="0"/>
              </a:spcBef>
              <a:buNone/>
            </a:pPr>
            <a:endParaRPr lang="en-IN" sz="2800" dirty="0" smtClean="0">
              <a:latin typeface="Baskerville Old Face" pitchFamily="18" charset="0"/>
            </a:endParaRPr>
          </a:p>
          <a:p>
            <a:pPr algn="ctr">
              <a:spcBef>
                <a:spcPts val="0"/>
              </a:spcBef>
              <a:buNone/>
            </a:pPr>
            <a:endParaRPr lang="en-IN" sz="2800" dirty="0" smtClean="0">
              <a:latin typeface="Baskerville Old Face" pitchFamily="18" charset="0"/>
            </a:endParaRPr>
          </a:p>
          <a:p>
            <a:pPr algn="ctr">
              <a:spcBef>
                <a:spcPts val="0"/>
              </a:spcBef>
              <a:buNone/>
            </a:pPr>
            <a:endParaRPr lang="en-IN" dirty="0" smtClean="0">
              <a:latin typeface="Baskerville Old Face" pitchFamily="18" charset="0"/>
            </a:endParaRPr>
          </a:p>
          <a:p>
            <a:pPr algn="ctr">
              <a:spcBef>
                <a:spcPts val="0"/>
              </a:spcBef>
              <a:buNone/>
            </a:pPr>
            <a:endParaRPr lang="en-IN" sz="1700" dirty="0" smtClean="0">
              <a:latin typeface="Baskerville Old Face" pitchFamily="18" charset="0"/>
            </a:endParaRPr>
          </a:p>
          <a:p>
            <a:pPr algn="ctr">
              <a:spcBef>
                <a:spcPts val="0"/>
              </a:spcBef>
              <a:buNone/>
            </a:pPr>
            <a:endParaRPr lang="en-IN" sz="2800" dirty="0" smtClean="0">
              <a:latin typeface="Baskerville Old Face" pitchFamily="18" charset="0"/>
            </a:endParaRPr>
          </a:p>
          <a:p>
            <a:pPr algn="ctr">
              <a:spcBef>
                <a:spcPts val="0"/>
              </a:spcBef>
              <a:buNone/>
            </a:pPr>
            <a:endParaRPr lang="en-IN" sz="2800" dirty="0" smtClean="0">
              <a:latin typeface="Baskerville Old Face" pitchFamily="18" charset="0"/>
            </a:endParaRPr>
          </a:p>
          <a:p>
            <a:pPr algn="ctr">
              <a:spcBef>
                <a:spcPts val="0"/>
              </a:spcBef>
              <a:buNone/>
            </a:pPr>
            <a:endParaRPr lang="en-IN" sz="2800" dirty="0" smtClean="0">
              <a:latin typeface="Baskerville Old Face" pitchFamily="18" charset="0"/>
            </a:endParaRPr>
          </a:p>
          <a:p>
            <a:pPr algn="ctr">
              <a:spcBef>
                <a:spcPts val="0"/>
              </a:spcBef>
              <a:buNone/>
            </a:pPr>
            <a:r>
              <a:rPr lang="en-IN" dirty="0" smtClean="0">
                <a:latin typeface="Baskerville Old Face" pitchFamily="18" charset="0"/>
              </a:rPr>
              <a:t>Dr. O. N. </a:t>
            </a:r>
            <a:r>
              <a:rPr lang="en-IN" dirty="0" err="1" smtClean="0">
                <a:latin typeface="Baskerville Old Face" pitchFamily="18" charset="0"/>
              </a:rPr>
              <a:t>Chaubey</a:t>
            </a:r>
            <a:endParaRPr lang="en-IN" dirty="0" smtClean="0">
              <a:latin typeface="Baskerville Old Face" pitchFamily="18" charset="0"/>
            </a:endParaRPr>
          </a:p>
          <a:p>
            <a:pPr algn="ctr">
              <a:spcBef>
                <a:spcPts val="0"/>
              </a:spcBef>
              <a:buNone/>
            </a:pPr>
            <a:r>
              <a:rPr lang="en-IN" dirty="0" smtClean="0">
                <a:latin typeface="Baskerville Old Face" pitchFamily="18" charset="0"/>
              </a:rPr>
              <a:t>Chief Librarian</a:t>
            </a:r>
          </a:p>
          <a:p>
            <a:pPr algn="ctr">
              <a:spcBef>
                <a:spcPts val="0"/>
              </a:spcBef>
              <a:buNone/>
            </a:pPr>
            <a:r>
              <a:rPr lang="en-IN" sz="2200" dirty="0" err="1" smtClean="0">
                <a:latin typeface="Baskerville Old Face" pitchFamily="18" charset="0"/>
              </a:rPr>
              <a:t>Pravasi</a:t>
            </a:r>
            <a:r>
              <a:rPr lang="en-IN" sz="2200" dirty="0" smtClean="0">
                <a:latin typeface="Baskerville Old Face" pitchFamily="18" charset="0"/>
              </a:rPr>
              <a:t> </a:t>
            </a:r>
            <a:r>
              <a:rPr lang="en-IN" sz="2200" dirty="0" err="1" smtClean="0">
                <a:latin typeface="Baskerville Old Face" pitchFamily="18" charset="0"/>
              </a:rPr>
              <a:t>Bhartiya</a:t>
            </a:r>
            <a:r>
              <a:rPr lang="en-IN" sz="2200" dirty="0" smtClean="0">
                <a:latin typeface="Baskerville Old Face" pitchFamily="18" charset="0"/>
              </a:rPr>
              <a:t> Kendra</a:t>
            </a:r>
          </a:p>
          <a:p>
            <a:pPr algn="ctr">
              <a:spcBef>
                <a:spcPts val="0"/>
              </a:spcBef>
              <a:buNone/>
            </a:pPr>
            <a:r>
              <a:rPr lang="en-IN" sz="2200" dirty="0" smtClean="0">
                <a:latin typeface="Baskerville Old Face" pitchFamily="18" charset="0"/>
              </a:rPr>
              <a:t>Ministry of External Affairs</a:t>
            </a:r>
          </a:p>
          <a:p>
            <a:pPr algn="ctr">
              <a:spcBef>
                <a:spcPts val="0"/>
              </a:spcBef>
              <a:buNone/>
            </a:pPr>
            <a:r>
              <a:rPr lang="en-IN" sz="2200" dirty="0" smtClean="0">
                <a:latin typeface="Baskerville Old Face" pitchFamily="18" charset="0"/>
              </a:rPr>
              <a:t>New Delhi, India</a:t>
            </a:r>
            <a:endParaRPr lang="en-IN" sz="2200" dirty="0">
              <a:latin typeface="Baskerville Old Face" pitchFamily="18" charset="0"/>
            </a:endParaRPr>
          </a:p>
        </p:txBody>
      </p:sp>
      <p:sp>
        <p:nvSpPr>
          <p:cNvPr id="2" name="Title 1"/>
          <p:cNvSpPr>
            <a:spLocks noGrp="1"/>
          </p:cNvSpPr>
          <p:nvPr>
            <p:ph type="title"/>
          </p:nvPr>
        </p:nvSpPr>
        <p:spPr>
          <a:xfrm>
            <a:off x="0" y="274638"/>
            <a:ext cx="9144000" cy="868362"/>
          </a:xfrm>
        </p:spPr>
        <p:txBody>
          <a:bodyPr>
            <a:noAutofit/>
          </a:bodyPr>
          <a:lstStyle/>
          <a:p>
            <a:pPr algn="ctr"/>
            <a:r>
              <a:rPr lang="en-IN" sz="2800" b="1" u="sng" dirty="0" smtClean="0">
                <a:solidFill>
                  <a:schemeClr val="tx1"/>
                </a:solidFill>
                <a:latin typeface="Arial" pitchFamily="34" charset="0"/>
                <a:cs typeface="Arial" pitchFamily="34" charset="0"/>
              </a:rPr>
              <a:t>COLLECTION   MANAGEMENT   OF  PBK  LIBRARY</a:t>
            </a:r>
            <a:endParaRPr lang="en-IN" sz="2800" b="1" dirty="0">
              <a:solidFill>
                <a:schemeClr val="tx1"/>
              </a:solidFill>
              <a:latin typeface="Arial" pitchFamily="34" charset="0"/>
              <a:cs typeface="Arial" pitchFamily="34" charset="0"/>
            </a:endParaRPr>
          </a:p>
        </p:txBody>
      </p:sp>
      <p:pic>
        <p:nvPicPr>
          <p:cNvPr id="5" name="Picture 4" descr="ft.png"/>
          <p:cNvPicPr>
            <a:picLocks noChangeAspect="1"/>
          </p:cNvPicPr>
          <p:nvPr/>
        </p:nvPicPr>
        <p:blipFill>
          <a:blip r:embed="rId3"/>
          <a:stretch>
            <a:fillRect/>
          </a:stretch>
        </p:blipFill>
        <p:spPr>
          <a:xfrm>
            <a:off x="685800" y="1752600"/>
            <a:ext cx="3429000" cy="2286000"/>
          </a:xfrm>
          <a:prstGeom prst="rect">
            <a:avLst/>
          </a:prstGeom>
        </p:spPr>
      </p:pic>
      <p:pic>
        <p:nvPicPr>
          <p:cNvPr id="9218" name="Picture 2" descr="http://images.freeimages.com/images/premium/previews/5803/58035294-3d-white-people-new-technologies-digital-library-concept-lapt.jpg"/>
          <p:cNvPicPr>
            <a:picLocks noChangeAspect="1" noChangeArrowheads="1"/>
          </p:cNvPicPr>
          <p:nvPr/>
        </p:nvPicPr>
        <p:blipFill>
          <a:blip r:embed="rId4"/>
          <a:srcRect/>
          <a:stretch>
            <a:fillRect/>
          </a:stretch>
        </p:blipFill>
        <p:spPr bwMode="auto">
          <a:xfrm>
            <a:off x="609600" y="1752600"/>
            <a:ext cx="3657601" cy="3505199"/>
          </a:xfrm>
          <a:prstGeom prst="rect">
            <a:avLst/>
          </a:prstGeom>
          <a:noFill/>
        </p:spPr>
      </p:pic>
      <p:pic>
        <p:nvPicPr>
          <p:cNvPr id="7" name="Content Placeholder 5" descr="pravasi.jpg"/>
          <p:cNvPicPr>
            <a:picLocks noChangeAspect="1"/>
          </p:cNvPicPr>
          <p:nvPr/>
        </p:nvPicPr>
        <p:blipFill>
          <a:blip r:embed="rId5"/>
          <a:stretch>
            <a:fillRect/>
          </a:stretch>
        </p:blipFill>
        <p:spPr>
          <a:xfrm>
            <a:off x="4267201" y="1600200"/>
            <a:ext cx="4343401" cy="3505200"/>
          </a:xfrm>
          <a:prstGeom prst="rect">
            <a:avLst/>
          </a:prstGeom>
        </p:spPr>
      </p:pic>
      <p:sp>
        <p:nvSpPr>
          <p:cNvPr id="8" name="Rectangle 7"/>
          <p:cNvSpPr/>
          <p:nvPr/>
        </p:nvSpPr>
        <p:spPr>
          <a:xfrm>
            <a:off x="4343400" y="3810000"/>
            <a:ext cx="4191000" cy="1200329"/>
          </a:xfrm>
          <a:prstGeom prst="rect">
            <a:avLst/>
          </a:prstGeom>
        </p:spPr>
        <p:txBody>
          <a:bodyPr wrap="square">
            <a:spAutoFit/>
          </a:bodyPr>
          <a:lstStyle/>
          <a:p>
            <a:pPr algn="ctr">
              <a:spcBef>
                <a:spcPts val="0"/>
              </a:spcBef>
              <a:buNone/>
            </a:pPr>
            <a:endParaRPr lang="en-IN" dirty="0" smtClean="0">
              <a:latin typeface="Baskerville Old Face" pitchFamily="18" charset="0"/>
            </a:endParaRPr>
          </a:p>
          <a:p>
            <a:pPr algn="ctr">
              <a:spcBef>
                <a:spcPts val="0"/>
              </a:spcBef>
              <a:buNone/>
            </a:pPr>
            <a:endParaRPr lang="en-IN" dirty="0" smtClean="0">
              <a:latin typeface="Baskerville Old Face" pitchFamily="18" charset="0"/>
            </a:endParaRPr>
          </a:p>
          <a:p>
            <a:pPr algn="ctr">
              <a:spcBef>
                <a:spcPts val="0"/>
              </a:spcBef>
              <a:buNone/>
            </a:pPr>
            <a:endParaRPr lang="en-IN" dirty="0" smtClean="0">
              <a:latin typeface="Baskerville Old Face" pitchFamily="18" charset="0"/>
            </a:endParaRPr>
          </a:p>
          <a:p>
            <a:pPr algn="ctr">
              <a:spcBef>
                <a:spcPts val="0"/>
              </a:spcBef>
              <a:buNone/>
            </a:pPr>
            <a:r>
              <a:rPr lang="en-IN" dirty="0" smtClean="0">
                <a:solidFill>
                  <a:schemeClr val="bg1"/>
                </a:solidFill>
                <a:latin typeface="Baskerville Old Face" pitchFamily="18" charset="0"/>
              </a:rPr>
              <a:t>Inaugurated by PM on  2</a:t>
            </a:r>
            <a:r>
              <a:rPr lang="en-IN" baseline="30000" dirty="0" smtClean="0">
                <a:solidFill>
                  <a:schemeClr val="bg1"/>
                </a:solidFill>
                <a:latin typeface="Baskerville Old Face" pitchFamily="18" charset="0"/>
              </a:rPr>
              <a:t>nd</a:t>
            </a:r>
            <a:r>
              <a:rPr lang="en-IN" dirty="0" smtClean="0">
                <a:solidFill>
                  <a:schemeClr val="bg1"/>
                </a:solidFill>
                <a:latin typeface="Baskerville Old Face" pitchFamily="18" charset="0"/>
              </a:rPr>
              <a:t> October 2016</a:t>
            </a:r>
          </a:p>
        </p:txBody>
      </p:sp>
    </p:spTree>
  </p:cSld>
  <p:clrMapOvr>
    <a:masterClrMapping/>
  </p:clrMapOvr>
  <p:transition>
    <p:wipe dir="d"/>
    <p:sndAc>
      <p:stSnd>
        <p:snd r:embed="rId2" name="camera.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19200"/>
            <a:ext cx="7620000" cy="5638800"/>
          </a:xfrm>
        </p:spPr>
        <p:txBody>
          <a:bodyPr>
            <a:noAutofit/>
          </a:bodyPr>
          <a:lstStyle/>
          <a:p>
            <a:pPr algn="just">
              <a:lnSpc>
                <a:spcPct val="150000"/>
              </a:lnSpc>
              <a:buNone/>
            </a:pPr>
            <a:r>
              <a:rPr lang="en-IN" sz="2400" dirty="0" smtClean="0">
                <a:latin typeface="Arial Narrow" pitchFamily="34" charset="0"/>
              </a:rPr>
              <a:t>BBC Monitoring, a division of the British Broadcasting Corporation, is UK's leading provider of news and information gathered from round-the-clock monitoring of world's media. The news and information offered is based on monitoring of Radio, TV, Press, Internet and News Agency sources around the world. The information is available on a searchable online database – BBC Monitoring Online. The database draws from over 3000 media sources, translated from over 100 languages. About 800 items are added each day, translated into English where necessary.</a:t>
            </a:r>
          </a:p>
          <a:p>
            <a:pPr algn="just">
              <a:buNone/>
            </a:pPr>
            <a:endParaRPr lang="en-IN" sz="2000" dirty="0" smtClean="0">
              <a:latin typeface="Arial Narrow" pitchFamily="34" charset="0"/>
              <a:cs typeface="Arial" pitchFamily="34" charset="0"/>
            </a:endParaRPr>
          </a:p>
          <a:p>
            <a:pPr algn="just">
              <a:buNone/>
            </a:pPr>
            <a:endParaRPr lang="en-IN" sz="2200" dirty="0" smtClean="0">
              <a:latin typeface="Arial Narrow" pitchFamily="34" charset="0"/>
            </a:endParaRPr>
          </a:p>
        </p:txBody>
      </p:sp>
      <p:sp>
        <p:nvSpPr>
          <p:cNvPr id="2" name="Title 1"/>
          <p:cNvSpPr>
            <a:spLocks noGrp="1"/>
          </p:cNvSpPr>
          <p:nvPr>
            <p:ph type="title"/>
          </p:nvPr>
        </p:nvSpPr>
        <p:spPr>
          <a:xfrm>
            <a:off x="228600" y="0"/>
            <a:ext cx="3962400" cy="1219200"/>
          </a:xfrm>
        </p:spPr>
        <p:txBody>
          <a:bodyPr>
            <a:normAutofit fontScale="90000"/>
          </a:bodyPr>
          <a:lstStyle/>
          <a:p>
            <a:r>
              <a:rPr lang="en-IN" sz="2800" dirty="0" smtClean="0">
                <a:latin typeface="Algerian" pitchFamily="82" charset="0"/>
              </a:rPr>
              <a:t/>
            </a:r>
            <a:br>
              <a:rPr lang="en-IN" sz="2800" dirty="0" smtClean="0">
                <a:latin typeface="Algerian" pitchFamily="82" charset="0"/>
              </a:rPr>
            </a:br>
            <a:r>
              <a:rPr lang="en-IN" sz="2800" dirty="0" smtClean="0">
                <a:latin typeface="Book Antiqua" pitchFamily="18" charset="0"/>
              </a:rPr>
              <a:t/>
            </a:r>
            <a:br>
              <a:rPr lang="en-IN" sz="2800" dirty="0" smtClean="0">
                <a:latin typeface="Book Antiqua" pitchFamily="18" charset="0"/>
              </a:rPr>
            </a:br>
            <a:endParaRPr lang="en-IN" sz="2800" dirty="0">
              <a:latin typeface="Algerian" pitchFamily="82" charset="0"/>
            </a:endParaRPr>
          </a:p>
        </p:txBody>
      </p:sp>
      <p:sp>
        <p:nvSpPr>
          <p:cNvPr id="4" name="Rectangle 3"/>
          <p:cNvSpPr/>
          <p:nvPr/>
        </p:nvSpPr>
        <p:spPr>
          <a:xfrm>
            <a:off x="990600" y="304800"/>
            <a:ext cx="4815300" cy="584775"/>
          </a:xfrm>
          <a:prstGeom prst="rect">
            <a:avLst/>
          </a:prstGeom>
        </p:spPr>
        <p:txBody>
          <a:bodyPr wrap="square">
            <a:spAutoFit/>
          </a:bodyPr>
          <a:lstStyle/>
          <a:p>
            <a:r>
              <a:rPr lang="en-US" sz="3200" dirty="0" smtClean="0">
                <a:latin typeface="Book Antiqua" pitchFamily="18" charset="0"/>
              </a:rPr>
              <a:t>2. </a:t>
            </a:r>
            <a:r>
              <a:rPr lang="en-US" sz="3200" dirty="0" smtClean="0">
                <a:latin typeface="Book Antiqua" pitchFamily="18" charset="0"/>
                <a:hlinkClick r:id="rId3"/>
              </a:rPr>
              <a:t>BBC Monitoring</a:t>
            </a:r>
            <a:endParaRPr lang="en-IN" sz="3200" dirty="0" smtClean="0">
              <a:latin typeface="Book Antiqua" pitchFamily="18" charset="0"/>
            </a:endParaRPr>
          </a:p>
        </p:txBody>
      </p:sp>
    </p:spTree>
  </p:cSld>
  <p:clrMapOvr>
    <a:masterClrMapping/>
  </p:clrMapOvr>
  <p:transition>
    <p:wipe dir="d"/>
    <p:sndAc>
      <p:stSnd>
        <p:snd r:embed="rId2" name="camera.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867400"/>
          </a:xfrm>
        </p:spPr>
        <p:txBody>
          <a:bodyPr>
            <a:normAutofit/>
          </a:bodyPr>
          <a:lstStyle/>
          <a:p>
            <a:pPr>
              <a:buNone/>
            </a:pPr>
            <a:endParaRPr lang="en-IN" sz="2000" dirty="0" smtClean="0"/>
          </a:p>
          <a:p>
            <a:pPr>
              <a:buNone/>
            </a:pPr>
            <a:endParaRPr lang="en-IN" sz="2000" dirty="0" smtClean="0"/>
          </a:p>
          <a:p>
            <a:pPr>
              <a:buNone/>
            </a:pPr>
            <a:endParaRPr lang="en-IN" dirty="0" smtClean="0"/>
          </a:p>
          <a:p>
            <a:pPr>
              <a:buNone/>
            </a:pPr>
            <a:endParaRPr lang="en-IN" dirty="0" smtClean="0"/>
          </a:p>
          <a:p>
            <a:pPr algn="just"/>
            <a:r>
              <a:rPr lang="en-US" sz="2400" u="sng" dirty="0" smtClean="0">
                <a:latin typeface="Arial Narrow" pitchFamily="34" charset="0"/>
              </a:rPr>
              <a:t>Country Risk and Business Forecasts:</a:t>
            </a:r>
            <a:r>
              <a:rPr lang="en-US" sz="2400" dirty="0" smtClean="0">
                <a:latin typeface="Arial Narrow" pitchFamily="34" charset="0"/>
              </a:rPr>
              <a:t> </a:t>
            </a:r>
            <a:r>
              <a:rPr lang="en-IN" sz="2000" dirty="0" smtClean="0"/>
              <a:t>Intra-daily country risk analyses, 5- and 10-year macroeconomic forecasts, sovereign risk ratings and business environment rankings for 175 markets worldwide.</a:t>
            </a:r>
            <a:r>
              <a:rPr lang="en-IN" sz="2000" b="1" dirty="0" smtClean="0"/>
              <a:t> </a:t>
            </a:r>
            <a:endParaRPr lang="en-IN" sz="2000" dirty="0" smtClean="0">
              <a:latin typeface="Arial Narrow" pitchFamily="34" charset="0"/>
            </a:endParaRPr>
          </a:p>
          <a:p>
            <a:pPr algn="just"/>
            <a:r>
              <a:rPr lang="en-US" sz="2400" u="sng" dirty="0" smtClean="0">
                <a:latin typeface="Arial Narrow" pitchFamily="34" charset="0"/>
              </a:rPr>
              <a:t>Industry Research:</a:t>
            </a:r>
            <a:r>
              <a:rPr lang="en-US" sz="2400" dirty="0" smtClean="0">
                <a:latin typeface="Arial Narrow" pitchFamily="34" charset="0"/>
              </a:rPr>
              <a:t> </a:t>
            </a:r>
            <a:r>
              <a:rPr lang="en-IN" sz="2000" dirty="0" smtClean="0"/>
              <a:t>Latest-available research through 130,000 senior executives at 45,000 leading multinational companies, located across emerging markets worldwide.</a:t>
            </a:r>
            <a:endParaRPr lang="en-IN" sz="2000" dirty="0" smtClean="0">
              <a:latin typeface="Arial Narrow" pitchFamily="34" charset="0"/>
            </a:endParaRPr>
          </a:p>
          <a:p>
            <a:pPr lvl="0" algn="just"/>
            <a:r>
              <a:rPr lang="en-US" sz="2400" u="sng" dirty="0" smtClean="0">
                <a:latin typeface="Arial Narrow" pitchFamily="34" charset="0"/>
              </a:rPr>
              <a:t>Financial Markets:</a:t>
            </a:r>
            <a:r>
              <a:rPr lang="en-US" sz="2400" dirty="0" smtClean="0"/>
              <a:t> </a:t>
            </a:r>
            <a:r>
              <a:rPr lang="en-US" sz="2000" dirty="0" smtClean="0"/>
              <a:t>BMI's Financial Markets service provides daily analysis, forecasts, and specific trade ideas on global currencies, local and external debt, sovereign credit default swaps, interest rate instruments, equity indices and commodities across global financial markets</a:t>
            </a:r>
            <a:r>
              <a:rPr lang="en-US" sz="2400" dirty="0" smtClean="0"/>
              <a:t>.</a:t>
            </a:r>
            <a:endParaRPr lang="en-US" sz="2400" dirty="0" smtClean="0">
              <a:latin typeface="Arial Narrow" pitchFamily="34" charset="0"/>
            </a:endParaRPr>
          </a:p>
          <a:p>
            <a:pPr>
              <a:buNone/>
            </a:pPr>
            <a:endParaRPr lang="en-IN" dirty="0" smtClean="0"/>
          </a:p>
          <a:p>
            <a:endParaRPr lang="en-IN" dirty="0"/>
          </a:p>
        </p:txBody>
      </p:sp>
      <p:sp>
        <p:nvSpPr>
          <p:cNvPr id="2" name="Title 1"/>
          <p:cNvSpPr>
            <a:spLocks noGrp="1"/>
          </p:cNvSpPr>
          <p:nvPr>
            <p:ph type="title"/>
          </p:nvPr>
        </p:nvSpPr>
        <p:spPr>
          <a:xfrm>
            <a:off x="457200" y="457200"/>
            <a:ext cx="8229600" cy="2057400"/>
          </a:xfrm>
        </p:spPr>
        <p:txBody>
          <a:bodyPr>
            <a:normAutofit fontScale="90000"/>
          </a:bodyPr>
          <a:lstStyle/>
          <a:p>
            <a:r>
              <a:rPr lang="en-US" sz="3600" dirty="0" smtClean="0">
                <a:latin typeface="Book Antiqua" pitchFamily="18" charset="0"/>
                <a:hlinkClick r:id="rId3"/>
              </a:rPr>
              <a:t/>
            </a:r>
            <a:br>
              <a:rPr lang="en-US" sz="3600" dirty="0" smtClean="0">
                <a:latin typeface="Book Antiqua" pitchFamily="18" charset="0"/>
                <a:hlinkClick r:id="rId3"/>
              </a:rPr>
            </a:br>
            <a:r>
              <a:rPr sz="3600" smtClean="0">
                <a:latin typeface="Book Antiqua" pitchFamily="18" charset="0"/>
                <a:hlinkClick r:id="rId3"/>
              </a:rPr>
              <a:t/>
            </a:r>
            <a:br>
              <a:rPr sz="3600" smtClean="0">
                <a:latin typeface="Book Antiqua" pitchFamily="18" charset="0"/>
                <a:hlinkClick r:id="rId3"/>
              </a:rPr>
            </a:br>
            <a:r>
              <a:rPr sz="3600" smtClean="0">
                <a:latin typeface="Book Antiqua" pitchFamily="18" charset="0"/>
                <a:hlinkClick r:id="rId3"/>
              </a:rPr>
              <a:t/>
            </a:r>
            <a:br>
              <a:rPr sz="3600" smtClean="0">
                <a:latin typeface="Book Antiqua" pitchFamily="18" charset="0"/>
                <a:hlinkClick r:id="rId3"/>
              </a:rPr>
            </a:br>
            <a:r>
              <a:rPr sz="3600" smtClean="0">
                <a:latin typeface="Book Antiqua" pitchFamily="18" charset="0"/>
                <a:hlinkClick r:id="rId3"/>
              </a:rPr>
              <a:t/>
            </a:r>
            <a:br>
              <a:rPr sz="3600" smtClean="0">
                <a:latin typeface="Book Antiqua" pitchFamily="18" charset="0"/>
                <a:hlinkClick r:id="rId3"/>
              </a:rPr>
            </a:br>
            <a:r>
              <a:rPr sz="3600" smtClean="0">
                <a:latin typeface="Book Antiqua" pitchFamily="18" charset="0"/>
                <a:hlinkClick r:id="rId3"/>
              </a:rPr>
              <a:t/>
            </a:r>
            <a:br>
              <a:rPr sz="3600" smtClean="0">
                <a:latin typeface="Book Antiqua" pitchFamily="18" charset="0"/>
                <a:hlinkClick r:id="rId3"/>
              </a:rPr>
            </a:br>
            <a:r>
              <a:rPr sz="3600" smtClean="0">
                <a:latin typeface="Book Antiqua" pitchFamily="18" charset="0"/>
                <a:hlinkClick r:id="rId3"/>
              </a:rPr>
              <a:t/>
            </a:r>
            <a:br>
              <a:rPr sz="3600" smtClean="0">
                <a:latin typeface="Book Antiqua" pitchFamily="18" charset="0"/>
                <a:hlinkClick r:id="rId3"/>
              </a:rPr>
            </a:br>
            <a:r>
              <a:rPr sz="3600" smtClean="0">
                <a:latin typeface="Book Antiqua" pitchFamily="18" charset="0"/>
                <a:hlinkClick r:id="rId3"/>
              </a:rPr>
              <a:t/>
            </a:r>
            <a:br>
              <a:rPr sz="3600" smtClean="0">
                <a:latin typeface="Book Antiqua" pitchFamily="18" charset="0"/>
                <a:hlinkClick r:id="rId3"/>
              </a:rPr>
            </a:br>
            <a:r>
              <a:rPr sz="3600" smtClean="0">
                <a:latin typeface="Book Antiqua" pitchFamily="18" charset="0"/>
                <a:hlinkClick r:id="rId3"/>
              </a:rPr>
              <a:t/>
            </a:r>
            <a:br>
              <a:rPr sz="3600" smtClean="0">
                <a:latin typeface="Book Antiqua" pitchFamily="18" charset="0"/>
                <a:hlinkClick r:id="rId3"/>
              </a:rPr>
            </a:br>
            <a:r>
              <a:rPr sz="3600" smtClean="0">
                <a:latin typeface="Book Antiqua" pitchFamily="18" charset="0"/>
                <a:hlinkClick r:id="rId3"/>
              </a:rPr>
              <a:t/>
            </a:r>
            <a:br>
              <a:rPr sz="3600" smtClean="0">
                <a:latin typeface="Book Antiqua" pitchFamily="18" charset="0"/>
                <a:hlinkClick r:id="rId3"/>
              </a:rPr>
            </a:br>
            <a:r>
              <a:rPr sz="3600" smtClean="0">
                <a:latin typeface="Book Antiqua" pitchFamily="18" charset="0"/>
                <a:hlinkClick r:id="rId3"/>
              </a:rPr>
              <a:t/>
            </a:r>
            <a:br>
              <a:rPr sz="3600" smtClean="0">
                <a:latin typeface="Book Antiqua" pitchFamily="18" charset="0"/>
                <a:hlinkClick r:id="rId3"/>
              </a:rPr>
            </a:br>
            <a:r>
              <a:rPr lang="en-IN" sz="2800" dirty="0" smtClean="0">
                <a:latin typeface="Algerian" pitchFamily="82" charset="0"/>
              </a:rPr>
              <a:t/>
            </a:r>
            <a:br>
              <a:rPr lang="en-IN" sz="2800" dirty="0" smtClean="0">
                <a:latin typeface="Algerian" pitchFamily="82" charset="0"/>
              </a:rPr>
            </a:br>
            <a:r>
              <a:rPr lang="en-IN" sz="2800" dirty="0" smtClean="0">
                <a:latin typeface="Algerian" pitchFamily="82" charset="0"/>
              </a:rPr>
              <a:t/>
            </a:r>
            <a:br>
              <a:rPr lang="en-IN" sz="2800" dirty="0" smtClean="0">
                <a:latin typeface="Algerian" pitchFamily="82" charset="0"/>
              </a:rPr>
            </a:br>
            <a:r>
              <a:rPr lang="en-IN" sz="2800" dirty="0" smtClean="0">
                <a:latin typeface="Algerian" pitchFamily="82" charset="0"/>
              </a:rPr>
              <a:t/>
            </a:r>
            <a:br>
              <a:rPr lang="en-IN" sz="2800" dirty="0" smtClean="0">
                <a:latin typeface="Algerian" pitchFamily="82" charset="0"/>
              </a:rPr>
            </a:br>
            <a:endParaRPr lang="en-IN" sz="2800" dirty="0">
              <a:latin typeface="Algerian" pitchFamily="82" charset="0"/>
            </a:endParaRPr>
          </a:p>
        </p:txBody>
      </p:sp>
      <p:sp>
        <p:nvSpPr>
          <p:cNvPr id="4" name="Rectangle 3"/>
          <p:cNvSpPr/>
          <p:nvPr/>
        </p:nvSpPr>
        <p:spPr>
          <a:xfrm>
            <a:off x="685800" y="304800"/>
            <a:ext cx="8077200" cy="2308324"/>
          </a:xfrm>
          <a:prstGeom prst="rect">
            <a:avLst/>
          </a:prstGeom>
        </p:spPr>
        <p:txBody>
          <a:bodyPr wrap="square">
            <a:spAutoFit/>
          </a:bodyPr>
          <a:lstStyle/>
          <a:p>
            <a:pPr algn="just" fontAlgn="ctr">
              <a:buNone/>
            </a:pPr>
            <a:endParaRPr lang="en-IN" dirty="0" smtClean="0"/>
          </a:p>
          <a:p>
            <a:pPr algn="just" fontAlgn="ctr">
              <a:buNone/>
            </a:pPr>
            <a:endParaRPr lang="en-IN" dirty="0" smtClean="0"/>
          </a:p>
          <a:p>
            <a:pPr algn="just" fontAlgn="ctr">
              <a:buNone/>
            </a:pPr>
            <a:endParaRPr lang="en-IN" dirty="0" smtClean="0"/>
          </a:p>
          <a:p>
            <a:pPr algn="just" fontAlgn="ctr">
              <a:buNone/>
            </a:pPr>
            <a:endParaRPr lang="en-IN" dirty="0" smtClean="0"/>
          </a:p>
          <a:p>
            <a:pPr algn="just" fontAlgn="ctr">
              <a:buNone/>
            </a:pPr>
            <a:r>
              <a:rPr lang="en-IN" sz="2400" dirty="0" smtClean="0">
                <a:latin typeface="Arial Narrow" pitchFamily="34" charset="0"/>
                <a:cs typeface="Arial" pitchFamily="34" charset="0"/>
              </a:rPr>
              <a:t>Business Monitor International(BMI) covers country risk and business forecasts; financial markets; industry research and company intelligence as follows:</a:t>
            </a:r>
          </a:p>
        </p:txBody>
      </p:sp>
      <p:sp>
        <p:nvSpPr>
          <p:cNvPr id="5" name="Rectangle 4"/>
          <p:cNvSpPr/>
          <p:nvPr/>
        </p:nvSpPr>
        <p:spPr>
          <a:xfrm>
            <a:off x="609600" y="533401"/>
            <a:ext cx="6248400" cy="954107"/>
          </a:xfrm>
          <a:prstGeom prst="rect">
            <a:avLst/>
          </a:prstGeom>
        </p:spPr>
        <p:txBody>
          <a:bodyPr wrap="square">
            <a:spAutoFit/>
          </a:bodyPr>
          <a:lstStyle/>
          <a:p>
            <a:r>
              <a:rPr lang="en-IN" sz="2800" dirty="0" smtClean="0">
                <a:latin typeface="Book Antiqua" pitchFamily="18" charset="0"/>
              </a:rPr>
              <a:t/>
            </a:r>
            <a:br>
              <a:rPr lang="en-IN" sz="2800" dirty="0" smtClean="0">
                <a:latin typeface="Book Antiqua" pitchFamily="18" charset="0"/>
              </a:rPr>
            </a:br>
            <a:endParaRPr lang="en-IN" sz="2800" dirty="0"/>
          </a:p>
        </p:txBody>
      </p:sp>
      <p:sp>
        <p:nvSpPr>
          <p:cNvPr id="6" name="Rectangle 5"/>
          <p:cNvSpPr/>
          <p:nvPr/>
        </p:nvSpPr>
        <p:spPr>
          <a:xfrm>
            <a:off x="762000" y="381000"/>
            <a:ext cx="4209807" cy="584775"/>
          </a:xfrm>
          <a:prstGeom prst="rect">
            <a:avLst/>
          </a:prstGeom>
        </p:spPr>
        <p:txBody>
          <a:bodyPr wrap="none">
            <a:spAutoFit/>
          </a:bodyPr>
          <a:lstStyle/>
          <a:p>
            <a:r>
              <a:rPr lang="en-US" sz="3200" dirty="0" smtClean="0">
                <a:latin typeface="Arial Narrow" pitchFamily="34" charset="0"/>
              </a:rPr>
              <a:t>3. </a:t>
            </a:r>
            <a:r>
              <a:rPr lang="en-US" sz="3200" dirty="0" smtClean="0">
                <a:latin typeface="Arial Narrow" pitchFamily="34" charset="0"/>
                <a:hlinkClick r:id="rId3"/>
              </a:rPr>
              <a:t>Business Monitor Online</a:t>
            </a:r>
            <a:endParaRPr lang="en-IN" sz="3200" dirty="0" smtClean="0">
              <a:latin typeface="Arial Narrow" pitchFamily="34" charset="0"/>
            </a:endParaRPr>
          </a:p>
        </p:txBody>
      </p:sp>
    </p:spTree>
  </p:cSld>
  <p:clrMapOvr>
    <a:masterClrMapping/>
  </p:clrMapOvr>
  <p:transition>
    <p:wipe dir="d"/>
    <p:sndAc>
      <p:stSnd>
        <p:snd r:embed="rId2" name="camera.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791200"/>
          </a:xfrm>
        </p:spPr>
        <p:txBody>
          <a:bodyPr>
            <a:normAutofit fontScale="25000" lnSpcReduction="20000"/>
          </a:bodyPr>
          <a:lstStyle/>
          <a:p>
            <a:pPr algn="just">
              <a:buNone/>
            </a:pPr>
            <a:r>
              <a:rPr lang="en-IN" sz="9600" dirty="0" smtClean="0">
                <a:latin typeface="Arial Narrow" pitchFamily="34" charset="0"/>
              </a:rPr>
              <a:t>Britannica Academic delivers fast and easy access to high quality, comprehensive information. The rich combination of the venerable Encyclopaedia Britannica plus Merriam-Webster’s Collegiate Dictionary, magazines and periodicals, and may other research tools provides the  variety of reliable sources that students need to consult when conducting research:</a:t>
            </a:r>
          </a:p>
          <a:p>
            <a:pPr algn="just">
              <a:buNone/>
            </a:pPr>
            <a:endParaRPr lang="en-IN" sz="9600" dirty="0" smtClean="0">
              <a:latin typeface="Arial Narrow" pitchFamily="34" charset="0"/>
            </a:endParaRPr>
          </a:p>
          <a:p>
            <a:pPr lvl="0" algn="just"/>
            <a:r>
              <a:rPr lang="en-US" sz="9600" dirty="0" smtClean="0">
                <a:latin typeface="Arial Narrow" pitchFamily="34" charset="0"/>
              </a:rPr>
              <a:t>In excess of 100,000 new and revised articles, with contributions from more than 100 Nobel laureates, numerous heads of state, Pulitzer Prize winners, leading professors, and experts in all fields of human endeavor.</a:t>
            </a:r>
          </a:p>
          <a:p>
            <a:pPr lvl="0" algn="just">
              <a:buNone/>
            </a:pPr>
            <a:endParaRPr lang="en-IN" sz="9600" dirty="0" smtClean="0">
              <a:latin typeface="Arial Narrow" pitchFamily="34" charset="0"/>
            </a:endParaRPr>
          </a:p>
          <a:p>
            <a:pPr lvl="0" algn="just"/>
            <a:r>
              <a:rPr lang="en-US" sz="9600" dirty="0" smtClean="0">
                <a:latin typeface="Arial Narrow" pitchFamily="34" charset="0"/>
              </a:rPr>
              <a:t>Integration with Britannica Image Quest, which offers a streamlined ability to explore millions of related images right from the search results page (requires subscriptions to both resources).</a:t>
            </a:r>
          </a:p>
          <a:p>
            <a:pPr lvl="0" algn="just"/>
            <a:endParaRPr lang="en-IN" sz="9600" dirty="0" smtClean="0">
              <a:latin typeface="Arial Narrow" pitchFamily="34" charset="0"/>
            </a:endParaRPr>
          </a:p>
          <a:p>
            <a:pPr lvl="0" algn="just"/>
            <a:r>
              <a:rPr lang="en-US" sz="9600" dirty="0" smtClean="0">
                <a:latin typeface="Arial Narrow" pitchFamily="34" charset="0"/>
              </a:rPr>
              <a:t>A unique “Article History” feature, which allows users to see every update or editorial change in every article.</a:t>
            </a:r>
            <a:endParaRPr lang="en-IN" sz="9600" dirty="0" smtClean="0">
              <a:latin typeface="Arial Narrow" pitchFamily="34" charset="0"/>
            </a:endParaRPr>
          </a:p>
          <a:p>
            <a:endParaRPr lang="en-IN" sz="4000" dirty="0"/>
          </a:p>
        </p:txBody>
      </p:sp>
      <p:sp>
        <p:nvSpPr>
          <p:cNvPr id="2" name="Title 1"/>
          <p:cNvSpPr>
            <a:spLocks noGrp="1"/>
          </p:cNvSpPr>
          <p:nvPr>
            <p:ph type="title"/>
          </p:nvPr>
        </p:nvSpPr>
        <p:spPr>
          <a:xfrm>
            <a:off x="457200" y="609600"/>
            <a:ext cx="8229600" cy="457200"/>
          </a:xfrm>
        </p:spPr>
        <p:txBody>
          <a:bodyPr>
            <a:normAutofit fontScale="90000"/>
          </a:bodyPr>
          <a:lstStyle/>
          <a:p>
            <a:r>
              <a:rPr lang="en-US" sz="3100" dirty="0" smtClean="0">
                <a:latin typeface="Algerian" pitchFamily="82" charset="0"/>
                <a:hlinkClick r:id="rId3"/>
              </a:rPr>
              <a:t/>
            </a:r>
            <a:br>
              <a:rPr lang="en-US" sz="3100" dirty="0" smtClean="0">
                <a:latin typeface="Algerian" pitchFamily="82" charset="0"/>
                <a:hlinkClick r:id="rId3"/>
              </a:rPr>
            </a:br>
            <a:r>
              <a:rPr lang="en-IN" sz="3600" dirty="0" smtClean="0">
                <a:latin typeface="Book Antiqua" pitchFamily="18" charset="0"/>
              </a:rPr>
              <a:t/>
            </a:r>
            <a:br>
              <a:rPr lang="en-IN" sz="3600" dirty="0" smtClean="0">
                <a:latin typeface="Book Antiqua" pitchFamily="18" charset="0"/>
              </a:rPr>
            </a:br>
            <a:r>
              <a:rPr lang="en-IN" dirty="0" smtClean="0"/>
              <a:t/>
            </a:r>
            <a:br>
              <a:rPr lang="en-IN" dirty="0" smtClean="0"/>
            </a:br>
            <a:endParaRPr lang="en-IN" dirty="0"/>
          </a:p>
        </p:txBody>
      </p:sp>
      <p:sp>
        <p:nvSpPr>
          <p:cNvPr id="4" name="Rectangle 3"/>
          <p:cNvSpPr/>
          <p:nvPr/>
        </p:nvSpPr>
        <p:spPr>
          <a:xfrm>
            <a:off x="533400" y="228600"/>
            <a:ext cx="5599283" cy="954107"/>
          </a:xfrm>
          <a:prstGeom prst="rect">
            <a:avLst/>
          </a:prstGeom>
        </p:spPr>
        <p:txBody>
          <a:bodyPr wrap="square">
            <a:spAutoFit/>
          </a:bodyPr>
          <a:lstStyle/>
          <a:p>
            <a:r>
              <a:rPr lang="en-US" sz="3200" dirty="0" smtClean="0">
                <a:latin typeface="Arial Narrow" pitchFamily="34" charset="0"/>
              </a:rPr>
              <a:t>4. </a:t>
            </a:r>
            <a:r>
              <a:rPr lang="en-US" sz="3200" dirty="0" smtClean="0">
                <a:latin typeface="Arial Narrow" pitchFamily="34" charset="0"/>
                <a:hlinkClick r:id="rId4"/>
              </a:rPr>
              <a:t>Britannica Academic Edition</a:t>
            </a:r>
            <a:endParaRPr lang="en-IN" sz="3200" dirty="0" smtClean="0">
              <a:latin typeface="Arial Narrow" pitchFamily="34" charset="0"/>
            </a:endParaRPr>
          </a:p>
          <a:p>
            <a:endParaRPr lang="en-IN" sz="2400" dirty="0"/>
          </a:p>
        </p:txBody>
      </p:sp>
    </p:spTree>
  </p:cSld>
  <p:clrMapOvr>
    <a:masterClrMapping/>
  </p:clrMapOvr>
  <p:transition>
    <p:wipe dir="d"/>
    <p:sndAc>
      <p:stSnd>
        <p:snd r:embed="rId2" name="camera.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382000" cy="5943600"/>
          </a:xfrm>
          <a:prstGeom prst="rect">
            <a:avLst/>
          </a:prstGeom>
        </p:spPr>
        <p:txBody>
          <a:bodyPr wrap="square">
            <a:spAutoFit/>
          </a:bodyPr>
          <a:lstStyle/>
          <a:p>
            <a:pPr algn="just"/>
            <a:r>
              <a:rPr lang="en-US" sz="3200" dirty="0" smtClean="0">
                <a:latin typeface="Arial Narrow" pitchFamily="34" charset="0"/>
                <a:hlinkClick r:id="rId3"/>
              </a:rPr>
              <a:t>Britannica Academic Edition</a:t>
            </a:r>
            <a:r>
              <a:rPr lang="en-US" sz="3200" dirty="0" smtClean="0">
                <a:latin typeface="Arial Narrow" pitchFamily="34" charset="0"/>
              </a:rPr>
              <a:t>   </a:t>
            </a:r>
            <a:r>
              <a:rPr lang="en-US" sz="2400" dirty="0" smtClean="0">
                <a:latin typeface="Arial Narrow" pitchFamily="34" charset="0"/>
              </a:rPr>
              <a:t>continue……….</a:t>
            </a:r>
            <a:endParaRPr lang="en-IN" sz="2400" dirty="0" smtClean="0">
              <a:latin typeface="Arial Narrow" pitchFamily="34" charset="0"/>
            </a:endParaRPr>
          </a:p>
          <a:p>
            <a:pPr lvl="0" algn="just"/>
            <a:endParaRPr lang="en-US" sz="2400" dirty="0" smtClean="0">
              <a:latin typeface="Arial Narrow" pitchFamily="34" charset="0"/>
            </a:endParaRPr>
          </a:p>
          <a:p>
            <a:pPr lvl="0" algn="just">
              <a:buFont typeface="Arial" pitchFamily="34" charset="0"/>
              <a:buChar char="•"/>
            </a:pPr>
            <a:r>
              <a:rPr lang="en-US" sz="2400" dirty="0" smtClean="0">
                <a:latin typeface="Arial Narrow" pitchFamily="34" charset="0"/>
              </a:rPr>
              <a:t> Biography, subject, and contributor browses; e-books and primary sources; thousands of periodicals.</a:t>
            </a:r>
          </a:p>
          <a:p>
            <a:pPr lvl="0" algn="just"/>
            <a:endParaRPr lang="en-IN" sz="2400" dirty="0" smtClean="0">
              <a:latin typeface="Arial Narrow" pitchFamily="34" charset="0"/>
            </a:endParaRPr>
          </a:p>
          <a:p>
            <a:pPr lvl="0" algn="just">
              <a:buFont typeface="Arial" pitchFamily="34" charset="0"/>
              <a:buChar char="•"/>
            </a:pPr>
            <a:r>
              <a:rPr lang="en-US" sz="2400" dirty="0" smtClean="0">
                <a:latin typeface="Arial Narrow" pitchFamily="34" charset="0"/>
              </a:rPr>
              <a:t> News feeds from the New York Times and the BBC; editor-selected Web sites; an interactive world atlas; the Merriam-Webster Collegiate Dictionary; and famous quotations.</a:t>
            </a:r>
          </a:p>
          <a:p>
            <a:pPr lvl="0" algn="just"/>
            <a:endParaRPr lang="en-IN" sz="2400" dirty="0" smtClean="0">
              <a:latin typeface="Arial Narrow" pitchFamily="34" charset="0"/>
            </a:endParaRPr>
          </a:p>
          <a:p>
            <a:pPr lvl="0" algn="just">
              <a:buFont typeface="Arial" pitchFamily="34" charset="0"/>
              <a:buChar char="•"/>
            </a:pPr>
            <a:r>
              <a:rPr lang="en-US" sz="2400" dirty="0" smtClean="0">
                <a:latin typeface="Arial Narrow" pitchFamily="34" charset="0"/>
              </a:rPr>
              <a:t> Updated versions of the World Data Analyst and articles from the Britannica Book of the Year  as well as thousands of photographs, videos,  graphs, and illustrations.</a:t>
            </a:r>
          </a:p>
          <a:p>
            <a:pPr lvl="0" algn="just"/>
            <a:endParaRPr lang="en-IN" sz="2400" dirty="0" smtClean="0">
              <a:latin typeface="Arial Narrow" pitchFamily="34" charset="0"/>
            </a:endParaRPr>
          </a:p>
          <a:p>
            <a:pPr lvl="0" algn="just">
              <a:buFont typeface="Arial" pitchFamily="34" charset="0"/>
              <a:buChar char="•"/>
            </a:pPr>
            <a:r>
              <a:rPr lang="en-US" sz="2400" dirty="0" smtClean="0">
                <a:latin typeface="Arial Narrow" pitchFamily="34" charset="0"/>
              </a:rPr>
              <a:t> A fresh and engaging look, with a new user interface; improved search capabilities; and a cleaner overall design.</a:t>
            </a:r>
            <a:endParaRPr lang="en-IN" sz="2400" dirty="0" smtClean="0">
              <a:latin typeface="Arial Narrow" pitchFamily="34" charset="0"/>
            </a:endParaRPr>
          </a:p>
        </p:txBody>
      </p:sp>
    </p:spTree>
  </p:cSld>
  <p:clrMapOvr>
    <a:masterClrMapping/>
  </p:clrMapOvr>
  <p:transition>
    <p:wipe dir="d"/>
    <p:sndAc>
      <p:stSnd>
        <p:snd r:embed="rId2" name="camera.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334000"/>
          </a:xfrm>
        </p:spPr>
        <p:txBody>
          <a:bodyPr>
            <a:normAutofit/>
          </a:bodyPr>
          <a:lstStyle/>
          <a:p>
            <a:pPr algn="just">
              <a:buNone/>
            </a:pPr>
            <a:r>
              <a:rPr lang="en-IN" sz="2400" dirty="0" smtClean="0">
                <a:latin typeface="Arial Narrow" pitchFamily="34" charset="0"/>
              </a:rPr>
              <a:t>The Economist Intelligence Unit (</a:t>
            </a:r>
            <a:r>
              <a:rPr lang="en-IN" sz="2400" dirty="0" err="1" smtClean="0">
                <a:latin typeface="Arial Narrow" pitchFamily="34" charset="0"/>
              </a:rPr>
              <a:t>EIU</a:t>
            </a:r>
            <a:r>
              <a:rPr lang="en-IN" sz="2400" dirty="0" smtClean="0">
                <a:latin typeface="Arial Narrow" pitchFamily="34" charset="0"/>
              </a:rPr>
              <a:t>) is the research and analysis division of the Economist Group and the world leader in global business intelligence. EIU’s Electronic services and publications covers over 200 markets, including country analysis and forecasts, risk assessments, economic and market data, daily news analysis, industry trends and management strategies. </a:t>
            </a:r>
            <a:r>
              <a:rPr lang="en-US" sz="2400" dirty="0" smtClean="0"/>
              <a:t>Followings are main forecast, reports and views at global level:</a:t>
            </a:r>
          </a:p>
          <a:p>
            <a:pPr>
              <a:buNone/>
            </a:pPr>
            <a:endParaRPr lang="en-US" sz="2400" dirty="0" smtClean="0">
              <a:latin typeface="Arial Narrow" pitchFamily="34" charset="0"/>
            </a:endParaRPr>
          </a:p>
          <a:p>
            <a:r>
              <a:rPr lang="en-US" sz="2400" dirty="0" smtClean="0">
                <a:latin typeface="Arial Narrow" pitchFamily="34" charset="0"/>
              </a:rPr>
              <a:t>Country Reports Global</a:t>
            </a:r>
          </a:p>
          <a:p>
            <a:r>
              <a:rPr lang="en-US" sz="2400" dirty="0" smtClean="0">
                <a:latin typeface="Arial Narrow" pitchFamily="34" charset="0"/>
              </a:rPr>
              <a:t>Country Forecast Global</a:t>
            </a:r>
          </a:p>
          <a:p>
            <a:r>
              <a:rPr lang="en-US" sz="2400" dirty="0" smtClean="0">
                <a:latin typeface="Arial Narrow" pitchFamily="34" charset="0"/>
              </a:rPr>
              <a:t>Views Wire Global</a:t>
            </a:r>
          </a:p>
          <a:p>
            <a:r>
              <a:rPr lang="en-US" sz="2400" dirty="0" smtClean="0">
                <a:latin typeface="Arial Narrow" pitchFamily="34" charset="0"/>
              </a:rPr>
              <a:t>Energy Briefing &amp; Forecasts</a:t>
            </a:r>
            <a:endParaRPr lang="en-IN" sz="2400" dirty="0">
              <a:latin typeface="Arial Narrow" pitchFamily="34" charset="0"/>
            </a:endParaRPr>
          </a:p>
        </p:txBody>
      </p:sp>
      <p:sp>
        <p:nvSpPr>
          <p:cNvPr id="2" name="Title 1"/>
          <p:cNvSpPr>
            <a:spLocks noGrp="1"/>
          </p:cNvSpPr>
          <p:nvPr>
            <p:ph type="title"/>
          </p:nvPr>
        </p:nvSpPr>
        <p:spPr/>
        <p:txBody>
          <a:bodyPr>
            <a:normAutofit fontScale="90000"/>
          </a:bodyPr>
          <a:lstStyle/>
          <a:p>
            <a:r>
              <a:rPr sz="3200" smtClean="0">
                <a:solidFill>
                  <a:schemeClr val="tx1"/>
                </a:solidFill>
                <a:latin typeface="Book Antiqua" pitchFamily="18" charset="0"/>
                <a:hlinkClick r:id="rId3"/>
              </a:rPr>
              <a:t/>
            </a:r>
            <a:br>
              <a:rPr sz="3200" smtClean="0">
                <a:solidFill>
                  <a:schemeClr val="tx1"/>
                </a:solidFill>
                <a:latin typeface="Book Antiqua" pitchFamily="18" charset="0"/>
                <a:hlinkClick r:id="rId3"/>
              </a:rPr>
            </a:br>
            <a:r>
              <a:rPr sz="3200" u="sng" smtClean="0">
                <a:solidFill>
                  <a:schemeClr val="tx1"/>
                </a:solidFill>
                <a:latin typeface="Book Antiqua" pitchFamily="18" charset="0"/>
              </a:rPr>
              <a:t>5. </a:t>
            </a:r>
            <a:r>
              <a:rPr sz="3600" smtClean="0">
                <a:solidFill>
                  <a:schemeClr val="tx1"/>
                </a:solidFill>
                <a:latin typeface="Book Antiqua" pitchFamily="18" charset="0"/>
                <a:hlinkClick r:id="rId3"/>
              </a:rPr>
              <a:t>Economic Intelligence Unit (EIU)</a:t>
            </a:r>
            <a:r>
              <a:rPr lang="en-IN" sz="2800" dirty="0" smtClean="0">
                <a:solidFill>
                  <a:schemeClr val="tx1"/>
                </a:solidFill>
                <a:latin typeface="Book Antiqua" pitchFamily="18" charset="0"/>
              </a:rPr>
              <a:t/>
            </a:r>
            <a:br>
              <a:rPr lang="en-IN" sz="2800" dirty="0" smtClean="0">
                <a:solidFill>
                  <a:schemeClr val="tx1"/>
                </a:solidFill>
                <a:latin typeface="Book Antiqua" pitchFamily="18" charset="0"/>
              </a:rPr>
            </a:br>
            <a:endParaRPr lang="en-IN" sz="2800" b="1" u="sng" dirty="0">
              <a:solidFill>
                <a:schemeClr val="accent6">
                  <a:lumMod val="50000"/>
                </a:schemeClr>
              </a:solidFill>
              <a:latin typeface="Arial" pitchFamily="34" charset="0"/>
              <a:cs typeface="Arial" pitchFamily="34" charset="0"/>
            </a:endParaRPr>
          </a:p>
        </p:txBody>
      </p:sp>
    </p:spTree>
  </p:cSld>
  <p:clrMapOvr>
    <a:masterClrMapping/>
  </p:clrMapOvr>
  <p:transition>
    <p:wipe dir="d"/>
    <p:sndAc>
      <p:stSnd>
        <p:snd r:embed="rId2" name="camera.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867400"/>
          </a:xfrm>
        </p:spPr>
        <p:txBody>
          <a:bodyPr>
            <a:normAutofit fontScale="25000" lnSpcReduction="20000"/>
          </a:bodyPr>
          <a:lstStyle/>
          <a:p>
            <a:pPr algn="just"/>
            <a:endParaRPr lang="en-US" sz="4200" dirty="0" smtClean="0"/>
          </a:p>
          <a:p>
            <a:pPr algn="just">
              <a:buNone/>
            </a:pPr>
            <a:r>
              <a:rPr lang="en-IN" sz="9600" dirty="0" smtClean="0">
                <a:latin typeface="Arial Narrow" pitchFamily="34" charset="0"/>
              </a:rPr>
              <a:t>IHS Jane’s is the premier provider of global market, industry and technical information, analysis and expertise across virtually every level of any operation and enterprise. Its online services have a number of advantages over receiving different information in print. Stay abreast of the latest world and industry developments as they unfold followings:–</a:t>
            </a:r>
            <a:endParaRPr lang="en-US" sz="9600" dirty="0" smtClean="0">
              <a:latin typeface="Arial Narrow" pitchFamily="34" charset="0"/>
            </a:endParaRPr>
          </a:p>
          <a:p>
            <a:pPr algn="just"/>
            <a:r>
              <a:rPr lang="en-US" sz="9600" dirty="0" smtClean="0">
                <a:latin typeface="Arial Narrow" pitchFamily="34" charset="0"/>
              </a:rPr>
              <a:t>Worldwide news and features:</a:t>
            </a:r>
          </a:p>
          <a:p>
            <a:pPr lvl="2">
              <a:buFont typeface="Wingdings" pitchFamily="2" charset="2"/>
              <a:buChar char="Ø"/>
            </a:pPr>
            <a:r>
              <a:rPr lang="en-US" sz="8000" dirty="0" smtClean="0"/>
              <a:t>Market forecasts and trends</a:t>
            </a:r>
          </a:p>
          <a:p>
            <a:pPr lvl="2">
              <a:buFont typeface="Wingdings" pitchFamily="2" charset="2"/>
              <a:buChar char="Ø"/>
            </a:pPr>
            <a:r>
              <a:rPr lang="en-US" sz="8000" dirty="0" smtClean="0">
                <a:solidFill>
                  <a:schemeClr val="tx1"/>
                </a:solidFill>
              </a:rPr>
              <a:t>Country risk assessments</a:t>
            </a:r>
          </a:p>
          <a:p>
            <a:pPr lvl="2">
              <a:buFont typeface="Wingdings" pitchFamily="2" charset="2"/>
              <a:buChar char="Ø"/>
            </a:pPr>
            <a:r>
              <a:rPr lang="en-US" sz="8000" dirty="0" smtClean="0">
                <a:solidFill>
                  <a:schemeClr val="tx1"/>
                </a:solidFill>
              </a:rPr>
              <a:t>Equipment specifications</a:t>
            </a:r>
          </a:p>
          <a:p>
            <a:pPr lvl="2">
              <a:buFont typeface="Wingdings" pitchFamily="2" charset="2"/>
              <a:buChar char="Ø"/>
            </a:pPr>
            <a:r>
              <a:rPr lang="en-US" sz="8000" dirty="0" smtClean="0">
                <a:solidFill>
                  <a:schemeClr val="tx1"/>
                </a:solidFill>
              </a:rPr>
              <a:t>Daily news digests from 500+ international sources</a:t>
            </a:r>
          </a:p>
          <a:p>
            <a:pPr lvl="2">
              <a:buFont typeface="Wingdings" pitchFamily="2" charset="2"/>
              <a:buChar char="Ø"/>
            </a:pPr>
            <a:r>
              <a:rPr lang="en-IN" sz="8000" dirty="0" smtClean="0">
                <a:solidFill>
                  <a:schemeClr val="tx1"/>
                </a:solidFill>
              </a:rPr>
              <a:t>Extensive coverage with exceptional usability</a:t>
            </a:r>
            <a:endParaRPr lang="en-IN" sz="8000" dirty="0" smtClean="0">
              <a:solidFill>
                <a:schemeClr val="tx1"/>
              </a:solidFill>
              <a:latin typeface="Arial Narrow" pitchFamily="34" charset="0"/>
            </a:endParaRPr>
          </a:p>
          <a:p>
            <a:pPr algn="just"/>
            <a:r>
              <a:rPr lang="en-US" sz="9600" dirty="0" smtClean="0">
                <a:latin typeface="Arial Narrow" pitchFamily="34" charset="0"/>
              </a:rPr>
              <a:t>Interactive features for enhanced usability include:</a:t>
            </a:r>
          </a:p>
          <a:p>
            <a:pPr lvl="2" algn="just">
              <a:buFont typeface="Wingdings" pitchFamily="2" charset="2"/>
              <a:buChar char="Ø"/>
            </a:pPr>
            <a:r>
              <a:rPr lang="en-US" sz="8000" dirty="0" smtClean="0"/>
              <a:t>At least five years archive, often significantly more analytical tools, graphs and dynamic charting for selected content</a:t>
            </a:r>
          </a:p>
          <a:p>
            <a:pPr lvl="2">
              <a:buFont typeface="Wingdings" pitchFamily="2" charset="2"/>
              <a:buChar char="Ø"/>
            </a:pPr>
            <a:r>
              <a:rPr lang="en-US" sz="8000" dirty="0" smtClean="0"/>
              <a:t>Reference content, analysis, images and video</a:t>
            </a:r>
          </a:p>
          <a:p>
            <a:pPr lvl="2">
              <a:buFont typeface="Wingdings" pitchFamily="2" charset="2"/>
              <a:buChar char="Ø"/>
            </a:pPr>
            <a:r>
              <a:rPr lang="en-US" sz="8000" dirty="0" smtClean="0"/>
              <a:t>Active interlinking for seamless navigation</a:t>
            </a:r>
          </a:p>
          <a:p>
            <a:pPr algn="just"/>
            <a:endParaRPr lang="en-IN" sz="9600" dirty="0" smtClean="0">
              <a:latin typeface="Arial Narrow" pitchFamily="34" charset="0"/>
            </a:endParaRPr>
          </a:p>
          <a:p>
            <a:pPr algn="just"/>
            <a:endParaRPr lang="en-IN" sz="7200" dirty="0"/>
          </a:p>
        </p:txBody>
      </p:sp>
      <p:sp>
        <p:nvSpPr>
          <p:cNvPr id="2" name="Title 1"/>
          <p:cNvSpPr>
            <a:spLocks noGrp="1"/>
          </p:cNvSpPr>
          <p:nvPr>
            <p:ph type="title"/>
          </p:nvPr>
        </p:nvSpPr>
        <p:spPr/>
        <p:txBody>
          <a:bodyPr>
            <a:normAutofit/>
          </a:bodyPr>
          <a:lstStyle/>
          <a:p>
            <a:r>
              <a:rPr lang="en-IN" sz="3200" dirty="0" smtClean="0">
                <a:solidFill>
                  <a:schemeClr val="tx1"/>
                </a:solidFill>
                <a:latin typeface="Arial Narrow" pitchFamily="34" charset="0"/>
              </a:rPr>
              <a:t>6. </a:t>
            </a:r>
            <a:r>
              <a:rPr lang="en-IN" sz="3200" b="1" dirty="0" smtClean="0">
                <a:solidFill>
                  <a:schemeClr val="tx1"/>
                </a:solidFill>
                <a:latin typeface="Arial Narrow" pitchFamily="34" charset="0"/>
                <a:hlinkClick r:id="rId3"/>
              </a:rPr>
              <a:t>IHS Jane’s Online Services</a:t>
            </a:r>
            <a:r>
              <a:rPr lang="en-IN" sz="3200" dirty="0" smtClean="0">
                <a:solidFill>
                  <a:schemeClr val="tx1"/>
                </a:solidFill>
                <a:latin typeface="Arial Narrow" pitchFamily="34" charset="0"/>
              </a:rPr>
              <a:t/>
            </a:r>
            <a:br>
              <a:rPr lang="en-IN" sz="3200" dirty="0" smtClean="0">
                <a:solidFill>
                  <a:schemeClr val="tx1"/>
                </a:solidFill>
                <a:latin typeface="Arial Narrow" pitchFamily="34" charset="0"/>
              </a:rPr>
            </a:br>
            <a:endParaRPr lang="en-IN" sz="3200" dirty="0" smtClean="0">
              <a:latin typeface="Arial Narrow" pitchFamily="34" charset="0"/>
            </a:endParaRPr>
          </a:p>
        </p:txBody>
      </p:sp>
    </p:spTree>
  </p:cSld>
  <p:clrMapOvr>
    <a:masterClrMapping/>
  </p:clrMapOvr>
  <p:transition>
    <p:wipe dir="d"/>
    <p:sndAc>
      <p:stSnd>
        <p:snd r:embed="rId2" name="camera.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458200" cy="5867400"/>
          </a:xfrm>
        </p:spPr>
        <p:txBody>
          <a:bodyPr>
            <a:normAutofit fontScale="32500" lnSpcReduction="20000"/>
          </a:bodyPr>
          <a:lstStyle/>
          <a:p>
            <a:pPr>
              <a:buNone/>
            </a:pPr>
            <a:r>
              <a:rPr lang="en-IN" sz="7400" dirty="0" smtClean="0"/>
              <a:t>PBK Library Users can start his/her research by entering a keyword search above or by selecting a subject area from Services.</a:t>
            </a:r>
          </a:p>
          <a:p>
            <a:pPr>
              <a:buNone/>
            </a:pPr>
            <a:endParaRPr lang="en-US" sz="7400" dirty="0" smtClean="0"/>
          </a:p>
          <a:p>
            <a:pPr lvl="0"/>
            <a:r>
              <a:rPr lang="en-US" sz="6200" dirty="0" smtClean="0"/>
              <a:t>Country Risk Daily Report, </a:t>
            </a:r>
            <a:r>
              <a:rPr lang="en-US" sz="6200" dirty="0" err="1" smtClean="0"/>
              <a:t>Defence</a:t>
            </a:r>
            <a:r>
              <a:rPr lang="en-US" sz="6200" dirty="0" smtClean="0"/>
              <a:t> Industry, </a:t>
            </a:r>
            <a:r>
              <a:rPr lang="en-US" sz="6200" dirty="0" err="1" smtClean="0"/>
              <a:t>Defence</a:t>
            </a:r>
            <a:r>
              <a:rPr lang="en-US" sz="6200" dirty="0" smtClean="0"/>
              <a:t> Weekly, </a:t>
            </a:r>
            <a:r>
              <a:rPr lang="en-US" sz="6200" dirty="0" err="1" smtClean="0"/>
              <a:t>Defence</a:t>
            </a:r>
            <a:r>
              <a:rPr lang="en-US" sz="6200" dirty="0" smtClean="0"/>
              <a:t>: News Module, Intelligence Review, Intelligence Weekly, International </a:t>
            </a:r>
            <a:r>
              <a:rPr lang="en-US" sz="6200" dirty="0" err="1" smtClean="0"/>
              <a:t>Defence</a:t>
            </a:r>
            <a:r>
              <a:rPr lang="en-US" sz="6200" dirty="0" smtClean="0"/>
              <a:t> Review, Islamic Affairs Analyst</a:t>
            </a:r>
          </a:p>
          <a:p>
            <a:pPr lvl="0">
              <a:buNone/>
            </a:pPr>
            <a:endParaRPr lang="en-US" sz="6200" dirty="0" smtClean="0"/>
          </a:p>
          <a:p>
            <a:pPr lvl="0"/>
            <a:r>
              <a:rPr lang="en-US" sz="6200" dirty="0" smtClean="0"/>
              <a:t>Land Warfare Platforms: Artillery &amp; Air </a:t>
            </a:r>
            <a:r>
              <a:rPr lang="en-US" sz="6200" dirty="0" err="1" smtClean="0"/>
              <a:t>Defence</a:t>
            </a:r>
            <a:r>
              <a:rPr lang="en-US" sz="6200" dirty="0" smtClean="0"/>
              <a:t>, Missiles and Rockets, Navy International</a:t>
            </a:r>
          </a:p>
          <a:p>
            <a:pPr lvl="0">
              <a:buNone/>
            </a:pPr>
            <a:endParaRPr lang="en-US" sz="6200" dirty="0" smtClean="0"/>
          </a:p>
          <a:p>
            <a:pPr lvl="0"/>
            <a:r>
              <a:rPr lang="en-US" sz="6200" dirty="0" smtClean="0"/>
              <a:t>Security: News Module, Sentinel Security Assessment – China &amp; Northeast Asia, Sentinel Security Assessment – South Asia, Terrorism &amp; Insurgency Monitor, Terrorism Watch Report</a:t>
            </a:r>
          </a:p>
          <a:p>
            <a:pPr lvl="0">
              <a:buNone/>
            </a:pPr>
            <a:endParaRPr lang="en-US" sz="6200" dirty="0" smtClean="0"/>
          </a:p>
          <a:p>
            <a:pPr lvl="0"/>
            <a:r>
              <a:rPr lang="en-US" sz="6200" dirty="0" smtClean="0"/>
              <a:t>World Insurgency &amp; Terrorism information can be search through:-</a:t>
            </a:r>
          </a:p>
          <a:p>
            <a:pPr lvl="2">
              <a:buFont typeface="Wingdings" pitchFamily="2" charset="2"/>
              <a:buChar char="Ø"/>
            </a:pPr>
            <a:r>
              <a:rPr lang="en-US" sz="6200" dirty="0" err="1" smtClean="0"/>
              <a:t>Janes</a:t>
            </a:r>
            <a:r>
              <a:rPr lang="en-US" sz="6200" dirty="0" smtClean="0"/>
              <a:t> </a:t>
            </a:r>
            <a:r>
              <a:rPr lang="en-US" sz="6200" dirty="0" err="1" smtClean="0"/>
              <a:t>Defence</a:t>
            </a:r>
            <a:r>
              <a:rPr lang="en-US" sz="6200" dirty="0" smtClean="0"/>
              <a:t> Weekly</a:t>
            </a:r>
          </a:p>
          <a:p>
            <a:pPr lvl="2">
              <a:buFont typeface="Wingdings" pitchFamily="2" charset="2"/>
              <a:buChar char="Ø"/>
            </a:pPr>
            <a:r>
              <a:rPr lang="en-US" sz="6200" dirty="0" err="1" smtClean="0"/>
              <a:t>Janes</a:t>
            </a:r>
            <a:r>
              <a:rPr lang="en-US" sz="6200" dirty="0" smtClean="0"/>
              <a:t> Intelligence Review</a:t>
            </a:r>
          </a:p>
          <a:p>
            <a:pPr lvl="2">
              <a:buFont typeface="Wingdings" pitchFamily="2" charset="2"/>
              <a:buChar char="Ø"/>
            </a:pPr>
            <a:r>
              <a:rPr lang="en-US" sz="6200" dirty="0" err="1" smtClean="0"/>
              <a:t>Janes</a:t>
            </a:r>
            <a:r>
              <a:rPr lang="en-US" sz="6200" dirty="0" smtClean="0"/>
              <a:t> Intelligence Weekly</a:t>
            </a:r>
          </a:p>
          <a:p>
            <a:pPr lvl="2">
              <a:buFont typeface="Wingdings" pitchFamily="2" charset="2"/>
              <a:buChar char="Ø"/>
            </a:pPr>
            <a:r>
              <a:rPr lang="en-US" sz="6200" dirty="0" smtClean="0"/>
              <a:t>World Insurgency &amp; Terrorism</a:t>
            </a:r>
          </a:p>
          <a:p>
            <a:endParaRPr lang="en-US" dirty="0"/>
          </a:p>
        </p:txBody>
      </p:sp>
      <p:sp>
        <p:nvSpPr>
          <p:cNvPr id="3" name="Title 2"/>
          <p:cNvSpPr>
            <a:spLocks noGrp="1"/>
          </p:cNvSpPr>
          <p:nvPr>
            <p:ph type="title"/>
          </p:nvPr>
        </p:nvSpPr>
        <p:spPr/>
        <p:txBody>
          <a:bodyPr>
            <a:normAutofit fontScale="90000"/>
          </a:bodyPr>
          <a:lstStyle/>
          <a:p>
            <a:r>
              <a:rPr lang="en-IN" sz="4000" b="1" dirty="0" smtClean="0">
                <a:solidFill>
                  <a:schemeClr val="tx1"/>
                </a:solidFill>
                <a:latin typeface="Arial Narrow" pitchFamily="34" charset="0"/>
              </a:rPr>
              <a:t>6. </a:t>
            </a:r>
            <a:r>
              <a:rPr lang="en-IN" sz="4000" b="1" dirty="0" smtClean="0">
                <a:solidFill>
                  <a:schemeClr val="tx1"/>
                </a:solidFill>
                <a:latin typeface="Arial Narrow" pitchFamily="34" charset="0"/>
                <a:hlinkClick r:id="rId3"/>
              </a:rPr>
              <a:t>IHS Jane’s Online Services</a:t>
            </a:r>
            <a:r>
              <a:rPr lang="en-IN" sz="4000" dirty="0" smtClean="0">
                <a:solidFill>
                  <a:schemeClr val="tx1"/>
                </a:solidFill>
                <a:latin typeface="Arial Narrow" pitchFamily="34" charset="0"/>
              </a:rPr>
              <a:t>  </a:t>
            </a:r>
            <a:r>
              <a:rPr sz="3100" smtClean="0">
                <a:latin typeface="Arial Narrow" pitchFamily="34" charset="0"/>
              </a:rPr>
              <a:t>continue</a:t>
            </a:r>
            <a:r>
              <a:rPr sz="4400" smtClean="0">
                <a:latin typeface="Arial Narrow" pitchFamily="34" charset="0"/>
              </a:rPr>
              <a:t>………. </a:t>
            </a:r>
            <a:r>
              <a:rPr lang="en-IN" sz="4400" dirty="0" smtClean="0">
                <a:solidFill>
                  <a:schemeClr val="tx1"/>
                </a:solidFill>
                <a:latin typeface="Arial Narrow" pitchFamily="34" charset="0"/>
              </a:rPr>
              <a:t/>
            </a:r>
            <a:br>
              <a:rPr lang="en-IN" sz="4400" dirty="0" smtClean="0">
                <a:solidFill>
                  <a:schemeClr val="tx1"/>
                </a:solidFill>
                <a:latin typeface="Arial Narrow" pitchFamily="34" charset="0"/>
              </a:rPr>
            </a:br>
            <a:endParaRPr lang="en-US" dirty="0"/>
          </a:p>
        </p:txBody>
      </p:sp>
    </p:spTree>
  </p:cSld>
  <p:clrMapOvr>
    <a:masterClrMapping/>
  </p:clrMapOvr>
  <p:transition>
    <p:wipe dir="d"/>
    <p:sndAc>
      <p:stSnd>
        <p:snd r:embed="rId2" name="camera.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257799"/>
          </a:xfrm>
        </p:spPr>
        <p:txBody>
          <a:bodyPr>
            <a:normAutofit/>
          </a:bodyPr>
          <a:lstStyle/>
          <a:p>
            <a:pPr algn="just">
              <a:buNone/>
            </a:pPr>
            <a:r>
              <a:rPr lang="en-US" sz="2400" dirty="0" smtClean="0"/>
              <a:t> </a:t>
            </a:r>
            <a:r>
              <a:rPr lang="en-IN" sz="2400" dirty="0" err="1" smtClean="0">
                <a:latin typeface="Arial Narrow" pitchFamily="34" charset="0"/>
              </a:rPr>
              <a:t>MarketLine</a:t>
            </a:r>
            <a:r>
              <a:rPr lang="en-IN" sz="2400" dirty="0" smtClean="0">
                <a:latin typeface="Arial Narrow" pitchFamily="34" charset="0"/>
              </a:rPr>
              <a:t> Advantage is an interactive platform, giving users any time access to a unique mix of company, industry, financial and country business data, for every major marketplace in the world. Extensive global coverage of industries with 4000 industry profiles and 30,000+ companies within 215 countries. </a:t>
            </a:r>
            <a:r>
              <a:rPr lang="en-IN" sz="2400" dirty="0" smtClean="0"/>
              <a:t>It covers the following Databases:</a:t>
            </a:r>
            <a:endParaRPr lang="en-US" sz="2400" dirty="0" smtClean="0"/>
          </a:p>
          <a:p>
            <a:pPr algn="just">
              <a:buNone/>
            </a:pPr>
            <a:r>
              <a:rPr lang="en-IN" sz="2400" dirty="0" smtClean="0">
                <a:latin typeface="Arial Narrow" pitchFamily="34" charset="0"/>
              </a:rPr>
              <a:t> </a:t>
            </a:r>
          </a:p>
          <a:p>
            <a:r>
              <a:rPr lang="en-US" sz="2400" dirty="0" smtClean="0">
                <a:latin typeface="Arial Narrow" pitchFamily="34" charset="0"/>
              </a:rPr>
              <a:t>Country Statistics</a:t>
            </a:r>
            <a:endParaRPr lang="en-IN" sz="2400" dirty="0" smtClean="0">
              <a:latin typeface="Arial Narrow" pitchFamily="34" charset="0"/>
            </a:endParaRPr>
          </a:p>
          <a:p>
            <a:r>
              <a:rPr lang="en-US" sz="2400" dirty="0" smtClean="0">
                <a:latin typeface="Arial Narrow" pitchFamily="34" charset="0"/>
              </a:rPr>
              <a:t>Financial Deals Tracker</a:t>
            </a:r>
            <a:endParaRPr lang="en-IN" sz="2400" dirty="0" smtClean="0">
              <a:latin typeface="Arial Narrow" pitchFamily="34" charset="0"/>
            </a:endParaRPr>
          </a:p>
          <a:p>
            <a:r>
              <a:rPr lang="en-US" sz="2400" dirty="0" smtClean="0">
                <a:latin typeface="Arial Narrow" pitchFamily="34" charset="0"/>
              </a:rPr>
              <a:t>Company Prospector</a:t>
            </a:r>
            <a:endParaRPr lang="en-IN" sz="2400" dirty="0" smtClean="0">
              <a:latin typeface="Arial Narrow" pitchFamily="34" charset="0"/>
            </a:endParaRPr>
          </a:p>
          <a:p>
            <a:r>
              <a:rPr lang="en-US" sz="2400" dirty="0" smtClean="0">
                <a:latin typeface="Arial Narrow" pitchFamily="34" charset="0"/>
              </a:rPr>
              <a:t>Company Report Generator</a:t>
            </a:r>
            <a:endParaRPr lang="en-IN" sz="2400" dirty="0" smtClean="0">
              <a:latin typeface="Arial Narrow" pitchFamily="34" charset="0"/>
            </a:endParaRPr>
          </a:p>
          <a:p>
            <a:r>
              <a:rPr lang="en-US" sz="2400" dirty="0" smtClean="0">
                <a:latin typeface="Arial Narrow" pitchFamily="34" charset="0"/>
              </a:rPr>
              <a:t>Market Data Analytics</a:t>
            </a:r>
            <a:endParaRPr lang="en-IN" sz="2400" dirty="0">
              <a:latin typeface="Arial Narrow" pitchFamily="34" charset="0"/>
            </a:endParaRPr>
          </a:p>
        </p:txBody>
      </p:sp>
      <p:sp>
        <p:nvSpPr>
          <p:cNvPr id="2" name="Title 1"/>
          <p:cNvSpPr>
            <a:spLocks noGrp="1"/>
          </p:cNvSpPr>
          <p:nvPr>
            <p:ph type="title"/>
          </p:nvPr>
        </p:nvSpPr>
        <p:spPr>
          <a:xfrm>
            <a:off x="457200" y="381000"/>
            <a:ext cx="8229600" cy="990600"/>
          </a:xfrm>
        </p:spPr>
        <p:txBody>
          <a:bodyPr>
            <a:normAutofit fontScale="90000"/>
          </a:bodyPr>
          <a:lstStyle/>
          <a:p>
            <a:r>
              <a:rPr sz="3600" smtClean="0">
                <a:solidFill>
                  <a:schemeClr val="tx1"/>
                </a:solidFill>
                <a:latin typeface="Book Antiqua" pitchFamily="18" charset="0"/>
                <a:hlinkClick r:id="rId3"/>
              </a:rPr>
              <a:t/>
            </a:r>
            <a:br>
              <a:rPr sz="3600" smtClean="0">
                <a:solidFill>
                  <a:schemeClr val="tx1"/>
                </a:solidFill>
                <a:latin typeface="Book Antiqua" pitchFamily="18" charset="0"/>
                <a:hlinkClick r:id="rId3"/>
              </a:rPr>
            </a:br>
            <a:r>
              <a:rPr sz="3600" smtClean="0">
                <a:solidFill>
                  <a:schemeClr val="tx1"/>
                </a:solidFill>
                <a:latin typeface="Book Antiqua" pitchFamily="18" charset="0"/>
                <a:hlinkClick r:id="rId3"/>
              </a:rPr>
              <a:t/>
            </a:r>
            <a:br>
              <a:rPr sz="3600" smtClean="0">
                <a:solidFill>
                  <a:schemeClr val="tx1"/>
                </a:solidFill>
                <a:latin typeface="Book Antiqua" pitchFamily="18" charset="0"/>
                <a:hlinkClick r:id="rId3"/>
              </a:rPr>
            </a:br>
            <a:r>
              <a:rPr sz="3600" smtClean="0">
                <a:solidFill>
                  <a:schemeClr val="tx1"/>
                </a:solidFill>
                <a:latin typeface="Book Antiqua" pitchFamily="18" charset="0"/>
                <a:hlinkClick r:id="rId3"/>
              </a:rPr>
              <a:t/>
            </a:r>
            <a:br>
              <a:rPr sz="3600" smtClean="0">
                <a:solidFill>
                  <a:schemeClr val="tx1"/>
                </a:solidFill>
                <a:latin typeface="Book Antiqua" pitchFamily="18" charset="0"/>
                <a:hlinkClick r:id="rId3"/>
              </a:rPr>
            </a:br>
            <a:r>
              <a:rPr sz="3600" smtClean="0">
                <a:solidFill>
                  <a:schemeClr val="tx1"/>
                </a:solidFill>
                <a:latin typeface="Book Antiqua" pitchFamily="18" charset="0"/>
                <a:hlinkClick r:id="rId3"/>
              </a:rPr>
              <a:t/>
            </a:r>
            <a:br>
              <a:rPr sz="3600" smtClean="0">
                <a:solidFill>
                  <a:schemeClr val="tx1"/>
                </a:solidFill>
                <a:latin typeface="Book Antiqua" pitchFamily="18" charset="0"/>
                <a:hlinkClick r:id="rId3"/>
              </a:rPr>
            </a:br>
            <a:r>
              <a:rPr sz="3600" smtClean="0">
                <a:solidFill>
                  <a:schemeClr val="tx1"/>
                </a:solidFill>
                <a:latin typeface="Book Antiqua" pitchFamily="18" charset="0"/>
                <a:hlinkClick r:id="rId3"/>
              </a:rPr>
              <a:t/>
            </a:r>
            <a:br>
              <a:rPr sz="3600" smtClean="0">
                <a:solidFill>
                  <a:schemeClr val="tx1"/>
                </a:solidFill>
                <a:latin typeface="Book Antiqua" pitchFamily="18" charset="0"/>
                <a:hlinkClick r:id="rId3"/>
              </a:rPr>
            </a:br>
            <a:r>
              <a:rPr sz="3600" u="sng" smtClean="0">
                <a:solidFill>
                  <a:schemeClr val="tx1"/>
                </a:solidFill>
                <a:latin typeface="Book Antiqua" pitchFamily="18" charset="0"/>
              </a:rPr>
              <a:t>7. </a:t>
            </a:r>
            <a:r>
              <a:rPr sz="3600" b="1" smtClean="0">
                <a:solidFill>
                  <a:schemeClr val="tx1"/>
                </a:solidFill>
                <a:latin typeface="Arial Narrow" pitchFamily="34" charset="0"/>
                <a:hlinkClick r:id="rId3"/>
              </a:rPr>
              <a:t>MarketLine Advantage</a:t>
            </a:r>
            <a:r>
              <a:rPr sz="3600" smtClean="0">
                <a:solidFill>
                  <a:schemeClr val="tx1"/>
                </a:solidFill>
                <a:latin typeface="Book Antiqua" pitchFamily="18" charset="0"/>
              </a:rPr>
              <a:t/>
            </a:r>
            <a:br>
              <a:rPr sz="3600" smtClean="0">
                <a:solidFill>
                  <a:schemeClr val="tx1"/>
                </a:solidFill>
                <a:latin typeface="Book Antiqua" pitchFamily="18" charset="0"/>
              </a:rPr>
            </a:br>
            <a:endParaRPr lang="en-US" sz="3600" dirty="0" smtClean="0">
              <a:latin typeface="Book Antiqua" pitchFamily="18" charset="0"/>
            </a:endParaRPr>
          </a:p>
        </p:txBody>
      </p:sp>
    </p:spTree>
  </p:cSld>
  <p:clrMapOvr>
    <a:masterClrMapping/>
  </p:clrMapOvr>
  <p:transition>
    <p:wipe dir="d"/>
    <p:sndAc>
      <p:stSnd>
        <p:snd r:embed="rId2" name="camera.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atabase-Button_red.jpg"/>
          <p:cNvPicPr>
            <a:picLocks noGrp="1" noChangeAspect="1"/>
          </p:cNvPicPr>
          <p:nvPr>
            <p:ph idx="1"/>
          </p:nvPr>
        </p:nvPicPr>
        <p:blipFill>
          <a:blip r:embed="rId3"/>
          <a:stretch>
            <a:fillRect/>
          </a:stretch>
        </p:blipFill>
        <p:spPr>
          <a:xfrm>
            <a:off x="6096001" y="609600"/>
            <a:ext cx="2438399" cy="1600199"/>
          </a:xfrm>
        </p:spPr>
      </p:pic>
      <p:sp>
        <p:nvSpPr>
          <p:cNvPr id="2" name="Title 1"/>
          <p:cNvSpPr>
            <a:spLocks noGrp="1"/>
          </p:cNvSpPr>
          <p:nvPr>
            <p:ph type="title"/>
          </p:nvPr>
        </p:nvSpPr>
        <p:spPr>
          <a:xfrm>
            <a:off x="457200" y="0"/>
            <a:ext cx="8229600" cy="838200"/>
          </a:xfrm>
        </p:spPr>
        <p:txBody>
          <a:bodyPr>
            <a:normAutofit/>
          </a:bodyPr>
          <a:lstStyle/>
          <a:p>
            <a:pPr algn="l"/>
            <a:r>
              <a:rPr lang="en-IN" sz="3200" b="1" u="sng" dirty="0" smtClean="0">
                <a:solidFill>
                  <a:schemeClr val="tx1"/>
                </a:solidFill>
                <a:latin typeface="Arial Narrow" pitchFamily="34" charset="0"/>
              </a:rPr>
              <a:t>III- </a:t>
            </a:r>
            <a:r>
              <a:rPr lang="en-IN" sz="3200" b="1" u="sng" dirty="0" smtClean="0">
                <a:solidFill>
                  <a:schemeClr val="tx1"/>
                </a:solidFill>
                <a:latin typeface="Arial Narrow" pitchFamily="34" charset="0"/>
                <a:cs typeface="Arial" pitchFamily="34" charset="0"/>
              </a:rPr>
              <a:t>Online Archival Databases </a:t>
            </a:r>
            <a:endParaRPr lang="en-IN" sz="3200" dirty="0">
              <a:solidFill>
                <a:schemeClr val="tx1"/>
              </a:solidFill>
              <a:latin typeface="Arial Narrow" pitchFamily="34" charset="0"/>
              <a:cs typeface="Arial" pitchFamily="34" charset="0"/>
            </a:endParaRPr>
          </a:p>
        </p:txBody>
      </p:sp>
      <p:sp>
        <p:nvSpPr>
          <p:cNvPr id="5" name="Rectangle 4"/>
          <p:cNvSpPr/>
          <p:nvPr/>
        </p:nvSpPr>
        <p:spPr>
          <a:xfrm>
            <a:off x="457200" y="1295400"/>
            <a:ext cx="8458200" cy="2677656"/>
          </a:xfrm>
          <a:prstGeom prst="rect">
            <a:avLst/>
          </a:prstGeom>
        </p:spPr>
        <p:txBody>
          <a:bodyPr wrap="square">
            <a:spAutoFit/>
          </a:bodyPr>
          <a:lstStyle/>
          <a:p>
            <a:pPr marL="457200" lvl="0" indent="-457200">
              <a:buFont typeface="+mj-lt"/>
              <a:buAutoNum type="arabicPeriod"/>
            </a:pPr>
            <a:r>
              <a:rPr lang="en-US" sz="2400" dirty="0" smtClean="0">
                <a:latin typeface="Arial Narrow" pitchFamily="34" charset="0"/>
                <a:cs typeface="Arial" pitchFamily="34" charset="0"/>
              </a:rPr>
              <a:t>Chatham House Online Archive1920-2008</a:t>
            </a:r>
            <a:endParaRPr lang="en-IN" sz="2400" dirty="0" smtClean="0">
              <a:latin typeface="Arial Narrow" pitchFamily="34" charset="0"/>
              <a:cs typeface="Arial" pitchFamily="34" charset="0"/>
            </a:endParaRPr>
          </a:p>
          <a:p>
            <a:pPr marL="457200" lvl="0" indent="-457200">
              <a:buFont typeface="+mj-lt"/>
              <a:buAutoNum type="arabicPeriod"/>
            </a:pPr>
            <a:r>
              <a:rPr lang="en-US" sz="2400" dirty="0" smtClean="0">
                <a:latin typeface="Arial Narrow" pitchFamily="34" charset="0"/>
                <a:cs typeface="Arial" pitchFamily="34" charset="0"/>
              </a:rPr>
              <a:t> JSTOR</a:t>
            </a:r>
            <a:endParaRPr lang="en-IN" sz="2400" dirty="0" smtClean="0">
              <a:latin typeface="Arial Narrow" pitchFamily="34" charset="0"/>
              <a:cs typeface="Arial" pitchFamily="34" charset="0"/>
            </a:endParaRPr>
          </a:p>
          <a:p>
            <a:pPr marL="457200" lvl="0" indent="-457200">
              <a:buFont typeface="+mj-lt"/>
              <a:buAutoNum type="arabicPeriod"/>
            </a:pPr>
            <a:r>
              <a:rPr lang="en-US" sz="2400" dirty="0" smtClean="0">
                <a:latin typeface="Arial Narrow" pitchFamily="34" charset="0"/>
                <a:cs typeface="Arial" pitchFamily="34" charset="0"/>
              </a:rPr>
              <a:t> Kessing’s : World News Archive</a:t>
            </a:r>
            <a:endParaRPr lang="en-IN" sz="2400" dirty="0" smtClean="0">
              <a:latin typeface="Arial Narrow" pitchFamily="34" charset="0"/>
              <a:cs typeface="Arial" pitchFamily="34" charset="0"/>
            </a:endParaRPr>
          </a:p>
          <a:p>
            <a:pPr marL="457200" lvl="0" indent="-457200">
              <a:buFont typeface="+mj-lt"/>
              <a:buAutoNum type="arabicPeriod"/>
            </a:pPr>
            <a:r>
              <a:rPr lang="en-US" sz="2400" dirty="0" smtClean="0">
                <a:latin typeface="Arial Narrow" pitchFamily="34" charset="0"/>
                <a:cs typeface="Arial" pitchFamily="34" charset="0"/>
              </a:rPr>
              <a:t> ProQuest </a:t>
            </a:r>
            <a:r>
              <a:rPr lang="en-US" sz="2400" dirty="0" err="1" smtClean="0">
                <a:latin typeface="Arial Narrow" pitchFamily="34" charset="0"/>
                <a:cs typeface="Arial" pitchFamily="34" charset="0"/>
              </a:rPr>
              <a:t>ABI</a:t>
            </a:r>
            <a:r>
              <a:rPr lang="en-US" sz="2400" dirty="0" smtClean="0">
                <a:latin typeface="Arial Narrow" pitchFamily="34" charset="0"/>
                <a:cs typeface="Arial" pitchFamily="34" charset="0"/>
              </a:rPr>
              <a:t>/Inform Complete</a:t>
            </a:r>
            <a:endParaRPr lang="en-IN" sz="2400" dirty="0" smtClean="0">
              <a:latin typeface="Arial Narrow" pitchFamily="34" charset="0"/>
              <a:cs typeface="Arial" pitchFamily="34" charset="0"/>
            </a:endParaRPr>
          </a:p>
          <a:p>
            <a:pPr marL="457200" lvl="0" indent="-457200">
              <a:buFont typeface="+mj-lt"/>
              <a:buAutoNum type="arabicPeriod"/>
            </a:pPr>
            <a:r>
              <a:rPr lang="en-US" sz="2400" dirty="0" smtClean="0">
                <a:latin typeface="Arial Narrow" pitchFamily="34" charset="0"/>
                <a:cs typeface="Arial" pitchFamily="34" charset="0"/>
              </a:rPr>
              <a:t> ProQuest Historical Newspapers-The Wall Street Journal(1889-1995)</a:t>
            </a:r>
            <a:endParaRPr lang="en-IN" sz="2400" dirty="0" smtClean="0">
              <a:latin typeface="Arial Narrow" pitchFamily="34" charset="0"/>
              <a:cs typeface="Arial" pitchFamily="34" charset="0"/>
            </a:endParaRPr>
          </a:p>
          <a:p>
            <a:pPr marL="457200" lvl="0" indent="-457200">
              <a:buFont typeface="+mj-lt"/>
              <a:buAutoNum type="arabicPeriod"/>
            </a:pPr>
            <a:r>
              <a:rPr lang="en-US" sz="2400" dirty="0" smtClean="0">
                <a:latin typeface="Arial Narrow" pitchFamily="34" charset="0"/>
                <a:cs typeface="Arial" pitchFamily="34" charset="0"/>
              </a:rPr>
              <a:t> ProQuest Historical Newspapers-The Guardian and The      Observer (1791-2003)</a:t>
            </a:r>
            <a:endParaRPr lang="en-IN" sz="2400" dirty="0" smtClean="0">
              <a:latin typeface="Arial Narrow" pitchFamily="34" charset="0"/>
              <a:cs typeface="Arial" pitchFamily="34" charset="0"/>
            </a:endParaRPr>
          </a:p>
        </p:txBody>
      </p:sp>
    </p:spTree>
  </p:cSld>
  <p:clrMapOvr>
    <a:masterClrMapping/>
  </p:clrMapOvr>
  <p:transition>
    <p:wipe dir="d"/>
    <p:sndAc>
      <p:stSnd>
        <p:snd r:embed="rId2" name="camera.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638800"/>
          </a:xfrm>
        </p:spPr>
        <p:txBody>
          <a:bodyPr>
            <a:normAutofit/>
          </a:bodyPr>
          <a:lstStyle/>
          <a:p>
            <a:pPr algn="just">
              <a:buNone/>
            </a:pPr>
            <a:r>
              <a:rPr lang="en-US" sz="2400" dirty="0" smtClean="0">
                <a:latin typeface="Arial Narrow" pitchFamily="34" charset="0"/>
              </a:rPr>
              <a:t>Chatham House Online Archive contains the publications and archives for the Royal Institute of International Affairs (Chatham House), the world - leading independent international affairs policy institute founded in 1920 after  Paris Peace Conference. The Institute's analysis and research, as well as debates and speeches it has hosted, can be found in this online archive, subject-indexed and fully searchable.</a:t>
            </a:r>
            <a:endParaRPr lang="en-IN" sz="2400" dirty="0" smtClean="0">
              <a:latin typeface="Arial Narrow" pitchFamily="34" charset="0"/>
            </a:endParaRPr>
          </a:p>
          <a:p>
            <a:pPr algn="just">
              <a:buNone/>
            </a:pPr>
            <a:r>
              <a:rPr lang="en-US" sz="2400" dirty="0" smtClean="0">
                <a:latin typeface="Arial Narrow" pitchFamily="34" charset="0"/>
              </a:rPr>
              <a:t>It offers users invaluable insights into the changing dynamics of the 20</a:t>
            </a:r>
            <a:r>
              <a:rPr lang="en-US" sz="2400" baseline="30000" dirty="0" smtClean="0">
                <a:latin typeface="Arial Narrow" pitchFamily="34" charset="0"/>
              </a:rPr>
              <a:t>th</a:t>
            </a:r>
            <a:r>
              <a:rPr lang="en-US" sz="2400" dirty="0" smtClean="0">
                <a:latin typeface="Arial Narrow" pitchFamily="34" charset="0"/>
              </a:rPr>
              <a:t> century world, including:</a:t>
            </a:r>
          </a:p>
          <a:p>
            <a:pPr algn="just">
              <a:buNone/>
            </a:pPr>
            <a:endParaRPr lang="en-US" sz="2400" dirty="0" smtClean="0">
              <a:latin typeface="Arial Narrow" pitchFamily="34" charset="0"/>
            </a:endParaRPr>
          </a:p>
          <a:p>
            <a:pPr lvl="1" algn="just">
              <a:buFont typeface="Wingdings" pitchFamily="2" charset="2"/>
              <a:buChar char="Ø"/>
            </a:pPr>
            <a:r>
              <a:rPr lang="en-US" dirty="0" smtClean="0">
                <a:latin typeface="Arial Narrow" pitchFamily="34" charset="0"/>
              </a:rPr>
              <a:t>The end of colonialism</a:t>
            </a:r>
            <a:endParaRPr lang="en-IN" dirty="0" smtClean="0">
              <a:latin typeface="Arial Narrow" pitchFamily="34" charset="0"/>
            </a:endParaRPr>
          </a:p>
          <a:p>
            <a:pPr lvl="1" algn="just">
              <a:buFont typeface="Wingdings" pitchFamily="2" charset="2"/>
              <a:buChar char="Ø"/>
            </a:pPr>
            <a:r>
              <a:rPr lang="en-US" dirty="0" smtClean="0">
                <a:latin typeface="Arial Narrow" pitchFamily="34" charset="0"/>
              </a:rPr>
              <a:t>The development of communism and the Cold War</a:t>
            </a:r>
            <a:endParaRPr lang="en-IN" dirty="0" smtClean="0">
              <a:latin typeface="Arial Narrow" pitchFamily="34" charset="0"/>
            </a:endParaRPr>
          </a:p>
          <a:p>
            <a:pPr lvl="1" algn="just">
              <a:buFont typeface="Wingdings" pitchFamily="2" charset="2"/>
              <a:buChar char="Ø"/>
            </a:pPr>
            <a:r>
              <a:rPr lang="en-US" dirty="0" smtClean="0">
                <a:latin typeface="Arial Narrow" pitchFamily="34" charset="0"/>
              </a:rPr>
              <a:t>Post war reconstruction</a:t>
            </a:r>
            <a:endParaRPr lang="en-IN" dirty="0" smtClean="0">
              <a:latin typeface="Arial Narrow" pitchFamily="34" charset="0"/>
            </a:endParaRPr>
          </a:p>
          <a:p>
            <a:pPr lvl="1" algn="just">
              <a:buFont typeface="Wingdings" pitchFamily="2" charset="2"/>
              <a:buChar char="Ø"/>
            </a:pPr>
            <a:r>
              <a:rPr lang="en-IN" dirty="0" smtClean="0">
                <a:latin typeface="Arial Narrow" pitchFamily="34" charset="0"/>
              </a:rPr>
              <a:t>The rise and collapse of ideologies and dictators</a:t>
            </a:r>
          </a:p>
          <a:p>
            <a:endParaRPr lang="en-US" dirty="0"/>
          </a:p>
        </p:txBody>
      </p:sp>
      <p:sp>
        <p:nvSpPr>
          <p:cNvPr id="3" name="Title 2"/>
          <p:cNvSpPr>
            <a:spLocks noGrp="1"/>
          </p:cNvSpPr>
          <p:nvPr>
            <p:ph type="title"/>
          </p:nvPr>
        </p:nvSpPr>
        <p:spPr>
          <a:xfrm>
            <a:off x="457200" y="152400"/>
            <a:ext cx="8305800" cy="1295400"/>
          </a:xfrm>
        </p:spPr>
        <p:txBody>
          <a:bodyPr>
            <a:normAutofit/>
          </a:bodyPr>
          <a:lstStyle/>
          <a:p>
            <a:pPr lvl="0"/>
            <a:r>
              <a:rPr sz="3200" b="1" smtClean="0">
                <a:latin typeface="Arial Narrow" pitchFamily="34" charset="0"/>
                <a:cs typeface="Arial" pitchFamily="34" charset="0"/>
              </a:rPr>
              <a:t>1. </a:t>
            </a:r>
            <a:r>
              <a:rPr sz="3200" b="1" smtClean="0">
                <a:latin typeface="Arial Narrow" pitchFamily="34" charset="0"/>
                <a:cs typeface="Arial" pitchFamily="34" charset="0"/>
                <a:hlinkClick r:id="rId3"/>
              </a:rPr>
              <a:t>Chatham House Online Archive1920-2008</a:t>
            </a:r>
            <a:r>
              <a:rPr sz="3200" b="1" smtClean="0">
                <a:latin typeface="Arial Narrow" pitchFamily="34" charset="0"/>
                <a:cs typeface="Arial" pitchFamily="34" charset="0"/>
              </a:rPr>
              <a:t>:</a:t>
            </a:r>
            <a:r>
              <a:rPr lang="en-IN" sz="4400" dirty="0" smtClean="0">
                <a:latin typeface="Arial Narrow" pitchFamily="34" charset="0"/>
                <a:cs typeface="Arial" pitchFamily="34" charset="0"/>
              </a:rPr>
              <a:t/>
            </a:r>
            <a:br>
              <a:rPr lang="en-IN" sz="4400" dirty="0" smtClean="0">
                <a:latin typeface="Arial Narrow" pitchFamily="34" charset="0"/>
                <a:cs typeface="Arial" pitchFamily="34" charset="0"/>
              </a:rPr>
            </a:br>
            <a:endParaRPr lang="en-US" dirty="0"/>
          </a:p>
        </p:txBody>
      </p:sp>
    </p:spTree>
  </p:cSld>
  <p:clrMapOvr>
    <a:masterClrMapping/>
  </p:clrMapOvr>
  <p:transition>
    <p:wipe dir="d"/>
    <p:sndAc>
      <p:stSnd>
        <p:snd r:embed="rId2" name="camera.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543800" cy="914400"/>
          </a:xfrm>
        </p:spPr>
        <p:txBody>
          <a:bodyPr>
            <a:normAutofit/>
          </a:bodyPr>
          <a:lstStyle/>
          <a:p>
            <a:pPr algn="ctr"/>
            <a:r>
              <a:rPr lang="en-IN" sz="3600" b="1" u="sng" dirty="0" smtClean="0">
                <a:solidFill>
                  <a:schemeClr val="tx1"/>
                </a:solidFill>
                <a:latin typeface="Arial" pitchFamily="34" charset="0"/>
                <a:cs typeface="Arial" pitchFamily="34" charset="0"/>
              </a:rPr>
              <a:t>PRAVASI BHARTIYA KENDRA</a:t>
            </a:r>
            <a:endParaRPr lang="en-IN" sz="3600" b="1" u="sng" dirty="0">
              <a:solidFill>
                <a:schemeClr val="tx1"/>
              </a:solidFill>
              <a:latin typeface="Arial" pitchFamily="34" charset="0"/>
              <a:cs typeface="Arial" pitchFamily="34" charset="0"/>
            </a:endParaRPr>
          </a:p>
        </p:txBody>
      </p:sp>
      <p:pic>
        <p:nvPicPr>
          <p:cNvPr id="5" name="Content Placeholder 4" descr="th_636138328725927684.jpg"/>
          <p:cNvPicPr>
            <a:picLocks noGrp="1" noChangeAspect="1"/>
          </p:cNvPicPr>
          <p:nvPr>
            <p:ph sz="half" idx="1"/>
          </p:nvPr>
        </p:nvPicPr>
        <p:blipFill>
          <a:blip r:embed="rId4"/>
          <a:stretch>
            <a:fillRect/>
          </a:stretch>
        </p:blipFill>
        <p:spPr>
          <a:xfrm>
            <a:off x="762000" y="1219200"/>
            <a:ext cx="7467600" cy="4572000"/>
          </a:xfrm>
        </p:spPr>
      </p:pic>
      <p:sp>
        <p:nvSpPr>
          <p:cNvPr id="8" name="Content Placeholder 7"/>
          <p:cNvSpPr>
            <a:spLocks noGrp="1"/>
          </p:cNvSpPr>
          <p:nvPr>
            <p:ph sz="half" idx="2"/>
          </p:nvPr>
        </p:nvSpPr>
        <p:spPr>
          <a:xfrm>
            <a:off x="762000" y="5867400"/>
            <a:ext cx="7543800" cy="762000"/>
          </a:xfrm>
        </p:spPr>
        <p:txBody>
          <a:bodyPr>
            <a:noAutofit/>
          </a:bodyPr>
          <a:lstStyle/>
          <a:p>
            <a:pPr algn="ctr">
              <a:buNone/>
            </a:pPr>
            <a:r>
              <a:rPr lang="en-IN" sz="2000" dirty="0" smtClean="0"/>
              <a:t>15 A, Rizal </a:t>
            </a:r>
            <a:r>
              <a:rPr lang="en-IN" sz="2000" dirty="0" err="1" smtClean="0"/>
              <a:t>Marg</a:t>
            </a:r>
            <a:r>
              <a:rPr lang="en-IN" sz="2000" dirty="0" smtClean="0"/>
              <a:t>, </a:t>
            </a:r>
            <a:r>
              <a:rPr lang="en-IN" sz="2000" dirty="0" err="1" smtClean="0"/>
              <a:t>Chanakyapuri</a:t>
            </a:r>
            <a:r>
              <a:rPr lang="en-IN" sz="2000" dirty="0" smtClean="0"/>
              <a:t>, New Delhi, India</a:t>
            </a:r>
            <a:endParaRPr lang="en-IN" sz="2000" dirty="0"/>
          </a:p>
        </p:txBody>
      </p:sp>
    </p:spTree>
  </p:cSld>
  <p:clrMapOvr>
    <a:masterClrMapping/>
  </p:clrMapOvr>
  <p:transition>
    <p:wipe dir="d"/>
    <p:sndAc>
      <p:stSnd>
        <p:snd r:embed="rId3" name="camera.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867400"/>
          </a:xfrm>
        </p:spPr>
        <p:txBody>
          <a:bodyPr>
            <a:normAutofit lnSpcReduction="10000"/>
          </a:bodyPr>
          <a:lstStyle/>
          <a:p>
            <a:pPr algn="just">
              <a:buNone/>
            </a:pPr>
            <a:r>
              <a:rPr lang="en-US" sz="2400" dirty="0" smtClean="0">
                <a:latin typeface="Arial Narrow" pitchFamily="34" charset="0"/>
                <a:cs typeface="Arial" pitchFamily="34" charset="0"/>
              </a:rPr>
              <a:t>JSTOR is part of </a:t>
            </a:r>
            <a:r>
              <a:rPr lang="en-US" sz="2400" u="sng" dirty="0" smtClean="0">
                <a:latin typeface="Arial Narrow" pitchFamily="34" charset="0"/>
                <a:cs typeface="Arial" pitchFamily="34" charset="0"/>
                <a:hlinkClick r:id="rId3"/>
              </a:rPr>
              <a:t>ITHAKA</a:t>
            </a:r>
            <a:r>
              <a:rPr lang="en-US" sz="2400" dirty="0" smtClean="0">
                <a:latin typeface="Arial Narrow" pitchFamily="34" charset="0"/>
                <a:cs typeface="Arial" pitchFamily="34" charset="0"/>
              </a:rPr>
              <a:t> , a non-profit organization. It is a digital library of academic journals, books, and primary sources. JSTOR helps people discover, use, and build upon a wide range of content through a powerful research and teaching platform, and preserves this content for future generations.</a:t>
            </a:r>
            <a:endParaRPr lang="en-IN" sz="2400" dirty="0" smtClean="0">
              <a:latin typeface="Arial Narrow" pitchFamily="34" charset="0"/>
              <a:cs typeface="Arial" pitchFamily="34" charset="0"/>
            </a:endParaRPr>
          </a:p>
          <a:p>
            <a:pPr algn="just">
              <a:buNone/>
            </a:pPr>
            <a:r>
              <a:rPr lang="en-US" sz="2400" dirty="0" smtClean="0">
                <a:latin typeface="Arial Narrow" pitchFamily="34" charset="0"/>
                <a:cs typeface="Arial" pitchFamily="34" charset="0"/>
              </a:rPr>
              <a:t> </a:t>
            </a:r>
            <a:endParaRPr lang="en-IN" sz="2400" dirty="0" smtClean="0">
              <a:latin typeface="Arial Narrow" pitchFamily="34" charset="0"/>
              <a:cs typeface="Arial" pitchFamily="34" charset="0"/>
            </a:endParaRPr>
          </a:p>
          <a:p>
            <a:pPr algn="just">
              <a:buNone/>
            </a:pPr>
            <a:r>
              <a:rPr lang="en-US" sz="2400" dirty="0" smtClean="0">
                <a:latin typeface="Arial Narrow" pitchFamily="34" charset="0"/>
                <a:cs typeface="Arial" pitchFamily="34" charset="0"/>
              </a:rPr>
              <a:t>JSTOR is powerful platform to find the perfect article, explore new topics, and organize your research using JSTOR’s powerful search engine and tools.</a:t>
            </a:r>
            <a:endParaRPr lang="en-IN" sz="2400" dirty="0" smtClean="0">
              <a:latin typeface="Arial Narrow" pitchFamily="34" charset="0"/>
              <a:cs typeface="Arial" pitchFamily="34" charset="0"/>
            </a:endParaRPr>
          </a:p>
          <a:p>
            <a:pPr algn="just"/>
            <a:endParaRPr lang="en-IN" sz="2400" dirty="0" smtClean="0">
              <a:latin typeface="Arial Narrow" pitchFamily="34" charset="0"/>
              <a:cs typeface="Arial" pitchFamily="34" charset="0"/>
            </a:endParaRPr>
          </a:p>
          <a:p>
            <a:pPr algn="just">
              <a:buNone/>
            </a:pPr>
            <a:r>
              <a:rPr lang="en-US" sz="2400" dirty="0" smtClean="0">
                <a:latin typeface="Arial Narrow" pitchFamily="34" charset="0"/>
                <a:cs typeface="Arial" pitchFamily="34" charset="0"/>
              </a:rPr>
              <a:t>Its archival collection is a database containing back issues of more than 2,000 academic and professional journals spanning 50 disciplines and more than 350 years of scholarship including some of the most authoritative and widely read articles in the arts and sciences. The exceptional content has been preserved in its original form and is of the highest-quality digital format.</a:t>
            </a:r>
            <a:endParaRPr lang="en-IN" sz="2400" dirty="0" smtClean="0">
              <a:latin typeface="Arial Narrow" pitchFamily="34" charset="0"/>
              <a:cs typeface="Arial" pitchFamily="34" charset="0"/>
            </a:endParaRPr>
          </a:p>
          <a:p>
            <a:endParaRPr lang="en-US" dirty="0"/>
          </a:p>
        </p:txBody>
      </p:sp>
      <p:sp>
        <p:nvSpPr>
          <p:cNvPr id="3" name="Title 2"/>
          <p:cNvSpPr>
            <a:spLocks noGrp="1"/>
          </p:cNvSpPr>
          <p:nvPr>
            <p:ph type="title"/>
          </p:nvPr>
        </p:nvSpPr>
        <p:spPr>
          <a:xfrm>
            <a:off x="533400" y="0"/>
            <a:ext cx="8229600" cy="838200"/>
          </a:xfrm>
        </p:spPr>
        <p:txBody>
          <a:bodyPr>
            <a:normAutofit/>
          </a:bodyPr>
          <a:lstStyle/>
          <a:p>
            <a:r>
              <a:rPr sz="3200" b="1" smtClean="0">
                <a:latin typeface="Arial Narrow" pitchFamily="34" charset="0"/>
                <a:cs typeface="Arial" pitchFamily="34" charset="0"/>
              </a:rPr>
              <a:t>2.  </a:t>
            </a:r>
            <a:r>
              <a:rPr sz="3200" b="1" smtClean="0">
                <a:latin typeface="Arial Narrow" pitchFamily="34" charset="0"/>
                <a:cs typeface="Arial" pitchFamily="34" charset="0"/>
                <a:hlinkClick r:id="rId4"/>
              </a:rPr>
              <a:t>JSTOR</a:t>
            </a:r>
            <a:r>
              <a:rPr sz="3200" b="1" smtClean="0">
                <a:latin typeface="Arial Narrow" pitchFamily="34" charset="0"/>
                <a:cs typeface="Arial" pitchFamily="34" charset="0"/>
              </a:rPr>
              <a:t>:</a:t>
            </a:r>
            <a:endParaRPr lang="en-US" sz="3200" dirty="0"/>
          </a:p>
        </p:txBody>
      </p:sp>
    </p:spTree>
  </p:cSld>
  <p:clrMapOvr>
    <a:masterClrMapping/>
  </p:clrMapOvr>
  <p:transition>
    <p:wipe dir="d"/>
    <p:sndAc>
      <p:stSnd>
        <p:snd r:embed="rId2" name="camera.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867400"/>
          </a:xfrm>
        </p:spPr>
        <p:txBody>
          <a:bodyPr>
            <a:normAutofit fontScale="92500" lnSpcReduction="20000"/>
          </a:bodyPr>
          <a:lstStyle/>
          <a:p>
            <a:pPr algn="just">
              <a:buNone/>
            </a:pPr>
            <a:r>
              <a:rPr lang="en-IN" dirty="0" err="1" smtClean="0">
                <a:latin typeface="Arial Narrow" pitchFamily="34" charset="0"/>
                <a:cs typeface="Arial" pitchFamily="34" charset="0"/>
              </a:rPr>
              <a:t>Keesing's</a:t>
            </a:r>
            <a:r>
              <a:rPr lang="en-IN" dirty="0" smtClean="0">
                <a:latin typeface="Arial Narrow" pitchFamily="34" charset="0"/>
                <a:cs typeface="Arial" pitchFamily="34" charset="0"/>
              </a:rPr>
              <a:t> was founded in 1931 with the intention of creating a lasting archive of original, accurate, and objective articles on the world's political, social, and economic events. </a:t>
            </a:r>
            <a:r>
              <a:rPr lang="en-IN" dirty="0" err="1" smtClean="0">
                <a:latin typeface="Arial Narrow" pitchFamily="34" charset="0"/>
                <a:cs typeface="Arial" pitchFamily="34" charset="0"/>
              </a:rPr>
              <a:t>Keesings</a:t>
            </a:r>
            <a:r>
              <a:rPr lang="en-IN" dirty="0" smtClean="0">
                <a:latin typeface="Arial Narrow" pitchFamily="34" charset="0"/>
                <a:cs typeface="Arial" pitchFamily="34" charset="0"/>
              </a:rPr>
              <a:t> team of news writers and editors (based in Cambridge, UK) create a series of concise, clear articles which are published every month, providing readers with a digestible but detailed summary of global news.</a:t>
            </a:r>
          </a:p>
          <a:p>
            <a:pPr algn="just">
              <a:buNone/>
            </a:pPr>
            <a:r>
              <a:rPr lang="en-IN" dirty="0" smtClean="0">
                <a:latin typeface="Arial Narrow" pitchFamily="34" charset="0"/>
                <a:cs typeface="Arial" pitchFamily="34" charset="0"/>
              </a:rPr>
              <a:t>Since 1931 </a:t>
            </a:r>
            <a:r>
              <a:rPr lang="en-IN" dirty="0" err="1" smtClean="0">
                <a:latin typeface="Arial Narrow" pitchFamily="34" charset="0"/>
                <a:cs typeface="Arial" pitchFamily="34" charset="0"/>
              </a:rPr>
              <a:t>Keesing’s</a:t>
            </a:r>
            <a:r>
              <a:rPr lang="en-IN" dirty="0" smtClean="0">
                <a:latin typeface="Arial Narrow" pitchFamily="34" charset="0"/>
                <a:cs typeface="Arial" pitchFamily="34" charset="0"/>
              </a:rPr>
              <a:t> has collected news reports on a daily basis from all over the world in a wide range of languages. These constitute a concise, accurate and unbiased account of important developments in each of the world’s countries, major international organizations and within selected thematic topics. </a:t>
            </a:r>
          </a:p>
          <a:p>
            <a:pPr algn="just">
              <a:buNone/>
            </a:pPr>
            <a:r>
              <a:rPr lang="en-IN" dirty="0" smtClean="0">
                <a:latin typeface="Arial Narrow" pitchFamily="34" charset="0"/>
                <a:cs typeface="Arial" pitchFamily="34" charset="0"/>
              </a:rPr>
              <a:t>The </a:t>
            </a:r>
            <a:r>
              <a:rPr lang="en-IN" dirty="0" err="1" smtClean="0">
                <a:latin typeface="Arial Narrow" pitchFamily="34" charset="0"/>
                <a:cs typeface="Arial" pitchFamily="34" charset="0"/>
              </a:rPr>
              <a:t>Keesing’s</a:t>
            </a:r>
            <a:r>
              <a:rPr lang="en-IN" dirty="0" smtClean="0">
                <a:latin typeface="Arial Narrow" pitchFamily="34" charset="0"/>
                <a:cs typeface="Arial" pitchFamily="34" charset="0"/>
              </a:rPr>
              <a:t> archive of over 1 </a:t>
            </a:r>
            <a:r>
              <a:rPr lang="en-IN" dirty="0" err="1" smtClean="0">
                <a:latin typeface="Arial Narrow" pitchFamily="34" charset="0"/>
                <a:cs typeface="Arial" pitchFamily="34" charset="0"/>
              </a:rPr>
              <a:t>lac</a:t>
            </a:r>
            <a:r>
              <a:rPr lang="en-IN" dirty="0" smtClean="0">
                <a:latin typeface="Arial Narrow" pitchFamily="34" charset="0"/>
                <a:cs typeface="Arial" pitchFamily="34" charset="0"/>
              </a:rPr>
              <a:t> articles includes coverage of:-</a:t>
            </a:r>
          </a:p>
          <a:p>
            <a:pPr lvl="1" algn="just">
              <a:buFont typeface="Wingdings" pitchFamily="2" charset="2"/>
              <a:buChar char="Ø"/>
            </a:pPr>
            <a:r>
              <a:rPr lang="en-IN" dirty="0" smtClean="0">
                <a:latin typeface="Arial Narrow" pitchFamily="34" charset="0"/>
                <a:cs typeface="Arial" pitchFamily="34" charset="0"/>
              </a:rPr>
              <a:t>Elections and changes of government in every country</a:t>
            </a:r>
          </a:p>
          <a:p>
            <a:pPr lvl="1" algn="just">
              <a:buFont typeface="Wingdings" pitchFamily="2" charset="2"/>
              <a:buChar char="Ø"/>
            </a:pPr>
            <a:r>
              <a:rPr lang="en-IN" dirty="0" smtClean="0">
                <a:latin typeface="Arial Narrow" pitchFamily="34" charset="0"/>
                <a:cs typeface="Arial" pitchFamily="34" charset="0"/>
              </a:rPr>
              <a:t>Social issues such as immigration and asylum</a:t>
            </a:r>
          </a:p>
          <a:p>
            <a:pPr lvl="1" algn="just">
              <a:buFont typeface="Wingdings" pitchFamily="2" charset="2"/>
              <a:buChar char="Ø"/>
            </a:pPr>
            <a:r>
              <a:rPr lang="en-IN" dirty="0" smtClean="0">
                <a:latin typeface="Arial Narrow" pitchFamily="34" charset="0"/>
                <a:cs typeface="Arial" pitchFamily="34" charset="0"/>
              </a:rPr>
              <a:t>Wars, treatises, and diplomacy</a:t>
            </a:r>
          </a:p>
          <a:p>
            <a:pPr lvl="1" algn="just">
              <a:buFont typeface="Wingdings" pitchFamily="2" charset="2"/>
              <a:buChar char="Ø"/>
            </a:pPr>
            <a:r>
              <a:rPr lang="en-IN" dirty="0" smtClean="0">
                <a:latin typeface="Arial Narrow" pitchFamily="34" charset="0"/>
                <a:cs typeface="Arial" pitchFamily="34" charset="0"/>
              </a:rPr>
              <a:t>Terrorism and issues of internal security</a:t>
            </a:r>
          </a:p>
          <a:p>
            <a:pPr lvl="1" algn="just">
              <a:buFont typeface="Wingdings" pitchFamily="2" charset="2"/>
              <a:buChar char="Ø"/>
            </a:pPr>
            <a:r>
              <a:rPr lang="en-IN" dirty="0" smtClean="0">
                <a:latin typeface="Arial Narrow" pitchFamily="34" charset="0"/>
                <a:cs typeface="Arial" pitchFamily="34" charset="0"/>
              </a:rPr>
              <a:t>Legislation, budgets, economic developments, and international agreements</a:t>
            </a:r>
          </a:p>
          <a:p>
            <a:pPr lvl="1" algn="just">
              <a:buFont typeface="Wingdings" pitchFamily="2" charset="2"/>
              <a:buChar char="Ø"/>
            </a:pPr>
            <a:r>
              <a:rPr lang="en-IN" dirty="0" smtClean="0">
                <a:latin typeface="Arial Narrow" pitchFamily="34" charset="0"/>
                <a:cs typeface="Arial" pitchFamily="34" charset="0"/>
              </a:rPr>
              <a:t>Natural disasters, environmental issues, and scientific discoveries</a:t>
            </a:r>
            <a:endParaRPr lang="en-US" dirty="0"/>
          </a:p>
        </p:txBody>
      </p:sp>
      <p:sp>
        <p:nvSpPr>
          <p:cNvPr id="3" name="Title 2"/>
          <p:cNvSpPr>
            <a:spLocks noGrp="1"/>
          </p:cNvSpPr>
          <p:nvPr>
            <p:ph type="title"/>
          </p:nvPr>
        </p:nvSpPr>
        <p:spPr>
          <a:xfrm>
            <a:off x="457200" y="152400"/>
            <a:ext cx="8229600" cy="685800"/>
          </a:xfrm>
        </p:spPr>
        <p:txBody>
          <a:bodyPr>
            <a:normAutofit fontScale="90000"/>
          </a:bodyPr>
          <a:lstStyle/>
          <a:p>
            <a:r>
              <a:rPr sz="4400" smtClean="0">
                <a:latin typeface="Arial Narrow" pitchFamily="34" charset="0"/>
                <a:cs typeface="Arial" pitchFamily="34" charset="0"/>
              </a:rPr>
              <a:t>3. </a:t>
            </a:r>
            <a:r>
              <a:rPr sz="4000" smtClean="0">
                <a:latin typeface="Arial Narrow" pitchFamily="34" charset="0"/>
                <a:cs typeface="Arial" pitchFamily="34" charset="0"/>
                <a:hlinkClick r:id="rId3"/>
              </a:rPr>
              <a:t>Keesing’s : World News Archive</a:t>
            </a:r>
            <a:r>
              <a:rPr sz="4000" smtClean="0">
                <a:latin typeface="Arial Narrow" pitchFamily="34" charset="0"/>
                <a:cs typeface="Arial" pitchFamily="34" charset="0"/>
              </a:rPr>
              <a:t>:</a:t>
            </a:r>
            <a:endParaRPr lang="en-US" sz="4000" dirty="0"/>
          </a:p>
        </p:txBody>
      </p:sp>
    </p:spTree>
  </p:cSld>
  <p:clrMapOvr>
    <a:masterClrMapping/>
  </p:clrMapOvr>
  <p:transition>
    <p:wipe dir="d"/>
    <p:sndAc>
      <p:stSnd>
        <p:snd r:embed="rId2" name="camera.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638800"/>
          </a:xfrm>
        </p:spPr>
        <p:txBody>
          <a:bodyPr/>
          <a:lstStyle/>
          <a:p>
            <a:pPr algn="just">
              <a:buNone/>
            </a:pPr>
            <a:r>
              <a:rPr lang="en-IN" sz="2800" dirty="0" err="1" smtClean="0">
                <a:latin typeface="Arial Narrow" pitchFamily="34" charset="0"/>
                <a:cs typeface="Arial" pitchFamily="34" charset="0"/>
              </a:rPr>
              <a:t>Keesing’s</a:t>
            </a:r>
            <a:r>
              <a:rPr lang="en-IN" sz="2800" dirty="0" smtClean="0">
                <a:latin typeface="Arial Narrow" pitchFamily="34" charset="0"/>
                <a:cs typeface="Arial" pitchFamily="34" charset="0"/>
              </a:rPr>
              <a:t> World News Archive also includes useful primary source material such as speeches and UN resolutions.</a:t>
            </a:r>
          </a:p>
          <a:p>
            <a:pPr algn="just">
              <a:buNone/>
            </a:pPr>
            <a:endParaRPr lang="en-IN" sz="2800" dirty="0" smtClean="0">
              <a:latin typeface="Arial Narrow" pitchFamily="34" charset="0"/>
              <a:cs typeface="Arial" pitchFamily="34" charset="0"/>
            </a:endParaRPr>
          </a:p>
          <a:p>
            <a:pPr algn="just">
              <a:buNone/>
            </a:pPr>
            <a:r>
              <a:rPr lang="en-IN" sz="2800" dirty="0" smtClean="0">
                <a:latin typeface="Arial Narrow" pitchFamily="34" charset="0"/>
                <a:cs typeface="Arial" pitchFamily="34" charset="0"/>
              </a:rPr>
              <a:t>Some of the special features of </a:t>
            </a:r>
            <a:r>
              <a:rPr lang="en-IN" sz="2800" dirty="0" err="1" smtClean="0">
                <a:latin typeface="Arial Narrow" pitchFamily="34" charset="0"/>
                <a:cs typeface="Arial" pitchFamily="34" charset="0"/>
              </a:rPr>
              <a:t>Keesing’s</a:t>
            </a:r>
            <a:r>
              <a:rPr lang="en-IN" sz="2800" dirty="0" smtClean="0">
                <a:latin typeface="Arial Narrow" pitchFamily="34" charset="0"/>
                <a:cs typeface="Arial" pitchFamily="34" charset="0"/>
              </a:rPr>
              <a:t> archives are:​ </a:t>
            </a:r>
          </a:p>
          <a:p>
            <a:pPr algn="just">
              <a:buNone/>
            </a:pPr>
            <a:endParaRPr lang="en-IN" sz="2800" dirty="0" smtClean="0">
              <a:latin typeface="Arial Narrow" pitchFamily="34" charset="0"/>
              <a:cs typeface="Arial" pitchFamily="34" charset="0"/>
            </a:endParaRPr>
          </a:p>
          <a:p>
            <a:pPr lvl="1" algn="just">
              <a:buFont typeface="Wingdings" pitchFamily="2" charset="2"/>
              <a:buChar char="Ø"/>
            </a:pPr>
            <a:r>
              <a:rPr lang="en-IN" dirty="0" smtClean="0">
                <a:latin typeface="Arial Narrow" pitchFamily="34" charset="0"/>
                <a:cs typeface="Arial" pitchFamily="34" charset="0"/>
              </a:rPr>
              <a:t> A ‘Portfolio’ feature allows users to select and store articles, tag interesting information, and share tags with other users.</a:t>
            </a:r>
          </a:p>
          <a:p>
            <a:pPr lvl="1" algn="just">
              <a:buFont typeface="Wingdings" pitchFamily="2" charset="2"/>
              <a:buChar char="Ø"/>
            </a:pPr>
            <a:r>
              <a:rPr lang="en-IN" dirty="0" smtClean="0">
                <a:latin typeface="Arial Narrow" pitchFamily="34" charset="0"/>
                <a:cs typeface="Arial" pitchFamily="34" charset="0"/>
              </a:rPr>
              <a:t>‘Breaking History’ articles highlighting major stories worldwide. Coupled with corresponding timelines, these articles highlight connections between current events and modern history</a:t>
            </a:r>
          </a:p>
          <a:p>
            <a:pPr lvl="1" algn="just">
              <a:buFont typeface="Wingdings" pitchFamily="2" charset="2"/>
              <a:buChar char="Ø"/>
            </a:pPr>
            <a:r>
              <a:rPr lang="en-IN" dirty="0" smtClean="0">
                <a:latin typeface="Arial Narrow" pitchFamily="34" charset="0"/>
                <a:cs typeface="Arial" pitchFamily="34" charset="0"/>
              </a:rPr>
              <a:t> Users can search by date or keyword, and filter results by country or person</a:t>
            </a:r>
          </a:p>
          <a:p>
            <a:pPr>
              <a:buNone/>
            </a:pPr>
            <a:endParaRPr lang="en-US" dirty="0"/>
          </a:p>
        </p:txBody>
      </p:sp>
      <p:sp>
        <p:nvSpPr>
          <p:cNvPr id="3" name="Title 2"/>
          <p:cNvSpPr>
            <a:spLocks noGrp="1"/>
          </p:cNvSpPr>
          <p:nvPr>
            <p:ph type="title"/>
          </p:nvPr>
        </p:nvSpPr>
        <p:spPr>
          <a:xfrm>
            <a:off x="381000" y="152400"/>
            <a:ext cx="8763000" cy="762000"/>
          </a:xfrm>
        </p:spPr>
        <p:txBody>
          <a:bodyPr>
            <a:normAutofit/>
          </a:bodyPr>
          <a:lstStyle/>
          <a:p>
            <a:r>
              <a:rPr sz="3600" smtClean="0">
                <a:latin typeface="Arial Narrow" pitchFamily="34" charset="0"/>
                <a:cs typeface="Arial" pitchFamily="34" charset="0"/>
              </a:rPr>
              <a:t>3. </a:t>
            </a:r>
            <a:r>
              <a:rPr sz="3600" smtClean="0">
                <a:latin typeface="Arial Narrow" pitchFamily="34" charset="0"/>
                <a:cs typeface="Arial" pitchFamily="34" charset="0"/>
                <a:hlinkClick r:id="rId3"/>
              </a:rPr>
              <a:t>Keesing’s : World News Archive</a:t>
            </a:r>
            <a:r>
              <a:rPr sz="3600" smtClean="0">
                <a:latin typeface="Arial Narrow" pitchFamily="34" charset="0"/>
                <a:cs typeface="Arial" pitchFamily="34" charset="0"/>
              </a:rPr>
              <a:t>  </a:t>
            </a:r>
            <a:r>
              <a:rPr sz="2800" smtClean="0">
                <a:latin typeface="Arial" pitchFamily="34" charset="0"/>
                <a:cs typeface="Arial" pitchFamily="34" charset="0"/>
              </a:rPr>
              <a:t>continue </a:t>
            </a:r>
            <a:r>
              <a:rPr sz="3600" smtClean="0">
                <a:latin typeface="Arial" pitchFamily="34" charset="0"/>
                <a:cs typeface="Arial" pitchFamily="34" charset="0"/>
              </a:rPr>
              <a:t>……..</a:t>
            </a:r>
            <a:endParaRPr lang="en-US" sz="3600" dirty="0"/>
          </a:p>
        </p:txBody>
      </p:sp>
    </p:spTree>
  </p:cSld>
  <p:clrMapOvr>
    <a:masterClrMapping/>
  </p:clrMapOvr>
  <p:transition>
    <p:wipe dir="d"/>
    <p:sndAc>
      <p:stSnd>
        <p:snd r:embed="rId2" name="camera.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457200" y="990600"/>
            <a:ext cx="8229600" cy="5867400"/>
          </a:xfrm>
        </p:spPr>
        <p:txBody>
          <a:bodyPr>
            <a:noAutofit/>
          </a:bodyPr>
          <a:lstStyle/>
          <a:p>
            <a:pPr algn="just"/>
            <a:r>
              <a:rPr lang="en-IN" sz="2400" dirty="0" smtClean="0">
                <a:solidFill>
                  <a:schemeClr val="tx1"/>
                </a:solidFill>
                <a:latin typeface="Arial Narrow" pitchFamily="34" charset="0"/>
              </a:rPr>
              <a:t>ABI/INFORM Complete includes important full‐text journals and much sought‐after titles from the business press as well as key trade publications, dissertations, conference proceedings, and market reports.</a:t>
            </a:r>
            <a:r>
              <a:rPr lang="en-US" sz="2400" dirty="0" smtClean="0"/>
              <a:t> Through agreements with some of the world’s most prestigious publishers including Cambridge University Press, Dow Jones &amp; Company, Emerald Group Publishing, Palgrave MacMillan, the Financial Times Group, and the Economist Intelligence Unit </a:t>
            </a:r>
            <a:r>
              <a:rPr lang="en-US" sz="2400" dirty="0" err="1" smtClean="0"/>
              <a:t>ProQuest</a:t>
            </a:r>
            <a:r>
              <a:rPr lang="en-US" sz="2400" dirty="0" smtClean="0"/>
              <a:t> provides access to </a:t>
            </a:r>
            <a:r>
              <a:rPr lang="en-US" sz="2400" u="sng" dirty="0" smtClean="0"/>
              <a:t>hundreds of key business titles:-</a:t>
            </a:r>
            <a:endParaRPr lang="en-US" sz="2400" u="sng" dirty="0" smtClean="0">
              <a:solidFill>
                <a:schemeClr val="tx1"/>
              </a:solidFill>
              <a:latin typeface="Arial Narrow" pitchFamily="34" charset="0"/>
            </a:endParaRPr>
          </a:p>
          <a:p>
            <a:pPr lvl="1" algn="just">
              <a:buFont typeface="Wingdings" pitchFamily="2" charset="2"/>
              <a:buChar char="Ø"/>
            </a:pPr>
            <a:r>
              <a:rPr lang="en-US" sz="2200" dirty="0" smtClean="0">
                <a:solidFill>
                  <a:schemeClr val="tx1"/>
                </a:solidFill>
                <a:latin typeface="Arial Narrow" pitchFamily="34" charset="0"/>
              </a:rPr>
              <a:t> Key ongoing full-text journals</a:t>
            </a:r>
            <a:endParaRPr lang="en-IN" sz="2200" dirty="0" smtClean="0">
              <a:solidFill>
                <a:schemeClr val="tx1"/>
              </a:solidFill>
              <a:latin typeface="Arial Narrow" pitchFamily="34" charset="0"/>
            </a:endParaRPr>
          </a:p>
          <a:p>
            <a:pPr lvl="1" algn="just">
              <a:buFont typeface="Wingdings" pitchFamily="2" charset="2"/>
              <a:buChar char="Ø"/>
            </a:pPr>
            <a:r>
              <a:rPr lang="en-US" sz="2200" dirty="0" smtClean="0">
                <a:solidFill>
                  <a:schemeClr val="tx1"/>
                </a:solidFill>
                <a:latin typeface="Arial Narrow" pitchFamily="34" charset="0"/>
              </a:rPr>
              <a:t> Key ongoing full-text periodicals</a:t>
            </a:r>
            <a:endParaRPr lang="en-IN" sz="2200" dirty="0" smtClean="0">
              <a:solidFill>
                <a:schemeClr val="tx1"/>
              </a:solidFill>
              <a:latin typeface="Arial Narrow" pitchFamily="34" charset="0"/>
            </a:endParaRPr>
          </a:p>
          <a:p>
            <a:pPr lvl="1" algn="just">
              <a:buFont typeface="Wingdings" pitchFamily="2" charset="2"/>
              <a:buChar char="Ø"/>
            </a:pPr>
            <a:r>
              <a:rPr lang="en-US" sz="2200" dirty="0" smtClean="0">
                <a:solidFill>
                  <a:schemeClr val="tx1"/>
                </a:solidFill>
                <a:latin typeface="Arial Narrow" pitchFamily="34" charset="0"/>
              </a:rPr>
              <a:t>Key ongoing full-text analyses include: Market and industry reports from </a:t>
            </a:r>
            <a:r>
              <a:rPr lang="en-IN" sz="2000" dirty="0" smtClean="0"/>
              <a:t>Economist Intelligence Unit, Oxford </a:t>
            </a:r>
            <a:r>
              <a:rPr lang="en-IN" sz="2000" dirty="0" err="1" smtClean="0"/>
              <a:t>Analytica</a:t>
            </a:r>
            <a:r>
              <a:rPr lang="en-IN" sz="2000" dirty="0" smtClean="0"/>
              <a:t>.</a:t>
            </a:r>
            <a:endParaRPr lang="en-IN" sz="2200" dirty="0" smtClean="0">
              <a:solidFill>
                <a:schemeClr val="tx1"/>
              </a:solidFill>
              <a:latin typeface="Arial Narrow" pitchFamily="34" charset="0"/>
            </a:endParaRPr>
          </a:p>
          <a:p>
            <a:pPr lvl="1" algn="just">
              <a:buFont typeface="Wingdings" pitchFamily="2" charset="2"/>
              <a:buChar char="Ø"/>
            </a:pPr>
            <a:r>
              <a:rPr lang="en-US" sz="2200" dirty="0" smtClean="0">
                <a:solidFill>
                  <a:schemeClr val="tx1"/>
                </a:solidFill>
                <a:latin typeface="Arial Narrow" pitchFamily="34" charset="0"/>
              </a:rPr>
              <a:t> Other key full-text non-journal content </a:t>
            </a:r>
            <a:endParaRPr lang="en-IN" sz="2200" dirty="0" smtClean="0">
              <a:solidFill>
                <a:schemeClr val="tx1"/>
              </a:solidFill>
              <a:latin typeface="Arial Narrow" pitchFamily="34" charset="0"/>
            </a:endParaRPr>
          </a:p>
          <a:p>
            <a:pPr lvl="1" algn="just">
              <a:buFont typeface="Wingdings" pitchFamily="2" charset="2"/>
              <a:buChar char="Ø"/>
            </a:pPr>
            <a:r>
              <a:rPr lang="en-US" sz="2200" dirty="0" smtClean="0">
                <a:solidFill>
                  <a:schemeClr val="tx1"/>
                </a:solidFill>
                <a:latin typeface="Arial Narrow" pitchFamily="34" charset="0"/>
              </a:rPr>
              <a:t> Subject coverage</a:t>
            </a:r>
            <a:endParaRPr lang="en-IN" sz="2200" dirty="0">
              <a:solidFill>
                <a:schemeClr val="tx1"/>
              </a:solidFill>
              <a:latin typeface="Arial Narrow" pitchFamily="34" charset="0"/>
            </a:endParaRPr>
          </a:p>
        </p:txBody>
      </p:sp>
      <p:sp>
        <p:nvSpPr>
          <p:cNvPr id="2" name="Title 1"/>
          <p:cNvSpPr>
            <a:spLocks noGrp="1"/>
          </p:cNvSpPr>
          <p:nvPr>
            <p:ph type="title"/>
          </p:nvPr>
        </p:nvSpPr>
        <p:spPr>
          <a:xfrm>
            <a:off x="457200" y="152400"/>
            <a:ext cx="8229600" cy="685800"/>
          </a:xfrm>
        </p:spPr>
        <p:txBody>
          <a:bodyPr>
            <a:normAutofit/>
          </a:bodyPr>
          <a:lstStyle/>
          <a:p>
            <a:r>
              <a:rPr sz="3600" smtClean="0">
                <a:latin typeface="Arial Narrow" pitchFamily="34" charset="0"/>
                <a:cs typeface="Arial" pitchFamily="34" charset="0"/>
              </a:rPr>
              <a:t>4. </a:t>
            </a:r>
            <a:r>
              <a:rPr sz="3600" smtClean="0">
                <a:latin typeface="Arial Narrow" pitchFamily="34" charset="0"/>
                <a:cs typeface="Arial" pitchFamily="34" charset="0"/>
                <a:hlinkClick r:id="rId3"/>
              </a:rPr>
              <a:t>ProQuest ABI/Inform Complete</a:t>
            </a:r>
            <a:endParaRPr lang="en-IN" sz="3600" dirty="0">
              <a:latin typeface="Arial Narrow" pitchFamily="34" charset="0"/>
            </a:endParaRPr>
          </a:p>
        </p:txBody>
      </p:sp>
    </p:spTree>
  </p:cSld>
  <p:clrMapOvr>
    <a:masterClrMapping/>
  </p:clrMapOvr>
  <p:transition>
    <p:wipe dir="d"/>
    <p:sndAc>
      <p:stSnd>
        <p:snd r:embed="rId2" name="camera.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76400"/>
            <a:ext cx="8001000" cy="4495800"/>
          </a:xfrm>
        </p:spPr>
        <p:txBody>
          <a:bodyPr/>
          <a:lstStyle/>
          <a:p>
            <a:pPr algn="just">
              <a:buNone/>
            </a:pPr>
            <a:r>
              <a:rPr lang="en-US" dirty="0" smtClean="0"/>
              <a:t>	</a:t>
            </a:r>
          </a:p>
          <a:p>
            <a:pPr algn="just">
              <a:buNone/>
            </a:pPr>
            <a:r>
              <a:rPr lang="en-US" dirty="0" smtClean="0"/>
              <a:t>	This historical newspaper provides genealogists, researchers and scholars with online, easily-searchable first-hand accounts and unparalleled coverage of the politics, society and events of the time. Its coverage are from the year1838 to 2006 and Subject coverage are -Historical local, regional and national news &amp; Multidisciplinary.</a:t>
            </a:r>
          </a:p>
          <a:p>
            <a:endParaRPr lang="en-US" dirty="0"/>
          </a:p>
        </p:txBody>
      </p:sp>
      <p:sp>
        <p:nvSpPr>
          <p:cNvPr id="3" name="Title 2"/>
          <p:cNvSpPr>
            <a:spLocks noGrp="1"/>
          </p:cNvSpPr>
          <p:nvPr>
            <p:ph type="title"/>
          </p:nvPr>
        </p:nvSpPr>
        <p:spPr>
          <a:xfrm>
            <a:off x="990600" y="152400"/>
            <a:ext cx="7696200" cy="1524000"/>
          </a:xfrm>
        </p:spPr>
        <p:txBody>
          <a:bodyPr>
            <a:normAutofit/>
          </a:bodyPr>
          <a:lstStyle/>
          <a:p>
            <a:r>
              <a:rPr lang="en-IN" sz="2800" b="1" dirty="0" smtClean="0"/>
              <a:t>5.  </a:t>
            </a:r>
            <a:r>
              <a:rPr lang="en-IN" sz="2800" b="1" dirty="0" err="1" smtClean="0"/>
              <a:t>ProQuest</a:t>
            </a:r>
            <a:r>
              <a:rPr lang="en-IN" sz="2800" b="1" dirty="0" smtClean="0"/>
              <a:t> Historical Newspapers – </a:t>
            </a:r>
            <a:r>
              <a:rPr lang="en-IN" sz="2400" b="1" dirty="0" smtClean="0">
                <a:hlinkClick r:id="rId3"/>
              </a:rPr>
              <a:t>The Times of India Archive (1838-2006):</a:t>
            </a:r>
            <a:r>
              <a:rPr sz="2200" smtClean="0"/>
              <a:t/>
            </a:r>
            <a:br>
              <a:rPr sz="2200" smtClean="0"/>
            </a:br>
            <a:endParaRPr lang="en-US" sz="2200" dirty="0"/>
          </a:p>
        </p:txBody>
      </p:sp>
    </p:spTree>
  </p:cSld>
  <p:clrMapOvr>
    <a:masterClrMapping/>
  </p:clrMapOvr>
  <p:transition>
    <p:wipe dir="d"/>
    <p:sndAc>
      <p:stSnd>
        <p:snd r:embed="rId2" name="camera.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normAutofit/>
          </a:bodyPr>
          <a:lstStyle/>
          <a:p>
            <a:endParaRPr lang="en-US" sz="1800" dirty="0" smtClean="0">
              <a:latin typeface="Arial" pitchFamily="34" charset="0"/>
              <a:cs typeface="Arial" pitchFamily="34" charset="0"/>
              <a:hlinkClick r:id="rId3"/>
            </a:endParaRPr>
          </a:p>
          <a:p>
            <a:pPr algn="just">
              <a:buNone/>
            </a:pPr>
            <a:r>
              <a:rPr lang="en-IN" sz="2800" dirty="0" smtClean="0"/>
              <a:t>	The Wall Street Journal provides PDF images of essentially all the content published in The Wall Street Journal from its first issue in 1889 through 1995. It is searchable by keyword, author, article title, and first paragraph as a abstract. It includes editorials, illustrations and advertisements, anything that appeared in the original edition. You can browse issues by clicking Publications at the top of the screen.</a:t>
            </a:r>
            <a:endParaRPr lang="en-US" sz="2800" dirty="0" smtClean="0"/>
          </a:p>
          <a:p>
            <a:pPr>
              <a:buNone/>
            </a:pPr>
            <a:endParaRPr lang="en-US" sz="2400" dirty="0" smtClean="0">
              <a:solidFill>
                <a:schemeClr val="tx1"/>
              </a:solidFill>
              <a:latin typeface="Arial Narrow" pitchFamily="34" charset="0"/>
              <a:cs typeface="Arial" pitchFamily="34" charset="0"/>
              <a:hlinkClick r:id="rId3"/>
            </a:endParaRPr>
          </a:p>
        </p:txBody>
      </p:sp>
      <p:sp>
        <p:nvSpPr>
          <p:cNvPr id="2" name="Title 1"/>
          <p:cNvSpPr>
            <a:spLocks noGrp="1"/>
          </p:cNvSpPr>
          <p:nvPr>
            <p:ph type="title"/>
          </p:nvPr>
        </p:nvSpPr>
        <p:spPr>
          <a:xfrm>
            <a:off x="762000" y="152400"/>
            <a:ext cx="7848600" cy="1600200"/>
          </a:xfrm>
        </p:spPr>
        <p:txBody>
          <a:bodyPr>
            <a:normAutofit fontScale="90000"/>
          </a:bodyPr>
          <a:lstStyle/>
          <a:p>
            <a:r>
              <a:rPr lang="en-US" sz="2400" dirty="0" smtClean="0">
                <a:latin typeface="Arial" pitchFamily="34" charset="0"/>
                <a:cs typeface="Arial" pitchFamily="34" charset="0"/>
                <a:hlinkClick r:id="rId3"/>
              </a:rPr>
              <a:t/>
            </a:r>
            <a:br>
              <a:rPr lang="en-US" sz="2400" dirty="0" smtClean="0">
                <a:latin typeface="Arial" pitchFamily="34" charset="0"/>
                <a:cs typeface="Arial" pitchFamily="34" charset="0"/>
                <a:hlinkClick r:id="rId3"/>
              </a:rPr>
            </a:br>
            <a:r>
              <a:rPr lang="en-US" sz="2400" dirty="0" smtClean="0">
                <a:latin typeface="Arial" pitchFamily="34" charset="0"/>
                <a:cs typeface="Arial" pitchFamily="34" charset="0"/>
                <a:hlinkClick r:id="rId3"/>
              </a:rPr>
              <a:t/>
            </a:r>
            <a:br>
              <a:rPr lang="en-US" sz="2400" dirty="0" smtClean="0">
                <a:latin typeface="Arial" pitchFamily="34" charset="0"/>
                <a:cs typeface="Arial" pitchFamily="34" charset="0"/>
                <a:hlinkClick r:id="rId3"/>
              </a:rPr>
            </a:br>
            <a:r>
              <a:rPr lang="en-US" sz="2400" dirty="0" smtClean="0">
                <a:latin typeface="Arial" pitchFamily="34" charset="0"/>
                <a:cs typeface="Arial" pitchFamily="34" charset="0"/>
                <a:hlinkClick r:id="rId3"/>
              </a:rPr>
              <a:t/>
            </a:r>
            <a:br>
              <a:rPr lang="en-US" sz="2400" dirty="0" smtClean="0">
                <a:latin typeface="Arial" pitchFamily="34" charset="0"/>
                <a:cs typeface="Arial" pitchFamily="34" charset="0"/>
                <a:hlinkClick r:id="rId3"/>
              </a:rPr>
            </a:br>
            <a:r>
              <a:rPr lang="en-US" sz="2400" dirty="0" smtClean="0">
                <a:latin typeface="Arial" pitchFamily="34" charset="0"/>
                <a:cs typeface="Arial" pitchFamily="34" charset="0"/>
                <a:hlinkClick r:id="rId3"/>
              </a:rPr>
              <a:t/>
            </a:r>
            <a:br>
              <a:rPr lang="en-US" sz="2400" dirty="0" smtClean="0">
                <a:latin typeface="Arial" pitchFamily="34" charset="0"/>
                <a:cs typeface="Arial" pitchFamily="34" charset="0"/>
                <a:hlinkClick r:id="rId3"/>
              </a:rPr>
            </a:br>
            <a:r>
              <a:rPr lang="en-US" sz="2400" dirty="0" smtClean="0">
                <a:latin typeface="Arial" pitchFamily="34" charset="0"/>
                <a:cs typeface="Arial" pitchFamily="34" charset="0"/>
                <a:hlinkClick r:id="rId3"/>
              </a:rPr>
              <a:t/>
            </a:r>
            <a:br>
              <a:rPr lang="en-US" sz="2400" dirty="0" smtClean="0">
                <a:latin typeface="Arial" pitchFamily="34" charset="0"/>
                <a:cs typeface="Arial" pitchFamily="34" charset="0"/>
                <a:hlinkClick r:id="rId3"/>
              </a:rPr>
            </a:br>
            <a:r>
              <a:rPr lang="en-US" sz="2400" dirty="0" smtClean="0">
                <a:latin typeface="Arial" pitchFamily="34" charset="0"/>
                <a:cs typeface="Arial" pitchFamily="34" charset="0"/>
                <a:hlinkClick r:id="rId3"/>
              </a:rPr>
              <a:t/>
            </a:r>
            <a:br>
              <a:rPr lang="en-US" sz="2400" dirty="0" smtClean="0">
                <a:latin typeface="Arial" pitchFamily="34" charset="0"/>
                <a:cs typeface="Arial" pitchFamily="34" charset="0"/>
                <a:hlinkClick r:id="rId3"/>
              </a:rPr>
            </a:br>
            <a:r>
              <a:rPr lang="en-US" sz="2400" dirty="0" smtClean="0">
                <a:latin typeface="Arial" pitchFamily="34" charset="0"/>
                <a:cs typeface="Arial" pitchFamily="34" charset="0"/>
                <a:hlinkClick r:id="rId3"/>
              </a:rPr>
              <a:t/>
            </a:r>
            <a:br>
              <a:rPr lang="en-US" sz="2400" dirty="0" smtClean="0">
                <a:latin typeface="Arial" pitchFamily="34" charset="0"/>
                <a:cs typeface="Arial" pitchFamily="34" charset="0"/>
                <a:hlinkClick r:id="rId3"/>
              </a:rPr>
            </a:br>
            <a:r>
              <a:rPr lang="en-US" sz="2400" dirty="0" smtClean="0">
                <a:latin typeface="Arial" pitchFamily="34" charset="0"/>
                <a:cs typeface="Arial" pitchFamily="34" charset="0"/>
                <a:hlinkClick r:id="rId3"/>
              </a:rPr>
              <a:t/>
            </a:r>
            <a:br>
              <a:rPr lang="en-US" sz="2400" dirty="0" smtClean="0">
                <a:latin typeface="Arial" pitchFamily="34" charset="0"/>
                <a:cs typeface="Arial" pitchFamily="34" charset="0"/>
                <a:hlinkClick r:id="rId3"/>
              </a:rPr>
            </a:br>
            <a:r>
              <a:rPr sz="3600" b="1" smtClean="0">
                <a:latin typeface="Arial Narrow" pitchFamily="34" charset="0"/>
                <a:cs typeface="Arial" pitchFamily="34" charset="0"/>
              </a:rPr>
              <a:t>6.   ProQuest Historical Newspapers</a:t>
            </a:r>
            <a:r>
              <a:rPr sz="3600" smtClean="0">
                <a:latin typeface="Arial Narrow" pitchFamily="34" charset="0"/>
                <a:cs typeface="Arial" pitchFamily="34" charset="0"/>
                <a:hlinkClick r:id="rId4"/>
              </a:rPr>
              <a:t>-The Wall Street Journal(1889-1995) </a:t>
            </a:r>
            <a:r>
              <a:rPr lang="en-US" sz="2400" dirty="0" smtClean="0">
                <a:latin typeface="Arial" pitchFamily="34" charset="0"/>
                <a:cs typeface="Arial" pitchFamily="34" charset="0"/>
                <a:hlinkClick r:id="rId3"/>
              </a:rPr>
              <a:t/>
            </a:r>
            <a:br>
              <a:rPr lang="en-US" sz="2400" dirty="0" smtClean="0">
                <a:latin typeface="Arial" pitchFamily="34" charset="0"/>
                <a:cs typeface="Arial" pitchFamily="34" charset="0"/>
                <a:hlinkClick r:id="rId3"/>
              </a:rPr>
            </a:br>
            <a:endParaRPr lang="en-IN" sz="2000" b="0" dirty="0">
              <a:solidFill>
                <a:schemeClr val="tx1"/>
              </a:solidFill>
              <a:latin typeface="Arial" pitchFamily="34" charset="0"/>
              <a:cs typeface="Arial" pitchFamily="34" charset="0"/>
            </a:endParaRPr>
          </a:p>
        </p:txBody>
      </p:sp>
    </p:spTree>
  </p:cSld>
  <p:clrMapOvr>
    <a:masterClrMapping/>
  </p:clrMapOvr>
  <p:transition>
    <p:wipe dir="d"/>
    <p:sndAc>
      <p:stSnd>
        <p:snd r:embed="rId2" name="camera.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4114800"/>
          </a:xfrm>
        </p:spPr>
        <p:txBody>
          <a:bodyPr/>
          <a:lstStyle/>
          <a:p>
            <a:pPr algn="just">
              <a:buNone/>
            </a:pPr>
            <a:r>
              <a:rPr lang="en-IN" dirty="0" smtClean="0"/>
              <a:t>	</a:t>
            </a:r>
            <a:r>
              <a:rPr lang="en-IN" dirty="0" err="1" smtClean="0"/>
              <a:t>ProQuest</a:t>
            </a:r>
            <a:r>
              <a:rPr lang="en-IN" dirty="0" smtClean="0"/>
              <a:t> UK and Ireland Historical Newspaper Collection (formerly </a:t>
            </a:r>
            <a:r>
              <a:rPr lang="en-IN" dirty="0" err="1" smtClean="0"/>
              <a:t>ProQuest</a:t>
            </a:r>
            <a:r>
              <a:rPr lang="en-IN" dirty="0" smtClean="0"/>
              <a:t> Historical Newspapers) is a historical newspaper archive that includes The Guardian 1821-2003 and The Observer 1791-2003, The Irish Times 1859-2011 and The Weekly Irish Times 1876-1958, and The Scotsman 1817-1950 also all leading British and Irish titles of specific interest and relevance to the UK Higher Education community</a:t>
            </a:r>
            <a:endParaRPr lang="en-US" dirty="0"/>
          </a:p>
        </p:txBody>
      </p:sp>
      <p:sp>
        <p:nvSpPr>
          <p:cNvPr id="3" name="Title 2"/>
          <p:cNvSpPr>
            <a:spLocks noGrp="1"/>
          </p:cNvSpPr>
          <p:nvPr>
            <p:ph type="title"/>
          </p:nvPr>
        </p:nvSpPr>
        <p:spPr>
          <a:xfrm>
            <a:off x="762000" y="152400"/>
            <a:ext cx="7924800" cy="1752600"/>
          </a:xfrm>
        </p:spPr>
        <p:txBody>
          <a:bodyPr>
            <a:normAutofit/>
          </a:bodyPr>
          <a:lstStyle/>
          <a:p>
            <a:r>
              <a:rPr sz="3600" b="1" smtClean="0">
                <a:latin typeface="Arial Narrow" pitchFamily="34" charset="0"/>
                <a:cs typeface="Arial" pitchFamily="34" charset="0"/>
              </a:rPr>
              <a:t>7.  ProQuest Historical Newspapers</a:t>
            </a:r>
            <a:r>
              <a:rPr sz="3600" smtClean="0">
                <a:latin typeface="Arial Narrow" pitchFamily="34" charset="0"/>
                <a:cs typeface="Arial" pitchFamily="34" charset="0"/>
                <a:hlinkClick r:id="rId3"/>
              </a:rPr>
              <a:t>-The Guardian and The Observer (1791-2003)</a:t>
            </a:r>
            <a:r>
              <a:rPr lang="en-IN" sz="3600" dirty="0" smtClean="0">
                <a:solidFill>
                  <a:schemeClr val="tx1"/>
                </a:solidFill>
                <a:latin typeface="Arial Narrow" pitchFamily="34" charset="0"/>
              </a:rPr>
              <a:t/>
            </a:r>
            <a:br>
              <a:rPr lang="en-IN" sz="3600" dirty="0" smtClean="0">
                <a:solidFill>
                  <a:schemeClr val="tx1"/>
                </a:solidFill>
                <a:latin typeface="Arial Narrow" pitchFamily="34" charset="0"/>
              </a:rPr>
            </a:br>
            <a:endParaRPr lang="en-US" sz="3600" dirty="0"/>
          </a:p>
        </p:txBody>
      </p:sp>
    </p:spTree>
  </p:cSld>
  <p:clrMapOvr>
    <a:masterClrMapping/>
  </p:clrMapOvr>
  <p:transition>
    <p:wipe dir="d"/>
    <p:sndAc>
      <p:stSnd>
        <p:snd r:embed="rId2" name="camera.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AutoNum type="arabicPeriod"/>
            </a:pPr>
            <a:r>
              <a:rPr lang="en-IN" b="1" dirty="0" smtClean="0"/>
              <a:t>International New York Times</a:t>
            </a:r>
            <a:endParaRPr lang="en-IN" b="1" u="sng" dirty="0" smtClean="0"/>
          </a:p>
          <a:p>
            <a:pPr marL="514350" indent="-514350">
              <a:buAutoNum type="arabicPeriod"/>
            </a:pPr>
            <a:r>
              <a:rPr lang="en-IN" b="1" dirty="0" smtClean="0"/>
              <a:t>Financial Times</a:t>
            </a:r>
          </a:p>
          <a:p>
            <a:pPr marL="514350" indent="-514350">
              <a:buAutoNum type="arabicPeriod"/>
            </a:pPr>
            <a:r>
              <a:rPr lang="en-IN" b="1" dirty="0" smtClean="0"/>
              <a:t>PressReader</a:t>
            </a:r>
            <a:endParaRPr lang="en-IN" b="1" dirty="0" smtClean="0"/>
          </a:p>
          <a:p>
            <a:pPr marL="514350" indent="-514350">
              <a:buAutoNum type="arabicPeriod"/>
            </a:pPr>
            <a:r>
              <a:rPr lang="en-IN" b="1" dirty="0" smtClean="0"/>
              <a:t>Wall Street Journal (WSJ)</a:t>
            </a:r>
            <a:endParaRPr lang="en-US" dirty="0" smtClean="0"/>
          </a:p>
        </p:txBody>
      </p:sp>
      <p:sp>
        <p:nvSpPr>
          <p:cNvPr id="3" name="Title 2"/>
          <p:cNvSpPr>
            <a:spLocks noGrp="1"/>
          </p:cNvSpPr>
          <p:nvPr>
            <p:ph type="title"/>
          </p:nvPr>
        </p:nvSpPr>
        <p:spPr/>
        <p:txBody>
          <a:bodyPr>
            <a:normAutofit fontScale="90000"/>
          </a:bodyPr>
          <a:lstStyle/>
          <a:p>
            <a:r>
              <a:rPr lang="en-IN" sz="4400" b="1" dirty="0" smtClean="0">
                <a:latin typeface="Arial Narrow" pitchFamily="34" charset="0"/>
              </a:rPr>
              <a:t> IV.  </a:t>
            </a:r>
            <a:r>
              <a:rPr lang="en-IN" sz="4400" b="1" u="sng" dirty="0" smtClean="0">
                <a:latin typeface="Arial Narrow" pitchFamily="34" charset="0"/>
                <a:cs typeface="Arial" pitchFamily="34" charset="0"/>
              </a:rPr>
              <a:t>Online Newspapers Databases</a:t>
            </a:r>
            <a:r>
              <a:rPr lang="en-IN" sz="4400" b="1" dirty="0" smtClean="0">
                <a:latin typeface="Arial Narrow" pitchFamily="34" charset="0"/>
              </a:rPr>
              <a:t/>
            </a:r>
            <a:br>
              <a:rPr lang="en-IN" sz="4400" b="1" dirty="0" smtClean="0">
                <a:latin typeface="Arial Narrow" pitchFamily="34" charset="0"/>
              </a:rPr>
            </a:br>
            <a:endParaRPr lang="en-US" dirty="0"/>
          </a:p>
        </p:txBody>
      </p:sp>
    </p:spTree>
  </p:cSld>
  <p:clrMapOvr>
    <a:masterClrMapping/>
  </p:clrMapOvr>
  <p:transition>
    <p:wipe dir="d"/>
    <p:sndAc>
      <p:stSnd>
        <p:snd r:embed="rId2" name="camera.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buNone/>
            </a:pPr>
            <a:r>
              <a:rPr lang="en-US" sz="2800" dirty="0" smtClean="0">
                <a:latin typeface="Arial Narrow" pitchFamily="34" charset="0"/>
              </a:rPr>
              <a:t>	International New York Times is a leading international source for opinion leaders and decision- makers around the globe. With dedicated newsrooms in Paris, London, Hong Kong and New York, and journalists reporting from all corners of the globe, its informative, inspiring and intelligent coverage of the world makes it required reading in 130 countries around the world.</a:t>
            </a:r>
            <a:endParaRPr lang="en-IN" sz="2800" dirty="0" smtClean="0">
              <a:latin typeface="Arial Narrow" pitchFamily="34" charset="0"/>
            </a:endParaRPr>
          </a:p>
          <a:p>
            <a:pPr algn="just">
              <a:buNone/>
            </a:pPr>
            <a:endParaRPr lang="en-US" dirty="0"/>
          </a:p>
        </p:txBody>
      </p:sp>
      <p:sp>
        <p:nvSpPr>
          <p:cNvPr id="3" name="Title 2"/>
          <p:cNvSpPr>
            <a:spLocks noGrp="1"/>
          </p:cNvSpPr>
          <p:nvPr>
            <p:ph type="title"/>
          </p:nvPr>
        </p:nvSpPr>
        <p:spPr/>
        <p:txBody>
          <a:bodyPr>
            <a:normAutofit fontScale="90000"/>
          </a:bodyPr>
          <a:lstStyle/>
          <a:p>
            <a:r>
              <a:rPr lang="en-IN" b="1" dirty="0" smtClean="0"/>
              <a:t>1. </a:t>
            </a:r>
            <a:r>
              <a:rPr lang="en-IN" b="1" dirty="0" smtClean="0">
                <a:hlinkClick r:id="rId3"/>
              </a:rPr>
              <a:t>International New York Times</a:t>
            </a:r>
            <a:r>
              <a:rPr lang="en-IN" b="1" u="sng" dirty="0" smtClean="0"/>
              <a:t/>
            </a:r>
            <a:br>
              <a:rPr lang="en-IN" b="1" u="sng" dirty="0" smtClean="0"/>
            </a:br>
            <a:endParaRPr lang="en-US" dirty="0"/>
          </a:p>
        </p:txBody>
      </p:sp>
    </p:spTree>
  </p:cSld>
  <p:clrMapOvr>
    <a:masterClrMapping/>
  </p:clrMapOvr>
  <p:transition>
    <p:wipe dir="d"/>
    <p:sndAc>
      <p:stSnd>
        <p:snd r:embed="rId2" name="camera.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715000"/>
          </a:xfrm>
        </p:spPr>
        <p:txBody>
          <a:bodyPr>
            <a:normAutofit/>
          </a:bodyPr>
          <a:lstStyle/>
          <a:p>
            <a:pPr>
              <a:buNone/>
            </a:pPr>
            <a:r>
              <a:rPr lang="en-US" sz="3500" dirty="0" smtClean="0">
                <a:latin typeface="Arial Narrow" pitchFamily="34" charset="0"/>
              </a:rPr>
              <a:t>FT.com provide following tools for corporate subscribers:</a:t>
            </a:r>
            <a:endParaRPr lang="en-IN" sz="3500" dirty="0" smtClean="0">
              <a:latin typeface="Arial Narrow" pitchFamily="34" charset="0"/>
            </a:endParaRPr>
          </a:p>
          <a:p>
            <a:pPr lvl="1">
              <a:buFont typeface="Wingdings" pitchFamily="2" charset="2"/>
              <a:buChar char="§"/>
            </a:pPr>
            <a:r>
              <a:rPr lang="en-US" sz="3300" dirty="0" smtClean="0">
                <a:latin typeface="Arial Narrow" pitchFamily="34" charset="0"/>
              </a:rPr>
              <a:t>  Email alerts</a:t>
            </a:r>
            <a:endParaRPr lang="en-IN" sz="3300" dirty="0" smtClean="0">
              <a:latin typeface="Arial Narrow" pitchFamily="34" charset="0"/>
            </a:endParaRPr>
          </a:p>
          <a:p>
            <a:pPr lvl="1">
              <a:buFont typeface="Wingdings" pitchFamily="2" charset="2"/>
              <a:buChar char="§"/>
            </a:pPr>
            <a:r>
              <a:rPr lang="en-US" sz="3300" dirty="0" smtClean="0">
                <a:latin typeface="Arial Narrow" pitchFamily="34" charset="0"/>
              </a:rPr>
              <a:t>  Keyword Alerts</a:t>
            </a:r>
            <a:endParaRPr lang="en-IN" sz="3300" dirty="0" smtClean="0">
              <a:latin typeface="Arial Narrow" pitchFamily="34" charset="0"/>
            </a:endParaRPr>
          </a:p>
          <a:p>
            <a:pPr lvl="1">
              <a:buFont typeface="Wingdings" pitchFamily="2" charset="2"/>
              <a:buChar char="§"/>
            </a:pPr>
            <a:r>
              <a:rPr lang="en-US" sz="3300" dirty="0" smtClean="0">
                <a:latin typeface="Arial Narrow" pitchFamily="34" charset="0"/>
              </a:rPr>
              <a:t>  Company News &amp; Price Alerts</a:t>
            </a:r>
            <a:endParaRPr lang="en-IN" sz="3300" dirty="0" smtClean="0">
              <a:latin typeface="Arial Narrow" pitchFamily="34" charset="0"/>
            </a:endParaRPr>
          </a:p>
          <a:p>
            <a:pPr lvl="1">
              <a:buFont typeface="Wingdings" pitchFamily="2" charset="2"/>
              <a:buChar char="§"/>
            </a:pPr>
            <a:r>
              <a:rPr lang="en-US" sz="3300" dirty="0" smtClean="0">
                <a:latin typeface="Arial Narrow" pitchFamily="34" charset="0"/>
              </a:rPr>
              <a:t>   Email Briefings</a:t>
            </a:r>
            <a:endParaRPr lang="en-IN" sz="3300" dirty="0" smtClean="0">
              <a:latin typeface="Arial Narrow" pitchFamily="34" charset="0"/>
            </a:endParaRPr>
          </a:p>
          <a:p>
            <a:pPr lvl="1">
              <a:buFont typeface="Wingdings" pitchFamily="2" charset="2"/>
              <a:buChar char="§"/>
            </a:pPr>
            <a:r>
              <a:rPr lang="en-US" sz="3300" dirty="0" smtClean="0">
                <a:latin typeface="Arial Narrow" pitchFamily="34" charset="0"/>
              </a:rPr>
              <a:t>   Corporate Services</a:t>
            </a:r>
          </a:p>
          <a:p>
            <a:pPr>
              <a:buNone/>
            </a:pPr>
            <a:endParaRPr lang="en-IN" sz="4400" dirty="0" smtClean="0">
              <a:latin typeface="Arial" pitchFamily="34" charset="0"/>
              <a:cs typeface="Arial" pitchFamily="34" charset="0"/>
            </a:endParaRPr>
          </a:p>
          <a:p>
            <a:pPr lvl="0"/>
            <a:endParaRPr lang="en-IN" sz="3700" dirty="0" smtClean="0">
              <a:latin typeface="Arial" pitchFamily="34" charset="0"/>
              <a:cs typeface="Arial" pitchFamily="34" charset="0"/>
            </a:endParaRPr>
          </a:p>
          <a:p>
            <a:pPr>
              <a:buNone/>
            </a:pPr>
            <a:endParaRPr lang="en-IN" dirty="0"/>
          </a:p>
        </p:txBody>
      </p:sp>
      <p:sp>
        <p:nvSpPr>
          <p:cNvPr id="2" name="Title 1"/>
          <p:cNvSpPr>
            <a:spLocks noGrp="1"/>
          </p:cNvSpPr>
          <p:nvPr>
            <p:ph type="title"/>
          </p:nvPr>
        </p:nvSpPr>
        <p:spPr/>
        <p:txBody>
          <a:bodyPr>
            <a:normAutofit fontScale="90000"/>
          </a:bodyPr>
          <a:lstStyle/>
          <a:p>
            <a:r>
              <a:rPr lang="en-IN" sz="3600" b="1" u="sng" dirty="0" smtClean="0">
                <a:latin typeface="Arial" pitchFamily="34" charset="0"/>
                <a:cs typeface="Arial" pitchFamily="34" charset="0"/>
              </a:rPr>
              <a:t/>
            </a:r>
            <a:br>
              <a:rPr lang="en-IN" sz="3600" b="1" u="sng" dirty="0" smtClean="0">
                <a:latin typeface="Arial" pitchFamily="34" charset="0"/>
                <a:cs typeface="Arial" pitchFamily="34" charset="0"/>
              </a:rPr>
            </a:br>
            <a:r>
              <a:rPr lang="en-IN" sz="3600" b="1" u="sng" dirty="0" smtClean="0">
                <a:latin typeface="Arial" pitchFamily="34" charset="0"/>
                <a:cs typeface="Arial" pitchFamily="34" charset="0"/>
              </a:rPr>
              <a:t/>
            </a:r>
            <a:br>
              <a:rPr lang="en-IN" sz="3600" b="1" u="sng" dirty="0" smtClean="0">
                <a:latin typeface="Arial" pitchFamily="34" charset="0"/>
                <a:cs typeface="Arial" pitchFamily="34" charset="0"/>
              </a:rPr>
            </a:br>
            <a:r>
              <a:rPr lang="en-IN" sz="3600" b="1" u="sng" dirty="0" smtClean="0">
                <a:latin typeface="Arial" pitchFamily="34" charset="0"/>
                <a:cs typeface="Arial" pitchFamily="34" charset="0"/>
              </a:rPr>
              <a:t/>
            </a:r>
            <a:br>
              <a:rPr lang="en-IN" sz="3600" b="1" u="sng" dirty="0" smtClean="0">
                <a:latin typeface="Arial" pitchFamily="34" charset="0"/>
                <a:cs typeface="Arial" pitchFamily="34" charset="0"/>
              </a:rPr>
            </a:br>
            <a:r>
              <a:rPr lang="en-IN" sz="3600" b="1" u="sng" dirty="0" smtClean="0">
                <a:latin typeface="Arial" pitchFamily="34" charset="0"/>
                <a:cs typeface="Arial" pitchFamily="34" charset="0"/>
              </a:rPr>
              <a:t/>
            </a:r>
            <a:br>
              <a:rPr lang="en-IN" sz="3600" b="1" u="sng" dirty="0" smtClean="0">
                <a:latin typeface="Arial" pitchFamily="34" charset="0"/>
                <a:cs typeface="Arial" pitchFamily="34" charset="0"/>
              </a:rPr>
            </a:br>
            <a:r>
              <a:rPr lang="en-IN" sz="3600" b="1" u="sng" dirty="0" smtClean="0">
                <a:latin typeface="Arial" pitchFamily="34" charset="0"/>
                <a:cs typeface="Arial" pitchFamily="34" charset="0"/>
              </a:rPr>
              <a:t/>
            </a:r>
            <a:br>
              <a:rPr lang="en-IN" sz="3600" b="1" u="sng" dirty="0" smtClean="0">
                <a:latin typeface="Arial" pitchFamily="34" charset="0"/>
                <a:cs typeface="Arial" pitchFamily="34" charset="0"/>
              </a:rPr>
            </a:br>
            <a:r>
              <a:rPr lang="en-IN" sz="3600" b="1" u="sng" dirty="0" smtClean="0">
                <a:latin typeface="Arial" pitchFamily="34" charset="0"/>
                <a:cs typeface="Arial" pitchFamily="34" charset="0"/>
              </a:rPr>
              <a:t/>
            </a:r>
            <a:br>
              <a:rPr lang="en-IN" sz="3600" b="1" u="sng" dirty="0" smtClean="0">
                <a:latin typeface="Arial" pitchFamily="34" charset="0"/>
                <a:cs typeface="Arial" pitchFamily="34" charset="0"/>
              </a:rPr>
            </a:br>
            <a:r>
              <a:rPr lang="en-IN" sz="3600" b="1" u="sng" dirty="0" smtClean="0">
                <a:latin typeface="Arial" pitchFamily="34" charset="0"/>
                <a:cs typeface="Arial" pitchFamily="34" charset="0"/>
              </a:rPr>
              <a:t/>
            </a:r>
            <a:br>
              <a:rPr lang="en-IN" sz="3600" b="1" u="sng" dirty="0" smtClean="0">
                <a:latin typeface="Arial" pitchFamily="34" charset="0"/>
                <a:cs typeface="Arial" pitchFamily="34" charset="0"/>
              </a:rPr>
            </a:br>
            <a:r>
              <a:rPr lang="en-IN" sz="3600" b="1" u="sng" dirty="0" smtClean="0">
                <a:latin typeface="Arial" pitchFamily="34" charset="0"/>
                <a:cs typeface="Arial" pitchFamily="34" charset="0"/>
              </a:rPr>
              <a:t/>
            </a:r>
            <a:br>
              <a:rPr lang="en-IN" sz="3600" b="1" u="sng" dirty="0" smtClean="0">
                <a:latin typeface="Arial" pitchFamily="34" charset="0"/>
                <a:cs typeface="Arial" pitchFamily="34" charset="0"/>
              </a:rPr>
            </a:br>
            <a:r>
              <a:rPr lang="en-IN" sz="3600" b="1" u="sng" dirty="0" smtClean="0">
                <a:latin typeface="Arial" pitchFamily="34" charset="0"/>
                <a:cs typeface="Arial" pitchFamily="34" charset="0"/>
              </a:rPr>
              <a:t/>
            </a:r>
            <a:br>
              <a:rPr lang="en-IN" sz="3600" b="1" u="sng" dirty="0" smtClean="0">
                <a:latin typeface="Arial" pitchFamily="34" charset="0"/>
                <a:cs typeface="Arial" pitchFamily="34" charset="0"/>
              </a:rPr>
            </a:br>
            <a:r>
              <a:rPr lang="en-IN" sz="3600" b="1" u="sng" dirty="0" smtClean="0">
                <a:latin typeface="Arial" pitchFamily="34" charset="0"/>
                <a:cs typeface="Arial" pitchFamily="34" charset="0"/>
              </a:rPr>
              <a:t/>
            </a:r>
            <a:br>
              <a:rPr lang="en-IN" sz="3600" b="1" u="sng" dirty="0" smtClean="0">
                <a:latin typeface="Arial" pitchFamily="34" charset="0"/>
                <a:cs typeface="Arial" pitchFamily="34" charset="0"/>
              </a:rPr>
            </a:br>
            <a:r>
              <a:rPr lang="en-IN" sz="2800" b="1" dirty="0" smtClean="0"/>
              <a:t/>
            </a:r>
            <a:br>
              <a:rPr lang="en-IN" sz="2800" b="1" dirty="0" smtClean="0"/>
            </a:br>
            <a:r>
              <a:rPr lang="en-IN" sz="4000" b="1" dirty="0" smtClean="0"/>
              <a:t>2.  </a:t>
            </a:r>
            <a:r>
              <a:rPr sz="4000" b="1" smtClean="0">
                <a:latin typeface="Arial Narrow" pitchFamily="34" charset="0"/>
                <a:cs typeface="Arial" pitchFamily="34" charset="0"/>
                <a:hlinkClick r:id="rId3"/>
              </a:rPr>
              <a:t>Financial Times</a:t>
            </a:r>
            <a:r>
              <a:rPr sz="4000" b="1" smtClean="0">
                <a:latin typeface="Arial Narrow" pitchFamily="34" charset="0"/>
                <a:cs typeface="Arial" pitchFamily="34" charset="0"/>
              </a:rPr>
              <a:t>(FT)</a:t>
            </a:r>
            <a:r>
              <a:rPr lang="en-IN" sz="3100" u="sng" dirty="0" smtClean="0">
                <a:latin typeface="Arial" pitchFamily="34" charset="0"/>
                <a:cs typeface="Arial" pitchFamily="34" charset="0"/>
              </a:rPr>
              <a:t/>
            </a:r>
            <a:br>
              <a:rPr lang="en-IN" sz="3100" u="sng" dirty="0" smtClean="0">
                <a:latin typeface="Arial" pitchFamily="34" charset="0"/>
                <a:cs typeface="Arial" pitchFamily="34" charset="0"/>
              </a:rPr>
            </a:br>
            <a:endParaRPr lang="en-IN" sz="3100" dirty="0"/>
          </a:p>
        </p:txBody>
      </p:sp>
      <p:pic>
        <p:nvPicPr>
          <p:cNvPr id="5" name="Content Placeholder 4" descr="onlinepapers.jpg"/>
          <p:cNvPicPr>
            <a:picLocks noGrp="1" noChangeAspect="1"/>
          </p:cNvPicPr>
          <p:nvPr>
            <p:ph sz="half" idx="4294967295"/>
          </p:nvPr>
        </p:nvPicPr>
        <p:blipFill>
          <a:blip r:embed="rId4"/>
          <a:stretch>
            <a:fillRect/>
          </a:stretch>
        </p:blipFill>
        <p:spPr>
          <a:xfrm>
            <a:off x="5943600" y="4343400"/>
            <a:ext cx="3200400" cy="1905000"/>
          </a:xfrm>
        </p:spPr>
      </p:pic>
    </p:spTree>
  </p:cSld>
  <p:clrMapOvr>
    <a:masterClrMapping/>
  </p:clrMapOvr>
  <p:transition>
    <p:wipe dir="d"/>
    <p:sndAc>
      <p:stSnd>
        <p:snd r:embed="rId2" name="camera.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09600"/>
            <a:ext cx="8077200" cy="5878532"/>
          </a:xfrm>
          <a:prstGeom prst="rect">
            <a:avLst/>
          </a:prstGeom>
        </p:spPr>
        <p:txBody>
          <a:bodyPr wrap="square">
            <a:spAutoFit/>
          </a:bodyPr>
          <a:lstStyle/>
          <a:p>
            <a:pPr algn="just">
              <a:buNone/>
            </a:pPr>
            <a:endParaRPr lang="en-IN" sz="2000" b="1" dirty="0" smtClean="0">
              <a:latin typeface="Arial Narrow" pitchFamily="34" charset="0"/>
              <a:cs typeface="Arial" pitchFamily="34" charset="0"/>
            </a:endParaRPr>
          </a:p>
          <a:p>
            <a:pPr algn="just">
              <a:buNone/>
            </a:pPr>
            <a:r>
              <a:rPr lang="en-IN" sz="2400" dirty="0" smtClean="0">
                <a:latin typeface="Arial Narrow" pitchFamily="34" charset="0"/>
                <a:cs typeface="Arial" pitchFamily="34" charset="0"/>
              </a:rPr>
              <a:t>The Indian Diaspora constitutes a significant economic, social and cultural force in the world today. Overseas Indians estimated at over 28 million are spread across the world. Their industry, enterprise, education, expertise and economic success are widely recognized. To strengthen linkages of overseas Indians to their place of origin and with each other, Government of Indian has established The </a:t>
            </a:r>
            <a:r>
              <a:rPr lang="en-IN" sz="2400" dirty="0" err="1" smtClean="0">
                <a:latin typeface="Arial Narrow" pitchFamily="34" charset="0"/>
                <a:cs typeface="Arial" pitchFamily="34" charset="0"/>
              </a:rPr>
              <a:t>Pravasi</a:t>
            </a:r>
            <a:r>
              <a:rPr lang="en-IN" sz="2400" dirty="0" smtClean="0">
                <a:latin typeface="Arial Narrow" pitchFamily="34" charset="0"/>
                <a:cs typeface="Arial" pitchFamily="34" charset="0"/>
              </a:rPr>
              <a:t> </a:t>
            </a:r>
            <a:r>
              <a:rPr lang="en-IN" sz="2400" dirty="0" err="1" smtClean="0">
                <a:latin typeface="Arial Narrow" pitchFamily="34" charset="0"/>
                <a:cs typeface="Arial" pitchFamily="34" charset="0"/>
              </a:rPr>
              <a:t>Bhartiya</a:t>
            </a:r>
            <a:r>
              <a:rPr lang="en-IN" sz="2400" dirty="0" smtClean="0">
                <a:latin typeface="Arial Narrow" pitchFamily="34" charset="0"/>
                <a:cs typeface="Arial" pitchFamily="34" charset="0"/>
              </a:rPr>
              <a:t> Kendra(PBK). </a:t>
            </a:r>
          </a:p>
          <a:p>
            <a:pPr algn="just">
              <a:buNone/>
            </a:pPr>
            <a:r>
              <a:rPr lang="en-IN" sz="2400" dirty="0" smtClean="0">
                <a:latin typeface="Arial Narrow" pitchFamily="34" charset="0"/>
                <a:cs typeface="Arial" pitchFamily="34" charset="0"/>
              </a:rPr>
              <a:t> </a:t>
            </a:r>
          </a:p>
          <a:p>
            <a:pPr algn="just">
              <a:buNone/>
            </a:pPr>
            <a:r>
              <a:rPr lang="en-IN" sz="2400" dirty="0" err="1" smtClean="0">
                <a:latin typeface="Arial Narrow" pitchFamily="34" charset="0"/>
                <a:cs typeface="Arial" pitchFamily="34" charset="0"/>
              </a:rPr>
              <a:t>PBK</a:t>
            </a:r>
            <a:r>
              <a:rPr lang="en-IN" sz="2400" dirty="0" smtClean="0">
                <a:latin typeface="Arial Narrow" pitchFamily="34" charset="0"/>
                <a:cs typeface="Arial" pitchFamily="34" charset="0"/>
              </a:rPr>
              <a:t> an Overseas Indian Centre under the  Ministry of External Affairs, Government of India has set up to emerge as the focal point for networking between India and its overseas Indian community; and as a suitable place which would commemorate the trials, tribulations, the evolution and achievements of the Indian Diaspora. This centre welcome Indian Diaspora living in over 150 countries.</a:t>
            </a:r>
          </a:p>
          <a:p>
            <a:pPr algn="just">
              <a:buNone/>
            </a:pPr>
            <a:endParaRPr lang="en-IN" sz="2000" b="1" dirty="0" smtClean="0">
              <a:latin typeface="Arial Narrow" pitchFamily="34" charset="0"/>
              <a:cs typeface="Arial" pitchFamily="34" charset="0"/>
            </a:endParaRPr>
          </a:p>
        </p:txBody>
      </p:sp>
      <p:sp>
        <p:nvSpPr>
          <p:cNvPr id="3" name="Rectangle 2"/>
          <p:cNvSpPr/>
          <p:nvPr/>
        </p:nvSpPr>
        <p:spPr>
          <a:xfrm>
            <a:off x="2209800" y="152400"/>
            <a:ext cx="5017553" cy="584775"/>
          </a:xfrm>
          <a:prstGeom prst="rect">
            <a:avLst/>
          </a:prstGeom>
        </p:spPr>
        <p:txBody>
          <a:bodyPr wrap="square">
            <a:spAutoFit/>
          </a:bodyPr>
          <a:lstStyle/>
          <a:p>
            <a:pPr algn="ctr"/>
            <a:r>
              <a:rPr lang="en-IN" sz="3200" b="1" u="sng" dirty="0" smtClean="0"/>
              <a:t>INTRODUCTION</a:t>
            </a:r>
          </a:p>
        </p:txBody>
      </p:sp>
    </p:spTree>
  </p:cSld>
  <p:clrMapOvr>
    <a:masterClrMapping/>
  </p:clrMapOvr>
  <p:transition>
    <p:wipe dir="d"/>
    <p:sndAc>
      <p:stSnd>
        <p:snd r:embed="rId3" name="camera.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143000"/>
            <a:ext cx="8458200" cy="5715000"/>
          </a:xfrm>
        </p:spPr>
        <p:txBody>
          <a:bodyPr>
            <a:normAutofit fontScale="92500" lnSpcReduction="10000"/>
          </a:bodyPr>
          <a:lstStyle/>
          <a:p>
            <a:pPr algn="just">
              <a:buNone/>
            </a:pPr>
            <a:r>
              <a:rPr lang="en-US" sz="2800" dirty="0" smtClean="0"/>
              <a:t>	</a:t>
            </a:r>
            <a:r>
              <a:rPr lang="en-US" sz="2800" dirty="0" smtClean="0"/>
              <a:t>PressReader provides unlimited access to more than 6,000 of the </a:t>
            </a:r>
            <a:r>
              <a:rPr lang="en-US" sz="2800" dirty="0" smtClean="0"/>
              <a:t>world’s </a:t>
            </a:r>
            <a:r>
              <a:rPr lang="en-US" sz="2800" dirty="0" smtClean="0"/>
              <a:t> premium and trusted same-day newspapers </a:t>
            </a:r>
            <a:r>
              <a:rPr lang="en-US" sz="2800" dirty="0" smtClean="0"/>
              <a:t>and </a:t>
            </a:r>
            <a:r>
              <a:rPr lang="en-US" sz="2800" dirty="0" smtClean="0"/>
              <a:t>magazines from over 120 countries in 60 languages under a single subscription. </a:t>
            </a:r>
          </a:p>
          <a:p>
            <a:pPr algn="just">
              <a:buNone/>
            </a:pPr>
            <a:endParaRPr lang="en-US" sz="2800" dirty="0" smtClean="0"/>
          </a:p>
          <a:p>
            <a:pPr algn="just">
              <a:buNone/>
            </a:pPr>
            <a:r>
              <a:rPr lang="en-US" sz="2800" dirty="0" smtClean="0"/>
              <a:t>Key </a:t>
            </a:r>
            <a:r>
              <a:rPr lang="en-US" sz="2800" dirty="0" smtClean="0"/>
              <a:t>features of </a:t>
            </a:r>
            <a:r>
              <a:rPr lang="en-US" sz="2800" dirty="0" smtClean="0"/>
              <a:t>PressReader:</a:t>
            </a:r>
            <a:endParaRPr lang="en-US" sz="2800" dirty="0" smtClean="0">
              <a:latin typeface="Arial Narrow" pitchFamily="34" charset="0"/>
            </a:endParaRPr>
          </a:p>
          <a:p>
            <a:pPr lvl="0"/>
            <a:r>
              <a:rPr lang="en-US" sz="2400" dirty="0" smtClean="0"/>
              <a:t>Content presented as an exact digital replica (on-screen, same as print)</a:t>
            </a:r>
          </a:p>
          <a:p>
            <a:r>
              <a:rPr lang="en-US" sz="2400" dirty="0"/>
              <a:t>Read publications and stories just as they appear in </a:t>
            </a:r>
            <a:r>
              <a:rPr lang="en-US" sz="2400" dirty="0" smtClean="0"/>
              <a:t>print</a:t>
            </a:r>
            <a:r>
              <a:rPr lang="en-US" sz="2400" dirty="0" smtClean="0"/>
              <a:t> </a:t>
            </a:r>
          </a:p>
          <a:p>
            <a:pPr lvl="0"/>
            <a:r>
              <a:rPr lang="en-US" sz="2400" dirty="0" smtClean="0"/>
              <a:t>Personalized user experience on PC, mobile and tablet</a:t>
            </a:r>
          </a:p>
          <a:p>
            <a:r>
              <a:rPr lang="en-US" sz="2400" dirty="0" smtClean="0"/>
              <a:t>Customized news </a:t>
            </a:r>
            <a:r>
              <a:rPr lang="en-US" sz="2400" dirty="0"/>
              <a:t>feed with </a:t>
            </a:r>
            <a:r>
              <a:rPr lang="en-US" sz="2400" dirty="0" smtClean="0"/>
              <a:t>relevant topics and  </a:t>
            </a:r>
            <a:r>
              <a:rPr lang="en-US" sz="2400" dirty="0"/>
              <a:t>sections </a:t>
            </a:r>
            <a:r>
              <a:rPr lang="en-US" sz="2400" dirty="0" smtClean="0"/>
              <a:t>of </a:t>
            </a:r>
            <a:r>
              <a:rPr lang="en-US" sz="2400" dirty="0"/>
              <a:t>publications to build your </a:t>
            </a:r>
            <a:r>
              <a:rPr lang="en-US" sz="2400" dirty="0" smtClean="0"/>
              <a:t>own tailored news-feed</a:t>
            </a:r>
            <a:endParaRPr lang="en-US" sz="2400" dirty="0"/>
          </a:p>
          <a:p>
            <a:r>
              <a:rPr lang="en-US" sz="2400" dirty="0" smtClean="0"/>
              <a:t>Easily </a:t>
            </a:r>
            <a:r>
              <a:rPr lang="en-US" sz="2400" dirty="0" smtClean="0"/>
              <a:t>discover content searching </a:t>
            </a:r>
            <a:r>
              <a:rPr lang="en-US" sz="2400" dirty="0" smtClean="0"/>
              <a:t>by keyword or by </a:t>
            </a:r>
            <a:r>
              <a:rPr lang="en-US" sz="2400" dirty="0" smtClean="0"/>
              <a:t>publication name</a:t>
            </a:r>
            <a:r>
              <a:rPr lang="en-US" sz="2400" dirty="0" smtClean="0"/>
              <a:t>, </a:t>
            </a:r>
            <a:r>
              <a:rPr lang="en-US" sz="2400" dirty="0" smtClean="0"/>
              <a:t>country, or </a:t>
            </a:r>
            <a:r>
              <a:rPr lang="en-US" sz="2400" dirty="0" smtClean="0"/>
              <a:t>language</a:t>
            </a:r>
          </a:p>
          <a:p>
            <a:r>
              <a:rPr lang="en-US" sz="2400" dirty="0" smtClean="0"/>
              <a:t>Saved key-word searching with monitoring alerts</a:t>
            </a:r>
            <a:endParaRPr lang="en-US" sz="2400" dirty="0" smtClean="0"/>
          </a:p>
          <a:p>
            <a:endParaRPr lang="en-US" dirty="0"/>
          </a:p>
        </p:txBody>
      </p:sp>
      <p:sp>
        <p:nvSpPr>
          <p:cNvPr id="3" name="Title 2"/>
          <p:cNvSpPr>
            <a:spLocks noGrp="1"/>
          </p:cNvSpPr>
          <p:nvPr>
            <p:ph type="title"/>
          </p:nvPr>
        </p:nvSpPr>
        <p:spPr>
          <a:xfrm>
            <a:off x="457200" y="152400"/>
            <a:ext cx="8229600" cy="838200"/>
          </a:xfrm>
        </p:spPr>
        <p:txBody>
          <a:bodyPr/>
          <a:lstStyle/>
          <a:p>
            <a:r>
              <a:rPr sz="4400" b="1" dirty="0" smtClean="0">
                <a:latin typeface="Arial Narrow" pitchFamily="34" charset="0"/>
                <a:cs typeface="Arial" pitchFamily="34" charset="0"/>
              </a:rPr>
              <a:t>3.  </a:t>
            </a:r>
            <a:r>
              <a:rPr sz="4400" b="1" dirty="0" smtClean="0">
                <a:latin typeface="Arial Narrow" pitchFamily="34" charset="0"/>
                <a:cs typeface="Arial" pitchFamily="34" charset="0"/>
                <a:hlinkClick r:id="rId3"/>
              </a:rPr>
              <a:t>PressReader</a:t>
            </a:r>
            <a:r>
              <a:rPr sz="4400" b="1" dirty="0" smtClean="0">
                <a:latin typeface="Arial Narrow" pitchFamily="34" charset="0"/>
                <a:cs typeface="Arial" pitchFamily="34" charset="0"/>
              </a:rPr>
              <a:t>:</a:t>
            </a:r>
            <a:endParaRPr lang="en-US" dirty="0"/>
          </a:p>
        </p:txBody>
      </p:sp>
    </p:spTree>
  </p:cSld>
  <p:clrMapOvr>
    <a:masterClrMapping/>
  </p:clrMapOvr>
  <p:transition>
    <p:wipe dir="d"/>
    <p:sndAc>
      <p:stSnd>
        <p:snd r:embed="rId2" name="camera.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638800"/>
          </a:xfrm>
        </p:spPr>
        <p:txBody>
          <a:bodyPr>
            <a:normAutofit fontScale="40000" lnSpcReduction="20000"/>
          </a:bodyPr>
          <a:lstStyle/>
          <a:p>
            <a:r>
              <a:rPr lang="en-US" sz="5400" dirty="0" smtClean="0"/>
              <a:t>Advanced key-word searching with monitoring alerts</a:t>
            </a:r>
          </a:p>
          <a:p>
            <a:r>
              <a:rPr lang="en-US" sz="5400" dirty="0"/>
              <a:t>Instantly translate stories in up to 18 </a:t>
            </a:r>
            <a:r>
              <a:rPr lang="en-US" sz="5400" dirty="0" smtClean="0"/>
              <a:t>languages</a:t>
            </a:r>
          </a:p>
          <a:p>
            <a:r>
              <a:rPr lang="en-US" sz="5400" dirty="0" smtClean="0"/>
              <a:t>Saved topics of interest which are integrated into users daily home-feed</a:t>
            </a:r>
          </a:p>
          <a:p>
            <a:r>
              <a:rPr lang="en-US" sz="5400" dirty="0" smtClean="0"/>
              <a:t>Bookmarking into curated collections, which can be accessed at a later date for reference or sharing</a:t>
            </a:r>
          </a:p>
          <a:p>
            <a:r>
              <a:rPr lang="en-US" sz="5400" dirty="0"/>
              <a:t>Channels – a unique way to share curated content to colleagues, associates or </a:t>
            </a:r>
            <a:r>
              <a:rPr lang="en-US" sz="5400" dirty="0" smtClean="0"/>
              <a:t>followers</a:t>
            </a:r>
          </a:p>
          <a:p>
            <a:r>
              <a:rPr lang="en-US" sz="5400" dirty="0" smtClean="0"/>
              <a:t>Commenting, opinions and supporting or opposing specific content.</a:t>
            </a:r>
          </a:p>
          <a:p>
            <a:r>
              <a:rPr lang="en-US" sz="5400" dirty="0" smtClean="0"/>
              <a:t>Social integration externally (Facebook, Twitter, etc.) and internally (PressReader)</a:t>
            </a:r>
          </a:p>
          <a:p>
            <a:r>
              <a:rPr lang="en-US" sz="5000" dirty="0" smtClean="0"/>
              <a:t>Download </a:t>
            </a:r>
            <a:r>
              <a:rPr lang="en-US" sz="5000" dirty="0"/>
              <a:t>full issues for offline </a:t>
            </a:r>
            <a:r>
              <a:rPr lang="en-US" sz="5000" dirty="0" smtClean="0"/>
              <a:t>reading</a:t>
            </a:r>
          </a:p>
          <a:p>
            <a:pPr lvl="0"/>
            <a:r>
              <a:rPr lang="en-US" sz="5000" dirty="0" smtClean="0"/>
              <a:t>Auto-delivery of content to users mobile or tablet device</a:t>
            </a:r>
            <a:endParaRPr lang="en-US" sz="5000" dirty="0" smtClean="0"/>
          </a:p>
          <a:p>
            <a:pPr lvl="0"/>
            <a:r>
              <a:rPr lang="en-US" sz="5000" dirty="0" smtClean="0"/>
              <a:t>Listen </a:t>
            </a:r>
            <a:r>
              <a:rPr lang="en-US" sz="5000" dirty="0" smtClean="0"/>
              <a:t>to stories with on-demand </a:t>
            </a:r>
            <a:r>
              <a:rPr lang="en-US" sz="5000" dirty="0" smtClean="0"/>
              <a:t>audio</a:t>
            </a:r>
            <a:endParaRPr lang="en-US" sz="5000" dirty="0" smtClean="0"/>
          </a:p>
          <a:p>
            <a:pPr lvl="0"/>
            <a:r>
              <a:rPr lang="en-US" sz="5000" dirty="0" smtClean="0"/>
              <a:t>Synced user profiles across multiple devices</a:t>
            </a:r>
            <a:endParaRPr lang="en-US" sz="5000" dirty="0" smtClean="0"/>
          </a:p>
          <a:p>
            <a:pPr lvl="0"/>
            <a:r>
              <a:rPr lang="en-US" sz="5000" dirty="0" smtClean="0"/>
              <a:t>Print full-content pages or </a:t>
            </a:r>
            <a:r>
              <a:rPr lang="en-US" sz="5000" dirty="0" smtClean="0"/>
              <a:t>articles</a:t>
            </a:r>
          </a:p>
        </p:txBody>
      </p:sp>
      <p:sp>
        <p:nvSpPr>
          <p:cNvPr id="3" name="Title 2"/>
          <p:cNvSpPr>
            <a:spLocks noGrp="1"/>
          </p:cNvSpPr>
          <p:nvPr>
            <p:ph type="title"/>
          </p:nvPr>
        </p:nvSpPr>
        <p:spPr>
          <a:xfrm>
            <a:off x="457200" y="152400"/>
            <a:ext cx="8229600" cy="762000"/>
          </a:xfrm>
        </p:spPr>
        <p:txBody>
          <a:bodyPr/>
          <a:lstStyle/>
          <a:p>
            <a:r>
              <a:rPr sz="4000" b="1" dirty="0" smtClean="0">
                <a:latin typeface="Arial Narrow" pitchFamily="34" charset="0"/>
                <a:cs typeface="Arial" pitchFamily="34" charset="0"/>
              </a:rPr>
              <a:t>3.  </a:t>
            </a:r>
            <a:r>
              <a:rPr sz="4000" b="1" dirty="0" smtClean="0">
                <a:latin typeface="Arial Narrow" pitchFamily="34" charset="0"/>
                <a:cs typeface="Arial" pitchFamily="34" charset="0"/>
                <a:hlinkClick r:id="rId3"/>
              </a:rPr>
              <a:t>PressReader</a:t>
            </a:r>
            <a:r>
              <a:rPr sz="4000" b="1" dirty="0" smtClean="0">
                <a:latin typeface="Arial Narrow" pitchFamily="34" charset="0"/>
                <a:cs typeface="Arial" pitchFamily="34" charset="0"/>
              </a:rPr>
              <a:t>      </a:t>
            </a:r>
            <a:r>
              <a:rPr lang="en-IN" sz="2800" b="1" dirty="0" smtClean="0">
                <a:latin typeface="Arial Narrow" pitchFamily="34" charset="0"/>
              </a:rPr>
              <a:t>c</a:t>
            </a:r>
            <a:r>
              <a:rPr lang="en-IN" sz="2800" b="1" dirty="0" smtClean="0"/>
              <a:t>ontinue……..</a:t>
            </a:r>
            <a:endParaRPr lang="en-IN" sz="2800" b="1" dirty="0"/>
          </a:p>
        </p:txBody>
      </p:sp>
    </p:spTree>
  </p:cSld>
  <p:clrMapOvr>
    <a:masterClrMapping/>
  </p:clrMapOvr>
  <p:transition>
    <p:wipe dir="d"/>
    <p:sndAc>
      <p:stSnd>
        <p:snd r:embed="rId2" name="camera.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638800"/>
          </a:xfrm>
        </p:spPr>
        <p:txBody>
          <a:bodyPr>
            <a:normAutofit/>
          </a:bodyPr>
          <a:lstStyle/>
          <a:p>
            <a:endParaRPr lang="en-US" sz="4400" dirty="0" smtClean="0"/>
          </a:p>
          <a:p>
            <a:r>
              <a:rPr lang="en-US" sz="4400" dirty="0" smtClean="0"/>
              <a:t>PressReader has gifted 1 month of access to all attendees of </a:t>
            </a:r>
            <a:r>
              <a:rPr lang="en-US" sz="4400" dirty="0" err="1" smtClean="0"/>
              <a:t>ICoASL</a:t>
            </a:r>
            <a:r>
              <a:rPr lang="en-US" sz="4400" dirty="0" smtClean="0"/>
              <a:t>.</a:t>
            </a:r>
          </a:p>
          <a:p>
            <a:endParaRPr lang="en-US" sz="5400" dirty="0" smtClean="0"/>
          </a:p>
          <a:p>
            <a:r>
              <a:rPr lang="en-US" sz="5000" dirty="0" smtClean="0"/>
              <a:t>Visit</a:t>
            </a:r>
            <a:r>
              <a:rPr lang="en-US" sz="5000" dirty="0"/>
              <a:t>: </a:t>
            </a:r>
            <a:r>
              <a:rPr lang="en-US" sz="3600" dirty="0">
                <a:hlinkClick r:id="rId3"/>
              </a:rPr>
              <a:t>http://</a:t>
            </a:r>
            <a:r>
              <a:rPr lang="en-US" sz="3600" dirty="0" smtClean="0">
                <a:hlinkClick r:id="rId3"/>
              </a:rPr>
              <a:t>letstalk.pressreader.com/ICoASL</a:t>
            </a:r>
            <a:r>
              <a:rPr lang="en-US" sz="3600" dirty="0" smtClean="0"/>
              <a:t> </a:t>
            </a:r>
            <a:endParaRPr lang="en-US" sz="3600" dirty="0"/>
          </a:p>
        </p:txBody>
      </p:sp>
      <p:sp>
        <p:nvSpPr>
          <p:cNvPr id="3" name="Title 2"/>
          <p:cNvSpPr>
            <a:spLocks noGrp="1"/>
          </p:cNvSpPr>
          <p:nvPr>
            <p:ph type="title"/>
          </p:nvPr>
        </p:nvSpPr>
        <p:spPr>
          <a:xfrm>
            <a:off x="457200" y="152400"/>
            <a:ext cx="8229600" cy="762000"/>
          </a:xfrm>
        </p:spPr>
        <p:txBody>
          <a:bodyPr/>
          <a:lstStyle/>
          <a:p>
            <a:r>
              <a:rPr sz="4000" b="1" dirty="0" smtClean="0">
                <a:latin typeface="Arial Narrow" pitchFamily="34" charset="0"/>
                <a:cs typeface="Arial" pitchFamily="34" charset="0"/>
              </a:rPr>
              <a:t>3.  </a:t>
            </a:r>
            <a:r>
              <a:rPr sz="4000" b="1" dirty="0" smtClean="0">
                <a:latin typeface="Arial Narrow" pitchFamily="34" charset="0"/>
                <a:cs typeface="Arial" pitchFamily="34" charset="0"/>
                <a:hlinkClick r:id="rId4"/>
              </a:rPr>
              <a:t>PressReader</a:t>
            </a:r>
            <a:r>
              <a:rPr sz="4000" b="1" dirty="0" smtClean="0">
                <a:latin typeface="Arial Narrow" pitchFamily="34" charset="0"/>
                <a:cs typeface="Arial" pitchFamily="34" charset="0"/>
              </a:rPr>
              <a:t>      </a:t>
            </a:r>
            <a:r>
              <a:rPr lang="en-IN" sz="2800" b="1" dirty="0" smtClean="0">
                <a:latin typeface="Arial Narrow" pitchFamily="34" charset="0"/>
              </a:rPr>
              <a:t>c</a:t>
            </a:r>
            <a:r>
              <a:rPr lang="en-IN" sz="2800" b="1" dirty="0" smtClean="0"/>
              <a:t>ontinue……..</a:t>
            </a:r>
            <a:endParaRPr lang="en-IN" sz="2800" b="1" dirty="0"/>
          </a:p>
        </p:txBody>
      </p:sp>
    </p:spTree>
    <p:extLst>
      <p:ext uri="{BB962C8B-B14F-4D97-AF65-F5344CB8AC3E}">
        <p14:creationId xmlns:p14="http://schemas.microsoft.com/office/powerpoint/2010/main" val="682473813"/>
      </p:ext>
    </p:extLst>
  </p:cSld>
  <p:clrMapOvr>
    <a:masterClrMapping/>
  </p:clrMapOvr>
  <p:transition>
    <p:wipe dir="d"/>
    <p:sndAc>
      <p:stSnd>
        <p:snd r:embed="rId2" name="camera.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buNone/>
            </a:pPr>
            <a:r>
              <a:rPr lang="en-IN" dirty="0" smtClean="0"/>
              <a:t>   The Wall Street Journal is a business-focused, English-language international daily newspaper based in New York City. The Wall Street Journal is published six days a week, along with its Asian and European editions. The main benefits of Wall Street Journal are as follows:</a:t>
            </a:r>
          </a:p>
          <a:p>
            <a:pPr>
              <a:buNone/>
            </a:pPr>
            <a:endParaRPr lang="en-US" dirty="0" smtClean="0"/>
          </a:p>
          <a:p>
            <a:pPr lvl="1"/>
            <a:r>
              <a:rPr lang="en-IN" dirty="0" smtClean="0"/>
              <a:t>Financial, business and world news updated 24/7 with 200 new stories added daily</a:t>
            </a:r>
            <a:endParaRPr lang="en-US" dirty="0" smtClean="0"/>
          </a:p>
          <a:p>
            <a:pPr lvl="1"/>
            <a:r>
              <a:rPr lang="en-IN" dirty="0" smtClean="0"/>
              <a:t>Online personalization tools</a:t>
            </a:r>
            <a:endParaRPr lang="en-US" dirty="0" smtClean="0"/>
          </a:p>
          <a:p>
            <a:pPr lvl="1"/>
            <a:r>
              <a:rPr lang="en-IN" dirty="0" smtClean="0"/>
              <a:t>30,000+ company profiles and 25 industry-specific sections</a:t>
            </a:r>
            <a:endParaRPr lang="en-US" dirty="0" smtClean="0"/>
          </a:p>
          <a:p>
            <a:pPr lvl="1"/>
            <a:r>
              <a:rPr lang="en-IN" dirty="0" smtClean="0"/>
              <a:t>Market Data </a:t>
            </a:r>
            <a:r>
              <a:rPr lang="en-IN" dirty="0" err="1" smtClean="0"/>
              <a:t>Center</a:t>
            </a:r>
            <a:r>
              <a:rPr lang="en-IN" dirty="0" smtClean="0"/>
              <a:t> "at-a-glance" dashboard</a:t>
            </a:r>
            <a:endParaRPr lang="en-US" dirty="0" smtClean="0"/>
          </a:p>
          <a:p>
            <a:endParaRPr lang="en-US" dirty="0"/>
          </a:p>
        </p:txBody>
      </p:sp>
      <p:sp>
        <p:nvSpPr>
          <p:cNvPr id="3" name="Title 2"/>
          <p:cNvSpPr>
            <a:spLocks noGrp="1"/>
          </p:cNvSpPr>
          <p:nvPr>
            <p:ph type="title"/>
          </p:nvPr>
        </p:nvSpPr>
        <p:spPr>
          <a:xfrm>
            <a:off x="838200" y="152400"/>
            <a:ext cx="7848600" cy="914400"/>
          </a:xfrm>
        </p:spPr>
        <p:txBody>
          <a:bodyPr>
            <a:normAutofit/>
          </a:bodyPr>
          <a:lstStyle/>
          <a:p>
            <a:r>
              <a:rPr lang="en-IN" sz="3600" b="1" dirty="0" smtClean="0"/>
              <a:t>4.  </a:t>
            </a:r>
            <a:r>
              <a:rPr lang="en-IN" sz="3600" b="1" dirty="0" smtClean="0">
                <a:hlinkClick r:id="rId3"/>
              </a:rPr>
              <a:t>Wall Street Journal</a:t>
            </a:r>
            <a:r>
              <a:rPr lang="en-IN" sz="3600" b="1" dirty="0" smtClean="0"/>
              <a:t> (WSJ):</a:t>
            </a:r>
            <a:endParaRPr lang="en-US" sz="3600" dirty="0"/>
          </a:p>
        </p:txBody>
      </p:sp>
    </p:spTree>
  </p:cSld>
  <p:clrMapOvr>
    <a:masterClrMapping/>
  </p:clrMapOvr>
  <p:transition>
    <p:wipe dir="d"/>
    <p:sndAc>
      <p:stSnd>
        <p:snd r:embed="rId2" name="camera.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a:bodyPr>
          <a:lstStyle/>
          <a:p>
            <a:r>
              <a:rPr lang="en-IN" sz="2800" b="1" u="sng" dirty="0" smtClean="0">
                <a:solidFill>
                  <a:schemeClr val="tx1"/>
                </a:solidFill>
                <a:latin typeface="Arial" pitchFamily="34" charset="0"/>
                <a:cs typeface="Arial" pitchFamily="34" charset="0"/>
              </a:rPr>
              <a:t>E-Books</a:t>
            </a:r>
            <a:endParaRPr lang="en-IN" sz="2800" u="sng" dirty="0">
              <a:solidFill>
                <a:schemeClr val="tx1"/>
              </a:solidFill>
              <a:latin typeface="Arial" pitchFamily="34" charset="0"/>
              <a:cs typeface="Arial" pitchFamily="34" charset="0"/>
            </a:endParaRPr>
          </a:p>
        </p:txBody>
      </p:sp>
      <p:sp>
        <p:nvSpPr>
          <p:cNvPr id="3" name="Content Placeholder 2"/>
          <p:cNvSpPr>
            <a:spLocks noGrp="1"/>
          </p:cNvSpPr>
          <p:nvPr>
            <p:ph sz="half" idx="1"/>
          </p:nvPr>
        </p:nvSpPr>
        <p:spPr>
          <a:xfrm>
            <a:off x="457200" y="2057401"/>
            <a:ext cx="8229600" cy="4800599"/>
          </a:xfrm>
        </p:spPr>
        <p:txBody>
          <a:bodyPr>
            <a:normAutofit fontScale="85000" lnSpcReduction="20000"/>
          </a:bodyPr>
          <a:lstStyle/>
          <a:p>
            <a:pPr>
              <a:buNone/>
            </a:pPr>
            <a:r>
              <a:rPr lang="en-US" sz="2800" b="1" dirty="0" smtClean="0">
                <a:latin typeface="Arial Narrow" pitchFamily="34" charset="0"/>
              </a:rPr>
              <a:t>1.  </a:t>
            </a:r>
            <a:r>
              <a:rPr lang="en-US" sz="2800" b="1" dirty="0" smtClean="0">
                <a:latin typeface="Arial Narrow" pitchFamily="34" charset="0"/>
                <a:hlinkClick r:id="rId3"/>
              </a:rPr>
              <a:t>Bloomsbury E-Books Collections:</a:t>
            </a:r>
            <a:endParaRPr lang="en-IN" sz="2800" dirty="0" smtClean="0">
              <a:latin typeface="Arial Narrow" pitchFamily="34" charset="0"/>
            </a:endParaRPr>
          </a:p>
          <a:p>
            <a:pPr>
              <a:buNone/>
            </a:pPr>
            <a:r>
              <a:rPr lang="en-US" sz="2800" b="1" dirty="0" smtClean="0">
                <a:latin typeface="Arial Narrow" pitchFamily="34" charset="0"/>
              </a:rPr>
              <a:t> </a:t>
            </a:r>
            <a:endParaRPr lang="en-IN" sz="2800" dirty="0" smtClean="0">
              <a:latin typeface="Arial Narrow" pitchFamily="34" charset="0"/>
            </a:endParaRPr>
          </a:p>
          <a:p>
            <a:pPr algn="just">
              <a:buNone/>
            </a:pPr>
            <a:r>
              <a:rPr lang="en-IN" sz="2800" dirty="0" smtClean="0">
                <a:latin typeface="Arial Narrow" pitchFamily="34" charset="0"/>
              </a:rPr>
              <a:t>	Bloomsbury collections deliver online access to scholarly books from Bloomsbury’s award-winning Academic division. Spanning the humanities and social sciences, the site features the latest research publications from Bloomsbury, </a:t>
            </a:r>
            <a:r>
              <a:rPr lang="en-IN" sz="2800" dirty="0" err="1" smtClean="0">
                <a:latin typeface="Arial Narrow" pitchFamily="34" charset="0"/>
              </a:rPr>
              <a:t>T&amp;T</a:t>
            </a:r>
            <a:r>
              <a:rPr lang="en-IN" sz="2800" dirty="0" smtClean="0">
                <a:latin typeface="Arial Narrow" pitchFamily="34" charset="0"/>
              </a:rPr>
              <a:t> Clark, The Arden Shakespeare and Hart Publishing, alongside scholarship from historic imprints Continuum, Berg and Bristol Classical Press. New collections are added each year.</a:t>
            </a:r>
          </a:p>
          <a:p>
            <a:pPr algn="just">
              <a:buNone/>
            </a:pPr>
            <a:r>
              <a:rPr lang="en-IN" sz="2800" dirty="0" smtClean="0">
                <a:latin typeface="Arial Narrow" pitchFamily="34" charset="0"/>
              </a:rPr>
              <a:t>	It provides instant access to quality research and delivers libraries with a flexible way to build e-Book collections across the international relations. It contains over 5,000 titles, featuring content from Bloomsbury’s latest research publications as well as a 100+ year legacy. Options are flexible to help librarians complete their collections by subject, collection year, or selected series. </a:t>
            </a:r>
          </a:p>
          <a:p>
            <a:pPr lvl="0"/>
            <a:endParaRPr lang="en-IN" sz="2400" dirty="0" smtClean="0">
              <a:latin typeface="Arial" pitchFamily="34" charset="0"/>
              <a:cs typeface="Arial" pitchFamily="34" charset="0"/>
            </a:endParaRPr>
          </a:p>
          <a:p>
            <a:pPr>
              <a:buNone/>
            </a:pPr>
            <a:endParaRPr lang="en-IN" sz="2400" dirty="0">
              <a:latin typeface="Algerian" pitchFamily="82" charset="0"/>
            </a:endParaRPr>
          </a:p>
        </p:txBody>
      </p:sp>
      <p:sp>
        <p:nvSpPr>
          <p:cNvPr id="8193" name="Rectangle 1"/>
          <p:cNvSpPr>
            <a:spLocks noChangeArrowheads="1"/>
          </p:cNvSpPr>
          <p:nvPr/>
        </p:nvSpPr>
        <p:spPr bwMode="auto">
          <a:xfrm>
            <a:off x="457200" y="1"/>
            <a:ext cx="8382000" cy="1905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100" dirty="0" smtClean="0">
              <a:solidFill>
                <a:srgbClr val="000000"/>
              </a:solidFill>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100" dirty="0" smtClean="0">
              <a:solidFill>
                <a:srgbClr val="000000"/>
              </a:solidFill>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100"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smtClean="0">
                <a:ln>
                  <a:noFill/>
                </a:ln>
                <a:effectLst/>
                <a:latin typeface="Arial Narrow" pitchFamily="34" charset="0"/>
                <a:ea typeface="Calibri" pitchFamily="34" charset="0"/>
                <a:cs typeface="Times New Roman" pitchFamily="18" charset="0"/>
              </a:rPr>
              <a:t>The Library of </a:t>
            </a:r>
            <a:r>
              <a:rPr kumimoji="0" lang="en-US" sz="2400" i="0" u="none" strike="noStrike" cap="none" normalizeH="0" baseline="0" dirty="0" err="1" smtClean="0">
                <a:ln>
                  <a:noFill/>
                </a:ln>
                <a:effectLst/>
                <a:latin typeface="Arial Narrow" pitchFamily="34" charset="0"/>
                <a:ea typeface="Calibri" pitchFamily="34" charset="0"/>
                <a:cs typeface="Times New Roman" pitchFamily="18" charset="0"/>
              </a:rPr>
              <a:t>Pravasi</a:t>
            </a:r>
            <a:r>
              <a:rPr kumimoji="0" lang="en-US" sz="2400" i="0" u="none" strike="noStrike" cap="none" normalizeH="0" baseline="0" dirty="0" smtClean="0">
                <a:ln>
                  <a:noFill/>
                </a:ln>
                <a:effectLst/>
                <a:latin typeface="Arial Narrow" pitchFamily="34" charset="0"/>
                <a:ea typeface="Calibri" pitchFamily="34" charset="0"/>
                <a:cs typeface="Times New Roman" pitchFamily="18" charset="0"/>
              </a:rPr>
              <a:t> </a:t>
            </a:r>
            <a:r>
              <a:rPr kumimoji="0" lang="en-US" sz="2400" i="0" u="none" strike="noStrike" cap="none" normalizeH="0" baseline="0" dirty="0" err="1" smtClean="0">
                <a:ln>
                  <a:noFill/>
                </a:ln>
                <a:effectLst/>
                <a:latin typeface="Arial Narrow" pitchFamily="34" charset="0"/>
                <a:ea typeface="Calibri" pitchFamily="34" charset="0"/>
                <a:cs typeface="Times New Roman" pitchFamily="18" charset="0"/>
              </a:rPr>
              <a:t>Bhartiya</a:t>
            </a:r>
            <a:r>
              <a:rPr kumimoji="0" lang="en-US" sz="2400" i="0" u="none" strike="noStrike" cap="none" normalizeH="0" baseline="0" dirty="0" smtClean="0">
                <a:ln>
                  <a:noFill/>
                </a:ln>
                <a:effectLst/>
                <a:latin typeface="Arial Narrow" pitchFamily="34" charset="0"/>
                <a:ea typeface="Calibri" pitchFamily="34" charset="0"/>
                <a:cs typeface="Times New Roman" pitchFamily="18" charset="0"/>
              </a:rPr>
              <a:t> Kendra acquired collection of the World Bank Groups </a:t>
            </a:r>
            <a:r>
              <a:rPr kumimoji="0" lang="en-US" sz="2400" i="0" u="none" strike="noStrike" cap="none" normalizeH="0" baseline="0" dirty="0" err="1" smtClean="0">
                <a:ln>
                  <a:noFill/>
                </a:ln>
                <a:effectLst/>
                <a:latin typeface="Arial Narrow" pitchFamily="34" charset="0"/>
                <a:ea typeface="Calibri" pitchFamily="34" charset="0"/>
                <a:cs typeface="Times New Roman" pitchFamily="18" charset="0"/>
              </a:rPr>
              <a:t>eLibrary</a:t>
            </a:r>
            <a:r>
              <a:rPr kumimoji="0" lang="en-US" sz="2400" i="0" u="none" strike="noStrike" cap="none" normalizeH="0" baseline="0" dirty="0" smtClean="0">
                <a:ln>
                  <a:noFill/>
                </a:ln>
                <a:effectLst/>
                <a:latin typeface="Arial Narrow" pitchFamily="34" charset="0"/>
                <a:ea typeface="Calibri" pitchFamily="34" charset="0"/>
                <a:cs typeface="Times New Roman" pitchFamily="18" charset="0"/>
              </a:rPr>
              <a:t> and Bloomsbury collections of online eBooks</a:t>
            </a:r>
            <a:r>
              <a:rPr kumimoji="0" lang="en-US" sz="1100" b="0" i="0" u="none" strike="noStrike" cap="none" normalizeH="0" baseline="0" dirty="0" smtClean="0">
                <a:ln>
                  <a:noFill/>
                </a:ln>
                <a:effectLst/>
                <a:latin typeface="Times New Roman" pitchFamily="18" charset="0"/>
                <a:ea typeface="Calibri" pitchFamily="34" charset="0"/>
                <a:cs typeface="Times New Roman" pitchFamily="18" charset="0"/>
              </a:rPr>
              <a:t>.</a:t>
            </a:r>
            <a:endParaRPr kumimoji="0" lang="en-US" sz="1800" b="0" i="0" u="none" strike="noStrike" cap="none" normalizeH="0" baseline="0" dirty="0" smtClean="0">
              <a:ln>
                <a:noFill/>
              </a:ln>
              <a:effectLst/>
              <a:latin typeface="Arial" pitchFamily="34" charset="0"/>
              <a:cs typeface="Arial" pitchFamily="34" charset="0"/>
            </a:endParaRPr>
          </a:p>
        </p:txBody>
      </p:sp>
      <p:pic>
        <p:nvPicPr>
          <p:cNvPr id="10" name="Content Placeholder 6" descr="ebook.gif"/>
          <p:cNvPicPr>
            <a:picLocks noGrp="1" noChangeAspect="1"/>
          </p:cNvPicPr>
          <p:nvPr>
            <p:ph sz="half" idx="2"/>
          </p:nvPr>
        </p:nvPicPr>
        <p:blipFill>
          <a:blip r:embed="rId4" cstate="print"/>
          <a:stretch>
            <a:fillRect/>
          </a:stretch>
        </p:blipFill>
        <p:spPr>
          <a:xfrm flipV="1">
            <a:off x="5791200" y="1905000"/>
            <a:ext cx="899319" cy="676140"/>
          </a:xfrm>
        </p:spPr>
      </p:pic>
      <p:pic>
        <p:nvPicPr>
          <p:cNvPr id="11" name="Content Placeholder 6" descr="ebook.gif"/>
          <p:cNvPicPr>
            <a:picLocks noChangeAspect="1"/>
          </p:cNvPicPr>
          <p:nvPr/>
        </p:nvPicPr>
        <p:blipFill>
          <a:blip r:embed="rId5" cstate="print"/>
          <a:stretch>
            <a:fillRect/>
          </a:stretch>
        </p:blipFill>
        <p:spPr>
          <a:xfrm flipV="1">
            <a:off x="6934200" y="1905000"/>
            <a:ext cx="960016" cy="685801"/>
          </a:xfrm>
          <a:prstGeom prst="rect">
            <a:avLst/>
          </a:prstGeom>
        </p:spPr>
      </p:pic>
    </p:spTree>
  </p:cSld>
  <p:clrMapOvr>
    <a:masterClrMapping/>
  </p:clrMapOvr>
  <p:transition>
    <p:wipe dir="d"/>
    <p:sndAc>
      <p:stSnd>
        <p:snd r:embed="rId2" name="camera.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81000" y="990600"/>
            <a:ext cx="8305800" cy="5796378"/>
          </a:xfrm>
          <a:prstGeom prst="rect">
            <a:avLst/>
          </a:prstGeom>
          <a:noFill/>
          <a:ln w="9525">
            <a:noFill/>
            <a:miter lim="800000"/>
            <a:headEnd/>
            <a:tailEnd/>
          </a:ln>
          <a:effectLst/>
        </p:spPr>
        <p:txBody>
          <a:bodyPr vert="horz" wrap="square" lIns="91440" tIns="126960" rIns="91440" bIns="12696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Main features and benefits of Bloomsbury collections are as follows:</a:t>
            </a:r>
            <a:endParaRPr kumimoji="0" lang="en-US" sz="2400" b="1" i="0" u="none" strike="noStrike" cap="none" normalizeH="0" baseline="0" dirty="0" smtClean="0">
              <a:ln>
                <a:noFill/>
              </a:ln>
              <a:solidFill>
                <a:srgbClr val="4F81BD"/>
              </a:solidFill>
              <a:effectLst/>
              <a:latin typeface="Arial" pitchFamily="34" charset="0"/>
              <a:ea typeface="Times New Roman" pitchFamily="18" charset="0"/>
              <a:cs typeface="Arial" pitchFamily="34" charset="0"/>
            </a:endParaRPr>
          </a:p>
          <a:p>
            <a:pPr lvl="1" eaLnBrk="0" fontAlgn="base" hangingPunct="0">
              <a:spcBef>
                <a:spcPct val="0"/>
              </a:spcBef>
              <a:spcAft>
                <a:spcPct val="0"/>
              </a:spcAft>
              <a:buFont typeface="Wingdings" pitchFamily="2" charset="2"/>
              <a:buChar char="ü"/>
            </a:pP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Instant access to 100s of key works, easily navigable 	by research topic</a:t>
            </a:r>
            <a:endParaRPr kumimoji="0" lang="en-US" sz="2400" b="0" i="0" u="none" strike="noStrike" cap="none" normalizeH="0" baseline="0" dirty="0" smtClean="0">
              <a:ln>
                <a:noFill/>
              </a:ln>
              <a:effectLst/>
              <a:latin typeface="Arial" pitchFamily="34" charset="0"/>
              <a:cs typeface="Arial" pitchFamily="34" charset="0"/>
            </a:endParaRPr>
          </a:p>
          <a:p>
            <a:pPr lvl="1" eaLnBrk="0" fontAlgn="base" hangingPunct="0">
              <a:spcBef>
                <a:spcPct val="0"/>
              </a:spcBef>
              <a:spcAft>
                <a:spcPct val="0"/>
              </a:spcAft>
              <a:buFont typeface="Wingdings" pitchFamily="2" charset="2"/>
              <a:buChar char="ü"/>
            </a:pP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Cite, share and personalize content</a:t>
            </a:r>
            <a:endParaRPr kumimoji="0" lang="en-US" sz="2400" b="0" i="0" u="none" strike="noStrike" cap="none" normalizeH="0" baseline="0" dirty="0" smtClean="0">
              <a:ln>
                <a:noFill/>
              </a:ln>
              <a:effectLst/>
              <a:latin typeface="Arial" pitchFamily="34" charset="0"/>
              <a:cs typeface="Arial" pitchFamily="34" charset="0"/>
            </a:endParaRPr>
          </a:p>
          <a:p>
            <a:pPr lvl="1" eaLnBrk="0" fontAlgn="base" hangingPunct="0">
              <a:spcBef>
                <a:spcPct val="0"/>
              </a:spcBef>
              <a:spcAft>
                <a:spcPct val="0"/>
              </a:spcAft>
              <a:buFont typeface="Wingdings" pitchFamily="2" charset="2"/>
              <a:buChar char="ü"/>
            </a:pP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Search full text of titles; filter by date, series or subject</a:t>
            </a:r>
            <a:endParaRPr kumimoji="0" lang="en-US" sz="2400" b="0" i="0" u="none" strike="noStrike" cap="none" normalizeH="0" baseline="0" dirty="0" smtClean="0">
              <a:ln>
                <a:noFill/>
              </a:ln>
              <a:effectLst/>
              <a:latin typeface="Arial" pitchFamily="34" charset="0"/>
              <a:cs typeface="Arial" pitchFamily="34" charset="0"/>
            </a:endParaRPr>
          </a:p>
          <a:p>
            <a:pPr lvl="1" eaLnBrk="0" fontAlgn="base" hangingPunct="0">
              <a:spcBef>
                <a:spcPct val="0"/>
              </a:spcBef>
              <a:spcAft>
                <a:spcPct val="0"/>
              </a:spcAft>
              <a:buFont typeface="Wingdings" pitchFamily="2" charset="2"/>
              <a:buChar char="ü"/>
            </a:pP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Browse by subject</a:t>
            </a:r>
            <a:endParaRPr kumimoji="0" lang="en-US" sz="2400" b="0" i="0" u="none" strike="noStrike" cap="none" normalizeH="0" baseline="0" dirty="0" smtClean="0">
              <a:ln>
                <a:noFill/>
              </a:ln>
              <a:effectLst/>
              <a:latin typeface="Arial" pitchFamily="34" charset="0"/>
              <a:cs typeface="Arial" pitchFamily="34" charset="0"/>
            </a:endParaRPr>
          </a:p>
          <a:p>
            <a:pPr lvl="1" eaLnBrk="0" fontAlgn="base" hangingPunct="0">
              <a:spcBef>
                <a:spcPct val="0"/>
              </a:spcBef>
              <a:spcAft>
                <a:spcPct val="0"/>
              </a:spcAft>
              <a:buFont typeface="Wingdings" pitchFamily="2" charset="2"/>
              <a:buChar char="ü"/>
            </a:pP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Find the most relevant book chapters quickly and</a:t>
            </a:r>
            <a:r>
              <a:rPr kumimoji="0" lang="en-US" sz="2400" b="0" i="0" u="none" strike="noStrike" cap="none" normalizeH="0" dirty="0" smtClean="0">
                <a:ln>
                  <a:noFill/>
                </a:ln>
                <a:effectLst/>
                <a:latin typeface="Arial" pitchFamily="34" charset="0"/>
                <a:ea typeface="Times New Roman" pitchFamily="18" charset="0"/>
                <a:cs typeface="Arial" pitchFamily="34" charset="0"/>
              </a:rPr>
              <a:t> 	</a:t>
            </a: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intuitively</a:t>
            </a:r>
            <a:endParaRPr kumimoji="0" lang="en-US" sz="2400" b="0" i="0" u="none" strike="noStrike" cap="none" normalizeH="0" baseline="0" dirty="0" smtClean="0">
              <a:ln>
                <a:noFill/>
              </a:ln>
              <a:effectLst/>
              <a:latin typeface="Arial" pitchFamily="34" charset="0"/>
              <a:cs typeface="Arial" pitchFamily="34" charset="0"/>
            </a:endParaRPr>
          </a:p>
          <a:p>
            <a:pPr lvl="1" eaLnBrk="0" fontAlgn="base" hangingPunct="0">
              <a:spcBef>
                <a:spcPct val="0"/>
              </a:spcBef>
              <a:spcAft>
                <a:spcPct val="0"/>
              </a:spcAft>
              <a:buFont typeface="Wingdings" pitchFamily="2" charset="2"/>
              <a:buChar char="ü"/>
            </a:pP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Hyperlinks: find works in the same subject or by the 	same  author; link between text and endnotes or</a:t>
            </a:r>
            <a:r>
              <a:rPr kumimoji="0" lang="en-US" sz="2400" b="0" i="0" u="none" strike="noStrike" cap="none" normalizeH="0" dirty="0" smtClean="0">
                <a:ln>
                  <a:noFill/>
                </a:ln>
                <a:effectLst/>
                <a:latin typeface="Arial" pitchFamily="34" charset="0"/>
                <a:ea typeface="Times New Roman" pitchFamily="18" charset="0"/>
                <a:cs typeface="Arial" pitchFamily="34" charset="0"/>
              </a:rPr>
              <a:t> 	</a:t>
            </a: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bibliography</a:t>
            </a:r>
            <a:endParaRPr kumimoji="0" lang="en-US" sz="2400" b="0" i="0" u="none" strike="noStrike" cap="none" normalizeH="0" baseline="0" dirty="0" smtClean="0">
              <a:ln>
                <a:noFill/>
              </a:ln>
              <a:effectLst/>
              <a:latin typeface="Arial" pitchFamily="34" charset="0"/>
              <a:cs typeface="Arial" pitchFamily="34" charset="0"/>
            </a:endParaRPr>
          </a:p>
          <a:p>
            <a:pPr lvl="1" eaLnBrk="0" fontAlgn="base" hangingPunct="0">
              <a:spcBef>
                <a:spcPct val="0"/>
              </a:spcBef>
              <a:spcAft>
                <a:spcPct val="0"/>
              </a:spcAft>
              <a:buFont typeface="Wingdings" pitchFamily="2" charset="2"/>
              <a:buChar char="ü"/>
            </a:pP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Download and print chapter PDFs without DRM 	restriction</a:t>
            </a:r>
          </a:p>
          <a:p>
            <a:pPr lvl="1" eaLnBrk="0" fontAlgn="base" hangingPunct="0">
              <a:spcBef>
                <a:spcPct val="0"/>
              </a:spcBef>
              <a:spcAft>
                <a:spcPct val="0"/>
              </a:spcAft>
              <a:buFont typeface="Wingdings" pitchFamily="2" charset="2"/>
              <a:buChar char="ü"/>
            </a:pPr>
            <a:r>
              <a:rPr kumimoji="0" lang="en-US" sz="2400" b="0" i="0" u="none" strike="noStrike" cap="none" normalizeH="0" baseline="0" dirty="0" smtClean="0">
                <a:ln>
                  <a:noFill/>
                </a:ln>
                <a:effectLst/>
                <a:latin typeface="Arial" pitchFamily="34" charset="0"/>
                <a:ea typeface="Times New Roman" pitchFamily="18" charset="0"/>
                <a:cs typeface="Arial" pitchFamily="34" charset="0"/>
              </a:rPr>
              <a:t>  Use on your tablet or smart phone</a:t>
            </a:r>
            <a:r>
              <a:rPr kumimoji="0" lang="en-US" sz="2400" b="0" i="0" u="none" strike="noStrike" cap="none" normalizeH="0" baseline="0" dirty="0" smtClean="0">
                <a:ln>
                  <a:noFill/>
                </a:ln>
                <a:effectLst/>
                <a:latin typeface="Arial" pitchFamily="34" charset="0"/>
                <a:cs typeface="Arial" pitchFamily="34" charset="0"/>
              </a:rPr>
              <a:t> </a:t>
            </a:r>
          </a:p>
        </p:txBody>
      </p:sp>
      <p:sp>
        <p:nvSpPr>
          <p:cNvPr id="3" name="Rectangle 2"/>
          <p:cNvSpPr/>
          <p:nvPr/>
        </p:nvSpPr>
        <p:spPr>
          <a:xfrm>
            <a:off x="838200" y="381000"/>
            <a:ext cx="7924800" cy="523220"/>
          </a:xfrm>
          <a:prstGeom prst="rect">
            <a:avLst/>
          </a:prstGeom>
        </p:spPr>
        <p:txBody>
          <a:bodyPr wrap="square">
            <a:spAutoFit/>
          </a:bodyPr>
          <a:lstStyle/>
          <a:p>
            <a:r>
              <a:rPr lang="en-US" sz="2800" b="1" dirty="0" smtClean="0">
                <a:latin typeface="Arial Narrow" pitchFamily="34" charset="0"/>
              </a:rPr>
              <a:t>1.  </a:t>
            </a:r>
            <a:r>
              <a:rPr lang="en-US" sz="2800" b="1" dirty="0" smtClean="0">
                <a:latin typeface="Arial Narrow" pitchFamily="34" charset="0"/>
                <a:hlinkClick r:id="rId4"/>
              </a:rPr>
              <a:t>Bloomsbury E-Books Collections:</a:t>
            </a:r>
            <a:r>
              <a:rPr lang="en-IN" sz="2800" b="1" dirty="0" smtClean="0">
                <a:latin typeface="Arial Narrow" pitchFamily="34" charset="0"/>
              </a:rPr>
              <a:t>   </a:t>
            </a:r>
            <a:r>
              <a:rPr lang="en-IN" sz="2800" dirty="0" smtClean="0"/>
              <a:t>Continue……</a:t>
            </a:r>
            <a:endParaRPr lang="en-IN" sz="2800" dirty="0"/>
          </a:p>
        </p:txBody>
      </p:sp>
    </p:spTree>
  </p:cSld>
  <p:clrMapOvr>
    <a:masterClrMapping/>
  </p:clrMapOvr>
  <p:transition>
    <p:wipe dir="d"/>
    <p:sndAc>
      <p:stSnd>
        <p:snd r:embed="rId3" name="camera.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600"/>
            <a:ext cx="8077200" cy="6248400"/>
          </a:xfrm>
          <a:prstGeom prst="rect">
            <a:avLst/>
          </a:prstGeom>
        </p:spPr>
        <p:txBody>
          <a:bodyPr wrap="square">
            <a:spAutoFit/>
          </a:bodyPr>
          <a:lstStyle/>
          <a:p>
            <a:pPr algn="just">
              <a:buNone/>
            </a:pPr>
            <a:r>
              <a:rPr lang="en-IN" sz="3200" b="1" dirty="0" smtClean="0"/>
              <a:t>2. </a:t>
            </a:r>
            <a:r>
              <a:rPr lang="en-IN" sz="3200" b="1" dirty="0" smtClean="0">
                <a:latin typeface="Arial Narrow" pitchFamily="34" charset="0"/>
                <a:hlinkClick r:id="rId3"/>
              </a:rPr>
              <a:t>World Bank </a:t>
            </a:r>
            <a:r>
              <a:rPr lang="en-IN" sz="3200" b="1" dirty="0" err="1" smtClean="0">
                <a:latin typeface="Arial Narrow" pitchFamily="34" charset="0"/>
                <a:hlinkClick r:id="rId3"/>
              </a:rPr>
              <a:t>eLibrary</a:t>
            </a:r>
            <a:endParaRPr lang="en-IN" sz="3200" b="1" dirty="0" smtClean="0">
              <a:latin typeface="Arial Narrow" pitchFamily="34" charset="0"/>
            </a:endParaRPr>
          </a:p>
          <a:p>
            <a:pPr algn="just">
              <a:buNone/>
            </a:pPr>
            <a:r>
              <a:rPr lang="en-US" dirty="0" smtClean="0"/>
              <a:t>	</a:t>
            </a:r>
          </a:p>
          <a:p>
            <a:pPr algn="just">
              <a:buNone/>
            </a:pPr>
            <a:r>
              <a:rPr lang="en-US" sz="2400" dirty="0" smtClean="0">
                <a:latin typeface="Arial Narrow" pitchFamily="34" charset="0"/>
              </a:rPr>
              <a:t>The World Bank is the world’s largest source of development assistance. In support of its mission—to end extreme poverty and promote shared prosperity—the World Bank conducts and publishes research on a broad range of global and regional issues affecting developing countries.</a:t>
            </a:r>
            <a:endParaRPr lang="en-IN" sz="2400" dirty="0" smtClean="0">
              <a:latin typeface="Arial Narrow" pitchFamily="34" charset="0"/>
            </a:endParaRPr>
          </a:p>
          <a:p>
            <a:pPr algn="just">
              <a:buNone/>
            </a:pPr>
            <a:r>
              <a:rPr lang="en-US" sz="2400" dirty="0" smtClean="0">
                <a:latin typeface="Arial Narrow" pitchFamily="34" charset="0"/>
              </a:rPr>
              <a:t>The World Bank </a:t>
            </a:r>
            <a:r>
              <a:rPr lang="en-US" sz="2400" dirty="0" err="1" smtClean="0">
                <a:latin typeface="Arial Narrow" pitchFamily="34" charset="0"/>
              </a:rPr>
              <a:t>eLibrary</a:t>
            </a:r>
            <a:r>
              <a:rPr lang="en-US" sz="2400" dirty="0" smtClean="0">
                <a:latin typeface="Arial Narrow" pitchFamily="34" charset="0"/>
              </a:rPr>
              <a:t> is a subscription-based website for institutions, dedicated to offering researchers quick and easy access to the complete collection of World Bank publications since the 1990s. Built on a state-of-the-art platform, the World Bank </a:t>
            </a:r>
            <a:r>
              <a:rPr lang="en-US" sz="2400" dirty="0" err="1" smtClean="0">
                <a:latin typeface="Arial Narrow" pitchFamily="34" charset="0"/>
              </a:rPr>
              <a:t>eLibrary</a:t>
            </a:r>
            <a:r>
              <a:rPr lang="en-US" sz="2400" dirty="0" smtClean="0">
                <a:latin typeface="Arial Narrow" pitchFamily="34" charset="0"/>
              </a:rPr>
              <a:t> also offers a variety of added-value functionality to take users to the content they need as efficiently as possible. Content in the </a:t>
            </a:r>
            <a:r>
              <a:rPr lang="en-US" sz="2400" dirty="0" err="1" smtClean="0">
                <a:latin typeface="Arial Narrow" pitchFamily="34" charset="0"/>
              </a:rPr>
              <a:t>eLibrary</a:t>
            </a:r>
            <a:r>
              <a:rPr lang="en-US" sz="2400" dirty="0" smtClean="0">
                <a:latin typeface="Arial Narrow" pitchFamily="34" charset="0"/>
              </a:rPr>
              <a:t> is carefully curate to meet the highest academic and editorial standards. Users of </a:t>
            </a:r>
            <a:r>
              <a:rPr lang="en-US" sz="2400" dirty="0" err="1" smtClean="0">
                <a:latin typeface="Arial Narrow" pitchFamily="34" charset="0"/>
              </a:rPr>
              <a:t>eLibrary</a:t>
            </a:r>
            <a:r>
              <a:rPr lang="en-US" sz="2400" dirty="0" smtClean="0">
                <a:latin typeface="Arial Narrow" pitchFamily="34" charset="0"/>
              </a:rPr>
              <a:t> are assured full and immediate access to all academic research and scholarship published by the World Bank.</a:t>
            </a:r>
            <a:endParaRPr lang="en-IN" sz="2400" dirty="0" smtClean="0">
              <a:latin typeface="Arial Narrow" pitchFamily="34" charset="0"/>
            </a:endParaRPr>
          </a:p>
        </p:txBody>
      </p:sp>
    </p:spTree>
  </p:cSld>
  <p:clrMapOvr>
    <a:masterClrMapping/>
  </p:clrMapOvr>
  <p:transition>
    <p:wipe dir="d"/>
    <p:sndAc>
      <p:stSnd>
        <p:snd r:embed="rId2" name="camera.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7201"/>
            <a:ext cx="8001000" cy="4893647"/>
          </a:xfrm>
          <a:prstGeom prst="rect">
            <a:avLst/>
          </a:prstGeom>
        </p:spPr>
        <p:txBody>
          <a:bodyPr wrap="square">
            <a:spAutoFit/>
          </a:bodyPr>
          <a:lstStyle/>
          <a:p>
            <a:pPr algn="just">
              <a:buNone/>
            </a:pPr>
            <a:endParaRPr lang="en-IN" sz="2400" dirty="0" smtClean="0">
              <a:latin typeface="Arial Narrow" pitchFamily="34" charset="0"/>
            </a:endParaRPr>
          </a:p>
          <a:p>
            <a:pPr algn="just">
              <a:buNone/>
            </a:pPr>
            <a:endParaRPr lang="en-IN" sz="2400" dirty="0" smtClean="0">
              <a:latin typeface="Arial Narrow" pitchFamily="34" charset="0"/>
            </a:endParaRPr>
          </a:p>
          <a:p>
            <a:pPr algn="just"/>
            <a:r>
              <a:rPr lang="en-IN" sz="2400" dirty="0" smtClean="0">
                <a:latin typeface="Arial Narrow" pitchFamily="34" charset="0"/>
              </a:rPr>
              <a:t>The World Bank </a:t>
            </a:r>
            <a:r>
              <a:rPr lang="en-IN" sz="2400" dirty="0" err="1" smtClean="0">
                <a:latin typeface="Arial Narrow" pitchFamily="34" charset="0"/>
              </a:rPr>
              <a:t>eLibrary</a:t>
            </a:r>
            <a:r>
              <a:rPr lang="en-IN" sz="2400" dirty="0" smtClean="0">
                <a:latin typeface="Arial Narrow" pitchFamily="34" charset="0"/>
              </a:rPr>
              <a:t> has been serving the unique needs of researchers and librarians since 2003. It offers a variety of tools and enhanced functionality, saving users valuable time. Special features and conveniences include personalization, citation support, MARC records for cataloguing, and indexing in the major library discovery products.</a:t>
            </a:r>
            <a:r>
              <a:rPr lang="en-US" sz="2400" dirty="0" smtClean="0">
                <a:latin typeface="Arial Narrow" pitchFamily="34" charset="0"/>
              </a:rPr>
              <a:t> </a:t>
            </a:r>
          </a:p>
          <a:p>
            <a:pPr algn="just"/>
            <a:endParaRPr lang="en-US" sz="2400" dirty="0" smtClean="0">
              <a:latin typeface="Arial Narrow" pitchFamily="34" charset="0"/>
            </a:endParaRPr>
          </a:p>
          <a:p>
            <a:pPr algn="just"/>
            <a:r>
              <a:rPr lang="en-US" sz="2400" dirty="0" smtClean="0">
                <a:latin typeface="Arial Narrow" pitchFamily="34" charset="0"/>
              </a:rPr>
              <a:t>It covers a broad range of global topics and issues that are relevant in today’s increasingly interconnected world – such as climate change, public health, conflict and security, education, jobs, and migration, international economics and finance. </a:t>
            </a:r>
            <a:endParaRPr lang="en-IN" sz="2400" dirty="0">
              <a:latin typeface="Arial Narrow" pitchFamily="34" charset="0"/>
            </a:endParaRPr>
          </a:p>
        </p:txBody>
      </p:sp>
      <p:sp>
        <p:nvSpPr>
          <p:cNvPr id="5" name="Rectangle 4"/>
          <p:cNvSpPr/>
          <p:nvPr/>
        </p:nvSpPr>
        <p:spPr>
          <a:xfrm>
            <a:off x="685800" y="381000"/>
            <a:ext cx="7924800" cy="523220"/>
          </a:xfrm>
          <a:prstGeom prst="rect">
            <a:avLst/>
          </a:prstGeom>
        </p:spPr>
        <p:txBody>
          <a:bodyPr wrap="square">
            <a:spAutoFit/>
          </a:bodyPr>
          <a:lstStyle/>
          <a:p>
            <a:r>
              <a:rPr lang="en-IN" sz="2800" b="1" dirty="0" smtClean="0"/>
              <a:t>2. </a:t>
            </a:r>
            <a:r>
              <a:rPr lang="en-IN" sz="2800" b="1" dirty="0" smtClean="0">
                <a:latin typeface="Arial Narrow" pitchFamily="34" charset="0"/>
                <a:hlinkClick r:id="rId4"/>
              </a:rPr>
              <a:t>World Bank </a:t>
            </a:r>
            <a:r>
              <a:rPr lang="en-IN" sz="2800" b="1" dirty="0" err="1" smtClean="0">
                <a:latin typeface="Arial Narrow" pitchFamily="34" charset="0"/>
                <a:hlinkClick r:id="rId4"/>
              </a:rPr>
              <a:t>eLibrary</a:t>
            </a:r>
            <a:r>
              <a:rPr lang="en-IN" sz="2800" b="1" dirty="0" smtClean="0">
                <a:latin typeface="Arial Narrow" pitchFamily="34" charset="0"/>
              </a:rPr>
              <a:t>     c</a:t>
            </a:r>
            <a:r>
              <a:rPr lang="en-IN" sz="2800" b="1" dirty="0" smtClean="0"/>
              <a:t>ontinue……..</a:t>
            </a:r>
            <a:endParaRPr lang="en-IN" sz="2800" b="1" dirty="0"/>
          </a:p>
        </p:txBody>
      </p:sp>
    </p:spTree>
  </p:cSld>
  <p:clrMapOvr>
    <a:masterClrMapping/>
  </p:clrMapOvr>
  <p:transition>
    <p:wipe dir="d"/>
    <p:sndAc>
      <p:stSnd>
        <p:snd r:embed="rId3" name="camera.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57200" y="990600"/>
            <a:ext cx="8229600" cy="5867400"/>
          </a:xfrm>
        </p:spPr>
        <p:txBody>
          <a:bodyPr>
            <a:normAutofit/>
          </a:bodyPr>
          <a:lstStyle/>
          <a:p>
            <a:pPr algn="just">
              <a:buNone/>
            </a:pPr>
            <a:r>
              <a:rPr lang="en-US" sz="2400" dirty="0" smtClean="0">
                <a:latin typeface="Arial Narrow" pitchFamily="34" charset="0"/>
              </a:rPr>
              <a:t>	The World Bank </a:t>
            </a:r>
            <a:r>
              <a:rPr lang="en-US" sz="2400" dirty="0" err="1" smtClean="0">
                <a:latin typeface="Arial Narrow" pitchFamily="34" charset="0"/>
              </a:rPr>
              <a:t>eLibrary</a:t>
            </a:r>
            <a:r>
              <a:rPr lang="en-US" sz="2400" dirty="0" smtClean="0">
                <a:latin typeface="Arial Narrow" pitchFamily="34" charset="0"/>
              </a:rPr>
              <a:t> contains a wide array of content types including:</a:t>
            </a:r>
          </a:p>
          <a:p>
            <a:pPr lvl="0" algn="just">
              <a:buFont typeface="Wingdings" pitchFamily="2" charset="2"/>
              <a:buChar char="Ø"/>
            </a:pPr>
            <a:r>
              <a:rPr lang="en-IN" sz="2400" dirty="0" smtClean="0">
                <a:solidFill>
                  <a:schemeClr val="tx1"/>
                </a:solidFill>
                <a:latin typeface="Arial Narrow" pitchFamily="34" charset="0"/>
              </a:rPr>
              <a:t>All World Bank flagship and annual publications</a:t>
            </a:r>
          </a:p>
          <a:p>
            <a:pPr lvl="0" algn="just">
              <a:buFont typeface="Wingdings" pitchFamily="2" charset="2"/>
              <a:buChar char="Ø"/>
            </a:pPr>
            <a:r>
              <a:rPr lang="en-IN" sz="2400" dirty="0" smtClean="0">
                <a:solidFill>
                  <a:schemeClr val="tx1"/>
                </a:solidFill>
                <a:latin typeface="Arial Narrow" pitchFamily="34" charset="0"/>
              </a:rPr>
              <a:t>Regional and thematic series</a:t>
            </a:r>
          </a:p>
          <a:p>
            <a:pPr lvl="0" algn="just">
              <a:buFont typeface="Wingdings" pitchFamily="2" charset="2"/>
              <a:buChar char="Ø"/>
            </a:pPr>
            <a:r>
              <a:rPr lang="en-IN" sz="2400" dirty="0" smtClean="0">
                <a:solidFill>
                  <a:schemeClr val="tx1"/>
                </a:solidFill>
                <a:latin typeface="Arial Narrow" pitchFamily="34" charset="0"/>
              </a:rPr>
              <a:t>Training manuals and handbooks</a:t>
            </a:r>
          </a:p>
          <a:p>
            <a:pPr lvl="0" algn="just">
              <a:buFont typeface="Wingdings" pitchFamily="2" charset="2"/>
              <a:buChar char="Ø"/>
            </a:pPr>
            <a:r>
              <a:rPr lang="en-IN" sz="2400" dirty="0" smtClean="0">
                <a:solidFill>
                  <a:schemeClr val="tx1"/>
                </a:solidFill>
                <a:latin typeface="Arial Narrow" pitchFamily="34" charset="0"/>
              </a:rPr>
              <a:t>Working papers</a:t>
            </a:r>
          </a:p>
          <a:p>
            <a:pPr lvl="0" algn="just">
              <a:buFont typeface="Wingdings" pitchFamily="2" charset="2"/>
              <a:buChar char="Ø"/>
            </a:pPr>
            <a:r>
              <a:rPr lang="en-IN" sz="2400" dirty="0" smtClean="0">
                <a:solidFill>
                  <a:schemeClr val="tx1"/>
                </a:solidFill>
                <a:latin typeface="Arial Narrow" pitchFamily="34" charset="0"/>
              </a:rPr>
              <a:t>Journal articles from The World Bank Research Observer and The World bank Economic Review</a:t>
            </a:r>
          </a:p>
          <a:p>
            <a:pPr lvl="0" algn="just">
              <a:buFont typeface="Wingdings" pitchFamily="2" charset="2"/>
              <a:buChar char="Ø"/>
            </a:pPr>
            <a:r>
              <a:rPr lang="en-IN" sz="2400" dirty="0" smtClean="0">
                <a:solidFill>
                  <a:schemeClr val="tx1"/>
                </a:solidFill>
                <a:latin typeface="Arial Narrow" pitchFamily="34" charset="0"/>
              </a:rPr>
              <a:t>Data publications</a:t>
            </a:r>
          </a:p>
          <a:p>
            <a:pPr lvl="0" algn="just">
              <a:buFont typeface="Wingdings" pitchFamily="2" charset="2"/>
              <a:buChar char="Ø"/>
            </a:pPr>
            <a:r>
              <a:rPr lang="en-IN" sz="2400" dirty="0" smtClean="0">
                <a:solidFill>
                  <a:schemeClr val="tx1"/>
                </a:solidFill>
                <a:latin typeface="Arial Narrow" pitchFamily="34" charset="0"/>
              </a:rPr>
              <a:t>Top country and regional data from World Development Indicators</a:t>
            </a:r>
          </a:p>
          <a:p>
            <a:pPr>
              <a:buNone/>
            </a:pPr>
            <a:r>
              <a:rPr lang="en-IN" sz="2200" dirty="0" smtClean="0"/>
              <a:t>	</a:t>
            </a:r>
          </a:p>
          <a:p>
            <a:pPr algn="just">
              <a:buNone/>
            </a:pPr>
            <a:r>
              <a:rPr lang="en-IN" sz="2200" dirty="0" smtClean="0"/>
              <a:t>	The World Development Indicators are the primary World Bank collection of development indicators, compiled from officially recognized international sources, presenting the most</a:t>
            </a:r>
            <a:endParaRPr lang="en-IN" sz="2200" dirty="0"/>
          </a:p>
        </p:txBody>
      </p:sp>
      <p:sp>
        <p:nvSpPr>
          <p:cNvPr id="2" name="Title 1"/>
          <p:cNvSpPr>
            <a:spLocks noGrp="1"/>
          </p:cNvSpPr>
          <p:nvPr>
            <p:ph type="title"/>
          </p:nvPr>
        </p:nvSpPr>
        <p:spPr>
          <a:xfrm>
            <a:off x="457200" y="152400"/>
            <a:ext cx="8229600" cy="685800"/>
          </a:xfrm>
        </p:spPr>
        <p:txBody>
          <a:bodyPr>
            <a:normAutofit fontScale="90000"/>
          </a:bodyPr>
          <a:lstStyle/>
          <a:p>
            <a:pPr algn="just"/>
            <a:r>
              <a:rPr lang="en-US" sz="2000" b="0" i="1" dirty="0" smtClean="0">
                <a:latin typeface="+mn-lt"/>
              </a:rPr>
              <a:t/>
            </a:r>
            <a:br>
              <a:rPr lang="en-US" sz="2000" b="0" i="1" dirty="0" smtClean="0">
                <a:latin typeface="+mn-lt"/>
              </a:rPr>
            </a:br>
            <a:r>
              <a:rPr lang="en-US" sz="2000" b="0" i="1" dirty="0" smtClean="0">
                <a:latin typeface="+mn-lt"/>
              </a:rPr>
              <a:t/>
            </a:r>
            <a:br>
              <a:rPr lang="en-US" sz="2000" b="0" i="1" dirty="0" smtClean="0">
                <a:latin typeface="+mn-lt"/>
              </a:rPr>
            </a:br>
            <a:r>
              <a:rPr lang="en-US" sz="2000" b="0" i="1" dirty="0" smtClean="0">
                <a:latin typeface="+mn-lt"/>
              </a:rPr>
              <a:t/>
            </a:r>
            <a:br>
              <a:rPr lang="en-US" sz="2000" b="0" i="1" dirty="0" smtClean="0">
                <a:latin typeface="+mn-lt"/>
              </a:rPr>
            </a:br>
            <a:r>
              <a:rPr lang="en-US" sz="2000" b="0" i="1" dirty="0" smtClean="0">
                <a:latin typeface="+mn-lt"/>
              </a:rPr>
              <a:t/>
            </a:r>
            <a:br>
              <a:rPr lang="en-US" sz="2000" b="0" i="1" dirty="0" smtClean="0">
                <a:latin typeface="+mn-lt"/>
              </a:rPr>
            </a:br>
            <a:r>
              <a:rPr lang="en-US" sz="2000" b="0" i="1" dirty="0" smtClean="0">
                <a:latin typeface="+mn-lt"/>
              </a:rPr>
              <a:t/>
            </a:r>
            <a:br>
              <a:rPr lang="en-US" sz="2000" b="0" i="1" dirty="0" smtClean="0">
                <a:latin typeface="+mn-lt"/>
              </a:rPr>
            </a:br>
            <a:r>
              <a:rPr lang="en-US" sz="2000" b="0" i="1" dirty="0" smtClean="0">
                <a:latin typeface="+mn-lt"/>
              </a:rPr>
              <a:t/>
            </a:r>
            <a:br>
              <a:rPr lang="en-US" sz="2000" b="0" i="1" dirty="0" smtClean="0">
                <a:latin typeface="+mn-lt"/>
              </a:rPr>
            </a:br>
            <a:r>
              <a:rPr lang="en-US" sz="2000" b="0" i="1" dirty="0" smtClean="0">
                <a:latin typeface="+mn-lt"/>
              </a:rPr>
              <a:t/>
            </a:r>
            <a:br>
              <a:rPr lang="en-US" sz="2000" b="0" i="1" dirty="0" smtClean="0">
                <a:latin typeface="+mn-lt"/>
              </a:rPr>
            </a:br>
            <a:r>
              <a:rPr lang="en-IN" sz="3100" b="1" dirty="0" smtClean="0"/>
              <a:t>2. </a:t>
            </a:r>
            <a:r>
              <a:rPr lang="en-IN" sz="3100" b="1" dirty="0" smtClean="0">
                <a:latin typeface="Arial Narrow" pitchFamily="34" charset="0"/>
                <a:hlinkClick r:id="rId3"/>
              </a:rPr>
              <a:t>World Bank </a:t>
            </a:r>
            <a:r>
              <a:rPr lang="en-IN" sz="3100" b="1" dirty="0" err="1" smtClean="0">
                <a:latin typeface="Arial Narrow" pitchFamily="34" charset="0"/>
                <a:hlinkClick r:id="rId3"/>
              </a:rPr>
              <a:t>eLibrary</a:t>
            </a:r>
            <a:r>
              <a:rPr lang="en-IN" sz="3100" b="1" dirty="0" smtClean="0">
                <a:latin typeface="Arial Narrow" pitchFamily="34" charset="0"/>
              </a:rPr>
              <a:t>     </a:t>
            </a:r>
            <a:r>
              <a:rPr lang="en-US" sz="3100" b="1" dirty="0" smtClean="0">
                <a:latin typeface="Arial Narrow" pitchFamily="34" charset="0"/>
              </a:rPr>
              <a:t>continue…..</a:t>
            </a:r>
            <a:endParaRPr lang="en-IN" sz="3100" b="1" dirty="0">
              <a:latin typeface="Arial Narrow" pitchFamily="34" charset="0"/>
            </a:endParaRPr>
          </a:p>
        </p:txBody>
      </p:sp>
    </p:spTree>
  </p:cSld>
  <p:clrMapOvr>
    <a:masterClrMapping/>
  </p:clrMapOvr>
  <p:transition>
    <p:wipe dir="d"/>
    <p:sndAc>
      <p:stSnd>
        <p:snd r:embed="rId2" name="camera.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09160"/>
          </a:xfrm>
        </p:spPr>
        <p:txBody>
          <a:bodyPr>
            <a:normAutofit fontScale="92500"/>
          </a:bodyPr>
          <a:lstStyle/>
          <a:p>
            <a:pPr algn="just">
              <a:buNone/>
            </a:pPr>
            <a:r>
              <a:rPr lang="en-US" dirty="0" smtClean="0"/>
              <a:t>   </a:t>
            </a:r>
            <a:r>
              <a:rPr lang="en-US" dirty="0" err="1" smtClean="0">
                <a:latin typeface="Arial Narrow" pitchFamily="34" charset="0"/>
              </a:rPr>
              <a:t>Pravasi</a:t>
            </a:r>
            <a:r>
              <a:rPr lang="en-US" dirty="0" smtClean="0">
                <a:latin typeface="Arial Narrow" pitchFamily="34" charset="0"/>
              </a:rPr>
              <a:t> </a:t>
            </a:r>
            <a:r>
              <a:rPr lang="en-US" dirty="0" err="1" smtClean="0">
                <a:latin typeface="Arial Narrow" pitchFamily="34" charset="0"/>
              </a:rPr>
              <a:t>Bhartiya</a:t>
            </a:r>
            <a:r>
              <a:rPr lang="en-US" dirty="0" smtClean="0">
                <a:latin typeface="Arial Narrow" pitchFamily="34" charset="0"/>
              </a:rPr>
              <a:t> Kendra Library possesses rich collection in digital format.  With all resources collected at </a:t>
            </a:r>
            <a:r>
              <a:rPr lang="en-US" dirty="0" err="1" smtClean="0">
                <a:latin typeface="Arial Narrow" pitchFamily="34" charset="0"/>
              </a:rPr>
              <a:t>PBK</a:t>
            </a:r>
            <a:r>
              <a:rPr lang="en-US" dirty="0" smtClean="0">
                <a:latin typeface="Arial Narrow" pitchFamily="34" charset="0"/>
              </a:rPr>
              <a:t> library, centralized repository of hybrid library is available to the Indian Diaspora users worldwide. Probably this is going to be the first such library in the Asian continent that aims to fulfill the twin objectives of commemorate the trials and tribulations, as well as the subsequent evolution and achievements of the diverse Indian Diaspora. Digital repository of such material can certainly help towards keeping the cultures alive at least in the virtual sense for posterity. The Government of India under the Ministry of External Affairs is making endless efforts to sustainable, symbiotic and mutually rewarding economic, social and cultural engagement between India and its Diaspora.</a:t>
            </a:r>
            <a:endParaRPr lang="en-IN" dirty="0" smtClean="0">
              <a:latin typeface="Arial Narrow" pitchFamily="34" charset="0"/>
            </a:endParaRPr>
          </a:p>
          <a:p>
            <a:endParaRPr lang="en-IN" dirty="0"/>
          </a:p>
        </p:txBody>
      </p:sp>
      <p:sp>
        <p:nvSpPr>
          <p:cNvPr id="2" name="Title 1"/>
          <p:cNvSpPr>
            <a:spLocks noGrp="1"/>
          </p:cNvSpPr>
          <p:nvPr>
            <p:ph type="title"/>
          </p:nvPr>
        </p:nvSpPr>
        <p:spPr>
          <a:xfrm>
            <a:off x="762000" y="152400"/>
            <a:ext cx="7924800" cy="838200"/>
          </a:xfrm>
        </p:spPr>
        <p:txBody>
          <a:bodyPr>
            <a:normAutofit/>
          </a:bodyPr>
          <a:lstStyle/>
          <a:p>
            <a:pPr algn="ctr"/>
            <a:r>
              <a:rPr lang="en-IN" sz="3200" b="1" u="sng" dirty="0" smtClean="0"/>
              <a:t>CONCLUSION</a:t>
            </a:r>
            <a:r>
              <a:rPr lang="en-IN" sz="3200" b="1" dirty="0" smtClean="0"/>
              <a:t> </a:t>
            </a:r>
            <a:endParaRPr lang="en-IN" sz="3200" b="1" dirty="0"/>
          </a:p>
        </p:txBody>
      </p:sp>
    </p:spTree>
  </p:cSld>
  <p:clrMapOvr>
    <a:masterClrMapping/>
  </p:clrMapOvr>
  <p:transition>
    <p:wipe dir="d"/>
    <p:sndAc>
      <p:stSnd>
        <p:snd r:embed="rId2" name="camera.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239000" cy="381000"/>
          </a:xfrm>
        </p:spPr>
        <p:txBody>
          <a:bodyPr>
            <a:noAutofit/>
          </a:bodyPr>
          <a:lstStyle/>
          <a:p>
            <a:r>
              <a:rPr lang="en-IN" sz="2400" dirty="0" smtClean="0">
                <a:latin typeface="Arial" pitchFamily="34" charset="0"/>
                <a:cs typeface="Arial" pitchFamily="34" charset="0"/>
              </a:rPr>
              <a:t>       </a:t>
            </a:r>
            <a:r>
              <a:rPr lang="en-IN" sz="2400" u="sng" dirty="0" smtClean="0">
                <a:solidFill>
                  <a:schemeClr val="tx1"/>
                </a:solidFill>
                <a:latin typeface="Arial" pitchFamily="34" charset="0"/>
                <a:cs typeface="Arial" pitchFamily="34" charset="0"/>
              </a:rPr>
              <a:t>PRAVASI  BHARTIYA  KENDRA  LIBRARY</a:t>
            </a:r>
            <a:endParaRPr lang="en-IN" sz="2400" u="sng" dirty="0">
              <a:solidFill>
                <a:schemeClr val="tx1"/>
              </a:solidFill>
              <a:latin typeface="Arial" pitchFamily="34" charset="0"/>
              <a:cs typeface="Arial" pitchFamily="34" charset="0"/>
            </a:endParaRPr>
          </a:p>
        </p:txBody>
      </p:sp>
      <p:pic>
        <p:nvPicPr>
          <p:cNvPr id="6" name="Picture Placeholder 5" descr="library.jpg"/>
          <p:cNvPicPr>
            <a:picLocks noGrp="1" noChangeAspect="1"/>
          </p:cNvPicPr>
          <p:nvPr>
            <p:ph type="pic" idx="1"/>
          </p:nvPr>
        </p:nvPicPr>
        <p:blipFill>
          <a:blip r:embed="rId3"/>
          <a:srcRect l="6268" r="6268"/>
          <a:stretch>
            <a:fillRect/>
          </a:stretch>
        </p:blipFill>
        <p:spPr bwMode="auto">
          <a:xfrm>
            <a:off x="457200" y="685801"/>
            <a:ext cx="8153400" cy="2514600"/>
          </a:xfrm>
          <a:prstGeom prst="rect">
            <a:avLst/>
          </a:prstGeom>
          <a:noFill/>
        </p:spPr>
      </p:pic>
      <p:sp>
        <p:nvSpPr>
          <p:cNvPr id="4" name="Text Placeholder 3"/>
          <p:cNvSpPr>
            <a:spLocks noGrp="1"/>
          </p:cNvSpPr>
          <p:nvPr>
            <p:ph type="body" sz="half" idx="2"/>
          </p:nvPr>
        </p:nvSpPr>
        <p:spPr>
          <a:xfrm>
            <a:off x="381000" y="3200400"/>
            <a:ext cx="8382000" cy="3657600"/>
          </a:xfrm>
        </p:spPr>
        <p:txBody>
          <a:bodyPr>
            <a:noAutofit/>
          </a:bodyPr>
          <a:lstStyle/>
          <a:p>
            <a:pPr algn="just"/>
            <a:r>
              <a:rPr lang="en-IN" sz="2200" dirty="0" smtClean="0">
                <a:latin typeface="Arial Narrow" pitchFamily="34" charset="0"/>
                <a:cs typeface="Arial" pitchFamily="34" charset="0"/>
              </a:rPr>
              <a:t>The Library of PBK is a valuable repository of materials including more than 3000 books collected within month through Indian Embassies / High Commissions about the Indian Diaspora as well as books written by overseas Indians in different languages. </a:t>
            </a:r>
            <a:r>
              <a:rPr lang="en-IN" sz="2200" dirty="0" err="1" smtClean="0">
                <a:latin typeface="Arial Narrow" pitchFamily="34" charset="0"/>
                <a:cs typeface="Arial" pitchFamily="34" charset="0"/>
              </a:rPr>
              <a:t>PBK</a:t>
            </a:r>
            <a:r>
              <a:rPr lang="en-IN" sz="2200" dirty="0" smtClean="0">
                <a:latin typeface="Arial Narrow" pitchFamily="34" charset="0"/>
                <a:cs typeface="Arial" pitchFamily="34" charset="0"/>
              </a:rPr>
              <a:t> Library has been developed as a hybrid library having printed as well as digital resources available for its users. Half of the print materials collected  through Mission abroad. The library is fully automated with </a:t>
            </a:r>
            <a:r>
              <a:rPr lang="en-IN" sz="2200" dirty="0" err="1" smtClean="0">
                <a:latin typeface="Arial Narrow" pitchFamily="34" charset="0"/>
                <a:cs typeface="Arial" pitchFamily="34" charset="0"/>
              </a:rPr>
              <a:t>KOHA</a:t>
            </a:r>
            <a:r>
              <a:rPr lang="en-IN" sz="2200" dirty="0" smtClean="0">
                <a:latin typeface="Arial Narrow" pitchFamily="34" charset="0"/>
                <a:cs typeface="Arial" pitchFamily="34" charset="0"/>
              </a:rPr>
              <a:t> open sources software. User can access its resources through Online Public Access Catalogue (</a:t>
            </a:r>
            <a:r>
              <a:rPr lang="en-IN" sz="2200" dirty="0" err="1" smtClean="0">
                <a:latin typeface="Arial Narrow" pitchFamily="34" charset="0"/>
                <a:cs typeface="Arial" pitchFamily="34" charset="0"/>
              </a:rPr>
              <a:t>OPAC</a:t>
            </a:r>
            <a:r>
              <a:rPr lang="en-IN" sz="2200" dirty="0" smtClean="0">
                <a:latin typeface="Arial Narrow" pitchFamily="34" charset="0"/>
                <a:cs typeface="Arial" pitchFamily="34" charset="0"/>
              </a:rPr>
              <a:t>).</a:t>
            </a:r>
          </a:p>
          <a:p>
            <a:endParaRPr lang="en-IN" sz="2400" dirty="0"/>
          </a:p>
        </p:txBody>
      </p:sp>
    </p:spTree>
  </p:cSld>
  <p:clrMapOvr>
    <a:masterClrMapping/>
  </p:clrMapOvr>
  <p:transition>
    <p:wipe dir="d"/>
    <p:sndAc>
      <p:stSnd>
        <p:snd r:embed="rId2" name="camera.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438400" y="4343400"/>
            <a:ext cx="4343400" cy="2133600"/>
          </a:xfrm>
        </p:spPr>
        <p:txBody>
          <a:bodyPr>
            <a:normAutofit fontScale="47500" lnSpcReduction="20000"/>
          </a:bodyPr>
          <a:lstStyle/>
          <a:p>
            <a:pPr algn="ctr">
              <a:buNone/>
            </a:pPr>
            <a:r>
              <a:rPr lang="en-IN" sz="5800" dirty="0" smtClean="0"/>
              <a:t>Mail  your  suggestions at:</a:t>
            </a:r>
          </a:p>
          <a:p>
            <a:pPr algn="ctr">
              <a:buNone/>
            </a:pPr>
            <a:r>
              <a:rPr lang="en-IN" sz="4400" dirty="0" smtClean="0">
                <a:hlinkClick r:id="rId3"/>
              </a:rPr>
              <a:t>pbklibrary@mea.gov.in</a:t>
            </a:r>
            <a:endParaRPr lang="en-IN" sz="4400" dirty="0" smtClean="0"/>
          </a:p>
          <a:p>
            <a:pPr algn="ctr">
              <a:buNone/>
            </a:pPr>
            <a:r>
              <a:rPr lang="en-IN" sz="4400" dirty="0" smtClean="0"/>
              <a:t>(O): +11-24156444</a:t>
            </a:r>
          </a:p>
          <a:p>
            <a:pPr algn="ctr">
              <a:buNone/>
            </a:pPr>
            <a:r>
              <a:rPr lang="en-IN" sz="4400" dirty="0" smtClean="0"/>
              <a:t>(M): +91-9868103286</a:t>
            </a:r>
          </a:p>
          <a:p>
            <a:pPr algn="ctr">
              <a:buNone/>
            </a:pPr>
            <a:r>
              <a:rPr lang="en-IN" dirty="0" smtClean="0"/>
              <a:t/>
            </a:r>
            <a:br>
              <a:rPr lang="en-IN" dirty="0" smtClean="0"/>
            </a:br>
            <a:r>
              <a:rPr lang="en-IN" dirty="0" smtClean="0"/>
              <a:t/>
            </a:r>
            <a:br>
              <a:rPr lang="en-IN" dirty="0" smtClean="0"/>
            </a:br>
            <a:endParaRPr lang="en-IN" dirty="0" smtClean="0"/>
          </a:p>
          <a:p>
            <a:pPr algn="ctr"/>
            <a:endParaRPr lang="en-IN" dirty="0"/>
          </a:p>
        </p:txBody>
      </p:sp>
      <p:sp>
        <p:nvSpPr>
          <p:cNvPr id="3" name="Title 2"/>
          <p:cNvSpPr>
            <a:spLocks noGrp="1"/>
          </p:cNvSpPr>
          <p:nvPr>
            <p:ph type="title"/>
          </p:nvPr>
        </p:nvSpPr>
        <p:spPr>
          <a:xfrm>
            <a:off x="609600" y="274638"/>
            <a:ext cx="8077200" cy="3078162"/>
          </a:xfrm>
        </p:spPr>
        <p:txBody>
          <a:bodyPr>
            <a:normAutofit/>
          </a:bodyPr>
          <a:lstStyle/>
          <a:p>
            <a:pPr algn="ctr"/>
            <a:r>
              <a:rPr lang="en-IN" sz="8800" b="1" u="sng" dirty="0" smtClean="0">
                <a:latin typeface="Arial Narrow" pitchFamily="34" charset="0"/>
              </a:rPr>
              <a:t>Thank you</a:t>
            </a:r>
            <a:endParaRPr lang="en-IN" sz="8800" b="1" u="sng" dirty="0">
              <a:latin typeface="Arial Narrow" pitchFamily="34" charset="0"/>
            </a:endParaRPr>
          </a:p>
        </p:txBody>
      </p:sp>
    </p:spTree>
  </p:cSld>
  <p:clrMapOvr>
    <a:masterClrMapping/>
  </p:clrMapOvr>
  <p:transition>
    <p:wipe dir="d"/>
    <p:sndAc>
      <p:stSnd>
        <p:snd r:embed="rId2" name="camera.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pic>
        <p:nvPicPr>
          <p:cNvPr id="1026" name="Picture 2"/>
          <p:cNvPicPr>
            <a:picLocks noChangeAspect="1" noChangeArrowheads="1"/>
          </p:cNvPicPr>
          <p:nvPr/>
        </p:nvPicPr>
        <p:blipFill>
          <a:blip r:embed="rId3"/>
          <a:srcRect/>
          <a:stretch>
            <a:fillRect/>
          </a:stretch>
        </p:blipFill>
        <p:spPr bwMode="auto">
          <a:xfrm>
            <a:off x="0" y="0"/>
            <a:ext cx="9753600" cy="7315200"/>
          </a:xfrm>
          <a:prstGeom prst="rect">
            <a:avLst/>
          </a:prstGeom>
          <a:noFill/>
          <a:ln w="9525">
            <a:noFill/>
            <a:miter lim="800000"/>
            <a:headEnd/>
            <a:tailEnd/>
          </a:ln>
          <a:effectLst/>
        </p:spPr>
      </p:pic>
    </p:spTree>
  </p:cSld>
  <p:clrMapOvr>
    <a:masterClrMapping/>
  </p:clrMapOvr>
  <p:transition>
    <p:wipe dir="d"/>
    <p:sndAc>
      <p:stSnd>
        <p:snd r:embed="rId2" name="camera.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990600"/>
            <a:ext cx="7391400" cy="3724096"/>
          </a:xfrm>
          <a:prstGeom prst="rect">
            <a:avLst/>
          </a:prstGeom>
        </p:spPr>
        <p:txBody>
          <a:bodyPr wrap="square">
            <a:spAutoFit/>
          </a:bodyPr>
          <a:lstStyle/>
          <a:p>
            <a:pPr algn="just"/>
            <a:endParaRPr lang="en-IN" sz="2000" dirty="0" smtClean="0">
              <a:latin typeface="Arial" pitchFamily="34" charset="0"/>
              <a:cs typeface="Arial" pitchFamily="34" charset="0"/>
            </a:endParaRPr>
          </a:p>
          <a:p>
            <a:pPr algn="just"/>
            <a:r>
              <a:rPr lang="en-IN" sz="2400" dirty="0" smtClean="0">
                <a:latin typeface="Arial Narrow" pitchFamily="34" charset="0"/>
                <a:cs typeface="Arial" pitchFamily="34" charset="0"/>
              </a:rPr>
              <a:t>With an emphasis on digital material, </a:t>
            </a:r>
          </a:p>
          <a:p>
            <a:pPr algn="just"/>
            <a:r>
              <a:rPr lang="en-IN" sz="2400" dirty="0" smtClean="0">
                <a:latin typeface="Arial Narrow" pitchFamily="34" charset="0"/>
                <a:cs typeface="Arial" pitchFamily="34" charset="0"/>
              </a:rPr>
              <a:t>the library provides access to:</a:t>
            </a:r>
          </a:p>
          <a:p>
            <a:pPr algn="just"/>
            <a:endParaRPr lang="en-IN" sz="2400" dirty="0" smtClean="0">
              <a:latin typeface="Arial Narrow" pitchFamily="34" charset="0"/>
              <a:cs typeface="Arial" pitchFamily="34" charset="0"/>
            </a:endParaRPr>
          </a:p>
          <a:p>
            <a:pPr marL="514350" indent="-514350" algn="just">
              <a:buFont typeface="+mj-lt"/>
              <a:buAutoNum type="romanUcPeriod"/>
            </a:pPr>
            <a:r>
              <a:rPr lang="en-IN" sz="2400" dirty="0" smtClean="0">
                <a:latin typeface="Arial Narrow" pitchFamily="34" charset="0"/>
                <a:cs typeface="Arial" pitchFamily="34" charset="0"/>
              </a:rPr>
              <a:t> 96 Online Periodicals</a:t>
            </a:r>
          </a:p>
          <a:p>
            <a:pPr marL="514350" indent="-514350" algn="just">
              <a:buFont typeface="+mj-lt"/>
              <a:buAutoNum type="romanUcPeriod"/>
            </a:pPr>
            <a:r>
              <a:rPr lang="en-IN" sz="2400" dirty="0" smtClean="0">
                <a:latin typeface="Arial Narrow" pitchFamily="34" charset="0"/>
                <a:cs typeface="Arial" pitchFamily="34" charset="0"/>
              </a:rPr>
              <a:t> 7 Online Services</a:t>
            </a:r>
          </a:p>
          <a:p>
            <a:pPr marL="514350" indent="-514350" algn="just">
              <a:buFont typeface="+mj-lt"/>
              <a:buAutoNum type="romanUcPeriod"/>
            </a:pPr>
            <a:r>
              <a:rPr lang="en-IN" sz="2400" dirty="0" smtClean="0">
                <a:latin typeface="Arial Narrow" pitchFamily="34" charset="0"/>
                <a:cs typeface="Arial" pitchFamily="34" charset="0"/>
              </a:rPr>
              <a:t> 7 Online Archival Databases </a:t>
            </a:r>
          </a:p>
          <a:p>
            <a:pPr marL="514350" indent="-514350" algn="just">
              <a:buFont typeface="+mj-lt"/>
              <a:buAutoNum type="romanUcPeriod"/>
            </a:pPr>
            <a:r>
              <a:rPr lang="en-IN" sz="2400" dirty="0" smtClean="0">
                <a:latin typeface="Arial Narrow" pitchFamily="34" charset="0"/>
                <a:cs typeface="Arial" pitchFamily="34" charset="0"/>
              </a:rPr>
              <a:t> 4 Online Newspapers Databases </a:t>
            </a:r>
          </a:p>
          <a:p>
            <a:pPr marL="514350" indent="-514350" algn="just">
              <a:buFont typeface="+mj-lt"/>
              <a:buAutoNum type="romanUcPeriod"/>
            </a:pPr>
            <a:r>
              <a:rPr lang="en-IN" sz="2400" dirty="0" smtClean="0">
                <a:latin typeface="Arial Narrow" pitchFamily="34" charset="0"/>
                <a:cs typeface="Arial" pitchFamily="34" charset="0"/>
              </a:rPr>
              <a:t> Prestigious e-Books Resources</a:t>
            </a:r>
          </a:p>
          <a:p>
            <a:pPr algn="just"/>
            <a:endParaRPr lang="en-IN" sz="2400" dirty="0" smtClean="0">
              <a:latin typeface="Arial Narrow" pitchFamily="34" charset="0"/>
              <a:cs typeface="Arial" pitchFamily="34" charset="0"/>
            </a:endParaRPr>
          </a:p>
        </p:txBody>
      </p:sp>
      <p:pic>
        <p:nvPicPr>
          <p:cNvPr id="3" name="Content Placeholder 5" descr="95f2b87ad286e391c20c8ef81a918cf6.jpg"/>
          <p:cNvPicPr>
            <a:picLocks noChangeAspect="1"/>
          </p:cNvPicPr>
          <p:nvPr/>
        </p:nvPicPr>
        <p:blipFill>
          <a:blip r:embed="rId4" cstate="print"/>
          <a:stretch>
            <a:fillRect/>
          </a:stretch>
        </p:blipFill>
        <p:spPr>
          <a:xfrm>
            <a:off x="5486400" y="1676400"/>
            <a:ext cx="2819400" cy="4267200"/>
          </a:xfrm>
          <a:prstGeom prst="rect">
            <a:avLst/>
          </a:prstGeom>
        </p:spPr>
      </p:pic>
      <p:sp>
        <p:nvSpPr>
          <p:cNvPr id="5" name="Rectangle 4"/>
          <p:cNvSpPr/>
          <p:nvPr/>
        </p:nvSpPr>
        <p:spPr>
          <a:xfrm>
            <a:off x="609600" y="457200"/>
            <a:ext cx="7924800" cy="461665"/>
          </a:xfrm>
          <a:prstGeom prst="rect">
            <a:avLst/>
          </a:prstGeom>
        </p:spPr>
        <p:txBody>
          <a:bodyPr wrap="square">
            <a:spAutoFit/>
          </a:bodyPr>
          <a:lstStyle/>
          <a:p>
            <a:pPr algn="ctr"/>
            <a:r>
              <a:rPr lang="en-IN" sz="2400" dirty="0" smtClean="0">
                <a:latin typeface="Arial" pitchFamily="34" charset="0"/>
                <a:cs typeface="Arial" pitchFamily="34" charset="0"/>
              </a:rPr>
              <a:t> </a:t>
            </a:r>
            <a:r>
              <a:rPr lang="en-IN" sz="2400" b="1" u="sng" dirty="0" err="1" smtClean="0">
                <a:latin typeface="Arial" pitchFamily="34" charset="0"/>
                <a:cs typeface="Arial" pitchFamily="34" charset="0"/>
              </a:rPr>
              <a:t>PBK</a:t>
            </a:r>
            <a:r>
              <a:rPr lang="en-IN" sz="2400" b="1" u="sng" dirty="0" smtClean="0">
                <a:latin typeface="Arial" pitchFamily="34" charset="0"/>
                <a:cs typeface="Arial" pitchFamily="34" charset="0"/>
              </a:rPr>
              <a:t>  </a:t>
            </a:r>
            <a:r>
              <a:rPr lang="en-IN" sz="2400" b="1" u="sng" dirty="0" smtClean="0">
                <a:latin typeface="Arial" pitchFamily="34" charset="0"/>
                <a:cs typeface="Arial" pitchFamily="34" charset="0"/>
                <a:hlinkClick r:id="rId5"/>
              </a:rPr>
              <a:t>DIGITAL </a:t>
            </a:r>
            <a:r>
              <a:rPr lang="en-IN" sz="2400" b="1" u="sng" dirty="0" smtClean="0">
                <a:latin typeface="Arial" pitchFamily="34" charset="0"/>
                <a:cs typeface="Arial" pitchFamily="34" charset="0"/>
              </a:rPr>
              <a:t> LIBRARY</a:t>
            </a:r>
            <a:endParaRPr lang="en-IN" sz="2400" b="1" dirty="0"/>
          </a:p>
        </p:txBody>
      </p:sp>
    </p:spTree>
  </p:cSld>
  <p:clrMapOvr>
    <a:masterClrMapping/>
  </p:clrMapOvr>
  <p:transition>
    <p:wipe dir="d"/>
    <p:sndAc>
      <p:stSnd>
        <p:snd r:embed="rId3" name="camera.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N" sz="2800" b="1" u="sng" dirty="0" smtClean="0">
                <a:latin typeface="Arial" pitchFamily="34" charset="0"/>
                <a:cs typeface="Arial" pitchFamily="34" charset="0"/>
              </a:rPr>
              <a:t>I-</a:t>
            </a:r>
            <a:r>
              <a:rPr lang="en-IN" sz="2800" b="1" u="sng" dirty="0" smtClean="0">
                <a:latin typeface="Arial" pitchFamily="34" charset="0"/>
                <a:cs typeface="Arial" pitchFamily="34" charset="0"/>
                <a:hlinkClick r:id="rId3" action="ppaction://hlinkfile"/>
              </a:rPr>
              <a:t> </a:t>
            </a:r>
            <a:r>
              <a:rPr lang="en-IN" sz="2800" b="1" u="sng" dirty="0" smtClean="0">
                <a:latin typeface="Arial" pitchFamily="34" charset="0"/>
                <a:cs typeface="Arial" pitchFamily="34" charset="0"/>
              </a:rPr>
              <a:t>ONLINE</a:t>
            </a:r>
            <a:r>
              <a:rPr lang="en-IN" sz="2800" b="1" u="sng" dirty="0" smtClean="0">
                <a:latin typeface="Arial" pitchFamily="34" charset="0"/>
                <a:cs typeface="Arial" pitchFamily="34" charset="0"/>
                <a:hlinkClick r:id="rId3" action="ppaction://hlinkfile"/>
              </a:rPr>
              <a:t> PERIODICALS </a:t>
            </a:r>
            <a:r>
              <a:rPr lang="en-IN" sz="2800" b="1" u="sng" dirty="0" smtClean="0">
                <a:hlinkClick r:id="rId4" action="ppaction://hlinkpres?slideindex=1&amp;slidetitle="/>
              </a:rPr>
              <a:t/>
            </a:r>
            <a:br>
              <a:rPr lang="en-IN" sz="2800" b="1" u="sng" dirty="0" smtClean="0">
                <a:hlinkClick r:id="rId4" action="ppaction://hlinkpres?slideindex=1&amp;slidetitle="/>
              </a:rPr>
            </a:br>
            <a:endParaRPr lang="en-IN" sz="2800" u="sng" dirty="0">
              <a:latin typeface="Algerian" pitchFamily="82" charset="0"/>
            </a:endParaRPr>
          </a:p>
        </p:txBody>
      </p:sp>
      <p:sp>
        <p:nvSpPr>
          <p:cNvPr id="3" name="Content Placeholder 2"/>
          <p:cNvSpPr>
            <a:spLocks noGrp="1"/>
          </p:cNvSpPr>
          <p:nvPr>
            <p:ph sz="half" idx="1"/>
          </p:nvPr>
        </p:nvSpPr>
        <p:spPr>
          <a:xfrm>
            <a:off x="457200" y="1600200"/>
            <a:ext cx="4800600" cy="4525963"/>
          </a:xfrm>
        </p:spPr>
        <p:txBody>
          <a:bodyPr>
            <a:normAutofit/>
          </a:bodyPr>
          <a:lstStyle/>
          <a:p>
            <a:pPr algn="just"/>
            <a:r>
              <a:rPr lang="en-US" dirty="0" smtClean="0"/>
              <a:t>Cambridge Journals-12</a:t>
            </a:r>
            <a:endParaRPr lang="en-IN" sz="2000" dirty="0" smtClean="0"/>
          </a:p>
          <a:p>
            <a:pPr algn="just"/>
            <a:r>
              <a:rPr lang="en-US" dirty="0" smtClean="0"/>
              <a:t>Elsevier Journals- 02</a:t>
            </a:r>
            <a:endParaRPr lang="en-IN" sz="2000" dirty="0" smtClean="0"/>
          </a:p>
          <a:p>
            <a:pPr algn="just"/>
            <a:r>
              <a:rPr lang="en-US" dirty="0" smtClean="0"/>
              <a:t>John Wiley &amp; Sons Ltd.-02</a:t>
            </a:r>
            <a:endParaRPr lang="en-IN" sz="2000" dirty="0" smtClean="0"/>
          </a:p>
          <a:p>
            <a:pPr algn="just"/>
            <a:r>
              <a:rPr lang="en-US" dirty="0" smtClean="0"/>
              <a:t>Sage Journals-15</a:t>
            </a:r>
            <a:endParaRPr lang="en-IN" sz="2000" dirty="0" smtClean="0"/>
          </a:p>
          <a:p>
            <a:pPr algn="just"/>
            <a:r>
              <a:rPr lang="en-US" dirty="0" smtClean="0"/>
              <a:t>Taylor &amp;Francis-24</a:t>
            </a:r>
            <a:endParaRPr lang="en-IN" sz="2000" dirty="0" smtClean="0"/>
          </a:p>
          <a:p>
            <a:pPr algn="just"/>
            <a:r>
              <a:rPr lang="en-US" dirty="0" smtClean="0"/>
              <a:t>Oxford Journals-13</a:t>
            </a:r>
            <a:endParaRPr lang="en-IN" sz="2000" dirty="0" smtClean="0"/>
          </a:p>
          <a:p>
            <a:pPr algn="just"/>
            <a:r>
              <a:rPr lang="en-US" dirty="0" smtClean="0"/>
              <a:t>IP based Access Journal-2</a:t>
            </a:r>
            <a:endParaRPr lang="en-IN" sz="2000" dirty="0" smtClean="0"/>
          </a:p>
          <a:p>
            <a:r>
              <a:rPr lang="en-IN" dirty="0" smtClean="0"/>
              <a:t>Other Publishers -26</a:t>
            </a:r>
          </a:p>
          <a:p>
            <a:pPr algn="just">
              <a:buNone/>
            </a:pPr>
            <a:endParaRPr lang="en-IN" dirty="0"/>
          </a:p>
        </p:txBody>
      </p:sp>
      <p:pic>
        <p:nvPicPr>
          <p:cNvPr id="6" name="Content Placeholder 5" descr="ejournals.jpg"/>
          <p:cNvPicPr>
            <a:picLocks noGrp="1" noChangeAspect="1"/>
          </p:cNvPicPr>
          <p:nvPr>
            <p:ph sz="half" idx="2"/>
          </p:nvPr>
        </p:nvPicPr>
        <p:blipFill>
          <a:blip r:embed="rId5" cstate="print"/>
          <a:stretch>
            <a:fillRect/>
          </a:stretch>
        </p:blipFill>
        <p:spPr>
          <a:xfrm>
            <a:off x="5410200" y="1371600"/>
            <a:ext cx="3139218" cy="4419600"/>
          </a:xfrm>
        </p:spPr>
      </p:pic>
    </p:spTree>
  </p:cSld>
  <p:clrMapOvr>
    <a:masterClrMapping/>
  </p:clrMapOvr>
  <p:transition>
    <p:wipe dir="d"/>
    <p:sndAc>
      <p:stSnd>
        <p:snd r:embed="rId2" name="camera.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57200" y="838200"/>
            <a:ext cx="8153400" cy="5867400"/>
          </a:xfrm>
        </p:spPr>
        <p:txBody>
          <a:bodyPr/>
          <a:lstStyle/>
          <a:p>
            <a:pPr lvl="0" algn="just"/>
            <a:r>
              <a:rPr lang="en-IN" sz="2400" dirty="0" err="1" smtClean="0">
                <a:solidFill>
                  <a:schemeClr val="tx1"/>
                </a:solidFill>
                <a:latin typeface="Arial Narrow" pitchFamily="34" charset="0"/>
              </a:rPr>
              <a:t>PBK</a:t>
            </a:r>
            <a:r>
              <a:rPr lang="en-IN" sz="2400" dirty="0" smtClean="0">
                <a:solidFill>
                  <a:schemeClr val="tx1"/>
                </a:solidFill>
                <a:latin typeface="Arial Narrow" pitchFamily="34" charset="0"/>
              </a:rPr>
              <a:t> library also provides several very valuable online full text services regarding independent and rigorous analysis of critical global, regional and country-specific challenges and opportunities; country report, market risk, microeconomics forecast, risk rating, business environment, news, views, and depth data analysis in different languages through different online  consortium and archival databases some of them are ....</a:t>
            </a:r>
            <a:r>
              <a:rPr lang="en-IN" dirty="0" smtClean="0">
                <a:solidFill>
                  <a:schemeClr val="tx1"/>
                </a:solidFill>
              </a:rPr>
              <a:t/>
            </a:r>
            <a:br>
              <a:rPr lang="en-IN" dirty="0" smtClean="0">
                <a:solidFill>
                  <a:schemeClr val="tx1"/>
                </a:solidFill>
              </a:rPr>
            </a:br>
            <a:endParaRPr lang="en-IN" dirty="0" smtClean="0">
              <a:solidFill>
                <a:schemeClr val="tx1"/>
              </a:solidFill>
            </a:endParaRPr>
          </a:p>
          <a:p>
            <a:pPr marL="457200" indent="-457200" algn="just">
              <a:buFont typeface="+mj-lt"/>
              <a:buAutoNum type="arabicPeriod"/>
            </a:pPr>
            <a:r>
              <a:rPr lang="en-IN" sz="2400" dirty="0" smtClean="0">
                <a:latin typeface="Book Antiqua" pitchFamily="18" charset="0"/>
              </a:rPr>
              <a:t>Africa Confidential </a:t>
            </a:r>
          </a:p>
          <a:p>
            <a:pPr marL="457200" indent="-457200" algn="just">
              <a:buFont typeface="+mj-lt"/>
              <a:buAutoNum type="arabicPeriod"/>
            </a:pPr>
            <a:r>
              <a:rPr lang="en-US" dirty="0" smtClean="0">
                <a:solidFill>
                  <a:schemeClr val="tx1"/>
                </a:solidFill>
                <a:latin typeface="Book Antiqua" pitchFamily="18" charset="0"/>
              </a:rPr>
              <a:t>BBC Monitoring</a:t>
            </a:r>
            <a:endParaRPr lang="en-IN" dirty="0" smtClean="0">
              <a:solidFill>
                <a:schemeClr val="tx1"/>
              </a:solidFill>
              <a:latin typeface="Book Antiqua" pitchFamily="18" charset="0"/>
            </a:endParaRPr>
          </a:p>
          <a:p>
            <a:pPr marL="457200" indent="-457200" algn="l">
              <a:buFont typeface="+mj-lt"/>
              <a:buAutoNum type="arabicPeriod"/>
            </a:pPr>
            <a:r>
              <a:rPr lang="en-US" dirty="0" smtClean="0">
                <a:solidFill>
                  <a:schemeClr val="tx1"/>
                </a:solidFill>
                <a:latin typeface="Book Antiqua" pitchFamily="18" charset="0"/>
              </a:rPr>
              <a:t>Business Monitor Online</a:t>
            </a:r>
            <a:endParaRPr lang="en-IN" dirty="0" smtClean="0">
              <a:solidFill>
                <a:schemeClr val="tx1"/>
              </a:solidFill>
              <a:latin typeface="Book Antiqua" pitchFamily="18" charset="0"/>
            </a:endParaRPr>
          </a:p>
          <a:p>
            <a:pPr marL="457200" indent="-457200" algn="l">
              <a:buFont typeface="+mj-lt"/>
              <a:buAutoNum type="arabicPeriod"/>
            </a:pPr>
            <a:r>
              <a:rPr lang="en-US" dirty="0" smtClean="0">
                <a:solidFill>
                  <a:schemeClr val="tx1"/>
                </a:solidFill>
                <a:latin typeface="Book Antiqua" pitchFamily="18" charset="0"/>
              </a:rPr>
              <a:t>Britannica Academic Edition</a:t>
            </a:r>
            <a:endParaRPr lang="en-IN" dirty="0" smtClean="0">
              <a:solidFill>
                <a:schemeClr val="tx1"/>
              </a:solidFill>
              <a:latin typeface="Book Antiqua" pitchFamily="18" charset="0"/>
            </a:endParaRPr>
          </a:p>
          <a:p>
            <a:pPr marL="457200" indent="-457200" algn="l">
              <a:buFont typeface="+mj-lt"/>
              <a:buAutoNum type="arabicPeriod"/>
            </a:pPr>
            <a:r>
              <a:rPr lang="en-US" dirty="0" smtClean="0">
                <a:solidFill>
                  <a:schemeClr val="tx1"/>
                </a:solidFill>
                <a:latin typeface="Book Antiqua" pitchFamily="18" charset="0"/>
              </a:rPr>
              <a:t>Economic Intelligence Unit (</a:t>
            </a:r>
            <a:r>
              <a:rPr lang="en-US" dirty="0" err="1" smtClean="0">
                <a:solidFill>
                  <a:schemeClr val="tx1"/>
                </a:solidFill>
                <a:latin typeface="Book Antiqua" pitchFamily="18" charset="0"/>
              </a:rPr>
              <a:t>EIU</a:t>
            </a:r>
            <a:r>
              <a:rPr lang="en-US" dirty="0" smtClean="0">
                <a:solidFill>
                  <a:schemeClr val="tx1"/>
                </a:solidFill>
                <a:latin typeface="Book Antiqua" pitchFamily="18" charset="0"/>
              </a:rPr>
              <a:t>)</a:t>
            </a:r>
            <a:endParaRPr lang="en-IN" dirty="0" smtClean="0">
              <a:solidFill>
                <a:schemeClr val="tx1"/>
              </a:solidFill>
              <a:latin typeface="Book Antiqua" pitchFamily="18" charset="0"/>
            </a:endParaRPr>
          </a:p>
          <a:p>
            <a:pPr marL="457200" indent="-457200" algn="l">
              <a:buFont typeface="+mj-lt"/>
              <a:buAutoNum type="arabicPeriod"/>
            </a:pPr>
            <a:r>
              <a:rPr lang="en-IN" dirty="0" smtClean="0">
                <a:solidFill>
                  <a:schemeClr val="tx1"/>
                </a:solidFill>
                <a:latin typeface="Book Antiqua" pitchFamily="18" charset="0"/>
              </a:rPr>
              <a:t>IHS Jane’s Online Services</a:t>
            </a:r>
          </a:p>
          <a:p>
            <a:pPr marL="457200" indent="-457200" algn="l">
              <a:buFont typeface="+mj-lt"/>
              <a:buAutoNum type="arabicPeriod"/>
            </a:pPr>
            <a:r>
              <a:rPr lang="en-US" dirty="0" smtClean="0">
                <a:solidFill>
                  <a:schemeClr val="tx1"/>
                </a:solidFill>
                <a:latin typeface="Book Antiqua" pitchFamily="18" charset="0"/>
              </a:rPr>
              <a:t>MarketLine Advantage</a:t>
            </a:r>
          </a:p>
          <a:p>
            <a:pPr algn="just"/>
            <a:endParaRPr lang="en-IN" dirty="0"/>
          </a:p>
        </p:txBody>
      </p:sp>
      <p:sp>
        <p:nvSpPr>
          <p:cNvPr id="3" name="Title 2"/>
          <p:cNvSpPr>
            <a:spLocks noGrp="1"/>
          </p:cNvSpPr>
          <p:nvPr>
            <p:ph type="ctrTitle"/>
          </p:nvPr>
        </p:nvSpPr>
        <p:spPr>
          <a:xfrm>
            <a:off x="457200" y="381000"/>
            <a:ext cx="8305800" cy="304800"/>
          </a:xfrm>
        </p:spPr>
        <p:txBody>
          <a:bodyPr/>
          <a:lstStyle/>
          <a:p>
            <a:r>
              <a:rPr lang="en-IN" sz="3200" b="1" u="sng" dirty="0" smtClean="0">
                <a:solidFill>
                  <a:schemeClr val="tx1"/>
                </a:solidFill>
                <a:latin typeface="Arial" pitchFamily="34" charset="0"/>
                <a:cs typeface="Arial" pitchFamily="34" charset="0"/>
              </a:rPr>
              <a:t>II-ONLINE SERVICES</a:t>
            </a:r>
            <a:endParaRPr lang="en-IN" sz="3200" b="1" dirty="0"/>
          </a:p>
        </p:txBody>
      </p:sp>
      <p:pic>
        <p:nvPicPr>
          <p:cNvPr id="4" name="Content Placeholder 3" descr="images.jpg"/>
          <p:cNvPicPr>
            <a:picLocks noChangeAspect="1"/>
          </p:cNvPicPr>
          <p:nvPr/>
        </p:nvPicPr>
        <p:blipFill>
          <a:blip r:embed="rId3"/>
          <a:stretch>
            <a:fillRect/>
          </a:stretch>
        </p:blipFill>
        <p:spPr>
          <a:xfrm>
            <a:off x="6019800" y="4038600"/>
            <a:ext cx="2143125" cy="2143125"/>
          </a:xfrm>
          <a:prstGeom prst="rect">
            <a:avLst/>
          </a:prstGeom>
        </p:spPr>
      </p:pic>
    </p:spTree>
  </p:cSld>
  <p:clrMapOvr>
    <a:masterClrMapping/>
  </p:clrMapOvr>
  <p:transition>
    <p:wipe dir="d"/>
    <p:sndAc>
      <p:stSnd>
        <p:snd r:embed="rId2" name="camera.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400800"/>
          </a:xfrm>
        </p:spPr>
        <p:txBody>
          <a:bodyPr>
            <a:normAutofit fontScale="25000" lnSpcReduction="20000"/>
          </a:bodyPr>
          <a:lstStyle/>
          <a:p>
            <a:pPr lvl="0" algn="just"/>
            <a:endParaRPr lang="en-US" b="1" dirty="0" smtClean="0"/>
          </a:p>
          <a:p>
            <a:pPr lvl="0" algn="just">
              <a:buNone/>
            </a:pPr>
            <a:r>
              <a:rPr lang="en-IN" sz="8000" dirty="0" smtClean="0">
                <a:latin typeface="Arial Narrow" pitchFamily="34" charset="0"/>
              </a:rPr>
              <a:t>     </a:t>
            </a:r>
            <a:r>
              <a:rPr lang="en-IN" sz="8000" b="1" dirty="0" smtClean="0">
                <a:latin typeface="Arial Narrow" pitchFamily="34" charset="0"/>
              </a:rPr>
              <a:t>Africa Confidential is one of the longest-established specialist publications on Africa, with a considerable reputation for being first with in-depth news and analysis on significant political, economic and security developments across the continent.</a:t>
            </a:r>
          </a:p>
          <a:p>
            <a:pPr lvl="0" algn="just">
              <a:buNone/>
            </a:pPr>
            <a:endParaRPr lang="en-US" sz="8000" b="1" dirty="0" smtClean="0">
              <a:latin typeface="Arial Narrow" pitchFamily="34" charset="0"/>
            </a:endParaRPr>
          </a:p>
          <a:p>
            <a:pPr lvl="1" algn="just">
              <a:lnSpc>
                <a:spcPct val="120000"/>
              </a:lnSpc>
            </a:pPr>
            <a:r>
              <a:rPr lang="en-US" sz="7800" b="1" dirty="0" smtClean="0">
                <a:latin typeface="Arial Narrow" pitchFamily="34" charset="0"/>
              </a:rPr>
              <a:t>Agencies of national governments - including defense, national intelligence, foreign affairs and the diplomatic corps.</a:t>
            </a:r>
          </a:p>
          <a:p>
            <a:pPr lvl="1" algn="just">
              <a:lnSpc>
                <a:spcPct val="120000"/>
              </a:lnSpc>
            </a:pPr>
            <a:r>
              <a:rPr lang="en-US" sz="7800" b="1" dirty="0" smtClean="0">
                <a:latin typeface="Arial Narrow" pitchFamily="34" charset="0"/>
              </a:rPr>
              <a:t>Risk advisory firms working in areas as varied as political, market &amp; reputational risk, due diligence, anti-corruption (FCPA and UK Anti-Bribery Act) and KYC (Know Your Customer).</a:t>
            </a:r>
          </a:p>
          <a:p>
            <a:pPr lvl="1" algn="just">
              <a:lnSpc>
                <a:spcPct val="120000"/>
              </a:lnSpc>
            </a:pPr>
            <a:r>
              <a:rPr lang="en-US" sz="7800" b="1" dirty="0" smtClean="0">
                <a:latin typeface="Arial Narrow" pitchFamily="34" charset="0"/>
              </a:rPr>
              <a:t>Multilateral institutions - including the IMF/World Bank, European Union and African Union.</a:t>
            </a:r>
          </a:p>
          <a:p>
            <a:pPr lvl="1" algn="just">
              <a:lnSpc>
                <a:spcPct val="120000"/>
              </a:lnSpc>
            </a:pPr>
            <a:r>
              <a:rPr lang="en-US" sz="7800" b="1" dirty="0" smtClean="0">
                <a:latin typeface="Arial Narrow" pitchFamily="34" charset="0"/>
              </a:rPr>
              <a:t>Universities and other academic institutions, in their departments of African Affairs, International Relations, International Development, and others.</a:t>
            </a:r>
          </a:p>
          <a:p>
            <a:pPr lvl="1" algn="just">
              <a:lnSpc>
                <a:spcPct val="120000"/>
              </a:lnSpc>
            </a:pPr>
            <a:r>
              <a:rPr lang="en-US" sz="7800" b="1" dirty="0" smtClean="0">
                <a:latin typeface="Arial Narrow" pitchFamily="34" charset="0"/>
              </a:rPr>
              <a:t>A wide range of international NGOs and think tanks working in the areas of humanitarian affairs, relief aid, anti-corruption/good governance and economic development.</a:t>
            </a:r>
          </a:p>
          <a:p>
            <a:pPr lvl="1" algn="just">
              <a:lnSpc>
                <a:spcPct val="120000"/>
              </a:lnSpc>
            </a:pPr>
            <a:r>
              <a:rPr lang="en-US" sz="7800" b="1" dirty="0" smtClean="0">
                <a:latin typeface="Arial Narrow" pitchFamily="34" charset="0"/>
              </a:rPr>
              <a:t>Multinational corporations and companies across a wide variety of commercial sectors, from mining, energy and telecommunications, to financial markets and automotive.</a:t>
            </a:r>
            <a:endParaRPr lang="en-IN" sz="7800" b="1" dirty="0" smtClean="0">
              <a:latin typeface="Arial Narrow" pitchFamily="34" charset="0"/>
            </a:endParaRPr>
          </a:p>
          <a:p>
            <a:endParaRPr lang="en-IN" sz="3300" dirty="0"/>
          </a:p>
        </p:txBody>
      </p:sp>
      <p:sp>
        <p:nvSpPr>
          <p:cNvPr id="2" name="Title 1"/>
          <p:cNvSpPr>
            <a:spLocks noGrp="1"/>
          </p:cNvSpPr>
          <p:nvPr>
            <p:ph type="title"/>
          </p:nvPr>
        </p:nvSpPr>
        <p:spPr>
          <a:xfrm>
            <a:off x="533400" y="0"/>
            <a:ext cx="8153400" cy="1066800"/>
          </a:xfrm>
        </p:spPr>
        <p:txBody>
          <a:bodyPr>
            <a:noAutofit/>
          </a:bodyPr>
          <a:lstStyle/>
          <a:p>
            <a:r>
              <a:rPr lang="en-IN" sz="2800" dirty="0" smtClean="0">
                <a:latin typeface="Algerian" pitchFamily="82" charset="0"/>
              </a:rPr>
              <a:t/>
            </a:r>
            <a:br>
              <a:rPr lang="en-IN" sz="2800" dirty="0" smtClean="0">
                <a:latin typeface="Algerian" pitchFamily="82" charset="0"/>
              </a:rPr>
            </a:br>
            <a:r>
              <a:rPr lang="en-IN" sz="2800" dirty="0" smtClean="0">
                <a:latin typeface="Algerian" pitchFamily="82" charset="0"/>
              </a:rPr>
              <a:t>1. </a:t>
            </a:r>
            <a:r>
              <a:rPr sz="3600" smtClean="0">
                <a:latin typeface="Book Antiqua" pitchFamily="18" charset="0"/>
                <a:hlinkClick r:id="rId4"/>
              </a:rPr>
              <a:t>Africa Confidential</a:t>
            </a:r>
            <a:r>
              <a:rPr lang="en-IN" sz="2800" dirty="0" smtClean="0">
                <a:latin typeface="Book Antiqua" pitchFamily="18" charset="0"/>
              </a:rPr>
              <a:t/>
            </a:r>
            <a:br>
              <a:rPr lang="en-IN" sz="2800" dirty="0" smtClean="0">
                <a:latin typeface="Book Antiqua" pitchFamily="18" charset="0"/>
              </a:rPr>
            </a:br>
            <a:r>
              <a:rPr lang="en-IN" sz="2800" dirty="0" smtClean="0">
                <a:latin typeface="Book Antiqua" pitchFamily="18" charset="0"/>
              </a:rPr>
              <a:t>  </a:t>
            </a:r>
            <a:endParaRPr lang="en-IN" sz="2800" dirty="0">
              <a:latin typeface="Algerian" pitchFamily="82" charset="0"/>
            </a:endParaRPr>
          </a:p>
        </p:txBody>
      </p:sp>
    </p:spTree>
  </p:cSld>
  <p:clrMapOvr>
    <a:masterClrMapping/>
  </p:clrMapOvr>
  <p:transition>
    <p:wipe dir="d"/>
    <p:sndAc>
      <p:stSnd>
        <p:snd r:embed="rId3" name="camera.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1608</TotalTime>
  <Words>1921</Words>
  <Application>Microsoft Office PowerPoint</Application>
  <PresentationFormat>On-screen Show (4:3)</PresentationFormat>
  <Paragraphs>314</Paragraphs>
  <Slides>40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Algerian</vt:lpstr>
      <vt:lpstr>Arial</vt:lpstr>
      <vt:lpstr>Arial Narrow</vt:lpstr>
      <vt:lpstr>Baskerville Old Face</vt:lpstr>
      <vt:lpstr>Book Antiqua</vt:lpstr>
      <vt:lpstr>Calibri</vt:lpstr>
      <vt:lpstr>Times New Roman</vt:lpstr>
      <vt:lpstr>Wingdings</vt:lpstr>
      <vt:lpstr>Wingdings 2</vt:lpstr>
      <vt:lpstr>Paper</vt:lpstr>
      <vt:lpstr>COLLECTION   MANAGEMENT   OF  PBK  LIBRARY</vt:lpstr>
      <vt:lpstr>PRAVASI BHARTIYA KENDRA</vt:lpstr>
      <vt:lpstr>PowerPoint Presentation</vt:lpstr>
      <vt:lpstr>       PRAVASI  BHARTIYA  KENDRA  LIBRARY</vt:lpstr>
      <vt:lpstr>PowerPoint Presentation</vt:lpstr>
      <vt:lpstr>PowerPoint Presentation</vt:lpstr>
      <vt:lpstr>I- ONLINE PERIODICALS  </vt:lpstr>
      <vt:lpstr>II-ONLINE SERVICES</vt:lpstr>
      <vt:lpstr> 1. Africa Confidential   </vt:lpstr>
      <vt:lpstr>  </vt:lpstr>
      <vt:lpstr>             </vt:lpstr>
      <vt:lpstr>   </vt:lpstr>
      <vt:lpstr>PowerPoint Presentation</vt:lpstr>
      <vt:lpstr> 5. Economic Intelligence Unit (EIU) </vt:lpstr>
      <vt:lpstr>6. IHS Jane’s Online Services </vt:lpstr>
      <vt:lpstr>6. IHS Jane’s Online Services  continue……….  </vt:lpstr>
      <vt:lpstr>     7. MarketLine Advantage </vt:lpstr>
      <vt:lpstr>III- Online Archival Databases </vt:lpstr>
      <vt:lpstr>1. Chatham House Online Archive1920-2008: </vt:lpstr>
      <vt:lpstr>2.  JSTOR:</vt:lpstr>
      <vt:lpstr>3. Keesing’s : World News Archive:</vt:lpstr>
      <vt:lpstr>3. Keesing’s : World News Archive  continue ……..</vt:lpstr>
      <vt:lpstr>4. ProQuest ABI/Inform Complete</vt:lpstr>
      <vt:lpstr>5.  ProQuest Historical Newspapers – The Times of India Archive (1838-2006): </vt:lpstr>
      <vt:lpstr>        6.   ProQuest Historical Newspapers-The Wall Street Journal(1889-1995)  </vt:lpstr>
      <vt:lpstr>7.  ProQuest Historical Newspapers-The Guardian and The Observer (1791-2003) </vt:lpstr>
      <vt:lpstr> IV.  Online Newspapers Databases </vt:lpstr>
      <vt:lpstr>1. International New York Times </vt:lpstr>
      <vt:lpstr>           2.  Financial Times(FT) </vt:lpstr>
      <vt:lpstr>3.  PressReader:</vt:lpstr>
      <vt:lpstr>3.  PressReader      continue……..</vt:lpstr>
      <vt:lpstr>3.  PressReader      continue……..</vt:lpstr>
      <vt:lpstr>4.  Wall Street Journal (WSJ):</vt:lpstr>
      <vt:lpstr>E-Books</vt:lpstr>
      <vt:lpstr>PowerPoint Presentation</vt:lpstr>
      <vt:lpstr>PowerPoint Presentation</vt:lpstr>
      <vt:lpstr>PowerPoint Presentation</vt:lpstr>
      <vt:lpstr>       2. World Bank eLibrary     continue…..</vt:lpstr>
      <vt:lpstr>CONCLUSION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Collection Management of PBK Digital Library</dc:title>
  <dc:creator>user</dc:creator>
  <cp:lastModifiedBy>Mark Ritchie</cp:lastModifiedBy>
  <cp:revision>180</cp:revision>
  <dcterms:created xsi:type="dcterms:W3CDTF">2006-08-16T00:00:00Z</dcterms:created>
  <dcterms:modified xsi:type="dcterms:W3CDTF">2017-05-10T04:52:42Z</dcterms:modified>
</cp:coreProperties>
</file>