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2"/>
  </p:notesMasterIdLst>
  <p:sldIdLst>
    <p:sldId id="256" r:id="rId2"/>
    <p:sldId id="257" r:id="rId3"/>
    <p:sldId id="269" r:id="rId4"/>
    <p:sldId id="258" r:id="rId5"/>
    <p:sldId id="261" r:id="rId6"/>
    <p:sldId id="264" r:id="rId7"/>
    <p:sldId id="265" r:id="rId8"/>
    <p:sldId id="267" r:id="rId9"/>
    <p:sldId id="268" r:id="rId10"/>
    <p:sldId id="270"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E66"/>
    <a:srgbClr val="75A6AD"/>
    <a:srgbClr val="294810"/>
    <a:srgbClr val="376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F930F35-A211-48C5-B308-27A65695BC26}">
  <a:tblStyle styleId="{FF930F35-A211-48C5-B308-27A65695BC2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54E49-0D20-487D-AA52-FF1621B0D8DC}" type="doc">
      <dgm:prSet loTypeId="urn:microsoft.com/office/officeart/2005/8/layout/hProcess9" loCatId="process" qsTypeId="urn:microsoft.com/office/officeart/2005/8/quickstyle/simple1" qsCatId="simple" csTypeId="urn:microsoft.com/office/officeart/2005/8/colors/colorful5" csCatId="colorful" phldr="1"/>
      <dgm:spPr/>
    </dgm:pt>
    <dgm:pt modelId="{43CD37AA-F3F5-41B5-B876-5D084675AAA4}">
      <dgm:prSet phldrT="[Text]" custT="1"/>
      <dgm:spPr/>
      <dgm:t>
        <a:bodyPr/>
        <a:lstStyle/>
        <a:p>
          <a:r>
            <a:rPr lang="en-GB" sz="1200" dirty="0" smtClean="0">
              <a:solidFill>
                <a:schemeClr val="tx1"/>
              </a:solidFill>
              <a:latin typeface="Karla"/>
            </a:rPr>
            <a:t>Suzanne Briet</a:t>
          </a:r>
          <a:r>
            <a:rPr lang="id-ID" sz="1200" dirty="0" smtClean="0">
              <a:solidFill>
                <a:schemeClr val="tx1"/>
              </a:solidFill>
              <a:latin typeface="Karla"/>
            </a:rPr>
            <a:t> </a:t>
          </a:r>
          <a:r>
            <a:rPr lang="en-GB" sz="1200" dirty="0" smtClean="0">
              <a:solidFill>
                <a:schemeClr val="tx1"/>
              </a:solidFill>
              <a:latin typeface="Karla"/>
            </a:rPr>
            <a:t>defined that the document is things which are concrete or symbolic in a sign that preserved and stored until the completion of representatives, from building back, or providing physically, or intellectual phenomenon. </a:t>
          </a:r>
          <a:endParaRPr lang="en-US" sz="1200" dirty="0">
            <a:solidFill>
              <a:schemeClr val="tx1"/>
            </a:solidFill>
            <a:latin typeface="Karla"/>
          </a:endParaRPr>
        </a:p>
      </dgm:t>
    </dgm:pt>
    <dgm:pt modelId="{1BA49624-19C4-4928-AA90-ACF0E559D539}" type="parTrans" cxnId="{79A26329-192F-4440-8ABF-D481BFF8B4F0}">
      <dgm:prSet/>
      <dgm:spPr/>
      <dgm:t>
        <a:bodyPr/>
        <a:lstStyle/>
        <a:p>
          <a:endParaRPr lang="en-US"/>
        </a:p>
      </dgm:t>
    </dgm:pt>
    <dgm:pt modelId="{BFAACB94-E915-4C86-9F95-C19DE6CDF965}" type="sibTrans" cxnId="{79A26329-192F-4440-8ABF-D481BFF8B4F0}">
      <dgm:prSet/>
      <dgm:spPr/>
      <dgm:t>
        <a:bodyPr/>
        <a:lstStyle/>
        <a:p>
          <a:endParaRPr lang="en-US"/>
        </a:p>
      </dgm:t>
    </dgm:pt>
    <dgm:pt modelId="{14D8E95D-FCE3-4AAF-BB9C-6528C988B5E7}">
      <dgm:prSet phldrT="[Text]" custT="1"/>
      <dgm:spPr/>
      <dgm:t>
        <a:bodyPr/>
        <a:lstStyle/>
        <a:p>
          <a:r>
            <a:rPr lang="en-GB" sz="1400" dirty="0" smtClean="0">
              <a:solidFill>
                <a:schemeClr val="tx1"/>
              </a:solidFill>
              <a:latin typeface="Karla"/>
            </a:rPr>
            <a:t>Buckland’s definition is constructed by Briet</a:t>
          </a:r>
          <a:r>
            <a:rPr lang="id-ID" sz="1400" dirty="0" smtClean="0">
              <a:solidFill>
                <a:schemeClr val="tx1"/>
              </a:solidFill>
              <a:latin typeface="Karla"/>
            </a:rPr>
            <a:t> </a:t>
          </a:r>
          <a:r>
            <a:rPr lang="en-GB" sz="1400" dirty="0" smtClean="0">
              <a:solidFill>
                <a:schemeClr val="tx1"/>
              </a:solidFill>
              <a:latin typeface="Karla"/>
            </a:rPr>
            <a:t>and revealed that the documents are all informative things. </a:t>
          </a:r>
          <a:endParaRPr lang="en-US" sz="1400" dirty="0">
            <a:solidFill>
              <a:schemeClr val="tx1"/>
            </a:solidFill>
            <a:latin typeface="Karla"/>
          </a:endParaRPr>
        </a:p>
      </dgm:t>
    </dgm:pt>
    <dgm:pt modelId="{063DC999-DE9A-48EB-9C26-635549C02FDA}" type="parTrans" cxnId="{08A1807F-3711-469C-98C1-3EEFDDB53C1E}">
      <dgm:prSet/>
      <dgm:spPr/>
      <dgm:t>
        <a:bodyPr/>
        <a:lstStyle/>
        <a:p>
          <a:endParaRPr lang="en-US"/>
        </a:p>
      </dgm:t>
    </dgm:pt>
    <dgm:pt modelId="{53EFE14D-1103-4AF0-AC03-A34E9C92273C}" type="sibTrans" cxnId="{08A1807F-3711-469C-98C1-3EEFDDB53C1E}">
      <dgm:prSet/>
      <dgm:spPr/>
      <dgm:t>
        <a:bodyPr/>
        <a:lstStyle/>
        <a:p>
          <a:endParaRPr lang="en-US"/>
        </a:p>
      </dgm:t>
    </dgm:pt>
    <dgm:pt modelId="{E4D0A209-E47C-49D0-9C0D-AE305F58A8B5}" type="pres">
      <dgm:prSet presAssocID="{0B054E49-0D20-487D-AA52-FF1621B0D8DC}" presName="CompostProcess" presStyleCnt="0">
        <dgm:presLayoutVars>
          <dgm:dir/>
          <dgm:resizeHandles val="exact"/>
        </dgm:presLayoutVars>
      </dgm:prSet>
      <dgm:spPr/>
    </dgm:pt>
    <dgm:pt modelId="{D01D4C29-4290-4E31-97E4-52636D667D56}" type="pres">
      <dgm:prSet presAssocID="{0B054E49-0D20-487D-AA52-FF1621B0D8DC}" presName="arrow" presStyleLbl="bgShp" presStyleIdx="0" presStyleCnt="1"/>
      <dgm:spPr/>
    </dgm:pt>
    <dgm:pt modelId="{31FE6780-3C9F-4A4C-8637-60FF49104650}" type="pres">
      <dgm:prSet presAssocID="{0B054E49-0D20-487D-AA52-FF1621B0D8DC}" presName="linearProcess" presStyleCnt="0"/>
      <dgm:spPr/>
    </dgm:pt>
    <dgm:pt modelId="{66D5EC9F-091B-4752-B120-A559513489C8}" type="pres">
      <dgm:prSet presAssocID="{43CD37AA-F3F5-41B5-B876-5D084675AAA4}" presName="textNode" presStyleLbl="node1" presStyleIdx="0" presStyleCnt="2">
        <dgm:presLayoutVars>
          <dgm:bulletEnabled val="1"/>
        </dgm:presLayoutVars>
      </dgm:prSet>
      <dgm:spPr/>
      <dgm:t>
        <a:bodyPr/>
        <a:lstStyle/>
        <a:p>
          <a:endParaRPr lang="en-US"/>
        </a:p>
      </dgm:t>
    </dgm:pt>
    <dgm:pt modelId="{61D8E963-097B-4BAC-83CA-86BE4B05C7A4}" type="pres">
      <dgm:prSet presAssocID="{BFAACB94-E915-4C86-9F95-C19DE6CDF965}" presName="sibTrans" presStyleCnt="0"/>
      <dgm:spPr/>
    </dgm:pt>
    <dgm:pt modelId="{A4FD1A2F-C091-49BB-B0DE-22155D9B5720}" type="pres">
      <dgm:prSet presAssocID="{14D8E95D-FCE3-4AAF-BB9C-6528C988B5E7}" presName="textNode" presStyleLbl="node1" presStyleIdx="1" presStyleCnt="2">
        <dgm:presLayoutVars>
          <dgm:bulletEnabled val="1"/>
        </dgm:presLayoutVars>
      </dgm:prSet>
      <dgm:spPr/>
      <dgm:t>
        <a:bodyPr/>
        <a:lstStyle/>
        <a:p>
          <a:endParaRPr lang="en-US"/>
        </a:p>
      </dgm:t>
    </dgm:pt>
  </dgm:ptLst>
  <dgm:cxnLst>
    <dgm:cxn modelId="{79A26329-192F-4440-8ABF-D481BFF8B4F0}" srcId="{0B054E49-0D20-487D-AA52-FF1621B0D8DC}" destId="{43CD37AA-F3F5-41B5-B876-5D084675AAA4}" srcOrd="0" destOrd="0" parTransId="{1BA49624-19C4-4928-AA90-ACF0E559D539}" sibTransId="{BFAACB94-E915-4C86-9F95-C19DE6CDF965}"/>
    <dgm:cxn modelId="{666CE55D-F212-438E-8998-798C9880559B}" type="presOf" srcId="{43CD37AA-F3F5-41B5-B876-5D084675AAA4}" destId="{66D5EC9F-091B-4752-B120-A559513489C8}" srcOrd="0" destOrd="0" presId="urn:microsoft.com/office/officeart/2005/8/layout/hProcess9"/>
    <dgm:cxn modelId="{2651D753-2A72-4CCC-AF2A-68D0B408CABE}" type="presOf" srcId="{14D8E95D-FCE3-4AAF-BB9C-6528C988B5E7}" destId="{A4FD1A2F-C091-49BB-B0DE-22155D9B5720}" srcOrd="0" destOrd="0" presId="urn:microsoft.com/office/officeart/2005/8/layout/hProcess9"/>
    <dgm:cxn modelId="{B732870A-CD4F-41C9-9E15-6BF141D6169B}" type="presOf" srcId="{0B054E49-0D20-487D-AA52-FF1621B0D8DC}" destId="{E4D0A209-E47C-49D0-9C0D-AE305F58A8B5}" srcOrd="0" destOrd="0" presId="urn:microsoft.com/office/officeart/2005/8/layout/hProcess9"/>
    <dgm:cxn modelId="{08A1807F-3711-469C-98C1-3EEFDDB53C1E}" srcId="{0B054E49-0D20-487D-AA52-FF1621B0D8DC}" destId="{14D8E95D-FCE3-4AAF-BB9C-6528C988B5E7}" srcOrd="1" destOrd="0" parTransId="{063DC999-DE9A-48EB-9C26-635549C02FDA}" sibTransId="{53EFE14D-1103-4AF0-AC03-A34E9C92273C}"/>
    <dgm:cxn modelId="{D3097C9F-CB94-4C55-81A5-7170C566CE60}" type="presParOf" srcId="{E4D0A209-E47C-49D0-9C0D-AE305F58A8B5}" destId="{D01D4C29-4290-4E31-97E4-52636D667D56}" srcOrd="0" destOrd="0" presId="urn:microsoft.com/office/officeart/2005/8/layout/hProcess9"/>
    <dgm:cxn modelId="{26C5252A-1B27-4AE3-9B75-2A96B13552FE}" type="presParOf" srcId="{E4D0A209-E47C-49D0-9C0D-AE305F58A8B5}" destId="{31FE6780-3C9F-4A4C-8637-60FF49104650}" srcOrd="1" destOrd="0" presId="urn:microsoft.com/office/officeart/2005/8/layout/hProcess9"/>
    <dgm:cxn modelId="{0B4BE58D-459B-4EDE-9A9B-3CF7D127F83F}" type="presParOf" srcId="{31FE6780-3C9F-4A4C-8637-60FF49104650}" destId="{66D5EC9F-091B-4752-B120-A559513489C8}" srcOrd="0" destOrd="0" presId="urn:microsoft.com/office/officeart/2005/8/layout/hProcess9"/>
    <dgm:cxn modelId="{363FC362-5AC9-4D0D-AC97-B4478F3BC8C8}" type="presParOf" srcId="{31FE6780-3C9F-4A4C-8637-60FF49104650}" destId="{61D8E963-097B-4BAC-83CA-86BE4B05C7A4}" srcOrd="1" destOrd="0" presId="urn:microsoft.com/office/officeart/2005/8/layout/hProcess9"/>
    <dgm:cxn modelId="{9EABF058-59EC-4679-8049-26653E28B74A}" type="presParOf" srcId="{31FE6780-3C9F-4A4C-8637-60FF49104650}" destId="{A4FD1A2F-C091-49BB-B0DE-22155D9B5720}"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2AE54-2D7F-47D2-91C6-1F1378F1F453}"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GB"/>
        </a:p>
      </dgm:t>
    </dgm:pt>
    <dgm:pt modelId="{ACD6F95B-FBF0-4B09-ABE5-E3021524A09D}">
      <dgm:prSet custT="1"/>
      <dgm:spPr/>
      <dgm:t>
        <a:bodyPr/>
        <a:lstStyle/>
        <a:p>
          <a:pPr rtl="0"/>
          <a:r>
            <a:rPr lang="en-GB" sz="1400" b="0" i="0" dirty="0" smtClean="0">
              <a:latin typeface="Karla"/>
            </a:rPr>
            <a:t>Based on Turner’s theory, IK is one form of oral document, </a:t>
          </a:r>
          <a:r>
            <a:rPr lang="en-GB" sz="1400" b="0" i="0" dirty="0" err="1" smtClean="0">
              <a:latin typeface="Karla"/>
            </a:rPr>
            <a:t>Smong</a:t>
          </a:r>
          <a:r>
            <a:rPr lang="en-GB" sz="1400" b="0" i="0" dirty="0" smtClean="0">
              <a:latin typeface="Karla"/>
            </a:rPr>
            <a:t> is one of IK, "</a:t>
          </a:r>
          <a:r>
            <a:rPr lang="en-GB" sz="1400" b="0" i="0" dirty="0" err="1" smtClean="0">
              <a:latin typeface="Karla"/>
            </a:rPr>
            <a:t>Smong</a:t>
          </a:r>
          <a:r>
            <a:rPr lang="en-GB" sz="1400" b="0" i="0" dirty="0" smtClean="0">
              <a:latin typeface="Karla"/>
            </a:rPr>
            <a:t>" proved to be effective in disaster mitigation on </a:t>
          </a:r>
          <a:r>
            <a:rPr lang="en-GB" sz="1400" b="0" i="0" dirty="0" err="1" smtClean="0">
              <a:latin typeface="Karla"/>
            </a:rPr>
            <a:t>Simeulue</a:t>
          </a:r>
          <a:r>
            <a:rPr lang="en-GB" sz="1400" b="0" i="0" dirty="0" smtClean="0">
              <a:latin typeface="Karla"/>
            </a:rPr>
            <a:t> Island. </a:t>
          </a:r>
          <a:endParaRPr lang="en-GB" sz="1400" dirty="0">
            <a:latin typeface="Karla"/>
          </a:endParaRPr>
        </a:p>
      </dgm:t>
    </dgm:pt>
    <dgm:pt modelId="{B36997ED-482E-4DF8-A65E-773E3671F23A}" type="parTrans" cxnId="{FCEF5DF3-DD3F-497A-9A06-0B4403F29252}">
      <dgm:prSet/>
      <dgm:spPr/>
      <dgm:t>
        <a:bodyPr/>
        <a:lstStyle/>
        <a:p>
          <a:endParaRPr lang="en-GB"/>
        </a:p>
      </dgm:t>
    </dgm:pt>
    <dgm:pt modelId="{8E7FBFDA-6F03-4F1B-9546-294329B263A5}" type="sibTrans" cxnId="{FCEF5DF3-DD3F-497A-9A06-0B4403F29252}">
      <dgm:prSet/>
      <dgm:spPr/>
      <dgm:t>
        <a:bodyPr/>
        <a:lstStyle/>
        <a:p>
          <a:endParaRPr lang="en-GB"/>
        </a:p>
      </dgm:t>
    </dgm:pt>
    <dgm:pt modelId="{F2A26603-24AF-4E2C-B3FD-D0EA2FA802D8}">
      <dgm:prSet custT="1"/>
      <dgm:spPr/>
      <dgm:t>
        <a:bodyPr/>
        <a:lstStyle/>
        <a:p>
          <a:pPr rtl="0"/>
          <a:r>
            <a:rPr lang="en-GB" sz="1400" b="0" i="0" dirty="0" smtClean="0">
              <a:latin typeface="Karla"/>
            </a:rPr>
            <a:t>The role of library as a documentary institution to manage IK :  by collecting speech, collecting article about IK and doing the action.</a:t>
          </a:r>
          <a:endParaRPr lang="en-GB" sz="1400" dirty="0">
            <a:latin typeface="Karla"/>
          </a:endParaRPr>
        </a:p>
      </dgm:t>
    </dgm:pt>
    <dgm:pt modelId="{407E78A0-1EFF-4B9C-9091-DAB83F3699C4}" type="parTrans" cxnId="{76679ABC-0E05-4F83-AD1C-D375B427BEC1}">
      <dgm:prSet/>
      <dgm:spPr/>
      <dgm:t>
        <a:bodyPr/>
        <a:lstStyle/>
        <a:p>
          <a:endParaRPr lang="en-GB"/>
        </a:p>
      </dgm:t>
    </dgm:pt>
    <dgm:pt modelId="{2FB4BFFF-76C5-4B15-BD66-9E925BE6C5BC}" type="sibTrans" cxnId="{76679ABC-0E05-4F83-AD1C-D375B427BEC1}">
      <dgm:prSet/>
      <dgm:spPr/>
      <dgm:t>
        <a:bodyPr/>
        <a:lstStyle/>
        <a:p>
          <a:endParaRPr lang="en-GB"/>
        </a:p>
      </dgm:t>
    </dgm:pt>
    <dgm:pt modelId="{E40EBAEF-9876-4F61-A4AE-462069F07935}">
      <dgm:prSet custT="1"/>
      <dgm:spPr/>
      <dgm:t>
        <a:bodyPr/>
        <a:lstStyle/>
        <a:p>
          <a:pPr rtl="0"/>
          <a:r>
            <a:rPr lang="en-GB" sz="1400" dirty="0" smtClean="0">
              <a:latin typeface="Karla"/>
            </a:rPr>
            <a:t>The definition of document is changing rapidly</a:t>
          </a:r>
          <a:r>
            <a:rPr lang="id-ID" sz="1400" dirty="0" smtClean="0">
              <a:latin typeface="Karla"/>
            </a:rPr>
            <a:t>. </a:t>
          </a:r>
          <a:r>
            <a:rPr lang="en-GB" sz="1400" dirty="0" smtClean="0">
              <a:latin typeface="Karla"/>
            </a:rPr>
            <a:t>Currently, the definition is different from the previous meaning. Documents are not only limited to two and three-dimensional things, but also grown to include live three-dimensional.</a:t>
          </a:r>
          <a:r>
            <a:rPr lang="id-ID" sz="1400" dirty="0" smtClean="0">
              <a:latin typeface="Karla"/>
            </a:rPr>
            <a:t> </a:t>
          </a:r>
        </a:p>
      </dgm:t>
    </dgm:pt>
    <dgm:pt modelId="{B76DEAC5-77F2-40DE-8503-7B0E46318DB1}" type="parTrans" cxnId="{790A5F8C-F553-45B7-B341-2EE9E6C35E19}">
      <dgm:prSet/>
      <dgm:spPr/>
      <dgm:t>
        <a:bodyPr/>
        <a:lstStyle/>
        <a:p>
          <a:endParaRPr lang="en-US"/>
        </a:p>
      </dgm:t>
    </dgm:pt>
    <dgm:pt modelId="{84ACEAA6-CB4D-4EE2-B4EB-C0261AD054A4}" type="sibTrans" cxnId="{790A5F8C-F553-45B7-B341-2EE9E6C35E19}">
      <dgm:prSet/>
      <dgm:spPr/>
      <dgm:t>
        <a:bodyPr/>
        <a:lstStyle/>
        <a:p>
          <a:endParaRPr lang="en-US"/>
        </a:p>
      </dgm:t>
    </dgm:pt>
    <dgm:pt modelId="{950747C0-D72D-4B29-8B32-B0660A13A817}" type="pres">
      <dgm:prSet presAssocID="{58E2AE54-2D7F-47D2-91C6-1F1378F1F453}" presName="outerComposite" presStyleCnt="0">
        <dgm:presLayoutVars>
          <dgm:chMax val="5"/>
          <dgm:dir/>
          <dgm:resizeHandles val="exact"/>
        </dgm:presLayoutVars>
      </dgm:prSet>
      <dgm:spPr/>
      <dgm:t>
        <a:bodyPr/>
        <a:lstStyle/>
        <a:p>
          <a:endParaRPr lang="en-US"/>
        </a:p>
      </dgm:t>
    </dgm:pt>
    <dgm:pt modelId="{B9DCBFDF-0F57-43DD-B47C-28CD383573AE}" type="pres">
      <dgm:prSet presAssocID="{58E2AE54-2D7F-47D2-91C6-1F1378F1F453}" presName="dummyMaxCanvas" presStyleCnt="0">
        <dgm:presLayoutVars/>
      </dgm:prSet>
      <dgm:spPr/>
    </dgm:pt>
    <dgm:pt modelId="{DE16970C-0083-43B4-988B-B36F5069786A}" type="pres">
      <dgm:prSet presAssocID="{58E2AE54-2D7F-47D2-91C6-1F1378F1F453}" presName="ThreeNodes_1" presStyleLbl="node1" presStyleIdx="0" presStyleCnt="3">
        <dgm:presLayoutVars>
          <dgm:bulletEnabled val="1"/>
        </dgm:presLayoutVars>
      </dgm:prSet>
      <dgm:spPr/>
      <dgm:t>
        <a:bodyPr/>
        <a:lstStyle/>
        <a:p>
          <a:endParaRPr lang="en-US"/>
        </a:p>
      </dgm:t>
    </dgm:pt>
    <dgm:pt modelId="{FA56A8D6-C38A-44F4-98FD-A18E31113285}" type="pres">
      <dgm:prSet presAssocID="{58E2AE54-2D7F-47D2-91C6-1F1378F1F453}" presName="ThreeNodes_2" presStyleLbl="node1" presStyleIdx="1" presStyleCnt="3">
        <dgm:presLayoutVars>
          <dgm:bulletEnabled val="1"/>
        </dgm:presLayoutVars>
      </dgm:prSet>
      <dgm:spPr/>
      <dgm:t>
        <a:bodyPr/>
        <a:lstStyle/>
        <a:p>
          <a:endParaRPr lang="en-US"/>
        </a:p>
      </dgm:t>
    </dgm:pt>
    <dgm:pt modelId="{F081ECEF-7802-4728-88AF-F18D2AB68BEA}" type="pres">
      <dgm:prSet presAssocID="{58E2AE54-2D7F-47D2-91C6-1F1378F1F453}" presName="ThreeNodes_3" presStyleLbl="node1" presStyleIdx="2" presStyleCnt="3">
        <dgm:presLayoutVars>
          <dgm:bulletEnabled val="1"/>
        </dgm:presLayoutVars>
      </dgm:prSet>
      <dgm:spPr/>
      <dgm:t>
        <a:bodyPr/>
        <a:lstStyle/>
        <a:p>
          <a:endParaRPr lang="en-US"/>
        </a:p>
      </dgm:t>
    </dgm:pt>
    <dgm:pt modelId="{046F5C90-FA90-4CF8-BE3D-E1640C3C1E80}" type="pres">
      <dgm:prSet presAssocID="{58E2AE54-2D7F-47D2-91C6-1F1378F1F453}" presName="ThreeConn_1-2" presStyleLbl="fgAccFollowNode1" presStyleIdx="0" presStyleCnt="2">
        <dgm:presLayoutVars>
          <dgm:bulletEnabled val="1"/>
        </dgm:presLayoutVars>
      </dgm:prSet>
      <dgm:spPr/>
    </dgm:pt>
    <dgm:pt modelId="{D091F8D9-6579-4357-BD1A-53B31BDB0C08}" type="pres">
      <dgm:prSet presAssocID="{58E2AE54-2D7F-47D2-91C6-1F1378F1F453}" presName="ThreeConn_2-3" presStyleLbl="fgAccFollowNode1" presStyleIdx="1" presStyleCnt="2">
        <dgm:presLayoutVars>
          <dgm:bulletEnabled val="1"/>
        </dgm:presLayoutVars>
      </dgm:prSet>
      <dgm:spPr/>
      <dgm:t>
        <a:bodyPr/>
        <a:lstStyle/>
        <a:p>
          <a:endParaRPr lang="en-US"/>
        </a:p>
      </dgm:t>
    </dgm:pt>
    <dgm:pt modelId="{24567CEC-E953-411D-B1D8-A4AF06497099}" type="pres">
      <dgm:prSet presAssocID="{58E2AE54-2D7F-47D2-91C6-1F1378F1F453}" presName="ThreeNodes_1_text" presStyleLbl="node1" presStyleIdx="2" presStyleCnt="3">
        <dgm:presLayoutVars>
          <dgm:bulletEnabled val="1"/>
        </dgm:presLayoutVars>
      </dgm:prSet>
      <dgm:spPr/>
      <dgm:t>
        <a:bodyPr/>
        <a:lstStyle/>
        <a:p>
          <a:endParaRPr lang="en-US"/>
        </a:p>
      </dgm:t>
    </dgm:pt>
    <dgm:pt modelId="{9AE4A287-8D2B-45B4-89C2-295CF77D55B1}" type="pres">
      <dgm:prSet presAssocID="{58E2AE54-2D7F-47D2-91C6-1F1378F1F453}" presName="ThreeNodes_2_text" presStyleLbl="node1" presStyleIdx="2" presStyleCnt="3">
        <dgm:presLayoutVars>
          <dgm:bulletEnabled val="1"/>
        </dgm:presLayoutVars>
      </dgm:prSet>
      <dgm:spPr/>
      <dgm:t>
        <a:bodyPr/>
        <a:lstStyle/>
        <a:p>
          <a:endParaRPr lang="en-US"/>
        </a:p>
      </dgm:t>
    </dgm:pt>
    <dgm:pt modelId="{DAD9B0F5-B1B2-47FF-A84A-658BA29CC885}" type="pres">
      <dgm:prSet presAssocID="{58E2AE54-2D7F-47D2-91C6-1F1378F1F453}" presName="ThreeNodes_3_text" presStyleLbl="node1" presStyleIdx="2" presStyleCnt="3">
        <dgm:presLayoutVars>
          <dgm:bulletEnabled val="1"/>
        </dgm:presLayoutVars>
      </dgm:prSet>
      <dgm:spPr/>
      <dgm:t>
        <a:bodyPr/>
        <a:lstStyle/>
        <a:p>
          <a:endParaRPr lang="en-US"/>
        </a:p>
      </dgm:t>
    </dgm:pt>
  </dgm:ptLst>
  <dgm:cxnLst>
    <dgm:cxn modelId="{B4FE8A23-87A2-4BC7-8AE6-8297B218903D}" type="presOf" srcId="{F2A26603-24AF-4E2C-B3FD-D0EA2FA802D8}" destId="{F081ECEF-7802-4728-88AF-F18D2AB68BEA}" srcOrd="0" destOrd="0" presId="urn:microsoft.com/office/officeart/2005/8/layout/vProcess5"/>
    <dgm:cxn modelId="{5E1CABAE-72ED-43A4-8968-8D635A62E80F}" type="presOf" srcId="{F2A26603-24AF-4E2C-B3FD-D0EA2FA802D8}" destId="{DAD9B0F5-B1B2-47FF-A84A-658BA29CC885}" srcOrd="1" destOrd="0" presId="urn:microsoft.com/office/officeart/2005/8/layout/vProcess5"/>
    <dgm:cxn modelId="{9EB02591-8E17-4FA3-B10D-6FA99CECD406}" type="presOf" srcId="{E40EBAEF-9876-4F61-A4AE-462069F07935}" destId="{DE16970C-0083-43B4-988B-B36F5069786A}" srcOrd="0" destOrd="0" presId="urn:microsoft.com/office/officeart/2005/8/layout/vProcess5"/>
    <dgm:cxn modelId="{790A5F8C-F553-45B7-B341-2EE9E6C35E19}" srcId="{58E2AE54-2D7F-47D2-91C6-1F1378F1F453}" destId="{E40EBAEF-9876-4F61-A4AE-462069F07935}" srcOrd="0" destOrd="0" parTransId="{B76DEAC5-77F2-40DE-8503-7B0E46318DB1}" sibTransId="{84ACEAA6-CB4D-4EE2-B4EB-C0261AD054A4}"/>
    <dgm:cxn modelId="{67454040-610D-4B8F-A524-8DD4466F5CF4}" type="presOf" srcId="{8E7FBFDA-6F03-4F1B-9546-294329B263A5}" destId="{D091F8D9-6579-4357-BD1A-53B31BDB0C08}" srcOrd="0" destOrd="0" presId="urn:microsoft.com/office/officeart/2005/8/layout/vProcess5"/>
    <dgm:cxn modelId="{AE0709B0-62A9-4FC5-B6AB-A2B943CC011C}" type="presOf" srcId="{84ACEAA6-CB4D-4EE2-B4EB-C0261AD054A4}" destId="{046F5C90-FA90-4CF8-BE3D-E1640C3C1E80}" srcOrd="0" destOrd="0" presId="urn:microsoft.com/office/officeart/2005/8/layout/vProcess5"/>
    <dgm:cxn modelId="{CDE5D136-D34E-4A78-8D3B-375BC7B4AFD6}" type="presOf" srcId="{ACD6F95B-FBF0-4B09-ABE5-E3021524A09D}" destId="{FA56A8D6-C38A-44F4-98FD-A18E31113285}" srcOrd="0" destOrd="0" presId="urn:microsoft.com/office/officeart/2005/8/layout/vProcess5"/>
    <dgm:cxn modelId="{FCEF5DF3-DD3F-497A-9A06-0B4403F29252}" srcId="{58E2AE54-2D7F-47D2-91C6-1F1378F1F453}" destId="{ACD6F95B-FBF0-4B09-ABE5-E3021524A09D}" srcOrd="1" destOrd="0" parTransId="{B36997ED-482E-4DF8-A65E-773E3671F23A}" sibTransId="{8E7FBFDA-6F03-4F1B-9546-294329B263A5}"/>
    <dgm:cxn modelId="{76679ABC-0E05-4F83-AD1C-D375B427BEC1}" srcId="{58E2AE54-2D7F-47D2-91C6-1F1378F1F453}" destId="{F2A26603-24AF-4E2C-B3FD-D0EA2FA802D8}" srcOrd="2" destOrd="0" parTransId="{407E78A0-1EFF-4B9C-9091-DAB83F3699C4}" sibTransId="{2FB4BFFF-76C5-4B15-BD66-9E925BE6C5BC}"/>
    <dgm:cxn modelId="{DC2ECA79-BA4B-43D7-BD91-92B0C7718A4B}" type="presOf" srcId="{ACD6F95B-FBF0-4B09-ABE5-E3021524A09D}" destId="{9AE4A287-8D2B-45B4-89C2-295CF77D55B1}" srcOrd="1" destOrd="0" presId="urn:microsoft.com/office/officeart/2005/8/layout/vProcess5"/>
    <dgm:cxn modelId="{BD512261-42CF-4321-85A7-497755AF1BA4}" type="presOf" srcId="{E40EBAEF-9876-4F61-A4AE-462069F07935}" destId="{24567CEC-E953-411D-B1D8-A4AF06497099}" srcOrd="1" destOrd="0" presId="urn:microsoft.com/office/officeart/2005/8/layout/vProcess5"/>
    <dgm:cxn modelId="{9B02FF7C-6C1E-49C4-B9E9-CAF15661A3B4}" type="presOf" srcId="{58E2AE54-2D7F-47D2-91C6-1F1378F1F453}" destId="{950747C0-D72D-4B29-8B32-B0660A13A817}" srcOrd="0" destOrd="0" presId="urn:microsoft.com/office/officeart/2005/8/layout/vProcess5"/>
    <dgm:cxn modelId="{A99EA33C-7C62-4B8A-A328-EC6D35250C73}" type="presParOf" srcId="{950747C0-D72D-4B29-8B32-B0660A13A817}" destId="{B9DCBFDF-0F57-43DD-B47C-28CD383573AE}" srcOrd="0" destOrd="0" presId="urn:microsoft.com/office/officeart/2005/8/layout/vProcess5"/>
    <dgm:cxn modelId="{88DFD4AC-9B94-47BD-90CB-B10D04CC0722}" type="presParOf" srcId="{950747C0-D72D-4B29-8B32-B0660A13A817}" destId="{DE16970C-0083-43B4-988B-B36F5069786A}" srcOrd="1" destOrd="0" presId="urn:microsoft.com/office/officeart/2005/8/layout/vProcess5"/>
    <dgm:cxn modelId="{E18C5EC9-DB1B-41B5-903E-2E10AAD51898}" type="presParOf" srcId="{950747C0-D72D-4B29-8B32-B0660A13A817}" destId="{FA56A8D6-C38A-44F4-98FD-A18E31113285}" srcOrd="2" destOrd="0" presId="urn:microsoft.com/office/officeart/2005/8/layout/vProcess5"/>
    <dgm:cxn modelId="{877B1C36-301D-4CDA-9FEC-BB2167A4E88F}" type="presParOf" srcId="{950747C0-D72D-4B29-8B32-B0660A13A817}" destId="{F081ECEF-7802-4728-88AF-F18D2AB68BEA}" srcOrd="3" destOrd="0" presId="urn:microsoft.com/office/officeart/2005/8/layout/vProcess5"/>
    <dgm:cxn modelId="{B17970A5-DCD5-4A69-AAC6-5AD9A7289D20}" type="presParOf" srcId="{950747C0-D72D-4B29-8B32-B0660A13A817}" destId="{046F5C90-FA90-4CF8-BE3D-E1640C3C1E80}" srcOrd="4" destOrd="0" presId="urn:microsoft.com/office/officeart/2005/8/layout/vProcess5"/>
    <dgm:cxn modelId="{FC755FC4-B3E1-4F9C-B6C7-D67531A501F7}" type="presParOf" srcId="{950747C0-D72D-4B29-8B32-B0660A13A817}" destId="{D091F8D9-6579-4357-BD1A-53B31BDB0C08}" srcOrd="5" destOrd="0" presId="urn:microsoft.com/office/officeart/2005/8/layout/vProcess5"/>
    <dgm:cxn modelId="{D2512482-A6A3-4E62-A770-9FAFBB68821F}" type="presParOf" srcId="{950747C0-D72D-4B29-8B32-B0660A13A817}" destId="{24567CEC-E953-411D-B1D8-A4AF06497099}" srcOrd="6" destOrd="0" presId="urn:microsoft.com/office/officeart/2005/8/layout/vProcess5"/>
    <dgm:cxn modelId="{89078D3C-4FC5-4D2B-AA03-C48AF0F75790}" type="presParOf" srcId="{950747C0-D72D-4B29-8B32-B0660A13A817}" destId="{9AE4A287-8D2B-45B4-89C2-295CF77D55B1}" srcOrd="7" destOrd="0" presId="urn:microsoft.com/office/officeart/2005/8/layout/vProcess5"/>
    <dgm:cxn modelId="{FEBCF851-5056-4476-A43E-07F19F1E139B}" type="presParOf" srcId="{950747C0-D72D-4B29-8B32-B0660A13A817}" destId="{DAD9B0F5-B1B2-47FF-A84A-658BA29CC88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D4C29-4290-4E31-97E4-52636D667D56}">
      <dsp:nvSpPr>
        <dsp:cNvPr id="0" name=""/>
        <dsp:cNvSpPr/>
      </dsp:nvSpPr>
      <dsp:spPr>
        <a:xfrm>
          <a:off x="599466" y="0"/>
          <a:ext cx="6793954" cy="246404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D5EC9F-091B-4752-B120-A559513489C8}">
      <dsp:nvSpPr>
        <dsp:cNvPr id="0" name=""/>
        <dsp:cNvSpPr/>
      </dsp:nvSpPr>
      <dsp:spPr>
        <a:xfrm>
          <a:off x="174844" y="739214"/>
          <a:ext cx="3621777" cy="9856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latin typeface="Karla"/>
            </a:rPr>
            <a:t>Suzanne Briet</a:t>
          </a:r>
          <a:r>
            <a:rPr lang="id-ID" sz="1200" kern="1200" dirty="0" smtClean="0">
              <a:solidFill>
                <a:schemeClr val="tx1"/>
              </a:solidFill>
              <a:latin typeface="Karla"/>
            </a:rPr>
            <a:t> </a:t>
          </a:r>
          <a:r>
            <a:rPr lang="en-GB" sz="1200" kern="1200" dirty="0" smtClean="0">
              <a:solidFill>
                <a:schemeClr val="tx1"/>
              </a:solidFill>
              <a:latin typeface="Karla"/>
            </a:rPr>
            <a:t>defined that the document is things which are concrete or symbolic in a sign that preserved and stored until the completion of representatives, from building back, or providing physically, or intellectual phenomenon. </a:t>
          </a:r>
          <a:endParaRPr lang="en-US" sz="1200" kern="1200" dirty="0">
            <a:solidFill>
              <a:schemeClr val="tx1"/>
            </a:solidFill>
            <a:latin typeface="Karla"/>
          </a:endParaRPr>
        </a:p>
      </dsp:txBody>
      <dsp:txXfrm>
        <a:off x="222958" y="787328"/>
        <a:ext cx="3525549" cy="889391"/>
      </dsp:txXfrm>
    </dsp:sp>
    <dsp:sp modelId="{A4FD1A2F-C091-49BB-B0DE-22155D9B5720}">
      <dsp:nvSpPr>
        <dsp:cNvPr id="0" name=""/>
        <dsp:cNvSpPr/>
      </dsp:nvSpPr>
      <dsp:spPr>
        <a:xfrm>
          <a:off x="4196266" y="739214"/>
          <a:ext cx="3621777" cy="985619"/>
        </a:xfrm>
        <a:prstGeom prst="roundRect">
          <a:avLst/>
        </a:prstGeom>
        <a:solidFill>
          <a:schemeClr val="accent5">
            <a:hueOff val="-3096517"/>
            <a:satOff val="31044"/>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latin typeface="Karla"/>
            </a:rPr>
            <a:t>Buckland’s definition is constructed by Briet</a:t>
          </a:r>
          <a:r>
            <a:rPr lang="id-ID" sz="1400" kern="1200" dirty="0" smtClean="0">
              <a:solidFill>
                <a:schemeClr val="tx1"/>
              </a:solidFill>
              <a:latin typeface="Karla"/>
            </a:rPr>
            <a:t> </a:t>
          </a:r>
          <a:r>
            <a:rPr lang="en-GB" sz="1400" kern="1200" dirty="0" smtClean="0">
              <a:solidFill>
                <a:schemeClr val="tx1"/>
              </a:solidFill>
              <a:latin typeface="Karla"/>
            </a:rPr>
            <a:t>and revealed that the documents are all informative things. </a:t>
          </a:r>
          <a:endParaRPr lang="en-US" sz="1400" kern="1200" dirty="0">
            <a:solidFill>
              <a:schemeClr val="tx1"/>
            </a:solidFill>
            <a:latin typeface="Karla"/>
          </a:endParaRPr>
        </a:p>
      </dsp:txBody>
      <dsp:txXfrm>
        <a:off x="4244380" y="787328"/>
        <a:ext cx="3525549" cy="889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6970C-0083-43B4-988B-B36F5069786A}">
      <dsp:nvSpPr>
        <dsp:cNvPr id="0" name=""/>
        <dsp:cNvSpPr/>
      </dsp:nvSpPr>
      <dsp:spPr>
        <a:xfrm>
          <a:off x="0" y="0"/>
          <a:ext cx="6610334" cy="86409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latin typeface="Karla"/>
            </a:rPr>
            <a:t>The definition of document is changing rapidly</a:t>
          </a:r>
          <a:r>
            <a:rPr lang="id-ID" sz="1400" kern="1200" dirty="0" smtClean="0">
              <a:latin typeface="Karla"/>
            </a:rPr>
            <a:t>. </a:t>
          </a:r>
          <a:r>
            <a:rPr lang="en-GB" sz="1400" kern="1200" dirty="0" smtClean="0">
              <a:latin typeface="Karla"/>
            </a:rPr>
            <a:t>Currently, the definition is different from the previous meaning. Documents are not only limited to two and three-dimensional things, but also grown to include live three-dimensional.</a:t>
          </a:r>
          <a:r>
            <a:rPr lang="id-ID" sz="1400" kern="1200" dirty="0" smtClean="0">
              <a:latin typeface="Karla"/>
            </a:rPr>
            <a:t> </a:t>
          </a:r>
        </a:p>
      </dsp:txBody>
      <dsp:txXfrm>
        <a:off x="25309" y="25309"/>
        <a:ext cx="5677906" cy="813478"/>
      </dsp:txXfrm>
    </dsp:sp>
    <dsp:sp modelId="{FA56A8D6-C38A-44F4-98FD-A18E31113285}">
      <dsp:nvSpPr>
        <dsp:cNvPr id="0" name=""/>
        <dsp:cNvSpPr/>
      </dsp:nvSpPr>
      <dsp:spPr>
        <a:xfrm>
          <a:off x="583264" y="1008112"/>
          <a:ext cx="6610334" cy="86409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b="0" i="0" kern="1200" dirty="0" smtClean="0">
              <a:latin typeface="Karla"/>
            </a:rPr>
            <a:t>Based on Turner’s theory, IK is one form of oral document, </a:t>
          </a:r>
          <a:r>
            <a:rPr lang="en-GB" sz="1400" b="0" i="0" kern="1200" dirty="0" err="1" smtClean="0">
              <a:latin typeface="Karla"/>
            </a:rPr>
            <a:t>Smong</a:t>
          </a:r>
          <a:r>
            <a:rPr lang="en-GB" sz="1400" b="0" i="0" kern="1200" dirty="0" smtClean="0">
              <a:latin typeface="Karla"/>
            </a:rPr>
            <a:t> is one of IK, "</a:t>
          </a:r>
          <a:r>
            <a:rPr lang="en-GB" sz="1400" b="0" i="0" kern="1200" dirty="0" err="1" smtClean="0">
              <a:latin typeface="Karla"/>
            </a:rPr>
            <a:t>Smong</a:t>
          </a:r>
          <a:r>
            <a:rPr lang="en-GB" sz="1400" b="0" i="0" kern="1200" dirty="0" smtClean="0">
              <a:latin typeface="Karla"/>
            </a:rPr>
            <a:t>" proved to be effective in disaster mitigation on </a:t>
          </a:r>
          <a:r>
            <a:rPr lang="en-GB" sz="1400" b="0" i="0" kern="1200" dirty="0" err="1" smtClean="0">
              <a:latin typeface="Karla"/>
            </a:rPr>
            <a:t>Simeulue</a:t>
          </a:r>
          <a:r>
            <a:rPr lang="en-GB" sz="1400" b="0" i="0" kern="1200" dirty="0" smtClean="0">
              <a:latin typeface="Karla"/>
            </a:rPr>
            <a:t> Island. </a:t>
          </a:r>
          <a:endParaRPr lang="en-GB" sz="1400" kern="1200" dirty="0">
            <a:latin typeface="Karla"/>
          </a:endParaRPr>
        </a:p>
      </dsp:txBody>
      <dsp:txXfrm>
        <a:off x="608573" y="1033421"/>
        <a:ext cx="5414789" cy="813478"/>
      </dsp:txXfrm>
    </dsp:sp>
    <dsp:sp modelId="{F081ECEF-7802-4728-88AF-F18D2AB68BEA}">
      <dsp:nvSpPr>
        <dsp:cNvPr id="0" name=""/>
        <dsp:cNvSpPr/>
      </dsp:nvSpPr>
      <dsp:spPr>
        <a:xfrm>
          <a:off x="1166529" y="2016224"/>
          <a:ext cx="6610334" cy="86409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b="0" i="0" kern="1200" dirty="0" smtClean="0">
              <a:latin typeface="Karla"/>
            </a:rPr>
            <a:t>The role of library as a documentary institution to manage IK :  by collecting speech, collecting article about IK and doing the action.</a:t>
          </a:r>
          <a:endParaRPr lang="en-GB" sz="1400" kern="1200" dirty="0">
            <a:latin typeface="Karla"/>
          </a:endParaRPr>
        </a:p>
      </dsp:txBody>
      <dsp:txXfrm>
        <a:off x="1191838" y="2041533"/>
        <a:ext cx="5414789" cy="813478"/>
      </dsp:txXfrm>
    </dsp:sp>
    <dsp:sp modelId="{046F5C90-FA90-4CF8-BE3D-E1640C3C1E80}">
      <dsp:nvSpPr>
        <dsp:cNvPr id="0" name=""/>
        <dsp:cNvSpPr/>
      </dsp:nvSpPr>
      <dsp:spPr>
        <a:xfrm>
          <a:off x="6048672" y="655272"/>
          <a:ext cx="561662" cy="561662"/>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175046" y="655272"/>
        <a:ext cx="308914" cy="422651"/>
      </dsp:txXfrm>
    </dsp:sp>
    <dsp:sp modelId="{D091F8D9-6579-4357-BD1A-53B31BDB0C08}">
      <dsp:nvSpPr>
        <dsp:cNvPr id="0" name=""/>
        <dsp:cNvSpPr/>
      </dsp:nvSpPr>
      <dsp:spPr>
        <a:xfrm>
          <a:off x="6631936" y="1657624"/>
          <a:ext cx="561662" cy="561662"/>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6758310" y="1657624"/>
        <a:ext cx="308914" cy="4226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00795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4C52"/>
        </a:solidFill>
        <a:effectLst/>
      </p:bgPr>
    </p:bg>
    <p:spTree>
      <p:nvGrpSpPr>
        <p:cNvPr id="1" name="Shape 8"/>
        <p:cNvGrpSpPr/>
        <p:nvPr/>
      </p:nvGrpSpPr>
      <p:grpSpPr>
        <a:xfrm>
          <a:off x="0" y="0"/>
          <a:ext cx="0" cy="0"/>
          <a:chOff x="0" y="0"/>
          <a:chExt cx="0" cy="0"/>
        </a:xfrm>
      </p:grpSpPr>
      <p:sp>
        <p:nvSpPr>
          <p:cNvPr id="9" name="Shape 9"/>
          <p:cNvSpPr/>
          <p:nvPr/>
        </p:nvSpPr>
        <p:spPr>
          <a:xfrm flipH="1">
            <a:off x="6025" y="301575"/>
            <a:ext cx="9150050" cy="4496747"/>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0" name="Shape 10"/>
          <p:cNvSpPr/>
          <p:nvPr/>
        </p:nvSpPr>
        <p:spPr>
          <a:xfrm>
            <a:off x="-5900" y="759981"/>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1" name="Shape 11"/>
          <p:cNvSpPr/>
          <p:nvPr/>
        </p:nvSpPr>
        <p:spPr>
          <a:xfrm>
            <a:off x="0" y="1351100"/>
            <a:ext cx="9156075" cy="2889062"/>
          </a:xfrm>
          <a:custGeom>
            <a:avLst/>
            <a:gdLst/>
            <a:ahLst/>
            <a:cxnLst/>
            <a:rect l="0" t="0" r="0" b="0"/>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2" name="Shape 12"/>
          <p:cNvSpPr txBox="1">
            <a:spLocks noGrp="1"/>
          </p:cNvSpPr>
          <p:nvPr>
            <p:ph type="ctrTitle"/>
          </p:nvPr>
        </p:nvSpPr>
        <p:spPr>
          <a:xfrm>
            <a:off x="1719025" y="1991825"/>
            <a:ext cx="5705999" cy="1159799"/>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6"/>
        <p:cNvGrpSpPr/>
        <p:nvPr/>
      </p:nvGrpSpPr>
      <p:grpSpPr>
        <a:xfrm>
          <a:off x="0" y="0"/>
          <a:ext cx="0" cy="0"/>
          <a:chOff x="0" y="0"/>
          <a:chExt cx="0" cy="0"/>
        </a:xfrm>
      </p:grpSpPr>
      <p:grpSp>
        <p:nvGrpSpPr>
          <p:cNvPr id="27" name="Shape 27"/>
          <p:cNvGrpSpPr/>
          <p:nvPr/>
        </p:nvGrpSpPr>
        <p:grpSpPr>
          <a:xfrm>
            <a:off x="-6025" y="0"/>
            <a:ext cx="9168125" cy="5163100"/>
            <a:chOff x="-6025" y="0"/>
            <a:chExt cx="9168125" cy="5163100"/>
          </a:xfrm>
        </p:grpSpPr>
        <p:sp>
          <p:nvSpPr>
            <p:cNvPr id="28" name="Shape 2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9" name="Shape 2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Shape 3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Shape 3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2" name="Shape 3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Shape 3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Shape 34"/>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86650" y="1598408"/>
            <a:ext cx="7370699" cy="33272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6"/>
        <p:cNvGrpSpPr/>
        <p:nvPr/>
      </p:nvGrpSpPr>
      <p:grpSpPr>
        <a:xfrm>
          <a:off x="0" y="0"/>
          <a:ext cx="0" cy="0"/>
          <a:chOff x="0" y="0"/>
          <a:chExt cx="0" cy="0"/>
        </a:xfrm>
      </p:grpSpPr>
      <p:grpSp>
        <p:nvGrpSpPr>
          <p:cNvPr id="37" name="Shape 37"/>
          <p:cNvGrpSpPr/>
          <p:nvPr/>
        </p:nvGrpSpPr>
        <p:grpSpPr>
          <a:xfrm>
            <a:off x="-6025" y="0"/>
            <a:ext cx="9168125" cy="5163100"/>
            <a:chOff x="-6025" y="0"/>
            <a:chExt cx="9168125" cy="5163100"/>
          </a:xfrm>
        </p:grpSpPr>
        <p:sp>
          <p:nvSpPr>
            <p:cNvPr id="38" name="Shape 3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39" name="Shape 3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0" name="Shape 4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1" name="Shape 4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42" name="Shape 4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43" name="Shape 4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4" name="Shape 44"/>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body" idx="1"/>
          </p:nvPr>
        </p:nvSpPr>
        <p:spPr>
          <a:xfrm>
            <a:off x="904925" y="1495850"/>
            <a:ext cx="3560099" cy="34299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46" name="Shape 46"/>
          <p:cNvSpPr txBox="1">
            <a:spLocks noGrp="1"/>
          </p:cNvSpPr>
          <p:nvPr>
            <p:ph type="body" idx="2"/>
          </p:nvPr>
        </p:nvSpPr>
        <p:spPr>
          <a:xfrm>
            <a:off x="4679179" y="1495850"/>
            <a:ext cx="3560099" cy="34299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7"/>
        <p:cNvGrpSpPr/>
        <p:nvPr/>
      </p:nvGrpSpPr>
      <p:grpSpPr>
        <a:xfrm>
          <a:off x="0" y="0"/>
          <a:ext cx="0" cy="0"/>
          <a:chOff x="0" y="0"/>
          <a:chExt cx="0" cy="0"/>
        </a:xfrm>
      </p:grpSpPr>
      <p:grpSp>
        <p:nvGrpSpPr>
          <p:cNvPr id="48" name="Shape 48"/>
          <p:cNvGrpSpPr/>
          <p:nvPr/>
        </p:nvGrpSpPr>
        <p:grpSpPr>
          <a:xfrm>
            <a:off x="-6025" y="0"/>
            <a:ext cx="9168125" cy="5163100"/>
            <a:chOff x="-6025" y="0"/>
            <a:chExt cx="9168125" cy="5163100"/>
          </a:xfrm>
        </p:grpSpPr>
        <p:sp>
          <p:nvSpPr>
            <p:cNvPr id="49" name="Shape 49"/>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50" name="Shape 50"/>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1" name="Shape 51"/>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2" name="Shape 52"/>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53" name="Shape 53"/>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54" name="Shape 54"/>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55" name="Shape 55"/>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870750" y="1495850"/>
            <a:ext cx="2365199" cy="3429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57" name="Shape 57"/>
          <p:cNvSpPr txBox="1">
            <a:spLocks noGrp="1"/>
          </p:cNvSpPr>
          <p:nvPr>
            <p:ph type="body" idx="2"/>
          </p:nvPr>
        </p:nvSpPr>
        <p:spPr>
          <a:xfrm>
            <a:off x="3357261" y="1495850"/>
            <a:ext cx="2365199" cy="3429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58" name="Shape 58"/>
          <p:cNvSpPr txBox="1">
            <a:spLocks noGrp="1"/>
          </p:cNvSpPr>
          <p:nvPr>
            <p:ph type="body" idx="3"/>
          </p:nvPr>
        </p:nvSpPr>
        <p:spPr>
          <a:xfrm>
            <a:off x="5843773" y="1495850"/>
            <a:ext cx="2365199" cy="3429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grpSp>
        <p:nvGrpSpPr>
          <p:cNvPr id="60" name="Shape 60"/>
          <p:cNvGrpSpPr/>
          <p:nvPr/>
        </p:nvGrpSpPr>
        <p:grpSpPr>
          <a:xfrm>
            <a:off x="-6025" y="0"/>
            <a:ext cx="9168125" cy="5163100"/>
            <a:chOff x="-6025" y="0"/>
            <a:chExt cx="9168125" cy="5163100"/>
          </a:xfrm>
        </p:grpSpPr>
        <p:sp>
          <p:nvSpPr>
            <p:cNvPr id="61" name="Shape 61"/>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62" name="Shape 62"/>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3" name="Shape 63"/>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64" name="Shape 64"/>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65" name="Shape 65"/>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66" name="Shape 66"/>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7" name="Shape 67"/>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8" name="Shape 78"/>
          <p:cNvSpPr/>
          <p:nvPr/>
        </p:nvSpPr>
        <p:spPr>
          <a:xfrm>
            <a:off x="-6025" y="1"/>
            <a:ext cx="4445394" cy="1085643"/>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9" name="Shape 79"/>
          <p:cNvSpPr/>
          <p:nvPr/>
        </p:nvSpPr>
        <p:spPr>
          <a:xfrm>
            <a:off x="6375475" y="4745746"/>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80" name="Shape 80"/>
          <p:cNvSpPr/>
          <p:nvPr/>
        </p:nvSpPr>
        <p:spPr>
          <a:xfrm>
            <a:off x="7341180" y="4767304"/>
            <a:ext cx="1821095" cy="395810"/>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81" name="Shape 81"/>
          <p:cNvSpPr/>
          <p:nvPr/>
        </p:nvSpPr>
        <p:spPr>
          <a:xfrm>
            <a:off x="8340717" y="4204075"/>
            <a:ext cx="818444" cy="959060"/>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82" name="Shape 82"/>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886650" y="1598408"/>
            <a:ext cx="7370699" cy="3327299"/>
          </a:xfrm>
          <a:prstGeom prst="rect">
            <a:avLst/>
          </a:prstGeom>
          <a:noFill/>
          <a:ln>
            <a:noFill/>
          </a:ln>
        </p:spPr>
        <p:txBody>
          <a:bodyPr lIns="91425" tIns="91425" rIns="91425" bIns="91425" anchor="t" anchorCtr="0"/>
          <a:lstStyle>
            <a:lvl1pPr lvl="0">
              <a:spcBef>
                <a:spcPts val="600"/>
              </a:spcBef>
              <a:buClr>
                <a:srgbClr val="ABE33F"/>
              </a:buClr>
              <a:buSzPct val="100000"/>
              <a:buFont typeface="Karla"/>
              <a:buChar char="🔸"/>
              <a:defRPr sz="2400">
                <a:solidFill>
                  <a:srgbClr val="004C52"/>
                </a:solidFill>
                <a:latin typeface="Karla"/>
                <a:ea typeface="Karla"/>
                <a:cs typeface="Karla"/>
                <a:sym typeface="Karla"/>
              </a:defRPr>
            </a:lvl1pPr>
            <a:lvl2pPr lvl="1">
              <a:spcBef>
                <a:spcPts val="480"/>
              </a:spcBef>
              <a:buClr>
                <a:srgbClr val="ABE33F"/>
              </a:buClr>
              <a:buSzPct val="100000"/>
              <a:buFont typeface="Karla"/>
              <a:buChar char="🔸"/>
              <a:defRPr sz="2400">
                <a:solidFill>
                  <a:srgbClr val="004C52"/>
                </a:solidFill>
                <a:latin typeface="Karla"/>
                <a:ea typeface="Karla"/>
                <a:cs typeface="Karla"/>
                <a:sym typeface="Karla"/>
              </a:defRPr>
            </a:lvl2pPr>
            <a:lvl3pPr lvl="2">
              <a:spcBef>
                <a:spcPts val="480"/>
              </a:spcBef>
              <a:buClr>
                <a:srgbClr val="ABE33F"/>
              </a:buClr>
              <a:buSzPct val="100000"/>
              <a:buFont typeface="Karla"/>
              <a:buChar char="◇"/>
              <a:defRPr sz="2400">
                <a:solidFill>
                  <a:srgbClr val="004C52"/>
                </a:solidFill>
                <a:latin typeface="Karla"/>
                <a:ea typeface="Karla"/>
                <a:cs typeface="Karla"/>
                <a:sym typeface="Karla"/>
              </a:defRPr>
            </a:lvl3pPr>
            <a:lvl4pPr lvl="3">
              <a:spcBef>
                <a:spcPts val="360"/>
              </a:spcBef>
              <a:buClr>
                <a:srgbClr val="004C52"/>
              </a:buClr>
              <a:buSzPct val="100000"/>
              <a:buFont typeface="Karla"/>
              <a:defRPr sz="2400">
                <a:solidFill>
                  <a:srgbClr val="004C52"/>
                </a:solidFill>
                <a:latin typeface="Karla"/>
                <a:ea typeface="Karla"/>
                <a:cs typeface="Karla"/>
                <a:sym typeface="Karla"/>
              </a:defRPr>
            </a:lvl4pPr>
            <a:lvl5pPr lvl="4">
              <a:spcBef>
                <a:spcPts val="360"/>
              </a:spcBef>
              <a:buClr>
                <a:srgbClr val="004C52"/>
              </a:buClr>
              <a:buSzPct val="100000"/>
              <a:buFont typeface="Karla"/>
              <a:defRPr sz="2400">
                <a:solidFill>
                  <a:srgbClr val="004C52"/>
                </a:solidFill>
                <a:latin typeface="Karla"/>
                <a:ea typeface="Karla"/>
                <a:cs typeface="Karla"/>
                <a:sym typeface="Karla"/>
              </a:defRPr>
            </a:lvl5pPr>
            <a:lvl6pPr lvl="5">
              <a:spcBef>
                <a:spcPts val="360"/>
              </a:spcBef>
              <a:buClr>
                <a:srgbClr val="004C52"/>
              </a:buClr>
              <a:buSzPct val="100000"/>
              <a:buFont typeface="Karla"/>
              <a:defRPr sz="2400">
                <a:solidFill>
                  <a:srgbClr val="004C52"/>
                </a:solidFill>
                <a:latin typeface="Karla"/>
                <a:ea typeface="Karla"/>
                <a:cs typeface="Karla"/>
                <a:sym typeface="Karla"/>
              </a:defRPr>
            </a:lvl6pPr>
            <a:lvl7pPr lvl="6">
              <a:spcBef>
                <a:spcPts val="360"/>
              </a:spcBef>
              <a:buClr>
                <a:srgbClr val="004C52"/>
              </a:buClr>
              <a:buSzPct val="100000"/>
              <a:buFont typeface="Karla"/>
              <a:defRPr sz="2400">
                <a:solidFill>
                  <a:srgbClr val="004C52"/>
                </a:solidFill>
                <a:latin typeface="Karla"/>
                <a:ea typeface="Karla"/>
                <a:cs typeface="Karla"/>
                <a:sym typeface="Karla"/>
              </a:defRPr>
            </a:lvl7pPr>
            <a:lvl8pPr lvl="7">
              <a:spcBef>
                <a:spcPts val="360"/>
              </a:spcBef>
              <a:buClr>
                <a:srgbClr val="004C52"/>
              </a:buClr>
              <a:buSzPct val="100000"/>
              <a:buFont typeface="Karla"/>
              <a:defRPr sz="2400">
                <a:solidFill>
                  <a:srgbClr val="004C52"/>
                </a:solidFill>
                <a:latin typeface="Karla"/>
                <a:ea typeface="Karla"/>
                <a:cs typeface="Karla"/>
                <a:sym typeface="Karla"/>
              </a:defRPr>
            </a:lvl8pPr>
            <a:lvl9pPr lvl="8">
              <a:spcBef>
                <a:spcPts val="360"/>
              </a:spcBef>
              <a:buClr>
                <a:srgbClr val="004C52"/>
              </a:buClr>
              <a:buSzPct val="100000"/>
              <a:buFont typeface="Karla"/>
              <a:defRPr sz="2400">
                <a:solidFill>
                  <a:srgbClr val="004C52"/>
                </a:solidFill>
                <a:latin typeface="Karla"/>
                <a:ea typeface="Karla"/>
                <a:cs typeface="Karla"/>
                <a:sym typeface="Karla"/>
              </a:defRPr>
            </a:lvl9pPr>
          </a:lstStyle>
          <a:p>
            <a:endParaRPr/>
          </a:p>
        </p:txBody>
      </p:sp>
      <p:sp>
        <p:nvSpPr>
          <p:cNvPr id="7" name="Shape 7"/>
          <p:cNvSpPr txBox="1">
            <a:spLocks noGrp="1"/>
          </p:cNvSpPr>
          <p:nvPr>
            <p:ph type="title"/>
          </p:nvPr>
        </p:nvSpPr>
        <p:spPr>
          <a:xfrm>
            <a:off x="886650" y="398400"/>
            <a:ext cx="7370699" cy="857400"/>
          </a:xfrm>
          <a:prstGeom prst="rect">
            <a:avLst/>
          </a:prstGeom>
          <a:noFill/>
          <a:ln>
            <a:noFill/>
          </a:ln>
        </p:spPr>
        <p:txBody>
          <a:bodyPr lIns="91425" tIns="91425" rIns="91425" bIns="91425" anchor="t" anchorCtr="0"/>
          <a:lstStyle>
            <a:lvl1pPr lvl="0">
              <a:spcBef>
                <a:spcPts val="0"/>
              </a:spcBef>
              <a:buClr>
                <a:srgbClr val="FFFFFF"/>
              </a:buClr>
              <a:buSzPct val="100000"/>
              <a:buFont typeface="Raleway"/>
              <a:buNone/>
              <a:defRPr sz="2400" b="1">
                <a:solidFill>
                  <a:srgbClr val="FFFFFF"/>
                </a:solidFill>
                <a:latin typeface="Raleway"/>
                <a:ea typeface="Raleway"/>
                <a:cs typeface="Raleway"/>
                <a:sym typeface="Raleway"/>
              </a:defRPr>
            </a:lvl1pPr>
            <a:lvl2pPr lvl="1">
              <a:spcBef>
                <a:spcPts val="0"/>
              </a:spcBef>
              <a:buClr>
                <a:srgbClr val="FFFFFF"/>
              </a:buClr>
              <a:buSzPct val="100000"/>
              <a:buFont typeface="Raleway"/>
              <a:buNone/>
              <a:defRPr sz="2400" b="1">
                <a:solidFill>
                  <a:srgbClr val="FFFFFF"/>
                </a:solidFill>
                <a:latin typeface="Raleway"/>
                <a:ea typeface="Raleway"/>
                <a:cs typeface="Raleway"/>
                <a:sym typeface="Raleway"/>
              </a:defRPr>
            </a:lvl2pPr>
            <a:lvl3pPr lvl="2">
              <a:spcBef>
                <a:spcPts val="0"/>
              </a:spcBef>
              <a:buClr>
                <a:srgbClr val="FFFFFF"/>
              </a:buClr>
              <a:buSzPct val="100000"/>
              <a:buFont typeface="Raleway"/>
              <a:buNone/>
              <a:defRPr sz="2400" b="1">
                <a:solidFill>
                  <a:srgbClr val="FFFFFF"/>
                </a:solidFill>
                <a:latin typeface="Raleway"/>
                <a:ea typeface="Raleway"/>
                <a:cs typeface="Raleway"/>
                <a:sym typeface="Raleway"/>
              </a:defRPr>
            </a:lvl3pPr>
            <a:lvl4pPr lvl="3">
              <a:spcBef>
                <a:spcPts val="0"/>
              </a:spcBef>
              <a:buClr>
                <a:srgbClr val="FFFFFF"/>
              </a:buClr>
              <a:buSzPct val="100000"/>
              <a:buFont typeface="Raleway"/>
              <a:buNone/>
              <a:defRPr sz="2400" b="1">
                <a:solidFill>
                  <a:srgbClr val="FFFFFF"/>
                </a:solidFill>
                <a:latin typeface="Raleway"/>
                <a:ea typeface="Raleway"/>
                <a:cs typeface="Raleway"/>
                <a:sym typeface="Raleway"/>
              </a:defRPr>
            </a:lvl4pPr>
            <a:lvl5pPr lvl="4">
              <a:spcBef>
                <a:spcPts val="0"/>
              </a:spcBef>
              <a:buClr>
                <a:srgbClr val="FFFFFF"/>
              </a:buClr>
              <a:buSzPct val="100000"/>
              <a:buFont typeface="Raleway"/>
              <a:buNone/>
              <a:defRPr sz="2400" b="1">
                <a:solidFill>
                  <a:srgbClr val="FFFFFF"/>
                </a:solidFill>
                <a:latin typeface="Raleway"/>
                <a:ea typeface="Raleway"/>
                <a:cs typeface="Raleway"/>
                <a:sym typeface="Raleway"/>
              </a:defRPr>
            </a:lvl5pPr>
            <a:lvl6pPr lvl="5">
              <a:spcBef>
                <a:spcPts val="0"/>
              </a:spcBef>
              <a:buClr>
                <a:srgbClr val="FFFFFF"/>
              </a:buClr>
              <a:buSzPct val="100000"/>
              <a:buFont typeface="Raleway"/>
              <a:buNone/>
              <a:defRPr sz="2400" b="1">
                <a:solidFill>
                  <a:srgbClr val="FFFFFF"/>
                </a:solidFill>
                <a:latin typeface="Raleway"/>
                <a:ea typeface="Raleway"/>
                <a:cs typeface="Raleway"/>
                <a:sym typeface="Raleway"/>
              </a:defRPr>
            </a:lvl6pPr>
            <a:lvl7pPr lvl="6">
              <a:spcBef>
                <a:spcPts val="0"/>
              </a:spcBef>
              <a:buClr>
                <a:srgbClr val="FFFFFF"/>
              </a:buClr>
              <a:buSzPct val="100000"/>
              <a:buFont typeface="Raleway"/>
              <a:buNone/>
              <a:defRPr sz="2400" b="1">
                <a:solidFill>
                  <a:srgbClr val="FFFFFF"/>
                </a:solidFill>
                <a:latin typeface="Raleway"/>
                <a:ea typeface="Raleway"/>
                <a:cs typeface="Raleway"/>
                <a:sym typeface="Raleway"/>
              </a:defRPr>
            </a:lvl7pPr>
            <a:lvl8pPr lvl="7">
              <a:spcBef>
                <a:spcPts val="0"/>
              </a:spcBef>
              <a:buClr>
                <a:srgbClr val="FFFFFF"/>
              </a:buClr>
              <a:buSzPct val="100000"/>
              <a:buFont typeface="Raleway"/>
              <a:buNone/>
              <a:defRPr sz="2400" b="1">
                <a:solidFill>
                  <a:srgbClr val="FFFFFF"/>
                </a:solidFill>
                <a:latin typeface="Raleway"/>
                <a:ea typeface="Raleway"/>
                <a:cs typeface="Raleway"/>
                <a:sym typeface="Raleway"/>
              </a:defRPr>
            </a:lvl8pPr>
            <a:lvl9pPr lvl="8">
              <a:spcBef>
                <a:spcPts val="0"/>
              </a:spcBef>
              <a:buClr>
                <a:srgbClr val="FFFFFF"/>
              </a:buClr>
              <a:buSzPct val="1000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3923928" y="1131590"/>
            <a:ext cx="5220072" cy="2880320"/>
          </a:xfrm>
          <a:prstGeom prst="rect">
            <a:avLst/>
          </a:prstGeom>
        </p:spPr>
        <p:txBody>
          <a:bodyPr lIns="91425" tIns="91425" rIns="91425" bIns="91425" anchor="ctr" anchorCtr="0">
            <a:noAutofit/>
          </a:bodyPr>
          <a:lstStyle/>
          <a:p>
            <a:r>
              <a:rPr lang="en-GB" sz="2000" dirty="0"/>
              <a:t>THE ROLE OF LIBRARY </a:t>
            </a:r>
            <a:r>
              <a:rPr lang="id-ID" sz="2000" dirty="0" smtClean="0"/>
              <a:t/>
            </a:r>
            <a:br>
              <a:rPr lang="id-ID" sz="2000" dirty="0" smtClean="0"/>
            </a:br>
            <a:r>
              <a:rPr lang="en-GB" sz="2000" dirty="0" smtClean="0"/>
              <a:t>IN </a:t>
            </a:r>
            <a:r>
              <a:rPr lang="en-GB" sz="2000" dirty="0"/>
              <a:t>MANAGING ORAL DOCUMENT</a:t>
            </a:r>
            <a:br>
              <a:rPr lang="en-GB" sz="2000" dirty="0"/>
            </a:br>
            <a:r>
              <a:rPr lang="en-GB" sz="2000" dirty="0" smtClean="0"/>
              <a:t>(LITERATURE </a:t>
            </a:r>
            <a:r>
              <a:rPr lang="en-GB" sz="2000" dirty="0"/>
              <a:t>STUDIES ON </a:t>
            </a:r>
            <a:r>
              <a:rPr lang="en-GB" sz="2000" dirty="0" smtClean="0"/>
              <a:t>INDIGENOUS </a:t>
            </a:r>
            <a:r>
              <a:rPr lang="en-GB" sz="2000" dirty="0"/>
              <a:t>KNOWLEDGE FOR DISASTER MANAGEMENT </a:t>
            </a:r>
            <a:r>
              <a:rPr lang="en-GB" sz="2000" dirty="0" smtClean="0"/>
              <a:t>IN </a:t>
            </a:r>
            <a:r>
              <a:rPr lang="en-GB" sz="2000" dirty="0"/>
              <a:t>SIMEULEU ISLAND)</a:t>
            </a:r>
            <a:br>
              <a:rPr lang="en-GB" sz="2000" dirty="0"/>
            </a:br>
            <a:endParaRPr lang="en" sz="2000" dirty="0"/>
          </a:p>
        </p:txBody>
      </p:sp>
      <p:grpSp>
        <p:nvGrpSpPr>
          <p:cNvPr id="5" name="Group 4"/>
          <p:cNvGrpSpPr/>
          <p:nvPr/>
        </p:nvGrpSpPr>
        <p:grpSpPr>
          <a:xfrm>
            <a:off x="7380312" y="141927"/>
            <a:ext cx="2244552" cy="814182"/>
            <a:chOff x="7380312" y="141927"/>
            <a:chExt cx="2244552" cy="814182"/>
          </a:xfrm>
        </p:grpSpPr>
        <p:sp>
          <p:nvSpPr>
            <p:cNvPr id="4" name="Rectangle 3"/>
            <p:cNvSpPr/>
            <p:nvPr/>
          </p:nvSpPr>
          <p:spPr>
            <a:xfrm>
              <a:off x="7380312" y="141927"/>
              <a:ext cx="2244552" cy="81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upload.wikimedia.org/wikipedia/en/thumb/e/e9/UI_Logo.svg/1024px-UI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268" y="200965"/>
              <a:ext cx="694138" cy="694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sil gambar untuk logo universitas pertahanan indone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712" y="141927"/>
              <a:ext cx="739273" cy="81221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236448" y="3795886"/>
            <a:ext cx="4608512"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smtClean="0">
                <a:solidFill>
                  <a:schemeClr val="tx1"/>
                </a:solidFill>
              </a:rPr>
              <a:t>Dian Novita Fitriani 	University of Indonesia</a:t>
            </a:r>
          </a:p>
          <a:p>
            <a:r>
              <a:rPr lang="id-ID" b="1" dirty="0" smtClean="0">
                <a:solidFill>
                  <a:schemeClr val="tx1"/>
                </a:solidFill>
              </a:rPr>
              <a:t>Niswa Nabila S.B.A	Defense University Indonesia</a:t>
            </a:r>
            <a:r>
              <a:rPr lang="id-ID" b="1" dirty="0" smtClean="0"/>
              <a:t>n</a:t>
            </a:r>
            <a:endParaRPr lang="en-US" b="1" dirty="0"/>
          </a:p>
        </p:txBody>
      </p:sp>
      <p:pic>
        <p:nvPicPr>
          <p:cNvPr id="2" name="Picture 2" descr="Hasil gambar untuk pulau simeu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896" y="141927"/>
            <a:ext cx="3788432" cy="4878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sil gambar untuk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 y="0"/>
            <a:ext cx="913433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89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r>
              <a:rPr lang="en-GB" dirty="0"/>
              <a:t>Introduction</a:t>
            </a:r>
          </a:p>
        </p:txBody>
      </p:sp>
      <p:sp>
        <p:nvSpPr>
          <p:cNvPr id="93" name="Shape 93"/>
          <p:cNvSpPr txBox="1">
            <a:spLocks noGrp="1"/>
          </p:cNvSpPr>
          <p:nvPr>
            <p:ph type="body" idx="2"/>
          </p:nvPr>
        </p:nvSpPr>
        <p:spPr>
          <a:xfrm>
            <a:off x="886650" y="1504950"/>
            <a:ext cx="6866100" cy="826499"/>
          </a:xfrm>
          <a:prstGeom prst="rect">
            <a:avLst/>
          </a:prstGeom>
        </p:spPr>
        <p:txBody>
          <a:bodyPr lIns="91425" tIns="91425" rIns="91425" bIns="91425" anchor="t" anchorCtr="0">
            <a:noAutofit/>
          </a:bodyPr>
          <a:lstStyle/>
          <a:p>
            <a:pPr lvl="0">
              <a:buNone/>
            </a:pPr>
            <a:r>
              <a:rPr lang="en-GB" sz="1000" b="1" dirty="0" smtClean="0"/>
              <a:t>Indonesia</a:t>
            </a:r>
            <a:r>
              <a:rPr lang="en-GB" sz="1000" dirty="0" smtClean="0"/>
              <a:t> </a:t>
            </a:r>
            <a:r>
              <a:rPr lang="en-GB" sz="1000" dirty="0"/>
              <a:t>is a country with a high potential of disasters caused by the movement of tectonic plates. This is due to Indonesian territory that is located at the confluence of two longest active mountain path in the world </a:t>
            </a:r>
            <a:r>
              <a:rPr lang="en-GB" sz="1000" b="1" dirty="0"/>
              <a:t>(</a:t>
            </a:r>
            <a:r>
              <a:rPr lang="en-GB" sz="1000" b="1" dirty="0" err="1"/>
              <a:t>Nugroho</a:t>
            </a:r>
            <a:r>
              <a:rPr lang="en-GB" sz="1000" b="1" dirty="0"/>
              <a:t>, 2015)</a:t>
            </a:r>
            <a:r>
              <a:rPr lang="en-GB" sz="1000" dirty="0"/>
              <a:t>.</a:t>
            </a:r>
            <a:endParaRPr lang="en" sz="1000" b="1" dirty="0"/>
          </a:p>
        </p:txBody>
      </p:sp>
      <p:sp>
        <p:nvSpPr>
          <p:cNvPr id="94" name="Shape 94"/>
          <p:cNvSpPr txBox="1">
            <a:spLocks noGrp="1"/>
          </p:cNvSpPr>
          <p:nvPr>
            <p:ph type="body" idx="2"/>
          </p:nvPr>
        </p:nvSpPr>
        <p:spPr>
          <a:xfrm>
            <a:off x="899592" y="2139702"/>
            <a:ext cx="3253302" cy="1176088"/>
          </a:xfrm>
          <a:prstGeom prst="rect">
            <a:avLst/>
          </a:prstGeom>
        </p:spPr>
        <p:txBody>
          <a:bodyPr lIns="91425" tIns="91425" rIns="91425" bIns="91425" anchor="t" anchorCtr="0">
            <a:noAutofit/>
          </a:bodyPr>
          <a:lstStyle/>
          <a:p>
            <a:pPr lvl="0" algn="just" rtl="0">
              <a:spcBef>
                <a:spcPts val="0"/>
              </a:spcBef>
              <a:spcAft>
                <a:spcPts val="0"/>
              </a:spcAft>
              <a:buNone/>
            </a:pPr>
            <a:r>
              <a:rPr lang="en" sz="1000" b="1" dirty="0" smtClean="0">
                <a:solidFill>
                  <a:srgbClr val="00AE9D"/>
                </a:solidFill>
              </a:rPr>
              <a:t>PROBLEM</a:t>
            </a:r>
            <a:endParaRPr lang="en" sz="1000" b="1" dirty="0">
              <a:solidFill>
                <a:srgbClr val="00AE9D"/>
              </a:solidFill>
            </a:endParaRPr>
          </a:p>
          <a:p>
            <a:pPr lvl="0" algn="just">
              <a:buNone/>
            </a:pPr>
            <a:r>
              <a:rPr lang="en-GB" sz="1000" dirty="0"/>
              <a:t>On December 26, 2004 earthquake occurred in a depth of 4 km from the sea and measuring 9.0 SR in the bottom of sea that caused a </a:t>
            </a:r>
            <a:r>
              <a:rPr lang="en-GB" sz="1000" b="1" dirty="0"/>
              <a:t>tsunami</a:t>
            </a:r>
            <a:r>
              <a:rPr lang="en-GB" sz="1000" dirty="0"/>
              <a:t>. More than </a:t>
            </a:r>
            <a:r>
              <a:rPr lang="en-GB" sz="1000" b="1" dirty="0"/>
              <a:t>200,000</a:t>
            </a:r>
            <a:r>
              <a:rPr lang="en-GB" sz="1000" dirty="0"/>
              <a:t> people died. </a:t>
            </a:r>
            <a:endParaRPr lang="en-GB" sz="1000" dirty="0" smtClean="0"/>
          </a:p>
          <a:p>
            <a:pPr lvl="0" algn="just">
              <a:buNone/>
            </a:pPr>
            <a:r>
              <a:rPr lang="en-GB" sz="1000" dirty="0" smtClean="0"/>
              <a:t>A </a:t>
            </a:r>
            <a:r>
              <a:rPr lang="en-GB" sz="1000" dirty="0"/>
              <a:t>total of </a:t>
            </a:r>
            <a:r>
              <a:rPr lang="en-GB" sz="1000" dirty="0" smtClean="0"/>
              <a:t>400.000</a:t>
            </a:r>
            <a:r>
              <a:rPr lang="en-GB" sz="1000" b="1" dirty="0" smtClean="0"/>
              <a:t> </a:t>
            </a:r>
            <a:r>
              <a:rPr lang="en-GB" sz="1000" dirty="0" smtClean="0"/>
              <a:t> </a:t>
            </a:r>
            <a:r>
              <a:rPr lang="en-GB" sz="1000" dirty="0"/>
              <a:t>people were displaced and lived in a refugee camp (</a:t>
            </a:r>
            <a:r>
              <a:rPr lang="en-GB" sz="1000" dirty="0" err="1"/>
              <a:t>Arief</a:t>
            </a:r>
            <a:r>
              <a:rPr lang="en-GB" sz="1000" dirty="0"/>
              <a:t>, 2010). </a:t>
            </a:r>
            <a:r>
              <a:rPr lang="en" sz="1000" dirty="0" smtClean="0"/>
              <a:t>.</a:t>
            </a:r>
            <a:endParaRPr lang="en" sz="1000" dirty="0"/>
          </a:p>
        </p:txBody>
      </p:sp>
      <p:sp>
        <p:nvSpPr>
          <p:cNvPr id="95" name="Shape 95"/>
          <p:cNvSpPr txBox="1">
            <a:spLocks noGrp="1"/>
          </p:cNvSpPr>
          <p:nvPr>
            <p:ph type="body" idx="2"/>
          </p:nvPr>
        </p:nvSpPr>
        <p:spPr>
          <a:xfrm>
            <a:off x="4283969" y="2067694"/>
            <a:ext cx="3528392" cy="2088232"/>
          </a:xfrm>
          <a:prstGeom prst="rect">
            <a:avLst/>
          </a:prstGeom>
        </p:spPr>
        <p:txBody>
          <a:bodyPr lIns="91425" tIns="91425" rIns="91425" bIns="91425" anchor="t" anchorCtr="0">
            <a:noAutofit/>
          </a:bodyPr>
          <a:lstStyle/>
          <a:p>
            <a:pPr lvl="0" rtl="0">
              <a:spcBef>
                <a:spcPts val="0"/>
              </a:spcBef>
              <a:spcAft>
                <a:spcPts val="0"/>
              </a:spcAft>
              <a:buNone/>
            </a:pPr>
            <a:r>
              <a:rPr lang="en" sz="1000" b="1" dirty="0" smtClean="0">
                <a:solidFill>
                  <a:srgbClr val="00AE9D"/>
                </a:solidFill>
              </a:rPr>
              <a:t>PHENOMENON</a:t>
            </a:r>
            <a:endParaRPr lang="en" sz="1000" b="1" dirty="0">
              <a:solidFill>
                <a:srgbClr val="00AE9D"/>
              </a:solidFill>
            </a:endParaRPr>
          </a:p>
          <a:p>
            <a:pPr lvl="0" algn="just">
              <a:buNone/>
            </a:pPr>
            <a:r>
              <a:rPr lang="en-GB" sz="1000" dirty="0"/>
              <a:t>But on the </a:t>
            </a:r>
            <a:r>
              <a:rPr lang="en-GB" sz="1000" b="1" dirty="0" err="1"/>
              <a:t>Simeuleu</a:t>
            </a:r>
            <a:r>
              <a:rPr lang="en-GB" sz="1000" b="1" dirty="0"/>
              <a:t> Island</a:t>
            </a:r>
            <a:r>
              <a:rPr lang="en-GB" sz="1000" dirty="0"/>
              <a:t>, which is located just 40 km away from the centre of the earthquake; two tsunamis did not cause many casualties in the areas such as Aceh and </a:t>
            </a:r>
            <a:r>
              <a:rPr lang="en-GB" sz="1000" dirty="0" err="1"/>
              <a:t>Nias</a:t>
            </a:r>
            <a:r>
              <a:rPr lang="en-GB" sz="1000" dirty="0"/>
              <a:t> Island but only killed </a:t>
            </a:r>
            <a:r>
              <a:rPr lang="en-GB" sz="1000" b="1" dirty="0"/>
              <a:t>seven</a:t>
            </a:r>
            <a:r>
              <a:rPr lang="en-GB" sz="1000" dirty="0"/>
              <a:t> people from a total of 78,000 population of </a:t>
            </a:r>
            <a:r>
              <a:rPr lang="en-GB" sz="1000" dirty="0" err="1"/>
              <a:t>Simeuleu</a:t>
            </a:r>
            <a:r>
              <a:rPr lang="en-GB" sz="1000" dirty="0"/>
              <a:t>. </a:t>
            </a:r>
            <a:endParaRPr lang="en-GB" sz="1000" dirty="0" smtClean="0"/>
          </a:p>
          <a:p>
            <a:pPr lvl="0" algn="just">
              <a:buNone/>
            </a:pPr>
            <a:endParaRPr lang="en-GB" sz="1000" dirty="0"/>
          </a:p>
          <a:p>
            <a:pPr lvl="0" algn="just">
              <a:buNone/>
            </a:pPr>
            <a:r>
              <a:rPr lang="en" sz="1000" b="1" dirty="0" smtClean="0">
                <a:solidFill>
                  <a:srgbClr val="00AE9D"/>
                </a:solidFill>
              </a:rPr>
              <a:t>WHY?</a:t>
            </a:r>
          </a:p>
          <a:p>
            <a:pPr lvl="0" algn="just">
              <a:buNone/>
            </a:pPr>
            <a:r>
              <a:rPr lang="en-GB" sz="1000" dirty="0">
                <a:solidFill>
                  <a:schemeClr val="tx2">
                    <a:lumMod val="10000"/>
                  </a:schemeClr>
                </a:solidFill>
              </a:rPr>
              <a:t>they have indigenous knowledge </a:t>
            </a:r>
            <a:r>
              <a:rPr lang="en-GB" sz="1000" b="1" dirty="0">
                <a:solidFill>
                  <a:schemeClr val="tx2">
                    <a:lumMod val="10000"/>
                  </a:schemeClr>
                </a:solidFill>
              </a:rPr>
              <a:t>(IK)</a:t>
            </a:r>
            <a:r>
              <a:rPr lang="en-GB" sz="1000" dirty="0">
                <a:solidFill>
                  <a:schemeClr val="tx2">
                    <a:lumMod val="10000"/>
                  </a:schemeClr>
                </a:solidFill>
              </a:rPr>
              <a:t> called </a:t>
            </a:r>
            <a:r>
              <a:rPr lang="en-GB" sz="1000" b="1" dirty="0" err="1">
                <a:solidFill>
                  <a:schemeClr val="tx2">
                    <a:lumMod val="10000"/>
                  </a:schemeClr>
                </a:solidFill>
              </a:rPr>
              <a:t>Smong</a:t>
            </a:r>
            <a:r>
              <a:rPr lang="en-GB" sz="1000" dirty="0">
                <a:solidFill>
                  <a:schemeClr val="tx2">
                    <a:lumMod val="10000"/>
                  </a:schemeClr>
                </a:solidFill>
              </a:rPr>
              <a:t>. </a:t>
            </a:r>
            <a:r>
              <a:rPr lang="en-GB" sz="1000" b="1" dirty="0" err="1">
                <a:solidFill>
                  <a:schemeClr val="tx2">
                    <a:lumMod val="10000"/>
                  </a:schemeClr>
                </a:solidFill>
              </a:rPr>
              <a:t>Smong</a:t>
            </a:r>
            <a:r>
              <a:rPr lang="en-GB" sz="1000" dirty="0">
                <a:solidFill>
                  <a:schemeClr val="tx2">
                    <a:lumMod val="10000"/>
                  </a:schemeClr>
                </a:solidFill>
              </a:rPr>
              <a:t> is a poem about the tsunami that happened in 1907. The poem </a:t>
            </a:r>
            <a:r>
              <a:rPr lang="en-GB" sz="1000" dirty="0" err="1">
                <a:solidFill>
                  <a:schemeClr val="tx2">
                    <a:lumMod val="10000"/>
                  </a:schemeClr>
                </a:solidFill>
              </a:rPr>
              <a:t>Smong</a:t>
            </a:r>
            <a:r>
              <a:rPr lang="en-GB" sz="1000" dirty="0">
                <a:solidFill>
                  <a:schemeClr val="tx2">
                    <a:lumMod val="10000"/>
                  </a:schemeClr>
                </a:solidFill>
              </a:rPr>
              <a:t> contains characteristics of impending tsunami through the experiences of their ancestors in the past. </a:t>
            </a:r>
            <a:r>
              <a:rPr lang="en-GB" sz="1000" dirty="0" err="1">
                <a:solidFill>
                  <a:schemeClr val="tx2">
                    <a:lumMod val="10000"/>
                  </a:schemeClr>
                </a:solidFill>
              </a:rPr>
              <a:t>Smong</a:t>
            </a:r>
            <a:r>
              <a:rPr lang="en-GB" sz="1000" dirty="0">
                <a:solidFill>
                  <a:schemeClr val="tx2">
                    <a:lumMod val="10000"/>
                  </a:schemeClr>
                </a:solidFill>
              </a:rPr>
              <a:t> is an example of </a:t>
            </a:r>
            <a:r>
              <a:rPr lang="en-GB" sz="1000" b="1" dirty="0">
                <a:solidFill>
                  <a:schemeClr val="tx2">
                    <a:lumMod val="10000"/>
                  </a:schemeClr>
                </a:solidFill>
              </a:rPr>
              <a:t>IK </a:t>
            </a:r>
            <a:r>
              <a:rPr lang="en-GB" sz="1000" dirty="0">
                <a:solidFill>
                  <a:schemeClr val="tx2">
                    <a:lumMod val="10000"/>
                  </a:schemeClr>
                </a:solidFill>
              </a:rPr>
              <a:t>that serves as </a:t>
            </a:r>
            <a:r>
              <a:rPr lang="en-GB" sz="1000" b="1" dirty="0">
                <a:solidFill>
                  <a:schemeClr val="tx2">
                    <a:lumMod val="10000"/>
                  </a:schemeClr>
                </a:solidFill>
              </a:rPr>
              <a:t>mitigation and preparedness</a:t>
            </a:r>
            <a:r>
              <a:rPr lang="en-GB" sz="1000" dirty="0">
                <a:solidFill>
                  <a:schemeClr val="tx2">
                    <a:lumMod val="10000"/>
                  </a:schemeClr>
                </a:solidFill>
              </a:rPr>
              <a:t> when </a:t>
            </a:r>
            <a:r>
              <a:rPr lang="en-GB" sz="1000" b="1" dirty="0">
                <a:solidFill>
                  <a:schemeClr val="tx2">
                    <a:lumMod val="10000"/>
                  </a:schemeClr>
                </a:solidFill>
              </a:rPr>
              <a:t>tsunami</a:t>
            </a:r>
            <a:r>
              <a:rPr lang="en-GB" sz="1000" dirty="0">
                <a:solidFill>
                  <a:schemeClr val="tx2">
                    <a:lumMod val="10000"/>
                  </a:schemeClr>
                </a:solidFill>
              </a:rPr>
              <a:t> will happen. </a:t>
            </a:r>
            <a:endParaRPr lang="en" sz="1000" dirty="0">
              <a:solidFill>
                <a:schemeClr val="tx2">
                  <a:lumMod val="10000"/>
                </a:schemeClr>
              </a:solidFill>
            </a:endParaRPr>
          </a:p>
        </p:txBody>
      </p:sp>
      <p:sp>
        <p:nvSpPr>
          <p:cNvPr id="96" name="Shape 96"/>
          <p:cNvSpPr txBox="1">
            <a:spLocks noGrp="1"/>
          </p:cNvSpPr>
          <p:nvPr>
            <p:ph type="body" idx="2"/>
          </p:nvPr>
        </p:nvSpPr>
        <p:spPr>
          <a:xfrm>
            <a:off x="899592" y="3291830"/>
            <a:ext cx="3181294" cy="1584176"/>
          </a:xfrm>
          <a:prstGeom prst="rect">
            <a:avLst/>
          </a:prstGeom>
        </p:spPr>
        <p:txBody>
          <a:bodyPr lIns="91425" tIns="91425" rIns="91425" bIns="91425" anchor="t" anchorCtr="0">
            <a:noAutofit/>
          </a:bodyPr>
          <a:lstStyle/>
          <a:p>
            <a:pPr lvl="0" algn="just">
              <a:spcBef>
                <a:spcPts val="1000"/>
              </a:spcBef>
              <a:spcAft>
                <a:spcPts val="1000"/>
              </a:spcAft>
              <a:buNone/>
            </a:pPr>
            <a:r>
              <a:rPr lang="en-GB" sz="1000" b="1" i="1" dirty="0" smtClean="0">
                <a:solidFill>
                  <a:schemeClr val="accent6">
                    <a:lumMod val="50000"/>
                  </a:schemeClr>
                </a:solidFill>
              </a:rPr>
              <a:t>Deborah Turner  discovered that IK is </a:t>
            </a:r>
            <a:r>
              <a:rPr lang="en-GB" sz="1000" b="1" i="1" dirty="0">
                <a:solidFill>
                  <a:schemeClr val="accent6">
                    <a:lumMod val="50000"/>
                  </a:schemeClr>
                </a:solidFill>
              </a:rPr>
              <a:t>one of the oral forms of documents. IK is a unique knowledge in a given </a:t>
            </a:r>
            <a:r>
              <a:rPr lang="en-GB" sz="1000" b="1" i="1" dirty="0" smtClean="0">
                <a:solidFill>
                  <a:schemeClr val="accent6">
                    <a:lumMod val="50000"/>
                  </a:schemeClr>
                </a:solidFill>
              </a:rPr>
              <a:t>society. IK </a:t>
            </a:r>
            <a:r>
              <a:rPr lang="en-GB" sz="1000" b="1" i="1" dirty="0">
                <a:solidFill>
                  <a:schemeClr val="accent6">
                    <a:lumMod val="50000"/>
                  </a:schemeClr>
                </a:solidFill>
              </a:rPr>
              <a:t>was disseminated orally transformed into oral artefacts that able to convey specific information by passing of information from person to person by oral communication. As one of the documentary institutions, libraries should be sensitive to these </a:t>
            </a:r>
            <a:r>
              <a:rPr lang="en-GB" sz="1000" b="1" i="1" dirty="0" smtClean="0">
                <a:solidFill>
                  <a:schemeClr val="accent6">
                    <a:lumMod val="50000"/>
                  </a:schemeClr>
                </a:solidFill>
              </a:rPr>
              <a:t>changes.</a:t>
            </a:r>
            <a:endParaRPr lang="en" sz="1000" i="1" dirty="0">
              <a:solidFill>
                <a:schemeClr val="accent6">
                  <a:lumMod val="50000"/>
                </a:schemeClr>
              </a:solidFill>
            </a:endParaRPr>
          </a:p>
          <a:p>
            <a:pPr lvl="0" rtl="0">
              <a:spcBef>
                <a:spcPts val="1000"/>
              </a:spcBef>
              <a:spcAft>
                <a:spcPts val="1000"/>
              </a:spcAft>
              <a:buClr>
                <a:schemeClr val="dk1"/>
              </a:buClr>
              <a:buSzPct val="110000"/>
              <a:buFont typeface="Arial"/>
              <a:buNone/>
            </a:pPr>
            <a:endParaRPr sz="1000" i="1" dirty="0">
              <a:solidFill>
                <a:srgbClr val="00AE9D"/>
              </a:solidFill>
            </a:endParaRPr>
          </a:p>
          <a:p>
            <a:pPr lvl="0" rtl="0">
              <a:spcBef>
                <a:spcPts val="1000"/>
              </a:spcBef>
              <a:spcAft>
                <a:spcPts val="1000"/>
              </a:spcAft>
              <a:buNone/>
            </a:pPr>
            <a:endParaRPr sz="1000" i="1" dirty="0">
              <a:solidFill>
                <a:srgbClr val="00AE9D"/>
              </a:solidFill>
            </a:endParaRPr>
          </a:p>
        </p:txBody>
      </p:sp>
      <p:grpSp>
        <p:nvGrpSpPr>
          <p:cNvPr id="7" name="Group 6"/>
          <p:cNvGrpSpPr/>
          <p:nvPr/>
        </p:nvGrpSpPr>
        <p:grpSpPr>
          <a:xfrm>
            <a:off x="7524328" y="138143"/>
            <a:ext cx="1956520" cy="753176"/>
            <a:chOff x="7380312" y="141927"/>
            <a:chExt cx="2244552" cy="814182"/>
          </a:xfrm>
        </p:grpSpPr>
        <p:sp>
          <p:nvSpPr>
            <p:cNvPr id="8" name="Rectangle 7"/>
            <p:cNvSpPr/>
            <p:nvPr/>
          </p:nvSpPr>
          <p:spPr>
            <a:xfrm>
              <a:off x="7380312" y="141927"/>
              <a:ext cx="2244552" cy="81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ttps://upload.wikimedia.org/wikipedia/en/thumb/e/e9/UI_Logo.svg/1024px-UI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268" y="200965"/>
              <a:ext cx="694138" cy="694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asil gambar untuk logo universitas pertahanan indone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712" y="141927"/>
              <a:ext cx="739273" cy="8122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85" y="411510"/>
            <a:ext cx="7370699" cy="661182"/>
          </a:xfrm>
        </p:spPr>
        <p:txBody>
          <a:bodyPr/>
          <a:lstStyle/>
          <a:p>
            <a:r>
              <a:rPr lang="id-ID" dirty="0" smtClean="0">
                <a:solidFill>
                  <a:schemeClr val="tx1"/>
                </a:solidFill>
                <a:latin typeface="Karla"/>
              </a:rPr>
              <a:t>The Evolution of New Documentation Concept</a:t>
            </a:r>
            <a:endParaRPr lang="en-US" dirty="0">
              <a:solidFill>
                <a:schemeClr val="tx1"/>
              </a:solidFill>
              <a:latin typeface="Karla"/>
            </a:endParaRPr>
          </a:p>
        </p:txBody>
      </p:sp>
      <p:sp>
        <p:nvSpPr>
          <p:cNvPr id="3" name="Text Placeholder 2"/>
          <p:cNvSpPr>
            <a:spLocks noGrp="1"/>
          </p:cNvSpPr>
          <p:nvPr>
            <p:ph type="body" idx="1"/>
          </p:nvPr>
        </p:nvSpPr>
        <p:spPr>
          <a:xfrm>
            <a:off x="786521" y="3579863"/>
            <a:ext cx="7370699" cy="1159182"/>
          </a:xfrm>
        </p:spPr>
        <p:txBody>
          <a:bodyPr/>
          <a:lstStyle/>
          <a:p>
            <a:pPr algn="just">
              <a:buNone/>
            </a:pPr>
            <a:r>
              <a:rPr lang="en-GB" sz="1200" dirty="0">
                <a:solidFill>
                  <a:schemeClr val="tx1"/>
                </a:solidFill>
              </a:rPr>
              <a:t>Turner understands oral document in the form of a working definition as an oral document artefacts are </a:t>
            </a:r>
            <a:r>
              <a:rPr lang="en-GB" sz="1200" b="1" dirty="0">
                <a:solidFill>
                  <a:schemeClr val="tx1"/>
                </a:solidFill>
              </a:rPr>
              <a:t>able to convey evidence or information to a specific content that is delivered via oral. </a:t>
            </a:r>
            <a:r>
              <a:rPr lang="en-GB" sz="1200" dirty="0">
                <a:solidFill>
                  <a:schemeClr val="tx1"/>
                </a:solidFill>
              </a:rPr>
              <a:t>This definition reflects how a document conveys oral evidence or information in two ways</a:t>
            </a:r>
            <a:r>
              <a:rPr lang="en-GB" sz="1200" b="1" dirty="0">
                <a:solidFill>
                  <a:schemeClr val="tx1"/>
                </a:solidFill>
              </a:rPr>
              <a:t>, words and actions</a:t>
            </a:r>
            <a:r>
              <a:rPr lang="en-GB" sz="1200" dirty="0" smtClean="0">
                <a:solidFill>
                  <a:schemeClr val="tx1"/>
                </a:solidFill>
              </a:rPr>
              <a:t>.</a:t>
            </a:r>
            <a:r>
              <a:rPr lang="id-ID" sz="1200" dirty="0" smtClean="0">
                <a:solidFill>
                  <a:schemeClr val="tx1"/>
                </a:solidFill>
              </a:rPr>
              <a:t> </a:t>
            </a:r>
            <a:r>
              <a:rPr lang="en-GB" sz="1200" dirty="0">
                <a:solidFill>
                  <a:schemeClr val="tx1"/>
                </a:solidFill>
              </a:rPr>
              <a:t>The results of Turner's study revealed that the utterance can produce certain kinds of artefacts. Such as the article that is able to contribute to the knowledge, </a:t>
            </a:r>
            <a:r>
              <a:rPr lang="en-GB" sz="1200" b="1" dirty="0">
                <a:solidFill>
                  <a:schemeClr val="tx1"/>
                </a:solidFill>
              </a:rPr>
              <a:t>speech can also produce artefacts of information</a:t>
            </a:r>
            <a:r>
              <a:rPr lang="en-GB" sz="1200" dirty="0">
                <a:solidFill>
                  <a:schemeClr val="tx1"/>
                </a:solidFill>
              </a:rPr>
              <a:t>. </a:t>
            </a:r>
            <a:endParaRPr lang="en-US" sz="1200" dirty="0">
              <a:solidFill>
                <a:schemeClr val="tx1"/>
              </a:solidFill>
            </a:endParaRPr>
          </a:p>
        </p:txBody>
      </p:sp>
      <p:graphicFrame>
        <p:nvGraphicFramePr>
          <p:cNvPr id="5" name="Diagram 4"/>
          <p:cNvGraphicFramePr/>
          <p:nvPr>
            <p:extLst>
              <p:ext uri="{D42A27DB-BD31-4B8C-83A1-F6EECF244321}">
                <p14:modId xmlns:p14="http://schemas.microsoft.com/office/powerpoint/2010/main" val="1098545481"/>
              </p:ext>
            </p:extLst>
          </p:nvPr>
        </p:nvGraphicFramePr>
        <p:xfrm>
          <a:off x="475426" y="884749"/>
          <a:ext cx="7992888"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786521" y="3020049"/>
            <a:ext cx="7370699" cy="66118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aleway"/>
              <a:buNone/>
              <a:defRPr sz="2400" b="1" i="0" u="none" strike="noStrike" cap="none">
                <a:solidFill>
                  <a:srgbClr val="FFFFFF"/>
                </a:solidFill>
                <a:latin typeface="Raleway"/>
                <a:ea typeface="Raleway"/>
                <a:cs typeface="Raleway"/>
                <a:sym typeface="Raleway"/>
              </a:defRPr>
            </a:lvl1pPr>
            <a:lvl2pPr lvl="1">
              <a:spcBef>
                <a:spcPts val="0"/>
              </a:spcBef>
              <a:buClr>
                <a:srgbClr val="FFFFFF"/>
              </a:buClr>
              <a:buSzPct val="100000"/>
              <a:buFont typeface="Raleway"/>
              <a:buNone/>
              <a:defRPr sz="2400" b="1">
                <a:solidFill>
                  <a:srgbClr val="FFFFFF"/>
                </a:solidFill>
                <a:latin typeface="Raleway"/>
                <a:ea typeface="Raleway"/>
                <a:cs typeface="Raleway"/>
                <a:sym typeface="Raleway"/>
              </a:defRPr>
            </a:lvl2pPr>
            <a:lvl3pPr lvl="2">
              <a:spcBef>
                <a:spcPts val="0"/>
              </a:spcBef>
              <a:buClr>
                <a:srgbClr val="FFFFFF"/>
              </a:buClr>
              <a:buSzPct val="100000"/>
              <a:buFont typeface="Raleway"/>
              <a:buNone/>
              <a:defRPr sz="2400" b="1">
                <a:solidFill>
                  <a:srgbClr val="FFFFFF"/>
                </a:solidFill>
                <a:latin typeface="Raleway"/>
                <a:ea typeface="Raleway"/>
                <a:cs typeface="Raleway"/>
                <a:sym typeface="Raleway"/>
              </a:defRPr>
            </a:lvl3pPr>
            <a:lvl4pPr lvl="3">
              <a:spcBef>
                <a:spcPts val="0"/>
              </a:spcBef>
              <a:buClr>
                <a:srgbClr val="FFFFFF"/>
              </a:buClr>
              <a:buSzPct val="100000"/>
              <a:buFont typeface="Raleway"/>
              <a:buNone/>
              <a:defRPr sz="2400" b="1">
                <a:solidFill>
                  <a:srgbClr val="FFFFFF"/>
                </a:solidFill>
                <a:latin typeface="Raleway"/>
                <a:ea typeface="Raleway"/>
                <a:cs typeface="Raleway"/>
                <a:sym typeface="Raleway"/>
              </a:defRPr>
            </a:lvl4pPr>
            <a:lvl5pPr lvl="4">
              <a:spcBef>
                <a:spcPts val="0"/>
              </a:spcBef>
              <a:buClr>
                <a:srgbClr val="FFFFFF"/>
              </a:buClr>
              <a:buSzPct val="100000"/>
              <a:buFont typeface="Raleway"/>
              <a:buNone/>
              <a:defRPr sz="2400" b="1">
                <a:solidFill>
                  <a:srgbClr val="FFFFFF"/>
                </a:solidFill>
                <a:latin typeface="Raleway"/>
                <a:ea typeface="Raleway"/>
                <a:cs typeface="Raleway"/>
                <a:sym typeface="Raleway"/>
              </a:defRPr>
            </a:lvl5pPr>
            <a:lvl6pPr lvl="5">
              <a:spcBef>
                <a:spcPts val="0"/>
              </a:spcBef>
              <a:buClr>
                <a:srgbClr val="FFFFFF"/>
              </a:buClr>
              <a:buSzPct val="100000"/>
              <a:buFont typeface="Raleway"/>
              <a:buNone/>
              <a:defRPr sz="2400" b="1">
                <a:solidFill>
                  <a:srgbClr val="FFFFFF"/>
                </a:solidFill>
                <a:latin typeface="Raleway"/>
                <a:ea typeface="Raleway"/>
                <a:cs typeface="Raleway"/>
                <a:sym typeface="Raleway"/>
              </a:defRPr>
            </a:lvl6pPr>
            <a:lvl7pPr lvl="6">
              <a:spcBef>
                <a:spcPts val="0"/>
              </a:spcBef>
              <a:buClr>
                <a:srgbClr val="FFFFFF"/>
              </a:buClr>
              <a:buSzPct val="100000"/>
              <a:buFont typeface="Raleway"/>
              <a:buNone/>
              <a:defRPr sz="2400" b="1">
                <a:solidFill>
                  <a:srgbClr val="FFFFFF"/>
                </a:solidFill>
                <a:latin typeface="Raleway"/>
                <a:ea typeface="Raleway"/>
                <a:cs typeface="Raleway"/>
                <a:sym typeface="Raleway"/>
              </a:defRPr>
            </a:lvl7pPr>
            <a:lvl8pPr lvl="7">
              <a:spcBef>
                <a:spcPts val="0"/>
              </a:spcBef>
              <a:buClr>
                <a:srgbClr val="FFFFFF"/>
              </a:buClr>
              <a:buSzPct val="100000"/>
              <a:buFont typeface="Raleway"/>
              <a:buNone/>
              <a:defRPr sz="2400" b="1">
                <a:solidFill>
                  <a:srgbClr val="FFFFFF"/>
                </a:solidFill>
                <a:latin typeface="Raleway"/>
                <a:ea typeface="Raleway"/>
                <a:cs typeface="Raleway"/>
                <a:sym typeface="Raleway"/>
              </a:defRPr>
            </a:lvl8pPr>
            <a:lvl9pPr lvl="8">
              <a:spcBef>
                <a:spcPts val="0"/>
              </a:spcBef>
              <a:buClr>
                <a:srgbClr val="FFFFFF"/>
              </a:buClr>
              <a:buSzPct val="100000"/>
              <a:buFont typeface="Raleway"/>
              <a:buNone/>
              <a:defRPr sz="2400" b="1">
                <a:solidFill>
                  <a:srgbClr val="FFFFFF"/>
                </a:solidFill>
                <a:latin typeface="Raleway"/>
                <a:ea typeface="Raleway"/>
                <a:cs typeface="Raleway"/>
                <a:sym typeface="Raleway"/>
              </a:defRPr>
            </a:lvl9pPr>
          </a:lstStyle>
          <a:p>
            <a:r>
              <a:rPr lang="id-ID" dirty="0" smtClean="0">
                <a:solidFill>
                  <a:schemeClr val="tx1"/>
                </a:solidFill>
                <a:latin typeface="Karla"/>
              </a:rPr>
              <a:t>Oral Document</a:t>
            </a:r>
            <a:endParaRPr lang="en-US" dirty="0">
              <a:solidFill>
                <a:schemeClr val="tx1"/>
              </a:solidFill>
              <a:latin typeface="Karla"/>
            </a:endParaRPr>
          </a:p>
        </p:txBody>
      </p:sp>
      <p:grpSp>
        <p:nvGrpSpPr>
          <p:cNvPr id="7" name="Group 6"/>
          <p:cNvGrpSpPr/>
          <p:nvPr/>
        </p:nvGrpSpPr>
        <p:grpSpPr>
          <a:xfrm>
            <a:off x="7969881" y="133899"/>
            <a:ext cx="1675583" cy="695056"/>
            <a:chOff x="7380312" y="141927"/>
            <a:chExt cx="2244552" cy="814182"/>
          </a:xfrm>
        </p:grpSpPr>
        <p:sp>
          <p:nvSpPr>
            <p:cNvPr id="8" name="Rectangle 7"/>
            <p:cNvSpPr/>
            <p:nvPr/>
          </p:nvSpPr>
          <p:spPr>
            <a:xfrm>
              <a:off x="7380312" y="141927"/>
              <a:ext cx="2244552" cy="81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ttps://upload.wikimedia.org/wikipedia/en/thumb/e/e9/UI_Logo.svg/1024px-UI_Log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4268" y="200965"/>
              <a:ext cx="694138" cy="6941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asil gambar untuk logo universitas pertahanan indones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6712" y="141927"/>
              <a:ext cx="739273" cy="8122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0185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idx="4294967295"/>
          </p:nvPr>
        </p:nvSpPr>
        <p:spPr>
          <a:xfrm>
            <a:off x="2988250" y="1354751"/>
            <a:ext cx="3167926" cy="683254"/>
          </a:xfrm>
          <a:prstGeom prst="rect">
            <a:avLst/>
          </a:prstGeom>
        </p:spPr>
        <p:txBody>
          <a:bodyPr lIns="91425" tIns="91425" rIns="91425" bIns="91425" anchor="t" anchorCtr="0">
            <a:noAutofit/>
          </a:bodyPr>
          <a:lstStyle/>
          <a:p>
            <a:pPr lvl="0">
              <a:spcBef>
                <a:spcPts val="0"/>
              </a:spcBef>
              <a:buNone/>
            </a:pPr>
            <a:r>
              <a:rPr lang="en" sz="2800" dirty="0" smtClean="0">
                <a:solidFill>
                  <a:srgbClr val="ABE33F"/>
                </a:solidFill>
              </a:rPr>
              <a:t>From that Point!</a:t>
            </a:r>
            <a:endParaRPr lang="en" sz="2800" dirty="0">
              <a:solidFill>
                <a:srgbClr val="ABE33F"/>
              </a:solidFill>
            </a:endParaRPr>
          </a:p>
        </p:txBody>
      </p:sp>
      <p:sp>
        <p:nvSpPr>
          <p:cNvPr id="102" name="Shape 102"/>
          <p:cNvSpPr txBox="1">
            <a:spLocks noGrp="1"/>
          </p:cNvSpPr>
          <p:nvPr>
            <p:ph type="subTitle" idx="4294967295"/>
          </p:nvPr>
        </p:nvSpPr>
        <p:spPr>
          <a:xfrm>
            <a:off x="2915816" y="2038004"/>
            <a:ext cx="5351700" cy="2197799"/>
          </a:xfrm>
          <a:prstGeom prst="rect">
            <a:avLst/>
          </a:prstGeom>
        </p:spPr>
        <p:txBody>
          <a:bodyPr lIns="91425" tIns="91425" rIns="91425" bIns="91425" anchor="t" anchorCtr="0">
            <a:noAutofit/>
          </a:bodyPr>
          <a:lstStyle/>
          <a:p>
            <a:pPr lvl="0" rtl="0">
              <a:spcBef>
                <a:spcPts val="0"/>
              </a:spcBef>
              <a:buNone/>
            </a:pPr>
            <a:r>
              <a:rPr lang="en" sz="3600" b="1" dirty="0" smtClean="0"/>
              <a:t>The Question are?</a:t>
            </a:r>
          </a:p>
          <a:p>
            <a:pPr lvl="0">
              <a:spcBef>
                <a:spcPts val="0"/>
              </a:spcBef>
              <a:buClr>
                <a:schemeClr val="dk1"/>
              </a:buClr>
              <a:buSzPct val="61111"/>
              <a:buNone/>
            </a:pPr>
            <a:r>
              <a:rPr lang="en-GB" sz="1800" dirty="0" smtClean="0"/>
              <a:t>1) Is </a:t>
            </a:r>
            <a:r>
              <a:rPr lang="en-GB" sz="1800" dirty="0"/>
              <a:t>the IK can be recognized as an oral </a:t>
            </a:r>
            <a:r>
              <a:rPr lang="en-GB" sz="1800" dirty="0" smtClean="0"/>
              <a:t>document?</a:t>
            </a:r>
          </a:p>
          <a:p>
            <a:pPr lvl="0">
              <a:spcBef>
                <a:spcPts val="0"/>
              </a:spcBef>
              <a:buClr>
                <a:schemeClr val="dk1"/>
              </a:buClr>
              <a:buSzPct val="61111"/>
              <a:buNone/>
            </a:pPr>
            <a:r>
              <a:rPr lang="en-GB" sz="1800" dirty="0" smtClean="0"/>
              <a:t>2</a:t>
            </a:r>
            <a:r>
              <a:rPr lang="en-GB" sz="1800" dirty="0"/>
              <a:t>) Is oral document can be used as a library </a:t>
            </a:r>
            <a:r>
              <a:rPr lang="en-GB" sz="1800" dirty="0" smtClean="0"/>
              <a:t>collection?</a:t>
            </a:r>
          </a:p>
          <a:p>
            <a:pPr lvl="0">
              <a:spcBef>
                <a:spcPts val="0"/>
              </a:spcBef>
              <a:buClr>
                <a:schemeClr val="dk1"/>
              </a:buClr>
              <a:buSzPct val="61111"/>
              <a:buNone/>
            </a:pPr>
            <a:r>
              <a:rPr lang="en-GB" sz="1800" dirty="0" smtClean="0"/>
              <a:t>3</a:t>
            </a:r>
            <a:r>
              <a:rPr lang="en-GB" sz="1800" dirty="0"/>
              <a:t>) How is the role of libraries in managing IK "</a:t>
            </a:r>
            <a:r>
              <a:rPr lang="en-GB" sz="1800" dirty="0" err="1"/>
              <a:t>Smong</a:t>
            </a:r>
            <a:r>
              <a:rPr lang="en-GB" sz="1800" dirty="0"/>
              <a:t>" for disaster management in </a:t>
            </a:r>
            <a:r>
              <a:rPr lang="en-GB" sz="1800" dirty="0" err="1"/>
              <a:t>Simeulue</a:t>
            </a:r>
            <a:r>
              <a:rPr lang="en-GB" sz="1800" dirty="0"/>
              <a:t> Island</a:t>
            </a:r>
            <a:endParaRPr lang="en" sz="1800" dirty="0"/>
          </a:p>
        </p:txBody>
      </p:sp>
      <p:grpSp>
        <p:nvGrpSpPr>
          <p:cNvPr id="103" name="Shape 103"/>
          <p:cNvGrpSpPr/>
          <p:nvPr/>
        </p:nvGrpSpPr>
        <p:grpSpPr>
          <a:xfrm>
            <a:off x="685612" y="1814387"/>
            <a:ext cx="1512761" cy="1433896"/>
            <a:chOff x="5300400" y="3670175"/>
            <a:chExt cx="421300" cy="399325"/>
          </a:xfrm>
        </p:grpSpPr>
        <p:sp>
          <p:nvSpPr>
            <p:cNvPr id="104" name="Shape 104"/>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AE9D">
                <a:alpha val="83460"/>
              </a:srgbClr>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AE9D">
                <a:alpha val="83460"/>
              </a:srgbClr>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AE9D">
                <a:alpha val="83460"/>
              </a:srgbClr>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AE9D">
                <a:alpha val="83460"/>
              </a:srgbClr>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00AE9D">
                <a:alpha val="83460"/>
              </a:srgbClr>
            </a:solidFill>
            <a:ln>
              <a:noFill/>
            </a:ln>
          </p:spPr>
          <p:txBody>
            <a:bodyPr lIns="91425" tIns="91425" rIns="91425" bIns="91425" anchor="ctr" anchorCtr="0">
              <a:noAutofit/>
            </a:bodyPr>
            <a:lstStyle/>
            <a:p>
              <a:pPr lvl="0">
                <a:spcBef>
                  <a:spcPts val="0"/>
                </a:spcBef>
                <a:buNone/>
              </a:pPr>
              <a:endParaRPr/>
            </a:p>
          </p:txBody>
        </p:sp>
      </p:grpSp>
      <p:sp>
        <p:nvSpPr>
          <p:cNvPr id="109" name="Shape 109"/>
          <p:cNvSpPr/>
          <p:nvPr/>
        </p:nvSpPr>
        <p:spPr>
          <a:xfrm>
            <a:off x="1850371" y="1562100"/>
            <a:ext cx="957629" cy="859665"/>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ABE33F">
              <a:alpha val="81150"/>
            </a:srgbClr>
          </a:solidFill>
          <a:ln>
            <a:noFill/>
          </a:ln>
        </p:spPr>
        <p:txBody>
          <a:bodyPr lIns="91425" tIns="91425" rIns="91425" bIns="91425" anchor="ctr" anchorCtr="0">
            <a:noAutofit/>
          </a:bodyPr>
          <a:lstStyle/>
          <a:p>
            <a:pPr lvl="0">
              <a:spcBef>
                <a:spcPts val="0"/>
              </a:spcBef>
              <a:buNone/>
            </a:pPr>
            <a:endParaRPr/>
          </a:p>
        </p:txBody>
      </p:sp>
      <p:grpSp>
        <p:nvGrpSpPr>
          <p:cNvPr id="11" name="Group 10"/>
          <p:cNvGrpSpPr/>
          <p:nvPr/>
        </p:nvGrpSpPr>
        <p:grpSpPr>
          <a:xfrm>
            <a:off x="7380312" y="195486"/>
            <a:ext cx="2244552" cy="814182"/>
            <a:chOff x="7380312" y="141927"/>
            <a:chExt cx="2244552" cy="814182"/>
          </a:xfrm>
        </p:grpSpPr>
        <p:sp>
          <p:nvSpPr>
            <p:cNvPr id="12" name="Rectangle 11"/>
            <p:cNvSpPr/>
            <p:nvPr/>
          </p:nvSpPr>
          <p:spPr>
            <a:xfrm>
              <a:off x="7380312" y="141927"/>
              <a:ext cx="2244552" cy="81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https://upload.wikimedia.org/wikipedia/en/thumb/e/e9/UI_Logo.svg/1024px-UI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268" y="200965"/>
              <a:ext cx="694138" cy="6941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asil gambar untuk logo universitas pertahanan indone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712" y="141927"/>
              <a:ext cx="739273" cy="8122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99592" y="699542"/>
            <a:ext cx="7370699" cy="857400"/>
          </a:xfrm>
          <a:prstGeom prst="rect">
            <a:avLst/>
          </a:prstGeom>
        </p:spPr>
        <p:txBody>
          <a:bodyPr lIns="91425" tIns="91425" rIns="91425" bIns="91425" anchor="t" anchorCtr="0">
            <a:noAutofit/>
          </a:bodyPr>
          <a:lstStyle/>
          <a:p>
            <a:pPr lvl="0" algn="ctr">
              <a:spcBef>
                <a:spcPts val="0"/>
              </a:spcBef>
              <a:buNone/>
            </a:pPr>
            <a:r>
              <a:rPr lang="en" dirty="0" smtClean="0">
                <a:solidFill>
                  <a:schemeClr val="tx1"/>
                </a:solidFill>
              </a:rPr>
              <a:t>Method</a:t>
            </a:r>
            <a:endParaRPr lang="en" dirty="0">
              <a:solidFill>
                <a:schemeClr val="tx1"/>
              </a:solidFill>
            </a:endParaRPr>
          </a:p>
        </p:txBody>
      </p:sp>
      <p:sp>
        <p:nvSpPr>
          <p:cNvPr id="126" name="Shape 126"/>
          <p:cNvSpPr txBox="1">
            <a:spLocks noGrp="1"/>
          </p:cNvSpPr>
          <p:nvPr>
            <p:ph type="body" idx="1"/>
          </p:nvPr>
        </p:nvSpPr>
        <p:spPr>
          <a:xfrm>
            <a:off x="886650" y="1598408"/>
            <a:ext cx="7370699" cy="3327299"/>
          </a:xfrm>
          <a:prstGeom prst="rect">
            <a:avLst/>
          </a:prstGeom>
        </p:spPr>
        <p:txBody>
          <a:bodyPr lIns="91425" tIns="91425" rIns="91425" bIns="91425" anchor="t" anchorCtr="0">
            <a:noAutofit/>
          </a:bodyPr>
          <a:lstStyle/>
          <a:p>
            <a:pPr marL="228600" algn="just">
              <a:buNone/>
            </a:pPr>
            <a:r>
              <a:rPr lang="en-GB" dirty="0"/>
              <a:t>This study used qualitative research </a:t>
            </a:r>
            <a:r>
              <a:rPr lang="en-GB" dirty="0" smtClean="0"/>
              <a:t>methods </a:t>
            </a:r>
            <a:r>
              <a:rPr lang="en-US" dirty="0" smtClean="0"/>
              <a:t>specifically literature </a:t>
            </a:r>
            <a:r>
              <a:rPr lang="en-US" dirty="0"/>
              <a:t>study. Literature study is conducted by the researcher to gather the relevant information and has a correlation with the topic or the problem. </a:t>
            </a:r>
            <a:r>
              <a:rPr lang="en-US" dirty="0" err="1"/>
              <a:t>Nasution</a:t>
            </a:r>
            <a:r>
              <a:rPr lang="en-US" dirty="0"/>
              <a:t> (2003) states that literature study qualitatively can be viewed as a resource same as a person who can answer questions.</a:t>
            </a:r>
            <a:endParaRPr lang="en-GB" dirty="0"/>
          </a:p>
          <a:p>
            <a:pPr marL="228600" lvl="0" algn="just">
              <a:buNone/>
            </a:pPr>
            <a:endParaRPr lang="en" dirty="0"/>
          </a:p>
        </p:txBody>
      </p:sp>
      <p:grpSp>
        <p:nvGrpSpPr>
          <p:cNvPr id="4" name="Group 3"/>
          <p:cNvGrpSpPr/>
          <p:nvPr/>
        </p:nvGrpSpPr>
        <p:grpSpPr>
          <a:xfrm>
            <a:off x="7380312" y="123478"/>
            <a:ext cx="2244552" cy="814182"/>
            <a:chOff x="7380312" y="141927"/>
            <a:chExt cx="2244552" cy="814182"/>
          </a:xfrm>
        </p:grpSpPr>
        <p:sp>
          <p:nvSpPr>
            <p:cNvPr id="5" name="Rectangle 4"/>
            <p:cNvSpPr/>
            <p:nvPr/>
          </p:nvSpPr>
          <p:spPr>
            <a:xfrm>
              <a:off x="7380312" y="141927"/>
              <a:ext cx="2244552" cy="81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https://upload.wikimedia.org/wikipedia/en/thumb/e/e9/UI_Logo.svg/1024px-UI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268" y="200965"/>
              <a:ext cx="694138" cy="694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asil gambar untuk logo universitas pertahanan indone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712" y="141927"/>
              <a:ext cx="739273" cy="8122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43608" y="267494"/>
            <a:ext cx="7370699" cy="857400"/>
          </a:xfrm>
          <a:prstGeom prst="rect">
            <a:avLst/>
          </a:prstGeom>
        </p:spPr>
        <p:txBody>
          <a:bodyPr lIns="91425" tIns="91425" rIns="91425" bIns="91425" anchor="t" anchorCtr="0">
            <a:noAutofit/>
          </a:bodyPr>
          <a:lstStyle/>
          <a:p>
            <a:pPr lvl="0"/>
            <a:r>
              <a:rPr lang="en-GB" dirty="0">
                <a:solidFill>
                  <a:schemeClr val="tx1"/>
                </a:solidFill>
              </a:rPr>
              <a:t>Indigenous Knowledge as </a:t>
            </a:r>
            <a:r>
              <a:rPr lang="id-ID" dirty="0">
                <a:solidFill>
                  <a:schemeClr val="tx1"/>
                </a:solidFill>
              </a:rPr>
              <a:t>a</a:t>
            </a:r>
            <a:r>
              <a:rPr lang="en-GB" dirty="0" smtClean="0">
                <a:solidFill>
                  <a:schemeClr val="tx1"/>
                </a:solidFill>
              </a:rPr>
              <a:t> </a:t>
            </a:r>
            <a:r>
              <a:rPr lang="en-GB" dirty="0">
                <a:solidFill>
                  <a:schemeClr val="tx1"/>
                </a:solidFill>
              </a:rPr>
              <a:t>Form </a:t>
            </a:r>
            <a:r>
              <a:rPr lang="en-GB" dirty="0" smtClean="0">
                <a:solidFill>
                  <a:schemeClr val="tx1"/>
                </a:solidFill>
              </a:rPr>
              <a:t>of</a:t>
            </a:r>
            <a:r>
              <a:rPr lang="id-ID" dirty="0" smtClean="0">
                <a:solidFill>
                  <a:schemeClr val="tx1"/>
                </a:solidFill>
              </a:rPr>
              <a:t/>
            </a:r>
            <a:br>
              <a:rPr lang="id-ID" dirty="0" smtClean="0">
                <a:solidFill>
                  <a:schemeClr val="tx1"/>
                </a:solidFill>
              </a:rPr>
            </a:br>
            <a:r>
              <a:rPr lang="en-GB" dirty="0" smtClean="0">
                <a:solidFill>
                  <a:schemeClr val="tx1"/>
                </a:solidFill>
              </a:rPr>
              <a:t> </a:t>
            </a:r>
            <a:r>
              <a:rPr lang="en-GB" dirty="0">
                <a:solidFill>
                  <a:schemeClr val="tx1"/>
                </a:solidFill>
              </a:rPr>
              <a:t>Oral Document</a:t>
            </a:r>
            <a:endParaRPr lang="en" dirty="0">
              <a:solidFill>
                <a:schemeClr val="tx1"/>
              </a:solidFill>
            </a:endParaRPr>
          </a:p>
        </p:txBody>
      </p:sp>
      <p:sp>
        <p:nvSpPr>
          <p:cNvPr id="159" name="Shape 159"/>
          <p:cNvSpPr txBox="1">
            <a:spLocks noGrp="1"/>
          </p:cNvSpPr>
          <p:nvPr>
            <p:ph type="body" idx="1"/>
          </p:nvPr>
        </p:nvSpPr>
        <p:spPr>
          <a:xfrm>
            <a:off x="827584" y="1635646"/>
            <a:ext cx="2365199" cy="2952900"/>
          </a:xfrm>
          <a:prstGeom prst="rect">
            <a:avLst/>
          </a:prstGeom>
        </p:spPr>
        <p:txBody>
          <a:bodyPr lIns="91425" tIns="91425" rIns="91425" bIns="91425" anchor="t" anchorCtr="0">
            <a:noAutofit/>
          </a:bodyPr>
          <a:lstStyle/>
          <a:p>
            <a:pPr lvl="0" algn="just">
              <a:buNone/>
            </a:pPr>
            <a:r>
              <a:rPr lang="en-GB" dirty="0" smtClean="0"/>
              <a:t>Turner </a:t>
            </a:r>
            <a:r>
              <a:rPr lang="en-GB" dirty="0"/>
              <a:t>defined oral document as a document that uses oral delivery </a:t>
            </a:r>
            <a:r>
              <a:rPr lang="en-GB" dirty="0" smtClean="0"/>
              <a:t>mechanism</a:t>
            </a:r>
            <a:r>
              <a:rPr lang="id-ID" dirty="0" smtClean="0"/>
              <a:t>. </a:t>
            </a:r>
            <a:r>
              <a:rPr lang="en-GB" dirty="0"/>
              <a:t>The other forms of oral documents can be clearly understood through the concept of oral history or oral tradition</a:t>
            </a:r>
            <a:endParaRPr lang="en-GB" dirty="0"/>
          </a:p>
          <a:p>
            <a:pPr lvl="0" algn="just">
              <a:buNone/>
            </a:pPr>
            <a:r>
              <a:rPr lang="en-GB" dirty="0"/>
              <a:t>The characteristic of oral tradition as well as IK is where knowledge or messages transmitted orally from generation </a:t>
            </a:r>
            <a:r>
              <a:rPr lang="en-GB" dirty="0" smtClean="0"/>
              <a:t>by </a:t>
            </a:r>
            <a:r>
              <a:rPr lang="en-GB" dirty="0"/>
              <a:t>generation</a:t>
            </a:r>
          </a:p>
          <a:p>
            <a:pPr lvl="0" algn="just">
              <a:spcBef>
                <a:spcPts val="0"/>
              </a:spcBef>
              <a:buNone/>
            </a:pPr>
            <a:endParaRPr lang="en" dirty="0"/>
          </a:p>
        </p:txBody>
      </p:sp>
      <p:sp>
        <p:nvSpPr>
          <p:cNvPr id="160" name="Shape 160"/>
          <p:cNvSpPr txBox="1">
            <a:spLocks noGrp="1"/>
          </p:cNvSpPr>
          <p:nvPr>
            <p:ph type="body" idx="2"/>
          </p:nvPr>
        </p:nvSpPr>
        <p:spPr>
          <a:xfrm>
            <a:off x="3347864" y="1707654"/>
            <a:ext cx="2365199" cy="2952900"/>
          </a:xfrm>
          <a:prstGeom prst="rect">
            <a:avLst/>
          </a:prstGeom>
        </p:spPr>
        <p:txBody>
          <a:bodyPr lIns="91425" tIns="91425" rIns="91425" bIns="91425" anchor="t" anchorCtr="0">
            <a:noAutofit/>
          </a:bodyPr>
          <a:lstStyle/>
          <a:p>
            <a:pPr lvl="0" algn="just">
              <a:buNone/>
            </a:pPr>
            <a:r>
              <a:rPr lang="en-GB" dirty="0"/>
              <a:t>IK contrast with the international knowledge system generated by universities, research institutions and private firms. It is the basis for local level decision making in agriculture, health care, food preparation, education, natural resource management, and a host of activities in rural communities</a:t>
            </a:r>
            <a:endParaRPr lang="en" dirty="0"/>
          </a:p>
        </p:txBody>
      </p:sp>
      <p:sp>
        <p:nvSpPr>
          <p:cNvPr id="161" name="Shape 161"/>
          <p:cNvSpPr txBox="1">
            <a:spLocks noGrp="1"/>
          </p:cNvSpPr>
          <p:nvPr>
            <p:ph type="body" idx="3"/>
          </p:nvPr>
        </p:nvSpPr>
        <p:spPr>
          <a:xfrm>
            <a:off x="5868144" y="1779662"/>
            <a:ext cx="2365199" cy="2952900"/>
          </a:xfrm>
          <a:prstGeom prst="rect">
            <a:avLst/>
          </a:prstGeom>
        </p:spPr>
        <p:txBody>
          <a:bodyPr lIns="91425" tIns="91425" rIns="91425" bIns="91425" anchor="t" anchorCtr="0">
            <a:noAutofit/>
          </a:bodyPr>
          <a:lstStyle/>
          <a:p>
            <a:pPr lvl="0" algn="just">
              <a:buNone/>
            </a:pPr>
            <a:r>
              <a:rPr lang="en-GB" dirty="0"/>
              <a:t>However, it should be noted that all speech is not an oral document. To </a:t>
            </a:r>
            <a:r>
              <a:rPr lang="en-GB" dirty="0" err="1"/>
              <a:t>analyze</a:t>
            </a:r>
            <a:r>
              <a:rPr lang="en-GB" dirty="0"/>
              <a:t> whether the speech can be described as an oral document, it must be abide by a factor of four documents that was articulated by </a:t>
            </a:r>
            <a:r>
              <a:rPr lang="en-GB" dirty="0" smtClean="0"/>
              <a:t>Frohman</a:t>
            </a:r>
            <a:r>
              <a:rPr lang="id-ID" dirty="0" smtClean="0"/>
              <a:t>.</a:t>
            </a:r>
            <a:endParaRPr dirty="0"/>
          </a:p>
        </p:txBody>
      </p:sp>
      <p:grpSp>
        <p:nvGrpSpPr>
          <p:cNvPr id="6" name="Group 5"/>
          <p:cNvGrpSpPr/>
          <p:nvPr/>
        </p:nvGrpSpPr>
        <p:grpSpPr>
          <a:xfrm>
            <a:off x="7380312" y="93005"/>
            <a:ext cx="2244552" cy="814182"/>
            <a:chOff x="7380312" y="141927"/>
            <a:chExt cx="2244552" cy="814182"/>
          </a:xfrm>
        </p:grpSpPr>
        <p:sp>
          <p:nvSpPr>
            <p:cNvPr id="7" name="Rectangle 6"/>
            <p:cNvSpPr/>
            <p:nvPr/>
          </p:nvSpPr>
          <p:spPr>
            <a:xfrm>
              <a:off x="7380312" y="141927"/>
              <a:ext cx="2244552" cy="81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s://upload.wikimedia.org/wikipedia/en/thumb/e/e9/UI_Logo.svg/1024px-UI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4268" y="200965"/>
              <a:ext cx="694138" cy="694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asil gambar untuk logo universitas pertahanan indone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712" y="141927"/>
              <a:ext cx="739273" cy="8122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99592" y="987574"/>
            <a:ext cx="6781693" cy="805198"/>
          </a:xfrm>
          <a:prstGeom prst="rect">
            <a:avLst/>
          </a:prstGeom>
        </p:spPr>
        <p:txBody>
          <a:bodyPr lIns="91425" tIns="91425" rIns="91425" bIns="91425" anchor="t" anchorCtr="0">
            <a:noAutofit/>
          </a:bodyPr>
          <a:lstStyle/>
          <a:p>
            <a:r>
              <a:rPr lang="en-GB" dirty="0">
                <a:solidFill>
                  <a:schemeClr val="tx1"/>
                </a:solidFill>
              </a:rPr>
              <a:t>Oral Document as Library Collections</a:t>
            </a:r>
          </a:p>
        </p:txBody>
      </p:sp>
      <p:sp>
        <p:nvSpPr>
          <p:cNvPr id="167" name="Shape 167"/>
          <p:cNvSpPr txBox="1">
            <a:spLocks noGrp="1"/>
          </p:cNvSpPr>
          <p:nvPr>
            <p:ph type="body" idx="1"/>
          </p:nvPr>
        </p:nvSpPr>
        <p:spPr>
          <a:xfrm>
            <a:off x="395536" y="1635646"/>
            <a:ext cx="3685350" cy="3384376"/>
          </a:xfrm>
          <a:prstGeom prst="rect">
            <a:avLst/>
          </a:prstGeom>
        </p:spPr>
        <p:txBody>
          <a:bodyPr lIns="91425" tIns="91425" rIns="91425" bIns="91425" anchor="t" anchorCtr="0">
            <a:noAutofit/>
          </a:bodyPr>
          <a:lstStyle/>
          <a:p>
            <a:pPr lvl="0" algn="just">
              <a:buNone/>
            </a:pPr>
            <a:r>
              <a:rPr lang="en-GB" sz="1200" b="1" dirty="0" err="1"/>
              <a:t>Sulistyo</a:t>
            </a:r>
            <a:r>
              <a:rPr lang="en-GB" sz="1200" b="1" dirty="0"/>
              <a:t> </a:t>
            </a:r>
            <a:r>
              <a:rPr lang="en-GB" sz="1200" b="1" dirty="0" err="1"/>
              <a:t>Basuki</a:t>
            </a:r>
            <a:r>
              <a:rPr lang="en-GB" sz="1200" b="1" dirty="0"/>
              <a:t> (1993: 3) </a:t>
            </a:r>
            <a:r>
              <a:rPr lang="en-GB" sz="1200" dirty="0"/>
              <a:t>library is a room, part of a room, or the building itself used to store </a:t>
            </a:r>
            <a:r>
              <a:rPr lang="en-GB" sz="1200" b="1" dirty="0"/>
              <a:t>books and other publications </a:t>
            </a:r>
            <a:r>
              <a:rPr lang="en-GB" sz="1200" dirty="0"/>
              <a:t>are usually stored according to specific arrangements to be used by the reader, not for sale. </a:t>
            </a:r>
            <a:endParaRPr lang="id-ID" sz="1200" dirty="0" smtClean="0"/>
          </a:p>
          <a:p>
            <a:pPr lvl="0" algn="just">
              <a:buNone/>
            </a:pPr>
            <a:r>
              <a:rPr lang="en-GB" sz="1200" b="1" dirty="0"/>
              <a:t>Law No. 43 In 2007</a:t>
            </a:r>
            <a:r>
              <a:rPr lang="en-GB" sz="1200" dirty="0"/>
              <a:t>, the library is an institution which manages the collection of </a:t>
            </a:r>
            <a:r>
              <a:rPr lang="en-GB" sz="1200" b="1" dirty="0"/>
              <a:t>books, copies and / or records </a:t>
            </a:r>
            <a:r>
              <a:rPr lang="en-GB" sz="1200" dirty="0"/>
              <a:t>professionally with a standard system to meet the needs of education, research, preservation, information and recreation of the users</a:t>
            </a:r>
            <a:r>
              <a:rPr lang="en-GB" sz="1200" dirty="0" smtClean="0"/>
              <a:t>.</a:t>
            </a:r>
            <a:endParaRPr lang="id-ID" sz="1200" dirty="0" smtClean="0"/>
          </a:p>
          <a:p>
            <a:pPr lvl="0" algn="just">
              <a:buNone/>
            </a:pPr>
            <a:r>
              <a:rPr lang="en-GB" sz="1200" b="1" dirty="0"/>
              <a:t>Law No. 4 of the 1990 </a:t>
            </a:r>
            <a:r>
              <a:rPr lang="en-GB" sz="1200" dirty="0"/>
              <a:t>about deposit of printed and recorded, </a:t>
            </a:r>
            <a:r>
              <a:rPr lang="en-GB" sz="1200" b="1" dirty="0"/>
              <a:t>records are all kinds of recordings of any intellectual or artistic works are recorded and duplicated in the form of tape, disk and other forms </a:t>
            </a:r>
            <a:r>
              <a:rPr lang="en-GB" sz="1200" dirty="0"/>
              <a:t>in accordance with technological developments intended for the public.</a:t>
            </a:r>
            <a:endParaRPr lang="en" sz="1200" dirty="0"/>
          </a:p>
        </p:txBody>
      </p:sp>
      <p:pic>
        <p:nvPicPr>
          <p:cNvPr id="2052" name="Picture 4" descr="https://i.cbc.ca/1.1476632.1379028403!/httpImage/image.jpg_gen/derivatives/16x9_620/hi-human-lib-8c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258976"/>
            <a:ext cx="4788024" cy="1884524"/>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67"/>
          <p:cNvSpPr txBox="1">
            <a:spLocks/>
          </p:cNvSpPr>
          <p:nvPr/>
        </p:nvSpPr>
        <p:spPr>
          <a:xfrm>
            <a:off x="4355976" y="1707654"/>
            <a:ext cx="4680520" cy="155132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ABE33F"/>
              </a:buClr>
              <a:buSzPct val="100000"/>
              <a:buFont typeface="Karla"/>
              <a:buChar char="🔸"/>
              <a:defRPr sz="2400" b="0" i="0" u="none" strike="noStrike" cap="none">
                <a:solidFill>
                  <a:srgbClr val="004C52"/>
                </a:solidFill>
                <a:latin typeface="Karla"/>
                <a:ea typeface="Karla"/>
                <a:cs typeface="Karla"/>
                <a:sym typeface="Karla"/>
              </a:defRPr>
            </a:lvl1pPr>
            <a:lvl2pPr marR="0" lvl="1" algn="l" rtl="0">
              <a:lnSpc>
                <a:spcPct val="100000"/>
              </a:lnSpc>
              <a:spcBef>
                <a:spcPts val="0"/>
              </a:spcBef>
              <a:spcAft>
                <a:spcPts val="0"/>
              </a:spcAft>
              <a:buClr>
                <a:srgbClr val="ABE33F"/>
              </a:buClr>
              <a:buSzPct val="100000"/>
              <a:buFont typeface="Karla"/>
              <a:buChar char="🔸"/>
              <a:defRPr sz="2400" b="0" i="0" u="none" strike="noStrike" cap="none">
                <a:solidFill>
                  <a:srgbClr val="004C52"/>
                </a:solidFill>
                <a:latin typeface="Karla"/>
                <a:ea typeface="Karla"/>
                <a:cs typeface="Karla"/>
                <a:sym typeface="Karla"/>
              </a:defRPr>
            </a:lvl2pPr>
            <a:lvl3pPr marR="0" lvl="2" algn="l" rtl="0">
              <a:lnSpc>
                <a:spcPct val="100000"/>
              </a:lnSpc>
              <a:spcBef>
                <a:spcPts val="0"/>
              </a:spcBef>
              <a:spcAft>
                <a:spcPts val="0"/>
              </a:spcAft>
              <a:buClr>
                <a:srgbClr val="ABE33F"/>
              </a:buClr>
              <a:buSzPct val="100000"/>
              <a:buFont typeface="Karla"/>
              <a:buChar char="◇"/>
              <a:defRPr sz="2400" b="0" i="0" u="none" strike="noStrike" cap="none">
                <a:solidFill>
                  <a:srgbClr val="004C52"/>
                </a:solidFill>
                <a:latin typeface="Karla"/>
                <a:ea typeface="Karla"/>
                <a:cs typeface="Karla"/>
                <a:sym typeface="Karla"/>
              </a:defRPr>
            </a:lvl3pPr>
            <a:lvl4pPr marR="0" lvl="3" algn="l" rtl="0">
              <a:lnSpc>
                <a:spcPct val="100000"/>
              </a:lnSpc>
              <a:spcBef>
                <a:spcPts val="0"/>
              </a:spcBef>
              <a:spcAft>
                <a:spcPts val="0"/>
              </a:spcAft>
              <a:buClr>
                <a:srgbClr val="004C52"/>
              </a:buClr>
              <a:buSzPct val="100000"/>
              <a:buFont typeface="Karla"/>
              <a:buNone/>
              <a:defRPr sz="2400" b="0" i="0" u="none" strike="noStrike" cap="none">
                <a:solidFill>
                  <a:srgbClr val="004C52"/>
                </a:solidFill>
                <a:latin typeface="Karla"/>
                <a:ea typeface="Karla"/>
                <a:cs typeface="Karla"/>
                <a:sym typeface="Karla"/>
              </a:defRPr>
            </a:lvl4pPr>
            <a:lvl5pPr marR="0" lvl="4" algn="l" rtl="0">
              <a:lnSpc>
                <a:spcPct val="100000"/>
              </a:lnSpc>
              <a:spcBef>
                <a:spcPts val="0"/>
              </a:spcBef>
              <a:spcAft>
                <a:spcPts val="0"/>
              </a:spcAft>
              <a:buClr>
                <a:srgbClr val="004C52"/>
              </a:buClr>
              <a:buSzPct val="100000"/>
              <a:buFont typeface="Karla"/>
              <a:buNone/>
              <a:defRPr sz="2400" b="0" i="0" u="none" strike="noStrike" cap="none">
                <a:solidFill>
                  <a:srgbClr val="004C52"/>
                </a:solidFill>
                <a:latin typeface="Karla"/>
                <a:ea typeface="Karla"/>
                <a:cs typeface="Karla"/>
                <a:sym typeface="Karla"/>
              </a:defRPr>
            </a:lvl5pPr>
            <a:lvl6pPr marR="0" lvl="5" algn="l" rtl="0">
              <a:lnSpc>
                <a:spcPct val="100000"/>
              </a:lnSpc>
              <a:spcBef>
                <a:spcPts val="0"/>
              </a:spcBef>
              <a:spcAft>
                <a:spcPts val="0"/>
              </a:spcAft>
              <a:buClr>
                <a:srgbClr val="004C52"/>
              </a:buClr>
              <a:buSzPct val="100000"/>
              <a:buFont typeface="Karla"/>
              <a:buNone/>
              <a:defRPr sz="2400" b="0" i="0" u="none" strike="noStrike" cap="none">
                <a:solidFill>
                  <a:srgbClr val="004C52"/>
                </a:solidFill>
                <a:latin typeface="Karla"/>
                <a:ea typeface="Karla"/>
                <a:cs typeface="Karla"/>
                <a:sym typeface="Karla"/>
              </a:defRPr>
            </a:lvl6pPr>
            <a:lvl7pPr marR="0" lvl="6" algn="l" rtl="0">
              <a:lnSpc>
                <a:spcPct val="100000"/>
              </a:lnSpc>
              <a:spcBef>
                <a:spcPts val="0"/>
              </a:spcBef>
              <a:spcAft>
                <a:spcPts val="0"/>
              </a:spcAft>
              <a:buClr>
                <a:srgbClr val="004C52"/>
              </a:buClr>
              <a:buSzPct val="100000"/>
              <a:buFont typeface="Karla"/>
              <a:buNone/>
              <a:defRPr sz="2400" b="0" i="0" u="none" strike="noStrike" cap="none">
                <a:solidFill>
                  <a:srgbClr val="004C52"/>
                </a:solidFill>
                <a:latin typeface="Karla"/>
                <a:ea typeface="Karla"/>
                <a:cs typeface="Karla"/>
                <a:sym typeface="Karla"/>
              </a:defRPr>
            </a:lvl7pPr>
            <a:lvl8pPr marR="0" lvl="7" algn="l" rtl="0">
              <a:lnSpc>
                <a:spcPct val="100000"/>
              </a:lnSpc>
              <a:spcBef>
                <a:spcPts val="0"/>
              </a:spcBef>
              <a:spcAft>
                <a:spcPts val="0"/>
              </a:spcAft>
              <a:buClr>
                <a:srgbClr val="004C52"/>
              </a:buClr>
              <a:buSzPct val="100000"/>
              <a:buFont typeface="Karla"/>
              <a:buNone/>
              <a:defRPr sz="2400" b="0" i="0" u="none" strike="noStrike" cap="none">
                <a:solidFill>
                  <a:srgbClr val="004C52"/>
                </a:solidFill>
                <a:latin typeface="Karla"/>
                <a:ea typeface="Karla"/>
                <a:cs typeface="Karla"/>
                <a:sym typeface="Karla"/>
              </a:defRPr>
            </a:lvl8pPr>
            <a:lvl9pPr marR="0" lvl="8" algn="l" rtl="0">
              <a:lnSpc>
                <a:spcPct val="100000"/>
              </a:lnSpc>
              <a:spcBef>
                <a:spcPts val="0"/>
              </a:spcBef>
              <a:spcAft>
                <a:spcPts val="0"/>
              </a:spcAft>
              <a:buClr>
                <a:srgbClr val="004C52"/>
              </a:buClr>
              <a:buSzPct val="100000"/>
              <a:buFont typeface="Karla"/>
              <a:buNone/>
              <a:defRPr sz="2400" b="0" i="0" u="none" strike="noStrike" cap="none">
                <a:solidFill>
                  <a:srgbClr val="004C52"/>
                </a:solidFill>
                <a:latin typeface="Karla"/>
                <a:ea typeface="Karla"/>
                <a:cs typeface="Karla"/>
                <a:sym typeface="Karla"/>
              </a:defRPr>
            </a:lvl9pPr>
          </a:lstStyle>
          <a:p>
            <a:pPr>
              <a:buFont typeface="Karla"/>
              <a:buNone/>
            </a:pPr>
            <a:r>
              <a:rPr lang="en-GB" sz="1200" dirty="0" smtClean="0"/>
              <a:t>Library as one of the documentary institutions should be adapting to the development of the </a:t>
            </a:r>
            <a:r>
              <a:rPr lang="en-GB" sz="1200" b="1" dirty="0" smtClean="0"/>
              <a:t>new documentation concept </a:t>
            </a:r>
            <a:r>
              <a:rPr lang="en-GB" sz="1200" dirty="0" smtClean="0"/>
              <a:t>which is happening at the moment. </a:t>
            </a:r>
            <a:endParaRPr lang="id-ID" sz="1200" dirty="0" smtClean="0"/>
          </a:p>
          <a:p>
            <a:pPr>
              <a:buNone/>
            </a:pPr>
            <a:r>
              <a:rPr lang="en-GB" sz="1200" dirty="0"/>
              <a:t>The terminology of document changed rapidly, started from only </a:t>
            </a:r>
            <a:r>
              <a:rPr lang="en-GB" sz="1200" b="1" dirty="0"/>
              <a:t>two and three-dimensional things, then have been changing to include three-dimensional documents and live.</a:t>
            </a:r>
            <a:endParaRPr lang="id-ID" sz="1200" b="1" dirty="0" smtClean="0"/>
          </a:p>
        </p:txBody>
      </p:sp>
      <p:grpSp>
        <p:nvGrpSpPr>
          <p:cNvPr id="6" name="Group 5"/>
          <p:cNvGrpSpPr/>
          <p:nvPr/>
        </p:nvGrpSpPr>
        <p:grpSpPr>
          <a:xfrm>
            <a:off x="7380312" y="141927"/>
            <a:ext cx="2244552" cy="814182"/>
            <a:chOff x="7380312" y="141927"/>
            <a:chExt cx="2244552" cy="814182"/>
          </a:xfrm>
        </p:grpSpPr>
        <p:sp>
          <p:nvSpPr>
            <p:cNvPr id="7" name="Rectangle 6"/>
            <p:cNvSpPr/>
            <p:nvPr/>
          </p:nvSpPr>
          <p:spPr>
            <a:xfrm>
              <a:off x="7380312" y="141927"/>
              <a:ext cx="2244552" cy="81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s://upload.wikimedia.org/wikipedia/en/thumb/e/e9/UI_Logo.svg/1024px-UI_Log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4268" y="200965"/>
              <a:ext cx="694138" cy="694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asil gambar untuk logo universitas pertahanan indones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712" y="141927"/>
              <a:ext cx="739273" cy="8122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3080" name="Picture 8" descr="Hasil gambar untuk human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815" y="3421851"/>
            <a:ext cx="2172882" cy="14485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asil gambar untuk buku digital perpustaka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139" y="1419621"/>
            <a:ext cx="1616071" cy="1680713"/>
          </a:xfrm>
          <a:prstGeom prst="rect">
            <a:avLst/>
          </a:prstGeom>
          <a:noFill/>
          <a:extLst>
            <a:ext uri="{909E8E84-426E-40DD-AFC4-6F175D3DCCD1}">
              <a14:hiddenFill xmlns:a14="http://schemas.microsoft.com/office/drawing/2010/main">
                <a:solidFill>
                  <a:srgbClr val="FFFFFF"/>
                </a:solidFill>
              </a14:hiddenFill>
            </a:ext>
          </a:extLst>
        </p:spPr>
      </p:pic>
      <p:sp>
        <p:nvSpPr>
          <p:cNvPr id="178" name="Shape 178"/>
          <p:cNvSpPr txBox="1">
            <a:spLocks noGrp="1"/>
          </p:cNvSpPr>
          <p:nvPr>
            <p:ph type="title"/>
          </p:nvPr>
        </p:nvSpPr>
        <p:spPr>
          <a:xfrm>
            <a:off x="1720815" y="411510"/>
            <a:ext cx="6549476" cy="857400"/>
          </a:xfrm>
          <a:prstGeom prst="rect">
            <a:avLst/>
          </a:prstGeom>
        </p:spPr>
        <p:txBody>
          <a:bodyPr lIns="91425" tIns="91425" rIns="91425" bIns="91425" anchor="t" anchorCtr="0">
            <a:noAutofit/>
          </a:bodyPr>
          <a:lstStyle/>
          <a:p>
            <a:pPr lvl="0"/>
            <a:r>
              <a:rPr lang="en-GB" sz="2000" dirty="0">
                <a:solidFill>
                  <a:schemeClr val="tx1"/>
                </a:solidFill>
              </a:rPr>
              <a:t>The Role of Library in IK's Managing Disaster Management on </a:t>
            </a:r>
            <a:r>
              <a:rPr lang="en-GB" sz="2000" dirty="0" err="1">
                <a:solidFill>
                  <a:schemeClr val="tx1"/>
                </a:solidFill>
              </a:rPr>
              <a:t>Simeulue</a:t>
            </a:r>
            <a:r>
              <a:rPr lang="en-GB" sz="2000" dirty="0">
                <a:solidFill>
                  <a:schemeClr val="tx1"/>
                </a:solidFill>
              </a:rPr>
              <a:t> </a:t>
            </a:r>
            <a:r>
              <a:rPr lang="en-GB" sz="2000" dirty="0" smtClean="0">
                <a:solidFill>
                  <a:schemeClr val="tx1"/>
                </a:solidFill>
              </a:rPr>
              <a:t>Island</a:t>
            </a:r>
            <a:r>
              <a:rPr lang="en-GB" sz="2000" dirty="0">
                <a:solidFill>
                  <a:schemeClr val="tx1"/>
                </a:solidFill>
              </a:rPr>
              <a:t>, Aceh</a:t>
            </a:r>
            <a:endParaRPr lang="en" sz="2000" dirty="0">
              <a:solidFill>
                <a:schemeClr val="tx1"/>
              </a:solidFill>
            </a:endParaRPr>
          </a:p>
        </p:txBody>
      </p:sp>
      <p:sp>
        <p:nvSpPr>
          <p:cNvPr id="181" name="Shape 181"/>
          <p:cNvSpPr/>
          <p:nvPr/>
        </p:nvSpPr>
        <p:spPr>
          <a:xfrm>
            <a:off x="3526827" y="3421851"/>
            <a:ext cx="2522394" cy="1454154"/>
          </a:xfrm>
          <a:prstGeom prst="flowChartPreparation">
            <a:avLst/>
          </a:prstGeom>
          <a:solidFill>
            <a:srgbClr val="385E66">
              <a:alpha val="80392"/>
            </a:srgbClr>
          </a:solidFill>
          <a:ln>
            <a:noFill/>
          </a:ln>
        </p:spPr>
        <p:txBody>
          <a:bodyPr lIns="91425" tIns="91425" rIns="91425" bIns="91425" anchor="ctr" anchorCtr="0">
            <a:noAutofit/>
          </a:bodyPr>
          <a:lstStyle/>
          <a:p>
            <a:pPr lvl="0" algn="ctr"/>
            <a:r>
              <a:rPr lang="en-GB" dirty="0" smtClean="0">
                <a:solidFill>
                  <a:schemeClr val="tx1"/>
                </a:solidFill>
                <a:latin typeface="Karla"/>
                <a:ea typeface="Karla"/>
                <a:cs typeface="Karla"/>
                <a:sym typeface="Karla"/>
              </a:rPr>
              <a:t>Manage </a:t>
            </a:r>
            <a:r>
              <a:rPr lang="en-GB" dirty="0">
                <a:solidFill>
                  <a:schemeClr val="tx1"/>
                </a:solidFill>
                <a:latin typeface="Karla"/>
                <a:ea typeface="Karla"/>
                <a:cs typeface="Karla"/>
                <a:sym typeface="Karla"/>
              </a:rPr>
              <a:t>and empower the community to be directly involved in managing IK</a:t>
            </a:r>
            <a:endParaRPr lang="en" dirty="0">
              <a:solidFill>
                <a:schemeClr val="tx1"/>
              </a:solidFill>
              <a:latin typeface="Karla"/>
              <a:ea typeface="Karla"/>
              <a:cs typeface="Karla"/>
              <a:sym typeface="Karla"/>
            </a:endParaRPr>
          </a:p>
        </p:txBody>
      </p:sp>
      <p:pic>
        <p:nvPicPr>
          <p:cNvPr id="3074" name="Picture 2" descr="Hasil gambar untuk human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696" y="1314385"/>
            <a:ext cx="2233889" cy="16646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sil gambar untuk human libra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6910" y="2670343"/>
            <a:ext cx="2258417" cy="1503016"/>
          </a:xfrm>
          <a:prstGeom prst="rect">
            <a:avLst/>
          </a:prstGeom>
          <a:noFill/>
          <a:extLst>
            <a:ext uri="{909E8E84-426E-40DD-AFC4-6F175D3DCCD1}">
              <a14:hiddenFill xmlns:a14="http://schemas.microsoft.com/office/drawing/2010/main">
                <a:solidFill>
                  <a:srgbClr val="FFFFFF"/>
                </a:solidFill>
              </a14:hiddenFill>
            </a:ext>
          </a:extLst>
        </p:spPr>
      </p:pic>
      <p:sp>
        <p:nvSpPr>
          <p:cNvPr id="180" name="Shape 180"/>
          <p:cNvSpPr/>
          <p:nvPr/>
        </p:nvSpPr>
        <p:spPr>
          <a:xfrm>
            <a:off x="4788023" y="1923678"/>
            <a:ext cx="2140725" cy="1353875"/>
          </a:xfrm>
          <a:prstGeom prst="flowChartPreparation">
            <a:avLst/>
          </a:prstGeom>
          <a:solidFill>
            <a:srgbClr val="ABE33F">
              <a:alpha val="81150"/>
            </a:srgbClr>
          </a:solidFill>
          <a:ln>
            <a:noFill/>
          </a:ln>
        </p:spPr>
        <p:txBody>
          <a:bodyPr lIns="91425" tIns="91425" rIns="91425" bIns="91425" anchor="ctr" anchorCtr="0">
            <a:noAutofit/>
          </a:bodyPr>
          <a:lstStyle/>
          <a:p>
            <a:pPr lvl="0" algn="ctr">
              <a:spcBef>
                <a:spcPts val="0"/>
              </a:spcBef>
              <a:buNone/>
            </a:pPr>
            <a:r>
              <a:rPr lang="en" dirty="0" smtClean="0">
                <a:solidFill>
                  <a:srgbClr val="004C52"/>
                </a:solidFill>
                <a:latin typeface="Karla"/>
                <a:ea typeface="Karla"/>
                <a:cs typeface="Karla"/>
                <a:sym typeface="Karla"/>
              </a:rPr>
              <a:t>Collecting speech about Smong</a:t>
            </a:r>
            <a:endParaRPr lang="en" dirty="0">
              <a:solidFill>
                <a:srgbClr val="004C52"/>
              </a:solidFill>
              <a:latin typeface="Karla"/>
              <a:ea typeface="Karla"/>
              <a:cs typeface="Karla"/>
              <a:sym typeface="Karla"/>
            </a:endParaRPr>
          </a:p>
        </p:txBody>
      </p:sp>
      <p:sp>
        <p:nvSpPr>
          <p:cNvPr id="10" name="Shape 181"/>
          <p:cNvSpPr/>
          <p:nvPr/>
        </p:nvSpPr>
        <p:spPr>
          <a:xfrm>
            <a:off x="395536" y="1419621"/>
            <a:ext cx="2522394" cy="1454154"/>
          </a:xfrm>
          <a:prstGeom prst="flowChartPreparation">
            <a:avLst/>
          </a:prstGeom>
          <a:solidFill>
            <a:srgbClr val="294810">
              <a:alpha val="80392"/>
            </a:srgbClr>
          </a:solidFill>
          <a:ln>
            <a:noFill/>
          </a:ln>
        </p:spPr>
        <p:txBody>
          <a:bodyPr lIns="91425" tIns="91425" rIns="91425" bIns="91425" anchor="ctr" anchorCtr="0">
            <a:noAutofit/>
          </a:bodyPr>
          <a:lstStyle/>
          <a:p>
            <a:pPr lvl="0" algn="ctr"/>
            <a:r>
              <a:rPr lang="en-GB" b="1" dirty="0">
                <a:solidFill>
                  <a:srgbClr val="FFFFFF"/>
                </a:solidFill>
                <a:latin typeface="Karla"/>
                <a:ea typeface="Karla"/>
                <a:cs typeface="Karla"/>
                <a:sym typeface="Karla"/>
              </a:rPr>
              <a:t>Collecting papers about IK both in </a:t>
            </a:r>
            <a:r>
              <a:rPr lang="en-GB" b="1" dirty="0" err="1">
                <a:solidFill>
                  <a:srgbClr val="FFFFFF"/>
                </a:solidFill>
                <a:latin typeface="Karla"/>
                <a:ea typeface="Karla"/>
                <a:cs typeface="Karla"/>
                <a:sym typeface="Karla"/>
              </a:rPr>
              <a:t>analog</a:t>
            </a:r>
            <a:r>
              <a:rPr lang="en-GB" b="1" dirty="0">
                <a:solidFill>
                  <a:srgbClr val="FFFFFF"/>
                </a:solidFill>
                <a:latin typeface="Karla"/>
                <a:ea typeface="Karla"/>
                <a:cs typeface="Karla"/>
                <a:sym typeface="Karla"/>
              </a:rPr>
              <a:t> or digital form</a:t>
            </a:r>
            <a:endParaRPr lang="en" b="1" dirty="0">
              <a:solidFill>
                <a:srgbClr val="FFFFFF"/>
              </a:solidFill>
              <a:latin typeface="Karla"/>
              <a:ea typeface="Karla"/>
              <a:cs typeface="Karla"/>
              <a:sym typeface="Karla"/>
            </a:endParaRPr>
          </a:p>
        </p:txBody>
      </p:sp>
      <p:grpSp>
        <p:nvGrpSpPr>
          <p:cNvPr id="11" name="Group 10"/>
          <p:cNvGrpSpPr/>
          <p:nvPr/>
        </p:nvGrpSpPr>
        <p:grpSpPr>
          <a:xfrm>
            <a:off x="7380312" y="141927"/>
            <a:ext cx="2244552" cy="814182"/>
            <a:chOff x="7380312" y="141927"/>
            <a:chExt cx="2244552" cy="814182"/>
          </a:xfrm>
        </p:grpSpPr>
        <p:sp>
          <p:nvSpPr>
            <p:cNvPr id="12" name="Rectangle 11"/>
            <p:cNvSpPr/>
            <p:nvPr/>
          </p:nvSpPr>
          <p:spPr>
            <a:xfrm>
              <a:off x="7380312" y="141927"/>
              <a:ext cx="2244552" cy="81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https://upload.wikimedia.org/wikipedia/en/thumb/e/e9/UI_Logo.svg/1024px-UI_Log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4268" y="200965"/>
              <a:ext cx="694138" cy="6941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asil gambar untuk logo universitas pertahanan indones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6712" y="141927"/>
              <a:ext cx="739273" cy="8122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Conclusion</a:t>
            </a:r>
            <a:endParaRPr lang="en-GB" dirty="0">
              <a:solidFill>
                <a:schemeClr val="tx1"/>
              </a:solidFill>
            </a:endParaRPr>
          </a:p>
        </p:txBody>
      </p:sp>
      <p:graphicFrame>
        <p:nvGraphicFramePr>
          <p:cNvPr id="4" name="Diagram 3"/>
          <p:cNvGraphicFramePr/>
          <p:nvPr>
            <p:extLst>
              <p:ext uri="{D42A27DB-BD31-4B8C-83A1-F6EECF244321}">
                <p14:modId xmlns:p14="http://schemas.microsoft.com/office/powerpoint/2010/main" val="445808448"/>
              </p:ext>
            </p:extLst>
          </p:nvPr>
        </p:nvGraphicFramePr>
        <p:xfrm>
          <a:off x="683568" y="1635646"/>
          <a:ext cx="7776864"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7380312" y="141927"/>
            <a:ext cx="2244552" cy="814182"/>
            <a:chOff x="7380312" y="141927"/>
            <a:chExt cx="2244552" cy="814182"/>
          </a:xfrm>
        </p:grpSpPr>
        <p:sp>
          <p:nvSpPr>
            <p:cNvPr id="6" name="Rectangle 5"/>
            <p:cNvSpPr/>
            <p:nvPr/>
          </p:nvSpPr>
          <p:spPr>
            <a:xfrm>
              <a:off x="7380312" y="141927"/>
              <a:ext cx="2244552" cy="81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s://upload.wikimedia.org/wikipedia/en/thumb/e/e9/UI_Logo.svg/1024px-UI_Log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4268" y="200965"/>
              <a:ext cx="694138" cy="694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asil gambar untuk logo universitas pertahanan indones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6712" y="141927"/>
              <a:ext cx="739273" cy="8122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2268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calus 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1033</Words>
  <Application>Microsoft Office PowerPoint</Application>
  <PresentationFormat>On-screen Show (16:9)</PresentationFormat>
  <Paragraphs>45</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Escalus template</vt:lpstr>
      <vt:lpstr>THE ROLE OF LIBRARY  IN MANAGING ORAL DOCUMENT (LITERATURE STUDIES ON INDIGENOUS KNOWLEDGE FOR DISASTER MANAGEMENT IN SIMEULEU ISLAND) </vt:lpstr>
      <vt:lpstr>Introduction</vt:lpstr>
      <vt:lpstr>The Evolution of New Documentation Concept</vt:lpstr>
      <vt:lpstr>From that Point!</vt:lpstr>
      <vt:lpstr>Method</vt:lpstr>
      <vt:lpstr>Indigenous Knowledge as a Form of  Oral Document</vt:lpstr>
      <vt:lpstr>Oral Document as Library Collections</vt:lpstr>
      <vt:lpstr>The Role of Library in IK's Managing Disaster Management on Simeulue Island, Aceh</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Yusabiran</dc:creator>
  <cp:lastModifiedBy>acer</cp:lastModifiedBy>
  <cp:revision>23</cp:revision>
  <dcterms:modified xsi:type="dcterms:W3CDTF">2017-05-08T22:36:49Z</dcterms:modified>
</cp:coreProperties>
</file>