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74" r:id="rId15"/>
    <p:sldId id="28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No.of.Irs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128</c:v>
                </c:pt>
                <c:pt idx="1">
                  <c:v>811</c:v>
                </c:pt>
                <c:pt idx="2">
                  <c:v>1009</c:v>
                </c:pt>
                <c:pt idx="3">
                  <c:v>1306</c:v>
                </c:pt>
                <c:pt idx="4">
                  <c:v>1526</c:v>
                </c:pt>
                <c:pt idx="5">
                  <c:v>1837</c:v>
                </c:pt>
                <c:pt idx="6">
                  <c:v>2203</c:v>
                </c:pt>
                <c:pt idx="7">
                  <c:v>2300</c:v>
                </c:pt>
                <c:pt idx="8">
                  <c:v>2617</c:v>
                </c:pt>
                <c:pt idx="9">
                  <c:v>2706</c:v>
                </c:pt>
                <c:pt idx="10">
                  <c:v>3020</c:v>
                </c:pt>
                <c:pt idx="11">
                  <c:v>3203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Growth</c:v>
                </c:pt>
              </c:strCache>
            </c:strRef>
          </c:tx>
          <c:cat>
            <c:numRef>
              <c:f>Sheet1!$A$2:$A$13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128</c:v>
                </c:pt>
                <c:pt idx="1">
                  <c:v>683</c:v>
                </c:pt>
                <c:pt idx="2">
                  <c:v>326</c:v>
                </c:pt>
                <c:pt idx="3">
                  <c:v>297</c:v>
                </c:pt>
                <c:pt idx="4">
                  <c:v>220</c:v>
                </c:pt>
                <c:pt idx="5">
                  <c:v>311</c:v>
                </c:pt>
                <c:pt idx="6">
                  <c:v>366</c:v>
                </c:pt>
                <c:pt idx="7">
                  <c:v>97</c:v>
                </c:pt>
                <c:pt idx="8">
                  <c:v>317</c:v>
                </c:pt>
                <c:pt idx="9">
                  <c:v>89</c:v>
                </c:pt>
                <c:pt idx="10">
                  <c:v>314</c:v>
                </c:pt>
                <c:pt idx="11">
                  <c:v>183</c:v>
                </c:pt>
              </c:numCache>
            </c:numRef>
          </c:val>
        </c:ser>
        <c:axId val="47833472"/>
        <c:axId val="47835008"/>
      </c:barChart>
      <c:catAx>
        <c:axId val="47833472"/>
        <c:scaling>
          <c:orientation val="minMax"/>
        </c:scaling>
        <c:axPos val="l"/>
        <c:numFmt formatCode="General" sourceLinked="1"/>
        <c:tickLblPos val="nextTo"/>
        <c:crossAx val="47835008"/>
        <c:crosses val="autoZero"/>
        <c:auto val="1"/>
        <c:lblAlgn val="ctr"/>
        <c:lblOffset val="100"/>
      </c:catAx>
      <c:valAx>
        <c:axId val="47835008"/>
        <c:scaling>
          <c:orientation val="minMax"/>
        </c:scaling>
        <c:axPos val="b"/>
        <c:majorGridlines/>
        <c:numFmt formatCode="General" sourceLinked="1"/>
        <c:tickLblPos val="nextTo"/>
        <c:crossAx val="47833472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2"/>
  <c:chart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No.of IRS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300</c:v>
                </c:pt>
                <c:pt idx="1">
                  <c:v>407</c:v>
                </c:pt>
                <c:pt idx="2">
                  <c:v>504</c:v>
                </c:pt>
                <c:pt idx="3">
                  <c:v>600</c:v>
                </c:pt>
                <c:pt idx="4">
                  <c:v>661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Growth</c:v>
                </c:pt>
              </c:strCache>
            </c:strRef>
          </c:tx>
          <c:cat>
            <c:numRef>
              <c:f>Sheet1!$A$2:$A$6</c:f>
              <c:numCache>
                <c:formatCode>General</c:formatCode>
                <c:ptCount val="5"/>
                <c:pt idx="0">
                  <c:v>2010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300</c:v>
                </c:pt>
                <c:pt idx="1">
                  <c:v>107</c:v>
                </c:pt>
                <c:pt idx="2">
                  <c:v>97</c:v>
                </c:pt>
                <c:pt idx="3">
                  <c:v>96</c:v>
                </c:pt>
                <c:pt idx="4">
                  <c:v>61</c:v>
                </c:pt>
              </c:numCache>
            </c:numRef>
          </c:val>
        </c:ser>
        <c:axId val="47085824"/>
        <c:axId val="47108096"/>
      </c:barChart>
      <c:catAx>
        <c:axId val="47085824"/>
        <c:scaling>
          <c:orientation val="minMax"/>
        </c:scaling>
        <c:axPos val="l"/>
        <c:numFmt formatCode="General" sourceLinked="1"/>
        <c:tickLblPos val="nextTo"/>
        <c:crossAx val="47108096"/>
        <c:crosses val="autoZero"/>
        <c:auto val="1"/>
        <c:lblAlgn val="ctr"/>
        <c:lblOffset val="100"/>
      </c:catAx>
      <c:valAx>
        <c:axId val="47108096"/>
        <c:scaling>
          <c:orientation val="minMax"/>
        </c:scaling>
        <c:axPos val="b"/>
        <c:majorGridlines/>
        <c:numFmt formatCode="General" sourceLinked="1"/>
        <c:tickLblPos val="nextTo"/>
        <c:crossAx val="47085824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AA937C-62FF-4C16-B868-987AFB50B788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27C046-E000-429E-A345-44611B0D0B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27C046-E000-429E-A345-44611B0D0B5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C7712-08E6-4847-B390-97304E655440}" type="datetimeFigureOut">
              <a:rPr lang="en-US" smtClean="0"/>
              <a:pPr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00945-6E1F-424B-AFA7-7184F9527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opendoar.org/countrylist.php?cContinent=Asi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ower point tem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6097" cy="685642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8600" y="685800"/>
            <a:ext cx="5715000" cy="427809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Webometrics Study of Top 50 Asian Institutional Repositories </a:t>
            </a:r>
          </a:p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by </a:t>
            </a:r>
          </a:p>
          <a:p>
            <a:pPr algn="ctr"/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Attya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Shahid</a:t>
            </a:r>
            <a:endParaRPr lang="en-US" sz="40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&amp;</a:t>
            </a:r>
          </a:p>
          <a:p>
            <a:pPr algn="ctr"/>
            <a:r>
              <a:rPr lang="en-US" sz="3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Arshad Mahmood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73890" y="4800600"/>
            <a:ext cx="2489135" cy="185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4. Content type of repositories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Articles are most common content of Institutional Repositories. 40 IRs has articles followed by 29 has theses, 25 has unpublished and 22 has conference proceedings.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5. Repositories in Asia by Software</a:t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DSpace</a:t>
            </a:r>
            <a:r>
              <a:rPr lang="en-US" dirty="0" smtClean="0"/>
              <a:t> is most common software used to support Institutional Repository. 32 IRs using </a:t>
            </a:r>
            <a:r>
              <a:rPr lang="en-US" dirty="0" err="1" smtClean="0"/>
              <a:t>DSpace</a:t>
            </a:r>
            <a:r>
              <a:rPr lang="en-US" dirty="0" smtClean="0"/>
              <a:t> software in Asia followed by 16 IRs using </a:t>
            </a:r>
            <a:r>
              <a:rPr lang="en-US" dirty="0" err="1" smtClean="0"/>
              <a:t>Eprints</a:t>
            </a:r>
            <a:r>
              <a:rPr lang="en-US" dirty="0" smtClean="0"/>
              <a:t>, 4 libraries are using WEKO and other are using Digital Commons, </a:t>
            </a:r>
            <a:r>
              <a:rPr lang="en-US" dirty="0" err="1" smtClean="0"/>
              <a:t>Earmas</a:t>
            </a:r>
            <a:r>
              <a:rPr lang="en-US" dirty="0" smtClean="0"/>
              <a:t> &amp; </a:t>
            </a:r>
            <a:r>
              <a:rPr lang="en-US" dirty="0" err="1" smtClean="0"/>
              <a:t>XooNlps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6. Repository in Asia by Language</a:t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Asia by language exposed that Chinese is most common language used in top 50 IRs in Asia followed by English 35, Japanese 22, Indonesian 5, Malay 2 and German, Latin, Multilingual 1.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Conclusion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The conclusion based on both kinds of data obtained is presented to address the research objectives. </a:t>
            </a:r>
          </a:p>
          <a:p>
            <a:r>
              <a:rPr lang="en-US" b="1" dirty="0" smtClean="0"/>
              <a:t>RO1 – Repositories in Asia by Country</a:t>
            </a:r>
            <a:endParaRPr lang="en-US" dirty="0" smtClean="0"/>
          </a:p>
          <a:p>
            <a:r>
              <a:rPr lang="en-US" dirty="0" smtClean="0"/>
              <a:t>Research exposed that in top 50 ranking most IRs available in Japan 21 (42%).</a:t>
            </a:r>
          </a:p>
          <a:p>
            <a:r>
              <a:rPr lang="en-US" b="1" dirty="0" smtClean="0"/>
              <a:t>RO2 – Content Type of Repositories</a:t>
            </a:r>
            <a:endParaRPr lang="en-US" dirty="0" smtClean="0"/>
          </a:p>
          <a:p>
            <a:r>
              <a:rPr lang="en-US" dirty="0" smtClean="0"/>
              <a:t>Research discovered that most content type is articles, theses &amp; conference proceedings, available in top 50 Asian Institutional Repositories.</a:t>
            </a:r>
          </a:p>
          <a:p>
            <a:r>
              <a:rPr lang="en-US" b="1" dirty="0" smtClean="0"/>
              <a:t>RO3 – Repository by Type</a:t>
            </a:r>
            <a:endParaRPr lang="en-US" dirty="0" smtClean="0"/>
          </a:p>
          <a:p>
            <a:r>
              <a:rPr lang="en-US" dirty="0" smtClean="0"/>
              <a:t>This research results shows all top 50 Asian repositories are Institutional by type.</a:t>
            </a:r>
          </a:p>
          <a:p>
            <a:r>
              <a:rPr lang="en-US" b="1" dirty="0" smtClean="0"/>
              <a:t>RO4 – Repositories by Software</a:t>
            </a:r>
            <a:endParaRPr lang="en-US" dirty="0" smtClean="0"/>
          </a:p>
          <a:p>
            <a:r>
              <a:rPr lang="en-US" dirty="0" smtClean="0"/>
              <a:t>Data analysis revealed that </a:t>
            </a:r>
            <a:r>
              <a:rPr lang="en-US" dirty="0" err="1" smtClean="0"/>
              <a:t>DSpace</a:t>
            </a:r>
            <a:r>
              <a:rPr lang="en-US" dirty="0" smtClean="0"/>
              <a:t> is most common software use in top 50 Institutional repositories. Top 32 IRs (64%) are using </a:t>
            </a:r>
            <a:r>
              <a:rPr lang="en-US" dirty="0" err="1" smtClean="0"/>
              <a:t>DSpace</a:t>
            </a:r>
            <a:r>
              <a:rPr lang="en-US" dirty="0" smtClean="0"/>
              <a:t> Software, 8 IRs (16%) are using </a:t>
            </a:r>
            <a:r>
              <a:rPr lang="en-US" dirty="0" err="1" smtClean="0"/>
              <a:t>Eprints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RO5 – Repositories by Language</a:t>
            </a:r>
            <a:endParaRPr lang="en-US" dirty="0" smtClean="0"/>
          </a:p>
          <a:p>
            <a:r>
              <a:rPr lang="en-US" dirty="0" smtClean="0"/>
              <a:t>Most common language available in top 50 Asian Repositories is Chinese. 36 IRs contain Chinese material, 35 have English &amp; 22 have Japanese language material.</a:t>
            </a:r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sz="115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Bauhaus 93" pitchFamily="82" charset="0"/>
              </a:rPr>
              <a:t> THANK YOU</a:t>
            </a:r>
          </a:p>
          <a:p>
            <a:pPr>
              <a:buNone/>
            </a:pPr>
            <a:r>
              <a:rPr lang="en-US" sz="104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latin typeface="Bauhaus 93" pitchFamily="82" charset="0"/>
              </a:rPr>
              <a:t>TERIMA KASIH</a:t>
            </a:r>
            <a:endParaRPr lang="en-US" sz="10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  <a:latin typeface="Bauhaus 93" pitchFamily="8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Contact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0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Ms.</a:t>
                      </a:r>
                      <a:r>
                        <a:rPr lang="en-US" sz="20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2060"/>
                          </a:solidFill>
                        </a:rPr>
                        <a:t>Attya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err="1" smtClean="0">
                          <a:solidFill>
                            <a:srgbClr val="002060"/>
                          </a:solidFill>
                        </a:rPr>
                        <a:t>Shahid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Mr.</a:t>
                      </a:r>
                      <a:r>
                        <a:rPr lang="en-US" sz="2000" b="1" baseline="0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en-US" sz="2000" b="1" dirty="0" smtClean="0">
                          <a:solidFill>
                            <a:srgbClr val="002060"/>
                          </a:solidFill>
                        </a:rPr>
                        <a:t>Arshad Mahmood</a:t>
                      </a:r>
                      <a:endParaRPr lang="en-US" sz="2000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Librarian</a:t>
                      </a:r>
                      <a:r>
                        <a:rPr lang="en-US" sz="2000" b="1" baseline="0" dirty="0" smtClean="0"/>
                        <a:t> – FAST National University, Karachi, Pakistan</a:t>
                      </a:r>
                    </a:p>
                    <a:p>
                      <a:r>
                        <a:rPr lang="en-US" sz="2000" b="1" baseline="0" dirty="0" smtClean="0"/>
                        <a:t>Email</a:t>
                      </a:r>
                      <a:r>
                        <a:rPr lang="en-US" sz="2000" b="1" baseline="0" dirty="0" smtClean="0"/>
                        <a:t>: attyashahid@gmail.com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Deputy Director – Library</a:t>
                      </a:r>
                    </a:p>
                    <a:p>
                      <a:r>
                        <a:rPr lang="en-US" sz="2000" b="1" dirty="0" smtClean="0"/>
                        <a:t>State Bank of Pakistan</a:t>
                      </a:r>
                    </a:p>
                    <a:p>
                      <a:r>
                        <a:rPr lang="en-US" sz="2000" b="1" dirty="0" smtClean="0"/>
                        <a:t>Email:</a:t>
                      </a:r>
                      <a:r>
                        <a:rPr lang="en-US" sz="2000" b="1" baseline="0" dirty="0" smtClean="0"/>
                        <a:t> arshad.sbp@gmail.com</a:t>
                      </a:r>
                    </a:p>
                    <a:p>
                      <a:endParaRPr lang="en-US" sz="2000" b="1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92331" y="3733800"/>
          <a:ext cx="7341326" cy="2157549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7341326"/>
              </a:tblGrid>
              <a:tr h="21575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733800"/>
            <a:ext cx="21336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2" descr="ArshadIfl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2905" y="3733800"/>
            <a:ext cx="2853295" cy="2267222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CONTENTS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</a:t>
            </a:r>
          </a:p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Objectives</a:t>
            </a:r>
          </a:p>
          <a:p>
            <a:r>
              <a:rPr lang="en-US" dirty="0" smtClean="0"/>
              <a:t>Scope</a:t>
            </a:r>
          </a:p>
          <a:p>
            <a:r>
              <a:rPr lang="en-US" dirty="0" smtClean="0"/>
              <a:t>Methodology</a:t>
            </a:r>
          </a:p>
          <a:p>
            <a:r>
              <a:rPr lang="en-US" dirty="0" smtClean="0"/>
              <a:t>Data Analysis</a:t>
            </a:r>
          </a:p>
          <a:p>
            <a:r>
              <a:rPr lang="en-US" dirty="0" smtClean="0"/>
              <a:t>Conclusion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ABSTRACT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i="1" dirty="0" smtClean="0"/>
              <a:t>This paper highlights the </a:t>
            </a:r>
          </a:p>
          <a:p>
            <a:pPr>
              <a:buFont typeface="Wingdings" pitchFamily="2" charset="2"/>
              <a:buChar char="q"/>
            </a:pPr>
            <a:r>
              <a:rPr lang="en-US" i="1" dirty="0" smtClean="0"/>
              <a:t>   Present status of open access institutional repositories in    Asia. 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i="1" dirty="0" smtClean="0"/>
              <a:t>This paper gives a brief introduction to the </a:t>
            </a:r>
            <a:r>
              <a:rPr lang="en-US" i="1" dirty="0" smtClean="0"/>
              <a:t>Webometrics </a:t>
            </a:r>
            <a:r>
              <a:rPr lang="en-US" i="1" dirty="0" smtClean="0"/>
              <a:t>ranking for world Institutional Repositories especially top 50 Asian repositories. Comparisons by content type, repository by type, by software and by language for the top 50 Asian repositories are made. 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n-US" i="1" dirty="0" smtClean="0"/>
              <a:t>This paper also presents and reviews top 50 institutional Repositories performance and position in </a:t>
            </a:r>
            <a:r>
              <a:rPr lang="en-US" i="1" dirty="0" smtClean="0"/>
              <a:t>Webometrics </a:t>
            </a:r>
            <a:r>
              <a:rPr lang="en-US" i="1" dirty="0" smtClean="0"/>
              <a:t>rankings for in the world based on </a:t>
            </a:r>
            <a:r>
              <a:rPr lang="en-US" i="1" dirty="0" smtClean="0"/>
              <a:t>Webometrics </a:t>
            </a:r>
            <a:r>
              <a:rPr lang="en-US" i="1" dirty="0" smtClean="0"/>
              <a:t>data.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Introductions</a:t>
            </a:r>
            <a:endParaRPr lang="en-US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Technology Revolution</a:t>
            </a:r>
          </a:p>
          <a:p>
            <a:r>
              <a:rPr lang="en-US" dirty="0" smtClean="0"/>
              <a:t>The Directory of Open Access Repositories – </a:t>
            </a:r>
            <a:r>
              <a:rPr lang="en-US" dirty="0" err="1" smtClean="0"/>
              <a:t>OpenDOAR</a:t>
            </a:r>
            <a:endParaRPr lang="en-US" dirty="0" smtClean="0"/>
          </a:p>
          <a:p>
            <a:r>
              <a:rPr lang="en-US" dirty="0" smtClean="0"/>
              <a:t>Institutional Repositories (IRs)</a:t>
            </a:r>
          </a:p>
          <a:p>
            <a:r>
              <a:rPr lang="en-US" dirty="0" smtClean="0"/>
              <a:t>Academic Library Metrics for Web based Study</a:t>
            </a:r>
          </a:p>
          <a:p>
            <a:r>
              <a:rPr lang="en-US" dirty="0" smtClean="0"/>
              <a:t>IR Systems for IRS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This is an expository graphic research examine did as a cross-sectional review. The essential goal of this review is to figure the web affect variable of the main 50 Asian storehouses. Particularly the objectives are;</a:t>
            </a:r>
          </a:p>
          <a:p>
            <a:pPr lvl="0"/>
            <a:r>
              <a:rPr lang="en-US" dirty="0" smtClean="0"/>
              <a:t>To identify the Repositories in Asia by country  </a:t>
            </a:r>
          </a:p>
          <a:p>
            <a:pPr lvl="0"/>
            <a:r>
              <a:rPr lang="en-US" dirty="0" smtClean="0"/>
              <a:t>To find out the content type of repositories</a:t>
            </a:r>
          </a:p>
          <a:p>
            <a:pPr lvl="0"/>
            <a:r>
              <a:rPr lang="en-US" dirty="0" smtClean="0"/>
              <a:t>To calculate the repositories by type   </a:t>
            </a:r>
          </a:p>
          <a:p>
            <a:pPr lvl="0"/>
            <a:r>
              <a:rPr lang="en-US" dirty="0" smtClean="0"/>
              <a:t>To find out repositories in Asia by software </a:t>
            </a:r>
          </a:p>
          <a:p>
            <a:pPr lvl="0"/>
            <a:r>
              <a:rPr lang="en-US" dirty="0" smtClean="0"/>
              <a:t>To explore repositories by language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sample was consisting of top 50 institutional repositories of Asia in the ranking of repositories based on their activity on the </a:t>
            </a:r>
            <a:r>
              <a:rPr lang="en-US" dirty="0" err="1" smtClean="0"/>
              <a:t>webometrics</a:t>
            </a:r>
            <a:r>
              <a:rPr lang="en-US" dirty="0" smtClean="0"/>
              <a:t>. The first step of the research was to find out the top 50 repositories of the Asia through repositories.webometrics.info/websites.</a:t>
            </a:r>
          </a:p>
          <a:p>
            <a:r>
              <a:rPr lang="en-US" dirty="0" smtClean="0"/>
              <a:t>The second stage is to collect the applicable data from the Open DOAR website. </a:t>
            </a:r>
            <a:r>
              <a:rPr lang="en-US" u="sng" dirty="0" smtClean="0">
                <a:hlinkClick r:id="rId2"/>
              </a:rPr>
              <a:t>http://www.opendoar.org/countrylist.php?cContinent=Asia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Data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1. Growth of Institutional Repositories (2005-2016) World Wide</a:t>
            </a:r>
          </a:p>
          <a:p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609600" y="2667000"/>
          <a:ext cx="75438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2. Growth of IRs (2010-2016) in Asia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3. Repository in Asia by Country</a:t>
            </a:r>
            <a:b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Open DOAR shows that most of Institutional repositories available in Japan which are 211. In top 50 ranking Japanese Institutional repository </a:t>
            </a:r>
            <a:r>
              <a:rPr lang="en-US" b="1" dirty="0" smtClean="0"/>
              <a:t>“</a:t>
            </a:r>
            <a:r>
              <a:rPr lang="en-US" dirty="0" smtClean="0"/>
              <a:t>Kyoto University Research Information Repository” placed on No.1 in top 50 repositories of Asia. 2 Taiwan repositories (National </a:t>
            </a:r>
            <a:r>
              <a:rPr lang="en-US" dirty="0" err="1" smtClean="0"/>
              <a:t>Chenqchi</a:t>
            </a:r>
            <a:r>
              <a:rPr lang="en-US" dirty="0" smtClean="0"/>
              <a:t> University Repository &amp; National Cheng Kung University Institutional Repository) are placed on 2 &amp; 3 Nos. in ranking. </a:t>
            </a:r>
            <a:r>
              <a:rPr lang="en-US" dirty="0" err="1" smtClean="0"/>
              <a:t>Gadiah</a:t>
            </a:r>
            <a:r>
              <a:rPr lang="en-US" dirty="0" smtClean="0"/>
              <a:t> </a:t>
            </a:r>
            <a:r>
              <a:rPr lang="en-US" dirty="0" err="1" smtClean="0"/>
              <a:t>Mada</a:t>
            </a:r>
            <a:r>
              <a:rPr lang="en-US" dirty="0" smtClean="0"/>
              <a:t> State University of Indonesia  is placed at last number i.e.50. 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1113</TotalTime>
  <Words>709</Words>
  <Application>Microsoft Office PowerPoint</Application>
  <PresentationFormat>On-screen Show (4:3)</PresentationFormat>
  <Paragraphs>70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Slide 1</vt:lpstr>
      <vt:lpstr>CONTENTS</vt:lpstr>
      <vt:lpstr>ABSTRACT</vt:lpstr>
      <vt:lpstr>Introductions</vt:lpstr>
      <vt:lpstr>Objectives</vt:lpstr>
      <vt:lpstr>Methodology</vt:lpstr>
      <vt:lpstr>Data Analysis</vt:lpstr>
      <vt:lpstr>2. Growth of IRs (2010-2016) in Asia</vt:lpstr>
      <vt:lpstr>3. Repository in Asia by Country </vt:lpstr>
      <vt:lpstr>4. Content type of repositories</vt:lpstr>
      <vt:lpstr>5. Repositories in Asia by Software </vt:lpstr>
      <vt:lpstr>6. Repository in Asia by Language </vt:lpstr>
      <vt:lpstr>Conclusion</vt:lpstr>
      <vt:lpstr>Slide 14</vt:lpstr>
      <vt:lpstr>Contact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Arshad8844</dc:creator>
  <cp:lastModifiedBy>Arshad</cp:lastModifiedBy>
  <cp:revision>47</cp:revision>
  <dcterms:created xsi:type="dcterms:W3CDTF">2016-09-28T09:45:42Z</dcterms:created>
  <dcterms:modified xsi:type="dcterms:W3CDTF">2017-05-10T14:53:43Z</dcterms:modified>
</cp:coreProperties>
</file>