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05C175C-91CC-4171-AC4F-FF4CB8EA751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0A344F6-9738-4672-A3C2-86810F604BFF}" type="datetimeFigureOut">
              <a:rPr lang="en-US" smtClean="0"/>
              <a:t>5/7/2017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374856" cy="349091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</a:rPr>
              <a:t>IcoASL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>
                <a:solidFill>
                  <a:schemeClr val="tx1"/>
                </a:solidFill>
              </a:rPr>
              <a:t>2017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800" b="1" dirty="0" smtClean="0">
                <a:solidFill>
                  <a:schemeClr val="tx1"/>
                </a:solidFill>
                <a:effectLst/>
              </a:rPr>
            </a:br>
            <a:r>
              <a:rPr lang="en-US" sz="2400" b="1" dirty="0" smtClean="0">
                <a:solidFill>
                  <a:schemeClr val="tx1"/>
                </a:solidFill>
                <a:effectLst/>
              </a:rPr>
              <a:t>Role </a:t>
            </a:r>
            <a:r>
              <a:rPr lang="en-US" sz="2400" b="1" dirty="0">
                <a:solidFill>
                  <a:schemeClr val="tx1"/>
                </a:solidFill>
                <a:effectLst/>
              </a:rPr>
              <a:t>of Library and Archives 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effectLst/>
              </a:rPr>
            </a:br>
            <a:r>
              <a:rPr lang="en-US" sz="2400" b="1" dirty="0" smtClean="0">
                <a:solidFill>
                  <a:schemeClr val="tx1"/>
                </a:solidFill>
                <a:effectLst/>
              </a:rPr>
              <a:t>for </a:t>
            </a:r>
            <a:r>
              <a:rPr lang="en-US" sz="2400" b="1" dirty="0">
                <a:solidFill>
                  <a:schemeClr val="tx1"/>
                </a:solidFill>
                <a:effectLst/>
              </a:rPr>
              <a:t>Preservation of </a:t>
            </a:r>
            <a:r>
              <a:rPr lang="en-US" sz="2400" b="1" dirty="0" err="1">
                <a:solidFill>
                  <a:schemeClr val="tx1"/>
                </a:solidFill>
                <a:effectLst/>
              </a:rPr>
              <a:t>Indigenious</a:t>
            </a:r>
            <a:r>
              <a:rPr lang="en-US" sz="2400" b="1" dirty="0">
                <a:solidFill>
                  <a:schemeClr val="tx1"/>
                </a:solidFill>
                <a:effectLst/>
              </a:rPr>
              <a:t> Knowledge 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effectLst/>
              </a:rPr>
            </a:br>
            <a:r>
              <a:rPr lang="en-US" sz="2400" b="1" dirty="0" smtClean="0">
                <a:solidFill>
                  <a:schemeClr val="tx1"/>
                </a:solidFill>
                <a:effectLst/>
              </a:rPr>
              <a:t>in </a:t>
            </a:r>
            <a:r>
              <a:rPr lang="en-US" sz="2400" b="1" dirty="0" err="1">
                <a:solidFill>
                  <a:schemeClr val="tx1"/>
                </a:solidFill>
                <a:effectLst/>
              </a:rPr>
              <a:t>Minangkabau</a:t>
            </a:r>
            <a:r>
              <a:rPr lang="en-US" sz="2400" b="1" dirty="0">
                <a:solidFill>
                  <a:schemeClr val="tx1"/>
                </a:solidFill>
                <a:effectLst/>
              </a:rPr>
              <a:t> Society 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effectLst/>
              </a:rPr>
            </a:br>
            <a:r>
              <a:rPr lang="en-US" sz="2400" b="1" dirty="0" smtClean="0">
                <a:solidFill>
                  <a:schemeClr val="tx1"/>
                </a:solidFill>
                <a:effectLst/>
              </a:rPr>
              <a:t>“</a:t>
            </a:r>
            <a:r>
              <a:rPr lang="en-US" sz="2400" b="1" dirty="0" err="1">
                <a:solidFill>
                  <a:schemeClr val="tx1"/>
                </a:solidFill>
                <a:effectLst/>
              </a:rPr>
              <a:t>Seni</a:t>
            </a:r>
            <a:r>
              <a:rPr lang="en-US" sz="2400" b="1" dirty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</a:rPr>
              <a:t>Saluang</a:t>
            </a:r>
            <a:r>
              <a:rPr lang="en-US" sz="2400" b="1" dirty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</a:rPr>
              <a:t>jo</a:t>
            </a:r>
            <a:r>
              <a:rPr lang="en-US" sz="2400" b="1" dirty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</a:rPr>
              <a:t>Dendang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”</a:t>
            </a:r>
            <a:br>
              <a:rPr lang="en-US" sz="2400" b="1" dirty="0" smtClean="0">
                <a:solidFill>
                  <a:schemeClr val="tx1"/>
                </a:solidFill>
                <a:effectLst/>
              </a:rPr>
            </a:br>
            <a:r>
              <a:rPr lang="en-US" sz="2400" b="1" dirty="0">
                <a:solidFill>
                  <a:schemeClr val="tx1"/>
                </a:solidFill>
                <a:effectLst/>
              </a:rPr>
              <a:t/>
            </a:r>
            <a:br>
              <a:rPr lang="en-US" sz="2400" b="1" dirty="0">
                <a:solidFill>
                  <a:schemeClr val="tx1"/>
                </a:solidFill>
                <a:effectLst/>
              </a:rPr>
            </a:br>
            <a:r>
              <a:rPr lang="en-US" sz="2000" b="1" dirty="0">
                <a:solidFill>
                  <a:schemeClr val="tx1"/>
                </a:solidFill>
                <a:effectLst/>
              </a:rPr>
              <a:t>(A </a:t>
            </a:r>
            <a:r>
              <a:rPr lang="en-US" sz="2000" b="1" dirty="0" err="1">
                <a:solidFill>
                  <a:schemeClr val="tx1"/>
                </a:solidFill>
                <a:effectLst/>
              </a:rPr>
              <a:t>theorical</a:t>
            </a:r>
            <a:r>
              <a:rPr lang="en-US" sz="2000" b="1" dirty="0">
                <a:solidFill>
                  <a:schemeClr val="tx1"/>
                </a:solidFill>
                <a:effectLst/>
              </a:rPr>
              <a:t> overview for the future idea</a:t>
            </a:r>
            <a:r>
              <a:rPr lang="en-US" sz="2000" b="1" dirty="0" smtClean="0">
                <a:solidFill>
                  <a:schemeClr val="tx1"/>
                </a:solidFill>
                <a:effectLst/>
              </a:rPr>
              <a:t>)</a:t>
            </a:r>
            <a:br>
              <a:rPr lang="en-US" sz="2000" b="1" dirty="0" smtClean="0">
                <a:solidFill>
                  <a:schemeClr val="tx1"/>
                </a:solidFill>
                <a:effectLst/>
              </a:rPr>
            </a:br>
            <a:endParaRPr lang="en-US" sz="20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724400"/>
            <a:ext cx="8062912" cy="13716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LAILATUR RAHMI &amp; DIAN </a:t>
            </a:r>
            <a:r>
              <a:rPr lang="en-US" sz="2400" b="1" dirty="0">
                <a:solidFill>
                  <a:schemeClr val="tx1"/>
                </a:solidFill>
              </a:rPr>
              <a:t>HASFERA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UIN </a:t>
            </a:r>
            <a:r>
              <a:rPr lang="en-US" sz="2400" b="1" dirty="0">
                <a:solidFill>
                  <a:schemeClr val="tx1"/>
                </a:solidFill>
              </a:rPr>
              <a:t>IMAM BONJOL </a:t>
            </a:r>
            <a:r>
              <a:rPr lang="en-US" sz="2400" b="1" dirty="0" smtClean="0">
                <a:solidFill>
                  <a:schemeClr val="tx1"/>
                </a:solidFill>
              </a:rPr>
              <a:t>PADANG</a:t>
            </a:r>
            <a:endParaRPr lang="en-US" sz="2400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725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I</a:t>
            </a:r>
            <a:r>
              <a:rPr lang="en-US" b="1" dirty="0" smtClean="0">
                <a:solidFill>
                  <a:schemeClr val="tx1"/>
                </a:solidFill>
              </a:rPr>
              <a:t>ntroduction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en-US" sz="2400" b="1" dirty="0" err="1"/>
              <a:t>S</a:t>
            </a:r>
            <a:r>
              <a:rPr lang="en-US" sz="2400" b="1" dirty="0" err="1" smtClean="0"/>
              <a:t>aluang</a:t>
            </a:r>
            <a:r>
              <a:rPr lang="en-US" sz="2400" b="1" dirty="0" smtClean="0"/>
              <a:t> </a:t>
            </a:r>
            <a:r>
              <a:rPr lang="en-US" sz="2400" b="1" dirty="0" err="1"/>
              <a:t>jo</a:t>
            </a:r>
            <a:r>
              <a:rPr lang="en-US" sz="2400" b="1" dirty="0"/>
              <a:t> </a:t>
            </a:r>
            <a:r>
              <a:rPr lang="en-US" sz="2400" b="1" dirty="0" err="1" smtClean="0"/>
              <a:t>Dendang</a:t>
            </a:r>
            <a:r>
              <a:rPr lang="en-US" sz="2400" b="1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the art of music delivery of the (story sing), the which is accompanied by music </a:t>
            </a:r>
            <a:r>
              <a:rPr lang="en-US" sz="2400" dirty="0" err="1"/>
              <a:t>saluang</a:t>
            </a:r>
            <a:r>
              <a:rPr lang="en-US" sz="2400" dirty="0"/>
              <a:t>, usually </a:t>
            </a:r>
            <a:r>
              <a:rPr lang="en-US" sz="2400" dirty="0" err="1"/>
              <a:t>saluang</a:t>
            </a:r>
            <a:r>
              <a:rPr lang="en-US" sz="2400" dirty="0"/>
              <a:t> conjunction with the this can be enjoyed in the traditional events, a wedding procession and events are deliberately created by the surrounding community is a special display of traditional arts (folk festival).</a:t>
            </a:r>
          </a:p>
        </p:txBody>
      </p:sp>
    </p:spTree>
    <p:extLst>
      <p:ext uri="{BB962C8B-B14F-4D97-AF65-F5344CB8AC3E}">
        <p14:creationId xmlns:p14="http://schemas.microsoft.com/office/powerpoint/2010/main" val="3554048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Saluang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jo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Dendang</a:t>
            </a:r>
            <a:r>
              <a:rPr lang="en-US" sz="2800" b="1" dirty="0" smtClean="0">
                <a:solidFill>
                  <a:schemeClr val="tx1"/>
                </a:solidFill>
              </a:rPr>
              <a:t> : part of </a:t>
            </a:r>
            <a:r>
              <a:rPr lang="en-US" sz="2800" b="1" dirty="0" err="1" smtClean="0">
                <a:solidFill>
                  <a:schemeClr val="tx1"/>
                </a:solidFill>
              </a:rPr>
              <a:t>Indegenous</a:t>
            </a:r>
            <a:r>
              <a:rPr lang="en-US" sz="2800" b="1" dirty="0" smtClean="0">
                <a:solidFill>
                  <a:schemeClr val="tx1"/>
                </a:solidFill>
              </a:rPr>
              <a:t> Knowledge ?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Local IK, holistic and integrative because it is rooted in a particular community and experience lies in the broader cultural traditions of the people who live in that </a:t>
            </a:r>
            <a:r>
              <a:rPr lang="en-US" dirty="0" smtClean="0"/>
              <a:t>place.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IK </a:t>
            </a:r>
            <a:r>
              <a:rPr lang="en-US" dirty="0"/>
              <a:t>essentially functional and directed to a practical response and </a:t>
            </a:r>
            <a:r>
              <a:rPr lang="en-US" dirty="0" smtClean="0"/>
              <a:t>performance.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IK </a:t>
            </a:r>
            <a:r>
              <a:rPr lang="en-US" dirty="0"/>
              <a:t>is an experience rather than theory and strengthened through continuous experience, trial and </a:t>
            </a:r>
            <a:r>
              <a:rPr lang="en-US" dirty="0" smtClean="0"/>
              <a:t>error.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IK </a:t>
            </a:r>
            <a:r>
              <a:rPr lang="en-US" dirty="0"/>
              <a:t>learned through repetition that helps retention and </a:t>
            </a:r>
            <a:r>
              <a:rPr lang="en-US" dirty="0" smtClean="0"/>
              <a:t>reinforcement.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IK </a:t>
            </a:r>
            <a:r>
              <a:rPr lang="en-US" dirty="0"/>
              <a:t>constantly changing in ways that are produced and reproduced, found and </a:t>
            </a:r>
            <a:r>
              <a:rPr lang="en-US" dirty="0" smtClean="0"/>
              <a:t>lost.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IK </a:t>
            </a:r>
            <a:r>
              <a:rPr lang="en-US" dirty="0"/>
              <a:t>typical divided to a greater extent than other forms of knowledge, although its distribution is socially distinguished, by gender and </a:t>
            </a:r>
            <a:r>
              <a:rPr lang="en-US" dirty="0" smtClean="0"/>
              <a:t>age.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Distribution </a:t>
            </a:r>
            <a:r>
              <a:rPr lang="en-US" dirty="0"/>
              <a:t>IK always fragmented. It is not in its totality, either in one place or one </a:t>
            </a:r>
            <a:r>
              <a:rPr lang="en-US" dirty="0" smtClean="0"/>
              <a:t>individual.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IK </a:t>
            </a:r>
            <a:r>
              <a:rPr lang="en-US" dirty="0"/>
              <a:t>can not be easily </a:t>
            </a:r>
            <a:r>
              <a:rPr lang="en-US" dirty="0" smtClean="0"/>
              <a:t>codified.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IK </a:t>
            </a:r>
            <a:r>
              <a:rPr lang="en-US" dirty="0"/>
              <a:t>is transmitted orally, or through imitation and demonstration and codification process can cause the loss of some properties.</a:t>
            </a:r>
          </a:p>
          <a:p>
            <a:pPr marL="438912" lvl="1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Mearns</a:t>
            </a:r>
            <a:r>
              <a:rPr lang="en-US" dirty="0"/>
              <a:t>, Du </a:t>
            </a:r>
            <a:r>
              <a:rPr lang="en-US" dirty="0" err="1"/>
              <a:t>Toit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/>
              <a:t>Mukuka</a:t>
            </a:r>
            <a:r>
              <a:rPr lang="en-US" dirty="0"/>
              <a:t> </a:t>
            </a:r>
            <a:r>
              <a:rPr lang="en-US" dirty="0" smtClean="0"/>
              <a:t>, 2006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61605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SECI cycle of </a:t>
            </a:r>
            <a:r>
              <a:rPr lang="en-US" sz="3600" b="1" dirty="0" err="1" smtClean="0"/>
              <a:t>Seni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Saluang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jo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Dendang</a:t>
            </a:r>
            <a:endParaRPr lang="en-US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11288"/>
            <a:ext cx="6629400" cy="5430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9793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T</a:t>
            </a:r>
            <a:r>
              <a:rPr lang="en-US" sz="2800" b="1" dirty="0" smtClean="0"/>
              <a:t>he </a:t>
            </a:r>
            <a:r>
              <a:rPr lang="en-US" sz="2800" b="1" dirty="0"/>
              <a:t>Government Library as </a:t>
            </a:r>
            <a:r>
              <a:rPr lang="en-US" sz="2800" b="1" dirty="0" err="1"/>
              <a:t>Intsitutional</a:t>
            </a:r>
            <a:r>
              <a:rPr lang="en-US" sz="2800" b="1" dirty="0"/>
              <a:t> Repository (IR) </a:t>
            </a:r>
            <a:r>
              <a:rPr lang="en-US" sz="2800" b="1" dirty="0" smtClean="0"/>
              <a:t>for </a:t>
            </a:r>
            <a:r>
              <a:rPr lang="en-US" sz="2800" b="1" dirty="0" err="1" smtClean="0"/>
              <a:t>Seni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Saluang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Dendang</a:t>
            </a:r>
            <a:endParaRPr lang="en-US" sz="2800" b="1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0666" t="48672" r="11692" b="20273"/>
          <a:stretch/>
        </p:blipFill>
        <p:spPr bwMode="auto">
          <a:xfrm>
            <a:off x="0" y="2286000"/>
            <a:ext cx="9144000" cy="2819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5646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7ultimate\Documents\1329986825148965624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34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1332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399"/>
            <a:ext cx="9144000" cy="5791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2434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b="1" dirty="0" err="1"/>
              <a:t>Seni</a:t>
            </a:r>
            <a:r>
              <a:rPr lang="en-US" b="1" dirty="0"/>
              <a:t> </a:t>
            </a:r>
            <a:r>
              <a:rPr lang="en-US" b="1" dirty="0" err="1"/>
              <a:t>saluang</a:t>
            </a:r>
            <a:r>
              <a:rPr lang="en-US" b="1" dirty="0"/>
              <a:t> </a:t>
            </a:r>
            <a:r>
              <a:rPr lang="en-US" b="1" dirty="0" err="1"/>
              <a:t>jo</a:t>
            </a:r>
            <a:r>
              <a:rPr lang="en-US" b="1" dirty="0"/>
              <a:t> </a:t>
            </a:r>
            <a:r>
              <a:rPr lang="en-US" b="1" dirty="0" err="1"/>
              <a:t>dendang</a:t>
            </a:r>
            <a:r>
              <a:rPr lang="en-US" b="1" dirty="0"/>
              <a:t> </a:t>
            </a:r>
            <a:r>
              <a:rPr lang="en-US" dirty="0"/>
              <a:t>has been </a:t>
            </a:r>
            <a:r>
              <a:rPr lang="en-US" b="1" dirty="0"/>
              <a:t>collected</a:t>
            </a:r>
            <a:r>
              <a:rPr lang="en-US" dirty="0"/>
              <a:t> and </a:t>
            </a:r>
            <a:r>
              <a:rPr lang="en-US" b="1" dirty="0"/>
              <a:t>documented</a:t>
            </a:r>
            <a:r>
              <a:rPr lang="en-US" dirty="0"/>
              <a:t> so on are stored in various forms of media that will be utilized for the benefit of society. In accordance with </a:t>
            </a:r>
            <a:r>
              <a:rPr lang="en-US" b="1" dirty="0"/>
              <a:t>Act No. 4 Year 1990 Deposit Act printed and recorded</a:t>
            </a:r>
            <a:r>
              <a:rPr lang="en-US" dirty="0"/>
              <a:t>, that the </a:t>
            </a:r>
            <a:r>
              <a:rPr lang="en-US" dirty="0" smtClean="0"/>
              <a:t>government library </a:t>
            </a:r>
            <a:r>
              <a:rPr lang="en-US" dirty="0"/>
              <a:t>not only save and preserve IK </a:t>
            </a:r>
            <a:r>
              <a:rPr lang="en-US" dirty="0" err="1"/>
              <a:t>Minangkabau</a:t>
            </a:r>
            <a:r>
              <a:rPr lang="en-US" dirty="0"/>
              <a:t> society in its physical form, but the most important is his </a:t>
            </a:r>
            <a:r>
              <a:rPr lang="en-US" b="1" dirty="0"/>
              <a:t>intellectual value</a:t>
            </a:r>
            <a:r>
              <a:rPr lang="en-US" dirty="0"/>
              <a:t>. Efforts should be made to collect/ </a:t>
            </a:r>
            <a:r>
              <a:rPr lang="en-US" b="1" dirty="0"/>
              <a:t>IK packages </a:t>
            </a:r>
            <a:r>
              <a:rPr lang="en-US" dirty="0"/>
              <a:t>and make them available on the Internet to be accessible to a wider public, one of them through the local library's website. </a:t>
            </a:r>
          </a:p>
        </p:txBody>
      </p:sp>
    </p:spTree>
    <p:extLst>
      <p:ext uri="{BB962C8B-B14F-4D97-AF65-F5344CB8AC3E}">
        <p14:creationId xmlns:p14="http://schemas.microsoft.com/office/powerpoint/2010/main" val="3214760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705600" cy="762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Thank You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6619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93</TotalTime>
  <Words>375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IcoASL 2017  Role of Library and Archives  for Preservation of Indigenious Knowledge  in Minangkabau Society  “Seni Saluang jo Dendang”  (A theorical overview for the future idea) </vt:lpstr>
      <vt:lpstr>Introduction</vt:lpstr>
      <vt:lpstr>Saluang jo Dendang : part of Indegenous Knowledge ?</vt:lpstr>
      <vt:lpstr>SECI cycle of Seni Saluang jo Dendang</vt:lpstr>
      <vt:lpstr>The Government Library as Intsitutional Repository (IR) for Seni Saluang jo Dendang</vt:lpstr>
      <vt:lpstr>PowerPoint Presentation</vt:lpstr>
      <vt:lpstr>PowerPoint Presentation</vt:lpstr>
      <vt:lpstr>Conclusion 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IcoASL 2017  Role of Library and Archives  for Preservation of Indigenious Knowledge in Minangkabau Society  “Seni Saluang jo Dendang” (A theorical overview for the future idea)</dc:title>
  <dc:creator>OK</dc:creator>
  <cp:lastModifiedBy>OK</cp:lastModifiedBy>
  <cp:revision>15</cp:revision>
  <dcterms:created xsi:type="dcterms:W3CDTF">2017-05-07T16:49:46Z</dcterms:created>
  <dcterms:modified xsi:type="dcterms:W3CDTF">2017-05-07T18:23:08Z</dcterms:modified>
</cp:coreProperties>
</file>