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7ADFD3-C394-4664-88A2-BBF5D58838DC}" type="datetimeFigureOut">
              <a:rPr lang="en-US" smtClean="0"/>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1087258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7ADFD3-C394-4664-88A2-BBF5D58838DC}" type="datetimeFigureOut">
              <a:rPr lang="en-US" smtClean="0"/>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221290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7ADFD3-C394-4664-88A2-BBF5D58838DC}" type="datetimeFigureOut">
              <a:rPr lang="en-US" smtClean="0"/>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1938603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7ADFD3-C394-4664-88A2-BBF5D58838DC}" type="datetimeFigureOut">
              <a:rPr lang="en-US" smtClean="0"/>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251137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7ADFD3-C394-4664-88A2-BBF5D58838DC}" type="datetimeFigureOut">
              <a:rPr lang="en-US" smtClean="0"/>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916367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7ADFD3-C394-4664-88A2-BBF5D58838DC}" type="datetimeFigureOut">
              <a:rPr lang="en-US" smtClean="0"/>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1524791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7ADFD3-C394-4664-88A2-BBF5D58838DC}" type="datetimeFigureOut">
              <a:rPr lang="en-US" smtClean="0"/>
              <a:t>5/9/2017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156907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7ADFD3-C394-4664-88A2-BBF5D58838DC}" type="datetimeFigureOut">
              <a:rPr lang="en-US" smtClean="0"/>
              <a:t>5/9/2017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426921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7ADFD3-C394-4664-88A2-BBF5D58838DC}" type="datetimeFigureOut">
              <a:rPr lang="en-US" smtClean="0"/>
              <a:t>5/9/2017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2891189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7ADFD3-C394-4664-88A2-BBF5D58838DC}" type="datetimeFigureOut">
              <a:rPr lang="en-US" smtClean="0"/>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3205645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7ADFD3-C394-4664-88A2-BBF5D58838DC}" type="datetimeFigureOut">
              <a:rPr lang="en-US" smtClean="0"/>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038D1-CF07-4F58-BA96-B7E4F44500B7}" type="slidenum">
              <a:rPr lang="en-US" smtClean="0"/>
              <a:t>‹#›</a:t>
            </a:fld>
            <a:endParaRPr lang="en-US"/>
          </a:p>
        </p:txBody>
      </p:sp>
    </p:spTree>
    <p:extLst>
      <p:ext uri="{BB962C8B-B14F-4D97-AF65-F5344CB8AC3E}">
        <p14:creationId xmlns:p14="http://schemas.microsoft.com/office/powerpoint/2010/main" val="2269344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7ADFD3-C394-4664-88A2-BBF5D58838DC}" type="datetimeFigureOut">
              <a:rPr lang="en-US" smtClean="0"/>
              <a:t>5/9/2017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038D1-CF07-4F58-BA96-B7E4F44500B7}" type="slidenum">
              <a:rPr lang="en-US" smtClean="0"/>
              <a:t>‹#›</a:t>
            </a:fld>
            <a:endParaRPr lang="en-US"/>
          </a:p>
        </p:txBody>
      </p:sp>
    </p:spTree>
    <p:extLst>
      <p:ext uri="{BB962C8B-B14F-4D97-AF65-F5344CB8AC3E}">
        <p14:creationId xmlns:p14="http://schemas.microsoft.com/office/powerpoint/2010/main" val="949850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isaadelia7@gmail.com"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mailto:dinaoktaviana@gmai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8.jp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099243"/>
          </a:xfrm>
          <a:prstGeom prst="rect">
            <a:avLst/>
          </a:prstGeom>
        </p:spPr>
      </p:pic>
      <p:sp>
        <p:nvSpPr>
          <p:cNvPr id="5" name="Rectangle 4"/>
          <p:cNvSpPr/>
          <p:nvPr/>
        </p:nvSpPr>
        <p:spPr>
          <a:xfrm>
            <a:off x="0" y="4191000"/>
            <a:ext cx="9144000" cy="2209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Aharoni" pitchFamily="2" charset="-79"/>
                <a:cs typeface="Aharoni" pitchFamily="2" charset="-79"/>
              </a:rPr>
              <a:t>PRESERVATION OF TRADITIONAL KNOWLEDGE</a:t>
            </a:r>
          </a:p>
          <a:p>
            <a:pPr algn="ctr"/>
            <a:r>
              <a:rPr lang="en-US" sz="2800" b="1" dirty="0" smtClean="0">
                <a:solidFill>
                  <a:schemeClr val="tx1"/>
                </a:solidFill>
                <a:latin typeface="Aharoni" pitchFamily="2" charset="-79"/>
                <a:cs typeface="Aharoni" pitchFamily="2" charset="-79"/>
              </a:rPr>
              <a:t> IN THE DIGITAL ERA </a:t>
            </a:r>
            <a:r>
              <a:rPr lang="en-US" sz="2800" b="1" dirty="0" smtClean="0">
                <a:solidFill>
                  <a:schemeClr val="tx1"/>
                </a:solidFill>
                <a:latin typeface="Aharoni" pitchFamily="2" charset="-79"/>
                <a:cs typeface="Aharoni" pitchFamily="2" charset="-79"/>
              </a:rPr>
              <a:t>:</a:t>
            </a:r>
          </a:p>
          <a:p>
            <a:pPr algn="ctr"/>
            <a:r>
              <a:rPr lang="en-US" sz="2800" b="1" dirty="0" smtClean="0">
                <a:solidFill>
                  <a:schemeClr val="tx1"/>
                </a:solidFill>
                <a:latin typeface="Aharoni" pitchFamily="2" charset="-79"/>
                <a:cs typeface="Aharoni" pitchFamily="2" charset="-79"/>
              </a:rPr>
              <a:t>Studies </a:t>
            </a:r>
            <a:r>
              <a:rPr lang="en-US" sz="2800" b="1" dirty="0" smtClean="0">
                <a:solidFill>
                  <a:schemeClr val="tx1"/>
                </a:solidFill>
                <a:latin typeface="Aharoni" pitchFamily="2" charset="-79"/>
                <a:cs typeface="Aharoni" pitchFamily="2" charset="-79"/>
              </a:rPr>
              <a:t>in Conservation </a:t>
            </a:r>
            <a:r>
              <a:rPr lang="en-US" sz="2800" b="1" dirty="0" smtClean="0">
                <a:solidFill>
                  <a:schemeClr val="tx1"/>
                </a:solidFill>
                <a:latin typeface="Aharoni" pitchFamily="2" charset="-79"/>
                <a:cs typeface="Aharoni" pitchFamily="2" charset="-79"/>
              </a:rPr>
              <a:t>Library Of Borobudur </a:t>
            </a:r>
            <a:endParaRPr lang="en-US" sz="2800" b="1" dirty="0" smtClean="0">
              <a:solidFill>
                <a:schemeClr val="tx1"/>
              </a:solidFill>
              <a:latin typeface="Aharoni" pitchFamily="2" charset="-79"/>
              <a:cs typeface="Aharoni" pitchFamily="2" charset="-79"/>
            </a:endParaRPr>
          </a:p>
        </p:txBody>
      </p:sp>
      <p:sp>
        <p:nvSpPr>
          <p:cNvPr id="6" name="Rectangle 5"/>
          <p:cNvSpPr/>
          <p:nvPr/>
        </p:nvSpPr>
        <p:spPr>
          <a:xfrm>
            <a:off x="-228600" y="6248400"/>
            <a:ext cx="9372600" cy="573314"/>
          </a:xfrm>
          <a:prstGeom prst="rect">
            <a:avLst/>
          </a:prstGeom>
          <a:solidFill>
            <a:schemeClr val="bg1">
              <a:alpha val="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150000"/>
              </a:lnSpc>
            </a:pPr>
            <a:r>
              <a:rPr lang="en-US" sz="1200" dirty="0" smtClean="0">
                <a:solidFill>
                  <a:schemeClr val="tx1"/>
                </a:solidFill>
              </a:rPr>
              <a:t>PRESENTED IN ICOASL YOGYAKARTA  INDONESIA 2017 </a:t>
            </a:r>
          </a:p>
          <a:p>
            <a:pPr algn="r">
              <a:lnSpc>
                <a:spcPct val="150000"/>
              </a:lnSpc>
            </a:pPr>
            <a:r>
              <a:rPr lang="en-US" sz="1200" dirty="0" err="1" smtClean="0">
                <a:solidFill>
                  <a:schemeClr val="tx1"/>
                </a:solidFill>
              </a:rPr>
              <a:t>Nisa</a:t>
            </a:r>
            <a:r>
              <a:rPr lang="en-US" sz="1200" dirty="0" smtClean="0">
                <a:solidFill>
                  <a:schemeClr val="tx1"/>
                </a:solidFill>
              </a:rPr>
              <a:t> </a:t>
            </a:r>
            <a:r>
              <a:rPr lang="en-US" sz="1200" dirty="0" err="1" smtClean="0">
                <a:solidFill>
                  <a:schemeClr val="tx1"/>
                </a:solidFill>
              </a:rPr>
              <a:t>Adelia</a:t>
            </a:r>
            <a:r>
              <a:rPr lang="en-US" sz="1200" dirty="0" smtClean="0">
                <a:solidFill>
                  <a:schemeClr val="tx1"/>
                </a:solidFill>
              </a:rPr>
              <a:t>, S.IIP.,</a:t>
            </a:r>
            <a:r>
              <a:rPr lang="en-US" sz="1200" dirty="0" err="1" smtClean="0">
                <a:solidFill>
                  <a:schemeClr val="tx1"/>
                </a:solidFill>
              </a:rPr>
              <a:t>M.Hum</a:t>
            </a:r>
            <a:r>
              <a:rPr lang="en-US" sz="1200" dirty="0" smtClean="0">
                <a:solidFill>
                  <a:schemeClr val="tx1"/>
                </a:solidFill>
              </a:rPr>
              <a:t>  </a:t>
            </a:r>
            <a:r>
              <a:rPr lang="en-US" sz="1200" dirty="0" smtClean="0">
                <a:solidFill>
                  <a:schemeClr val="tx1"/>
                </a:solidFill>
                <a:hlinkClick r:id="rId3"/>
              </a:rPr>
              <a:t>nisaadelia7@gmail.com</a:t>
            </a:r>
            <a:r>
              <a:rPr lang="en-US" sz="1200" dirty="0" smtClean="0">
                <a:solidFill>
                  <a:schemeClr val="tx1"/>
                </a:solidFill>
              </a:rPr>
              <a:t>   Dina </a:t>
            </a:r>
            <a:r>
              <a:rPr lang="en-US" sz="1200" dirty="0" err="1" smtClean="0">
                <a:solidFill>
                  <a:schemeClr val="tx1"/>
                </a:solidFill>
              </a:rPr>
              <a:t>Oktaviana</a:t>
            </a:r>
            <a:r>
              <a:rPr lang="en-US" sz="1200" dirty="0" smtClean="0">
                <a:solidFill>
                  <a:schemeClr val="tx1"/>
                </a:solidFill>
              </a:rPr>
              <a:t>, S.IIP.,</a:t>
            </a:r>
            <a:r>
              <a:rPr lang="en-US" sz="1200" dirty="0" err="1" smtClean="0">
                <a:solidFill>
                  <a:schemeClr val="tx1"/>
                </a:solidFill>
              </a:rPr>
              <a:t>M.Hum</a:t>
            </a:r>
            <a:r>
              <a:rPr lang="en-US" sz="1200" dirty="0" smtClean="0">
                <a:solidFill>
                  <a:schemeClr val="tx1"/>
                </a:solidFill>
              </a:rPr>
              <a:t> </a:t>
            </a:r>
            <a:r>
              <a:rPr lang="en-US" sz="1200" dirty="0" smtClean="0">
                <a:solidFill>
                  <a:schemeClr val="tx1"/>
                </a:solidFill>
                <a:hlinkClick r:id="rId4"/>
              </a:rPr>
              <a:t>dinaoktaviana@gmail.com</a:t>
            </a:r>
            <a:r>
              <a:rPr lang="en-US" sz="1200" dirty="0" smtClean="0">
                <a:solidFill>
                  <a:schemeClr val="tx1"/>
                </a:solidFill>
              </a:rPr>
              <a:t> </a:t>
            </a:r>
          </a:p>
        </p:txBody>
      </p:sp>
    </p:spTree>
    <p:extLst>
      <p:ext uri="{BB962C8B-B14F-4D97-AF65-F5344CB8AC3E}">
        <p14:creationId xmlns:p14="http://schemas.microsoft.com/office/powerpoint/2010/main" val="1930326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14400"/>
            <a:ext cx="7066016" cy="2781300"/>
          </a:xfrm>
        </p:spPr>
      </p:pic>
      <p:sp>
        <p:nvSpPr>
          <p:cNvPr id="5" name="Rectangle 4"/>
          <p:cNvSpPr/>
          <p:nvPr/>
        </p:nvSpPr>
        <p:spPr>
          <a:xfrm>
            <a:off x="1905000" y="457200"/>
            <a:ext cx="34290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Indonesia is a country rich in culture and traditional knowledge</a:t>
            </a:r>
            <a:endParaRPr lang="en-US" b="1" dirty="0">
              <a:solidFill>
                <a:schemeClr val="tx1"/>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841898">
            <a:off x="5885263" y="4246950"/>
            <a:ext cx="2509086" cy="2341814"/>
          </a:xfrm>
          <a:prstGeom prst="rect">
            <a:avLst/>
          </a:prstGeom>
        </p:spPr>
      </p:pic>
      <p:sp>
        <p:nvSpPr>
          <p:cNvPr id="7" name="Rectangle 6"/>
          <p:cNvSpPr/>
          <p:nvPr/>
        </p:nvSpPr>
        <p:spPr>
          <a:xfrm>
            <a:off x="2590800" y="4712275"/>
            <a:ext cx="2895600" cy="990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T</a:t>
            </a:r>
            <a:r>
              <a:rPr lang="en-US" b="1" dirty="0" smtClean="0">
                <a:solidFill>
                  <a:schemeClr val="tx1"/>
                </a:solidFill>
              </a:rPr>
              <a:t>oday, almost 80% of the world's population still uses indigenous knowledge</a:t>
            </a:r>
            <a:endParaRPr lang="en-US" dirty="0">
              <a:solidFill>
                <a:schemeClr val="tx1"/>
              </a:solidFill>
            </a:endParaRPr>
          </a:p>
        </p:txBody>
      </p:sp>
      <p:sp>
        <p:nvSpPr>
          <p:cNvPr id="8" name="Rectangle 7"/>
          <p:cNvSpPr/>
          <p:nvPr/>
        </p:nvSpPr>
        <p:spPr>
          <a:xfrm>
            <a:off x="152400" y="76200"/>
            <a:ext cx="8839200" cy="6629400"/>
          </a:xfrm>
          <a:prstGeom prst="rect">
            <a:avLst/>
          </a:prstGeom>
          <a:noFill/>
          <a:ln>
            <a:solidFill>
              <a:schemeClr val="tx1"/>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34637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990600"/>
            <a:ext cx="4057455" cy="4525963"/>
          </a:xfrm>
        </p:spPr>
      </p:pic>
      <p:sp>
        <p:nvSpPr>
          <p:cNvPr id="5" name="Rectangle 4"/>
          <p:cNvSpPr/>
          <p:nvPr/>
        </p:nvSpPr>
        <p:spPr>
          <a:xfrm>
            <a:off x="5368636" y="1219200"/>
            <a:ext cx="2971800" cy="441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ü"/>
            </a:pPr>
            <a:r>
              <a:rPr lang="en-US" sz="2000" b="1" dirty="0" smtClean="0">
                <a:solidFill>
                  <a:schemeClr val="tx1"/>
                </a:solidFill>
              </a:rPr>
              <a:t>India make library to save 36,000 information turmeric formulation used in </a:t>
            </a:r>
            <a:r>
              <a:rPr lang="en-US" sz="2000" b="1" dirty="0" err="1" smtClean="0">
                <a:solidFill>
                  <a:schemeClr val="tx1"/>
                </a:solidFill>
              </a:rPr>
              <a:t>Ayurvedic</a:t>
            </a:r>
            <a:r>
              <a:rPr lang="en-US" sz="2000" b="1" dirty="0" smtClean="0">
                <a:solidFill>
                  <a:schemeClr val="tx1"/>
                </a:solidFill>
              </a:rPr>
              <a:t> medicine</a:t>
            </a:r>
          </a:p>
          <a:p>
            <a:pPr marL="285750" indent="-285750">
              <a:buFont typeface="Wingdings" pitchFamily="2" charset="2"/>
              <a:buChar char="ü"/>
            </a:pPr>
            <a:endParaRPr lang="en-US" sz="2000" b="1" dirty="0">
              <a:solidFill>
                <a:schemeClr val="tx1"/>
              </a:solidFill>
            </a:endParaRPr>
          </a:p>
          <a:p>
            <a:pPr marL="285750" indent="-285750">
              <a:buFont typeface="Wingdings" pitchFamily="2" charset="2"/>
              <a:buChar char="ü"/>
            </a:pPr>
            <a:r>
              <a:rPr lang="en-US" sz="2000" b="1" dirty="0" err="1" smtClean="0">
                <a:solidFill>
                  <a:schemeClr val="tx1"/>
                </a:solidFill>
              </a:rPr>
              <a:t>Ahfad</a:t>
            </a:r>
            <a:r>
              <a:rPr lang="en-US" sz="2000" b="1" dirty="0" smtClean="0">
                <a:solidFill>
                  <a:schemeClr val="tx1"/>
                </a:solidFill>
              </a:rPr>
              <a:t> University Library and</a:t>
            </a:r>
          </a:p>
          <a:p>
            <a:endParaRPr lang="en-US" sz="2000" b="1" dirty="0" smtClean="0">
              <a:solidFill>
                <a:schemeClr val="tx1"/>
              </a:solidFill>
            </a:endParaRPr>
          </a:p>
          <a:p>
            <a:pPr marL="285750" indent="-285750">
              <a:buFont typeface="Wingdings" pitchFamily="2" charset="2"/>
              <a:buChar char="ü"/>
            </a:pPr>
            <a:r>
              <a:rPr lang="en-US" sz="2000" b="1" dirty="0" smtClean="0">
                <a:solidFill>
                  <a:schemeClr val="tx1"/>
                </a:solidFill>
              </a:rPr>
              <a:t>Sudan also create and develop a database of associated traditional knowledge</a:t>
            </a:r>
            <a:br>
              <a:rPr lang="en-US" sz="2000" b="1" dirty="0" smtClean="0">
                <a:solidFill>
                  <a:schemeClr val="tx1"/>
                </a:solidFill>
              </a:rPr>
            </a:br>
            <a:endParaRPr lang="en-US" sz="2000" b="1" dirty="0" smtClean="0">
              <a:solidFill>
                <a:schemeClr val="tx1"/>
              </a:solidFill>
            </a:endParaRPr>
          </a:p>
          <a:p>
            <a:pPr algn="ctr"/>
            <a:endParaRPr lang="en-US" dirty="0">
              <a:solidFill>
                <a:schemeClr val="tx1"/>
              </a:solidFill>
            </a:endParaRPr>
          </a:p>
          <a:p>
            <a:pPr algn="ctr"/>
            <a:endParaRPr lang="en-US" dirty="0">
              <a:solidFill>
                <a:schemeClr val="tx1"/>
              </a:solidFill>
            </a:endParaRPr>
          </a:p>
        </p:txBody>
      </p:sp>
    </p:spTree>
    <p:extLst>
      <p:ext uri="{BB962C8B-B14F-4D97-AF65-F5344CB8AC3E}">
        <p14:creationId xmlns:p14="http://schemas.microsoft.com/office/powerpoint/2010/main" val="3985607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304800"/>
            <a:ext cx="4910894" cy="3048000"/>
          </a:xfrm>
          <a:prstGeom prst="rect">
            <a:avLst/>
          </a:prstGeom>
        </p:spPr>
      </p:pic>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137823" y="381000"/>
            <a:ext cx="3320377" cy="2971800"/>
          </a:xfrm>
        </p:spPr>
      </p:pic>
      <p:sp>
        <p:nvSpPr>
          <p:cNvPr id="5" name="Rectangle 4"/>
          <p:cNvSpPr/>
          <p:nvPr/>
        </p:nvSpPr>
        <p:spPr>
          <a:xfrm>
            <a:off x="609600" y="3352800"/>
            <a:ext cx="8001000" cy="3124200"/>
          </a:xfrm>
          <a:prstGeom prst="rect">
            <a:avLst/>
          </a:prstGeom>
          <a:solidFill>
            <a:schemeClr val="accent5">
              <a:alpha val="23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just"/>
            <a:r>
              <a:rPr lang="en-US" sz="2400" b="1" dirty="0" smtClean="0">
                <a:solidFill>
                  <a:schemeClr val="tx1"/>
                </a:solidFill>
              </a:rPr>
              <a:t>Indigenous knowledge is important to be documented in order to save for and maintain the knowledge contained. </a:t>
            </a:r>
          </a:p>
          <a:p>
            <a:pPr algn="just"/>
            <a:endParaRPr lang="en-US" sz="2400" b="1" dirty="0" smtClean="0">
              <a:solidFill>
                <a:schemeClr val="tx1"/>
              </a:solidFill>
            </a:endParaRPr>
          </a:p>
          <a:p>
            <a:pPr algn="just"/>
            <a:r>
              <a:rPr lang="en-US" sz="2400" b="1" dirty="0" smtClean="0">
                <a:solidFill>
                  <a:schemeClr val="tx1"/>
                </a:solidFill>
              </a:rPr>
              <a:t>Along with the times, information technology bring a logical consequence to make documentation face the digital era</a:t>
            </a:r>
          </a:p>
          <a:p>
            <a:pPr algn="just"/>
            <a:endParaRPr lang="en-US" dirty="0">
              <a:solidFill>
                <a:schemeClr val="tx1"/>
              </a:solidFill>
            </a:endParaRPr>
          </a:p>
        </p:txBody>
      </p:sp>
    </p:spTree>
    <p:extLst>
      <p:ext uri="{BB962C8B-B14F-4D97-AF65-F5344CB8AC3E}">
        <p14:creationId xmlns:p14="http://schemas.microsoft.com/office/powerpoint/2010/main" val="14793514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2600" y="2057400"/>
            <a:ext cx="5791200" cy="3810000"/>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685800" y="457200"/>
            <a:ext cx="7696200" cy="1219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Library Borobudur Conservation has made the documentation of traditional knowledge, but whether it has reached the stage of digital</a:t>
            </a:r>
            <a:endParaRPr lang="en-US" sz="2400" b="1" dirty="0">
              <a:solidFill>
                <a:schemeClr val="tx1"/>
              </a:solidFill>
            </a:endParaRPr>
          </a:p>
        </p:txBody>
      </p:sp>
    </p:spTree>
    <p:extLst>
      <p:ext uri="{BB962C8B-B14F-4D97-AF65-F5344CB8AC3E}">
        <p14:creationId xmlns:p14="http://schemas.microsoft.com/office/powerpoint/2010/main" val="1402832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18100" y="3429000"/>
            <a:ext cx="3937000" cy="295275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1600" y="76200"/>
            <a:ext cx="3810000" cy="28575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02688" y="2362200"/>
            <a:ext cx="630195" cy="626926"/>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33228" y="5791200"/>
            <a:ext cx="643801" cy="635440"/>
          </a:xfrm>
          <a:prstGeom prst="rect">
            <a:avLst/>
          </a:prstGeom>
        </p:spPr>
      </p:pic>
      <p:sp>
        <p:nvSpPr>
          <p:cNvPr id="8" name="Rectangle 7"/>
          <p:cNvSpPr/>
          <p:nvPr/>
        </p:nvSpPr>
        <p:spPr>
          <a:xfrm>
            <a:off x="533400" y="1066800"/>
            <a:ext cx="3886200" cy="472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Wingdings" pitchFamily="2" charset="2"/>
              <a:buChar char="ü"/>
            </a:pPr>
            <a:r>
              <a:rPr lang="en-US" sz="2400" dirty="0" smtClean="0">
                <a:solidFill>
                  <a:schemeClr val="tx1"/>
                </a:solidFill>
              </a:rPr>
              <a:t>Some Documents have been digitized</a:t>
            </a:r>
          </a:p>
          <a:p>
            <a:pPr algn="ctr"/>
            <a:r>
              <a:rPr lang="en-US" sz="2400" dirty="0" smtClean="0">
                <a:solidFill>
                  <a:schemeClr val="tx1"/>
                </a:solidFill>
              </a:rPr>
              <a:t>(Photo, Document of Study)</a:t>
            </a:r>
          </a:p>
          <a:p>
            <a:pPr algn="ctr"/>
            <a:endParaRPr lang="en-US" sz="2400" dirty="0">
              <a:solidFill>
                <a:schemeClr val="tx1"/>
              </a:solidFill>
            </a:endParaRPr>
          </a:p>
          <a:p>
            <a:pPr algn="ctr"/>
            <a:endParaRPr lang="en-US" sz="2400" dirty="0" smtClean="0">
              <a:solidFill>
                <a:schemeClr val="tx1"/>
              </a:solidFill>
            </a:endParaRPr>
          </a:p>
          <a:p>
            <a:pPr algn="ctr"/>
            <a:endParaRPr lang="en-US" sz="2400" dirty="0">
              <a:solidFill>
                <a:schemeClr val="tx1"/>
              </a:solidFill>
            </a:endParaRPr>
          </a:p>
          <a:p>
            <a:pPr algn="ctr"/>
            <a:endParaRPr lang="en-US" sz="2400" dirty="0" smtClean="0">
              <a:solidFill>
                <a:schemeClr val="tx1"/>
              </a:solidFill>
            </a:endParaRPr>
          </a:p>
          <a:p>
            <a:pPr algn="ctr"/>
            <a:endParaRPr lang="en-US" sz="2400" dirty="0">
              <a:solidFill>
                <a:schemeClr val="tx1"/>
              </a:solidFill>
            </a:endParaRPr>
          </a:p>
          <a:p>
            <a:pPr algn="ctr"/>
            <a:endParaRPr lang="en-US" sz="2400" dirty="0" smtClean="0">
              <a:solidFill>
                <a:schemeClr val="tx1"/>
              </a:solidFill>
            </a:endParaRPr>
          </a:p>
          <a:p>
            <a:pPr marL="342900" indent="-342900" algn="ctr">
              <a:buFont typeface="Wingdings" pitchFamily="2" charset="2"/>
              <a:buChar char="ü"/>
            </a:pPr>
            <a:r>
              <a:rPr lang="en-US" sz="2400" dirty="0" smtClean="0">
                <a:solidFill>
                  <a:schemeClr val="tx1"/>
                </a:solidFill>
              </a:rPr>
              <a:t>Books have not been digitized yet</a:t>
            </a:r>
          </a:p>
          <a:p>
            <a:pPr algn="ctr"/>
            <a:r>
              <a:rPr lang="en-US" sz="2400" dirty="0" smtClean="0">
                <a:solidFill>
                  <a:schemeClr val="tx1"/>
                </a:solidFill>
              </a:rPr>
              <a:t>(Research)</a:t>
            </a:r>
            <a:endParaRPr lang="en-US" sz="2400" dirty="0">
              <a:solidFill>
                <a:schemeClr val="tx1"/>
              </a:solidFill>
            </a:endParaRPr>
          </a:p>
        </p:txBody>
      </p:sp>
    </p:spTree>
    <p:extLst>
      <p:ext uri="{BB962C8B-B14F-4D97-AF65-F5344CB8AC3E}">
        <p14:creationId xmlns:p14="http://schemas.microsoft.com/office/powerpoint/2010/main" val="3300481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32439" y="761261"/>
            <a:ext cx="3657600" cy="36576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3123461"/>
            <a:ext cx="2590800" cy="25908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0039" y="3124200"/>
            <a:ext cx="2520788" cy="2520788"/>
          </a:xfrm>
          <a:prstGeom prst="rect">
            <a:avLst/>
          </a:prstGeom>
        </p:spPr>
      </p:pic>
      <p:sp>
        <p:nvSpPr>
          <p:cNvPr id="7" name="Rectangle 6"/>
          <p:cNvSpPr/>
          <p:nvPr/>
        </p:nvSpPr>
        <p:spPr>
          <a:xfrm>
            <a:off x="595745" y="5541449"/>
            <a:ext cx="2209800" cy="679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Protection </a:t>
            </a:r>
            <a:r>
              <a:rPr lang="en-US" b="1" dirty="0" err="1" smtClean="0">
                <a:solidFill>
                  <a:schemeClr val="tx1"/>
                </a:solidFill>
              </a:rPr>
              <a:t>Intelectual</a:t>
            </a:r>
            <a:r>
              <a:rPr lang="en-US" b="1" dirty="0" smtClean="0">
                <a:solidFill>
                  <a:schemeClr val="tx1"/>
                </a:solidFill>
              </a:rPr>
              <a:t> Property </a:t>
            </a:r>
            <a:endParaRPr lang="en-US" b="1" dirty="0">
              <a:solidFill>
                <a:schemeClr val="tx1"/>
              </a:solidFill>
            </a:endParaRPr>
          </a:p>
        </p:txBody>
      </p:sp>
      <p:sp>
        <p:nvSpPr>
          <p:cNvPr id="8" name="Rectangle 7"/>
          <p:cNvSpPr/>
          <p:nvPr/>
        </p:nvSpPr>
        <p:spPr>
          <a:xfrm>
            <a:off x="6545533" y="5541449"/>
            <a:ext cx="2209800" cy="679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Limited human resources</a:t>
            </a:r>
            <a:endParaRPr lang="en-US" b="1" dirty="0">
              <a:solidFill>
                <a:schemeClr val="tx1"/>
              </a:solidFill>
            </a:endParaRPr>
          </a:p>
        </p:txBody>
      </p:sp>
      <p:sp>
        <p:nvSpPr>
          <p:cNvPr id="9" name="Rectangle 8"/>
          <p:cNvSpPr/>
          <p:nvPr/>
        </p:nvSpPr>
        <p:spPr>
          <a:xfrm>
            <a:off x="2979467" y="152400"/>
            <a:ext cx="3192733" cy="85353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Preservation in digital era :  In Library Conservation Borobudur  </a:t>
            </a:r>
            <a:endParaRPr lang="en-US" b="1" dirty="0">
              <a:solidFill>
                <a:schemeClr val="tx1"/>
              </a:solidFill>
            </a:endParaRPr>
          </a:p>
        </p:txBody>
      </p:sp>
    </p:spTree>
    <p:extLst>
      <p:ext uri="{BB962C8B-B14F-4D97-AF65-F5344CB8AC3E}">
        <p14:creationId xmlns:p14="http://schemas.microsoft.com/office/powerpoint/2010/main" val="1078394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brightnessContrast bright="61000" contrast="10000"/>
                    </a14:imgEffect>
                  </a14:imgLayer>
                </a14:imgProps>
              </a:ext>
              <a:ext uri="{28A0092B-C50C-407E-A947-70E740481C1C}">
                <a14:useLocalDpi xmlns:a14="http://schemas.microsoft.com/office/drawing/2010/main" val="0"/>
              </a:ext>
            </a:extLst>
          </a:blip>
          <a:stretch>
            <a:fillRect/>
          </a:stretch>
        </p:blipFill>
        <p:spPr>
          <a:xfrm>
            <a:off x="1676400" y="4636720"/>
            <a:ext cx="6255327" cy="2221279"/>
          </a:xfrm>
          <a:prstGeom prst="rect">
            <a:avLst/>
          </a:prstGeom>
        </p:spPr>
      </p:pic>
      <p:sp>
        <p:nvSpPr>
          <p:cNvPr id="2" name="Title 1"/>
          <p:cNvSpPr>
            <a:spLocks noGrp="1"/>
          </p:cNvSpPr>
          <p:nvPr>
            <p:ph type="title"/>
          </p:nvPr>
        </p:nvSpPr>
        <p:spPr/>
        <p:txBody>
          <a:bodyPr/>
          <a:lstStyle/>
          <a:p>
            <a:r>
              <a:rPr lang="en-US" dirty="0" err="1" smtClean="0"/>
              <a:t>Conclution</a:t>
            </a:r>
            <a:r>
              <a:rPr lang="en-US" dirty="0" smtClean="0"/>
              <a:t> </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b="1" dirty="0" smtClean="0"/>
              <a:t>Related to digitization activities in this global era, in outline, the Borobudur Conservation Office not all perform digitizing yet. </a:t>
            </a:r>
          </a:p>
          <a:p>
            <a:pPr marL="0" indent="0" algn="just">
              <a:buNone/>
            </a:pPr>
            <a:r>
              <a:rPr lang="en-US" b="1" dirty="0"/>
              <a:t> </a:t>
            </a:r>
            <a:r>
              <a:rPr lang="en-US" b="1" dirty="0" smtClean="0"/>
              <a:t>      -  </a:t>
            </a:r>
            <a:r>
              <a:rPr lang="en-US" b="1" dirty="0" smtClean="0"/>
              <a:t>This is due to lack of human resources. </a:t>
            </a:r>
          </a:p>
          <a:p>
            <a:pPr marL="0" indent="0" algn="just">
              <a:buNone/>
            </a:pPr>
            <a:r>
              <a:rPr lang="en-US" b="1" dirty="0" smtClean="0"/>
              <a:t>       -  Challenge of protection of </a:t>
            </a:r>
            <a:r>
              <a:rPr lang="en-US" b="1" dirty="0" err="1" smtClean="0"/>
              <a:t>Intelectual</a:t>
            </a:r>
            <a:r>
              <a:rPr lang="en-US" b="1" dirty="0" smtClean="0"/>
              <a:t> property </a:t>
            </a:r>
          </a:p>
          <a:p>
            <a:pPr marL="0" indent="0" algn="just">
              <a:buNone/>
            </a:pPr>
            <a:endParaRPr lang="en-US" b="1" dirty="0" smtClean="0"/>
          </a:p>
          <a:p>
            <a:pPr marL="0" indent="0" algn="just">
              <a:buNone/>
            </a:pPr>
            <a:r>
              <a:rPr lang="en-US" b="1" dirty="0" smtClean="0"/>
              <a:t>as the results of interviews conducted :</a:t>
            </a:r>
          </a:p>
          <a:p>
            <a:pPr algn="just"/>
            <a:r>
              <a:rPr lang="en-US" b="1" dirty="0" smtClean="0"/>
              <a:t>The head of the service said that, the collection is still in the documentation </a:t>
            </a:r>
            <a:r>
              <a:rPr lang="en-US" b="1" dirty="0" err="1" smtClean="0"/>
              <a:t>ik</a:t>
            </a:r>
            <a:r>
              <a:rPr lang="en-US" b="1" dirty="0" smtClean="0"/>
              <a:t> book form alone. Not to digital, this is because constrained by the lack of human resources. On the other hand, the Head of service sessions have concerns about the information provided if preservation is done digitally. Open information is a form of information that is "sold cheaply", as they called the head of the service who showed concern towards digitization.</a:t>
            </a:r>
            <a:br>
              <a:rPr lang="en-US" b="1" dirty="0" smtClean="0"/>
            </a:br>
            <a:r>
              <a:rPr lang="en-US" b="1" dirty="0" smtClean="0"/>
              <a:t/>
            </a:r>
            <a:br>
              <a:rPr lang="en-US" b="1" dirty="0" smtClean="0"/>
            </a:br>
            <a:endParaRPr lang="en-US" b="1" dirty="0" smtClean="0"/>
          </a:p>
          <a:p>
            <a:endParaRPr lang="en-US" dirty="0"/>
          </a:p>
        </p:txBody>
      </p:sp>
    </p:spTree>
    <p:extLst>
      <p:ext uri="{BB962C8B-B14F-4D97-AF65-F5344CB8AC3E}">
        <p14:creationId xmlns:p14="http://schemas.microsoft.com/office/powerpoint/2010/main" val="637412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312</Words>
  <Application>Microsoft Office PowerPoint</Application>
  <PresentationFormat>On-screen Show (4:3)</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Nisa Adelia</dc:creator>
  <cp:lastModifiedBy>Nisa Adelia</cp:lastModifiedBy>
  <cp:revision>9</cp:revision>
  <dcterms:created xsi:type="dcterms:W3CDTF">2017-05-08T22:25:10Z</dcterms:created>
  <dcterms:modified xsi:type="dcterms:W3CDTF">2017-05-08T23:54:31Z</dcterms:modified>
</cp:coreProperties>
</file>