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handoutMasterIdLst>
    <p:handoutMasterId r:id="rId11"/>
  </p:handoutMasterIdLst>
  <p:sldIdLst>
    <p:sldId id="256" r:id="rId2"/>
    <p:sldId id="283" r:id="rId3"/>
    <p:sldId id="285" r:id="rId4"/>
    <p:sldId id="279" r:id="rId5"/>
    <p:sldId id="284" r:id="rId6"/>
    <p:sldId id="286" r:id="rId7"/>
    <p:sldId id="272" r:id="rId8"/>
    <p:sldId id="287" r:id="rId9"/>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4958" autoAdjust="0"/>
  </p:normalViewPr>
  <p:slideViewPr>
    <p:cSldViewPr>
      <p:cViewPr>
        <p:scale>
          <a:sx n="75" d="100"/>
          <a:sy n="75" d="100"/>
        </p:scale>
        <p:origin x="-8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Sheet1!$B$3</c:f>
              <c:strCache>
                <c:ptCount val="1"/>
                <c:pt idx="0">
                  <c:v>Not Very Good</c:v>
                </c:pt>
              </c:strCache>
            </c:strRef>
          </c:tx>
          <c:invertIfNegative val="0"/>
          <c:cat>
            <c:strRef>
              <c:f>Sheet1!$A$4:$A$7</c:f>
              <c:strCache>
                <c:ptCount val="4"/>
                <c:pt idx="0">
                  <c:v>Open house of ICALTD</c:v>
                </c:pt>
                <c:pt idx="1">
                  <c:v>Exhibition</c:v>
                </c:pt>
                <c:pt idx="2">
                  <c:v>Book disscussion</c:v>
                </c:pt>
                <c:pt idx="3">
                  <c:v>Libray tour</c:v>
                </c:pt>
              </c:strCache>
            </c:strRef>
          </c:cat>
          <c:val>
            <c:numRef>
              <c:f>Sheet1!$B$4:$B$7</c:f>
              <c:numCache>
                <c:formatCode>General</c:formatCode>
                <c:ptCount val="4"/>
                <c:pt idx="0">
                  <c:v>0</c:v>
                </c:pt>
                <c:pt idx="1">
                  <c:v>0</c:v>
                </c:pt>
                <c:pt idx="2">
                  <c:v>3.35</c:v>
                </c:pt>
                <c:pt idx="3">
                  <c:v>3.45</c:v>
                </c:pt>
              </c:numCache>
            </c:numRef>
          </c:val>
        </c:ser>
        <c:ser>
          <c:idx val="1"/>
          <c:order val="1"/>
          <c:tx>
            <c:strRef>
              <c:f>Sheet1!$C$3</c:f>
              <c:strCache>
                <c:ptCount val="1"/>
                <c:pt idx="0">
                  <c:v>Not Good</c:v>
                </c:pt>
              </c:strCache>
            </c:strRef>
          </c:tx>
          <c:invertIfNegative val="0"/>
          <c:cat>
            <c:strRef>
              <c:f>Sheet1!$A$4:$A$7</c:f>
              <c:strCache>
                <c:ptCount val="4"/>
                <c:pt idx="0">
                  <c:v>Open house of ICALTD</c:v>
                </c:pt>
                <c:pt idx="1">
                  <c:v>Exhibition</c:v>
                </c:pt>
                <c:pt idx="2">
                  <c:v>Book disscussion</c:v>
                </c:pt>
                <c:pt idx="3">
                  <c:v>Libray tour</c:v>
                </c:pt>
              </c:strCache>
            </c:strRef>
          </c:cat>
          <c:val>
            <c:numRef>
              <c:f>Sheet1!$C$4:$C$7</c:f>
              <c:numCache>
                <c:formatCode>General</c:formatCode>
                <c:ptCount val="4"/>
                <c:pt idx="0">
                  <c:v>10.34</c:v>
                </c:pt>
                <c:pt idx="1">
                  <c:v>5.75</c:v>
                </c:pt>
                <c:pt idx="2">
                  <c:v>8.0500000000000007</c:v>
                </c:pt>
                <c:pt idx="3">
                  <c:v>4.5999999999999996</c:v>
                </c:pt>
              </c:numCache>
            </c:numRef>
          </c:val>
        </c:ser>
        <c:ser>
          <c:idx val="2"/>
          <c:order val="2"/>
          <c:tx>
            <c:strRef>
              <c:f>Sheet1!$D$3</c:f>
              <c:strCache>
                <c:ptCount val="1"/>
                <c:pt idx="0">
                  <c:v>Good</c:v>
                </c:pt>
              </c:strCache>
            </c:strRef>
          </c:tx>
          <c:invertIfNegative val="0"/>
          <c:cat>
            <c:strRef>
              <c:f>Sheet1!$A$4:$A$7</c:f>
              <c:strCache>
                <c:ptCount val="4"/>
                <c:pt idx="0">
                  <c:v>Open house of ICALTD</c:v>
                </c:pt>
                <c:pt idx="1">
                  <c:v>Exhibition</c:v>
                </c:pt>
                <c:pt idx="2">
                  <c:v>Book disscussion</c:v>
                </c:pt>
                <c:pt idx="3">
                  <c:v>Libray tour</c:v>
                </c:pt>
              </c:strCache>
            </c:strRef>
          </c:cat>
          <c:val>
            <c:numRef>
              <c:f>Sheet1!$D$4:$D$7</c:f>
              <c:numCache>
                <c:formatCode>General</c:formatCode>
                <c:ptCount val="4"/>
                <c:pt idx="0">
                  <c:v>81.61</c:v>
                </c:pt>
                <c:pt idx="1">
                  <c:v>87.36</c:v>
                </c:pt>
                <c:pt idx="2">
                  <c:v>82.76</c:v>
                </c:pt>
                <c:pt idx="3">
                  <c:v>85.06</c:v>
                </c:pt>
              </c:numCache>
            </c:numRef>
          </c:val>
        </c:ser>
        <c:ser>
          <c:idx val="3"/>
          <c:order val="3"/>
          <c:tx>
            <c:strRef>
              <c:f>Sheet1!$E$3</c:f>
              <c:strCache>
                <c:ptCount val="1"/>
                <c:pt idx="0">
                  <c:v>Very Good</c:v>
                </c:pt>
              </c:strCache>
            </c:strRef>
          </c:tx>
          <c:invertIfNegative val="0"/>
          <c:cat>
            <c:strRef>
              <c:f>Sheet1!$A$4:$A$7</c:f>
              <c:strCache>
                <c:ptCount val="4"/>
                <c:pt idx="0">
                  <c:v>Open house of ICALTD</c:v>
                </c:pt>
                <c:pt idx="1">
                  <c:v>Exhibition</c:v>
                </c:pt>
                <c:pt idx="2">
                  <c:v>Book disscussion</c:v>
                </c:pt>
                <c:pt idx="3">
                  <c:v>Libray tour</c:v>
                </c:pt>
              </c:strCache>
            </c:strRef>
          </c:cat>
          <c:val>
            <c:numRef>
              <c:f>Sheet1!$E$4:$E$7</c:f>
              <c:numCache>
                <c:formatCode>General</c:formatCode>
                <c:ptCount val="4"/>
                <c:pt idx="0">
                  <c:v>8.0500000000000007</c:v>
                </c:pt>
                <c:pt idx="1">
                  <c:v>6.9</c:v>
                </c:pt>
                <c:pt idx="2">
                  <c:v>5.75</c:v>
                </c:pt>
                <c:pt idx="3">
                  <c:v>6.9</c:v>
                </c:pt>
              </c:numCache>
            </c:numRef>
          </c:val>
        </c:ser>
        <c:dLbls>
          <c:showLegendKey val="0"/>
          <c:showVal val="0"/>
          <c:showCatName val="0"/>
          <c:showSerName val="0"/>
          <c:showPercent val="0"/>
          <c:showBubbleSize val="0"/>
        </c:dLbls>
        <c:gapWidth val="150"/>
        <c:axId val="216864256"/>
        <c:axId val="216866176"/>
      </c:barChart>
      <c:catAx>
        <c:axId val="216864256"/>
        <c:scaling>
          <c:orientation val="minMax"/>
        </c:scaling>
        <c:delete val="0"/>
        <c:axPos val="l"/>
        <c:majorTickMark val="out"/>
        <c:minorTickMark val="none"/>
        <c:tickLblPos val="nextTo"/>
        <c:txPr>
          <a:bodyPr/>
          <a:lstStyle/>
          <a:p>
            <a:pPr>
              <a:defRPr sz="1400"/>
            </a:pPr>
            <a:endParaRPr lang="id-ID"/>
          </a:p>
        </c:txPr>
        <c:crossAx val="216866176"/>
        <c:crosses val="autoZero"/>
        <c:auto val="1"/>
        <c:lblAlgn val="ctr"/>
        <c:lblOffset val="100"/>
        <c:noMultiLvlLbl val="0"/>
      </c:catAx>
      <c:valAx>
        <c:axId val="216866176"/>
        <c:scaling>
          <c:orientation val="minMax"/>
        </c:scaling>
        <c:delete val="0"/>
        <c:axPos val="b"/>
        <c:majorGridlines/>
        <c:numFmt formatCode="General" sourceLinked="1"/>
        <c:majorTickMark val="out"/>
        <c:minorTickMark val="none"/>
        <c:tickLblPos val="nextTo"/>
        <c:txPr>
          <a:bodyPr/>
          <a:lstStyle/>
          <a:p>
            <a:pPr>
              <a:defRPr sz="1400"/>
            </a:pPr>
            <a:endParaRPr lang="id-ID"/>
          </a:p>
        </c:txPr>
        <c:crossAx val="216864256"/>
        <c:crosses val="autoZero"/>
        <c:crossBetween val="between"/>
      </c:valAx>
    </c:plotArea>
    <c:legend>
      <c:legendPos val="b"/>
      <c:layout/>
      <c:overlay val="0"/>
      <c:txPr>
        <a:bodyPr/>
        <a:lstStyle/>
        <a:p>
          <a:pPr>
            <a:defRPr sz="1400"/>
          </a:pPr>
          <a:endParaRPr lang="id-ID"/>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5/9/2017</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102803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5/9/2017</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114711612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pic>
        <p:nvPicPr>
          <p:cNvPr id="30" name="ContosoLogo.jpg"/>
          <p:cNvPicPr>
            <a:picLocks noChangeAspect="1"/>
          </p:cNvPicPr>
          <p:nvPr/>
        </p:nvPicPr>
        <p:blipFill>
          <a:blip r:embed="rId2">
            <a:duotone>
              <a:schemeClr val="accent4"/>
              <a:srgbClr val="FFFFFF"/>
            </a:duotone>
          </a:blip>
          <a:stretch>
            <a:fillRect/>
          </a:stretch>
        </p:blipFill>
        <p:spPr>
          <a:xfrm>
            <a:off x="7696200" y="5791200"/>
            <a:ext cx="1371600" cy="1008126"/>
          </a:xfrm>
          <a:prstGeom prst="rect">
            <a:avLst/>
          </a:prstGeom>
          <a:noFill/>
          <a:ln>
            <a:noFill/>
          </a:ln>
        </p:spPr>
      </p:pic>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5/9/2017</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5/9/2017</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5/9/2017</a:t>
            </a:fld>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5/9/2017</a:t>
            </a:fld>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5/9/2017</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5/9/2017</a:t>
            </a:fld>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5/9/2017</a:t>
            </a:fld>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5/9/2017</a:t>
            </a:fld>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5/10/2017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985951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5/9/2017</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5/9/2017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5/9/2017</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5/9/2017</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5/9/2017</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5/9/2017</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5/9/2017</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5/9/2017</a:t>
            </a:fld>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5/9/2017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24" name="ContosoLogo.jpg"/>
          <p:cNvPicPr>
            <a:picLocks noChangeAspect="1"/>
          </p:cNvPicPr>
          <p:nvPr/>
        </p:nvPicPr>
        <p:blipFill>
          <a:blip r:embed="rId19">
            <a:duotone>
              <a:schemeClr val="accent4"/>
              <a:srgbClr val="FFFFFF"/>
            </a:duotone>
          </a:blip>
          <a:stretch>
            <a:fillRect/>
          </a:stretch>
        </p:blipFill>
        <p:spPr>
          <a:xfrm>
            <a:off x="7601712" y="6239256"/>
            <a:ext cx="838200" cy="6160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 id="2147483665"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6.xml"/><Relationship Id="rId7" Type="http://schemas.openxmlformats.org/officeDocument/2006/relationships/image" Target="../media/image13.jpe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5.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5333" y="188640"/>
            <a:ext cx="9067800" cy="1728192"/>
          </a:xfrm>
          <a:prstGeom prst="rect">
            <a:avLst/>
          </a:prstGeom>
          <a:noFill/>
        </p:spPr>
        <p:txBody>
          <a:bodyPr vert="horz" anchor="ctr">
            <a:noAutofit/>
          </a:bodyPr>
          <a:lstStyle>
            <a:lvl1pPr algn="l" rtl="0" eaLnBrk="1" latinLnBrk="0" hangingPunct="1">
              <a:spcBef>
                <a:spcPct val="0"/>
              </a:spcBef>
              <a:buNone/>
              <a:defRPr sz="2000" b="0" cap="all" spc="150" baseline="0">
                <a:solidFill>
                  <a:schemeClr val="bg1"/>
                </a:solidFill>
                <a:latin typeface="+mj-lt"/>
                <a:ea typeface="+mj-ea"/>
                <a:cs typeface="+mj-cs"/>
              </a:defRPr>
            </a:lvl1pPr>
            <a:extLst/>
          </a:lstStyle>
          <a:p>
            <a:pPr algn="ctr"/>
            <a:r>
              <a:rPr lang="en-US" sz="2400" b="1" dirty="0" smtClean="0">
                <a:solidFill>
                  <a:schemeClr val="tx1"/>
                </a:solidFill>
              </a:rPr>
              <a:t>Perception of Bogor District Agricultural Extension Officers Toward the Potencies of Indonesian Center for Agricultural Library and Technology Dissemination</a:t>
            </a:r>
            <a:endParaRPr lang="en-US" sz="2400" dirty="0"/>
          </a:p>
        </p:txBody>
      </p:sp>
      <p:sp>
        <p:nvSpPr>
          <p:cNvPr id="5" name="TextBox 4"/>
          <p:cNvSpPr txBox="1"/>
          <p:nvPr/>
        </p:nvSpPr>
        <p:spPr>
          <a:xfrm>
            <a:off x="0" y="2852936"/>
            <a:ext cx="4716016" cy="830997"/>
          </a:xfrm>
          <a:prstGeom prst="rect">
            <a:avLst/>
          </a:prstGeom>
          <a:noFill/>
        </p:spPr>
        <p:txBody>
          <a:bodyPr wrap="square" rtlCol="0">
            <a:spAutoFit/>
          </a:bodyPr>
          <a:lstStyle/>
          <a:p>
            <a:pPr algn="ctr"/>
            <a:r>
              <a:rPr lang="id-ID" sz="2400" b="1" dirty="0" smtClean="0">
                <a:solidFill>
                  <a:schemeClr val="bg1"/>
                </a:solidFill>
              </a:rPr>
              <a:t>CATUR  OKTAVIAN INDRI HASTUTI</a:t>
            </a:r>
          </a:p>
          <a:p>
            <a:pPr algn="ctr"/>
            <a:r>
              <a:rPr lang="id-ID" sz="2400" b="1" dirty="0" smtClean="0">
                <a:solidFill>
                  <a:schemeClr val="bg1"/>
                </a:solidFill>
              </a:rPr>
              <a:t>octivian.indri@gmail.com</a:t>
            </a:r>
          </a:p>
        </p:txBody>
      </p:sp>
      <p:sp>
        <p:nvSpPr>
          <p:cNvPr id="7" name="TextBox 6"/>
          <p:cNvSpPr txBox="1"/>
          <p:nvPr/>
        </p:nvSpPr>
        <p:spPr>
          <a:xfrm>
            <a:off x="5093289" y="2852936"/>
            <a:ext cx="4015215" cy="830997"/>
          </a:xfrm>
          <a:prstGeom prst="rect">
            <a:avLst/>
          </a:prstGeom>
          <a:noFill/>
        </p:spPr>
        <p:txBody>
          <a:bodyPr wrap="square" rtlCol="0">
            <a:spAutoFit/>
          </a:bodyPr>
          <a:lstStyle/>
          <a:p>
            <a:pPr algn="ctr"/>
            <a:r>
              <a:rPr lang="id-ID" sz="2400" b="1" dirty="0" smtClean="0">
                <a:solidFill>
                  <a:schemeClr val="bg1"/>
                </a:solidFill>
              </a:rPr>
              <a:t>AKHMAD SYAIKHU HS</a:t>
            </a:r>
          </a:p>
          <a:p>
            <a:pPr algn="ctr"/>
            <a:r>
              <a:rPr lang="id-ID" sz="2400" b="1" dirty="0" smtClean="0">
                <a:solidFill>
                  <a:schemeClr val="bg1"/>
                </a:solidFill>
              </a:rPr>
              <a:t>asyaikhu@pertanian.go.id</a:t>
            </a:r>
            <a:endParaRPr lang="id-ID" sz="2400" b="1" dirty="0">
              <a:solidFill>
                <a:schemeClr val="bg1"/>
              </a:solidFill>
            </a:endParaRPr>
          </a:p>
        </p:txBody>
      </p:sp>
      <p:pic>
        <p:nvPicPr>
          <p:cNvPr id="1026" name="Picture 2" descr="Image result for penyuluh pertan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2" y="4768531"/>
            <a:ext cx="3202114" cy="2000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nyuluh pertan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374" y="4768530"/>
            <a:ext cx="3338983" cy="2000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sat perpustakaan dan penyebaran teknologi pertani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2632" y="4011561"/>
            <a:ext cx="2268569" cy="2757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Autofit/>
          </a:bodyPr>
          <a:lstStyle>
            <a:extLst/>
          </a:lstStyle>
          <a:p>
            <a:r>
              <a:rPr lang="id-ID" sz="2800" dirty="0" smtClean="0"/>
              <a:t>Introduction</a:t>
            </a:r>
            <a:endParaRPr lang="en-US" sz="2800" dirty="0"/>
          </a:p>
        </p:txBody>
      </p:sp>
      <p:sp>
        <p:nvSpPr>
          <p:cNvPr id="2" name="Rectangle 3"/>
          <p:cNvSpPr>
            <a:spLocks noGrp="1"/>
          </p:cNvSpPr>
          <p:nvPr>
            <p:ph type="body" sz="quarter" idx="13"/>
          </p:nvPr>
        </p:nvSpPr>
        <p:spPr>
          <a:xfrm>
            <a:off x="304800" y="260648"/>
            <a:ext cx="8077200" cy="432048"/>
          </a:xfrm>
        </p:spPr>
        <p:txBody>
          <a:bodyPr>
            <a:noAutofit/>
          </a:bodyPr>
          <a:lstStyle>
            <a:extLst/>
          </a:lstStyle>
          <a:p>
            <a:r>
              <a:rPr lang="id-ID" sz="2400" dirty="0" smtClean="0"/>
              <a:t>BACKGROUND</a:t>
            </a:r>
            <a:endParaRPr lang="en-US" sz="2400" dirty="0"/>
          </a:p>
        </p:txBody>
      </p:sp>
      <p:sp>
        <p:nvSpPr>
          <p:cNvPr id="7" name="Rectangle 5"/>
          <p:cNvSpPr>
            <a:spLocks noGrp="1"/>
          </p:cNvSpPr>
          <p:nvPr>
            <p:ph type="body" sz="quarter" idx="16"/>
          </p:nvPr>
        </p:nvSpPr>
        <p:spPr>
          <a:xfrm>
            <a:off x="4350968" y="4221088"/>
            <a:ext cx="3965448" cy="467816"/>
          </a:xfrm>
        </p:spPr>
        <p:txBody>
          <a:bodyPr>
            <a:noAutofit/>
          </a:bodyPr>
          <a:lstStyle>
            <a:extLst/>
          </a:lstStyle>
          <a:p>
            <a:r>
              <a:rPr lang="id-ID" sz="2400" dirty="0" smtClean="0"/>
              <a:t>Research Question</a:t>
            </a:r>
            <a:endParaRPr lang="en-US" sz="2400" dirty="0"/>
          </a:p>
        </p:txBody>
      </p:sp>
      <p:sp>
        <p:nvSpPr>
          <p:cNvPr id="36" name="Rectangle 35"/>
          <p:cNvSpPr/>
          <p:nvPr/>
        </p:nvSpPr>
        <p:spPr>
          <a:xfrm>
            <a:off x="323528" y="836712"/>
            <a:ext cx="2203178" cy="418325"/>
          </a:xfrm>
          <a:prstGeom prst="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tx1"/>
                </a:solidFill>
                <a:latin typeface="Arial Black" pitchFamily="34" charset="0"/>
              </a:rPr>
              <a:t>C</a:t>
            </a:r>
            <a:r>
              <a:rPr lang="en-US" sz="2400" b="1" dirty="0" err="1" smtClean="0">
                <a:solidFill>
                  <a:schemeClr val="tx1"/>
                </a:solidFill>
                <a:latin typeface="Arial Black" pitchFamily="34" charset="0"/>
              </a:rPr>
              <a:t>hallenges</a:t>
            </a:r>
            <a:endParaRPr lang="en-US" sz="2400" b="1" dirty="0">
              <a:solidFill>
                <a:schemeClr val="tx1"/>
              </a:solidFill>
              <a:latin typeface="Arial Black" pitchFamily="34" charset="0"/>
            </a:endParaRPr>
          </a:p>
        </p:txBody>
      </p:sp>
      <p:sp>
        <p:nvSpPr>
          <p:cNvPr id="12" name="Rectangle 11"/>
          <p:cNvSpPr/>
          <p:nvPr/>
        </p:nvSpPr>
        <p:spPr>
          <a:xfrm>
            <a:off x="337138" y="1412776"/>
            <a:ext cx="7979278" cy="2677656"/>
          </a:xfrm>
          <a:prstGeom prst="rect">
            <a:avLst/>
          </a:prstGeom>
          <a:solidFill>
            <a:schemeClr val="bg1">
              <a:lumMod val="85000"/>
            </a:schemeClr>
          </a:solidFill>
        </p:spPr>
        <p:txBody>
          <a:bodyPr wrap="square">
            <a:spAutoFit/>
          </a:bodyPr>
          <a:lstStyle/>
          <a:p>
            <a:pPr marL="360363" indent="-360363" algn="just">
              <a:buFont typeface="Wingdings" pitchFamily="2" charset="2"/>
              <a:buChar char="Ø"/>
            </a:pPr>
            <a:r>
              <a:rPr lang="id-ID" sz="2400" dirty="0" smtClean="0">
                <a:solidFill>
                  <a:prstClr val="black"/>
                </a:solidFill>
                <a:cs typeface="Arial" pitchFamily="34" charset="0"/>
              </a:rPr>
              <a:t>T</a:t>
            </a:r>
            <a:r>
              <a:rPr lang="en-US" sz="2400" dirty="0" smtClean="0">
                <a:solidFill>
                  <a:prstClr val="black"/>
                </a:solidFill>
                <a:cs typeface="Arial" pitchFamily="34" charset="0"/>
              </a:rPr>
              <a:t>he </a:t>
            </a:r>
            <a:r>
              <a:rPr lang="id-ID" sz="2400" dirty="0" smtClean="0">
                <a:solidFill>
                  <a:prstClr val="black"/>
                </a:solidFill>
                <a:cs typeface="Arial" pitchFamily="34" charset="0"/>
              </a:rPr>
              <a:t>increasing </a:t>
            </a:r>
            <a:r>
              <a:rPr lang="id-ID" sz="2400" dirty="0" smtClean="0">
                <a:solidFill>
                  <a:prstClr val="black"/>
                </a:solidFill>
                <a:cs typeface="Arial" pitchFamily="34" charset="0"/>
              </a:rPr>
              <a:t>need of </a:t>
            </a:r>
            <a:r>
              <a:rPr lang="en-US" sz="2400" dirty="0" smtClean="0">
                <a:solidFill>
                  <a:prstClr val="black"/>
                </a:solidFill>
                <a:cs typeface="Arial" pitchFamily="34" charset="0"/>
              </a:rPr>
              <a:t>extension </a:t>
            </a:r>
            <a:r>
              <a:rPr lang="en-US" sz="2400" dirty="0">
                <a:solidFill>
                  <a:prstClr val="black"/>
                </a:solidFill>
                <a:cs typeface="Arial" pitchFamily="34" charset="0"/>
              </a:rPr>
              <a:t>officers to </a:t>
            </a:r>
            <a:r>
              <a:rPr lang="id-ID" sz="2400" dirty="0" smtClean="0">
                <a:solidFill>
                  <a:prstClr val="black"/>
                </a:solidFill>
                <a:cs typeface="Arial" pitchFamily="34" charset="0"/>
              </a:rPr>
              <a:t>agricultural </a:t>
            </a:r>
            <a:r>
              <a:rPr lang="en-US" sz="2400" dirty="0" smtClean="0">
                <a:solidFill>
                  <a:prstClr val="black"/>
                </a:solidFill>
                <a:cs typeface="Arial" pitchFamily="34" charset="0"/>
              </a:rPr>
              <a:t>information</a:t>
            </a:r>
            <a:endParaRPr lang="id-ID" sz="2400" dirty="0">
              <a:solidFill>
                <a:prstClr val="black"/>
              </a:solidFill>
              <a:cs typeface="Arial" pitchFamily="34" charset="0"/>
            </a:endParaRPr>
          </a:p>
          <a:p>
            <a:pPr marL="360363" indent="-360363" algn="just">
              <a:buFont typeface="Wingdings" pitchFamily="2" charset="2"/>
              <a:buChar char="Ø"/>
            </a:pPr>
            <a:r>
              <a:rPr lang="en-US" sz="2400" dirty="0" smtClean="0"/>
              <a:t>Availability </a:t>
            </a:r>
            <a:r>
              <a:rPr lang="en-US" sz="2400" dirty="0"/>
              <a:t>of agricultural information </a:t>
            </a:r>
            <a:r>
              <a:rPr lang="id-ID" sz="2400" dirty="0" smtClean="0"/>
              <a:t>resources for </a:t>
            </a:r>
            <a:r>
              <a:rPr lang="en-US" sz="2400" dirty="0" smtClean="0"/>
              <a:t>extension </a:t>
            </a:r>
            <a:r>
              <a:rPr lang="en-US" sz="2400" dirty="0"/>
              <a:t>officers </a:t>
            </a:r>
            <a:endParaRPr lang="id-ID" sz="2400" dirty="0"/>
          </a:p>
          <a:p>
            <a:pPr marL="360363" indent="-360363" algn="just">
              <a:buFont typeface="Wingdings" pitchFamily="2" charset="2"/>
              <a:buChar char="Ø"/>
            </a:pPr>
            <a:r>
              <a:rPr lang="en-US" sz="2400" dirty="0"/>
              <a:t>Utilization of </a:t>
            </a:r>
            <a:r>
              <a:rPr lang="en-US" sz="2400" dirty="0" smtClean="0"/>
              <a:t>I</a:t>
            </a:r>
            <a:r>
              <a:rPr lang="id-ID" sz="2400" dirty="0" smtClean="0"/>
              <a:t>ndonesian Center for Agricultural Library and Technology Dissemination (ICALTD)</a:t>
            </a:r>
            <a:r>
              <a:rPr lang="en-US" sz="2400" dirty="0" smtClean="0"/>
              <a:t> </a:t>
            </a:r>
            <a:r>
              <a:rPr lang="en-US" sz="2400" dirty="0"/>
              <a:t>by agricultural extension </a:t>
            </a:r>
            <a:r>
              <a:rPr lang="en-US" sz="2400" dirty="0" smtClean="0"/>
              <a:t>workers</a:t>
            </a:r>
            <a:endParaRPr lang="id-ID" sz="2400" dirty="0" smtClean="0"/>
          </a:p>
        </p:txBody>
      </p:sp>
      <p:sp>
        <p:nvSpPr>
          <p:cNvPr id="8" name="Rectangle 7"/>
          <p:cNvSpPr/>
          <p:nvPr/>
        </p:nvSpPr>
        <p:spPr>
          <a:xfrm>
            <a:off x="4350969" y="4904581"/>
            <a:ext cx="3888432" cy="1200329"/>
          </a:xfrm>
          <a:prstGeom prst="rect">
            <a:avLst/>
          </a:prstGeom>
        </p:spPr>
        <p:txBody>
          <a:bodyPr wrap="square">
            <a:spAutoFit/>
          </a:bodyPr>
          <a:lstStyle/>
          <a:p>
            <a:r>
              <a:rPr lang="en-US" sz="2400" dirty="0">
                <a:latin typeface="Arial" pitchFamily="34" charset="0"/>
                <a:cs typeface="Arial" pitchFamily="34" charset="0"/>
              </a:rPr>
              <a:t>How the perception of agricultural extension officers </a:t>
            </a:r>
            <a:r>
              <a:rPr lang="id-ID" sz="2400" dirty="0" smtClean="0">
                <a:latin typeface="Arial" pitchFamily="34" charset="0"/>
                <a:cs typeface="Arial" pitchFamily="34" charset="0"/>
              </a:rPr>
              <a:t>to </a:t>
            </a:r>
            <a:r>
              <a:rPr lang="en-US" sz="2400" dirty="0" smtClean="0">
                <a:solidFill>
                  <a:prstClr val="black"/>
                </a:solidFill>
                <a:latin typeface="Arial" pitchFamily="34" charset="0"/>
                <a:cs typeface="Arial" pitchFamily="34" charset="0"/>
              </a:rPr>
              <a:t>ICALTD</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21" name="Rectangle 5"/>
          <p:cNvSpPr>
            <a:spLocks noGrp="1"/>
          </p:cNvSpPr>
          <p:nvPr>
            <p:ph type="body" sz="quarter" idx="16"/>
          </p:nvPr>
        </p:nvSpPr>
        <p:spPr>
          <a:xfrm>
            <a:off x="395536" y="4221088"/>
            <a:ext cx="3816424" cy="467816"/>
          </a:xfrm>
        </p:spPr>
        <p:txBody>
          <a:bodyPr>
            <a:noAutofit/>
          </a:bodyPr>
          <a:lstStyle>
            <a:extLst/>
          </a:lstStyle>
          <a:p>
            <a:r>
              <a:rPr lang="id-ID" sz="2400" dirty="0" smtClean="0"/>
              <a:t>Aim of Research</a:t>
            </a:r>
            <a:endParaRPr lang="en-US" sz="2400" dirty="0"/>
          </a:p>
        </p:txBody>
      </p:sp>
      <p:sp>
        <p:nvSpPr>
          <p:cNvPr id="11" name="Rectangle 10"/>
          <p:cNvSpPr/>
          <p:nvPr/>
        </p:nvSpPr>
        <p:spPr>
          <a:xfrm>
            <a:off x="395536" y="4950747"/>
            <a:ext cx="3816424" cy="1200329"/>
          </a:xfrm>
          <a:prstGeom prst="rect">
            <a:avLst/>
          </a:prstGeom>
        </p:spPr>
        <p:txBody>
          <a:bodyPr wrap="square">
            <a:spAutoFit/>
          </a:bodyPr>
          <a:lstStyle/>
          <a:p>
            <a:pPr>
              <a:buClr>
                <a:schemeClr val="tx1"/>
              </a:buClr>
            </a:pPr>
            <a:r>
              <a:rPr lang="en-US" sz="2400" dirty="0">
                <a:latin typeface="Arial" pitchFamily="34" charset="0"/>
                <a:cs typeface="Arial" pitchFamily="34" charset="0"/>
              </a:rPr>
              <a:t>Analyzing the perception of agricultural extension officers against </a:t>
            </a:r>
            <a:r>
              <a:rPr lang="en-US" sz="2400" b="1" dirty="0" smtClean="0">
                <a:solidFill>
                  <a:prstClr val="black"/>
                </a:solidFill>
                <a:latin typeface="Arial" pitchFamily="34" charset="0"/>
                <a:cs typeface="Arial" pitchFamily="34" charset="0"/>
              </a:rPr>
              <a:t>ICALTD</a:t>
            </a:r>
            <a:endParaRPr lang="en-US" sz="2400" dirty="0">
              <a:latin typeface="Arial" pitchFamily="34" charset="0"/>
              <a:cs typeface="Arial" pitchFamily="34" charset="0"/>
            </a:endParaRPr>
          </a:p>
        </p:txBody>
      </p:sp>
      <p:sp>
        <p:nvSpPr>
          <p:cNvPr id="13" name="Rectangle 12"/>
          <p:cNvSpPr/>
          <p:nvPr/>
        </p:nvSpPr>
        <p:spPr>
          <a:xfrm>
            <a:off x="7380312" y="6021288"/>
            <a:ext cx="1152128" cy="75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260648"/>
            <a:ext cx="8077200" cy="432048"/>
          </a:xfrm>
        </p:spPr>
        <p:txBody>
          <a:bodyPr>
            <a:noAutofit/>
          </a:bodyPr>
          <a:lstStyle>
            <a:extLst/>
          </a:lstStyle>
          <a:p>
            <a:r>
              <a:rPr lang="id-ID" sz="2400" dirty="0" smtClean="0"/>
              <a:t>RESEARCH METHODS</a:t>
            </a:r>
            <a:endParaRPr lang="en-US" sz="2400" dirty="0"/>
          </a:p>
        </p:txBody>
      </p:sp>
      <p:sp>
        <p:nvSpPr>
          <p:cNvPr id="13" name="Rectangle 12"/>
          <p:cNvSpPr/>
          <p:nvPr/>
        </p:nvSpPr>
        <p:spPr>
          <a:xfrm>
            <a:off x="7380312" y="6021288"/>
            <a:ext cx="1152128" cy="75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323528" y="908720"/>
            <a:ext cx="8064896" cy="1368152"/>
          </a:xfrm>
          <a:prstGeom prst="rect">
            <a:avLst/>
          </a:prstGeom>
          <a:noFill/>
        </p:spPr>
        <p:txBody>
          <a:bodyPr wrap="square" rtlCol="0">
            <a:noAutofit/>
          </a:bodyPr>
          <a:lstStyle/>
          <a:p>
            <a:pPr>
              <a:lnSpc>
                <a:spcPct val="114000"/>
              </a:lnSpc>
            </a:pPr>
            <a:r>
              <a:rPr lang="id-ID" sz="2400" dirty="0"/>
              <a:t>The methodology  in this study </a:t>
            </a:r>
            <a:r>
              <a:rPr lang="id-ID" sz="2400" dirty="0" smtClean="0"/>
              <a:t>used descriptive methods </a:t>
            </a:r>
            <a:r>
              <a:rPr lang="id-ID" sz="2400" dirty="0"/>
              <a:t>approach that describe the data whether from primary and secondary data</a:t>
            </a:r>
            <a:endParaRPr lang="en-US" sz="2000" dirty="0">
              <a:solidFill>
                <a:prstClr val="black"/>
              </a:solidFill>
            </a:endParaRPr>
          </a:p>
        </p:txBody>
      </p:sp>
      <p:grpSp>
        <p:nvGrpSpPr>
          <p:cNvPr id="47" name="Group 4"/>
          <p:cNvGrpSpPr>
            <a:grpSpLocks/>
          </p:cNvGrpSpPr>
          <p:nvPr/>
        </p:nvGrpSpPr>
        <p:grpSpPr bwMode="auto">
          <a:xfrm>
            <a:off x="338035" y="2564904"/>
            <a:ext cx="5314085" cy="3950942"/>
            <a:chOff x="528" y="1084"/>
            <a:chExt cx="2590" cy="2468"/>
          </a:xfrm>
        </p:grpSpPr>
        <p:sp>
          <p:nvSpPr>
            <p:cNvPr id="48" name="AutoShape 5"/>
            <p:cNvSpPr>
              <a:spLocks noChangeArrowheads="1"/>
            </p:cNvSpPr>
            <p:nvPr/>
          </p:nvSpPr>
          <p:spPr bwMode="gray">
            <a:xfrm rot="5432887">
              <a:off x="2183" y="1830"/>
              <a:ext cx="962" cy="908"/>
            </a:xfrm>
            <a:prstGeom prst="hexagon">
              <a:avLst>
                <a:gd name="adj" fmla="val 26487"/>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a:solidFill>
                    <a:srgbClr val="FFFFFF"/>
                  </a:solidFill>
                </a:rPr>
                <a:t>cooperation</a:t>
              </a:r>
            </a:p>
          </p:txBody>
        </p:sp>
        <p:sp>
          <p:nvSpPr>
            <p:cNvPr id="49" name="AutoShape 6"/>
            <p:cNvSpPr>
              <a:spLocks noChangeArrowheads="1"/>
            </p:cNvSpPr>
            <p:nvPr/>
          </p:nvSpPr>
          <p:spPr bwMode="gray">
            <a:xfrm rot="5432887">
              <a:off x="1735" y="1111"/>
              <a:ext cx="962" cy="908"/>
            </a:xfrm>
            <a:prstGeom prst="hexagon">
              <a:avLst>
                <a:gd name="adj" fmla="val 26487"/>
                <a:gd name="vf" fmla="val 115470"/>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a:solidFill>
                    <a:srgbClr val="FFFFFF"/>
                  </a:solidFill>
                </a:rPr>
                <a:t>Facilities</a:t>
              </a:r>
            </a:p>
            <a:p>
              <a:pPr algn="ctr" eaLnBrk="0" hangingPunct="0"/>
              <a:endParaRPr lang="en-US" b="1" dirty="0">
                <a:solidFill>
                  <a:srgbClr val="FFFFFF"/>
                </a:solidFill>
              </a:endParaRPr>
            </a:p>
          </p:txBody>
        </p:sp>
        <p:sp>
          <p:nvSpPr>
            <p:cNvPr id="50" name="AutoShape 7"/>
            <p:cNvSpPr>
              <a:spLocks noChangeArrowheads="1"/>
            </p:cNvSpPr>
            <p:nvPr/>
          </p:nvSpPr>
          <p:spPr bwMode="gray">
            <a:xfrm rot="5432887">
              <a:off x="1783" y="2581"/>
              <a:ext cx="962" cy="908"/>
            </a:xfrm>
            <a:prstGeom prst="hexagon">
              <a:avLst>
                <a:gd name="adj" fmla="val 26487"/>
                <a:gd name="vf" fmla="val 115470"/>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a:solidFill>
                    <a:srgbClr val="FFFFFF"/>
                  </a:solidFill>
                </a:rPr>
                <a:t>locations</a:t>
              </a:r>
            </a:p>
          </p:txBody>
        </p:sp>
        <p:sp>
          <p:nvSpPr>
            <p:cNvPr id="51" name="AutoShape 8"/>
            <p:cNvSpPr>
              <a:spLocks noChangeArrowheads="1"/>
            </p:cNvSpPr>
            <p:nvPr/>
          </p:nvSpPr>
          <p:spPr bwMode="gray">
            <a:xfrm rot="5400000">
              <a:off x="1337" y="1858"/>
              <a:ext cx="962" cy="908"/>
            </a:xfrm>
            <a:prstGeom prst="hexagon">
              <a:avLst>
                <a:gd name="adj" fmla="val 26487"/>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a:solidFill>
                    <a:srgbClr val="FFFFFF"/>
                  </a:solidFill>
                </a:rPr>
                <a:t>Promotion </a:t>
              </a:r>
              <a:r>
                <a:rPr lang="en-US" b="1" dirty="0" smtClean="0">
                  <a:solidFill>
                    <a:srgbClr val="FFFFFF"/>
                  </a:solidFill>
                </a:rPr>
                <a:t>and </a:t>
              </a:r>
            </a:p>
            <a:p>
              <a:pPr algn="ctr" eaLnBrk="0" hangingPunct="0"/>
              <a:r>
                <a:rPr lang="en-US" b="1" dirty="0" smtClean="0">
                  <a:solidFill>
                    <a:srgbClr val="FFFFFF"/>
                  </a:solidFill>
                </a:rPr>
                <a:t>strengthening </a:t>
              </a:r>
            </a:p>
            <a:p>
              <a:pPr algn="ctr" eaLnBrk="0" hangingPunct="0"/>
              <a:r>
                <a:rPr lang="en-US" b="1" dirty="0" smtClean="0">
                  <a:solidFill>
                    <a:srgbClr val="FFFFFF"/>
                  </a:solidFill>
                </a:rPr>
                <a:t>institutions</a:t>
              </a:r>
              <a:endParaRPr lang="en-US" b="1" dirty="0">
                <a:solidFill>
                  <a:srgbClr val="FFFFFF"/>
                </a:solidFill>
              </a:endParaRPr>
            </a:p>
          </p:txBody>
        </p:sp>
        <p:sp>
          <p:nvSpPr>
            <p:cNvPr id="52" name="AutoShape 9"/>
            <p:cNvSpPr>
              <a:spLocks noChangeArrowheads="1"/>
            </p:cNvSpPr>
            <p:nvPr/>
          </p:nvSpPr>
          <p:spPr bwMode="gray">
            <a:xfrm rot="5432887">
              <a:off x="907" y="1150"/>
              <a:ext cx="962" cy="908"/>
            </a:xfrm>
            <a:prstGeom prst="hexagon">
              <a:avLst>
                <a:gd name="adj" fmla="val 26487"/>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smtClean="0">
                  <a:solidFill>
                    <a:srgbClr val="FFFFFF"/>
                  </a:solidFill>
                </a:rPr>
                <a:t>Human</a:t>
              </a:r>
            </a:p>
            <a:p>
              <a:pPr algn="ctr" eaLnBrk="0" hangingPunct="0"/>
              <a:r>
                <a:rPr lang="en-US" b="1" dirty="0" smtClean="0">
                  <a:solidFill>
                    <a:srgbClr val="FFFFFF"/>
                  </a:solidFill>
                </a:rPr>
                <a:t> </a:t>
              </a:r>
              <a:r>
                <a:rPr lang="en-US" b="1" dirty="0">
                  <a:solidFill>
                    <a:srgbClr val="FFFFFF"/>
                  </a:solidFill>
                </a:rPr>
                <a:t>Resources </a:t>
              </a:r>
            </a:p>
            <a:p>
              <a:pPr algn="ctr" eaLnBrk="0" hangingPunct="0"/>
              <a:endParaRPr lang="en-US" b="1" dirty="0">
                <a:solidFill>
                  <a:srgbClr val="FFFFFF"/>
                </a:solidFill>
              </a:endParaRPr>
            </a:p>
          </p:txBody>
        </p:sp>
        <p:sp>
          <p:nvSpPr>
            <p:cNvPr id="53" name="AutoShape 10"/>
            <p:cNvSpPr>
              <a:spLocks noChangeArrowheads="1"/>
            </p:cNvSpPr>
            <p:nvPr/>
          </p:nvSpPr>
          <p:spPr bwMode="gray">
            <a:xfrm rot="5432887">
              <a:off x="940" y="2617"/>
              <a:ext cx="962" cy="908"/>
            </a:xfrm>
            <a:prstGeom prst="hexagon">
              <a:avLst>
                <a:gd name="adj" fmla="val 26487"/>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a:solidFill>
                    <a:srgbClr val="FFFFFF"/>
                  </a:solidFill>
                </a:rPr>
                <a:t>Libraries </a:t>
              </a:r>
              <a:endParaRPr lang="en-US" b="1" dirty="0" smtClean="0">
                <a:solidFill>
                  <a:srgbClr val="FFFFFF"/>
                </a:solidFill>
              </a:endParaRPr>
            </a:p>
            <a:p>
              <a:pPr algn="ctr" eaLnBrk="0" hangingPunct="0"/>
              <a:r>
                <a:rPr lang="en-US" b="1" dirty="0" smtClean="0">
                  <a:solidFill>
                    <a:srgbClr val="FFFFFF"/>
                  </a:solidFill>
                </a:rPr>
                <a:t>Service</a:t>
              </a:r>
              <a:endParaRPr lang="en-US" b="1" dirty="0">
                <a:solidFill>
                  <a:srgbClr val="FFFFFF"/>
                </a:solidFill>
              </a:endParaRPr>
            </a:p>
          </p:txBody>
        </p:sp>
        <p:sp>
          <p:nvSpPr>
            <p:cNvPr id="54" name="AutoShape 11"/>
            <p:cNvSpPr>
              <a:spLocks noChangeArrowheads="1"/>
            </p:cNvSpPr>
            <p:nvPr/>
          </p:nvSpPr>
          <p:spPr bwMode="gray">
            <a:xfrm rot="5432887">
              <a:off x="501" y="1899"/>
              <a:ext cx="962" cy="908"/>
            </a:xfrm>
            <a:prstGeom prst="hexagon">
              <a:avLst>
                <a:gd name="adj" fmla="val 26487"/>
                <a:gd name="vf" fmla="val 115470"/>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eaLnBrk="0" hangingPunct="0"/>
              <a:r>
                <a:rPr lang="en-US" b="1" dirty="0">
                  <a:solidFill>
                    <a:srgbClr val="FFFFFF"/>
                  </a:solidFill>
                </a:rPr>
                <a:t>Collection </a:t>
              </a:r>
              <a:endParaRPr lang="en-US" b="1" dirty="0" smtClean="0">
                <a:solidFill>
                  <a:srgbClr val="FFFFFF"/>
                </a:solidFill>
              </a:endParaRPr>
            </a:p>
            <a:p>
              <a:pPr algn="ctr" eaLnBrk="0" hangingPunct="0"/>
              <a:r>
                <a:rPr lang="en-US" b="1" dirty="0" smtClean="0">
                  <a:solidFill>
                    <a:srgbClr val="FFFFFF"/>
                  </a:solidFill>
                </a:rPr>
                <a:t>Libraries</a:t>
              </a:r>
              <a:endParaRPr lang="en-US" b="1" dirty="0">
                <a:solidFill>
                  <a:srgbClr val="FFFFFF"/>
                </a:solidFill>
              </a:endParaRPr>
            </a:p>
          </p:txBody>
        </p:sp>
      </p:grpSp>
      <p:sp>
        <p:nvSpPr>
          <p:cNvPr id="57" name="Rectangle 5"/>
          <p:cNvSpPr>
            <a:spLocks noGrp="1"/>
          </p:cNvSpPr>
          <p:nvPr>
            <p:ph type="body" sz="quarter" idx="16"/>
          </p:nvPr>
        </p:nvSpPr>
        <p:spPr>
          <a:xfrm>
            <a:off x="5292081" y="2699968"/>
            <a:ext cx="3096344" cy="467816"/>
          </a:xfrm>
        </p:spPr>
        <p:txBody>
          <a:bodyPr>
            <a:noAutofit/>
          </a:bodyPr>
          <a:lstStyle>
            <a:extLst/>
          </a:lstStyle>
          <a:p>
            <a:r>
              <a:rPr lang="id-ID" sz="2800" dirty="0" smtClean="0"/>
              <a:t>Research Variables</a:t>
            </a:r>
            <a:endParaRPr lang="en-US" sz="2800" dirty="0"/>
          </a:p>
        </p:txBody>
      </p:sp>
      <p:sp>
        <p:nvSpPr>
          <p:cNvPr id="63" name="Freeform 3"/>
          <p:cNvSpPr>
            <a:spLocks noEditPoints="1"/>
          </p:cNvSpPr>
          <p:nvPr/>
        </p:nvSpPr>
        <p:spPr bwMode="gray">
          <a:xfrm flipH="1">
            <a:off x="5592282" y="3216628"/>
            <a:ext cx="2816836" cy="2701646"/>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accent6">
              <a:lumMod val="75000"/>
            </a:schemeClr>
          </a:solidFill>
          <a:ln>
            <a:noFill/>
          </a:ln>
          <a:effectLst/>
          <a:extLst/>
        </p:spPr>
        <p:txBody>
          <a:bodyPr/>
          <a:lstStyle/>
          <a:p>
            <a:endParaRPr lang="en-US"/>
          </a:p>
        </p:txBody>
      </p:sp>
    </p:spTree>
    <p:extLst>
      <p:ext uri="{BB962C8B-B14F-4D97-AF65-F5344CB8AC3E}">
        <p14:creationId xmlns:p14="http://schemas.microsoft.com/office/powerpoint/2010/main" val="113727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Autofit/>
          </a:bodyPr>
          <a:lstStyle>
            <a:extLst/>
          </a:lstStyle>
          <a:p>
            <a:r>
              <a:rPr lang="id-ID" sz="2800" dirty="0" smtClean="0"/>
              <a:t>RESUTLS AND DISCUSSION</a:t>
            </a:r>
            <a:endParaRPr lang="en-US" sz="2800" dirty="0"/>
          </a:p>
        </p:txBody>
      </p:sp>
      <p:sp>
        <p:nvSpPr>
          <p:cNvPr id="5" name="Rectangle 5"/>
          <p:cNvSpPr>
            <a:spLocks noGrp="1"/>
          </p:cNvSpPr>
          <p:nvPr>
            <p:ph type="body" sz="quarter" idx="14"/>
          </p:nvPr>
        </p:nvSpPr>
        <p:spPr>
          <a:xfrm>
            <a:off x="179512" y="116632"/>
            <a:ext cx="3962400" cy="432048"/>
          </a:xfrm>
        </p:spPr>
        <p:txBody>
          <a:bodyPr>
            <a:noAutofit/>
          </a:bodyPr>
          <a:lstStyle>
            <a:extLst/>
          </a:lstStyle>
          <a:p>
            <a:r>
              <a:rPr lang="id-ID" sz="2000" dirty="0" smtClean="0"/>
              <a:t>Characteristics of extension officers</a:t>
            </a:r>
            <a:endParaRPr lang="en-US" sz="2000" dirty="0"/>
          </a:p>
        </p:txBody>
      </p:sp>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47" t="23417" r="26544" b="16031"/>
          <a:stretch/>
        </p:blipFill>
        <p:spPr bwMode="auto">
          <a:xfrm>
            <a:off x="179512" y="941313"/>
            <a:ext cx="1957604" cy="183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884" t="26041" r="42216" b="16271"/>
          <a:stretch/>
        </p:blipFill>
        <p:spPr bwMode="auto">
          <a:xfrm>
            <a:off x="71438" y="3140967"/>
            <a:ext cx="2109133" cy="214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569" t="33135" r="39762" b="15476"/>
          <a:stretch/>
        </p:blipFill>
        <p:spPr bwMode="auto">
          <a:xfrm>
            <a:off x="2195736" y="957671"/>
            <a:ext cx="2044211" cy="194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61" t="25198" r="31507" b="15346"/>
          <a:stretch/>
        </p:blipFill>
        <p:spPr bwMode="auto">
          <a:xfrm>
            <a:off x="2195736" y="3233543"/>
            <a:ext cx="2241484" cy="213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24718" y="592828"/>
            <a:ext cx="848823" cy="343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Age</a:t>
            </a:r>
            <a:endParaRPr lang="en-US" sz="1600" b="1" dirty="0">
              <a:solidFill>
                <a:schemeClr val="tx1"/>
              </a:solidFill>
            </a:endParaRPr>
          </a:p>
        </p:txBody>
      </p:sp>
      <p:sp>
        <p:nvSpPr>
          <p:cNvPr id="21" name="Rectangle 20"/>
          <p:cNvSpPr/>
          <p:nvPr/>
        </p:nvSpPr>
        <p:spPr>
          <a:xfrm>
            <a:off x="2497870" y="573778"/>
            <a:ext cx="1697646" cy="343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Working </a:t>
            </a:r>
            <a:r>
              <a:rPr lang="en-US" sz="1600" b="1" dirty="0" smtClean="0">
                <a:solidFill>
                  <a:schemeClr val="tx1"/>
                </a:solidFill>
              </a:rPr>
              <a:t>Period</a:t>
            </a:r>
            <a:endParaRPr lang="en-US" sz="1600" b="1" dirty="0">
              <a:solidFill>
                <a:schemeClr val="tx1"/>
              </a:solidFill>
            </a:endParaRPr>
          </a:p>
        </p:txBody>
      </p:sp>
      <p:sp>
        <p:nvSpPr>
          <p:cNvPr id="22" name="Rectangle 21"/>
          <p:cNvSpPr/>
          <p:nvPr/>
        </p:nvSpPr>
        <p:spPr>
          <a:xfrm>
            <a:off x="179512" y="5373216"/>
            <a:ext cx="1957603" cy="323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Level </a:t>
            </a:r>
            <a:r>
              <a:rPr lang="en-US" sz="1600" b="1" dirty="0">
                <a:solidFill>
                  <a:schemeClr val="tx1"/>
                </a:solidFill>
              </a:rPr>
              <a:t>of </a:t>
            </a:r>
            <a:r>
              <a:rPr lang="en-US" sz="1600" b="1" dirty="0" smtClean="0">
                <a:solidFill>
                  <a:schemeClr val="tx1"/>
                </a:solidFill>
              </a:rPr>
              <a:t>Education</a:t>
            </a:r>
            <a:endParaRPr lang="en-US" sz="1600" b="1" dirty="0">
              <a:solidFill>
                <a:schemeClr val="tx1"/>
              </a:solidFill>
            </a:endParaRPr>
          </a:p>
        </p:txBody>
      </p:sp>
      <p:sp>
        <p:nvSpPr>
          <p:cNvPr id="23" name="Rectangle 22"/>
          <p:cNvSpPr/>
          <p:nvPr/>
        </p:nvSpPr>
        <p:spPr>
          <a:xfrm>
            <a:off x="2555776" y="5301208"/>
            <a:ext cx="1697646" cy="39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Functional </a:t>
            </a:r>
            <a:r>
              <a:rPr lang="en-US" sz="1600" b="1" dirty="0">
                <a:solidFill>
                  <a:schemeClr val="tx1"/>
                </a:solidFill>
              </a:rPr>
              <a:t>Office</a:t>
            </a:r>
          </a:p>
        </p:txBody>
      </p:sp>
      <p:sp>
        <p:nvSpPr>
          <p:cNvPr id="24" name="Rectangle 23"/>
          <p:cNvSpPr/>
          <p:nvPr/>
        </p:nvSpPr>
        <p:spPr>
          <a:xfrm>
            <a:off x="7380312" y="6021288"/>
            <a:ext cx="1152128" cy="75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5"/>
          <p:cNvSpPr>
            <a:spLocks noGrp="1"/>
          </p:cNvSpPr>
          <p:nvPr>
            <p:ph type="body" sz="quarter" idx="14"/>
          </p:nvPr>
        </p:nvSpPr>
        <p:spPr>
          <a:xfrm>
            <a:off x="4437220" y="116632"/>
            <a:ext cx="4095220" cy="432048"/>
          </a:xfrm>
        </p:spPr>
        <p:txBody>
          <a:bodyPr>
            <a:noAutofit/>
          </a:bodyPr>
          <a:lstStyle>
            <a:extLst/>
          </a:lstStyle>
          <a:p>
            <a:r>
              <a:rPr lang="id-ID" sz="2000" dirty="0" smtClean="0"/>
              <a:t>Human resources of ICALTD</a:t>
            </a:r>
            <a:endParaRPr lang="en-US" sz="2000" dirty="0"/>
          </a:p>
        </p:txBody>
      </p:sp>
      <p:graphicFrame>
        <p:nvGraphicFramePr>
          <p:cNvPr id="27" name="Content Placeholder 26"/>
          <p:cNvGraphicFramePr>
            <a:graphicFrameLocks noGrp="1"/>
          </p:cNvGraphicFramePr>
          <p:nvPr>
            <p:ph sz="quarter" idx="15"/>
            <p:extLst>
              <p:ext uri="{D42A27DB-BD31-4B8C-83A1-F6EECF244321}">
                <p14:modId xmlns:p14="http://schemas.microsoft.com/office/powerpoint/2010/main" val="1506665083"/>
              </p:ext>
            </p:extLst>
          </p:nvPr>
        </p:nvGraphicFramePr>
        <p:xfrm>
          <a:off x="4427984" y="609600"/>
          <a:ext cx="4104456" cy="2225040"/>
        </p:xfrm>
        <a:graphic>
          <a:graphicData uri="http://schemas.openxmlformats.org/drawingml/2006/table">
            <a:tbl>
              <a:tblPr firstRow="1" bandRow="1">
                <a:tableStyleId>{69012ECD-51FC-41F1-AA8D-1B2483CD663E}</a:tableStyleId>
              </a:tblPr>
              <a:tblGrid>
                <a:gridCol w="1060997"/>
                <a:gridCol w="517356"/>
                <a:gridCol w="671306"/>
                <a:gridCol w="671306"/>
                <a:gridCol w="596716"/>
                <a:gridCol w="586775"/>
              </a:tblGrid>
              <a:tr h="370840">
                <a:tc rowSpan="2">
                  <a:txBody>
                    <a:bodyPr/>
                    <a:lstStyle/>
                    <a:p>
                      <a:pPr algn="ctr"/>
                      <a:r>
                        <a:rPr lang="id-ID" sz="1200" dirty="0" smtClean="0"/>
                        <a:t>HR Variables</a:t>
                      </a:r>
                      <a:endParaRPr lang="id-ID" sz="1200" dirty="0"/>
                    </a:p>
                  </a:txBody>
                  <a:tcPr anchor="ctr"/>
                </a:tc>
                <a:tc gridSpan="5">
                  <a:txBody>
                    <a:bodyPr/>
                    <a:lstStyle/>
                    <a:p>
                      <a:pPr algn="ctr"/>
                      <a:r>
                        <a:rPr lang="id-ID" sz="1200" dirty="0" smtClean="0"/>
                        <a:t>Precentage of the respondents score</a:t>
                      </a:r>
                      <a:endParaRPr lang="id-ID" sz="1200" dirty="0"/>
                    </a:p>
                  </a:txBody>
                  <a:tcPr anchor="ct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370840">
                <a:tc vMerge="1">
                  <a:txBody>
                    <a:bodyPr/>
                    <a:lstStyle/>
                    <a:p>
                      <a:endParaRPr lang="id-ID" dirty="0"/>
                    </a:p>
                  </a:txBody>
                  <a:tcPr/>
                </a:tc>
                <a:tc>
                  <a:txBody>
                    <a:bodyPr/>
                    <a:lstStyle/>
                    <a:p>
                      <a:pPr algn="ctr"/>
                      <a:r>
                        <a:rPr lang="id-ID" sz="1200" dirty="0" smtClean="0"/>
                        <a:t>1</a:t>
                      </a:r>
                      <a:endParaRPr lang="id-ID" sz="1200" dirty="0"/>
                    </a:p>
                  </a:txBody>
                  <a:tcPr anchor="ctr"/>
                </a:tc>
                <a:tc>
                  <a:txBody>
                    <a:bodyPr/>
                    <a:lstStyle/>
                    <a:p>
                      <a:pPr algn="ctr"/>
                      <a:r>
                        <a:rPr lang="id-ID" sz="1200" dirty="0" smtClean="0"/>
                        <a:t>2</a:t>
                      </a:r>
                      <a:endParaRPr lang="id-ID" sz="1200" dirty="0"/>
                    </a:p>
                  </a:txBody>
                  <a:tcPr anchor="ctr"/>
                </a:tc>
                <a:tc>
                  <a:txBody>
                    <a:bodyPr/>
                    <a:lstStyle/>
                    <a:p>
                      <a:pPr algn="ctr"/>
                      <a:r>
                        <a:rPr lang="id-ID" sz="1200" dirty="0" smtClean="0"/>
                        <a:t>3</a:t>
                      </a:r>
                      <a:endParaRPr lang="id-ID" sz="1200" dirty="0"/>
                    </a:p>
                  </a:txBody>
                  <a:tcPr anchor="ctr">
                    <a:solidFill>
                      <a:schemeClr val="bg1">
                        <a:lumMod val="85000"/>
                      </a:schemeClr>
                    </a:solidFill>
                  </a:tcPr>
                </a:tc>
                <a:tc>
                  <a:txBody>
                    <a:bodyPr/>
                    <a:lstStyle/>
                    <a:p>
                      <a:pPr algn="ctr"/>
                      <a:r>
                        <a:rPr lang="id-ID" sz="1200" dirty="0" smtClean="0"/>
                        <a:t>4</a:t>
                      </a:r>
                      <a:endParaRPr lang="id-ID" sz="1200" dirty="0"/>
                    </a:p>
                  </a:txBody>
                  <a:tcPr anchor="ctr"/>
                </a:tc>
                <a:tc>
                  <a:txBody>
                    <a:bodyPr/>
                    <a:lstStyle/>
                    <a:p>
                      <a:pPr algn="ctr"/>
                      <a:r>
                        <a:rPr lang="id-ID" sz="1200" dirty="0" smtClean="0"/>
                        <a:t>Total</a:t>
                      </a:r>
                      <a:endParaRPr lang="id-ID" sz="1200" dirty="0"/>
                    </a:p>
                  </a:txBody>
                  <a:tcPr anchor="ctr"/>
                </a:tc>
              </a:tr>
              <a:tr h="370840">
                <a:tc>
                  <a:txBody>
                    <a:bodyPr/>
                    <a:lstStyle/>
                    <a:p>
                      <a:r>
                        <a:rPr lang="id-ID" sz="1200" dirty="0" smtClean="0"/>
                        <a:t>Competency</a:t>
                      </a:r>
                      <a:endParaRPr lang="id-ID" sz="1200" dirty="0"/>
                    </a:p>
                  </a:txBody>
                  <a:tcPr/>
                </a:tc>
                <a:tc>
                  <a:txBody>
                    <a:bodyPr/>
                    <a:lstStyle/>
                    <a:p>
                      <a:pPr algn="r"/>
                      <a:r>
                        <a:rPr lang="id-ID" sz="1200" dirty="0" smtClean="0"/>
                        <a:t>0</a:t>
                      </a:r>
                      <a:endParaRPr lang="id-ID" sz="1200" dirty="0"/>
                    </a:p>
                  </a:txBody>
                  <a:tcPr anchor="ctr"/>
                </a:tc>
                <a:tc>
                  <a:txBody>
                    <a:bodyPr/>
                    <a:lstStyle/>
                    <a:p>
                      <a:pPr algn="r"/>
                      <a:r>
                        <a:rPr lang="id-ID" sz="1200" dirty="0" smtClean="0"/>
                        <a:t>10,34</a:t>
                      </a:r>
                      <a:endParaRPr lang="id-ID" sz="1200" dirty="0"/>
                    </a:p>
                  </a:txBody>
                  <a:tcPr anchor="ctr"/>
                </a:tc>
                <a:tc>
                  <a:txBody>
                    <a:bodyPr/>
                    <a:lstStyle/>
                    <a:p>
                      <a:pPr algn="r"/>
                      <a:r>
                        <a:rPr lang="id-ID" sz="1200" dirty="0" smtClean="0"/>
                        <a:t>80,46</a:t>
                      </a:r>
                      <a:endParaRPr lang="id-ID" sz="1200" dirty="0"/>
                    </a:p>
                  </a:txBody>
                  <a:tcPr anchor="ctr">
                    <a:solidFill>
                      <a:schemeClr val="bg1">
                        <a:lumMod val="85000"/>
                      </a:schemeClr>
                    </a:solidFill>
                  </a:tcPr>
                </a:tc>
                <a:tc>
                  <a:txBody>
                    <a:bodyPr/>
                    <a:lstStyle/>
                    <a:p>
                      <a:pPr algn="r"/>
                      <a:r>
                        <a:rPr lang="id-ID" sz="1200" dirty="0" smtClean="0"/>
                        <a:t>9,20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Productivity</a:t>
                      </a:r>
                      <a:endParaRPr lang="id-ID" sz="1200" dirty="0"/>
                    </a:p>
                  </a:txBody>
                  <a:tcPr/>
                </a:tc>
                <a:tc>
                  <a:txBody>
                    <a:bodyPr/>
                    <a:lstStyle/>
                    <a:p>
                      <a:pPr algn="r"/>
                      <a:r>
                        <a:rPr lang="id-ID" sz="1200" dirty="0" smtClean="0"/>
                        <a:t>0</a:t>
                      </a:r>
                      <a:endParaRPr lang="id-ID" sz="1200" dirty="0"/>
                    </a:p>
                  </a:txBody>
                  <a:tcPr anchor="ctr"/>
                </a:tc>
                <a:tc>
                  <a:txBody>
                    <a:bodyPr/>
                    <a:lstStyle/>
                    <a:p>
                      <a:pPr algn="r"/>
                      <a:r>
                        <a:rPr lang="id-ID" sz="1200" dirty="0" smtClean="0"/>
                        <a:t>11,49</a:t>
                      </a:r>
                      <a:endParaRPr lang="id-ID" sz="1200" dirty="0"/>
                    </a:p>
                  </a:txBody>
                  <a:tcPr anchor="ctr"/>
                </a:tc>
                <a:tc>
                  <a:txBody>
                    <a:bodyPr/>
                    <a:lstStyle/>
                    <a:p>
                      <a:pPr algn="r"/>
                      <a:r>
                        <a:rPr lang="id-ID" sz="1200" dirty="0" smtClean="0"/>
                        <a:t>86,21</a:t>
                      </a:r>
                      <a:endParaRPr lang="id-ID" sz="1200" dirty="0"/>
                    </a:p>
                  </a:txBody>
                  <a:tcPr anchor="ctr">
                    <a:solidFill>
                      <a:schemeClr val="bg1">
                        <a:lumMod val="85000"/>
                      </a:schemeClr>
                    </a:solidFill>
                  </a:tcPr>
                </a:tc>
                <a:tc>
                  <a:txBody>
                    <a:bodyPr/>
                    <a:lstStyle/>
                    <a:p>
                      <a:pPr algn="r"/>
                      <a:r>
                        <a:rPr lang="id-ID" sz="1200" dirty="0" smtClean="0"/>
                        <a:t>2,30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Capacity</a:t>
                      </a:r>
                      <a:endParaRPr lang="id-ID" sz="1200" dirty="0"/>
                    </a:p>
                  </a:txBody>
                  <a:tcPr/>
                </a:tc>
                <a:tc>
                  <a:txBody>
                    <a:bodyPr/>
                    <a:lstStyle/>
                    <a:p>
                      <a:pPr algn="r"/>
                      <a:r>
                        <a:rPr lang="id-ID" sz="1200" dirty="0" smtClean="0"/>
                        <a:t>0</a:t>
                      </a:r>
                      <a:endParaRPr lang="id-ID" sz="1200" dirty="0"/>
                    </a:p>
                  </a:txBody>
                  <a:tcPr anchor="ctr"/>
                </a:tc>
                <a:tc>
                  <a:txBody>
                    <a:bodyPr/>
                    <a:lstStyle/>
                    <a:p>
                      <a:pPr algn="r"/>
                      <a:r>
                        <a:rPr lang="id-ID" sz="1200" dirty="0" smtClean="0"/>
                        <a:t>6,90</a:t>
                      </a:r>
                      <a:endParaRPr lang="id-ID" sz="1200" dirty="0"/>
                    </a:p>
                  </a:txBody>
                  <a:tcPr anchor="ctr"/>
                </a:tc>
                <a:tc>
                  <a:txBody>
                    <a:bodyPr/>
                    <a:lstStyle/>
                    <a:p>
                      <a:pPr algn="r"/>
                      <a:r>
                        <a:rPr lang="id-ID" sz="1200" dirty="0" smtClean="0"/>
                        <a:t>89,66</a:t>
                      </a:r>
                      <a:endParaRPr lang="id-ID" sz="1200" dirty="0"/>
                    </a:p>
                  </a:txBody>
                  <a:tcPr anchor="ctr">
                    <a:solidFill>
                      <a:schemeClr val="bg1">
                        <a:lumMod val="85000"/>
                      </a:schemeClr>
                    </a:solidFill>
                  </a:tcPr>
                </a:tc>
                <a:tc>
                  <a:txBody>
                    <a:bodyPr/>
                    <a:lstStyle/>
                    <a:p>
                      <a:pPr algn="r"/>
                      <a:r>
                        <a:rPr lang="id-ID" sz="1200" dirty="0" smtClean="0"/>
                        <a:t>3,45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Quality</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17,24</a:t>
                      </a:r>
                      <a:endParaRPr lang="id-ID" sz="1200" dirty="0"/>
                    </a:p>
                  </a:txBody>
                  <a:tcPr anchor="ctr"/>
                </a:tc>
                <a:tc>
                  <a:txBody>
                    <a:bodyPr/>
                    <a:lstStyle/>
                    <a:p>
                      <a:pPr algn="r"/>
                      <a:r>
                        <a:rPr lang="id-ID" sz="1200" dirty="0" smtClean="0"/>
                        <a:t>74,71</a:t>
                      </a:r>
                      <a:endParaRPr lang="id-ID" sz="1200" dirty="0"/>
                    </a:p>
                  </a:txBody>
                  <a:tcPr anchor="ctr">
                    <a:solidFill>
                      <a:schemeClr val="bg1">
                        <a:lumMod val="85000"/>
                      </a:schemeClr>
                    </a:solidFill>
                  </a:tcPr>
                </a:tc>
                <a:tc>
                  <a:txBody>
                    <a:bodyPr/>
                    <a:lstStyle/>
                    <a:p>
                      <a:pPr algn="r"/>
                      <a:r>
                        <a:rPr lang="id-ID" sz="1200" dirty="0" smtClean="0"/>
                        <a:t>5,75</a:t>
                      </a:r>
                      <a:endParaRPr lang="id-ID" sz="1200" dirty="0"/>
                    </a:p>
                  </a:txBody>
                  <a:tcPr anchor="ctr"/>
                </a:tc>
                <a:tc>
                  <a:txBody>
                    <a:bodyPr/>
                    <a:lstStyle/>
                    <a:p>
                      <a:pPr algn="r"/>
                      <a:r>
                        <a:rPr lang="id-ID" sz="1200" dirty="0" smtClean="0"/>
                        <a:t>100</a:t>
                      </a:r>
                      <a:endParaRPr lang="id-ID" sz="1200" dirty="0"/>
                    </a:p>
                  </a:txBody>
                  <a:tcPr anchor="ctr"/>
                </a:tc>
              </a:tr>
            </a:tbl>
          </a:graphicData>
        </a:graphic>
      </p:graphicFrame>
      <p:sp>
        <p:nvSpPr>
          <p:cNvPr id="29" name="Rectangle 5"/>
          <p:cNvSpPr>
            <a:spLocks noGrp="1"/>
          </p:cNvSpPr>
          <p:nvPr>
            <p:ph type="body" sz="quarter" idx="14"/>
          </p:nvPr>
        </p:nvSpPr>
        <p:spPr>
          <a:xfrm>
            <a:off x="4437220" y="2924944"/>
            <a:ext cx="4095220" cy="432048"/>
          </a:xfrm>
        </p:spPr>
        <p:txBody>
          <a:bodyPr>
            <a:noAutofit/>
          </a:bodyPr>
          <a:lstStyle>
            <a:extLst/>
          </a:lstStyle>
          <a:p>
            <a:r>
              <a:rPr lang="id-ID" sz="2000" dirty="0" smtClean="0"/>
              <a:t>The Collection of ICALTD</a:t>
            </a:r>
            <a:endParaRPr lang="en-US" sz="2000" dirty="0"/>
          </a:p>
        </p:txBody>
      </p:sp>
      <p:graphicFrame>
        <p:nvGraphicFramePr>
          <p:cNvPr id="30" name="Content Placeholder 26"/>
          <p:cNvGraphicFramePr>
            <a:graphicFrameLocks noGrp="1"/>
          </p:cNvGraphicFramePr>
          <p:nvPr>
            <p:ph sz="quarter" idx="15"/>
            <p:extLst>
              <p:ext uri="{D42A27DB-BD31-4B8C-83A1-F6EECF244321}">
                <p14:modId xmlns:p14="http://schemas.microsoft.com/office/powerpoint/2010/main" val="2194904229"/>
              </p:ext>
            </p:extLst>
          </p:nvPr>
        </p:nvGraphicFramePr>
        <p:xfrm>
          <a:off x="4427984" y="3417912"/>
          <a:ext cx="4104457" cy="2966720"/>
        </p:xfrm>
        <a:graphic>
          <a:graphicData uri="http://schemas.openxmlformats.org/drawingml/2006/table">
            <a:tbl>
              <a:tblPr firstRow="1" bandRow="1">
                <a:tableStyleId>{69012ECD-51FC-41F1-AA8D-1B2483CD663E}</a:tableStyleId>
              </a:tblPr>
              <a:tblGrid>
                <a:gridCol w="1060997"/>
                <a:gridCol w="595187"/>
                <a:gridCol w="593476"/>
                <a:gridCol w="671306"/>
                <a:gridCol w="596716"/>
                <a:gridCol w="586775"/>
              </a:tblGrid>
              <a:tr h="370840">
                <a:tc rowSpan="2">
                  <a:txBody>
                    <a:bodyPr/>
                    <a:lstStyle/>
                    <a:p>
                      <a:pPr algn="ctr"/>
                      <a:r>
                        <a:rPr lang="id-ID" sz="1200" dirty="0" smtClean="0"/>
                        <a:t>Collection</a:t>
                      </a:r>
                      <a:r>
                        <a:rPr lang="id-ID" sz="1200" baseline="0" dirty="0" smtClean="0"/>
                        <a:t> </a:t>
                      </a:r>
                      <a:r>
                        <a:rPr lang="id-ID" sz="1200" dirty="0" smtClean="0"/>
                        <a:t>Variables</a:t>
                      </a:r>
                      <a:endParaRPr lang="id-ID" sz="1200" dirty="0"/>
                    </a:p>
                  </a:txBody>
                  <a:tcPr anchor="ctr"/>
                </a:tc>
                <a:tc gridSpan="5">
                  <a:txBody>
                    <a:bodyPr/>
                    <a:lstStyle/>
                    <a:p>
                      <a:pPr algn="ctr"/>
                      <a:r>
                        <a:rPr lang="id-ID" sz="1200" dirty="0" smtClean="0"/>
                        <a:t>Precentage of the respondents score</a:t>
                      </a:r>
                      <a:endParaRPr lang="id-ID" sz="1200" dirty="0"/>
                    </a:p>
                  </a:txBody>
                  <a:tcPr anchor="ct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370840">
                <a:tc vMerge="1">
                  <a:txBody>
                    <a:bodyPr/>
                    <a:lstStyle/>
                    <a:p>
                      <a:endParaRPr lang="id-ID" dirty="0"/>
                    </a:p>
                  </a:txBody>
                  <a:tcPr/>
                </a:tc>
                <a:tc>
                  <a:txBody>
                    <a:bodyPr/>
                    <a:lstStyle/>
                    <a:p>
                      <a:pPr algn="ctr"/>
                      <a:r>
                        <a:rPr lang="id-ID" sz="1200" dirty="0" smtClean="0"/>
                        <a:t>1</a:t>
                      </a:r>
                      <a:endParaRPr lang="id-ID" sz="1200" dirty="0"/>
                    </a:p>
                  </a:txBody>
                  <a:tcPr anchor="ctr"/>
                </a:tc>
                <a:tc>
                  <a:txBody>
                    <a:bodyPr/>
                    <a:lstStyle/>
                    <a:p>
                      <a:pPr algn="ctr"/>
                      <a:r>
                        <a:rPr lang="id-ID" sz="1200" dirty="0" smtClean="0"/>
                        <a:t>2</a:t>
                      </a:r>
                      <a:endParaRPr lang="id-ID" sz="1200" dirty="0"/>
                    </a:p>
                  </a:txBody>
                  <a:tcPr anchor="ctr"/>
                </a:tc>
                <a:tc>
                  <a:txBody>
                    <a:bodyPr/>
                    <a:lstStyle/>
                    <a:p>
                      <a:pPr algn="ctr"/>
                      <a:r>
                        <a:rPr lang="id-ID" sz="1200" dirty="0" smtClean="0"/>
                        <a:t>3</a:t>
                      </a:r>
                      <a:endParaRPr lang="id-ID" sz="1200" dirty="0"/>
                    </a:p>
                  </a:txBody>
                  <a:tcPr anchor="ctr">
                    <a:solidFill>
                      <a:schemeClr val="bg1">
                        <a:lumMod val="85000"/>
                      </a:schemeClr>
                    </a:solidFill>
                  </a:tcPr>
                </a:tc>
                <a:tc>
                  <a:txBody>
                    <a:bodyPr/>
                    <a:lstStyle/>
                    <a:p>
                      <a:pPr algn="ctr"/>
                      <a:r>
                        <a:rPr lang="id-ID" sz="1200" dirty="0" smtClean="0"/>
                        <a:t>4</a:t>
                      </a:r>
                      <a:endParaRPr lang="id-ID" sz="1200" dirty="0"/>
                    </a:p>
                  </a:txBody>
                  <a:tcPr anchor="ctr"/>
                </a:tc>
                <a:tc>
                  <a:txBody>
                    <a:bodyPr/>
                    <a:lstStyle/>
                    <a:p>
                      <a:pPr algn="ctr"/>
                      <a:r>
                        <a:rPr lang="id-ID" sz="1200" dirty="0" smtClean="0"/>
                        <a:t>Total</a:t>
                      </a:r>
                      <a:endParaRPr lang="id-ID" sz="1200" dirty="0"/>
                    </a:p>
                  </a:txBody>
                  <a:tcPr anchor="ctr"/>
                </a:tc>
              </a:tr>
              <a:tr h="370840">
                <a:tc>
                  <a:txBody>
                    <a:bodyPr/>
                    <a:lstStyle/>
                    <a:p>
                      <a:r>
                        <a:rPr lang="id-ID" sz="1200" dirty="0" smtClean="0"/>
                        <a:t>Currentness</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10,34</a:t>
                      </a:r>
                      <a:endParaRPr lang="id-ID" sz="1200" dirty="0"/>
                    </a:p>
                  </a:txBody>
                  <a:tcPr anchor="ctr"/>
                </a:tc>
                <a:tc>
                  <a:txBody>
                    <a:bodyPr/>
                    <a:lstStyle/>
                    <a:p>
                      <a:pPr algn="r"/>
                      <a:r>
                        <a:rPr lang="id-ID" sz="1200" dirty="0" smtClean="0"/>
                        <a:t>75,86</a:t>
                      </a:r>
                      <a:endParaRPr lang="id-ID" sz="1200" dirty="0"/>
                    </a:p>
                  </a:txBody>
                  <a:tcPr anchor="ctr">
                    <a:solidFill>
                      <a:schemeClr val="bg1">
                        <a:lumMod val="85000"/>
                      </a:schemeClr>
                    </a:solidFill>
                  </a:tcPr>
                </a:tc>
                <a:tc>
                  <a:txBody>
                    <a:bodyPr/>
                    <a:lstStyle/>
                    <a:p>
                      <a:pPr algn="r"/>
                      <a:r>
                        <a:rPr lang="id-ID" sz="1200" dirty="0" smtClean="0"/>
                        <a:t>11,49</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Completeness</a:t>
                      </a:r>
                      <a:endParaRPr lang="id-ID" sz="1200" dirty="0"/>
                    </a:p>
                  </a:txBody>
                  <a:tcPr/>
                </a:tc>
                <a:tc>
                  <a:txBody>
                    <a:bodyPr/>
                    <a:lstStyle/>
                    <a:p>
                      <a:pPr algn="r"/>
                      <a:r>
                        <a:rPr lang="id-ID" sz="1200" dirty="0" smtClean="0"/>
                        <a:t>11,49</a:t>
                      </a:r>
                      <a:endParaRPr lang="id-ID" sz="1200" dirty="0"/>
                    </a:p>
                  </a:txBody>
                  <a:tcPr anchor="ctr"/>
                </a:tc>
                <a:tc>
                  <a:txBody>
                    <a:bodyPr/>
                    <a:lstStyle/>
                    <a:p>
                      <a:pPr algn="r"/>
                      <a:r>
                        <a:rPr lang="id-ID" sz="1200" dirty="0" smtClean="0"/>
                        <a:t>14,94</a:t>
                      </a:r>
                      <a:endParaRPr lang="id-ID" sz="1200" dirty="0"/>
                    </a:p>
                  </a:txBody>
                  <a:tcPr anchor="ctr"/>
                </a:tc>
                <a:tc>
                  <a:txBody>
                    <a:bodyPr/>
                    <a:lstStyle/>
                    <a:p>
                      <a:pPr algn="r"/>
                      <a:r>
                        <a:rPr lang="id-ID" sz="1200" dirty="0" smtClean="0"/>
                        <a:t>67,82</a:t>
                      </a:r>
                      <a:endParaRPr lang="id-ID" sz="1200" dirty="0"/>
                    </a:p>
                  </a:txBody>
                  <a:tcPr anchor="ctr">
                    <a:solidFill>
                      <a:schemeClr val="bg1">
                        <a:lumMod val="85000"/>
                      </a:schemeClr>
                    </a:solidFill>
                  </a:tcPr>
                </a:tc>
                <a:tc>
                  <a:txBody>
                    <a:bodyPr/>
                    <a:lstStyle/>
                    <a:p>
                      <a:pPr algn="r"/>
                      <a:r>
                        <a:rPr lang="id-ID" sz="1200" dirty="0" smtClean="0"/>
                        <a:t>5,75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Quality</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85,06</a:t>
                      </a:r>
                      <a:endParaRPr lang="id-ID" sz="1200" dirty="0"/>
                    </a:p>
                  </a:txBody>
                  <a:tcPr anchor="ctr">
                    <a:solidFill>
                      <a:schemeClr val="bg1">
                        <a:lumMod val="85000"/>
                      </a:schemeClr>
                    </a:solidFill>
                  </a:tcPr>
                </a:tc>
                <a:tc>
                  <a:txBody>
                    <a:bodyPr/>
                    <a:lstStyle/>
                    <a:p>
                      <a:pPr algn="r"/>
                      <a:r>
                        <a:rPr lang="id-ID" sz="1200" dirty="0" smtClean="0"/>
                        <a:t>4,60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Quantity</a:t>
                      </a:r>
                      <a:endParaRPr lang="id-ID" sz="1200" dirty="0"/>
                    </a:p>
                  </a:txBody>
                  <a:tcPr/>
                </a:tc>
                <a:tc>
                  <a:txBody>
                    <a:bodyPr/>
                    <a:lstStyle/>
                    <a:p>
                      <a:pPr algn="r"/>
                      <a:r>
                        <a:rPr lang="id-ID" sz="1200" dirty="0" smtClean="0"/>
                        <a:t>3,45</a:t>
                      </a:r>
                      <a:endParaRPr lang="id-ID" sz="1200" dirty="0"/>
                    </a:p>
                  </a:txBody>
                  <a:tcPr anchor="ctr"/>
                </a:tc>
                <a:tc>
                  <a:txBody>
                    <a:bodyPr/>
                    <a:lstStyle/>
                    <a:p>
                      <a:pPr algn="r"/>
                      <a:r>
                        <a:rPr lang="id-ID" sz="1200" dirty="0" smtClean="0"/>
                        <a:t>27,59</a:t>
                      </a:r>
                      <a:endParaRPr lang="id-ID" sz="1200" dirty="0"/>
                    </a:p>
                  </a:txBody>
                  <a:tcPr anchor="ctr"/>
                </a:tc>
                <a:tc>
                  <a:txBody>
                    <a:bodyPr/>
                    <a:lstStyle/>
                    <a:p>
                      <a:pPr algn="r"/>
                      <a:r>
                        <a:rPr lang="id-ID" sz="1200" dirty="0" smtClean="0"/>
                        <a:t>63,22</a:t>
                      </a:r>
                      <a:endParaRPr lang="id-ID" sz="1200" dirty="0"/>
                    </a:p>
                  </a:txBody>
                  <a:tcPr anchor="ctr">
                    <a:solidFill>
                      <a:schemeClr val="bg1">
                        <a:lumMod val="85000"/>
                      </a:schemeClr>
                    </a:solidFill>
                  </a:tcPr>
                </a:tc>
                <a:tc>
                  <a:txBody>
                    <a:bodyPr/>
                    <a:lstStyle/>
                    <a:p>
                      <a:pPr algn="r"/>
                      <a:r>
                        <a:rPr lang="id-ID" sz="1200" dirty="0" smtClean="0"/>
                        <a:t>5,75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Form</a:t>
                      </a:r>
                      <a:r>
                        <a:rPr lang="id-ID" sz="1200" baseline="0" dirty="0" smtClean="0"/>
                        <a:t> </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13,79</a:t>
                      </a:r>
                      <a:endParaRPr lang="id-ID" sz="1200" dirty="0"/>
                    </a:p>
                  </a:txBody>
                  <a:tcPr anchor="ctr"/>
                </a:tc>
                <a:tc>
                  <a:txBody>
                    <a:bodyPr/>
                    <a:lstStyle/>
                    <a:p>
                      <a:pPr algn="r"/>
                      <a:r>
                        <a:rPr lang="id-ID" sz="1200" dirty="0" smtClean="0"/>
                        <a:t>74,71</a:t>
                      </a:r>
                      <a:endParaRPr lang="id-ID" sz="1200" dirty="0"/>
                    </a:p>
                  </a:txBody>
                  <a:tcPr anchor="ctr">
                    <a:solidFill>
                      <a:schemeClr val="bg1">
                        <a:lumMod val="85000"/>
                      </a:schemeClr>
                    </a:solidFill>
                  </a:tcPr>
                </a:tc>
                <a:tc>
                  <a:txBody>
                    <a:bodyPr/>
                    <a:lstStyle/>
                    <a:p>
                      <a:pPr algn="r"/>
                      <a:r>
                        <a:rPr lang="id-ID" sz="1200" dirty="0" smtClean="0"/>
                        <a:t>10,34</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Management</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17,24</a:t>
                      </a:r>
                      <a:endParaRPr lang="id-ID" sz="1200" dirty="0"/>
                    </a:p>
                  </a:txBody>
                  <a:tcPr anchor="ctr"/>
                </a:tc>
                <a:tc>
                  <a:txBody>
                    <a:bodyPr/>
                    <a:lstStyle/>
                    <a:p>
                      <a:pPr algn="r"/>
                      <a:r>
                        <a:rPr lang="id-ID" sz="1200" dirty="0" smtClean="0"/>
                        <a:t>72,41</a:t>
                      </a:r>
                      <a:endParaRPr lang="id-ID" sz="1200" dirty="0"/>
                    </a:p>
                  </a:txBody>
                  <a:tcPr anchor="ctr">
                    <a:solidFill>
                      <a:schemeClr val="bg1">
                        <a:lumMod val="85000"/>
                      </a:schemeClr>
                    </a:solidFill>
                  </a:tcPr>
                </a:tc>
                <a:tc>
                  <a:txBody>
                    <a:bodyPr/>
                    <a:lstStyle/>
                    <a:p>
                      <a:pPr algn="r"/>
                      <a:r>
                        <a:rPr lang="id-ID" sz="1200" dirty="0" smtClean="0"/>
                        <a:t>8,05</a:t>
                      </a:r>
                      <a:endParaRPr lang="id-ID" sz="1200" dirty="0"/>
                    </a:p>
                  </a:txBody>
                  <a:tcPr anchor="ctr"/>
                </a:tc>
                <a:tc>
                  <a:txBody>
                    <a:bodyPr/>
                    <a:lstStyle/>
                    <a:p>
                      <a:pPr algn="r"/>
                      <a:r>
                        <a:rPr lang="id-ID" sz="1200" dirty="0" smtClean="0"/>
                        <a:t>100</a:t>
                      </a:r>
                      <a:endParaRPr lang="id-ID" sz="1200" dirty="0"/>
                    </a:p>
                  </a:txBody>
                  <a:tcPr anchor="ctr"/>
                </a:tc>
              </a:tr>
            </a:tbl>
          </a:graphicData>
        </a:graphic>
      </p:graphicFrame>
      <p:sp>
        <p:nvSpPr>
          <p:cNvPr id="32" name="Rectangle 31"/>
          <p:cNvSpPr/>
          <p:nvPr/>
        </p:nvSpPr>
        <p:spPr>
          <a:xfrm>
            <a:off x="251520" y="6453336"/>
            <a:ext cx="8280920" cy="382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400" b="1" dirty="0" smtClean="0">
                <a:solidFill>
                  <a:schemeClr val="tx1"/>
                </a:solidFill>
              </a:rPr>
              <a:t>Notes:  </a:t>
            </a:r>
            <a:r>
              <a:rPr lang="id-ID" sz="1400" b="1" dirty="0" smtClean="0">
                <a:solidFill>
                  <a:schemeClr val="tx1"/>
                </a:solidFill>
              </a:rPr>
              <a:t>1 = not very good;  </a:t>
            </a:r>
            <a:r>
              <a:rPr lang="id-ID" sz="1400" b="1" dirty="0" smtClean="0">
                <a:solidFill>
                  <a:schemeClr val="tx1"/>
                </a:solidFill>
              </a:rPr>
              <a:t>2= not good;  </a:t>
            </a:r>
            <a:r>
              <a:rPr lang="id-ID" sz="1400" b="1" dirty="0" smtClean="0">
                <a:solidFill>
                  <a:schemeClr val="tx1"/>
                </a:solidFill>
              </a:rPr>
              <a:t>3 = good;  </a:t>
            </a:r>
            <a:r>
              <a:rPr lang="id-ID" sz="1400" b="1" dirty="0" smtClean="0">
                <a:solidFill>
                  <a:schemeClr val="tx1"/>
                </a:solidFill>
              </a:rPr>
              <a:t>4 = very good</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80312" y="6021288"/>
            <a:ext cx="1152128" cy="75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2"/>
          <p:cNvSpPr>
            <a:spLocks noGrp="1"/>
          </p:cNvSpPr>
          <p:nvPr>
            <p:ph type="title"/>
          </p:nvPr>
        </p:nvSpPr>
        <p:spPr>
          <a:xfrm>
            <a:off x="8610600" y="381000"/>
            <a:ext cx="533400" cy="5867400"/>
          </a:xfrm>
        </p:spPr>
        <p:txBody>
          <a:bodyPr>
            <a:noAutofit/>
          </a:bodyPr>
          <a:lstStyle>
            <a:extLst/>
          </a:lstStyle>
          <a:p>
            <a:r>
              <a:rPr lang="id-ID" sz="2800" dirty="0" smtClean="0"/>
              <a:t>RESUTLS AND DISCUSSION</a:t>
            </a:r>
            <a:endParaRPr lang="en-US" sz="2800" dirty="0"/>
          </a:p>
        </p:txBody>
      </p:sp>
      <p:sp>
        <p:nvSpPr>
          <p:cNvPr id="13" name="Rectangle 5"/>
          <p:cNvSpPr>
            <a:spLocks noGrp="1"/>
          </p:cNvSpPr>
          <p:nvPr>
            <p:ph type="body" sz="quarter" idx="14"/>
          </p:nvPr>
        </p:nvSpPr>
        <p:spPr>
          <a:xfrm>
            <a:off x="116740" y="44624"/>
            <a:ext cx="4095220" cy="432048"/>
          </a:xfrm>
        </p:spPr>
        <p:txBody>
          <a:bodyPr>
            <a:noAutofit/>
          </a:bodyPr>
          <a:lstStyle>
            <a:extLst/>
          </a:lstStyle>
          <a:p>
            <a:r>
              <a:rPr lang="id-ID" sz="2000" dirty="0" smtClean="0"/>
              <a:t>The Facilities of ICALTD</a:t>
            </a:r>
            <a:endParaRPr lang="en-US" sz="2000" dirty="0"/>
          </a:p>
        </p:txBody>
      </p:sp>
      <p:graphicFrame>
        <p:nvGraphicFramePr>
          <p:cNvPr id="14" name="Content Placeholder 26"/>
          <p:cNvGraphicFramePr>
            <a:graphicFrameLocks noGrp="1"/>
          </p:cNvGraphicFramePr>
          <p:nvPr>
            <p:ph sz="quarter" idx="15"/>
            <p:extLst>
              <p:ext uri="{D42A27DB-BD31-4B8C-83A1-F6EECF244321}">
                <p14:modId xmlns:p14="http://schemas.microsoft.com/office/powerpoint/2010/main" val="1316088503"/>
              </p:ext>
            </p:extLst>
          </p:nvPr>
        </p:nvGraphicFramePr>
        <p:xfrm>
          <a:off x="107504" y="537592"/>
          <a:ext cx="4104456" cy="4419600"/>
        </p:xfrm>
        <a:graphic>
          <a:graphicData uri="http://schemas.openxmlformats.org/drawingml/2006/table">
            <a:tbl>
              <a:tblPr firstRow="1" bandRow="1">
                <a:tableStyleId>{69012ECD-51FC-41F1-AA8D-1B2483CD663E}</a:tableStyleId>
              </a:tblPr>
              <a:tblGrid>
                <a:gridCol w="1060997"/>
                <a:gridCol w="517356"/>
                <a:gridCol w="671306"/>
                <a:gridCol w="671306"/>
                <a:gridCol w="596716"/>
                <a:gridCol w="586775"/>
              </a:tblGrid>
              <a:tr h="370840">
                <a:tc rowSpan="2">
                  <a:txBody>
                    <a:bodyPr/>
                    <a:lstStyle/>
                    <a:p>
                      <a:pPr algn="ctr"/>
                      <a:r>
                        <a:rPr lang="id-ID" sz="1200" dirty="0" smtClean="0"/>
                        <a:t>Facilities</a:t>
                      </a:r>
                    </a:p>
                    <a:p>
                      <a:pPr algn="ctr"/>
                      <a:r>
                        <a:rPr lang="id-ID" sz="1200" dirty="0" smtClean="0"/>
                        <a:t>Variables</a:t>
                      </a:r>
                      <a:endParaRPr lang="id-ID" sz="1200" dirty="0"/>
                    </a:p>
                  </a:txBody>
                  <a:tcPr anchor="ctr"/>
                </a:tc>
                <a:tc gridSpan="5">
                  <a:txBody>
                    <a:bodyPr/>
                    <a:lstStyle/>
                    <a:p>
                      <a:pPr algn="ctr"/>
                      <a:r>
                        <a:rPr lang="id-ID" sz="1200" dirty="0" smtClean="0"/>
                        <a:t>Precentage of the respondents score</a:t>
                      </a:r>
                      <a:endParaRPr lang="id-ID" sz="1200" dirty="0"/>
                    </a:p>
                  </a:txBody>
                  <a:tcPr anchor="ct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370840">
                <a:tc vMerge="1">
                  <a:txBody>
                    <a:bodyPr/>
                    <a:lstStyle/>
                    <a:p>
                      <a:endParaRPr lang="id-ID" dirty="0"/>
                    </a:p>
                  </a:txBody>
                  <a:tcPr/>
                </a:tc>
                <a:tc>
                  <a:txBody>
                    <a:bodyPr/>
                    <a:lstStyle/>
                    <a:p>
                      <a:pPr algn="ctr"/>
                      <a:r>
                        <a:rPr lang="id-ID" sz="1200" dirty="0" smtClean="0"/>
                        <a:t>1</a:t>
                      </a:r>
                      <a:endParaRPr lang="id-ID" sz="1200" dirty="0"/>
                    </a:p>
                  </a:txBody>
                  <a:tcPr anchor="ctr"/>
                </a:tc>
                <a:tc>
                  <a:txBody>
                    <a:bodyPr/>
                    <a:lstStyle/>
                    <a:p>
                      <a:pPr algn="ctr"/>
                      <a:r>
                        <a:rPr lang="id-ID" sz="1200" dirty="0" smtClean="0"/>
                        <a:t>2</a:t>
                      </a:r>
                      <a:endParaRPr lang="id-ID" sz="1200" dirty="0"/>
                    </a:p>
                  </a:txBody>
                  <a:tcPr anchor="ctr"/>
                </a:tc>
                <a:tc>
                  <a:txBody>
                    <a:bodyPr/>
                    <a:lstStyle/>
                    <a:p>
                      <a:pPr algn="ctr"/>
                      <a:r>
                        <a:rPr lang="id-ID" sz="1200" dirty="0" smtClean="0"/>
                        <a:t>3</a:t>
                      </a:r>
                      <a:endParaRPr lang="id-ID" sz="1200" dirty="0"/>
                    </a:p>
                  </a:txBody>
                  <a:tcPr anchor="ctr">
                    <a:solidFill>
                      <a:schemeClr val="bg1">
                        <a:lumMod val="85000"/>
                      </a:schemeClr>
                    </a:solidFill>
                  </a:tcPr>
                </a:tc>
                <a:tc>
                  <a:txBody>
                    <a:bodyPr/>
                    <a:lstStyle/>
                    <a:p>
                      <a:pPr algn="ctr"/>
                      <a:r>
                        <a:rPr lang="id-ID" sz="1200" dirty="0" smtClean="0"/>
                        <a:t>4</a:t>
                      </a:r>
                      <a:endParaRPr lang="id-ID" sz="1200" dirty="0"/>
                    </a:p>
                  </a:txBody>
                  <a:tcPr anchor="ctr"/>
                </a:tc>
                <a:tc>
                  <a:txBody>
                    <a:bodyPr/>
                    <a:lstStyle/>
                    <a:p>
                      <a:pPr algn="ctr"/>
                      <a:r>
                        <a:rPr lang="id-ID" sz="1200" dirty="0" smtClean="0"/>
                        <a:t>Total</a:t>
                      </a:r>
                      <a:endParaRPr lang="id-ID" sz="1200" dirty="0"/>
                    </a:p>
                  </a:txBody>
                  <a:tcPr anchor="ctr"/>
                </a:tc>
              </a:tr>
              <a:tr h="370840">
                <a:tc>
                  <a:txBody>
                    <a:bodyPr/>
                    <a:lstStyle/>
                    <a:p>
                      <a:r>
                        <a:rPr lang="id-ID" sz="1200" dirty="0" smtClean="0"/>
                        <a:t>Ease of access to information</a:t>
                      </a:r>
                      <a:endParaRPr lang="id-ID" sz="1200" dirty="0"/>
                    </a:p>
                  </a:txBody>
                  <a:tcPr/>
                </a:tc>
                <a:tc>
                  <a:txBody>
                    <a:bodyPr/>
                    <a:lstStyle/>
                    <a:p>
                      <a:pPr algn="r"/>
                      <a:r>
                        <a:rPr lang="id-ID" sz="1200" dirty="0" smtClean="0"/>
                        <a:t>3,45</a:t>
                      </a:r>
                      <a:endParaRPr lang="id-ID" sz="1200" dirty="0"/>
                    </a:p>
                  </a:txBody>
                  <a:tcPr anchor="ctr"/>
                </a:tc>
                <a:tc>
                  <a:txBody>
                    <a:bodyPr/>
                    <a:lstStyle/>
                    <a:p>
                      <a:pPr algn="r"/>
                      <a:r>
                        <a:rPr lang="id-ID" sz="1200" dirty="0" smtClean="0"/>
                        <a:t>26,44</a:t>
                      </a:r>
                      <a:endParaRPr lang="id-ID" sz="1200" dirty="0"/>
                    </a:p>
                  </a:txBody>
                  <a:tcPr anchor="ctr"/>
                </a:tc>
                <a:tc>
                  <a:txBody>
                    <a:bodyPr/>
                    <a:lstStyle/>
                    <a:p>
                      <a:pPr algn="r"/>
                      <a:r>
                        <a:rPr lang="id-ID" sz="1200" dirty="0" smtClean="0"/>
                        <a:t>62,07</a:t>
                      </a:r>
                      <a:endParaRPr lang="id-ID" sz="1200" dirty="0"/>
                    </a:p>
                  </a:txBody>
                  <a:tcPr anchor="ctr">
                    <a:solidFill>
                      <a:schemeClr val="bg1">
                        <a:lumMod val="85000"/>
                      </a:schemeClr>
                    </a:solidFill>
                  </a:tcPr>
                </a:tc>
                <a:tc>
                  <a:txBody>
                    <a:bodyPr/>
                    <a:lstStyle/>
                    <a:p>
                      <a:pPr algn="r"/>
                      <a:r>
                        <a:rPr lang="id-ID" sz="1200" dirty="0" smtClean="0"/>
                        <a:t>8,05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Media and communication channels</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10,34</a:t>
                      </a:r>
                      <a:endParaRPr lang="id-ID" sz="1200" dirty="0"/>
                    </a:p>
                  </a:txBody>
                  <a:tcPr anchor="ctr"/>
                </a:tc>
                <a:tc>
                  <a:txBody>
                    <a:bodyPr/>
                    <a:lstStyle/>
                    <a:p>
                      <a:pPr algn="r"/>
                      <a:r>
                        <a:rPr lang="id-ID" sz="1200" dirty="0" smtClean="0"/>
                        <a:t>79,31</a:t>
                      </a:r>
                      <a:endParaRPr lang="id-ID" sz="1200" dirty="0"/>
                    </a:p>
                  </a:txBody>
                  <a:tcPr anchor="ctr">
                    <a:solidFill>
                      <a:schemeClr val="bg1">
                        <a:lumMod val="85000"/>
                      </a:schemeClr>
                    </a:solidFill>
                  </a:tcPr>
                </a:tc>
                <a:tc>
                  <a:txBody>
                    <a:bodyPr/>
                    <a:lstStyle/>
                    <a:p>
                      <a:pPr algn="r"/>
                      <a:r>
                        <a:rPr lang="id-ID" sz="1200" dirty="0" smtClean="0"/>
                        <a:t>9,20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ICT</a:t>
                      </a:r>
                      <a:r>
                        <a:rPr lang="id-ID" sz="1200" baseline="0" dirty="0" smtClean="0"/>
                        <a:t> </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3,45</a:t>
                      </a:r>
                      <a:endParaRPr lang="id-ID" sz="1200" dirty="0"/>
                    </a:p>
                  </a:txBody>
                  <a:tcPr anchor="ctr"/>
                </a:tc>
                <a:tc>
                  <a:txBody>
                    <a:bodyPr/>
                    <a:lstStyle/>
                    <a:p>
                      <a:pPr algn="r"/>
                      <a:r>
                        <a:rPr lang="id-ID" sz="1200" dirty="0" smtClean="0"/>
                        <a:t>86,21</a:t>
                      </a:r>
                      <a:endParaRPr lang="id-ID" sz="1200" dirty="0"/>
                    </a:p>
                  </a:txBody>
                  <a:tcPr anchor="ctr">
                    <a:solidFill>
                      <a:schemeClr val="bg1">
                        <a:lumMod val="85000"/>
                      </a:schemeClr>
                    </a:solidFill>
                  </a:tcPr>
                </a:tc>
                <a:tc>
                  <a:txBody>
                    <a:bodyPr/>
                    <a:lstStyle/>
                    <a:p>
                      <a:pPr algn="r"/>
                      <a:r>
                        <a:rPr lang="id-ID" sz="1200" dirty="0" smtClean="0"/>
                        <a:t>9,20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Photocopy</a:t>
                      </a:r>
                      <a:endParaRPr lang="id-ID" sz="1200" dirty="0"/>
                    </a:p>
                  </a:txBody>
                  <a:tcPr/>
                </a:tc>
                <a:tc>
                  <a:txBody>
                    <a:bodyPr/>
                    <a:lstStyle/>
                    <a:p>
                      <a:pPr algn="r"/>
                      <a:r>
                        <a:rPr lang="id-ID" sz="1200" dirty="0" smtClean="0"/>
                        <a:t>5,75</a:t>
                      </a:r>
                      <a:endParaRPr lang="id-ID" sz="1200" dirty="0"/>
                    </a:p>
                  </a:txBody>
                  <a:tcPr anchor="ctr"/>
                </a:tc>
                <a:tc>
                  <a:txBody>
                    <a:bodyPr/>
                    <a:lstStyle/>
                    <a:p>
                      <a:pPr algn="r"/>
                      <a:r>
                        <a:rPr lang="id-ID" sz="1200" dirty="0" smtClean="0"/>
                        <a:t>26,44</a:t>
                      </a:r>
                      <a:endParaRPr lang="id-ID" sz="1200" dirty="0"/>
                    </a:p>
                  </a:txBody>
                  <a:tcPr anchor="ctr"/>
                </a:tc>
                <a:tc>
                  <a:txBody>
                    <a:bodyPr/>
                    <a:lstStyle/>
                    <a:p>
                      <a:pPr algn="r"/>
                      <a:r>
                        <a:rPr lang="id-ID" sz="1200" dirty="0" smtClean="0"/>
                        <a:t>66,67</a:t>
                      </a:r>
                      <a:endParaRPr lang="id-ID" sz="1200" dirty="0"/>
                    </a:p>
                  </a:txBody>
                  <a:tcPr anchor="ctr">
                    <a:solidFill>
                      <a:schemeClr val="bg1">
                        <a:lumMod val="85000"/>
                      </a:schemeClr>
                    </a:solidFill>
                  </a:tcPr>
                </a:tc>
                <a:tc>
                  <a:txBody>
                    <a:bodyPr/>
                    <a:lstStyle/>
                    <a:p>
                      <a:pPr algn="r"/>
                      <a:r>
                        <a:rPr lang="id-ID" sz="1200" dirty="0" smtClean="0"/>
                        <a:t>1,15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Reading room</a:t>
                      </a:r>
                      <a:endParaRPr lang="id-ID" sz="1200" dirty="0"/>
                    </a:p>
                  </a:txBody>
                  <a:tcPr/>
                </a:tc>
                <a:tc>
                  <a:txBody>
                    <a:bodyPr/>
                    <a:lstStyle/>
                    <a:p>
                      <a:pPr algn="r"/>
                      <a:r>
                        <a:rPr lang="id-ID" sz="1200" dirty="0" smtClean="0"/>
                        <a:t>0</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87,36</a:t>
                      </a:r>
                      <a:endParaRPr lang="id-ID" sz="1200" dirty="0"/>
                    </a:p>
                  </a:txBody>
                  <a:tcPr anchor="ctr">
                    <a:solidFill>
                      <a:schemeClr val="bg1">
                        <a:lumMod val="85000"/>
                      </a:schemeClr>
                    </a:solidFill>
                  </a:tcPr>
                </a:tc>
                <a:tc>
                  <a:txBody>
                    <a:bodyPr/>
                    <a:lstStyle/>
                    <a:p>
                      <a:pPr algn="r"/>
                      <a:r>
                        <a:rPr lang="id-ID" sz="1200" dirty="0" smtClean="0"/>
                        <a:t>4,60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Internet service</a:t>
                      </a:r>
                      <a:endParaRPr lang="id-ID" sz="1200" dirty="0"/>
                    </a:p>
                  </a:txBody>
                  <a:tcPr/>
                </a:tc>
                <a:tc>
                  <a:txBody>
                    <a:bodyPr/>
                    <a:lstStyle/>
                    <a:p>
                      <a:pPr algn="r"/>
                      <a:r>
                        <a:rPr lang="id-ID" sz="1200" dirty="0" smtClean="0"/>
                        <a:t>3,45</a:t>
                      </a:r>
                      <a:endParaRPr lang="id-ID" sz="1200" dirty="0"/>
                    </a:p>
                  </a:txBody>
                  <a:tcPr anchor="ctr"/>
                </a:tc>
                <a:tc>
                  <a:txBody>
                    <a:bodyPr/>
                    <a:lstStyle/>
                    <a:p>
                      <a:pPr algn="r"/>
                      <a:r>
                        <a:rPr lang="id-ID" sz="1200" dirty="0" smtClean="0"/>
                        <a:t>5,75</a:t>
                      </a:r>
                      <a:endParaRPr lang="id-ID" sz="1200" dirty="0"/>
                    </a:p>
                  </a:txBody>
                  <a:tcPr anchor="ctr"/>
                </a:tc>
                <a:tc>
                  <a:txBody>
                    <a:bodyPr/>
                    <a:lstStyle/>
                    <a:p>
                      <a:pPr algn="r"/>
                      <a:r>
                        <a:rPr lang="id-ID" sz="1200" dirty="0" smtClean="0"/>
                        <a:t>78,16</a:t>
                      </a:r>
                      <a:endParaRPr lang="id-ID" sz="1200" dirty="0"/>
                    </a:p>
                  </a:txBody>
                  <a:tcPr anchor="ctr">
                    <a:solidFill>
                      <a:schemeClr val="bg1">
                        <a:lumMod val="85000"/>
                      </a:schemeClr>
                    </a:solidFill>
                  </a:tcPr>
                </a:tc>
                <a:tc>
                  <a:txBody>
                    <a:bodyPr/>
                    <a:lstStyle/>
                    <a:p>
                      <a:pPr algn="r"/>
                      <a:r>
                        <a:rPr lang="id-ID" sz="1200" dirty="0" smtClean="0"/>
                        <a:t>12,64</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Lighting</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81,61</a:t>
                      </a:r>
                      <a:endParaRPr lang="id-ID" sz="1200" dirty="0"/>
                    </a:p>
                  </a:txBody>
                  <a:tcPr anchor="ctr">
                    <a:solidFill>
                      <a:schemeClr val="bg1">
                        <a:lumMod val="85000"/>
                      </a:schemeClr>
                    </a:solidFill>
                  </a:tcPr>
                </a:tc>
                <a:tc>
                  <a:txBody>
                    <a:bodyPr/>
                    <a:lstStyle/>
                    <a:p>
                      <a:pPr algn="r"/>
                      <a:r>
                        <a:rPr lang="id-ID" sz="1200" dirty="0" smtClean="0"/>
                        <a:t>8,05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Library Interior </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6,90</a:t>
                      </a:r>
                      <a:endParaRPr lang="id-ID" sz="1200" dirty="0"/>
                    </a:p>
                  </a:txBody>
                  <a:tcPr anchor="ctr"/>
                </a:tc>
                <a:tc>
                  <a:txBody>
                    <a:bodyPr/>
                    <a:lstStyle/>
                    <a:p>
                      <a:pPr algn="r"/>
                      <a:r>
                        <a:rPr lang="id-ID" sz="1200" dirty="0" smtClean="0"/>
                        <a:t>77,01</a:t>
                      </a:r>
                      <a:endParaRPr lang="id-ID" sz="1200" dirty="0"/>
                    </a:p>
                  </a:txBody>
                  <a:tcPr anchor="ctr">
                    <a:solidFill>
                      <a:schemeClr val="bg1">
                        <a:lumMod val="85000"/>
                      </a:schemeClr>
                    </a:solidFill>
                  </a:tcPr>
                </a:tc>
                <a:tc>
                  <a:txBody>
                    <a:bodyPr/>
                    <a:lstStyle/>
                    <a:p>
                      <a:pPr algn="r"/>
                      <a:r>
                        <a:rPr lang="id-ID" sz="1200" dirty="0" smtClean="0"/>
                        <a:t>14,94</a:t>
                      </a:r>
                      <a:endParaRPr lang="id-ID" sz="1200" dirty="0"/>
                    </a:p>
                  </a:txBody>
                  <a:tcPr anchor="ctr"/>
                </a:tc>
                <a:tc>
                  <a:txBody>
                    <a:bodyPr/>
                    <a:lstStyle/>
                    <a:p>
                      <a:pPr algn="r"/>
                      <a:r>
                        <a:rPr lang="id-ID" sz="1200" dirty="0" smtClean="0"/>
                        <a:t>100</a:t>
                      </a:r>
                      <a:endParaRPr lang="id-ID" sz="1200" dirty="0"/>
                    </a:p>
                  </a:txBody>
                  <a:tcPr anchor="ctr"/>
                </a:tc>
              </a:tr>
            </a:tbl>
          </a:graphicData>
        </a:graphic>
      </p:graphicFrame>
      <p:sp>
        <p:nvSpPr>
          <p:cNvPr id="15" name="Rectangle 5"/>
          <p:cNvSpPr>
            <a:spLocks noGrp="1"/>
          </p:cNvSpPr>
          <p:nvPr>
            <p:ph type="body" sz="quarter" idx="14"/>
          </p:nvPr>
        </p:nvSpPr>
        <p:spPr>
          <a:xfrm>
            <a:off x="4437220" y="44624"/>
            <a:ext cx="4095220" cy="432048"/>
          </a:xfrm>
        </p:spPr>
        <p:txBody>
          <a:bodyPr>
            <a:noAutofit/>
          </a:bodyPr>
          <a:lstStyle>
            <a:extLst/>
          </a:lstStyle>
          <a:p>
            <a:r>
              <a:rPr lang="id-ID" sz="2000" dirty="0" smtClean="0"/>
              <a:t>The Library Services of ICALTD</a:t>
            </a:r>
            <a:endParaRPr lang="en-US" sz="2000" dirty="0"/>
          </a:p>
        </p:txBody>
      </p:sp>
      <p:graphicFrame>
        <p:nvGraphicFramePr>
          <p:cNvPr id="16" name="Content Placeholder 26"/>
          <p:cNvGraphicFramePr>
            <a:graphicFrameLocks noGrp="1"/>
          </p:cNvGraphicFramePr>
          <p:nvPr>
            <p:ph sz="quarter" idx="15"/>
            <p:extLst>
              <p:ext uri="{D42A27DB-BD31-4B8C-83A1-F6EECF244321}">
                <p14:modId xmlns:p14="http://schemas.microsoft.com/office/powerpoint/2010/main" val="1156058795"/>
              </p:ext>
            </p:extLst>
          </p:nvPr>
        </p:nvGraphicFramePr>
        <p:xfrm>
          <a:off x="4427984" y="537592"/>
          <a:ext cx="4104457" cy="6304280"/>
        </p:xfrm>
        <a:graphic>
          <a:graphicData uri="http://schemas.openxmlformats.org/drawingml/2006/table">
            <a:tbl>
              <a:tblPr firstRow="1" bandRow="1">
                <a:tableStyleId>{69012ECD-51FC-41F1-AA8D-1B2483CD663E}</a:tableStyleId>
              </a:tblPr>
              <a:tblGrid>
                <a:gridCol w="1152128"/>
                <a:gridCol w="504056"/>
                <a:gridCol w="593476"/>
                <a:gridCol w="671306"/>
                <a:gridCol w="596716"/>
                <a:gridCol w="586775"/>
              </a:tblGrid>
              <a:tr h="370840">
                <a:tc rowSpan="2">
                  <a:txBody>
                    <a:bodyPr/>
                    <a:lstStyle/>
                    <a:p>
                      <a:pPr algn="ctr"/>
                      <a:r>
                        <a:rPr lang="id-ID" sz="1200" dirty="0" smtClean="0"/>
                        <a:t>Collection</a:t>
                      </a:r>
                      <a:r>
                        <a:rPr lang="id-ID" sz="1200" baseline="0" dirty="0" smtClean="0"/>
                        <a:t> </a:t>
                      </a:r>
                      <a:r>
                        <a:rPr lang="id-ID" sz="1200" dirty="0" smtClean="0"/>
                        <a:t>Variables</a:t>
                      </a:r>
                      <a:endParaRPr lang="id-ID" sz="1200" dirty="0"/>
                    </a:p>
                  </a:txBody>
                  <a:tcPr anchor="ctr"/>
                </a:tc>
                <a:tc gridSpan="5">
                  <a:txBody>
                    <a:bodyPr/>
                    <a:lstStyle/>
                    <a:p>
                      <a:pPr algn="ctr"/>
                      <a:r>
                        <a:rPr lang="id-ID" sz="1200" dirty="0" smtClean="0"/>
                        <a:t>Precentage of the respondents score</a:t>
                      </a:r>
                      <a:endParaRPr lang="id-ID" sz="1200" dirty="0"/>
                    </a:p>
                  </a:txBody>
                  <a:tcPr anchor="ct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370840">
                <a:tc vMerge="1">
                  <a:txBody>
                    <a:bodyPr/>
                    <a:lstStyle/>
                    <a:p>
                      <a:endParaRPr lang="id-ID" dirty="0"/>
                    </a:p>
                  </a:txBody>
                  <a:tcPr/>
                </a:tc>
                <a:tc>
                  <a:txBody>
                    <a:bodyPr/>
                    <a:lstStyle/>
                    <a:p>
                      <a:pPr algn="ctr"/>
                      <a:r>
                        <a:rPr lang="id-ID" sz="1200" dirty="0" smtClean="0"/>
                        <a:t>1</a:t>
                      </a:r>
                      <a:endParaRPr lang="id-ID" sz="1200" dirty="0"/>
                    </a:p>
                  </a:txBody>
                  <a:tcPr anchor="ctr"/>
                </a:tc>
                <a:tc>
                  <a:txBody>
                    <a:bodyPr/>
                    <a:lstStyle/>
                    <a:p>
                      <a:pPr algn="ctr"/>
                      <a:r>
                        <a:rPr lang="id-ID" sz="1200" dirty="0" smtClean="0"/>
                        <a:t>2</a:t>
                      </a:r>
                      <a:endParaRPr lang="id-ID" sz="1200" dirty="0"/>
                    </a:p>
                  </a:txBody>
                  <a:tcPr anchor="ctr"/>
                </a:tc>
                <a:tc>
                  <a:txBody>
                    <a:bodyPr/>
                    <a:lstStyle/>
                    <a:p>
                      <a:pPr algn="ctr"/>
                      <a:r>
                        <a:rPr lang="id-ID" sz="1200" dirty="0" smtClean="0"/>
                        <a:t>3</a:t>
                      </a:r>
                      <a:endParaRPr lang="id-ID" sz="1200" dirty="0"/>
                    </a:p>
                  </a:txBody>
                  <a:tcPr anchor="ctr">
                    <a:solidFill>
                      <a:schemeClr val="bg1">
                        <a:lumMod val="85000"/>
                      </a:schemeClr>
                    </a:solidFill>
                  </a:tcPr>
                </a:tc>
                <a:tc>
                  <a:txBody>
                    <a:bodyPr/>
                    <a:lstStyle/>
                    <a:p>
                      <a:pPr algn="ctr"/>
                      <a:r>
                        <a:rPr lang="id-ID" sz="1200" dirty="0" smtClean="0"/>
                        <a:t>4</a:t>
                      </a:r>
                      <a:endParaRPr lang="id-ID" sz="1200" dirty="0"/>
                    </a:p>
                  </a:txBody>
                  <a:tcPr anchor="ctr"/>
                </a:tc>
                <a:tc>
                  <a:txBody>
                    <a:bodyPr/>
                    <a:lstStyle/>
                    <a:p>
                      <a:pPr algn="ctr"/>
                      <a:r>
                        <a:rPr lang="id-ID" sz="1200" dirty="0" smtClean="0"/>
                        <a:t>Total</a:t>
                      </a:r>
                      <a:endParaRPr lang="id-ID" sz="1200" dirty="0"/>
                    </a:p>
                  </a:txBody>
                  <a:tcPr anchor="ctr"/>
                </a:tc>
              </a:tr>
              <a:tr h="370840">
                <a:tc>
                  <a:txBody>
                    <a:bodyPr/>
                    <a:lstStyle/>
                    <a:p>
                      <a:r>
                        <a:rPr lang="id-ID" sz="1200" dirty="0" smtClean="0"/>
                        <a:t>Procedure</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16,09</a:t>
                      </a:r>
                      <a:endParaRPr lang="id-ID" sz="1200" dirty="0"/>
                    </a:p>
                  </a:txBody>
                  <a:tcPr anchor="ctr"/>
                </a:tc>
                <a:tc>
                  <a:txBody>
                    <a:bodyPr/>
                    <a:lstStyle/>
                    <a:p>
                      <a:pPr algn="r"/>
                      <a:r>
                        <a:rPr lang="id-ID" sz="1200" dirty="0" smtClean="0"/>
                        <a:t>75,86</a:t>
                      </a:r>
                      <a:endParaRPr lang="id-ID" sz="1200" dirty="0"/>
                    </a:p>
                  </a:txBody>
                  <a:tcPr anchor="ctr">
                    <a:solidFill>
                      <a:schemeClr val="bg1">
                        <a:lumMod val="85000"/>
                      </a:schemeClr>
                    </a:solidFill>
                  </a:tcPr>
                </a:tc>
                <a:tc>
                  <a:txBody>
                    <a:bodyPr/>
                    <a:lstStyle/>
                    <a:p>
                      <a:pPr algn="r"/>
                      <a:r>
                        <a:rPr lang="id-ID" sz="1200" dirty="0" smtClean="0"/>
                        <a:t>5,75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Requirement</a:t>
                      </a:r>
                      <a:endParaRPr lang="id-ID" sz="1200" dirty="0"/>
                    </a:p>
                  </a:txBody>
                  <a:tcPr/>
                </a:tc>
                <a:tc>
                  <a:txBody>
                    <a:bodyPr/>
                    <a:lstStyle/>
                    <a:p>
                      <a:pPr algn="r"/>
                      <a:r>
                        <a:rPr lang="id-ID" sz="1200" dirty="0" smtClean="0"/>
                        <a:t>3,45</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80,46</a:t>
                      </a:r>
                      <a:endParaRPr lang="id-ID" sz="1200" dirty="0"/>
                    </a:p>
                  </a:txBody>
                  <a:tcPr anchor="ctr">
                    <a:solidFill>
                      <a:schemeClr val="bg1">
                        <a:lumMod val="85000"/>
                      </a:schemeClr>
                    </a:solidFill>
                  </a:tcPr>
                </a:tc>
                <a:tc>
                  <a:txBody>
                    <a:bodyPr/>
                    <a:lstStyle/>
                    <a:p>
                      <a:pPr algn="r"/>
                      <a:r>
                        <a:rPr lang="id-ID" sz="1200" dirty="0" smtClean="0"/>
                        <a:t>8,05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Transparancy</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5,75</a:t>
                      </a:r>
                      <a:endParaRPr lang="id-ID" sz="1200" dirty="0"/>
                    </a:p>
                  </a:txBody>
                  <a:tcPr anchor="ctr"/>
                </a:tc>
                <a:tc>
                  <a:txBody>
                    <a:bodyPr/>
                    <a:lstStyle/>
                    <a:p>
                      <a:pPr algn="r"/>
                      <a:r>
                        <a:rPr lang="id-ID" sz="1200" dirty="0" smtClean="0"/>
                        <a:t>83,91</a:t>
                      </a:r>
                      <a:endParaRPr lang="id-ID" sz="1200" dirty="0"/>
                    </a:p>
                  </a:txBody>
                  <a:tcPr anchor="ctr">
                    <a:solidFill>
                      <a:schemeClr val="bg1">
                        <a:lumMod val="85000"/>
                      </a:schemeClr>
                    </a:solidFill>
                  </a:tcPr>
                </a:tc>
                <a:tc>
                  <a:txBody>
                    <a:bodyPr/>
                    <a:lstStyle/>
                    <a:p>
                      <a:pPr algn="r"/>
                      <a:r>
                        <a:rPr lang="id-ID" sz="1200" dirty="0" smtClean="0"/>
                        <a:t>9,20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Discipline</a:t>
                      </a:r>
                      <a:endParaRPr lang="id-ID" sz="1200" dirty="0"/>
                    </a:p>
                  </a:txBody>
                  <a:tcPr/>
                </a:tc>
                <a:tc>
                  <a:txBody>
                    <a:bodyPr/>
                    <a:lstStyle/>
                    <a:p>
                      <a:pPr algn="r"/>
                      <a:r>
                        <a:rPr lang="id-ID" sz="1200" dirty="0" smtClean="0"/>
                        <a:t>3,45</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82,76</a:t>
                      </a:r>
                      <a:endParaRPr lang="id-ID" sz="1200" dirty="0"/>
                    </a:p>
                  </a:txBody>
                  <a:tcPr anchor="ctr">
                    <a:solidFill>
                      <a:schemeClr val="bg1">
                        <a:lumMod val="85000"/>
                      </a:schemeClr>
                    </a:solidFill>
                  </a:tcPr>
                </a:tc>
                <a:tc>
                  <a:txBody>
                    <a:bodyPr/>
                    <a:lstStyle/>
                    <a:p>
                      <a:pPr algn="r"/>
                      <a:r>
                        <a:rPr lang="id-ID" sz="1200" dirty="0" smtClean="0"/>
                        <a:t>5,75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baseline="0" dirty="0" smtClean="0"/>
                        <a:t>Responsibility </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5,75</a:t>
                      </a:r>
                      <a:endParaRPr lang="id-ID" sz="1200" dirty="0"/>
                    </a:p>
                  </a:txBody>
                  <a:tcPr anchor="ctr"/>
                </a:tc>
                <a:tc>
                  <a:txBody>
                    <a:bodyPr/>
                    <a:lstStyle/>
                    <a:p>
                      <a:pPr algn="r"/>
                      <a:r>
                        <a:rPr lang="id-ID" sz="1200" dirty="0" smtClean="0"/>
                        <a:t>80,46</a:t>
                      </a:r>
                      <a:endParaRPr lang="id-ID" sz="1200" dirty="0"/>
                    </a:p>
                  </a:txBody>
                  <a:tcPr anchor="ctr">
                    <a:solidFill>
                      <a:schemeClr val="bg1">
                        <a:lumMod val="85000"/>
                      </a:schemeClr>
                    </a:solidFill>
                  </a:tcPr>
                </a:tc>
                <a:tc>
                  <a:txBody>
                    <a:bodyPr/>
                    <a:lstStyle/>
                    <a:p>
                      <a:pPr algn="r"/>
                      <a:r>
                        <a:rPr lang="id-ID" sz="1200" dirty="0" smtClean="0"/>
                        <a:t>11,49</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Skill</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3,45</a:t>
                      </a:r>
                      <a:endParaRPr lang="id-ID" sz="1200" dirty="0"/>
                    </a:p>
                  </a:txBody>
                  <a:tcPr anchor="ctr"/>
                </a:tc>
                <a:tc>
                  <a:txBody>
                    <a:bodyPr/>
                    <a:lstStyle/>
                    <a:p>
                      <a:pPr algn="r"/>
                      <a:r>
                        <a:rPr lang="id-ID" sz="1200" dirty="0" smtClean="0"/>
                        <a:t>83,91</a:t>
                      </a:r>
                      <a:endParaRPr lang="id-ID" sz="1200" dirty="0"/>
                    </a:p>
                  </a:txBody>
                  <a:tcPr anchor="ctr">
                    <a:solidFill>
                      <a:schemeClr val="bg1">
                        <a:lumMod val="85000"/>
                      </a:schemeClr>
                    </a:solidFill>
                  </a:tcPr>
                </a:tc>
                <a:tc>
                  <a:txBody>
                    <a:bodyPr/>
                    <a:lstStyle/>
                    <a:p>
                      <a:pPr algn="r"/>
                      <a:r>
                        <a:rPr lang="id-ID" sz="1200" dirty="0" smtClean="0"/>
                        <a:t>10,34</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Speed</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82,76</a:t>
                      </a:r>
                      <a:endParaRPr lang="id-ID" sz="1200" dirty="0"/>
                    </a:p>
                  </a:txBody>
                  <a:tcPr anchor="ctr">
                    <a:solidFill>
                      <a:schemeClr val="bg1">
                        <a:lumMod val="85000"/>
                      </a:schemeClr>
                    </a:solidFill>
                  </a:tcPr>
                </a:tc>
                <a:tc>
                  <a:txBody>
                    <a:bodyPr/>
                    <a:lstStyle/>
                    <a:p>
                      <a:pPr algn="r"/>
                      <a:r>
                        <a:rPr lang="id-ID" sz="1200" dirty="0" smtClean="0"/>
                        <a:t>8,05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Access</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6,90</a:t>
                      </a:r>
                      <a:endParaRPr lang="id-ID" sz="1200" dirty="0"/>
                    </a:p>
                  </a:txBody>
                  <a:tcPr anchor="ctr"/>
                </a:tc>
                <a:tc>
                  <a:txBody>
                    <a:bodyPr/>
                    <a:lstStyle/>
                    <a:p>
                      <a:pPr algn="r"/>
                      <a:r>
                        <a:rPr lang="id-ID" sz="1200" dirty="0" smtClean="0"/>
                        <a:t>81,61</a:t>
                      </a:r>
                      <a:endParaRPr lang="id-ID" sz="1200" dirty="0"/>
                    </a:p>
                  </a:txBody>
                  <a:tcPr anchor="ctr">
                    <a:solidFill>
                      <a:schemeClr val="bg1">
                        <a:lumMod val="85000"/>
                      </a:schemeClr>
                    </a:solidFill>
                  </a:tcPr>
                </a:tc>
                <a:tc>
                  <a:txBody>
                    <a:bodyPr/>
                    <a:lstStyle/>
                    <a:p>
                      <a:pPr algn="r"/>
                      <a:r>
                        <a:rPr lang="id-ID" sz="1200" dirty="0" smtClean="0"/>
                        <a:t>10,34</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Quality</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3,45</a:t>
                      </a:r>
                      <a:endParaRPr lang="id-ID" sz="1200" dirty="0"/>
                    </a:p>
                  </a:txBody>
                  <a:tcPr anchor="ctr"/>
                </a:tc>
                <a:tc>
                  <a:txBody>
                    <a:bodyPr/>
                    <a:lstStyle/>
                    <a:p>
                      <a:pPr algn="r"/>
                      <a:r>
                        <a:rPr lang="id-ID" sz="1200" dirty="0" smtClean="0"/>
                        <a:t>87,36</a:t>
                      </a:r>
                      <a:endParaRPr lang="id-ID" sz="1200" dirty="0"/>
                    </a:p>
                  </a:txBody>
                  <a:tcPr anchor="ctr">
                    <a:solidFill>
                      <a:schemeClr val="bg1">
                        <a:lumMod val="85000"/>
                      </a:schemeClr>
                    </a:solidFill>
                  </a:tcPr>
                </a:tc>
                <a:tc>
                  <a:txBody>
                    <a:bodyPr/>
                    <a:lstStyle/>
                    <a:p>
                      <a:pPr algn="r"/>
                      <a:r>
                        <a:rPr lang="id-ID" sz="1200" dirty="0" smtClean="0"/>
                        <a:t>6,90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Fairness</a:t>
                      </a:r>
                      <a:endParaRPr lang="id-ID" sz="1200" dirty="0"/>
                    </a:p>
                  </a:txBody>
                  <a:tcPr/>
                </a:tc>
                <a:tc>
                  <a:txBody>
                    <a:bodyPr/>
                    <a:lstStyle/>
                    <a:p>
                      <a:pPr algn="r"/>
                      <a:r>
                        <a:rPr lang="id-ID" sz="1200" dirty="0" smtClean="0"/>
                        <a:t>1,15</a:t>
                      </a:r>
                      <a:endParaRPr lang="id-ID" sz="1200" dirty="0"/>
                    </a:p>
                  </a:txBody>
                  <a:tcPr anchor="ctr"/>
                </a:tc>
                <a:tc>
                  <a:txBody>
                    <a:bodyPr/>
                    <a:lstStyle/>
                    <a:p>
                      <a:pPr algn="r"/>
                      <a:r>
                        <a:rPr lang="id-ID" sz="1200" dirty="0" smtClean="0"/>
                        <a:t>6,90</a:t>
                      </a:r>
                      <a:endParaRPr lang="id-ID" sz="1200" dirty="0"/>
                    </a:p>
                  </a:txBody>
                  <a:tcPr anchor="ctr"/>
                </a:tc>
                <a:tc>
                  <a:txBody>
                    <a:bodyPr/>
                    <a:lstStyle/>
                    <a:p>
                      <a:pPr algn="r"/>
                      <a:r>
                        <a:rPr lang="id-ID" sz="1200" dirty="0" smtClean="0"/>
                        <a:t>81,61</a:t>
                      </a:r>
                      <a:endParaRPr lang="id-ID" sz="1200" dirty="0"/>
                    </a:p>
                  </a:txBody>
                  <a:tcPr anchor="ctr">
                    <a:solidFill>
                      <a:schemeClr val="bg1">
                        <a:lumMod val="85000"/>
                      </a:schemeClr>
                    </a:solidFill>
                  </a:tcPr>
                </a:tc>
                <a:tc>
                  <a:txBody>
                    <a:bodyPr/>
                    <a:lstStyle/>
                    <a:p>
                      <a:pPr algn="r"/>
                      <a:r>
                        <a:rPr lang="id-ID" sz="1200" dirty="0" smtClean="0"/>
                        <a:t>10,34</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Courtesy</a:t>
                      </a:r>
                      <a:endParaRPr lang="id-ID" sz="1200" dirty="0"/>
                    </a:p>
                  </a:txBody>
                  <a:tcPr/>
                </a:tc>
                <a:tc>
                  <a:txBody>
                    <a:bodyPr/>
                    <a:lstStyle/>
                    <a:p>
                      <a:pPr algn="r"/>
                      <a:r>
                        <a:rPr lang="id-ID" sz="1200" dirty="0" smtClean="0"/>
                        <a:t>0</a:t>
                      </a:r>
                      <a:endParaRPr lang="id-ID" sz="1200" dirty="0"/>
                    </a:p>
                  </a:txBody>
                  <a:tcPr anchor="ctr"/>
                </a:tc>
                <a:tc>
                  <a:txBody>
                    <a:bodyPr/>
                    <a:lstStyle/>
                    <a:p>
                      <a:pPr algn="r"/>
                      <a:r>
                        <a:rPr lang="id-ID" sz="1200" dirty="0" smtClean="0"/>
                        <a:t>4,60</a:t>
                      </a:r>
                      <a:endParaRPr lang="id-ID" sz="1200" dirty="0"/>
                    </a:p>
                  </a:txBody>
                  <a:tcPr anchor="ctr"/>
                </a:tc>
                <a:tc>
                  <a:txBody>
                    <a:bodyPr/>
                    <a:lstStyle/>
                    <a:p>
                      <a:pPr algn="r"/>
                      <a:r>
                        <a:rPr lang="id-ID" sz="1200" dirty="0" smtClean="0"/>
                        <a:t>85,06</a:t>
                      </a:r>
                      <a:endParaRPr lang="id-ID" sz="1200" dirty="0"/>
                    </a:p>
                  </a:txBody>
                  <a:tcPr anchor="ctr">
                    <a:solidFill>
                      <a:schemeClr val="bg1">
                        <a:lumMod val="85000"/>
                      </a:schemeClr>
                    </a:solidFill>
                  </a:tcPr>
                </a:tc>
                <a:tc>
                  <a:txBody>
                    <a:bodyPr/>
                    <a:lstStyle/>
                    <a:p>
                      <a:pPr algn="r"/>
                      <a:r>
                        <a:rPr lang="id-ID" sz="1200" dirty="0" smtClean="0"/>
                        <a:t>10,34</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Equity</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5,75</a:t>
                      </a:r>
                      <a:endParaRPr lang="id-ID" sz="1200" dirty="0"/>
                    </a:p>
                  </a:txBody>
                  <a:tcPr anchor="ctr"/>
                </a:tc>
                <a:tc>
                  <a:txBody>
                    <a:bodyPr/>
                    <a:lstStyle/>
                    <a:p>
                      <a:pPr algn="r"/>
                      <a:r>
                        <a:rPr lang="id-ID" sz="1200" dirty="0" smtClean="0"/>
                        <a:t>82,76</a:t>
                      </a:r>
                      <a:endParaRPr lang="id-ID" sz="1200" dirty="0"/>
                    </a:p>
                  </a:txBody>
                  <a:tcPr anchor="ctr">
                    <a:solidFill>
                      <a:schemeClr val="bg1">
                        <a:lumMod val="85000"/>
                      </a:schemeClr>
                    </a:solidFill>
                  </a:tcPr>
                </a:tc>
                <a:tc>
                  <a:txBody>
                    <a:bodyPr/>
                    <a:lstStyle/>
                    <a:p>
                      <a:pPr algn="r"/>
                      <a:r>
                        <a:rPr lang="id-ID" sz="1200" dirty="0" smtClean="0"/>
                        <a:t>9,20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Certainty</a:t>
                      </a:r>
                      <a:endParaRPr lang="id-ID" sz="1200" dirty="0"/>
                    </a:p>
                  </a:txBody>
                  <a:tcPr/>
                </a:tc>
                <a:tc>
                  <a:txBody>
                    <a:bodyPr/>
                    <a:lstStyle/>
                    <a:p>
                      <a:pPr algn="r"/>
                      <a:r>
                        <a:rPr lang="id-ID" sz="1200" dirty="0" smtClean="0"/>
                        <a:t>3,45</a:t>
                      </a:r>
                      <a:endParaRPr lang="id-ID" sz="1200" dirty="0"/>
                    </a:p>
                  </a:txBody>
                  <a:tcPr anchor="ctr"/>
                </a:tc>
                <a:tc>
                  <a:txBody>
                    <a:bodyPr/>
                    <a:lstStyle/>
                    <a:p>
                      <a:pPr algn="r"/>
                      <a:r>
                        <a:rPr lang="id-ID" sz="1200" dirty="0" smtClean="0"/>
                        <a:t>8,05</a:t>
                      </a:r>
                      <a:endParaRPr lang="id-ID" sz="1200" dirty="0"/>
                    </a:p>
                  </a:txBody>
                  <a:tcPr anchor="ctr"/>
                </a:tc>
                <a:tc>
                  <a:txBody>
                    <a:bodyPr/>
                    <a:lstStyle/>
                    <a:p>
                      <a:pPr algn="r"/>
                      <a:r>
                        <a:rPr lang="id-ID" sz="1200" dirty="0" smtClean="0"/>
                        <a:t>83,91</a:t>
                      </a:r>
                      <a:endParaRPr lang="id-ID" sz="1200" dirty="0"/>
                    </a:p>
                  </a:txBody>
                  <a:tcPr anchor="ctr">
                    <a:solidFill>
                      <a:schemeClr val="bg1">
                        <a:lumMod val="85000"/>
                      </a:schemeClr>
                    </a:solidFill>
                  </a:tcPr>
                </a:tc>
                <a:tc>
                  <a:txBody>
                    <a:bodyPr/>
                    <a:lstStyle/>
                    <a:p>
                      <a:pPr algn="r"/>
                      <a:r>
                        <a:rPr lang="id-ID" sz="1200" dirty="0" smtClean="0"/>
                        <a:t>4,60</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Comfortability</a:t>
                      </a:r>
                      <a:endParaRPr lang="id-ID" sz="1200" dirty="0"/>
                    </a:p>
                  </a:txBody>
                  <a:tcPr/>
                </a:tc>
                <a:tc>
                  <a:txBody>
                    <a:bodyPr/>
                    <a:lstStyle/>
                    <a:p>
                      <a:pPr algn="r"/>
                      <a:r>
                        <a:rPr lang="id-ID" sz="1200" dirty="0" smtClean="0"/>
                        <a:t>2,30</a:t>
                      </a:r>
                      <a:endParaRPr lang="id-ID" sz="1200" dirty="0"/>
                    </a:p>
                  </a:txBody>
                  <a:tcPr anchor="ctr"/>
                </a:tc>
                <a:tc>
                  <a:txBody>
                    <a:bodyPr/>
                    <a:lstStyle/>
                    <a:p>
                      <a:pPr algn="r"/>
                      <a:r>
                        <a:rPr lang="id-ID" sz="1200" dirty="0" smtClean="0"/>
                        <a:t>10,34</a:t>
                      </a:r>
                      <a:endParaRPr lang="id-ID" sz="1200" dirty="0"/>
                    </a:p>
                  </a:txBody>
                  <a:tcPr anchor="ctr"/>
                </a:tc>
                <a:tc>
                  <a:txBody>
                    <a:bodyPr/>
                    <a:lstStyle/>
                    <a:p>
                      <a:pPr algn="r"/>
                      <a:r>
                        <a:rPr lang="id-ID" sz="1200" dirty="0" smtClean="0"/>
                        <a:t>81,61</a:t>
                      </a:r>
                      <a:endParaRPr lang="id-ID" sz="1200" dirty="0"/>
                    </a:p>
                  </a:txBody>
                  <a:tcPr anchor="ctr">
                    <a:solidFill>
                      <a:schemeClr val="bg1">
                        <a:lumMod val="85000"/>
                      </a:schemeClr>
                    </a:solidFill>
                  </a:tcPr>
                </a:tc>
                <a:tc>
                  <a:txBody>
                    <a:bodyPr/>
                    <a:lstStyle/>
                    <a:p>
                      <a:pPr algn="r"/>
                      <a:r>
                        <a:rPr lang="id-ID" sz="1200" dirty="0" smtClean="0"/>
                        <a:t>5,75</a:t>
                      </a:r>
                      <a:endParaRPr lang="id-ID" sz="1200" dirty="0"/>
                    </a:p>
                  </a:txBody>
                  <a:tcPr anchor="ctr"/>
                </a:tc>
                <a:tc>
                  <a:txBody>
                    <a:bodyPr/>
                    <a:lstStyle/>
                    <a:p>
                      <a:pPr algn="r"/>
                      <a:r>
                        <a:rPr lang="id-ID" sz="1200" dirty="0" smtClean="0"/>
                        <a:t>100</a:t>
                      </a:r>
                      <a:endParaRPr lang="id-ID" sz="1200" dirty="0"/>
                    </a:p>
                  </a:txBody>
                  <a:tcPr anchor="ctr"/>
                </a:tc>
              </a:tr>
              <a:tr h="370840">
                <a:tc>
                  <a:txBody>
                    <a:bodyPr/>
                    <a:lstStyle/>
                    <a:p>
                      <a:r>
                        <a:rPr lang="id-ID" sz="1200" dirty="0" smtClean="0"/>
                        <a:t>Security</a:t>
                      </a:r>
                      <a:endParaRPr lang="id-ID" sz="1200" dirty="0"/>
                    </a:p>
                  </a:txBody>
                  <a:tcPr/>
                </a:tc>
                <a:tc>
                  <a:txBody>
                    <a:bodyPr/>
                    <a:lstStyle/>
                    <a:p>
                      <a:pPr algn="r"/>
                      <a:r>
                        <a:rPr lang="id-ID" sz="1200" dirty="0" smtClean="0"/>
                        <a:t>0</a:t>
                      </a:r>
                      <a:endParaRPr lang="id-ID" sz="1200" dirty="0"/>
                    </a:p>
                  </a:txBody>
                  <a:tcPr anchor="ctr"/>
                </a:tc>
                <a:tc>
                  <a:txBody>
                    <a:bodyPr/>
                    <a:lstStyle/>
                    <a:p>
                      <a:pPr algn="r"/>
                      <a:r>
                        <a:rPr lang="id-ID" sz="1200" dirty="0" smtClean="0"/>
                        <a:t>3,45</a:t>
                      </a:r>
                      <a:endParaRPr lang="id-ID" sz="1200" dirty="0"/>
                    </a:p>
                  </a:txBody>
                  <a:tcPr anchor="ctr"/>
                </a:tc>
                <a:tc>
                  <a:txBody>
                    <a:bodyPr/>
                    <a:lstStyle/>
                    <a:p>
                      <a:pPr algn="r"/>
                      <a:r>
                        <a:rPr lang="id-ID" sz="1200" dirty="0" smtClean="0"/>
                        <a:t>86,21</a:t>
                      </a:r>
                      <a:endParaRPr lang="id-ID" sz="1200" dirty="0"/>
                    </a:p>
                  </a:txBody>
                  <a:tcPr anchor="ctr">
                    <a:solidFill>
                      <a:schemeClr val="bg1">
                        <a:lumMod val="85000"/>
                      </a:schemeClr>
                    </a:solidFill>
                  </a:tcPr>
                </a:tc>
                <a:tc>
                  <a:txBody>
                    <a:bodyPr/>
                    <a:lstStyle/>
                    <a:p>
                      <a:pPr algn="r"/>
                      <a:r>
                        <a:rPr lang="id-ID" sz="1200" dirty="0" smtClean="0"/>
                        <a:t>10,34</a:t>
                      </a:r>
                      <a:endParaRPr lang="id-ID" sz="1200" dirty="0"/>
                    </a:p>
                  </a:txBody>
                  <a:tcPr anchor="ctr"/>
                </a:tc>
                <a:tc>
                  <a:txBody>
                    <a:bodyPr/>
                    <a:lstStyle/>
                    <a:p>
                      <a:pPr algn="r"/>
                      <a:r>
                        <a:rPr lang="id-ID" sz="1200" dirty="0" smtClean="0"/>
                        <a:t>100</a:t>
                      </a:r>
                      <a:endParaRPr lang="id-ID" sz="1200" dirty="0"/>
                    </a:p>
                  </a:txBody>
                  <a:tcPr anchor="ctr"/>
                </a:tc>
              </a:tr>
            </a:tbl>
          </a:graphicData>
        </a:graphic>
      </p:graphicFrame>
      <p:sp>
        <p:nvSpPr>
          <p:cNvPr id="17" name="Rectangle 16"/>
          <p:cNvSpPr/>
          <p:nvPr/>
        </p:nvSpPr>
        <p:spPr>
          <a:xfrm>
            <a:off x="107504" y="5301208"/>
            <a:ext cx="396044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b="1" dirty="0" smtClean="0">
                <a:solidFill>
                  <a:schemeClr val="tx1"/>
                </a:solidFill>
              </a:rPr>
              <a:t>Notes:  </a:t>
            </a:r>
          </a:p>
          <a:p>
            <a:r>
              <a:rPr lang="id-ID" sz="1400" b="1" dirty="0" smtClean="0">
                <a:solidFill>
                  <a:schemeClr val="tx1"/>
                </a:solidFill>
              </a:rPr>
              <a:t>1 = not very good;  </a:t>
            </a:r>
            <a:r>
              <a:rPr lang="id-ID" sz="1400" b="1" dirty="0" smtClean="0">
                <a:solidFill>
                  <a:schemeClr val="tx1"/>
                </a:solidFill>
              </a:rPr>
              <a:t>2= not good;  </a:t>
            </a:r>
            <a:r>
              <a:rPr lang="id-ID" sz="1400" b="1" dirty="0" smtClean="0">
                <a:solidFill>
                  <a:schemeClr val="tx1"/>
                </a:solidFill>
              </a:rPr>
              <a:t>3 = good; </a:t>
            </a:r>
          </a:p>
          <a:p>
            <a:r>
              <a:rPr lang="id-ID" sz="1400" b="1" dirty="0" smtClean="0">
                <a:solidFill>
                  <a:schemeClr val="tx1"/>
                </a:solidFill>
              </a:rPr>
              <a:t> </a:t>
            </a:r>
            <a:r>
              <a:rPr lang="id-ID" sz="1400" b="1" dirty="0" smtClean="0">
                <a:solidFill>
                  <a:schemeClr val="tx1"/>
                </a:solidFill>
              </a:rPr>
              <a:t>4 = very good</a:t>
            </a:r>
            <a:endParaRPr lang="en-US" sz="1400" b="1" dirty="0">
              <a:solidFill>
                <a:schemeClr val="tx1"/>
              </a:solidFill>
            </a:endParaRPr>
          </a:p>
        </p:txBody>
      </p:sp>
    </p:spTree>
    <p:extLst>
      <p:ext uri="{BB962C8B-B14F-4D97-AF65-F5344CB8AC3E}">
        <p14:creationId xmlns:p14="http://schemas.microsoft.com/office/powerpoint/2010/main" val="27462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80312" y="6021288"/>
            <a:ext cx="1152128" cy="75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2"/>
          <p:cNvSpPr>
            <a:spLocks noGrp="1"/>
          </p:cNvSpPr>
          <p:nvPr>
            <p:ph type="title"/>
          </p:nvPr>
        </p:nvSpPr>
        <p:spPr>
          <a:xfrm>
            <a:off x="8610600" y="381000"/>
            <a:ext cx="533400" cy="5867400"/>
          </a:xfrm>
        </p:spPr>
        <p:txBody>
          <a:bodyPr>
            <a:noAutofit/>
          </a:bodyPr>
          <a:lstStyle>
            <a:extLst/>
          </a:lstStyle>
          <a:p>
            <a:r>
              <a:rPr lang="id-ID" sz="2800" dirty="0" smtClean="0"/>
              <a:t>RESUTLS AND DISCUSSION</a:t>
            </a:r>
            <a:endParaRPr lang="en-US" sz="2800" dirty="0"/>
          </a:p>
        </p:txBody>
      </p:sp>
      <p:sp>
        <p:nvSpPr>
          <p:cNvPr id="13" name="Rectangle 5"/>
          <p:cNvSpPr>
            <a:spLocks noGrp="1"/>
          </p:cNvSpPr>
          <p:nvPr>
            <p:ph type="body" sz="quarter" idx="14"/>
          </p:nvPr>
        </p:nvSpPr>
        <p:spPr>
          <a:xfrm>
            <a:off x="2915816" y="116632"/>
            <a:ext cx="4095220" cy="432048"/>
          </a:xfrm>
        </p:spPr>
        <p:txBody>
          <a:bodyPr>
            <a:noAutofit/>
          </a:bodyPr>
          <a:lstStyle>
            <a:extLst/>
          </a:lstStyle>
          <a:p>
            <a:r>
              <a:rPr lang="id-ID" sz="2000" dirty="0" smtClean="0"/>
              <a:t>The Promotion of ICALTD</a:t>
            </a:r>
            <a:endParaRPr lang="en-US" sz="2000" dirty="0"/>
          </a:p>
        </p:txBody>
      </p:sp>
      <p:sp>
        <p:nvSpPr>
          <p:cNvPr id="15" name="Rectangle 5"/>
          <p:cNvSpPr>
            <a:spLocks noGrp="1"/>
          </p:cNvSpPr>
          <p:nvPr>
            <p:ph type="body" sz="quarter" idx="14"/>
          </p:nvPr>
        </p:nvSpPr>
        <p:spPr>
          <a:xfrm>
            <a:off x="179512" y="3933056"/>
            <a:ext cx="4095220" cy="432048"/>
          </a:xfrm>
        </p:spPr>
        <p:txBody>
          <a:bodyPr>
            <a:noAutofit/>
          </a:bodyPr>
          <a:lstStyle>
            <a:extLst/>
          </a:lstStyle>
          <a:p>
            <a:r>
              <a:rPr lang="id-ID" sz="2000" dirty="0" smtClean="0"/>
              <a:t>The Cooperation of ICALTD</a:t>
            </a:r>
            <a:endParaRPr lang="en-US" sz="2000" dirty="0"/>
          </a:p>
        </p:txBody>
      </p:sp>
      <p:graphicFrame>
        <p:nvGraphicFramePr>
          <p:cNvPr id="10" name="Chart 9"/>
          <p:cNvGraphicFramePr>
            <a:graphicFrameLocks/>
          </p:cNvGraphicFramePr>
          <p:nvPr>
            <p:extLst>
              <p:ext uri="{D42A27DB-BD31-4B8C-83A1-F6EECF244321}">
                <p14:modId xmlns:p14="http://schemas.microsoft.com/office/powerpoint/2010/main" val="1187644459"/>
              </p:ext>
            </p:extLst>
          </p:nvPr>
        </p:nvGraphicFramePr>
        <p:xfrm>
          <a:off x="1547664" y="620688"/>
          <a:ext cx="5976664"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26525780"/>
              </p:ext>
            </p:extLst>
          </p:nvPr>
        </p:nvGraphicFramePr>
        <p:xfrm>
          <a:off x="179512" y="4437112"/>
          <a:ext cx="4104457" cy="1503814"/>
        </p:xfrm>
        <a:graphic>
          <a:graphicData uri="http://schemas.openxmlformats.org/drawingml/2006/table">
            <a:tbl>
              <a:tblPr firstRow="1" firstCol="1" bandRow="1">
                <a:tableStyleId>{B301B821-A1FF-4177-AEE7-76D212191A09}</a:tableStyleId>
              </a:tblPr>
              <a:tblGrid>
                <a:gridCol w="1440160"/>
                <a:gridCol w="504056"/>
                <a:gridCol w="576064"/>
                <a:gridCol w="504056"/>
                <a:gridCol w="504056"/>
                <a:gridCol w="576065"/>
              </a:tblGrid>
              <a:tr h="370800">
                <a:tc rowSpan="2">
                  <a:txBody>
                    <a:bodyPr/>
                    <a:lstStyle/>
                    <a:p>
                      <a:pPr algn="ctr">
                        <a:lnSpc>
                          <a:spcPct val="107000"/>
                        </a:lnSpc>
                        <a:spcAft>
                          <a:spcPts val="0"/>
                        </a:spcAft>
                      </a:pPr>
                      <a:r>
                        <a:rPr lang="id-ID" sz="1200" b="1" dirty="0">
                          <a:effectLst/>
                        </a:rPr>
                        <a:t>Cooperation </a:t>
                      </a:r>
                      <a:r>
                        <a:rPr lang="en-US" sz="1200" b="1" dirty="0" err="1">
                          <a:effectLst/>
                        </a:rPr>
                        <a:t>Variabl</a:t>
                      </a:r>
                      <a:r>
                        <a:rPr lang="id-ID" sz="1200" b="1" dirty="0">
                          <a:effectLst/>
                        </a:rPr>
                        <a:t>es</a:t>
                      </a:r>
                      <a:endParaRPr lang="id-ID" sz="1200" b="1" dirty="0">
                        <a:effectLst/>
                        <a:latin typeface="Calibri"/>
                        <a:ea typeface="Calibri"/>
                        <a:cs typeface="Times New Roman"/>
                      </a:endParaRPr>
                    </a:p>
                  </a:txBody>
                  <a:tcPr marL="68580" marR="68580" marT="0" marB="0" anchor="ctr"/>
                </a:tc>
                <a:tc gridSpan="5">
                  <a:txBody>
                    <a:bodyPr/>
                    <a:lstStyle/>
                    <a:p>
                      <a:pPr algn="ctr">
                        <a:lnSpc>
                          <a:spcPct val="107000"/>
                        </a:lnSpc>
                        <a:spcAft>
                          <a:spcPts val="0"/>
                        </a:spcAft>
                      </a:pPr>
                      <a:r>
                        <a:rPr lang="en-US" sz="1200" b="1" dirty="0">
                          <a:effectLst/>
                        </a:rPr>
                        <a:t>P</a:t>
                      </a:r>
                      <a:r>
                        <a:rPr lang="id-ID" sz="1200" b="1" dirty="0">
                          <a:effectLst/>
                        </a:rPr>
                        <a:t>recentage of the </a:t>
                      </a:r>
                      <a:r>
                        <a:rPr lang="en-US" sz="1200" b="1" dirty="0" err="1">
                          <a:effectLst/>
                        </a:rPr>
                        <a:t>responden</a:t>
                      </a:r>
                      <a:r>
                        <a:rPr lang="id-ID" sz="1200" b="1" dirty="0">
                          <a:effectLst/>
                        </a:rPr>
                        <a:t>ts score</a:t>
                      </a:r>
                      <a:endParaRPr lang="id-ID" sz="1200" b="1" dirty="0">
                        <a:effectLst/>
                        <a:latin typeface="Calibri"/>
                        <a:ea typeface="Calibri"/>
                        <a:cs typeface="Times New Roman"/>
                      </a:endParaRP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70800">
                <a:tc vMerge="1">
                  <a:txBody>
                    <a:bodyPr/>
                    <a:lstStyle/>
                    <a:p>
                      <a:endParaRPr lang="id-ID"/>
                    </a:p>
                  </a:txBody>
                  <a:tcPr/>
                </a:tc>
                <a:tc>
                  <a:txBody>
                    <a:bodyPr/>
                    <a:lstStyle/>
                    <a:p>
                      <a:pPr algn="ctr">
                        <a:lnSpc>
                          <a:spcPct val="107000"/>
                        </a:lnSpc>
                        <a:spcAft>
                          <a:spcPts val="0"/>
                        </a:spcAft>
                      </a:pPr>
                      <a:r>
                        <a:rPr lang="en-US" sz="1200" b="1" dirty="0">
                          <a:effectLst/>
                        </a:rPr>
                        <a:t>1</a:t>
                      </a:r>
                      <a:endParaRPr lang="id-ID" sz="1200" b="1"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200" b="1" dirty="0">
                          <a:effectLst/>
                        </a:rPr>
                        <a:t>2</a:t>
                      </a:r>
                      <a:endParaRPr lang="id-ID" sz="1200" b="1"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200" b="1" dirty="0">
                          <a:effectLst/>
                        </a:rPr>
                        <a:t>3</a:t>
                      </a:r>
                      <a:endParaRPr lang="id-ID" sz="1200" b="1"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200" b="1" dirty="0">
                          <a:effectLst/>
                        </a:rPr>
                        <a:t>4</a:t>
                      </a:r>
                      <a:endParaRPr lang="id-ID" sz="1200" b="1"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US" sz="1200" b="1" dirty="0">
                          <a:effectLst/>
                        </a:rPr>
                        <a:t>Total</a:t>
                      </a:r>
                      <a:endParaRPr lang="id-ID" sz="1200" b="1" dirty="0">
                        <a:effectLst/>
                        <a:latin typeface="Calibri"/>
                        <a:ea typeface="Calibri"/>
                        <a:cs typeface="Times New Roman"/>
                      </a:endParaRPr>
                    </a:p>
                  </a:txBody>
                  <a:tcPr marL="68580" marR="68580" marT="0" marB="0" anchor="ctr"/>
                </a:tc>
              </a:tr>
              <a:tr h="370800">
                <a:tc>
                  <a:txBody>
                    <a:bodyPr/>
                    <a:lstStyle/>
                    <a:p>
                      <a:pPr>
                        <a:lnSpc>
                          <a:spcPct val="107000"/>
                        </a:lnSpc>
                        <a:spcAft>
                          <a:spcPts val="0"/>
                        </a:spcAft>
                      </a:pPr>
                      <a:r>
                        <a:rPr lang="id-ID" sz="1200" b="0" dirty="0">
                          <a:effectLst/>
                        </a:rPr>
                        <a:t>External s</a:t>
                      </a:r>
                      <a:r>
                        <a:rPr lang="en-US" sz="1200" b="0" dirty="0" err="1">
                          <a:effectLst/>
                        </a:rPr>
                        <a:t>takeholder</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2,30</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31,03</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60,92</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5,75</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100</a:t>
                      </a:r>
                      <a:endParaRPr lang="id-ID" sz="1200" b="0" dirty="0">
                        <a:effectLst/>
                        <a:latin typeface="Calibri"/>
                        <a:ea typeface="Calibri"/>
                        <a:cs typeface="Times New Roman"/>
                      </a:endParaRPr>
                    </a:p>
                  </a:txBody>
                  <a:tcPr marL="68580" marR="68580" marT="0" marB="0"/>
                </a:tc>
              </a:tr>
              <a:tr h="370800">
                <a:tc>
                  <a:txBody>
                    <a:bodyPr/>
                    <a:lstStyle/>
                    <a:p>
                      <a:pPr>
                        <a:lnSpc>
                          <a:spcPct val="107000"/>
                        </a:lnSpc>
                        <a:spcAft>
                          <a:spcPts val="0"/>
                        </a:spcAft>
                      </a:pPr>
                      <a:r>
                        <a:rPr lang="id-ID" sz="1200" b="0">
                          <a:effectLst/>
                        </a:rPr>
                        <a:t>Internal of Agricultural Ministry</a:t>
                      </a:r>
                      <a:endParaRPr lang="id-ID" sz="1200" b="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a:effectLst/>
                        </a:rPr>
                        <a:t>2,30</a:t>
                      </a:r>
                      <a:endParaRPr lang="id-ID" sz="1200" b="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a:effectLst/>
                        </a:rPr>
                        <a:t>14,94</a:t>
                      </a:r>
                      <a:endParaRPr lang="id-ID" sz="1200" b="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80,46</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2,30</a:t>
                      </a:r>
                      <a:endParaRPr lang="id-ID" sz="1200" b="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US" sz="1200" b="0" dirty="0">
                          <a:effectLst/>
                        </a:rPr>
                        <a:t>100</a:t>
                      </a:r>
                      <a:endParaRPr lang="id-ID" sz="1200" b="0" dirty="0">
                        <a:effectLst/>
                        <a:latin typeface="Calibri"/>
                        <a:ea typeface="Calibri"/>
                        <a:cs typeface="Times New Roman"/>
                      </a:endParaRPr>
                    </a:p>
                  </a:txBody>
                  <a:tcPr marL="68580" marR="68580" marT="0" marB="0"/>
                </a:tc>
              </a:tr>
            </a:tbl>
          </a:graphicData>
        </a:graphic>
      </p:graphicFrame>
      <p:sp>
        <p:nvSpPr>
          <p:cNvPr id="18" name="Rectangle 5"/>
          <p:cNvSpPr>
            <a:spLocks noGrp="1"/>
          </p:cNvSpPr>
          <p:nvPr>
            <p:ph type="body" sz="quarter" idx="14"/>
          </p:nvPr>
        </p:nvSpPr>
        <p:spPr>
          <a:xfrm>
            <a:off x="4437220" y="3933056"/>
            <a:ext cx="4095220" cy="432048"/>
          </a:xfrm>
        </p:spPr>
        <p:txBody>
          <a:bodyPr>
            <a:noAutofit/>
          </a:bodyPr>
          <a:lstStyle>
            <a:extLst/>
          </a:lstStyle>
          <a:p>
            <a:r>
              <a:rPr lang="id-ID" sz="2000" dirty="0" smtClean="0"/>
              <a:t>The Location of ICALTD</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623951996"/>
              </p:ext>
            </p:extLst>
          </p:nvPr>
        </p:nvGraphicFramePr>
        <p:xfrm>
          <a:off x="4427984" y="4509120"/>
          <a:ext cx="4104456" cy="1854000"/>
        </p:xfrm>
        <a:graphic>
          <a:graphicData uri="http://schemas.openxmlformats.org/drawingml/2006/table">
            <a:tbl>
              <a:tblPr firstRow="1" firstCol="1" bandRow="1">
                <a:tableStyleId>{B301B821-A1FF-4177-AEE7-76D212191A09}</a:tableStyleId>
              </a:tblPr>
              <a:tblGrid>
                <a:gridCol w="1296144"/>
                <a:gridCol w="648072"/>
                <a:gridCol w="576064"/>
                <a:gridCol w="504056"/>
                <a:gridCol w="504056"/>
                <a:gridCol w="576064"/>
              </a:tblGrid>
              <a:tr h="370800">
                <a:tc rowSpan="2">
                  <a:txBody>
                    <a:bodyPr/>
                    <a:lstStyle/>
                    <a:p>
                      <a:pPr algn="ctr">
                        <a:lnSpc>
                          <a:spcPct val="107000"/>
                        </a:lnSpc>
                        <a:spcAft>
                          <a:spcPts val="0"/>
                        </a:spcAft>
                      </a:pPr>
                      <a:r>
                        <a:rPr lang="id-ID" sz="1100" b="1" dirty="0">
                          <a:effectLst/>
                        </a:rPr>
                        <a:t>Location Variables</a:t>
                      </a:r>
                      <a:endParaRPr lang="id-ID" sz="1100" b="1" dirty="0">
                        <a:effectLst/>
                        <a:latin typeface="Calibri"/>
                        <a:ea typeface="Calibri"/>
                        <a:cs typeface="Times New Roman"/>
                      </a:endParaRPr>
                    </a:p>
                  </a:txBody>
                  <a:tcPr marL="68580" marR="68580" marT="0" marB="0" anchor="ctr"/>
                </a:tc>
                <a:tc gridSpan="5">
                  <a:txBody>
                    <a:bodyPr/>
                    <a:lstStyle/>
                    <a:p>
                      <a:pPr algn="ctr">
                        <a:lnSpc>
                          <a:spcPct val="107000"/>
                        </a:lnSpc>
                        <a:spcAft>
                          <a:spcPts val="0"/>
                        </a:spcAft>
                      </a:pPr>
                      <a:r>
                        <a:rPr lang="en-US" sz="1100" b="1" dirty="0">
                          <a:effectLst/>
                        </a:rPr>
                        <a:t>P</a:t>
                      </a:r>
                      <a:r>
                        <a:rPr lang="id-ID" sz="1100" b="1" dirty="0">
                          <a:effectLst/>
                        </a:rPr>
                        <a:t>recentage of the </a:t>
                      </a:r>
                      <a:r>
                        <a:rPr lang="en-US" sz="1100" b="1" dirty="0" err="1">
                          <a:effectLst/>
                        </a:rPr>
                        <a:t>responden</a:t>
                      </a:r>
                      <a:r>
                        <a:rPr lang="id-ID" sz="1100" b="1" dirty="0">
                          <a:effectLst/>
                        </a:rPr>
                        <a:t>ts score</a:t>
                      </a:r>
                      <a:endParaRPr lang="id-ID" sz="1100" b="1" dirty="0">
                        <a:effectLst/>
                        <a:latin typeface="Calibri"/>
                        <a:ea typeface="Calibri"/>
                        <a:cs typeface="Times New Roman"/>
                      </a:endParaRP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70800">
                <a:tc vMerge="1">
                  <a:txBody>
                    <a:bodyPr/>
                    <a:lstStyle/>
                    <a:p>
                      <a:endParaRPr lang="id-ID"/>
                    </a:p>
                  </a:txBody>
                  <a:tcPr/>
                </a:tc>
                <a:tc>
                  <a:txBody>
                    <a:bodyPr/>
                    <a:lstStyle/>
                    <a:p>
                      <a:pPr algn="ctr">
                        <a:lnSpc>
                          <a:spcPct val="107000"/>
                        </a:lnSpc>
                        <a:spcAft>
                          <a:spcPts val="0"/>
                        </a:spcAft>
                      </a:pPr>
                      <a:r>
                        <a:rPr lang="en-US" sz="1100" b="1" dirty="0">
                          <a:effectLst/>
                        </a:rPr>
                        <a:t>1</a:t>
                      </a:r>
                      <a:endParaRPr lang="id-ID"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b="1" dirty="0">
                          <a:effectLst/>
                        </a:rPr>
                        <a:t>2</a:t>
                      </a:r>
                      <a:endParaRPr lang="id-ID"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b="1" dirty="0">
                          <a:effectLst/>
                        </a:rPr>
                        <a:t>3</a:t>
                      </a:r>
                      <a:endParaRPr lang="id-ID"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b="1">
                          <a:effectLst/>
                        </a:rPr>
                        <a:t>4</a:t>
                      </a:r>
                      <a:endParaRPr lang="id-ID" sz="1100" b="1">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b="1" dirty="0">
                          <a:effectLst/>
                        </a:rPr>
                        <a:t>Total</a:t>
                      </a:r>
                      <a:endParaRPr lang="id-ID" sz="1100" b="1" dirty="0">
                        <a:effectLst/>
                        <a:latin typeface="Calibri"/>
                        <a:ea typeface="Calibri"/>
                        <a:cs typeface="Times New Roman"/>
                      </a:endParaRPr>
                    </a:p>
                  </a:txBody>
                  <a:tcPr marL="68580" marR="68580" marT="0" marB="0"/>
                </a:tc>
              </a:tr>
              <a:tr h="370800">
                <a:tc>
                  <a:txBody>
                    <a:bodyPr/>
                    <a:lstStyle/>
                    <a:p>
                      <a:pPr indent="45720">
                        <a:lnSpc>
                          <a:spcPct val="107000"/>
                        </a:lnSpc>
                        <a:spcAft>
                          <a:spcPts val="0"/>
                        </a:spcAft>
                      </a:pPr>
                      <a:r>
                        <a:rPr lang="id-ID" sz="1100" dirty="0">
                          <a:effectLst/>
                        </a:rPr>
                        <a:t>Reachable</a:t>
                      </a:r>
                      <a:endParaRPr lang="id-ID"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1,15</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40,23</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52,87</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5,75</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100</a:t>
                      </a:r>
                      <a:endParaRPr lang="id-ID" sz="1100">
                        <a:effectLst/>
                        <a:latin typeface="Calibri"/>
                        <a:ea typeface="Calibri"/>
                        <a:cs typeface="Times New Roman"/>
                      </a:endParaRPr>
                    </a:p>
                  </a:txBody>
                  <a:tcPr marL="68580" marR="68580" marT="0" marB="0"/>
                </a:tc>
              </a:tr>
              <a:tr h="370800">
                <a:tc>
                  <a:txBody>
                    <a:bodyPr/>
                    <a:lstStyle/>
                    <a:p>
                      <a:pPr indent="45720">
                        <a:lnSpc>
                          <a:spcPct val="107000"/>
                        </a:lnSpc>
                        <a:spcAft>
                          <a:spcPts val="0"/>
                        </a:spcAft>
                      </a:pPr>
                      <a:r>
                        <a:rPr lang="id-ID" sz="1100">
                          <a:effectLst/>
                        </a:rPr>
                        <a:t>Ease of transport</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1,15</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16,09</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77,01</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5,75</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100</a:t>
                      </a:r>
                      <a:endParaRPr lang="id-ID" sz="1100">
                        <a:effectLst/>
                        <a:latin typeface="Calibri"/>
                        <a:ea typeface="Calibri"/>
                        <a:cs typeface="Times New Roman"/>
                      </a:endParaRPr>
                    </a:p>
                  </a:txBody>
                  <a:tcPr marL="68580" marR="68580" marT="0" marB="0"/>
                </a:tc>
              </a:tr>
              <a:tr h="370800">
                <a:tc>
                  <a:txBody>
                    <a:bodyPr/>
                    <a:lstStyle/>
                    <a:p>
                      <a:pPr indent="45720">
                        <a:lnSpc>
                          <a:spcPct val="107000"/>
                        </a:lnSpc>
                        <a:spcAft>
                          <a:spcPts val="0"/>
                        </a:spcAft>
                      </a:pPr>
                      <a:r>
                        <a:rPr lang="id-ID" sz="1100">
                          <a:effectLst/>
                        </a:rPr>
                        <a:t>Distance locations</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2,30</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42,53</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43,68</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a:effectLst/>
                        </a:rPr>
                        <a:t>11,49</a:t>
                      </a:r>
                      <a:endParaRPr lang="id-ID"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100" dirty="0">
                          <a:effectLst/>
                        </a:rPr>
                        <a:t>100</a:t>
                      </a:r>
                      <a:endParaRPr lang="id-ID"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45347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a:p>
        </p:txBody>
      </p:sp>
      <p:sp>
        <p:nvSpPr>
          <p:cNvPr id="2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a:p>
        </p:txBody>
      </p:sp>
      <p:sp>
        <p:nvSpPr>
          <p:cNvPr id="19" name="Rectangle 18"/>
          <p:cNvSpPr/>
          <p:nvPr/>
        </p:nvSpPr>
        <p:spPr>
          <a:xfrm>
            <a:off x="7380312" y="6021288"/>
            <a:ext cx="1152128" cy="75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
          <p:cNvSpPr>
            <a:spLocks noGrp="1"/>
          </p:cNvSpPr>
          <p:nvPr>
            <p:ph type="title"/>
          </p:nvPr>
        </p:nvSpPr>
        <p:spPr>
          <a:xfrm>
            <a:off x="8610600" y="381000"/>
            <a:ext cx="533400" cy="5867400"/>
          </a:xfrm>
        </p:spPr>
        <p:txBody>
          <a:bodyPr>
            <a:noAutofit/>
          </a:bodyPr>
          <a:lstStyle>
            <a:extLst/>
          </a:lstStyle>
          <a:p>
            <a:r>
              <a:rPr lang="id-ID" sz="2800" dirty="0" smtClean="0"/>
              <a:t>CONCLUSSION</a:t>
            </a:r>
            <a:endParaRPr lang="en-US" sz="2800" dirty="0"/>
          </a:p>
        </p:txBody>
      </p:sp>
      <p:sp>
        <p:nvSpPr>
          <p:cNvPr id="25" name="Text Placeholder 3"/>
          <p:cNvSpPr>
            <a:spLocks noGrp="1"/>
          </p:cNvSpPr>
          <p:nvPr>
            <p:ph type="body" sz="quarter" idx="13"/>
          </p:nvPr>
        </p:nvSpPr>
        <p:spPr>
          <a:xfrm>
            <a:off x="266700" y="177800"/>
            <a:ext cx="8265740" cy="455712"/>
          </a:xfrm>
        </p:spPr>
        <p:txBody>
          <a:bodyPr>
            <a:noAutofit/>
          </a:bodyPr>
          <a:lstStyle/>
          <a:p>
            <a:r>
              <a:rPr lang="id-ID" sz="2400" dirty="0" smtClean="0"/>
              <a:t>CONLUSSION</a:t>
            </a:r>
            <a:endParaRPr lang="id-ID" sz="2400" dirty="0"/>
          </a:p>
        </p:txBody>
      </p:sp>
      <p:sp>
        <p:nvSpPr>
          <p:cNvPr id="9" name="Rectangle 8"/>
          <p:cNvSpPr/>
          <p:nvPr/>
        </p:nvSpPr>
        <p:spPr>
          <a:xfrm>
            <a:off x="323528" y="1166843"/>
            <a:ext cx="8208912" cy="3693319"/>
          </a:xfrm>
          <a:prstGeom prst="rect">
            <a:avLst/>
          </a:prstGeom>
        </p:spPr>
        <p:txBody>
          <a:bodyPr wrap="square">
            <a:spAutoFit/>
          </a:bodyPr>
          <a:lstStyle/>
          <a:p>
            <a:r>
              <a:rPr lang="id-ID" dirty="0"/>
              <a:t>The perception of Bogor Distric extension officers toward  the potency of the ICALTD showed in the varying assessment. Extension officers assess the potencies of the ICALTD with a good score. </a:t>
            </a:r>
            <a:endParaRPr lang="id-ID" dirty="0" smtClean="0"/>
          </a:p>
          <a:p>
            <a:endParaRPr lang="id-ID" dirty="0"/>
          </a:p>
          <a:p>
            <a:r>
              <a:rPr lang="id-ID" dirty="0" smtClean="0"/>
              <a:t>This </a:t>
            </a:r>
            <a:r>
              <a:rPr lang="id-ID" dirty="0"/>
              <a:t>means that the potencies of the ICALTD have important role to support the development of  extension officers in Bogor District. By utilizing them, extension officers can obtain information of agricultural technological innovation to meet  their needs. </a:t>
            </a:r>
            <a:endParaRPr lang="id-ID" dirty="0" smtClean="0"/>
          </a:p>
          <a:p>
            <a:endParaRPr lang="id-ID" dirty="0"/>
          </a:p>
          <a:p>
            <a:r>
              <a:rPr lang="id-ID" dirty="0" smtClean="0"/>
              <a:t>In </a:t>
            </a:r>
            <a:r>
              <a:rPr lang="id-ID" dirty="0"/>
              <a:t>addition the extension officers can enhance their competencies in disseminating agricultural information to farmers. The establishment of cooperation between the ICALTD and the stakeholder will improve and increase the farming system in Bogor District.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28600" y="3687680"/>
            <a:ext cx="7315200"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a:pPr>
            <a:r>
              <a:rPr lang="en-US" sz="3200" dirty="0" smtClean="0">
                <a:solidFill>
                  <a:srgbClr val="92D050"/>
                </a:solidFill>
              </a:rPr>
              <a:t/>
            </a:r>
            <a:br>
              <a:rPr lang="en-US" sz="3200" dirty="0" smtClean="0">
                <a:solidFill>
                  <a:srgbClr val="92D050"/>
                </a:solidFill>
              </a:rPr>
            </a:br>
            <a:r>
              <a:rPr lang="id-ID" sz="4000" b="1" dirty="0" smtClean="0">
                <a:solidFill>
                  <a:srgbClr val="92D050"/>
                </a:solidFill>
                <a:latin typeface="Arial" pitchFamily="34" charset="0"/>
                <a:cs typeface="Arial" pitchFamily="34" charset="0"/>
              </a:rPr>
              <a:t>T</a:t>
            </a:r>
            <a:r>
              <a:rPr lang="en-US" sz="4000" b="1" dirty="0" smtClean="0">
                <a:solidFill>
                  <a:srgbClr val="92D050"/>
                </a:solidFill>
                <a:latin typeface="Arial" pitchFamily="34" charset="0"/>
                <a:cs typeface="Arial" pitchFamily="34" charset="0"/>
              </a:rPr>
              <a:t>ha</a:t>
            </a:r>
            <a:r>
              <a:rPr lang="id-ID" sz="4000" b="1" dirty="0" smtClean="0">
                <a:solidFill>
                  <a:srgbClr val="92D050"/>
                </a:solidFill>
                <a:latin typeface="Arial" pitchFamily="34" charset="0"/>
                <a:cs typeface="Arial" pitchFamily="34" charset="0"/>
              </a:rPr>
              <a:t>nk you for </a:t>
            </a:r>
            <a:r>
              <a:rPr lang="en-US" sz="4000" b="1" dirty="0" smtClean="0">
                <a:solidFill>
                  <a:srgbClr val="92D050"/>
                </a:solidFill>
                <a:latin typeface="Arial" pitchFamily="34" charset="0"/>
                <a:cs typeface="Arial" pitchFamily="34" charset="0"/>
              </a:rPr>
              <a:t>Your </a:t>
            </a:r>
            <a:r>
              <a:rPr lang="id-ID" sz="4000" b="1" dirty="0" smtClean="0">
                <a:solidFill>
                  <a:srgbClr val="92D050"/>
                </a:solidFill>
                <a:latin typeface="Arial" pitchFamily="34" charset="0"/>
                <a:cs typeface="Arial" pitchFamily="34" charset="0"/>
              </a:rPr>
              <a:t>Attention</a:t>
            </a:r>
            <a:endParaRPr lang="en-US" sz="4000" b="1" dirty="0">
              <a:solidFill>
                <a:srgbClr val="92D050"/>
              </a:solidFill>
              <a:latin typeface="Arial" pitchFamily="34" charset="0"/>
              <a:cs typeface="Arial" pitchFamily="34" charset="0"/>
            </a:endParaRPr>
          </a:p>
        </p:txBody>
      </p:sp>
      <p:pic>
        <p:nvPicPr>
          <p:cNvPr id="23" name="Picture 22"/>
          <p:cNvPicPr>
            <a:picLocks noChangeAspect="1"/>
          </p:cNvPicPr>
          <p:nvPr/>
        </p:nvPicPr>
        <p:blipFill>
          <a:blip r:embed="rId4" cstate="print"/>
          <a:stretch>
            <a:fillRect/>
          </a:stretch>
        </p:blipFill>
        <p:spPr>
          <a:xfrm>
            <a:off x="20923" y="2818500"/>
            <a:ext cx="7668994" cy="2296266"/>
          </a:xfrm>
          <a:prstGeom prst="rect">
            <a:avLst/>
          </a:prstGeom>
        </p:spPr>
      </p:pic>
      <p:pic>
        <p:nvPicPr>
          <p:cNvPr id="7" name="Picture 6"/>
          <p:cNvPicPr>
            <a:picLocks noChangeAspect="1"/>
          </p:cNvPicPr>
          <p:nvPr/>
        </p:nvPicPr>
        <p:blipFill>
          <a:blip r:embed="rId5"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6" cstate="print"/>
          <a:stretch>
            <a:fillRect/>
          </a:stretch>
        </p:blipFill>
        <p:spPr>
          <a:xfrm>
            <a:off x="3503486" y="20548"/>
            <a:ext cx="5624418" cy="282549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itle 3"/>
          <p:cNvSpPr txBox="1">
            <a:spLocks/>
          </p:cNvSpPr>
          <p:nvPr/>
        </p:nvSpPr>
        <p:spPr>
          <a:xfrm>
            <a:off x="198796" y="3303543"/>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4000" dirty="0" smtClean="0">
                <a:solidFill>
                  <a:srgbClr val="262626"/>
                </a:solidFill>
              </a:rPr>
              <a:t/>
            </a:r>
            <a:br>
              <a:rPr lang="en-US" sz="4000" dirty="0" smtClean="0">
                <a:solidFill>
                  <a:srgbClr val="262626"/>
                </a:solidFill>
              </a:rPr>
            </a:br>
            <a:r>
              <a:rPr lang="id-ID" sz="4000" b="1" dirty="0" smtClean="0">
                <a:solidFill>
                  <a:prstClr val="white"/>
                </a:solidFill>
                <a:latin typeface="Arial" pitchFamily="34" charset="0"/>
                <a:cs typeface="Arial" pitchFamily="34" charset="0"/>
              </a:rPr>
              <a:t>Thank you for your attention</a:t>
            </a:r>
            <a:endParaRPr lang="en-US" sz="4000" b="1" dirty="0">
              <a:solidFill>
                <a:prstClr val="white"/>
              </a:solidFill>
              <a:latin typeface="Arial" pitchFamily="34" charset="0"/>
              <a:cs typeface="Arial" pitchFamily="34" charset="0"/>
            </a:endParaRPr>
          </a:p>
        </p:txBody>
      </p:sp>
      <p:pic>
        <p:nvPicPr>
          <p:cNvPr id="2050" name="Picture 2"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888" y="81213"/>
            <a:ext cx="5503912" cy="26492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pusat perpustakaan dan penyebaran teknologi pertani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3500" y="2839136"/>
            <a:ext cx="1384300" cy="2228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nyuluh pertania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05" y="44624"/>
            <a:ext cx="3372296" cy="27366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45692011"/>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2" fill="hold" nodeType="withEffect">
                                  <p:stCondLst>
                                    <p:cond delay="0"/>
                                  </p:stCondLst>
                                  <p:childTnLst>
                                    <p:anim calcmode="lin" valueType="num">
                                      <p:cBhvr additive="base">
                                        <p:cTn id="17" dur="750"/>
                                        <p:tgtEl>
                                          <p:spTgt spid="10"/>
                                        </p:tgtEl>
                                        <p:attrNameLst>
                                          <p:attrName>ppt_x</p:attrName>
                                        </p:attrNameLst>
                                      </p:cBhvr>
                                      <p:tavLst>
                                        <p:tav tm="0">
                                          <p:val>
                                            <p:strVal val="ppt_x"/>
                                          </p:val>
                                        </p:tav>
                                        <p:tav tm="100000">
                                          <p:val>
                                            <p:strVal val="1+ppt_w/2"/>
                                          </p:val>
                                        </p:tav>
                                      </p:tavLst>
                                    </p:anim>
                                    <p:anim calcmode="lin" valueType="num">
                                      <p:cBhvr additive="base">
                                        <p:cTn id="18" dur="750"/>
                                        <p:tgtEl>
                                          <p:spTgt spid="10"/>
                                        </p:tgtEl>
                                        <p:attrNameLst>
                                          <p:attrName>ppt_y</p:attrName>
                                        </p:attrNameLst>
                                      </p:cBhvr>
                                      <p:tavLst>
                                        <p:tav tm="0">
                                          <p:val>
                                            <p:strVal val="ppt_y"/>
                                          </p:val>
                                        </p:tav>
                                        <p:tav tm="100000">
                                          <p:val>
                                            <p:strVal val="ppt_y"/>
                                          </p:val>
                                        </p:tav>
                                      </p:tavLst>
                                    </p:anim>
                                    <p:set>
                                      <p:cBhvr>
                                        <p:cTn id="19" dur="1" fill="hold">
                                          <p:stCondLst>
                                            <p:cond delay="74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50"/>
                                        <p:tgtEl>
                                          <p:spTgt spid="14"/>
                                        </p:tgtEl>
                                      </p:cBhvr>
                                    </p:animEffect>
                                    <p:set>
                                      <p:cBhvr>
                                        <p:cTn id="22" dur="1" fill="hold">
                                          <p:stCondLst>
                                            <p:cond delay="249"/>
                                          </p:stCondLst>
                                        </p:cTn>
                                        <p:tgtEl>
                                          <p:spTgt spid="14"/>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750"/>
                                        <p:tgtEl>
                                          <p:spTgt spid="23"/>
                                        </p:tgtEl>
                                        <p:attrNameLst>
                                          <p:attrName>ppt_x</p:attrName>
                                        </p:attrNameLst>
                                      </p:cBhvr>
                                      <p:tavLst>
                                        <p:tav tm="0">
                                          <p:val>
                                            <p:strVal val="ppt_x"/>
                                          </p:val>
                                        </p:tav>
                                        <p:tav tm="100000">
                                          <p:val>
                                            <p:strVal val="0-ppt_w/2"/>
                                          </p:val>
                                        </p:tav>
                                      </p:tavLst>
                                    </p:anim>
                                    <p:anim calcmode="lin" valueType="num">
                                      <p:cBhvr additive="base">
                                        <p:cTn id="25" dur="750"/>
                                        <p:tgtEl>
                                          <p:spTgt spid="23"/>
                                        </p:tgtEl>
                                        <p:attrNameLst>
                                          <p:attrName>ppt_y</p:attrName>
                                        </p:attrNameLst>
                                      </p:cBhvr>
                                      <p:tavLst>
                                        <p:tav tm="0">
                                          <p:val>
                                            <p:strVal val="ppt_y"/>
                                          </p:val>
                                        </p:tav>
                                        <p:tav tm="100000">
                                          <p:val>
                                            <p:strVal val="ppt_y"/>
                                          </p:val>
                                        </p:tav>
                                      </p:tavLst>
                                    </p:anim>
                                    <p:set>
                                      <p:cBhvr>
                                        <p:cTn id="26" dur="1" fill="hold">
                                          <p:stCondLst>
                                            <p:cond delay="74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662</Words>
  <Application>Microsoft Office PowerPoint</Application>
  <PresentationFormat>On-screen Show (4:3)</PresentationFormat>
  <Paragraphs>335</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Pitchbook</vt:lpstr>
      <vt:lpstr>PowerPoint Presentation</vt:lpstr>
      <vt:lpstr>Introduction</vt:lpstr>
      <vt:lpstr>PowerPoint Presentation</vt:lpstr>
      <vt:lpstr>RESUTLS AND DISCUSSION</vt:lpstr>
      <vt:lpstr>RESUTLS AND DISCUSSION</vt:lpstr>
      <vt:lpstr>RESUTLS AND DISCUSSION</vt:lpstr>
      <vt:lpstr>CONCLUSSION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2017-05-07T22:05:26Z</dcterms:created>
  <dcterms:modified xsi:type="dcterms:W3CDTF">2017-05-10T01:26:12Z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