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42"/>
  </p:notesMasterIdLst>
  <p:handoutMasterIdLst>
    <p:handoutMasterId r:id="rId43"/>
  </p:handoutMasterIdLst>
  <p:sldIdLst>
    <p:sldId id="256" r:id="rId2"/>
    <p:sldId id="451" r:id="rId3"/>
    <p:sldId id="392" r:id="rId4"/>
    <p:sldId id="480" r:id="rId5"/>
    <p:sldId id="428" r:id="rId6"/>
    <p:sldId id="344" r:id="rId7"/>
    <p:sldId id="479" r:id="rId8"/>
    <p:sldId id="360" r:id="rId9"/>
    <p:sldId id="350" r:id="rId10"/>
    <p:sldId id="447" r:id="rId11"/>
    <p:sldId id="413" r:id="rId12"/>
    <p:sldId id="362" r:id="rId13"/>
    <p:sldId id="361" r:id="rId14"/>
    <p:sldId id="363" r:id="rId15"/>
    <p:sldId id="364" r:id="rId16"/>
    <p:sldId id="365" r:id="rId17"/>
    <p:sldId id="366" r:id="rId18"/>
    <p:sldId id="452" r:id="rId19"/>
    <p:sldId id="453" r:id="rId20"/>
    <p:sldId id="454" r:id="rId21"/>
    <p:sldId id="457" r:id="rId22"/>
    <p:sldId id="458" r:id="rId23"/>
    <p:sldId id="460" r:id="rId24"/>
    <p:sldId id="472" r:id="rId25"/>
    <p:sldId id="465" r:id="rId26"/>
    <p:sldId id="371" r:id="rId27"/>
    <p:sldId id="443" r:id="rId28"/>
    <p:sldId id="467" r:id="rId29"/>
    <p:sldId id="469" r:id="rId30"/>
    <p:sldId id="470" r:id="rId31"/>
    <p:sldId id="471" r:id="rId32"/>
    <p:sldId id="468" r:id="rId33"/>
    <p:sldId id="462" r:id="rId34"/>
    <p:sldId id="410" r:id="rId35"/>
    <p:sldId id="463" r:id="rId36"/>
    <p:sldId id="483" r:id="rId37"/>
    <p:sldId id="478" r:id="rId38"/>
    <p:sldId id="474" r:id="rId39"/>
    <p:sldId id="481" r:id="rId40"/>
    <p:sldId id="482" r:id="rId41"/>
  </p:sldIdLst>
  <p:sldSz cx="9144000" cy="6858000" type="overhead"/>
  <p:notesSz cx="6761163" cy="9942513"/>
  <p:defaultTextStyle>
    <a:defPPr>
      <a:defRPr lang="en-US"/>
    </a:defPPr>
    <a:lvl1pPr algn="r" rtl="0" eaLnBrk="0" fontAlgn="base" hangingPunct="0">
      <a:spcBef>
        <a:spcPct val="50000"/>
      </a:spcBef>
      <a:spcAft>
        <a:spcPct val="0"/>
      </a:spcAft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1pPr>
    <a:lvl2pPr marL="457200" algn="r" rtl="0" eaLnBrk="0" fontAlgn="base" hangingPunct="0">
      <a:spcBef>
        <a:spcPct val="50000"/>
      </a:spcBef>
      <a:spcAft>
        <a:spcPct val="0"/>
      </a:spcAft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2pPr>
    <a:lvl3pPr marL="914400" algn="r" rtl="0" eaLnBrk="0" fontAlgn="base" hangingPunct="0">
      <a:spcBef>
        <a:spcPct val="50000"/>
      </a:spcBef>
      <a:spcAft>
        <a:spcPct val="0"/>
      </a:spcAft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3pPr>
    <a:lvl4pPr marL="1371600" algn="r" rtl="0" eaLnBrk="0" fontAlgn="base" hangingPunct="0">
      <a:spcBef>
        <a:spcPct val="50000"/>
      </a:spcBef>
      <a:spcAft>
        <a:spcPct val="0"/>
      </a:spcAft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4pPr>
    <a:lvl5pPr marL="1828800" algn="r" rtl="0" eaLnBrk="0" fontAlgn="base" hangingPunct="0">
      <a:spcBef>
        <a:spcPct val="50000"/>
      </a:spcBef>
      <a:spcAft>
        <a:spcPct val="0"/>
      </a:spcAft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3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121"/>
    <a:srgbClr val="CC6600"/>
    <a:srgbClr val="FF9933"/>
    <a:srgbClr val="4D4D4D"/>
    <a:srgbClr val="777777"/>
    <a:srgbClr val="C0C0C0"/>
    <a:srgbClr val="FFCC66"/>
    <a:srgbClr val="BD4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17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1987" y="67"/>
      </p:cViewPr>
      <p:guideLst>
        <p:guide orient="horz"/>
        <p:guide pos="341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022" y="-84"/>
      </p:cViewPr>
      <p:guideLst>
        <p:guide orient="horz" pos="3131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31551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t" anchorCtr="0" compatLnSpc="1">
            <a:prstTxWarp prst="textNoShape">
              <a:avLst/>
            </a:prstTxWarp>
          </a:bodyPr>
          <a:lstStyle>
            <a:lvl1pPr algn="l"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613" y="0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t" anchorCtr="0" compatLnSpc="1">
            <a:prstTxWarp prst="textNoShape">
              <a:avLst/>
            </a:prstTxWarp>
          </a:bodyPr>
          <a:lstStyle>
            <a:lvl1pPr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5928"/>
            <a:ext cx="2931551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b" anchorCtr="0" compatLnSpc="1">
            <a:prstTxWarp prst="textNoShape">
              <a:avLst/>
            </a:prstTxWarp>
          </a:bodyPr>
          <a:lstStyle>
            <a:lvl1pPr algn="l"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b" anchorCtr="0" compatLnSpc="1">
            <a:prstTxWarp prst="textNoShape">
              <a:avLst/>
            </a:prstTxWarp>
          </a:bodyPr>
          <a:lstStyle>
            <a:lvl1pPr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6BCCBEF-81F3-4443-AF8E-315ECE01B7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5467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31551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t" anchorCtr="0" compatLnSpc="1">
            <a:prstTxWarp prst="textNoShape">
              <a:avLst/>
            </a:prstTxWarp>
          </a:bodyPr>
          <a:lstStyle>
            <a:lvl1pPr algn="l"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613" y="0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t" anchorCtr="0" compatLnSpc="1">
            <a:prstTxWarp prst="textNoShape">
              <a:avLst/>
            </a:prstTxWarp>
          </a:bodyPr>
          <a:lstStyle>
            <a:lvl1pPr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2598" y="4722192"/>
            <a:ext cx="4955969" cy="4473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Hier klicken, um Master-Textformat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5928"/>
            <a:ext cx="2931551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b" anchorCtr="0" compatLnSpc="1">
            <a:prstTxWarp prst="textNoShape">
              <a:avLst/>
            </a:prstTxWarp>
          </a:bodyPr>
          <a:lstStyle>
            <a:lvl1pPr algn="l"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971" tIns="45986" rIns="91971" bIns="45986" numCol="1" anchor="b" anchorCtr="0" compatLnSpc="1">
            <a:prstTxWarp prst="textNoShape">
              <a:avLst/>
            </a:prstTxWarp>
          </a:bodyPr>
          <a:lstStyle>
            <a:lvl1pPr defTabSz="919359"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FF70B69-C0FC-489D-A599-27DA601E5A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5382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D2B83-D756-4F7A-9BBE-40C45CE723BB}" type="slidenum">
              <a:rPr lang="de-DE" smtClean="0">
                <a:latin typeface="Times New Roman" pitchFamily="18" charset="0"/>
              </a:rPr>
              <a:pPr/>
              <a:t>1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90116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89DBD565-B511-49F6-909A-5DA90886CC7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10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993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9318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9981BF61-F00F-4B5C-A515-DDA3250180C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12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94212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6E2DF547-5444-4A69-858B-B55640678603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13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01380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642B3097-393E-412A-8ADB-99C74CD0933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14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02404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D353DEC7-84AE-4DA8-A379-1E7A0236D4A6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15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0342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129A16F5-64AD-40CC-B6CC-FF35C483402B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16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04452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C4015D4F-5333-4FFD-A8E5-44675D1F6333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17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DC94F38-1CFE-4852-8D86-A2572AE40BCF}" type="slidenum">
              <a:rPr lang="de-DE" altLang="de-DE">
                <a:latin typeface="Times New Roman" pitchFamily="18" charset="0"/>
              </a:rPr>
              <a:pPr>
                <a:spcBef>
                  <a:spcPct val="0"/>
                </a:spcBef>
              </a:pPr>
              <a:t>18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8806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49B596B3-F1FB-4149-B567-BFEF3FE965AD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2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F497D"/>
                </a:solidFill>
              </a:rPr>
              <a:t>Feldmann: Latest Trends - Yogyakarta 2017</a:t>
            </a:r>
            <a:endParaRPr lang="de-DE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10596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C001D7F5-2F79-4C88-AF1D-F3D56272019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25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10596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C001D7F5-2F79-4C88-AF1D-F3D56272019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26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2902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4FD5FF32-E533-4A1D-9EED-2083F8D0C04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27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09572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5132BEAF-4CAF-48DE-A742-9FAFACF95ECC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32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83972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AAD9CC4A-FD61-4D7A-A65B-0CC134424E85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3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>
                <a:solidFill>
                  <a:srgbClr val="1F497D"/>
                </a:solidFill>
              </a:rPr>
              <a:pPr>
                <a:defRPr/>
              </a:pPr>
              <a:t>33</a:t>
            </a:fld>
            <a:endParaRPr lang="de-DE">
              <a:solidFill>
                <a:srgbClr val="1F497D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F497D"/>
                </a:solidFill>
              </a:rPr>
              <a:t>Feldmann: Latest Trends - Yogyakarta 2017</a:t>
            </a:r>
            <a:endParaRPr lang="de-DE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2902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4FD5FF32-E533-4A1D-9EED-2083F8D0C04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34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>
                <a:solidFill>
                  <a:srgbClr val="1F497D"/>
                </a:solidFill>
              </a:rPr>
              <a:pPr>
                <a:defRPr/>
              </a:pPr>
              <a:t>35</a:t>
            </a:fld>
            <a:endParaRPr lang="de-DE">
              <a:solidFill>
                <a:srgbClr val="1F497D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F497D"/>
                </a:solidFill>
              </a:rPr>
              <a:t>Feldmann: Latest Trends - Yogyakarta 2017</a:t>
            </a:r>
            <a:endParaRPr lang="de-DE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2902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4FD5FF32-E533-4A1D-9EED-2083F8D0C04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36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42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>
                <a:solidFill>
                  <a:srgbClr val="1F497D"/>
                </a:solidFill>
              </a:rPr>
              <a:pPr>
                <a:defRPr/>
              </a:pPr>
              <a:t>37</a:t>
            </a:fld>
            <a:endParaRPr lang="de-DE">
              <a:solidFill>
                <a:srgbClr val="1F497D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F497D"/>
                </a:solidFill>
              </a:rPr>
              <a:t>Feldmann: Latest Trends - Yogyakarta 2017</a:t>
            </a:r>
            <a:endParaRPr lang="de-DE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>
                <a:solidFill>
                  <a:srgbClr val="1F497D"/>
                </a:solidFill>
              </a:rPr>
              <a:pPr>
                <a:defRPr/>
              </a:pPr>
              <a:t>38</a:t>
            </a:fld>
            <a:endParaRPr lang="de-DE">
              <a:solidFill>
                <a:srgbClr val="1F497D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F497D"/>
                </a:solidFill>
              </a:rPr>
              <a:t>Feldmann: Latest Trends - Yogyakarta 2017</a:t>
            </a:r>
            <a:endParaRPr lang="de-DE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2902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4FD5FF32-E533-4A1D-9EED-2083F8D0C04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39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422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12902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4FD5FF32-E533-4A1D-9EED-2083F8D0C04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40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3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83972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AAD9CC4A-FD61-4D7A-A65B-0CC134424E85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4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70B69-C0FC-489D-A599-27DA601E5AC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8294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05EB114C-CC72-4BA5-9E43-52D10D5C7EB6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6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82948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05EB114C-CC72-4BA5-9E43-52D10D5C7EB6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7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95236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F6ADFA56-4F8E-4FD0-826C-949B3524D3D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8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90116" name="Foliennummernplatzhalter 3"/>
          <p:cNvSpPr txBox="1">
            <a:spLocks noGrp="1"/>
          </p:cNvSpPr>
          <p:nvPr/>
        </p:nvSpPr>
        <p:spPr bwMode="auto">
          <a:xfrm>
            <a:off x="3829613" y="9445928"/>
            <a:ext cx="2931550" cy="4965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971" tIns="45986" rIns="91971" bIns="45986" anchor="b"/>
          <a:lstStyle/>
          <a:p>
            <a:pPr defTabSz="919359">
              <a:spcBef>
                <a:spcPct val="0"/>
              </a:spcBef>
            </a:pPr>
            <a:fld id="{89DBD565-B511-49F6-909A-5DA90886CC77}" type="slidenum">
              <a:rPr lang="de-DE" sz="1300">
                <a:solidFill>
                  <a:schemeClr val="tx1"/>
                </a:solidFill>
                <a:latin typeface="Times New Roman" pitchFamily="18" charset="0"/>
              </a:rPr>
              <a:pPr defTabSz="919359">
                <a:spcBef>
                  <a:spcPct val="0"/>
                </a:spcBef>
              </a:pPr>
              <a:t>9</a:t>
            </a:fld>
            <a:endParaRPr lang="de-DE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Feldmann: Latest Trends - Yogyakarta 2017</a:t>
            </a:r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"/>
          <p:cNvGraphicFramePr>
            <a:graphicFrameLocks noChangeAspect="1"/>
          </p:cNvGraphicFramePr>
          <p:nvPr/>
        </p:nvGraphicFramePr>
        <p:xfrm>
          <a:off x="0" y="0"/>
          <a:ext cx="9144000" cy="686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44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97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45" name="Image" r:id="rId5" imgW="11682540" imgH="8774603" progId="">
                  <p:embed/>
                </p:oleObj>
              </mc:Choice>
              <mc:Fallback>
                <p:oleObj name="Image" r:id="rId5" imgW="11682540" imgH="8774603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3"/>
          <p:cNvSpPr>
            <a:spLocks noChangeArrowheads="1"/>
          </p:cNvSpPr>
          <p:nvPr/>
        </p:nvSpPr>
        <p:spPr bwMode="auto">
          <a:xfrm>
            <a:off x="-3733800" y="4419600"/>
            <a:ext cx="548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200"/>
          </a:p>
        </p:txBody>
      </p:sp>
      <p:pic>
        <p:nvPicPr>
          <p:cNvPr id="5" name="Picture 100" descr="ulb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5764213"/>
            <a:ext cx="16129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25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7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49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7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57988" y="288925"/>
            <a:ext cx="2124075" cy="54260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1000" y="288925"/>
            <a:ext cx="6224588" cy="54260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strip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7DA4F54-1743-4E40-A4C8-9A3AD3A0EC6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1689553"/>
      </p:ext>
    </p:extLst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3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7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7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7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1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8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41687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02175" y="1524000"/>
            <a:ext cx="41687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5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10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9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6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3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5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7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8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1" name="Image" r:id="rId3" imgW="11682540" imgH="8774603" progId="">
                  <p:embed/>
                </p:oleObj>
              </mc:Choice>
              <mc:Fallback>
                <p:oleObj name="Image" r:id="rId3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8" name="Picture 91" descr="ul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93"/>
          <p:cNvGraphicFramePr>
            <a:graphicFrameLocks noChangeAspect="1"/>
          </p:cNvGraphicFramePr>
          <p:nvPr/>
        </p:nvGraphicFramePr>
        <p:xfrm>
          <a:off x="0" y="-4763"/>
          <a:ext cx="9144000" cy="68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Image" r:id="rId15" imgW="11682540" imgH="8774603" progId="">
                  <p:embed/>
                </p:oleObj>
              </mc:Choice>
              <mc:Fallback>
                <p:oleObj name="Image" r:id="rId15" imgW="11682540" imgH="8774603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763"/>
                        <a:ext cx="9144000" cy="68675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5457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EAEAE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88925"/>
            <a:ext cx="85010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9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4000"/>
            <a:ext cx="8489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77" name="Text Box 77"/>
          <p:cNvSpPr txBox="1">
            <a:spLocks noChangeArrowheads="1"/>
          </p:cNvSpPr>
          <p:nvPr/>
        </p:nvSpPr>
        <p:spPr bwMode="auto">
          <a:xfrm>
            <a:off x="2743200" y="6019800"/>
            <a:ext cx="6096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300"/>
          </a:p>
        </p:txBody>
      </p:sp>
      <p:pic>
        <p:nvPicPr>
          <p:cNvPr id="1032" name="Picture 91" descr="ulb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6086475"/>
            <a:ext cx="1612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7" r:id="rId12"/>
  </p:sldLayoutIdLst>
  <p:transition>
    <p:strips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A5212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D4D31"/>
        </a:buClr>
        <a:buSzPct val="75000"/>
        <a:buFont typeface="Wingdings" pitchFamily="2" charset="2"/>
        <a:buBlip>
          <a:blip r:embed="rId18"/>
        </a:buBlip>
        <a:defRPr sz="3000">
          <a:solidFill>
            <a:srgbClr val="5457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2121"/>
        </a:buClr>
        <a:buFont typeface="Wingdings" pitchFamily="2" charset="2"/>
        <a:buChar char="§"/>
        <a:defRPr sz="2800">
          <a:solidFill>
            <a:srgbClr val="5457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52121"/>
        </a:buClr>
        <a:buFont typeface="Wingdings" pitchFamily="2" charset="2"/>
        <a:buChar char="§"/>
        <a:defRPr sz="2400">
          <a:solidFill>
            <a:srgbClr val="5457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52121"/>
        </a:buClr>
        <a:buChar char="•"/>
        <a:defRPr sz="2000">
          <a:solidFill>
            <a:srgbClr val="5457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52121"/>
        </a:buClr>
        <a:buChar char="•"/>
        <a:defRPr sz="2000">
          <a:solidFill>
            <a:srgbClr val="5457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A52121"/>
        </a:buClr>
        <a:buChar char="•"/>
        <a:defRPr sz="2000">
          <a:solidFill>
            <a:srgbClr val="5457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A52121"/>
        </a:buClr>
        <a:buChar char="•"/>
        <a:defRPr sz="2000">
          <a:solidFill>
            <a:srgbClr val="5457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A52121"/>
        </a:buClr>
        <a:buChar char="•"/>
        <a:defRPr sz="2000">
          <a:solidFill>
            <a:srgbClr val="5457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A52121"/>
        </a:buClr>
        <a:buChar char="•"/>
        <a:defRPr sz="2000">
          <a:solidFill>
            <a:srgbClr val="54576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Reinhard.feldmann@uni-muenster.d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6858000" y="6497638"/>
            <a:ext cx="2305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 dirty="0">
                <a:solidFill>
                  <a:srgbClr val="545766"/>
                </a:solidFill>
              </a:rPr>
              <a:t>Reinhard Feldmann</a:t>
            </a:r>
          </a:p>
        </p:txBody>
      </p:sp>
      <p:sp>
        <p:nvSpPr>
          <p:cNvPr id="24579" name="Rectangle 8"/>
          <p:cNvSpPr>
            <a:spLocks noChangeArrowheads="1"/>
          </p:cNvSpPr>
          <p:nvPr/>
        </p:nvSpPr>
        <p:spPr bwMode="auto">
          <a:xfrm>
            <a:off x="0" y="-2328091"/>
            <a:ext cx="9143999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eaLnBrk="1" hangingPunct="1">
              <a:spcBef>
                <a:spcPct val="0"/>
              </a:spcBef>
            </a:pPr>
            <a:endParaRPr lang="de-DE" sz="3600" dirty="0" smtClean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3600" dirty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3600" dirty="0" smtClean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3600" dirty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3600" dirty="0" smtClean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3600" dirty="0" smtClean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r>
              <a:rPr lang="de-DE" sz="3600" dirty="0">
                <a:solidFill>
                  <a:srgbClr val="A52121"/>
                </a:solidFill>
              </a:rPr>
              <a:t>New </a:t>
            </a:r>
            <a:r>
              <a:rPr lang="de-DE" sz="3600" dirty="0" err="1" smtClean="0">
                <a:solidFill>
                  <a:srgbClr val="A52121"/>
                </a:solidFill>
              </a:rPr>
              <a:t>challenges</a:t>
            </a:r>
            <a:r>
              <a:rPr lang="de-DE" sz="3600" dirty="0" smtClean="0">
                <a:solidFill>
                  <a:srgbClr val="A52121"/>
                </a:solidFill>
              </a:rPr>
              <a:t> in</a:t>
            </a:r>
            <a:endParaRPr lang="de-DE" sz="3600" dirty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r>
              <a:rPr lang="de-DE" sz="3600" dirty="0" err="1">
                <a:solidFill>
                  <a:srgbClr val="A52121"/>
                </a:solidFill>
              </a:rPr>
              <a:t>Preservation</a:t>
            </a:r>
            <a:r>
              <a:rPr lang="de-DE" sz="3600" dirty="0">
                <a:solidFill>
                  <a:srgbClr val="A52121"/>
                </a:solidFill>
              </a:rPr>
              <a:t> </a:t>
            </a:r>
            <a:r>
              <a:rPr lang="de-DE" sz="3600" dirty="0" err="1" smtClean="0">
                <a:solidFill>
                  <a:srgbClr val="A52121"/>
                </a:solidFill>
              </a:rPr>
              <a:t>and</a:t>
            </a:r>
            <a:r>
              <a:rPr lang="de-DE" sz="3600" dirty="0" smtClean="0">
                <a:solidFill>
                  <a:srgbClr val="A52121"/>
                </a:solidFill>
              </a:rPr>
              <a:t> </a:t>
            </a:r>
            <a:r>
              <a:rPr lang="de-DE" sz="3600" dirty="0" err="1">
                <a:solidFill>
                  <a:srgbClr val="A52121"/>
                </a:solidFill>
              </a:rPr>
              <a:t>Conservation</a:t>
            </a:r>
            <a:endParaRPr lang="de-DE" sz="3600" dirty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3600" dirty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3600" dirty="0">
              <a:solidFill>
                <a:srgbClr val="A5212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de-DE" sz="2400" dirty="0">
              <a:solidFill>
                <a:srgbClr val="A52121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400" dirty="0" smtClean="0">
                <a:solidFill>
                  <a:srgbClr val="A52121"/>
                </a:solidFill>
              </a:rPr>
              <a:t>Yogyakarta, UIN </a:t>
            </a:r>
            <a:r>
              <a:rPr lang="en-US" sz="2400" dirty="0" err="1" smtClean="0">
                <a:solidFill>
                  <a:srgbClr val="A52121"/>
                </a:solidFill>
              </a:rPr>
              <a:t>Sunan</a:t>
            </a:r>
            <a:r>
              <a:rPr lang="en-US" sz="2400" dirty="0" smtClean="0">
                <a:solidFill>
                  <a:srgbClr val="A52121"/>
                </a:solidFill>
              </a:rPr>
              <a:t> </a:t>
            </a:r>
            <a:r>
              <a:rPr lang="en-US" sz="2400" dirty="0" err="1" smtClean="0">
                <a:solidFill>
                  <a:srgbClr val="A52121"/>
                </a:solidFill>
              </a:rPr>
              <a:t>Kalijaga</a:t>
            </a:r>
            <a:endParaRPr lang="en-US" sz="2400" dirty="0" smtClean="0">
              <a:solidFill>
                <a:srgbClr val="A52121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400" dirty="0" smtClean="0">
                <a:solidFill>
                  <a:srgbClr val="A52121"/>
                </a:solidFill>
              </a:rPr>
              <a:t>Conference </a:t>
            </a:r>
            <a:r>
              <a:rPr lang="en-US" sz="2400" dirty="0" err="1" smtClean="0">
                <a:solidFill>
                  <a:srgbClr val="A52121"/>
                </a:solidFill>
              </a:rPr>
              <a:t>ICoASL</a:t>
            </a:r>
            <a:endParaRPr lang="en-US" sz="2400" dirty="0" smtClean="0">
              <a:solidFill>
                <a:srgbClr val="A5212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solidFill>
                  <a:srgbClr val="A52121"/>
                </a:solidFill>
              </a:rPr>
              <a:t>10</a:t>
            </a:r>
            <a:r>
              <a:rPr lang="en-US" sz="2400" baseline="30000" dirty="0" smtClean="0">
                <a:solidFill>
                  <a:srgbClr val="A52121"/>
                </a:solidFill>
              </a:rPr>
              <a:t>th</a:t>
            </a:r>
            <a:r>
              <a:rPr lang="en-US" sz="2400" dirty="0" smtClean="0">
                <a:solidFill>
                  <a:srgbClr val="A52121"/>
                </a:solidFill>
              </a:rPr>
              <a:t> to 12</a:t>
            </a:r>
            <a:r>
              <a:rPr lang="en-US" sz="2400" baseline="30000" dirty="0" smtClean="0">
                <a:solidFill>
                  <a:srgbClr val="A52121"/>
                </a:solidFill>
              </a:rPr>
              <a:t>th</a:t>
            </a:r>
            <a:r>
              <a:rPr lang="en-US" sz="2400" dirty="0" smtClean="0">
                <a:solidFill>
                  <a:srgbClr val="A52121"/>
                </a:solidFill>
              </a:rPr>
              <a:t> of May 2017</a:t>
            </a:r>
            <a:endParaRPr lang="de-DE" sz="2400" dirty="0">
              <a:solidFill>
                <a:srgbClr val="A52121"/>
              </a:solidFill>
            </a:endParaRPr>
          </a:p>
        </p:txBody>
      </p:sp>
      <p:sp>
        <p:nvSpPr>
          <p:cNvPr id="24580" name="Rectangle 2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sz="1600" i="1" dirty="0"/>
              <a:t>Korean </a:t>
            </a:r>
            <a:r>
              <a:rPr lang="en-GB" sz="1600" i="1" dirty="0" err="1"/>
              <a:t>Jikji</a:t>
            </a:r>
            <a:r>
              <a:rPr lang="en-GB" sz="1600" i="1" dirty="0"/>
              <a:t> 1377</a:t>
            </a:r>
            <a:endParaRPr lang="de-DE" sz="1600" i="1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1" y="967154"/>
            <a:ext cx="6088673" cy="487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3831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>
                <a:solidFill>
                  <a:srgbClr val="545766"/>
                </a:solidFill>
              </a:rPr>
              <a:t>Tripitaka </a:t>
            </a:r>
            <a:r>
              <a:rPr lang="de-DE" sz="1600" i="1" dirty="0" err="1">
                <a:solidFill>
                  <a:srgbClr val="545766"/>
                </a:solidFill>
              </a:rPr>
              <a:t>Koreana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44386" name="Picture 2" descr="http://upload.wikimedia.org/wikipedia/commons/1/12/Korea-Haeinsa-Tripitaka_Koreana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057" y="1465827"/>
            <a:ext cx="6233886" cy="46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904674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>
                <a:solidFill>
                  <a:srgbClr val="545766"/>
                </a:solidFill>
              </a:rPr>
              <a:t>European </a:t>
            </a:r>
            <a:r>
              <a:rPr lang="de-DE" sz="1600" i="1" dirty="0" err="1">
                <a:solidFill>
                  <a:srgbClr val="545766"/>
                </a:solidFill>
              </a:rPr>
              <a:t>blook-book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39940" name="Picture 2" descr="F1030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754063"/>
            <a:ext cx="836930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>
                <a:solidFill>
                  <a:srgbClr val="545766"/>
                </a:solidFill>
              </a:rPr>
              <a:t>Block-</a:t>
            </a:r>
            <a:r>
              <a:rPr lang="de-DE" sz="1600" i="1" dirty="0" err="1">
                <a:solidFill>
                  <a:srgbClr val="545766"/>
                </a:solidFill>
              </a:rPr>
              <a:t>book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>
                <a:solidFill>
                  <a:srgbClr val="545766"/>
                </a:solidFill>
              </a:rPr>
              <a:t>from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>
                <a:solidFill>
                  <a:srgbClr val="545766"/>
                </a:solidFill>
              </a:rPr>
              <a:t>Mongolia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48482" name="Picture 2" descr="J:\arbeit\Vortraege_2013_2017\Yogyakarta_ICOASL_2017\Abb_Yogya\Mongolei_Blockdruck_19_02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479" y="566738"/>
            <a:ext cx="7756667" cy="62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6759"/>
            <a:ext cx="4786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smtClean="0">
                <a:solidFill>
                  <a:srgbClr val="545766"/>
                </a:solidFill>
              </a:rPr>
              <a:t>Chinese </a:t>
            </a:r>
            <a:r>
              <a:rPr lang="de-DE" sz="1600" i="1" dirty="0" err="1" smtClean="0">
                <a:solidFill>
                  <a:srgbClr val="545766"/>
                </a:solidFill>
              </a:rPr>
              <a:t>papermaking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48132" name="Picture 2" descr="China_Papierherstellu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563" y="615950"/>
            <a:ext cx="5373687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>
                <a:solidFill>
                  <a:srgbClr val="545766"/>
                </a:solidFill>
              </a:rPr>
              <a:t>German </a:t>
            </a:r>
            <a:r>
              <a:rPr lang="de-DE" sz="1600" i="1" dirty="0" err="1">
                <a:solidFill>
                  <a:srgbClr val="545766"/>
                </a:solidFill>
              </a:rPr>
              <a:t>and</a:t>
            </a:r>
            <a:r>
              <a:rPr lang="de-DE" sz="1600" i="1" dirty="0">
                <a:solidFill>
                  <a:srgbClr val="545766"/>
                </a:solidFill>
              </a:rPr>
              <a:t> European </a:t>
            </a:r>
            <a:r>
              <a:rPr lang="de-DE" sz="1600" i="1" dirty="0" err="1">
                <a:solidFill>
                  <a:srgbClr val="545766"/>
                </a:solidFill>
              </a:rPr>
              <a:t>papermaking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49156" name="Picture 2" descr="F10300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9350" y="646113"/>
            <a:ext cx="4325938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>
                <a:solidFill>
                  <a:srgbClr val="545766"/>
                </a:solidFill>
              </a:rPr>
              <a:t>Chinese </a:t>
            </a:r>
            <a:r>
              <a:rPr lang="de-DE" sz="1600" i="1" dirty="0" err="1">
                <a:solidFill>
                  <a:srgbClr val="545766"/>
                </a:solidFill>
              </a:rPr>
              <a:t>clay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>
                <a:solidFill>
                  <a:srgbClr val="545766"/>
                </a:solidFill>
              </a:rPr>
              <a:t>letters</a:t>
            </a:r>
            <a:r>
              <a:rPr lang="de-DE" sz="1600" i="1" dirty="0">
                <a:solidFill>
                  <a:srgbClr val="545766"/>
                </a:solidFill>
              </a:rPr>
              <a:t> (</a:t>
            </a:r>
            <a:r>
              <a:rPr lang="de-DE" sz="1600" i="1" dirty="0" err="1">
                <a:solidFill>
                  <a:srgbClr val="545766"/>
                </a:solidFill>
              </a:rPr>
              <a:t>around</a:t>
            </a:r>
            <a:r>
              <a:rPr lang="de-DE" sz="1600" i="1" dirty="0">
                <a:solidFill>
                  <a:srgbClr val="545766"/>
                </a:solidFill>
              </a:rPr>
              <a:t> 1050)</a:t>
            </a:r>
          </a:p>
        </p:txBody>
      </p:sp>
      <p:pic>
        <p:nvPicPr>
          <p:cNvPr id="50180" name="Picture 3" descr="ChinTonlett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4263" y="615950"/>
            <a:ext cx="4359275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>
                <a:solidFill>
                  <a:srgbClr val="545766"/>
                </a:solidFill>
              </a:rPr>
              <a:t>Type </a:t>
            </a:r>
            <a:r>
              <a:rPr lang="de-DE" sz="1600" i="1" dirty="0" err="1">
                <a:solidFill>
                  <a:srgbClr val="545766"/>
                </a:solidFill>
              </a:rPr>
              <a:t>founders</a:t>
            </a:r>
            <a:r>
              <a:rPr lang="de-DE" sz="1600" i="1" dirty="0">
                <a:solidFill>
                  <a:srgbClr val="545766"/>
                </a:solidFill>
              </a:rPr>
              <a:t> (1568)</a:t>
            </a:r>
          </a:p>
        </p:txBody>
      </p:sp>
      <p:pic>
        <p:nvPicPr>
          <p:cNvPr id="51204" name="Picture 2" descr="F10300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775" y="625475"/>
            <a:ext cx="4364038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3813"/>
            <a:ext cx="91186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54006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600" i="1" dirty="0" smtClean="0">
                <a:solidFill>
                  <a:srgbClr val="545766"/>
                </a:solidFill>
              </a:rPr>
              <a:t>Java</a:t>
            </a:r>
            <a:r>
              <a:rPr lang="en-US" sz="1600" i="1" dirty="0">
                <a:solidFill>
                  <a:srgbClr val="545766"/>
                </a:solidFill>
              </a:rPr>
              <a:t>: </a:t>
            </a:r>
            <a:r>
              <a:rPr lang="en-US" sz="1600" i="1" dirty="0" err="1" smtClean="0">
                <a:solidFill>
                  <a:srgbClr val="545766"/>
                </a:solidFill>
              </a:rPr>
              <a:t>Palmleaf</a:t>
            </a:r>
            <a:r>
              <a:rPr lang="en-US" sz="1600" i="1" dirty="0" smtClean="0">
                <a:solidFill>
                  <a:srgbClr val="545766"/>
                </a:solidFill>
              </a:rPr>
              <a:t> manuscript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49506" name="Picture 2" descr="J:\arbeit\Vortraege_2013_2017\Yogyakarta_ICOASL_2017\Abb_Yogya\Indonesien_SBB_DP41_Palmblattbettung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896" y="566738"/>
            <a:ext cx="9656418" cy="657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828472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3366"/>
              </a:solidFill>
            </a:endParaRPr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err="1">
                <a:solidFill>
                  <a:srgbClr val="545766"/>
                </a:solidFill>
              </a:rPr>
              <a:t>Preservation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>
                <a:solidFill>
                  <a:srgbClr val="545766"/>
                </a:solidFill>
              </a:rPr>
              <a:t>and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>
                <a:solidFill>
                  <a:srgbClr val="545766"/>
                </a:solidFill>
              </a:rPr>
              <a:t>conservation</a:t>
            </a:r>
            <a:endParaRPr lang="de-DE" sz="1600" i="1" dirty="0">
              <a:solidFill>
                <a:srgbClr val="545766"/>
              </a:solidFill>
            </a:endParaRP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srgbClr val="003366"/>
              </a:solidFill>
            </a:endParaRPr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1446213" y="6497638"/>
            <a:ext cx="759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545766"/>
                </a:solidFill>
              </a:rPr>
              <a:t>                                    </a:t>
            </a:r>
            <a:r>
              <a:rPr lang="de-DE" sz="1400" dirty="0">
                <a:solidFill>
                  <a:srgbClr val="545766"/>
                </a:solidFill>
              </a:rPr>
              <a:t>Reinhard Feldmann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0" y="595314"/>
            <a:ext cx="8882063" cy="665162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sz="2800" kern="0" dirty="0" smtClean="0">
                <a:solidFill>
                  <a:srgbClr val="A52121"/>
                </a:solidFill>
                <a:latin typeface="Verdana"/>
              </a:rPr>
              <a:t>     Rich Cultural </a:t>
            </a:r>
            <a:r>
              <a:rPr lang="de-DE" sz="2800" kern="0" dirty="0" err="1" smtClean="0">
                <a:solidFill>
                  <a:srgbClr val="A52121"/>
                </a:solidFill>
                <a:latin typeface="Verdana"/>
              </a:rPr>
              <a:t>heritage</a:t>
            </a:r>
            <a:r>
              <a:rPr lang="de-DE" sz="2800" kern="0" dirty="0" smtClean="0">
                <a:solidFill>
                  <a:srgbClr val="A52121"/>
                </a:solidFill>
                <a:latin typeface="Verdana"/>
              </a:rPr>
              <a:t> – </a:t>
            </a:r>
            <a:r>
              <a:rPr lang="de-DE" sz="2800" kern="0" dirty="0" err="1" smtClean="0">
                <a:solidFill>
                  <a:srgbClr val="A52121"/>
                </a:solidFill>
                <a:latin typeface="Verdana"/>
              </a:rPr>
              <a:t>yet</a:t>
            </a:r>
            <a:r>
              <a:rPr lang="de-DE" sz="2800" kern="0" dirty="0" smtClean="0">
                <a:solidFill>
                  <a:srgbClr val="A52121"/>
                </a:solidFill>
                <a:latin typeface="Verdana"/>
              </a:rPr>
              <a:t> </a:t>
            </a:r>
            <a:r>
              <a:rPr lang="de-DE" sz="2800" kern="0" dirty="0" err="1" smtClean="0">
                <a:solidFill>
                  <a:srgbClr val="A52121"/>
                </a:solidFill>
                <a:latin typeface="Verdana"/>
              </a:rPr>
              <a:t>endangered</a:t>
            </a:r>
            <a:endParaRPr lang="de-DE" sz="2800" kern="0" dirty="0">
              <a:solidFill>
                <a:srgbClr val="A52121"/>
              </a:solidFill>
              <a:latin typeface="Verdana"/>
            </a:endParaRPr>
          </a:p>
        </p:txBody>
      </p:sp>
      <p:pic>
        <p:nvPicPr>
          <p:cNvPr id="145410" name="Picture 2" descr="J:\arbeit\Vortraege_2013_2017\Yogyakarta_ICOASL_2017\Abb_Yogya\Erdene_Zou_Mäusefra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07" y="1371598"/>
            <a:ext cx="5122462" cy="384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1" name="Picture 3" descr="J:\arbeit\Vortraege_2013_2017\Yogyakarta_ICOASL_2017\Abb_Yogya\Hanoi_NB_single_sheet_treatm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84" y="3699261"/>
            <a:ext cx="5662862" cy="42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9762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err="1" smtClean="0">
                <a:solidFill>
                  <a:srgbClr val="545766"/>
                </a:solidFill>
              </a:rPr>
              <a:t>Mongolia</a:t>
            </a:r>
            <a:r>
              <a:rPr lang="de-DE" sz="1600" i="1" dirty="0" smtClean="0">
                <a:solidFill>
                  <a:srgbClr val="545766"/>
                </a:solidFill>
              </a:rPr>
              <a:t>: Book </a:t>
            </a:r>
            <a:r>
              <a:rPr lang="de-DE" sz="1600" i="1" dirty="0" err="1" smtClean="0">
                <a:solidFill>
                  <a:srgbClr val="545766"/>
                </a:solidFill>
              </a:rPr>
              <a:t>case</a:t>
            </a:r>
            <a:r>
              <a:rPr lang="de-DE" sz="1600" i="1" dirty="0" smtClean="0">
                <a:solidFill>
                  <a:srgbClr val="545766"/>
                </a:solidFill>
              </a:rPr>
              <a:t> 19th </a:t>
            </a:r>
            <a:r>
              <a:rPr lang="de-DE" sz="1600" i="1" dirty="0" err="1" smtClean="0">
                <a:solidFill>
                  <a:srgbClr val="545766"/>
                </a:solidFill>
              </a:rPr>
              <a:t>century</a:t>
            </a:r>
            <a:r>
              <a:rPr lang="de-DE" sz="1600" i="1" dirty="0" smtClean="0">
                <a:solidFill>
                  <a:srgbClr val="545766"/>
                </a:solidFill>
              </a:rPr>
              <a:t>  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50530" name="Picture 2" descr="J:\arbeit\Vortraege_2013_2017\Yogyakarta_ICOASL_2017\Abb_Yogya\Mongolia_Buchkasten_und_Manuskri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95" y="566739"/>
            <a:ext cx="8388347" cy="629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7802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764899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err="1" smtClean="0">
                <a:solidFill>
                  <a:srgbClr val="545766"/>
                </a:solidFill>
              </a:rPr>
              <a:t>paperrestauration</a:t>
            </a:r>
            <a:r>
              <a:rPr lang="de-DE" sz="1600" i="1" dirty="0" smtClean="0">
                <a:solidFill>
                  <a:srgbClr val="545766"/>
                </a:solidFill>
              </a:rPr>
              <a:t>: </a:t>
            </a:r>
            <a:r>
              <a:rPr lang="de-DE" sz="1600" i="1" dirty="0" err="1" smtClean="0">
                <a:solidFill>
                  <a:srgbClr val="545766"/>
                </a:solidFill>
              </a:rPr>
              <a:t>Sizing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52578" name="Picture 2" descr="J:\arbeit\Vortraege_2013_2017\Yogyakarta_ICOASL_2017\Abb_Yogya\Paperrestauration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8" y="1060174"/>
            <a:ext cx="9806608" cy="634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6943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err="1" smtClean="0">
                <a:solidFill>
                  <a:srgbClr val="545766"/>
                </a:solidFill>
              </a:rPr>
              <a:t>Water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damage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and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mould</a:t>
            </a:r>
            <a:r>
              <a:rPr lang="de-DE" sz="1600" i="1" dirty="0" smtClean="0">
                <a:solidFill>
                  <a:srgbClr val="545766"/>
                </a:solidFill>
              </a:rPr>
              <a:t>: </a:t>
            </a:r>
            <a:r>
              <a:rPr lang="de-DE" sz="1600" i="1" dirty="0" err="1" smtClean="0">
                <a:solidFill>
                  <a:srgbClr val="545766"/>
                </a:solidFill>
              </a:rPr>
              <a:t>Testingsticks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53602" name="Picture 2" descr="J:\arbeit\Vortraege_2013_2017\Yogyakarta_ICOASL_2017\Abb_Yogya\Schimmel_Wasserscha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708" y="566738"/>
            <a:ext cx="4718447" cy="62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3" name="Picture 3" descr="J:\arbeit\Vortraege_2013_2017\Yogyakarta_ICOASL_2017\Abb_Yogya\Schimmelbeprobung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39" y="566738"/>
            <a:ext cx="7142922" cy="53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566448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eaLnBrk="1" hangingPunct="1">
              <a:spcBef>
                <a:spcPct val="0"/>
              </a:spcBef>
              <a:defRPr/>
            </a:pPr>
            <a:r>
              <a:rPr lang="de-DE" sz="1600" i="1" dirty="0" err="1" smtClean="0">
                <a:solidFill>
                  <a:srgbClr val="545766"/>
                </a:solidFill>
              </a:rPr>
              <a:t>Ink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corrosion</a:t>
            </a:r>
            <a:r>
              <a:rPr lang="de-DE" sz="1600" i="1" dirty="0" smtClean="0">
                <a:solidFill>
                  <a:srgbClr val="545766"/>
                </a:solidFill>
              </a:rPr>
              <a:t>  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3" name="Bild 17" descr="http://www.zfb.com/index.php?rex_img_type=content_column_image&amp;rex_img_file=img-03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3869635" cy="456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Chorbuc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575"/>
          <a:stretch>
            <a:fillRect/>
          </a:stretch>
        </p:blipFill>
        <p:spPr bwMode="auto">
          <a:xfrm>
            <a:off x="3754639" y="566737"/>
            <a:ext cx="4999512" cy="32896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42687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eaLnBrk="1" hangingPunct="1">
              <a:spcBef>
                <a:spcPct val="0"/>
              </a:spcBef>
              <a:defRPr/>
            </a:pPr>
            <a:r>
              <a:rPr lang="de-DE" sz="1600" i="1" dirty="0" smtClean="0">
                <a:solidFill>
                  <a:srgbClr val="545766"/>
                </a:solidFill>
              </a:rPr>
              <a:t>Library </a:t>
            </a:r>
            <a:r>
              <a:rPr lang="de-DE" sz="1600" i="1" dirty="0" err="1" smtClean="0">
                <a:solidFill>
                  <a:srgbClr val="545766"/>
                </a:solidFill>
              </a:rPr>
              <a:t>of</a:t>
            </a:r>
            <a:r>
              <a:rPr lang="de-DE" sz="1600" i="1" dirty="0" smtClean="0">
                <a:solidFill>
                  <a:srgbClr val="545766"/>
                </a:solidFill>
              </a:rPr>
              <a:t> Alexandria  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45410" name="Picture 2" descr="J:\arbeit\Abbildungen_all\Alexandria_Brand_47_AC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8460"/>
            <a:ext cx="9144001" cy="62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4294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92275" y="736600"/>
            <a:ext cx="7189788" cy="523875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n-US" sz="2800" kern="0" dirty="0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Emergency preparedness </a:t>
            </a:r>
            <a:endParaRPr lang="de-DE" sz="2800" kern="0" dirty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111250" y="1719263"/>
            <a:ext cx="7634288" cy="4962525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de-DE" sz="2400" kern="0" dirty="0">
              <a:solidFill>
                <a:srgbClr val="545766"/>
              </a:solidFill>
              <a:latin typeface="+mn-lt"/>
            </a:endParaRPr>
          </a:p>
        </p:txBody>
      </p:sp>
      <p:pic>
        <p:nvPicPr>
          <p:cNvPr id="156674" name="Picture 2" descr="I:\Bestandserhaltung\Notfall\Notfalluebung 2012\Fotos Archivtag_Notfallübung\IMG_0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42" y="2535623"/>
            <a:ext cx="5299146" cy="43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5" name="Picture 3" descr="I:\Bestandserhaltung\Notfall\Notfalluebung 2012\Fotos Archivtag_Notfallübung\IMG_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5021547" cy="419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54654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err="1" smtClean="0">
                <a:solidFill>
                  <a:srgbClr val="545766"/>
                </a:solidFill>
              </a:rPr>
              <a:t>Deacidification</a:t>
            </a:r>
            <a:endParaRPr lang="de-DE" sz="1600" i="1" dirty="0">
              <a:solidFill>
                <a:srgbClr val="545766"/>
              </a:solidFill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92275" y="736600"/>
            <a:ext cx="7189788" cy="523875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sz="2800" kern="0" dirty="0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Paper </a:t>
            </a: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decay</a:t>
            </a:r>
            <a:r>
              <a:rPr lang="de-DE" sz="2800" kern="0" dirty="0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de-DE" sz="2800" kern="0" dirty="0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deacidification</a:t>
            </a:r>
            <a:endParaRPr lang="de-DE" sz="2800" kern="0" dirty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111250" y="1719263"/>
            <a:ext cx="7634288" cy="4962525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defRPr/>
            </a:pPr>
            <a:endParaRPr lang="de-DE" sz="2400" kern="0" dirty="0">
              <a:solidFill>
                <a:srgbClr val="545766"/>
              </a:solidFill>
              <a:latin typeface="+mn-lt"/>
            </a:endParaRPr>
          </a:p>
        </p:txBody>
      </p:sp>
      <p:pic>
        <p:nvPicPr>
          <p:cNvPr id="155650" name="Picture 2" descr="J:\arbeit\Vortraege_2013_2017\Yogyakarta_ICOASL_2017\Abb_Yogya\PH_testingpen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86" y="1721379"/>
            <a:ext cx="3424414" cy="51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 descr="J:\arbeit\Vortraege_2013_2017\Yogyakarta_ICOASL_2017\Abb_Yogya\PH_testingpen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64" y="1333500"/>
            <a:ext cx="5937950" cy="39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599543" y="256759"/>
            <a:ext cx="5544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err="1" smtClean="0">
                <a:solidFill>
                  <a:srgbClr val="545766"/>
                </a:solidFill>
              </a:rPr>
              <a:t>Deacidification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methods</a:t>
            </a:r>
            <a:r>
              <a:rPr lang="de-DE" sz="1600" i="1" dirty="0" smtClean="0">
                <a:solidFill>
                  <a:srgbClr val="545766"/>
                </a:solidFill>
              </a:rPr>
              <a:t>   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5781" name="Line 7"/>
          <p:cNvSpPr>
            <a:spLocks noChangeShapeType="1"/>
          </p:cNvSpPr>
          <p:nvPr/>
        </p:nvSpPr>
        <p:spPr bwMode="auto">
          <a:xfrm>
            <a:off x="1584325" y="0"/>
            <a:ext cx="0" cy="685800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69143" y="736601"/>
            <a:ext cx="7474857" cy="482600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sz="24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Papersave</a:t>
            </a:r>
            <a:endParaRPr lang="de-DE" sz="2400" kern="0" dirty="0" smtClean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111250" y="1682750"/>
            <a:ext cx="7634288" cy="4568825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en-US" kern="0" dirty="0">
              <a:solidFill>
                <a:srgbClr val="545766"/>
              </a:solidFill>
              <a:latin typeface="+mn-lt"/>
            </a:endParaRPr>
          </a:p>
        </p:txBody>
      </p:sp>
      <p:pic>
        <p:nvPicPr>
          <p:cNvPr id="9" name="Bild 14" descr="https://www.nitrochemie.com/media/editor_media/nitrochemie_papier/firmenprofil/besichtigung_der_anlage/Behandlung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333500"/>
            <a:ext cx="6345024" cy="4384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4969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eaLnBrk="1" hangingPunct="1">
              <a:spcBef>
                <a:spcPct val="0"/>
              </a:spcBef>
              <a:defRPr/>
            </a:pPr>
            <a:r>
              <a:rPr lang="en-US" sz="1600" i="1" dirty="0">
                <a:solidFill>
                  <a:srgbClr val="545766"/>
                </a:solidFill>
              </a:rPr>
              <a:t>Individual restauration / single item treatment</a:t>
            </a:r>
          </a:p>
          <a:p>
            <a:pPr lvl="0" eaLnBrk="1" hangingPunct="1">
              <a:spcBef>
                <a:spcPct val="0"/>
              </a:spcBef>
              <a:defRPr/>
            </a:pPr>
            <a:endParaRPr lang="en-US" sz="1600" i="1" dirty="0">
              <a:solidFill>
                <a:srgbClr val="545766"/>
              </a:solidFill>
            </a:endParaRPr>
          </a:p>
        </p:txBody>
      </p:sp>
      <p:pic>
        <p:nvPicPr>
          <p:cNvPr id="146434" name="Picture 2" descr="J:\arbeit\Bestandserhaltung\NRW_Landeskonzept_BE\Abbildungen\Muen_Werne_v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6202017" cy="51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5" name="Picture 3" descr="J:\arbeit\Bestandserhaltung\NRW_Landeskonzept_BE\Abbildungen\Werme_Kapuz_Perga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24" y="1856110"/>
            <a:ext cx="3751417" cy="50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12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14388" y="157163"/>
            <a:ext cx="3136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>
                <a:effectLst>
                  <a:outerShdw blurRad="38100" dist="38100" dir="2700000" algn="tl">
                    <a:srgbClr val="C0C0C0"/>
                  </a:outerShdw>
                </a:effectLst>
              </a:rPr>
              <a:t>Restaurierung</a:t>
            </a:r>
            <a:br>
              <a:rPr lang="de-DE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Chorbuch Mus. Pi Cod. VII</a:t>
            </a:r>
            <a:br>
              <a:rPr lang="de-DE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Sammlung Pirna im Bestand der</a:t>
            </a:r>
            <a:b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Sächsischen Landesbibliothek Dresden 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1531938"/>
            <a:ext cx="7164388" cy="942975"/>
          </a:xfrm>
          <a:prstGeom prst="rect">
            <a:avLst/>
          </a:prstGeom>
          <a:gradFill rotWithShape="1">
            <a:gsLst>
              <a:gs pos="0">
                <a:srgbClr val="F1E2B9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996633"/>
                </a:solidFill>
              </a:rPr>
              <a:t>Mechanische, biologische</a:t>
            </a:r>
            <a:br>
              <a:rPr lang="de-DE" altLang="de-DE" sz="1400">
                <a:solidFill>
                  <a:srgbClr val="996633"/>
                </a:solidFill>
              </a:rPr>
            </a:br>
            <a:r>
              <a:rPr lang="de-DE" altLang="de-DE" sz="1400">
                <a:solidFill>
                  <a:srgbClr val="996633"/>
                </a:solidFill>
              </a:rPr>
              <a:t>und chemische Schäden</a:t>
            </a:r>
            <a:br>
              <a:rPr lang="de-DE" altLang="de-DE" sz="1400">
                <a:solidFill>
                  <a:srgbClr val="996633"/>
                </a:solidFill>
              </a:rPr>
            </a:br>
            <a:r>
              <a:rPr lang="de-DE" altLang="de-DE" sz="1400">
                <a:solidFill>
                  <a:srgbClr val="996633"/>
                </a:solidFill>
              </a:rPr>
              <a:t>mit zum Teil erheblichen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996633"/>
                </a:solidFill>
              </a:rPr>
              <a:t>Substanzverlusten</a:t>
            </a:r>
          </a:p>
        </p:txBody>
      </p:sp>
      <p:pic>
        <p:nvPicPr>
          <p:cNvPr id="3077" name="Picture 5" descr="Chorbu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517">
            <a:off x="3348038" y="3068638"/>
            <a:ext cx="4043362" cy="239236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5767388"/>
            <a:ext cx="8101013" cy="8524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1E2B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56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996633"/>
                </a:solidFill>
              </a:rPr>
              <a:t>Restaurierungszeitrum: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996633"/>
                </a:solidFill>
              </a:rPr>
              <a:t>März bis Juli 2007</a:t>
            </a:r>
          </a:p>
          <a:p>
            <a:pPr algn="r" eaLnBrk="1" hangingPunct="1">
              <a:buFontTx/>
              <a:buNone/>
            </a:pPr>
            <a:r>
              <a:rPr lang="de-DE" altLang="de-DE" sz="1000" dirty="0">
                <a:solidFill>
                  <a:srgbClr val="996633"/>
                </a:solidFill>
              </a:rPr>
              <a:t>Fotos: Anja </a:t>
            </a:r>
            <a:r>
              <a:rPr lang="de-DE" altLang="de-DE" sz="1000" dirty="0" err="1">
                <a:solidFill>
                  <a:srgbClr val="996633"/>
                </a:solidFill>
              </a:rPr>
              <a:t>Grubitzsch</a:t>
            </a:r>
            <a:endParaRPr lang="de-DE" altLang="de-DE" sz="1000" dirty="0">
              <a:solidFill>
                <a:srgbClr val="996633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rgbClr val="996633"/>
                </a:solidFill>
              </a:rPr>
              <a:t>Dokumentation: Angelika Starke</a:t>
            </a:r>
          </a:p>
        </p:txBody>
      </p:sp>
      <p:pic>
        <p:nvPicPr>
          <p:cNvPr id="3079" name="Picture 7" descr="Chorbuc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3461">
            <a:off x="684213" y="4581525"/>
            <a:ext cx="3182937" cy="17081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horbuc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575"/>
          <a:stretch>
            <a:fillRect/>
          </a:stretch>
        </p:blipFill>
        <p:spPr bwMode="auto">
          <a:xfrm rot="-650726">
            <a:off x="4643438" y="981075"/>
            <a:ext cx="2873375" cy="191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reservation Academ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021388"/>
            <a:ext cx="936625" cy="6143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___ww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3363"/>
            <a:ext cx="6143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07335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 animBg="1"/>
      <p:bldP spid="30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927475" y="257175"/>
            <a:ext cx="5216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err="1" smtClean="0">
                <a:solidFill>
                  <a:srgbClr val="545766"/>
                </a:solidFill>
              </a:rPr>
              <a:t>Manuscript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from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Timbuktu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39"/>
            <a:ext cx="5745707" cy="73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296988"/>
            <a:ext cx="8532813" cy="581025"/>
          </a:xfrm>
          <a:prstGeom prst="rect">
            <a:avLst/>
          </a:prstGeom>
          <a:gradFill rotWithShape="1">
            <a:gsLst>
              <a:gs pos="0">
                <a:srgbClr val="F1E2B9"/>
              </a:gs>
              <a:gs pos="100000">
                <a:srgbClr val="996633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95675" algn="r" eaLnBrk="1" hangingPunct="1">
              <a:defRPr/>
            </a:pPr>
            <a:r>
              <a:rPr lang="de-DE" sz="1600">
                <a:solidFill>
                  <a:srgbClr val="F1E2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Papierrestaurierung mit</a:t>
            </a:r>
          </a:p>
          <a:p>
            <a:pPr marL="3495675" algn="r" eaLnBrk="1" hangingPunct="1">
              <a:defRPr/>
            </a:pPr>
            <a:r>
              <a:rPr lang="de-DE" sz="1600">
                <a:solidFill>
                  <a:srgbClr val="F1E2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 </a:t>
            </a:r>
            <a:r>
              <a:rPr lang="de-DE" sz="1600" b="1">
                <a:solidFill>
                  <a:srgbClr val="F1E2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Spaltmethode</a:t>
            </a:r>
          </a:p>
        </p:txBody>
      </p:sp>
      <p:pic>
        <p:nvPicPr>
          <p:cNvPr id="4100" name="Picture 4" descr="Chorbuc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1331913" y="1341438"/>
            <a:ext cx="2825750" cy="18716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6080125"/>
            <a:ext cx="8532813" cy="517525"/>
          </a:xfrm>
          <a:prstGeom prst="rect">
            <a:avLst/>
          </a:prstGeom>
          <a:gradFill rotWithShape="1">
            <a:gsLst>
              <a:gs pos="0">
                <a:srgbClr val="F1E2B9"/>
              </a:gs>
              <a:gs pos="50000">
                <a:srgbClr val="FFFFFF"/>
              </a:gs>
              <a:gs pos="100000">
                <a:srgbClr val="F1E2B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996633"/>
                </a:solidFill>
              </a:rPr>
              <a:t>Das Papier wird vorbereitet und gespalten. Danach wird ein spezielles, hauchdünnes Japanpapier zwischen die Seitenhälften eingearbeitet.</a:t>
            </a:r>
          </a:p>
        </p:txBody>
      </p:sp>
      <p:pic>
        <p:nvPicPr>
          <p:cNvPr id="4102" name="Picture 6" descr="Chorbuch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973138" y="3429000"/>
            <a:ext cx="3028950" cy="2279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horbuch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818">
            <a:off x="4211638" y="2060575"/>
            <a:ext cx="2828925" cy="1881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horbuch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3924300" y="4149725"/>
            <a:ext cx="2641600" cy="1747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14388" y="157163"/>
            <a:ext cx="3136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>
                <a:effectLst>
                  <a:outerShdw blurRad="38100" dist="38100" dir="2700000" algn="tl">
                    <a:srgbClr val="C0C0C0"/>
                  </a:outerShdw>
                </a:effectLst>
              </a:rPr>
              <a:t>Restaurierung</a:t>
            </a:r>
            <a:br>
              <a:rPr lang="de-DE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Chorbuch Mus. Pi Cod. VII</a:t>
            </a:r>
            <a:br>
              <a:rPr lang="de-DE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Sammlung Pirna im Bestand der</a:t>
            </a:r>
            <a:b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Sächsischen Landesbibliothek Dresden </a:t>
            </a:r>
          </a:p>
        </p:txBody>
      </p:sp>
      <p:pic>
        <p:nvPicPr>
          <p:cNvPr id="3081" name="Picture 10" descr="http___ww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3363"/>
            <a:ext cx="6143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037700"/>
      </p:ext>
    </p:extLst>
  </p:cSld>
  <p:clrMapOvr>
    <a:masterClrMapping/>
  </p:clrMapOvr>
  <p:transition advClick="0" advTm="10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1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312863"/>
            <a:ext cx="8459788" cy="1368425"/>
          </a:xfrm>
          <a:prstGeom prst="rect">
            <a:avLst/>
          </a:prstGeom>
          <a:gradFill rotWithShape="1">
            <a:gsLst>
              <a:gs pos="0">
                <a:srgbClr val="F1E2B9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41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F1E2B9"/>
                </a:solidFill>
              </a:rPr>
              <a:t>Nach der Verklebung erfolgen</a:t>
            </a:r>
            <a:br>
              <a:rPr lang="de-DE" altLang="de-DE" sz="1400">
                <a:solidFill>
                  <a:srgbClr val="F1E2B9"/>
                </a:solidFill>
              </a:rPr>
            </a:br>
            <a:r>
              <a:rPr lang="de-DE" altLang="de-DE" sz="1400">
                <a:solidFill>
                  <a:srgbClr val="F1E2B9"/>
                </a:solidFill>
              </a:rPr>
              <a:t> verschiedene Bäder und die</a:t>
            </a:r>
            <a:br>
              <a:rPr lang="de-DE" altLang="de-DE" sz="1400">
                <a:solidFill>
                  <a:srgbClr val="F1E2B9"/>
                </a:solidFill>
              </a:rPr>
            </a:br>
            <a:r>
              <a:rPr lang="de-DE" altLang="de-DE" sz="1400">
                <a:solidFill>
                  <a:srgbClr val="F1E2B9"/>
                </a:solidFill>
              </a:rPr>
              <a:t> Trocknung, schließlich die</a:t>
            </a:r>
            <a:br>
              <a:rPr lang="de-DE" altLang="de-DE" sz="1400">
                <a:solidFill>
                  <a:srgbClr val="F1E2B9"/>
                </a:solidFill>
              </a:rPr>
            </a:br>
            <a:r>
              <a:rPr lang="de-DE" altLang="de-DE" sz="1400">
                <a:solidFill>
                  <a:srgbClr val="F1E2B9"/>
                </a:solidFill>
              </a:rPr>
              <a:t>  Zusammenstellung der Blätter</a:t>
            </a:r>
            <a:br>
              <a:rPr lang="de-DE" altLang="de-DE" sz="1400">
                <a:solidFill>
                  <a:srgbClr val="F1E2B9"/>
                </a:solidFill>
              </a:rPr>
            </a:br>
            <a:r>
              <a:rPr lang="de-DE" altLang="de-DE" sz="1400">
                <a:solidFill>
                  <a:srgbClr val="F1E2B9"/>
                </a:solidFill>
              </a:rPr>
              <a:t>   zum Buchblock und die</a:t>
            </a:r>
            <a:br>
              <a:rPr lang="de-DE" altLang="de-DE" sz="1400">
                <a:solidFill>
                  <a:srgbClr val="F1E2B9"/>
                </a:solidFill>
              </a:rPr>
            </a:br>
            <a:r>
              <a:rPr lang="de-DE" altLang="de-DE" sz="1400">
                <a:solidFill>
                  <a:srgbClr val="F1E2B9"/>
                </a:solidFill>
              </a:rPr>
              <a:t>   Restaurierung des Einbandes.</a:t>
            </a:r>
            <a:endParaRPr lang="de-DE" altLang="de-DE" sz="1400" b="1">
              <a:solidFill>
                <a:srgbClr val="F1E2B9"/>
              </a:solidFill>
            </a:endParaRPr>
          </a:p>
        </p:txBody>
      </p:sp>
      <p:pic>
        <p:nvPicPr>
          <p:cNvPr id="5124" name="Picture 4" descr="Chorbuch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0681">
            <a:off x="755650" y="1916113"/>
            <a:ext cx="3054350" cy="204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6035675"/>
            <a:ext cx="8386763" cy="4889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1E2B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99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996633"/>
                </a:solidFill>
              </a:rPr>
              <a:t>Nach der Restaurierung ist die vorsichtige Benutzung des Chorbuches möglich.</a:t>
            </a:r>
          </a:p>
        </p:txBody>
      </p:sp>
      <p:pic>
        <p:nvPicPr>
          <p:cNvPr id="5126" name="Picture 6" descr="Chorbuch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41663"/>
            <a:ext cx="4119562" cy="27606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814388" y="157163"/>
            <a:ext cx="3136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>
                <a:effectLst>
                  <a:outerShdw blurRad="38100" dist="38100" dir="2700000" algn="tl">
                    <a:srgbClr val="C0C0C0"/>
                  </a:outerShdw>
                </a:effectLst>
              </a:rPr>
              <a:t>Restaurierung</a:t>
            </a:r>
            <a:br>
              <a:rPr lang="de-DE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Chorbuch Mus. Pi Cod. VII</a:t>
            </a:r>
            <a:br>
              <a:rPr lang="de-DE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Sammlung Pirna im Bestand der</a:t>
            </a:r>
            <a:b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1200" i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Sächsischen Landesbibliothek Dresden </a:t>
            </a:r>
          </a:p>
        </p:txBody>
      </p:sp>
      <p:pic>
        <p:nvPicPr>
          <p:cNvPr id="4103" name="Picture 8" descr="http___ww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3363"/>
            <a:ext cx="6143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499270"/>
      </p:ext>
    </p:extLst>
  </p:cSld>
  <p:clrMapOvr>
    <a:masterClrMapping/>
  </p:clrMapOvr>
  <p:transition advClick="0" advTm="10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0" y="580386"/>
            <a:ext cx="9144000" cy="693737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kern="0" dirty="0" smtClean="0">
                <a:solidFill>
                  <a:schemeClr val="tx1"/>
                </a:solidFill>
                <a:latin typeface="+mn-lt"/>
              </a:rPr>
              <a:t>Single item </a:t>
            </a:r>
            <a:r>
              <a:rPr lang="de-DE" kern="0" dirty="0" err="1" smtClean="0">
                <a:solidFill>
                  <a:schemeClr val="tx1"/>
                </a:solidFill>
                <a:latin typeface="+mn-lt"/>
              </a:rPr>
              <a:t>treatment</a:t>
            </a:r>
            <a:r>
              <a:rPr lang="de-DE" kern="0" dirty="0" smtClean="0">
                <a:solidFill>
                  <a:schemeClr val="tx1"/>
                </a:solidFill>
                <a:latin typeface="+mn-lt"/>
              </a:rPr>
              <a:t> in National Library </a:t>
            </a:r>
            <a:r>
              <a:rPr lang="de-DE" kern="0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de-DE" kern="0" dirty="0" smtClean="0">
                <a:solidFill>
                  <a:schemeClr val="tx1"/>
                </a:solidFill>
                <a:latin typeface="+mn-lt"/>
              </a:rPr>
              <a:t> Korea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n-US" kern="0" dirty="0" smtClean="0">
                <a:solidFill>
                  <a:schemeClr val="tx1"/>
                </a:solidFill>
                <a:latin typeface="+mn-lt"/>
              </a:rPr>
              <a:t>Leather binding | </a:t>
            </a:r>
            <a:r>
              <a:rPr lang="en-US" kern="0" dirty="0" err="1" smtClean="0">
                <a:solidFill>
                  <a:schemeClr val="tx1"/>
                </a:solidFill>
                <a:latin typeface="+mn-lt"/>
              </a:rPr>
              <a:t>Karibari</a:t>
            </a:r>
            <a:endParaRPr lang="de-DE" kern="0" dirty="0" smtClean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spcBef>
                <a:spcPct val="0"/>
              </a:spcBef>
              <a:defRPr/>
            </a:pPr>
            <a:endParaRPr lang="de-DE" sz="2800" kern="0" dirty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0" y="1333501"/>
            <a:ext cx="8716963" cy="5086350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defRPr/>
            </a:pP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err="1">
                <a:solidFill>
                  <a:srgbClr val="545766"/>
                </a:solidFill>
              </a:rPr>
              <a:t>Preservation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>
                <a:solidFill>
                  <a:srgbClr val="545766"/>
                </a:solidFill>
              </a:rPr>
              <a:t>and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>
                <a:solidFill>
                  <a:srgbClr val="545766"/>
                </a:solidFill>
              </a:rPr>
              <a:t>Conservation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57698" name="Picture 2" descr="J:\arbeit\Vortraege_2013_2017\Yogyakarta_ICOASL_2017\Abb_Yogya\Seoul_NB_Single_item_treat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3501"/>
            <a:ext cx="4144654" cy="552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99" name="Picture 3" descr="J:\arbeit\Vortraege_2013_2017\Yogyakarta_ICOASL_2017\Abb_Yogya\Seoul_NB_Kariba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03" y="1333501"/>
            <a:ext cx="7806519" cy="585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3237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smtClean="0">
                <a:solidFill>
                  <a:srgbClr val="545766"/>
                </a:solidFill>
              </a:rPr>
              <a:t>Restauration: 15th </a:t>
            </a:r>
            <a:r>
              <a:rPr lang="de-DE" sz="1600" i="1" dirty="0" err="1" smtClean="0">
                <a:solidFill>
                  <a:srgbClr val="545766"/>
                </a:solidFill>
              </a:rPr>
              <a:t>century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3" name="Picture 13" descr="Trier-ferti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" y="566739"/>
            <a:ext cx="9116890" cy="6291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528606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599543" y="256759"/>
            <a:ext cx="5544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smtClean="0">
                <a:solidFill>
                  <a:srgbClr val="545766"/>
                </a:solidFill>
              </a:rPr>
              <a:t>„</a:t>
            </a:r>
            <a:r>
              <a:rPr lang="de-DE" sz="1600" i="1" dirty="0" err="1" smtClean="0">
                <a:solidFill>
                  <a:srgbClr val="545766"/>
                </a:solidFill>
              </a:rPr>
              <a:t>preservation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and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restauration</a:t>
            </a:r>
            <a:r>
              <a:rPr lang="de-DE" sz="1600" i="1" dirty="0" smtClean="0">
                <a:solidFill>
                  <a:srgbClr val="545766"/>
                </a:solidFill>
              </a:rPr>
              <a:t>“</a:t>
            </a:r>
            <a:endParaRPr lang="de-DE" sz="1600" i="1" dirty="0">
              <a:solidFill>
                <a:srgbClr val="545766"/>
              </a:solidFill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69142" y="736601"/>
            <a:ext cx="7474857" cy="482600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Ten</a:t>
            </a:r>
            <a:r>
              <a:rPr lang="de-DE" sz="2800" kern="0" dirty="0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theses</a:t>
            </a:r>
            <a:endParaRPr lang="de-DE" sz="2800" kern="0" dirty="0" smtClean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111250" y="1682750"/>
            <a:ext cx="7634288" cy="4568825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en-US" kern="0" dirty="0">
              <a:solidFill>
                <a:srgbClr val="545766"/>
              </a:solidFill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06764" y="1682750"/>
            <a:ext cx="7963065" cy="447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Books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are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cultural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assets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Books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are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individuals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Discussion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keeper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and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restaurator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Historical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traces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Concluding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age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and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history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Existing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material</a:t>
            </a: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Reversability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Approved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methods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Documentation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Fragments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err="1" smtClean="0">
                <a:solidFill>
                  <a:srgbClr val="545766"/>
                </a:solidFill>
              </a:rPr>
              <a:t>Censorship</a:t>
            </a:r>
            <a:r>
              <a:rPr lang="de-DE" sz="1600" i="1" dirty="0" smtClean="0">
                <a:solidFill>
                  <a:srgbClr val="545766"/>
                </a:solidFill>
              </a:rPr>
              <a:t>: Cologne 16th </a:t>
            </a:r>
            <a:r>
              <a:rPr lang="de-DE" sz="1600" i="1" dirty="0" err="1" smtClean="0">
                <a:solidFill>
                  <a:srgbClr val="545766"/>
                </a:solidFill>
              </a:rPr>
              <a:t>century</a:t>
            </a:r>
            <a:r>
              <a:rPr lang="de-DE" sz="1600" i="1" dirty="0" smtClean="0">
                <a:solidFill>
                  <a:srgbClr val="545766"/>
                </a:solidFill>
              </a:rPr>
              <a:t>   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54626" name="Picture 2" descr="J:\arbeit\Vortraege_2013_2017\Yogyakarta_ICOASL_2017\Abb_Yogya\Karthause_Koeln_Zens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123" y="566738"/>
            <a:ext cx="11088099" cy="660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528606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599543" y="256759"/>
            <a:ext cx="5544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smtClean="0">
                <a:solidFill>
                  <a:srgbClr val="545766"/>
                </a:solidFill>
              </a:rPr>
              <a:t>„</a:t>
            </a:r>
            <a:r>
              <a:rPr lang="de-DE" sz="1600" i="1" dirty="0" err="1" smtClean="0">
                <a:solidFill>
                  <a:srgbClr val="545766"/>
                </a:solidFill>
              </a:rPr>
              <a:t>preservation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and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restauration</a:t>
            </a:r>
            <a:r>
              <a:rPr lang="de-DE" sz="1600" i="1" dirty="0" smtClean="0">
                <a:solidFill>
                  <a:srgbClr val="545766"/>
                </a:solidFill>
              </a:rPr>
              <a:t>“</a:t>
            </a:r>
            <a:endParaRPr lang="de-DE" sz="1600" i="1" dirty="0">
              <a:solidFill>
                <a:srgbClr val="545766"/>
              </a:solidFill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69142" y="736601"/>
            <a:ext cx="7474857" cy="482600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Ten</a:t>
            </a:r>
            <a:r>
              <a:rPr lang="de-DE" sz="2800" kern="0" dirty="0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theses</a:t>
            </a:r>
            <a:endParaRPr lang="de-DE" sz="2800" kern="0" dirty="0" smtClean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111250" y="1682750"/>
            <a:ext cx="7634288" cy="4568825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en-US" kern="0" dirty="0">
              <a:solidFill>
                <a:srgbClr val="545766"/>
              </a:solidFill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06764" y="1682750"/>
            <a:ext cx="7963065" cy="447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Books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are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cultural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assets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Books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are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individuals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Discussion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keeper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and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restaurator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Historical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traces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Concluding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age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and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history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Existing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material</a:t>
            </a: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Reversability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Approved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methods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Documentation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Fragments</a:t>
            </a:r>
          </a:p>
        </p:txBody>
      </p:sp>
    </p:spTree>
    <p:extLst>
      <p:ext uri="{BB962C8B-B14F-4D97-AF65-F5344CB8AC3E}">
        <p14:creationId xmlns:p14="http://schemas.microsoft.com/office/powerpoint/2010/main" val="42591915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smtClean="0">
                <a:solidFill>
                  <a:srgbClr val="545766"/>
                </a:solidFill>
              </a:rPr>
              <a:t>Silk </a:t>
            </a:r>
            <a:r>
              <a:rPr lang="de-DE" sz="1600" i="1" dirty="0" err="1" smtClean="0">
                <a:solidFill>
                  <a:srgbClr val="545766"/>
                </a:solidFill>
              </a:rPr>
              <a:t>binding</a:t>
            </a:r>
            <a:r>
              <a:rPr lang="de-DE" sz="1600" i="1" dirty="0" smtClean="0">
                <a:solidFill>
                  <a:srgbClr val="545766"/>
                </a:solidFill>
              </a:rPr>
              <a:t>: Germany 19th </a:t>
            </a:r>
            <a:r>
              <a:rPr lang="de-DE" sz="1600" i="1" dirty="0" err="1" smtClean="0">
                <a:solidFill>
                  <a:srgbClr val="545766"/>
                </a:solidFill>
              </a:rPr>
              <a:t>century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before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restauration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3" name="Picture 2" descr="e:\ULB\Lodz\Lodz_Material\Gewebeband\Gewebe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66738"/>
            <a:ext cx="5261114" cy="68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78256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smtClean="0">
                <a:solidFill>
                  <a:srgbClr val="545766"/>
                </a:solidFill>
              </a:rPr>
              <a:t>Silk </a:t>
            </a:r>
            <a:r>
              <a:rPr lang="de-DE" sz="1600" i="1" dirty="0" err="1" smtClean="0">
                <a:solidFill>
                  <a:srgbClr val="545766"/>
                </a:solidFill>
              </a:rPr>
              <a:t>binding</a:t>
            </a:r>
            <a:r>
              <a:rPr lang="de-DE" sz="1600" i="1" dirty="0" smtClean="0">
                <a:solidFill>
                  <a:srgbClr val="545766"/>
                </a:solidFill>
              </a:rPr>
              <a:t>: Germany 19th </a:t>
            </a:r>
            <a:r>
              <a:rPr lang="de-DE" sz="1600" i="1" dirty="0" err="1" smtClean="0">
                <a:solidFill>
                  <a:srgbClr val="545766"/>
                </a:solidFill>
              </a:rPr>
              <a:t>century</a:t>
            </a:r>
            <a:r>
              <a:rPr lang="de-DE" sz="1600" i="1" dirty="0" smtClean="0">
                <a:solidFill>
                  <a:srgbClr val="545766"/>
                </a:solidFill>
              </a:rPr>
              <a:t> after </a:t>
            </a:r>
            <a:r>
              <a:rPr lang="de-DE" sz="1600" i="1" dirty="0" err="1" smtClean="0">
                <a:solidFill>
                  <a:srgbClr val="545766"/>
                </a:solidFill>
              </a:rPr>
              <a:t>restauration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5" name="Picture 2" descr="e:\ULB\Lodz\Lodz_Material\Gewebeband\Gewebe_nachher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6738"/>
            <a:ext cx="5104459" cy="668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869782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599543" y="256759"/>
            <a:ext cx="5544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smtClean="0">
                <a:solidFill>
                  <a:srgbClr val="545766"/>
                </a:solidFill>
              </a:rPr>
              <a:t>„</a:t>
            </a:r>
            <a:r>
              <a:rPr lang="de-DE" sz="1600" i="1" dirty="0" err="1" smtClean="0">
                <a:solidFill>
                  <a:srgbClr val="545766"/>
                </a:solidFill>
              </a:rPr>
              <a:t>preservation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and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restauration</a:t>
            </a:r>
            <a:r>
              <a:rPr lang="de-DE" sz="1600" i="1" dirty="0" smtClean="0">
                <a:solidFill>
                  <a:srgbClr val="545766"/>
                </a:solidFill>
              </a:rPr>
              <a:t>“</a:t>
            </a:r>
            <a:endParaRPr lang="de-DE" sz="1600" i="1" dirty="0">
              <a:solidFill>
                <a:srgbClr val="545766"/>
              </a:solidFill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69142" y="736601"/>
            <a:ext cx="7474857" cy="482600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Ten</a:t>
            </a:r>
            <a:r>
              <a:rPr lang="de-DE" sz="2800" kern="0" dirty="0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kern="0" dirty="0" err="1" smtClean="0">
                <a:solidFill>
                  <a:srgbClr val="A52121"/>
                </a:solidFill>
                <a:latin typeface="+mj-lt"/>
                <a:ea typeface="+mj-ea"/>
                <a:cs typeface="+mj-cs"/>
              </a:rPr>
              <a:t>theses</a:t>
            </a:r>
            <a:endParaRPr lang="de-DE" sz="2800" kern="0" dirty="0" smtClean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111250" y="1682750"/>
            <a:ext cx="7634288" cy="4568825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en-US" kern="0" dirty="0">
              <a:solidFill>
                <a:srgbClr val="545766"/>
              </a:solidFill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06764" y="1682750"/>
            <a:ext cx="7963065" cy="447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Books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are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cultural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assets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Books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are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individuals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Discussion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keeper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and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restaurator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Historical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traces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Concluding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age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and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history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Existing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material</a:t>
            </a: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Reversability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Approved</a:t>
            </a: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methods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err="1" smtClean="0">
                <a:solidFill>
                  <a:srgbClr val="545766"/>
                </a:solidFill>
                <a:latin typeface="+mn-lt"/>
              </a:rPr>
              <a:t>Documentation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marL="514350" indent="-531813" algn="l" eaLnBrk="1" hangingPunct="1">
              <a:spcBef>
                <a:spcPts val="600"/>
              </a:spcBef>
              <a:buClr>
                <a:srgbClr val="BD4D31"/>
              </a:buClr>
              <a:buSzPct val="110000"/>
              <a:buFont typeface="+mj-lt"/>
              <a:buAutoNum type="arabicPeriod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Fragments</a:t>
            </a:r>
          </a:p>
        </p:txBody>
      </p:sp>
    </p:spTree>
    <p:extLst>
      <p:ext uri="{BB962C8B-B14F-4D97-AF65-F5344CB8AC3E}">
        <p14:creationId xmlns:p14="http://schemas.microsoft.com/office/powerpoint/2010/main" val="4058606913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927475" y="257175"/>
            <a:ext cx="5216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err="1">
                <a:solidFill>
                  <a:srgbClr val="545766"/>
                </a:solidFill>
              </a:rPr>
              <a:t>Mediaeval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manuscript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44386" name="Picture 2" descr="J:\arbeit\Abbildungen_all\Anno_Vita_1180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7"/>
            <a:ext cx="6646460" cy="95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36336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599543" y="256759"/>
            <a:ext cx="5544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smtClean="0">
                <a:solidFill>
                  <a:srgbClr val="545766"/>
                </a:solidFill>
              </a:rPr>
              <a:t>„</a:t>
            </a:r>
            <a:r>
              <a:rPr lang="de-DE" sz="1600" i="1" dirty="0" err="1" smtClean="0">
                <a:solidFill>
                  <a:srgbClr val="545766"/>
                </a:solidFill>
              </a:rPr>
              <a:t>preservation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and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restauration</a:t>
            </a:r>
            <a:r>
              <a:rPr lang="de-DE" sz="1600" i="1" dirty="0" smtClean="0">
                <a:solidFill>
                  <a:srgbClr val="545766"/>
                </a:solidFill>
              </a:rPr>
              <a:t>“</a:t>
            </a:r>
            <a:endParaRPr lang="de-DE" sz="1600" i="1" dirty="0">
              <a:solidFill>
                <a:srgbClr val="545766"/>
              </a:solidFill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0" y="1333500"/>
            <a:ext cx="6443663" cy="0"/>
          </a:xfrm>
          <a:prstGeom prst="line">
            <a:avLst/>
          </a:prstGeom>
          <a:noFill/>
          <a:ln w="57150">
            <a:solidFill>
              <a:srgbClr val="545766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669142" y="736601"/>
            <a:ext cx="7474857" cy="482600"/>
          </a:xfrm>
          <a:prstGeom prst="rect">
            <a:avLst/>
          </a:prstGeo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endParaRPr lang="de-DE" sz="2800" kern="0" dirty="0" smtClean="0">
              <a:solidFill>
                <a:srgbClr val="A521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111250" y="1682750"/>
            <a:ext cx="7634288" cy="4568825"/>
          </a:xfrm>
          <a:prstGeom prst="rect">
            <a:avLst/>
          </a:prstGeo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pPr marL="531813" indent="-531813" algn="l" eaLnBrk="1" hangingPunct="1">
              <a:lnSpc>
                <a:spcPct val="95000"/>
              </a:lnSpc>
              <a:spcBef>
                <a:spcPct val="70000"/>
              </a:spcBef>
              <a:buClr>
                <a:srgbClr val="BD4D31"/>
              </a:buClr>
              <a:buSzPct val="130000"/>
              <a:buFont typeface="Wingdings" pitchFamily="2" charset="2"/>
              <a:buChar char="§"/>
              <a:defRPr/>
            </a:pPr>
            <a:endParaRPr lang="en-US" kern="0" dirty="0">
              <a:solidFill>
                <a:srgbClr val="545766"/>
              </a:solidFill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1568450"/>
            <a:ext cx="91439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ts val="600"/>
              </a:spcBef>
              <a:buClr>
                <a:srgbClr val="BD4D31"/>
              </a:buClr>
              <a:buSzPct val="110000"/>
              <a:defRPr/>
            </a:pPr>
            <a:r>
              <a:rPr lang="de-DE" sz="3600" kern="0" dirty="0" err="1" smtClean="0">
                <a:solidFill>
                  <a:srgbClr val="545766"/>
                </a:solidFill>
                <a:latin typeface="+mn-lt"/>
              </a:rPr>
              <a:t>Thank</a:t>
            </a:r>
            <a:r>
              <a:rPr lang="de-DE" sz="36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3600" kern="0" dirty="0" err="1" smtClean="0">
                <a:solidFill>
                  <a:srgbClr val="545766"/>
                </a:solidFill>
                <a:latin typeface="+mn-lt"/>
              </a:rPr>
              <a:t>you</a:t>
            </a:r>
            <a:r>
              <a:rPr lang="de-DE" sz="36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3600" kern="0" dirty="0" err="1" smtClean="0">
                <a:solidFill>
                  <a:srgbClr val="545766"/>
                </a:solidFill>
                <a:latin typeface="+mn-lt"/>
              </a:rPr>
              <a:t>for</a:t>
            </a:r>
            <a:r>
              <a:rPr lang="de-DE" sz="36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3600" kern="0" dirty="0" err="1" smtClean="0">
                <a:solidFill>
                  <a:srgbClr val="545766"/>
                </a:solidFill>
                <a:latin typeface="+mn-lt"/>
              </a:rPr>
              <a:t>your</a:t>
            </a:r>
            <a:r>
              <a:rPr lang="de-DE" sz="3600" kern="0" dirty="0" smtClean="0">
                <a:solidFill>
                  <a:srgbClr val="545766"/>
                </a:solidFill>
                <a:latin typeface="+mn-lt"/>
              </a:rPr>
              <a:t> </a:t>
            </a:r>
            <a:r>
              <a:rPr lang="de-DE" sz="3600" kern="0" dirty="0" err="1" smtClean="0">
                <a:solidFill>
                  <a:srgbClr val="545766"/>
                </a:solidFill>
                <a:latin typeface="+mn-lt"/>
              </a:rPr>
              <a:t>attention</a:t>
            </a:r>
            <a:r>
              <a:rPr lang="de-DE" sz="3600" kern="0" smtClean="0">
                <a:solidFill>
                  <a:srgbClr val="545766"/>
                </a:solidFill>
                <a:latin typeface="+mn-lt"/>
              </a:rPr>
              <a:t>!</a:t>
            </a:r>
            <a:endParaRPr lang="de-DE" sz="3600" kern="0" dirty="0" smtClean="0">
              <a:solidFill>
                <a:srgbClr val="545766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  <a:buClr>
                <a:srgbClr val="BD4D31"/>
              </a:buClr>
              <a:buSzPct val="110000"/>
              <a:defRPr/>
            </a:pPr>
            <a:endParaRPr lang="de-DE" sz="2400" kern="0" dirty="0">
              <a:solidFill>
                <a:srgbClr val="545766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  <a:buClr>
                <a:srgbClr val="BD4D31"/>
              </a:buClr>
              <a:buSzPct val="110000"/>
              <a:defRPr/>
            </a:pP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  <a:p>
            <a:pPr algn="l" eaLnBrk="1" hangingPunct="1">
              <a:spcBef>
                <a:spcPts val="600"/>
              </a:spcBef>
              <a:buClr>
                <a:srgbClr val="BD4D31"/>
              </a:buClr>
              <a:buSzPct val="110000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</a:rPr>
              <a:t>Reinhard Feldmann</a:t>
            </a:r>
          </a:p>
          <a:p>
            <a:pPr algn="l" eaLnBrk="1" hangingPunct="1">
              <a:spcBef>
                <a:spcPts val="600"/>
              </a:spcBef>
              <a:buClr>
                <a:srgbClr val="BD4D31"/>
              </a:buClr>
              <a:buSzPct val="110000"/>
              <a:defRPr/>
            </a:pPr>
            <a:r>
              <a:rPr lang="de-DE" sz="2400" kern="0" dirty="0" smtClean="0">
                <a:solidFill>
                  <a:srgbClr val="545766"/>
                </a:solidFill>
                <a:latin typeface="+mn-lt"/>
                <a:hlinkClick r:id="rId3"/>
              </a:rPr>
              <a:t>Reinhard.feldmann@uni-muenster.de</a:t>
            </a:r>
            <a:endParaRPr lang="de-DE" sz="2400" kern="0" dirty="0" smtClean="0">
              <a:solidFill>
                <a:srgbClr val="5457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1476613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i="1" dirty="0" smtClean="0">
                <a:solidFill>
                  <a:srgbClr val="545766"/>
                </a:solidFill>
              </a:rPr>
              <a:t>Raffles: Vulcanos in Java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147458" name="Picture 2" descr="Se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35" y="566738"/>
            <a:ext cx="7368209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52173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900488" y="256759"/>
            <a:ext cx="48886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smtClean="0">
                <a:solidFill>
                  <a:srgbClr val="545766"/>
                </a:solidFill>
              </a:rPr>
              <a:t>Fine </a:t>
            </a:r>
            <a:r>
              <a:rPr lang="de-DE" sz="1600" i="1" dirty="0" err="1" smtClean="0">
                <a:solidFill>
                  <a:srgbClr val="545766"/>
                </a:solidFill>
              </a:rPr>
              <a:t>leather</a:t>
            </a:r>
            <a:r>
              <a:rPr lang="de-DE" sz="1600" i="1" dirty="0" smtClean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binding</a:t>
            </a:r>
            <a:r>
              <a:rPr lang="de-DE" sz="1600" i="1" dirty="0" smtClean="0">
                <a:solidFill>
                  <a:srgbClr val="545766"/>
                </a:solidFill>
              </a:rPr>
              <a:t> – 16th</a:t>
            </a:r>
            <a:r>
              <a:rPr lang="de-DE" sz="1600" i="1" dirty="0">
                <a:solidFill>
                  <a:srgbClr val="545766"/>
                </a:solidFill>
              </a:rPr>
              <a:t> </a:t>
            </a:r>
            <a:r>
              <a:rPr lang="de-DE" sz="1600" i="1" dirty="0" err="1" smtClean="0">
                <a:solidFill>
                  <a:srgbClr val="545766"/>
                </a:solidFill>
              </a:rPr>
              <a:t>century</a:t>
            </a:r>
            <a:r>
              <a:rPr lang="de-DE" sz="1600" i="1" dirty="0" smtClean="0">
                <a:solidFill>
                  <a:srgbClr val="545766"/>
                </a:solidFill>
              </a:rPr>
              <a:t>    </a:t>
            </a:r>
          </a:p>
        </p:txBody>
      </p:sp>
      <p:pic>
        <p:nvPicPr>
          <p:cNvPr id="146434" name="Picture 2" descr="J:\arbeit\Vortraege_2013_2017\Yogyakarta_ICOASL_2017\Abb_Yogya\Einband_BW_1161-Einband-Wer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7166"/>
            <a:ext cx="4913194" cy="631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900488" y="256759"/>
            <a:ext cx="48886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 err="1" smtClean="0">
                <a:solidFill>
                  <a:srgbClr val="545766"/>
                </a:solidFill>
              </a:rPr>
              <a:t>Palmleaf</a:t>
            </a:r>
            <a:r>
              <a:rPr lang="de-DE" sz="1600" i="1" dirty="0" smtClean="0">
                <a:solidFill>
                  <a:srgbClr val="545766"/>
                </a:solidFill>
              </a:rPr>
              <a:t>  Sri Lanka – 19th </a:t>
            </a:r>
            <a:r>
              <a:rPr lang="de-DE" sz="1600" i="1" dirty="0" err="1" smtClean="0">
                <a:solidFill>
                  <a:srgbClr val="545766"/>
                </a:solidFill>
              </a:rPr>
              <a:t>century</a:t>
            </a:r>
            <a:r>
              <a:rPr lang="de-DE" sz="1600" i="1" dirty="0" smtClean="0">
                <a:solidFill>
                  <a:srgbClr val="545766"/>
                </a:solidFill>
              </a:rPr>
              <a:t>    </a:t>
            </a:r>
          </a:p>
        </p:txBody>
      </p:sp>
      <p:pic>
        <p:nvPicPr>
          <p:cNvPr id="142338" name="Picture 2" descr="J:\arbeit\Vortraege_2013_2017\Yogyakarta_ICOASL_2017\Abb_Yogya\Ceylon_Palmblatt_19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665" y="996287"/>
            <a:ext cx="10705421" cy="45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9811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4357688" y="257175"/>
            <a:ext cx="478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1600" i="1" dirty="0">
                <a:solidFill>
                  <a:srgbClr val="545766"/>
                </a:solidFill>
              </a:rPr>
              <a:t>Portrait of the </a:t>
            </a:r>
            <a:r>
              <a:rPr lang="en-US" sz="1600" i="1" dirty="0" smtClean="0">
                <a:solidFill>
                  <a:srgbClr val="545766"/>
                </a:solidFill>
              </a:rPr>
              <a:t>inventor of paper, </a:t>
            </a:r>
            <a:r>
              <a:rPr lang="en-US" sz="1600" i="1" dirty="0">
                <a:solidFill>
                  <a:srgbClr val="545766"/>
                </a:solidFill>
              </a:rPr>
              <a:t>Tsai </a:t>
            </a:r>
            <a:r>
              <a:rPr lang="en-US" sz="1600" i="1" dirty="0" err="1">
                <a:solidFill>
                  <a:srgbClr val="545766"/>
                </a:solidFill>
              </a:rPr>
              <a:t>Lun</a:t>
            </a:r>
            <a:endParaRPr lang="de-DE" sz="1600" i="1" dirty="0">
              <a:solidFill>
                <a:srgbClr val="545766"/>
              </a:solidFill>
            </a:endParaRPr>
          </a:p>
        </p:txBody>
      </p:sp>
      <p:pic>
        <p:nvPicPr>
          <p:cNvPr id="41988" name="Picture 3" descr="Tsai-Lun_Portrai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738" y="635000"/>
            <a:ext cx="3802062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295275"/>
            <a:ext cx="9144000" cy="271463"/>
          </a:xfrm>
          <a:prstGeom prst="rect">
            <a:avLst/>
          </a:prstGeom>
          <a:gradFill rotWithShape="1">
            <a:gsLst>
              <a:gs pos="0">
                <a:srgbClr val="5457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5186148" y="256758"/>
            <a:ext cx="39578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AEAEA"/>
            </a:outerShdw>
          </a:effectLst>
        </p:spPr>
        <p:txBody>
          <a:bodyPr wrap="square" anchor="b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de-DE" sz="1600" i="1" dirty="0">
                <a:solidFill>
                  <a:srgbClr val="545766"/>
                </a:solidFill>
              </a:rPr>
              <a:t>Johannes Gutenberg (1400 – 1468)</a:t>
            </a:r>
          </a:p>
        </p:txBody>
      </p:sp>
      <p:pic>
        <p:nvPicPr>
          <p:cNvPr id="5" name="Picture 2" descr="R:\Gutenberg_Nachtraege\B_42_Genesis_Gotting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3405" cy="691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_ulb_powerpoint-folien">
  <a:themeElements>
    <a:clrScheme name="vorlage_ulb_powerpoint-foli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vorlage_ulb_powerpoint-foli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orlage_ulb_powerpoint-foli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_ulb_powerpoint-foli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_ulb_powerpoint-foli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_ulb_powerpoint-foli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634</Words>
  <Application>Microsoft Office PowerPoint</Application>
  <PresentationFormat>Overheadfolien</PresentationFormat>
  <Paragraphs>183</Paragraphs>
  <Slides>40</Slides>
  <Notes>37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Arial</vt:lpstr>
      <vt:lpstr>Times New Roman</vt:lpstr>
      <vt:lpstr>Verdana</vt:lpstr>
      <vt:lpstr>Wingdings</vt:lpstr>
      <vt:lpstr>vorlage_ulb_powerpoint-folien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ULB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Feldmann</dc:creator>
  <cp:lastModifiedBy>Feldmann</cp:lastModifiedBy>
  <cp:revision>240</cp:revision>
  <cp:lastPrinted>2016-10-28T14:35:01Z</cp:lastPrinted>
  <dcterms:created xsi:type="dcterms:W3CDTF">2004-06-17T07:55:01Z</dcterms:created>
  <dcterms:modified xsi:type="dcterms:W3CDTF">2017-05-09T10:40:49Z</dcterms:modified>
</cp:coreProperties>
</file>