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5" r:id="rId8"/>
    <p:sldId id="266" r:id="rId9"/>
    <p:sldId id="267" r:id="rId10"/>
    <p:sldId id="261" r:id="rId11"/>
    <p:sldId id="270" r:id="rId12"/>
    <p:sldId id="264" r:id="rId13"/>
    <p:sldId id="269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0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9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7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9449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0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5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9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9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7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5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1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3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4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4B77C-1F6B-46D8-830D-628741BB585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432E-186C-45F0-BD75-7FAFD26CC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Javanese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Manuscripts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as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Source of Nusantara Islam 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65111"/>
            <a:ext cx="9144000" cy="1036529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Machasin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Sunan Kalijaga State Islamic University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01096"/>
          </a:xfrm>
        </p:spPr>
        <p:txBody>
          <a:bodyPr/>
          <a:lstStyle/>
          <a:p>
            <a:r>
              <a:rPr lang="en-US" dirty="0" smtClean="0"/>
              <a:t>difficulties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63016"/>
            <a:ext cx="9905999" cy="40281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readability of the texts: the character, the language</a:t>
            </a:r>
          </a:p>
          <a:p>
            <a:pPr>
              <a:spcBef>
                <a:spcPts val="0"/>
              </a:spcBef>
            </a:pPr>
            <a:r>
              <a:rPr lang="en-US" dirty="0"/>
              <a:t>accessibility of some text; many are still at private collection</a:t>
            </a:r>
          </a:p>
          <a:p>
            <a:pPr>
              <a:spcBef>
                <a:spcPts val="0"/>
              </a:spcBef>
            </a:pPr>
            <a:r>
              <a:rPr lang="en-US" dirty="0"/>
              <a:t>Javanese way of </a:t>
            </a:r>
            <a:r>
              <a:rPr lang="en-US" dirty="0" smtClean="0"/>
              <a:t>presentation/narration</a:t>
            </a:r>
            <a:r>
              <a:rPr lang="en-US" dirty="0"/>
              <a:t> </a:t>
            </a:r>
          </a:p>
          <a:p>
            <a:pPr>
              <a:spcBef>
                <a:spcPts val="0"/>
              </a:spcBef>
            </a:pPr>
            <a:r>
              <a:rPr lang="en-US" dirty="0"/>
              <a:t>Text edition, transliteration dan translation</a:t>
            </a:r>
          </a:p>
          <a:p>
            <a:pPr>
              <a:spcBef>
                <a:spcPts val="0"/>
              </a:spcBef>
            </a:pPr>
            <a:r>
              <a:rPr lang="en-US" dirty="0"/>
              <a:t>Very slow advancement</a:t>
            </a:r>
          </a:p>
          <a:p>
            <a:pPr>
              <a:spcBef>
                <a:spcPts val="0"/>
              </a:spcBef>
            </a:pPr>
            <a:r>
              <a:rPr lang="en-US" dirty="0"/>
              <a:t>Philological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Necessity of many branches </a:t>
            </a:r>
            <a:r>
              <a:rPr lang="en-US" dirty="0"/>
              <a:t>of knowledge: philology, Islamic tradition, Islamic history, Javanese philosophy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4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97068"/>
            <a:ext cx="9905999" cy="4194133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Ingkang </a:t>
            </a:r>
            <a:r>
              <a:rPr lang="en-US" sz="2000" dirty="0" err="1"/>
              <a:t>dhihin</a:t>
            </a:r>
            <a:r>
              <a:rPr lang="en-US" sz="2000" dirty="0"/>
              <a:t> </a:t>
            </a:r>
            <a:r>
              <a:rPr lang="en-US" sz="2000" dirty="0" err="1"/>
              <a:t>teteping</a:t>
            </a:r>
            <a:r>
              <a:rPr lang="en-US" sz="2000" dirty="0"/>
              <a:t> kang </a:t>
            </a:r>
            <a:r>
              <a:rPr lang="en-US" sz="2000" dirty="0" err="1" smtClean="0"/>
              <a:t>ati</a:t>
            </a:r>
            <a:r>
              <a:rPr lang="en-US" sz="2000" dirty="0" smtClean="0"/>
              <a:t>  	First the firmness of your heart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Madhep</a:t>
            </a:r>
            <a:r>
              <a:rPr lang="en-US" sz="2000" dirty="0"/>
              <a:t> </a:t>
            </a:r>
            <a:r>
              <a:rPr lang="en-US" sz="2000" dirty="0" err="1"/>
              <a:t>mring</a:t>
            </a:r>
            <a:r>
              <a:rPr lang="en-US" sz="2000" dirty="0"/>
              <a:t> </a:t>
            </a:r>
            <a:r>
              <a:rPr lang="en-US" sz="2000" dirty="0" err="1"/>
              <a:t>Datollahu</a:t>
            </a:r>
            <a:r>
              <a:rPr lang="en-US" sz="2000" dirty="0"/>
              <a:t> </a:t>
            </a:r>
            <a:r>
              <a:rPr lang="en-US" sz="2000" dirty="0" err="1" smtClean="0"/>
              <a:t>tangala</a:t>
            </a:r>
            <a:r>
              <a:rPr lang="en-US" sz="2000" dirty="0" smtClean="0"/>
              <a:t>	focusing on God’s person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Kapindho</a:t>
            </a:r>
            <a:r>
              <a:rPr lang="en-US" sz="2000" dirty="0"/>
              <a:t> </a:t>
            </a:r>
            <a:r>
              <a:rPr lang="en-US" sz="2000" dirty="0" err="1"/>
              <a:t>marang</a:t>
            </a:r>
            <a:r>
              <a:rPr lang="en-US" sz="2000" dirty="0"/>
              <a:t> </a:t>
            </a:r>
            <a:r>
              <a:rPr lang="en-US" sz="2000" dirty="0" err="1" smtClean="0"/>
              <a:t>sipaté</a:t>
            </a:r>
            <a:r>
              <a:rPr lang="en-US" sz="2000" dirty="0" smtClean="0"/>
              <a:t>		Second, on His qualities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Apengal</a:t>
            </a:r>
            <a:r>
              <a:rPr lang="en-US" sz="2000" dirty="0"/>
              <a:t> kang </a:t>
            </a:r>
            <a:r>
              <a:rPr lang="en-US" sz="2000" dirty="0" err="1"/>
              <a:t>kaping</a:t>
            </a:r>
            <a:r>
              <a:rPr lang="en-US" sz="2000" dirty="0"/>
              <a:t> </a:t>
            </a:r>
            <a:r>
              <a:rPr lang="en-US" sz="2000" dirty="0" err="1" smtClean="0"/>
              <a:t>tlu</a:t>
            </a:r>
            <a:r>
              <a:rPr lang="en-US" sz="2000" dirty="0" smtClean="0"/>
              <a:t>		Third, on his actions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Tuwin</a:t>
            </a:r>
            <a:r>
              <a:rPr lang="en-US" sz="2000" dirty="0"/>
              <a:t> </a:t>
            </a:r>
            <a:r>
              <a:rPr lang="en-US" sz="2000" dirty="0" err="1"/>
              <a:t>marang</a:t>
            </a:r>
            <a:r>
              <a:rPr lang="en-US" sz="2000" dirty="0"/>
              <a:t> ing </a:t>
            </a:r>
            <a:r>
              <a:rPr lang="en-US" sz="2000" dirty="0" err="1"/>
              <a:t>Kanjeng</a:t>
            </a:r>
            <a:r>
              <a:rPr lang="en-US" sz="2000" dirty="0"/>
              <a:t> </a:t>
            </a:r>
            <a:r>
              <a:rPr lang="en-US" sz="2000" dirty="0" smtClean="0"/>
              <a:t>Nabi	as well as in The Majestic Prophet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 smtClean="0"/>
              <a:t>Muhamat</a:t>
            </a:r>
            <a:r>
              <a:rPr lang="en-US" sz="2000" dirty="0" smtClean="0"/>
              <a:t> </a:t>
            </a:r>
            <a:r>
              <a:rPr lang="en-US" sz="2000" dirty="0" err="1" smtClean="0"/>
              <a:t>mustapa</a:t>
            </a:r>
            <a:r>
              <a:rPr lang="en-US" sz="2000" dirty="0" smtClean="0"/>
              <a:t>		Muhammad Mustafa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Panutup</a:t>
            </a:r>
            <a:r>
              <a:rPr lang="en-US" sz="2000" dirty="0"/>
              <a:t>[é] </a:t>
            </a:r>
            <a:r>
              <a:rPr lang="en-US" sz="2000" dirty="0" smtClean="0"/>
              <a:t>Rasul			the seal of the messengers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Solalahu</a:t>
            </a:r>
            <a:r>
              <a:rPr lang="en-US" sz="2000" dirty="0"/>
              <a:t> </a:t>
            </a:r>
            <a:r>
              <a:rPr lang="en-US" sz="2000" dirty="0" err="1"/>
              <a:t>alaihi</a:t>
            </a:r>
            <a:r>
              <a:rPr lang="en-US" sz="2000" dirty="0"/>
              <a:t> </a:t>
            </a:r>
            <a:r>
              <a:rPr lang="en-US" sz="2000" dirty="0" err="1" smtClean="0"/>
              <a:t>wasallam</a:t>
            </a:r>
            <a:r>
              <a:rPr lang="en-US" sz="2000" dirty="0" smtClean="0"/>
              <a:t>		May God give him blessing and peace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Yaiki</a:t>
            </a:r>
            <a:r>
              <a:rPr lang="en-US" sz="2000" dirty="0"/>
              <a:t> </a:t>
            </a:r>
            <a:r>
              <a:rPr lang="en-US" sz="2000" dirty="0" err="1"/>
              <a:t>tékaté</a:t>
            </a:r>
            <a:r>
              <a:rPr lang="en-US" sz="2000" dirty="0"/>
              <a:t> </a:t>
            </a:r>
            <a:r>
              <a:rPr lang="en-US" sz="2000" dirty="0" err="1" smtClean="0"/>
              <a:t>sawiji-wiji</a:t>
            </a:r>
            <a:r>
              <a:rPr lang="en-US" sz="2000" dirty="0" smtClean="0"/>
              <a:t>		That is the determination of any thing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Kang </a:t>
            </a:r>
            <a:r>
              <a:rPr lang="en-US" sz="2000" dirty="0" err="1"/>
              <a:t>dhingin</a:t>
            </a:r>
            <a:r>
              <a:rPr lang="en-US" sz="2000" dirty="0"/>
              <a:t> </a:t>
            </a:r>
            <a:r>
              <a:rPr lang="en-US" sz="2000" dirty="0" err="1" smtClean="0"/>
              <a:t>uluhiyah</a:t>
            </a:r>
            <a:r>
              <a:rPr lang="en-US" sz="2000" dirty="0" smtClean="0"/>
              <a:t>		First, </a:t>
            </a:r>
            <a:r>
              <a:rPr lang="en-US" sz="2000" dirty="0" err="1" smtClean="0"/>
              <a:t>uluhiya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 </a:t>
            </a: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 smtClean="0"/>
              <a:t>Kapindho</a:t>
            </a:r>
            <a:r>
              <a:rPr lang="en-US" sz="2000" dirty="0" smtClean="0"/>
              <a:t>[né</a:t>
            </a:r>
            <a:r>
              <a:rPr lang="en-US" sz="2000" dirty="0"/>
              <a:t>] </a:t>
            </a:r>
            <a:r>
              <a:rPr lang="en-US" sz="2000" dirty="0" err="1">
                <a:solidFill>
                  <a:srgbClr val="FF0000"/>
                </a:solidFill>
              </a:rPr>
              <a:t>budiyah</a:t>
            </a:r>
            <a:r>
              <a:rPr lang="en-US" sz="2000" dirty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ka</a:t>
            </a:r>
            <a:r>
              <a:rPr lang="en-US" sz="2000" dirty="0" smtClean="0"/>
              <a:t>]ping tri	Second, [b]</a:t>
            </a:r>
            <a:r>
              <a:rPr lang="en-US" sz="2000" dirty="0" err="1" smtClean="0"/>
              <a:t>udiyah</a:t>
            </a:r>
            <a:r>
              <a:rPr lang="en-US" sz="2000" dirty="0" smtClean="0"/>
              <a:t> and third</a:t>
            </a:r>
            <a:endParaRPr lang="en-US" sz="2000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Pan </a:t>
            </a:r>
            <a:r>
              <a:rPr lang="en-US" sz="2000" dirty="0" err="1">
                <a:solidFill>
                  <a:srgbClr val="FF0000"/>
                </a:solidFill>
              </a:rPr>
              <a:t>saiyah</a:t>
            </a:r>
            <a:r>
              <a:rPr lang="en-US" sz="2000" dirty="0"/>
              <a:t> </a:t>
            </a:r>
            <a:r>
              <a:rPr lang="en-US" sz="2000" dirty="0" err="1"/>
              <a:t>genepé</a:t>
            </a:r>
            <a:r>
              <a:rPr lang="en-US" sz="2000" dirty="0"/>
              <a:t> </a:t>
            </a:r>
            <a:r>
              <a:rPr lang="en-US" sz="2000" dirty="0" smtClean="0"/>
              <a:t>tiga		</a:t>
            </a:r>
            <a:r>
              <a:rPr lang="en-US" sz="2000" dirty="0" err="1" smtClean="0"/>
              <a:t>Saiyah</a:t>
            </a:r>
            <a:r>
              <a:rPr lang="en-US" sz="2000" dirty="0" smtClean="0"/>
              <a:t> to make them three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6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3529" t="25772" r="40634" b="21524"/>
          <a:stretch/>
        </p:blipFill>
        <p:spPr bwMode="auto">
          <a:xfrm>
            <a:off x="4280600" y="983293"/>
            <a:ext cx="4863400" cy="5248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08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27822"/>
          </a:xfrm>
        </p:spPr>
        <p:txBody>
          <a:bodyPr/>
          <a:lstStyle/>
          <a:p>
            <a:r>
              <a:rPr lang="en-US" dirty="0" smtClean="0"/>
              <a:t>Example: Javanese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9437" t="14423" r="14124" b="23255"/>
          <a:stretch/>
        </p:blipFill>
        <p:spPr bwMode="auto">
          <a:xfrm>
            <a:off x="3419605" y="539430"/>
            <a:ext cx="5632297" cy="5767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52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Islamic University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56437"/>
            <a:ext cx="9905999" cy="40347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 smtClean="0"/>
              <a:t>Hunting </a:t>
            </a:r>
            <a:r>
              <a:rPr lang="en-US" sz="3600" dirty="0"/>
              <a:t>and collecting as many as possible of the manuscripts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/>
              <a:t>Preserving them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/>
              <a:t>Making them available through transliteration and translation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27410"/>
          </a:xfrm>
        </p:spPr>
        <p:txBody>
          <a:bodyPr/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49859"/>
            <a:ext cx="9905999" cy="4041342"/>
          </a:xfrm>
        </p:spPr>
        <p:txBody>
          <a:bodyPr>
            <a:normAutofit/>
          </a:bodyPr>
          <a:lstStyle/>
          <a:p>
            <a:pPr marL="401638" indent="-401638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Uncultivated very rich materials</a:t>
            </a:r>
          </a:p>
          <a:p>
            <a:pPr marL="401638" indent="-401638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More students to study the manuscripts: to make them readable not only for the specialists</a:t>
            </a:r>
          </a:p>
          <a:p>
            <a:pPr marL="401638" indent="-401638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Inviting scholars of Islamic studies to use them</a:t>
            </a:r>
          </a:p>
          <a:p>
            <a:pPr marL="401638" indent="-401638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Enhancing the service capacity of Islamic University </a:t>
            </a:r>
            <a:r>
              <a:rPr lang="en-US" sz="3600" dirty="0"/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2930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53915"/>
          </a:xfrm>
        </p:spPr>
        <p:txBody>
          <a:bodyPr/>
          <a:lstStyle/>
          <a:p>
            <a:r>
              <a:rPr lang="en-US" dirty="0"/>
              <a:t>Nusantara </a:t>
            </a:r>
            <a:r>
              <a:rPr lang="en-US" dirty="0" smtClean="0"/>
              <a:t>Islam: Problem of the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85167"/>
            <a:ext cx="9905999" cy="39060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- Unity of Islam in diversity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- Great and small traditions of Islam or better written and practiced Islam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- Indonesia the country of diversity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- Islam observed in a pluralistic society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- Originality and genuineness</a:t>
            </a:r>
          </a:p>
        </p:txBody>
      </p:sp>
    </p:spTree>
    <p:extLst>
      <p:ext uri="{BB962C8B-B14F-4D97-AF65-F5344CB8AC3E}">
        <p14:creationId xmlns:p14="http://schemas.microsoft.com/office/powerpoint/2010/main" val="40522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72496"/>
          </a:xfrm>
        </p:spPr>
        <p:txBody>
          <a:bodyPr/>
          <a:lstStyle/>
          <a:p>
            <a:r>
              <a:rPr lang="en-US" dirty="0" smtClean="0"/>
              <a:t>Nusantara Islam: peculiarities and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91014"/>
            <a:ext cx="9905999" cy="410018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politeness</a:t>
            </a:r>
            <a:r>
              <a:rPr lang="en-US" sz="3200" dirty="0"/>
              <a:t>, </a:t>
            </a:r>
            <a:endParaRPr lang="en-US" sz="3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civility</a:t>
            </a:r>
            <a:r>
              <a:rPr lang="en-US" sz="3200" dirty="0"/>
              <a:t>, </a:t>
            </a:r>
            <a:endParaRPr lang="en-US" sz="3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appreciation </a:t>
            </a:r>
            <a:r>
              <a:rPr lang="en-US" sz="3200" dirty="0"/>
              <a:t>of </a:t>
            </a:r>
            <a:r>
              <a:rPr lang="en-US" sz="3200" dirty="0" smtClean="0"/>
              <a:t>differences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Volatility</a:t>
            </a:r>
            <a:r>
              <a:rPr lang="en-US" sz="3200" dirty="0"/>
              <a:t>: </a:t>
            </a:r>
            <a:endParaRPr lang="en-US" sz="3200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200" dirty="0" smtClean="0"/>
              <a:t>socialization </a:t>
            </a:r>
            <a:r>
              <a:rPr lang="en-US" sz="3200" dirty="0"/>
              <a:t>and </a:t>
            </a:r>
            <a:r>
              <a:rPr lang="en-US" sz="3200" dirty="0" smtClean="0"/>
              <a:t>internalization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200" dirty="0" smtClean="0"/>
              <a:t>taking </a:t>
            </a:r>
            <a:r>
              <a:rPr lang="en-US" sz="3200" dirty="0"/>
              <a:t>care, maintenance, development</a:t>
            </a:r>
            <a:r>
              <a:rPr lang="en-US" sz="3200" dirty="0" smtClean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- confidence as to competitors</a:t>
            </a:r>
            <a:r>
              <a:rPr lang="en-US" sz="3200" dirty="0"/>
              <a:t>, </a:t>
            </a:r>
            <a:r>
              <a:rPr lang="en-US" sz="3200" dirty="0" smtClean="0"/>
              <a:t>adversaries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002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86616"/>
          </a:xfrm>
        </p:spPr>
        <p:txBody>
          <a:bodyPr/>
          <a:lstStyle/>
          <a:p>
            <a:r>
              <a:rPr lang="en-US" dirty="0" smtClean="0"/>
              <a:t>Example: what to reach in child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26192"/>
            <a:ext cx="9905999" cy="4657519"/>
          </a:xfrm>
        </p:spPr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ar-S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سُونْ ميميتي انريك عقلي بوﭼاه # ﭘومنوا </a:t>
            </a:r>
            <a:r>
              <a:rPr lang="ar-S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لواس</a:t>
            </a:r>
            <a:r>
              <a:rPr lang="ar-S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۲</a:t>
            </a:r>
            <a:r>
              <a:rPr lang="ar-S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بيسا ﭬﭽﺎه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begin to attract the reasoning capacity of children, in order that it may eventually fully develop</a:t>
            </a:r>
          </a:p>
          <a:p>
            <a:pPr marL="0" indent="0" algn="r" rtl="1">
              <a:spcBef>
                <a:spcPts val="0"/>
              </a:spcBef>
              <a:buNone/>
            </a:pPr>
            <a:r>
              <a:rPr lang="ar-S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بسا ميكير بسا عراسا بسا ﯕﻨﺎه # عارڤ۲ كابيه ايكو من فضل الله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i.e.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able to think, to sense and to act properly; hoping that all be realized by God’s graciousness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22600"/>
          </a:xfrm>
        </p:spPr>
        <p:txBody>
          <a:bodyPr/>
          <a:lstStyle/>
          <a:p>
            <a:r>
              <a:rPr lang="en-US" dirty="0" smtClean="0"/>
              <a:t>Nusantara Islam: Where to Find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41118"/>
            <a:ext cx="9905999" cy="4050083"/>
          </a:xfrm>
        </p:spPr>
        <p:txBody>
          <a:bodyPr>
            <a:normAutofit/>
          </a:bodyPr>
          <a:lstStyle/>
          <a:p>
            <a:pPr marL="365125" indent="-365125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in </a:t>
            </a:r>
            <a:r>
              <a:rPr lang="en-US" sz="3600" dirty="0"/>
              <a:t>the comportment of the people</a:t>
            </a:r>
          </a:p>
          <a:p>
            <a:pPr marL="365125" indent="-365125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not </a:t>
            </a:r>
            <a:r>
              <a:rPr lang="en-US" sz="3600" dirty="0"/>
              <a:t>yet written, </a:t>
            </a:r>
            <a:r>
              <a:rPr lang="en-US" sz="3600" dirty="0" smtClean="0"/>
              <a:t>nor yet </a:t>
            </a:r>
            <a:r>
              <a:rPr lang="en-US" sz="3600" dirty="0"/>
              <a:t>formulated</a:t>
            </a:r>
          </a:p>
          <a:p>
            <a:pPr marL="365125" indent="-365125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some </a:t>
            </a:r>
            <a:r>
              <a:rPr lang="en-US" sz="3600" dirty="0"/>
              <a:t>ingredients </a:t>
            </a:r>
            <a:r>
              <a:rPr lang="en-US" sz="3600" dirty="0" smtClean="0"/>
              <a:t>to be found in </a:t>
            </a:r>
            <a:r>
              <a:rPr lang="en-US" sz="3600" dirty="0"/>
              <a:t>the old local </a:t>
            </a:r>
            <a:r>
              <a:rPr lang="en-US" sz="3600" dirty="0" smtClean="0"/>
              <a:t>manuscripts</a:t>
            </a:r>
          </a:p>
          <a:p>
            <a:pPr marL="365125" indent="-365125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/>
              <a:t>values inherited from pre-Islamic traditions: indigenous, Indian, Persian, Chinese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544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9"/>
            <a:ext cx="9905998" cy="1078714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Richness of Javanese manuscripts on islam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97232"/>
            <a:ext cx="9905999" cy="40939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Script: Javanese, </a:t>
            </a:r>
            <a:r>
              <a:rPr lang="en-US" sz="2800" dirty="0"/>
              <a:t>modified Arabic characters (pegon</a:t>
            </a:r>
            <a:r>
              <a:rPr lang="en-US" sz="2800" dirty="0" smtClean="0"/>
              <a:t>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Javanese </a:t>
            </a:r>
            <a:r>
              <a:rPr lang="en-US" sz="2800" dirty="0"/>
              <a:t>characters: semi syllabic, not developed to </a:t>
            </a:r>
            <a:r>
              <a:rPr lang="en-US" sz="2800" dirty="0" smtClean="0"/>
              <a:t>transliterate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dirty="0"/>
              <a:t>Arabic words/texts, serving more Javanese pronunciation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Form: tembang </a:t>
            </a:r>
            <a:r>
              <a:rPr lang="en-US" sz="2800" dirty="0"/>
              <a:t>(poetic </a:t>
            </a:r>
            <a:r>
              <a:rPr lang="en-US" sz="2800" dirty="0" smtClean="0"/>
              <a:t>form: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 - Javanese </a:t>
            </a:r>
            <a:r>
              <a:rPr lang="en-US" sz="2800" dirty="0" err="1" smtClean="0"/>
              <a:t>Macapat</a:t>
            </a:r>
            <a:r>
              <a:rPr lang="en-US" sz="2800" dirty="0" smtClean="0"/>
              <a:t> or Arabic </a:t>
            </a:r>
            <a:r>
              <a:rPr lang="en-US" sz="2800" dirty="0" err="1" smtClean="0"/>
              <a:t>qasida</a:t>
            </a:r>
            <a:r>
              <a:rPr lang="en-US" sz="2800" dirty="0" smtClean="0"/>
              <a:t>/</a:t>
            </a:r>
            <a:r>
              <a:rPr lang="en-US" sz="2800" dirty="0" err="1" smtClean="0"/>
              <a:t>singiran</a:t>
            </a:r>
            <a:r>
              <a:rPr lang="en-US" sz="2800" dirty="0"/>
              <a:t>) </a:t>
            </a:r>
            <a:endParaRPr lang="en-US" sz="2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 - </a:t>
            </a:r>
            <a:r>
              <a:rPr lang="en-US" sz="2800" dirty="0" err="1"/>
              <a:t>gancaran</a:t>
            </a:r>
            <a:r>
              <a:rPr lang="en-US" sz="2800" dirty="0"/>
              <a:t> (prosaic)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Content</a:t>
            </a:r>
            <a:r>
              <a:rPr lang="en-US" sz="2800" dirty="0"/>
              <a:t>: </a:t>
            </a:r>
            <a:r>
              <a:rPr lang="en-US" sz="2800" dirty="0" err="1" smtClean="0"/>
              <a:t>piwulang</a:t>
            </a:r>
            <a:r>
              <a:rPr lang="en-US" sz="2800" dirty="0" smtClean="0"/>
              <a:t> (moral guidance), </a:t>
            </a:r>
            <a:r>
              <a:rPr lang="en-US" sz="2800" dirty="0"/>
              <a:t>Islamic history, Islamic theology, Islamic law, fictions, elementary knowledge of Islamic teachings </a:t>
            </a:r>
            <a:r>
              <a:rPr lang="en-US" sz="2800" dirty="0" smtClean="0"/>
              <a:t>etc.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3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03603"/>
          </a:xfrm>
        </p:spPr>
        <p:txBody>
          <a:bodyPr/>
          <a:lstStyle/>
          <a:p>
            <a:r>
              <a:rPr lang="en-US" dirty="0" smtClean="0"/>
              <a:t>Examples of theological Manuscripts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91014"/>
            <a:ext cx="9905999" cy="4515633"/>
          </a:xfrm>
        </p:spPr>
        <p:txBody>
          <a:bodyPr>
            <a:normAutofit/>
          </a:bodyPr>
          <a:lstStyle/>
          <a:p>
            <a:pPr hangingPunct="0">
              <a:lnSpc>
                <a:spcPct val="110000"/>
              </a:lnSpc>
              <a:spcBef>
                <a:spcPts val="0"/>
              </a:spcBef>
            </a:pPr>
            <a:r>
              <a:rPr lang="en-US" sz="3600" u="sng" dirty="0" err="1"/>
              <a:t>Radyapustaka</a:t>
            </a:r>
            <a:endParaRPr lang="en-US" sz="3600" dirty="0"/>
          </a:p>
          <a:p>
            <a:pPr marL="282575" indent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32645 (280) Buku </a:t>
            </a:r>
            <a:r>
              <a:rPr lang="en-US" dirty="0" err="1"/>
              <a:t>Ngakaid</a:t>
            </a:r>
            <a:r>
              <a:rPr lang="en-US" dirty="0"/>
              <a:t> (J</a:t>
            </a:r>
            <a:r>
              <a:rPr lang="en-US" dirty="0" smtClean="0"/>
              <a:t>) (articles of belief)</a:t>
            </a:r>
            <a:endParaRPr lang="en-US" dirty="0"/>
          </a:p>
          <a:p>
            <a:pPr marL="282575" indent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32665 (447) </a:t>
            </a:r>
            <a:r>
              <a:rPr lang="en-US" dirty="0" err="1"/>
              <a:t>Hikayatul</a:t>
            </a:r>
            <a:r>
              <a:rPr lang="en-US" dirty="0"/>
              <a:t> Arwah (J</a:t>
            </a:r>
            <a:r>
              <a:rPr lang="en-US" dirty="0" smtClean="0"/>
              <a:t>) (story of spirits)</a:t>
            </a:r>
            <a:endParaRPr lang="en-US" dirty="0"/>
          </a:p>
          <a:p>
            <a:pPr marL="282575" indent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32680 (167) Ilmu Ke-</a:t>
            </a:r>
            <a:r>
              <a:rPr lang="en-US" dirty="0" err="1"/>
              <a:t>allahan</a:t>
            </a:r>
            <a:r>
              <a:rPr lang="en-US" dirty="0"/>
              <a:t> (J) </a:t>
            </a:r>
            <a:r>
              <a:rPr lang="en-US" dirty="0" smtClean="0"/>
              <a:t>(theology)</a:t>
            </a:r>
            <a:endParaRPr lang="en-US" dirty="0"/>
          </a:p>
          <a:p>
            <a:pPr marL="282575" indent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32745 (430) Kitab Majemuk (J</a:t>
            </a:r>
            <a:r>
              <a:rPr lang="en-US" dirty="0" smtClean="0"/>
              <a:t>)</a:t>
            </a:r>
            <a:r>
              <a:rPr lang="en-US" dirty="0"/>
              <a:t> </a:t>
            </a:r>
            <a:r>
              <a:rPr lang="en-US" dirty="0" smtClean="0"/>
              <a:t>(miscellaneous)</a:t>
            </a:r>
            <a:endParaRPr lang="en-US" dirty="0"/>
          </a:p>
          <a:p>
            <a:pPr hangingPunct="0">
              <a:lnSpc>
                <a:spcPct val="110000"/>
              </a:lnSpc>
              <a:spcBef>
                <a:spcPts val="0"/>
              </a:spcBef>
            </a:pPr>
            <a:r>
              <a:rPr lang="en-US" sz="3600" u="sng" dirty="0" err="1"/>
              <a:t>Pakualaman</a:t>
            </a:r>
            <a:endParaRPr lang="en-US" sz="3600" dirty="0"/>
          </a:p>
          <a:p>
            <a:pPr marL="282575" indent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52625 (0131) Serat Hikayat Nawawi (J) </a:t>
            </a:r>
            <a:r>
              <a:rPr lang="en-US" dirty="0" smtClean="0"/>
              <a:t>(epistle on the story of Nawawi)</a:t>
            </a:r>
            <a:endParaRPr lang="en-US" dirty="0"/>
          </a:p>
          <a:p>
            <a:pPr marL="282575" indent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52640 (0689) </a:t>
            </a:r>
            <a:r>
              <a:rPr lang="en-US" dirty="0" err="1"/>
              <a:t>Sipat</a:t>
            </a:r>
            <a:r>
              <a:rPr lang="en-US" dirty="0"/>
              <a:t> </a:t>
            </a:r>
            <a:r>
              <a:rPr lang="en-US" dirty="0" err="1"/>
              <a:t>Kalih</a:t>
            </a:r>
            <a:r>
              <a:rPr lang="en-US" dirty="0"/>
              <a:t> Dasa, Sadat (J) </a:t>
            </a:r>
            <a:r>
              <a:rPr lang="en-US" dirty="0" smtClean="0"/>
              <a:t>(the 20 Attributes of God)</a:t>
            </a:r>
            <a:endParaRPr lang="en-US" dirty="0"/>
          </a:p>
          <a:p>
            <a:pPr marL="28257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52690 (0379) Kitab </a:t>
            </a:r>
            <a:r>
              <a:rPr lang="en-US" dirty="0" err="1"/>
              <a:t>Tauchid</a:t>
            </a:r>
            <a:r>
              <a:rPr lang="en-US" dirty="0"/>
              <a:t> (J</a:t>
            </a:r>
            <a:r>
              <a:rPr lang="en-US" dirty="0" smtClean="0"/>
              <a:t>) (Book of God’s Unicity)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84009"/>
          </a:xfrm>
        </p:spPr>
        <p:txBody>
          <a:bodyPr/>
          <a:lstStyle/>
          <a:p>
            <a:r>
              <a:rPr lang="en-US" dirty="0" smtClean="0"/>
              <a:t>Examples …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141413" y="1122156"/>
            <a:ext cx="1067689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Surakarta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12810 (96 ha) Kitab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Ummul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Brahim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(J)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12815 (511 ra) Serat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Darma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Pepeling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a) Kitab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Ngakoid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(articles of belief)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13037 (214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(a)) Serat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Sitin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(the 60 problems)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13040 (214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Serat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Sitin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 (the 60 problems)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Mangkunegaran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22705 (A 32)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Kawruh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Usuluddin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(knowledge of the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foundations of religion)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23115 (A 91) Sifat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Kalih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Dasa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tuwin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Primbon (the 20 attributes of God and miscellaneous)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24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63056"/>
            <a:ext cx="9905999" cy="4874607"/>
          </a:xfrm>
        </p:spPr>
        <p:txBody>
          <a:bodyPr>
            <a:normAutofit fontScale="62500" lnSpcReduction="20000"/>
          </a:bodyPr>
          <a:lstStyle/>
          <a:p>
            <a:pPr marL="0" indent="0" hangingPunct="0">
              <a:buNone/>
            </a:pPr>
            <a:r>
              <a:rPr lang="en-US" sz="3400" b="1" u="sng" dirty="0" err="1"/>
              <a:t>FSUI</a:t>
            </a:r>
            <a:r>
              <a:rPr lang="en-US" sz="3400" b="1" u="sng" dirty="0"/>
              <a:t> (jilid 3-A)</a:t>
            </a:r>
            <a:endParaRPr lang="en-US" sz="3400" b="1" dirty="0"/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1. Serat </a:t>
            </a:r>
            <a:r>
              <a:rPr lang="en-US" sz="3800" dirty="0" err="1"/>
              <a:t>Bustam</a:t>
            </a:r>
            <a:r>
              <a:rPr lang="en-US" sz="3800" dirty="0"/>
              <a:t> (</a:t>
            </a:r>
            <a:r>
              <a:rPr lang="en-US" sz="3800" dirty="0" err="1"/>
              <a:t>CI.13</a:t>
            </a:r>
            <a:r>
              <a:rPr lang="en-US" sz="3800" dirty="0"/>
              <a:t>; </a:t>
            </a:r>
            <a:r>
              <a:rPr lang="en-US" sz="3800" dirty="0" err="1"/>
              <a:t>G.32</a:t>
            </a:r>
            <a:r>
              <a:rPr lang="en-US" sz="3800" dirty="0"/>
              <a:t> </a:t>
            </a:r>
            <a:r>
              <a:rPr lang="en-US" sz="3800" dirty="0" err="1"/>
              <a:t>Rol.99.06</a:t>
            </a:r>
            <a:r>
              <a:rPr lang="en-US" sz="3800" dirty="0"/>
              <a:t>) </a:t>
            </a:r>
            <a:r>
              <a:rPr lang="en-US" sz="3800" dirty="0" smtClean="0"/>
              <a:t>Javanese script. </a:t>
            </a:r>
            <a:endParaRPr lang="en-US" sz="3800" dirty="0"/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2. Serat </a:t>
            </a:r>
            <a:r>
              <a:rPr lang="en-US" sz="3800" dirty="0" err="1"/>
              <a:t>Bustam</a:t>
            </a:r>
            <a:r>
              <a:rPr lang="en-US" sz="3800" dirty="0"/>
              <a:t> Salatin (</a:t>
            </a:r>
            <a:r>
              <a:rPr lang="en-US" sz="3800" dirty="0" err="1"/>
              <a:t>CI.15</a:t>
            </a:r>
            <a:r>
              <a:rPr lang="en-US" sz="3800" dirty="0"/>
              <a:t>; NR 264; </a:t>
            </a:r>
            <a:r>
              <a:rPr lang="en-US" sz="3800" dirty="0" err="1"/>
              <a:t>Rol</a:t>
            </a:r>
            <a:r>
              <a:rPr lang="en-US" sz="3800" dirty="0"/>
              <a:t>. 99.07). Javanese</a:t>
            </a:r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3. </a:t>
            </a:r>
            <a:r>
              <a:rPr lang="en-US" sz="3800" dirty="0" err="1"/>
              <a:t>Bustam</a:t>
            </a:r>
            <a:r>
              <a:rPr lang="en-US" sz="3800" dirty="0"/>
              <a:t>, </a:t>
            </a:r>
            <a:r>
              <a:rPr lang="en-US" sz="3800" dirty="0" err="1" smtClean="0"/>
              <a:t>Maklumat</a:t>
            </a:r>
            <a:r>
              <a:rPr lang="en-US" sz="3800" dirty="0" smtClean="0"/>
              <a:t> (the knowable), </a:t>
            </a:r>
            <a:r>
              <a:rPr lang="en-US" sz="3800" dirty="0"/>
              <a:t>Wirid Hidayat Jati (</a:t>
            </a:r>
            <a:r>
              <a:rPr lang="en-US" sz="3800" dirty="0" err="1"/>
              <a:t>CI16</a:t>
            </a:r>
            <a:r>
              <a:rPr lang="en-US" sz="3800" dirty="0"/>
              <a:t>; NR 376; </a:t>
            </a:r>
            <a:r>
              <a:rPr lang="en-US" sz="3800" dirty="0" err="1"/>
              <a:t>Rol.99.08</a:t>
            </a:r>
            <a:r>
              <a:rPr lang="en-US" sz="3800" dirty="0"/>
              <a:t>). Javanese</a:t>
            </a:r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4. Kabar </a:t>
            </a:r>
            <a:r>
              <a:rPr lang="en-US" sz="3800" dirty="0" smtClean="0"/>
              <a:t>Kiyamat (news on the </a:t>
            </a:r>
            <a:r>
              <a:rPr lang="en-US" sz="3800" dirty="0" err="1" smtClean="0"/>
              <a:t>apocalipse</a:t>
            </a:r>
            <a:r>
              <a:rPr lang="en-US" sz="3800" dirty="0" smtClean="0"/>
              <a:t>) </a:t>
            </a:r>
            <a:r>
              <a:rPr lang="en-US" sz="3800" dirty="0"/>
              <a:t>(</a:t>
            </a:r>
            <a:r>
              <a:rPr lang="en-US" sz="3800" dirty="0" err="1"/>
              <a:t>IS.5</a:t>
            </a:r>
            <a:r>
              <a:rPr lang="en-US" sz="3800" dirty="0"/>
              <a:t>; NR 337; </a:t>
            </a:r>
            <a:r>
              <a:rPr lang="en-US" sz="3800" dirty="0" err="1"/>
              <a:t>Rol.62.04</a:t>
            </a:r>
            <a:r>
              <a:rPr lang="en-US" sz="3800" dirty="0"/>
              <a:t>) </a:t>
            </a:r>
            <a:r>
              <a:rPr lang="en-US" sz="3800" dirty="0" smtClean="0"/>
              <a:t>Arabic script.</a:t>
            </a:r>
            <a:endParaRPr lang="en-US" sz="3800" dirty="0"/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5. </a:t>
            </a:r>
            <a:r>
              <a:rPr lang="en-US" sz="3800" dirty="0" err="1"/>
              <a:t>Cariyosipun</a:t>
            </a:r>
            <a:r>
              <a:rPr lang="en-US" sz="3800" dirty="0"/>
              <a:t> Kabar </a:t>
            </a:r>
            <a:r>
              <a:rPr lang="en-US" sz="3800" dirty="0" smtClean="0"/>
              <a:t>Kiyamat (the </a:t>
            </a:r>
            <a:r>
              <a:rPr lang="en-US" sz="3800" dirty="0"/>
              <a:t>so-called news on the </a:t>
            </a:r>
            <a:r>
              <a:rPr lang="en-US" sz="3800" dirty="0" err="1"/>
              <a:t>apocalipse</a:t>
            </a:r>
            <a:r>
              <a:rPr lang="en-US" sz="3800" dirty="0"/>
              <a:t>) (IS 6; B 3.7; </a:t>
            </a:r>
            <a:r>
              <a:rPr lang="en-US" sz="3800" dirty="0" err="1"/>
              <a:t>Rol</a:t>
            </a:r>
            <a:r>
              <a:rPr lang="en-US" sz="3800" dirty="0"/>
              <a:t>. 62.05). Jawa.</a:t>
            </a:r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6. Kabar </a:t>
            </a:r>
            <a:r>
              <a:rPr lang="en-US" sz="3800" dirty="0" err="1" smtClean="0"/>
              <a:t>Ngakerat</a:t>
            </a:r>
            <a:r>
              <a:rPr lang="en-US" sz="3800" dirty="0" smtClean="0"/>
              <a:t> (news on the hereafter) </a:t>
            </a:r>
            <a:r>
              <a:rPr lang="en-US" sz="3800" dirty="0"/>
              <a:t>(</a:t>
            </a:r>
            <a:r>
              <a:rPr lang="en-US" sz="3800" dirty="0" err="1"/>
              <a:t>IS.7</a:t>
            </a:r>
            <a:r>
              <a:rPr lang="en-US" sz="3800" dirty="0"/>
              <a:t>; NR 99; </a:t>
            </a:r>
            <a:r>
              <a:rPr lang="en-US" sz="3800" dirty="0" err="1"/>
              <a:t>Rol.62.06</a:t>
            </a:r>
            <a:r>
              <a:rPr lang="en-US" sz="3800" dirty="0"/>
              <a:t>). </a:t>
            </a:r>
            <a:r>
              <a:rPr lang="en-US" sz="3800" dirty="0" smtClean="0"/>
              <a:t>Javanese</a:t>
            </a:r>
            <a:endParaRPr lang="en-US" sz="3800" dirty="0"/>
          </a:p>
          <a:p>
            <a:pPr marL="282575" indent="-282575" hangingPunct="0">
              <a:spcBef>
                <a:spcPts val="0"/>
              </a:spcBef>
              <a:buNone/>
            </a:pPr>
            <a:r>
              <a:rPr lang="en-US" sz="3800" dirty="0"/>
              <a:t>7. Aqidah </a:t>
            </a:r>
            <a:r>
              <a:rPr lang="en-US" sz="3800" dirty="0" smtClean="0"/>
              <a:t>Islam (Islamic belief) </a:t>
            </a:r>
            <a:r>
              <a:rPr lang="en-US" sz="3800" dirty="0"/>
              <a:t>(</a:t>
            </a:r>
            <a:r>
              <a:rPr lang="en-US" sz="3800" dirty="0" err="1"/>
              <a:t>IS.11</a:t>
            </a:r>
            <a:r>
              <a:rPr lang="en-US" sz="3800" dirty="0"/>
              <a:t>; KB 2) Arab</a:t>
            </a:r>
          </a:p>
          <a:p>
            <a:pPr marL="282575" indent="-282575">
              <a:spcBef>
                <a:spcPts val="0"/>
              </a:spcBef>
              <a:buNone/>
            </a:pPr>
            <a:r>
              <a:rPr lang="en-US" sz="3800" dirty="0"/>
              <a:t>8. Ilmu Tauhid </a:t>
            </a:r>
            <a:r>
              <a:rPr lang="en-US" sz="3800" dirty="0" smtClean="0"/>
              <a:t>(science of God’s Unicity) (</a:t>
            </a:r>
            <a:r>
              <a:rPr lang="en-US" sz="3800" dirty="0" err="1" smtClean="0"/>
              <a:t>IS.12</a:t>
            </a:r>
            <a:r>
              <a:rPr lang="en-US" sz="3800" dirty="0"/>
              <a:t>; KB 3). Arab</a:t>
            </a:r>
          </a:p>
        </p:txBody>
      </p:sp>
    </p:spTree>
    <p:extLst>
      <p:ext uri="{BB962C8B-B14F-4D97-AF65-F5344CB8AC3E}">
        <p14:creationId xmlns:p14="http://schemas.microsoft.com/office/powerpoint/2010/main" val="19159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128</TotalTime>
  <Words>683</Words>
  <Application>Microsoft Office PowerPoint</Application>
  <PresentationFormat>Widescreen</PresentationFormat>
  <Paragraphs>97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Rounded MT Bold</vt:lpstr>
      <vt:lpstr>Times New Roman</vt:lpstr>
      <vt:lpstr>Trebuchet MS</vt:lpstr>
      <vt:lpstr>Tw Cen MT</vt:lpstr>
      <vt:lpstr>Circuit</vt:lpstr>
      <vt:lpstr>Javanese Manuscripts as Source of Nusantara Islam </vt:lpstr>
      <vt:lpstr>Nusantara Islam: Problem of the Status</vt:lpstr>
      <vt:lpstr>Nusantara Islam: peculiarities and Problems</vt:lpstr>
      <vt:lpstr>Example: what to reach in child education</vt:lpstr>
      <vt:lpstr>Nusantara Islam: Where to Find</vt:lpstr>
      <vt:lpstr>The Richness of Javanese manuscripts on islam</vt:lpstr>
      <vt:lpstr>Examples of theological Manuscripts</vt:lpstr>
      <vt:lpstr>Examples …</vt:lpstr>
      <vt:lpstr>Example …</vt:lpstr>
      <vt:lpstr>difficulties</vt:lpstr>
      <vt:lpstr>PowerPoint Presentation</vt:lpstr>
      <vt:lpstr>PowerPoint Presentation</vt:lpstr>
      <vt:lpstr>Example: Javanese</vt:lpstr>
      <vt:lpstr>The role of Islamic University Library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Javanese Manuscripts as Source of Nusantara Islam</dc:title>
  <dc:creator>Machasin</dc:creator>
  <cp:lastModifiedBy>Machasin</cp:lastModifiedBy>
  <cp:revision>20</cp:revision>
  <dcterms:created xsi:type="dcterms:W3CDTF">2017-05-10T09:02:15Z</dcterms:created>
  <dcterms:modified xsi:type="dcterms:W3CDTF">2017-05-10T22:40:19Z</dcterms:modified>
</cp:coreProperties>
</file>