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1" r:id="rId3"/>
    <p:sldId id="301" r:id="rId4"/>
    <p:sldId id="302" r:id="rId5"/>
    <p:sldId id="303" r:id="rId6"/>
    <p:sldId id="304" r:id="rId7"/>
    <p:sldId id="307" r:id="rId8"/>
    <p:sldId id="289" r:id="rId9"/>
    <p:sldId id="306" r:id="rId10"/>
    <p:sldId id="317" r:id="rId11"/>
    <p:sldId id="322" r:id="rId12"/>
    <p:sldId id="318" r:id="rId13"/>
    <p:sldId id="320" r:id="rId14"/>
    <p:sldId id="308" r:id="rId15"/>
    <p:sldId id="309" r:id="rId16"/>
    <p:sldId id="310" r:id="rId17"/>
    <p:sldId id="312" r:id="rId18"/>
    <p:sldId id="257" r:id="rId19"/>
    <p:sldId id="260" r:id="rId20"/>
    <p:sldId id="259" r:id="rId21"/>
    <p:sldId id="261" r:id="rId22"/>
    <p:sldId id="262" r:id="rId23"/>
    <p:sldId id="263" r:id="rId24"/>
    <p:sldId id="264" r:id="rId25"/>
    <p:sldId id="265" r:id="rId26"/>
    <p:sldId id="266" r:id="rId27"/>
    <p:sldId id="267" r:id="rId28"/>
    <p:sldId id="268" r:id="rId29"/>
    <p:sldId id="270" r:id="rId30"/>
    <p:sldId id="271" r:id="rId31"/>
    <p:sldId id="272" r:id="rId32"/>
    <p:sldId id="273" r:id="rId33"/>
    <p:sldId id="274" r:id="rId34"/>
    <p:sldId id="275" r:id="rId35"/>
    <p:sldId id="276" r:id="rId36"/>
    <p:sldId id="323" r:id="rId37"/>
    <p:sldId id="324" r:id="rId38"/>
    <p:sldId id="325" r:id="rId39"/>
    <p:sldId id="277" r:id="rId40"/>
    <p:sldId id="326" r:id="rId41"/>
    <p:sldId id="279" r:id="rId42"/>
    <p:sldId id="280" r:id="rId43"/>
    <p:sldId id="281" r:id="rId44"/>
    <p:sldId id="282" r:id="rId45"/>
    <p:sldId id="284" r:id="rId46"/>
    <p:sldId id="283" r:id="rId47"/>
    <p:sldId id="285" r:id="rId48"/>
    <p:sldId id="286" r:id="rId49"/>
    <p:sldId id="288" r:id="rId50"/>
    <p:sldId id="330" r:id="rId51"/>
    <p:sldId id="293" r:id="rId52"/>
    <p:sldId id="294" r:id="rId53"/>
    <p:sldId id="295" r:id="rId54"/>
    <p:sldId id="296" r:id="rId55"/>
    <p:sldId id="290" r:id="rId56"/>
    <p:sldId id="291" r:id="rId57"/>
    <p:sldId id="331" r:id="rId58"/>
    <p:sldId id="327" r:id="rId59"/>
    <p:sldId id="31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E54"/>
    <a:srgbClr val="000000"/>
    <a:srgbClr val="000066"/>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B1DB9C3-DD25-44F4-A1FB-E3688480975D}" type="datetimeFigureOut">
              <a:rPr lang="en-IN" smtClean="0"/>
              <a:pPr/>
              <a:t>06-05-2017</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1F31EE9-9E08-43BA-952C-340A59EAF37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DB9C3-DD25-44F4-A1FB-E3688480975D}" type="datetimeFigureOut">
              <a:rPr lang="en-IN" smtClean="0"/>
              <a:pPr/>
              <a:t>06-05-2017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F31EE9-9E08-43BA-952C-340A59EAF37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DB9C3-DD25-44F4-A1FB-E3688480975D}" type="datetimeFigureOut">
              <a:rPr lang="en-IN" smtClean="0"/>
              <a:pPr/>
              <a:t>06-05-2017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F31EE9-9E08-43BA-952C-340A59EAF37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B1DB9C3-DD25-44F4-A1FB-E3688480975D}" type="datetimeFigureOut">
              <a:rPr lang="en-IN" smtClean="0"/>
              <a:pPr/>
              <a:t>06-05-2017</a:t>
            </a:fld>
            <a:endParaRPr lang="en-IN"/>
          </a:p>
        </p:txBody>
      </p:sp>
      <p:sp>
        <p:nvSpPr>
          <p:cNvPr id="9" name="Slide Number Placeholder 8"/>
          <p:cNvSpPr>
            <a:spLocks noGrp="1"/>
          </p:cNvSpPr>
          <p:nvPr>
            <p:ph type="sldNum" sz="quarter" idx="15"/>
          </p:nvPr>
        </p:nvSpPr>
        <p:spPr/>
        <p:txBody>
          <a:bodyPr rtlCol="0"/>
          <a:lstStyle/>
          <a:p>
            <a:fld id="{E1F31EE9-9E08-43BA-952C-340A59EAF37F}"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B1DB9C3-DD25-44F4-A1FB-E3688480975D}" type="datetimeFigureOut">
              <a:rPr lang="en-IN" smtClean="0"/>
              <a:pPr/>
              <a:t>06-05-2017</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1F31EE9-9E08-43BA-952C-340A59EAF37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1DB9C3-DD25-44F4-A1FB-E3688480975D}" type="datetimeFigureOut">
              <a:rPr lang="en-IN" smtClean="0"/>
              <a:pPr/>
              <a:t>06-05-2017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F31EE9-9E08-43BA-952C-340A59EAF37F}"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B1DB9C3-DD25-44F4-A1FB-E3688480975D}" type="datetimeFigureOut">
              <a:rPr lang="en-IN" smtClean="0"/>
              <a:pPr/>
              <a:t>06-05-2017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1F31EE9-9E08-43BA-952C-340A59EAF37F}"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B1DB9C3-DD25-44F4-A1FB-E3688480975D}" type="datetimeFigureOut">
              <a:rPr lang="en-IN" smtClean="0"/>
              <a:pPr/>
              <a:t>06-05-2017</a:t>
            </a:fld>
            <a:endParaRPr lang="en-IN"/>
          </a:p>
        </p:txBody>
      </p:sp>
      <p:sp>
        <p:nvSpPr>
          <p:cNvPr id="7" name="Slide Number Placeholder 6"/>
          <p:cNvSpPr>
            <a:spLocks noGrp="1"/>
          </p:cNvSpPr>
          <p:nvPr>
            <p:ph type="sldNum" sz="quarter" idx="11"/>
          </p:nvPr>
        </p:nvSpPr>
        <p:spPr/>
        <p:txBody>
          <a:bodyPr rtlCol="0"/>
          <a:lstStyle/>
          <a:p>
            <a:fld id="{E1F31EE9-9E08-43BA-952C-340A59EAF37F}"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DB9C3-DD25-44F4-A1FB-E3688480975D}" type="datetimeFigureOut">
              <a:rPr lang="en-IN" smtClean="0"/>
              <a:pPr/>
              <a:t>06-05-2017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1F31EE9-9E08-43BA-952C-340A59EAF37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B1DB9C3-DD25-44F4-A1FB-E3688480975D}" type="datetimeFigureOut">
              <a:rPr lang="en-IN" smtClean="0"/>
              <a:pPr/>
              <a:t>06-05-2017</a:t>
            </a:fld>
            <a:endParaRPr lang="en-IN"/>
          </a:p>
        </p:txBody>
      </p:sp>
      <p:sp>
        <p:nvSpPr>
          <p:cNvPr id="22" name="Slide Number Placeholder 21"/>
          <p:cNvSpPr>
            <a:spLocks noGrp="1"/>
          </p:cNvSpPr>
          <p:nvPr>
            <p:ph type="sldNum" sz="quarter" idx="15"/>
          </p:nvPr>
        </p:nvSpPr>
        <p:spPr/>
        <p:txBody>
          <a:bodyPr rtlCol="0"/>
          <a:lstStyle/>
          <a:p>
            <a:fld id="{E1F31EE9-9E08-43BA-952C-340A59EAF37F}"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B1DB9C3-DD25-44F4-A1FB-E3688480975D}" type="datetimeFigureOut">
              <a:rPr lang="en-IN" smtClean="0"/>
              <a:pPr/>
              <a:t>06-05-2017</a:t>
            </a:fld>
            <a:endParaRPr lang="en-IN"/>
          </a:p>
        </p:txBody>
      </p:sp>
      <p:sp>
        <p:nvSpPr>
          <p:cNvPr id="18" name="Slide Number Placeholder 17"/>
          <p:cNvSpPr>
            <a:spLocks noGrp="1"/>
          </p:cNvSpPr>
          <p:nvPr>
            <p:ph type="sldNum" sz="quarter" idx="11"/>
          </p:nvPr>
        </p:nvSpPr>
        <p:spPr/>
        <p:txBody>
          <a:bodyPr rtlCol="0"/>
          <a:lstStyle/>
          <a:p>
            <a:fld id="{E1F31EE9-9E08-43BA-952C-340A59EAF37F}"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B1DB9C3-DD25-44F4-A1FB-E3688480975D}" type="datetimeFigureOut">
              <a:rPr lang="en-IN" smtClean="0"/>
              <a:pPr/>
              <a:t>06-05-2017</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1F31EE9-9E08-43BA-952C-340A59EAF37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k51verma@yahoo.com" TargetMode="External"/><Relationship Id="rId2" Type="http://schemas.openxmlformats.org/officeDocument/2006/relationships/hyperlink" Target="mailto:cbsingh@niscair.res.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iscair.res.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9632" y="404664"/>
            <a:ext cx="7016824" cy="6048672"/>
          </a:xfrm>
        </p:spPr>
        <p:txBody>
          <a:bodyPr>
            <a:normAutofit/>
          </a:bodyPr>
          <a:lstStyle/>
          <a:p>
            <a:pPr algn="ctr"/>
            <a:r>
              <a:rPr lang="en-IN" dirty="0" smtClean="0">
                <a:solidFill>
                  <a:srgbClr val="002060"/>
                </a:solidFill>
              </a:rPr>
              <a:t>Digital Information Resource Facility at CSIR-NISCAIR- a framework for understanding and implementing preservation principles</a:t>
            </a:r>
          </a:p>
          <a:p>
            <a:r>
              <a:rPr lang="en-IN" dirty="0" smtClean="0"/>
              <a:t> </a:t>
            </a:r>
            <a:br>
              <a:rPr lang="en-IN" dirty="0" smtClean="0"/>
            </a:br>
            <a:endParaRPr lang="en-IN" dirty="0" smtClean="0"/>
          </a:p>
          <a:p>
            <a:r>
              <a:rPr lang="en-IN" dirty="0" smtClean="0"/>
              <a:t> </a:t>
            </a:r>
          </a:p>
          <a:p>
            <a:endParaRPr lang="en-IN" dirty="0"/>
          </a:p>
        </p:txBody>
      </p:sp>
      <p:graphicFrame>
        <p:nvGraphicFramePr>
          <p:cNvPr id="4" name="Table 3"/>
          <p:cNvGraphicFramePr>
            <a:graphicFrameLocks noGrp="1"/>
          </p:cNvGraphicFramePr>
          <p:nvPr/>
        </p:nvGraphicFramePr>
        <p:xfrm>
          <a:off x="1907704" y="1700808"/>
          <a:ext cx="7056784" cy="2664296"/>
        </p:xfrm>
        <a:graphic>
          <a:graphicData uri="http://schemas.openxmlformats.org/drawingml/2006/table">
            <a:tbl>
              <a:tblPr firstRow="1" bandRow="1">
                <a:tableStyleId>{5C22544A-7EE6-4342-B048-85BDC9FD1C3A}</a:tableStyleId>
              </a:tblPr>
              <a:tblGrid>
                <a:gridCol w="3672408"/>
                <a:gridCol w="3384376"/>
              </a:tblGrid>
              <a:tr h="2664296">
                <a:tc>
                  <a:txBody>
                    <a:bodyPr/>
                    <a:lstStyle/>
                    <a:p>
                      <a:pPr algn="ctr"/>
                      <a:r>
                        <a:rPr lang="en-IN" dirty="0" smtClean="0">
                          <a:solidFill>
                            <a:srgbClr val="002060"/>
                          </a:solidFill>
                        </a:rPr>
                        <a:t>CB Singh</a:t>
                      </a:r>
                    </a:p>
                    <a:p>
                      <a:pPr algn="ctr"/>
                      <a:r>
                        <a:rPr lang="en-IN" i="1" dirty="0" smtClean="0">
                          <a:solidFill>
                            <a:srgbClr val="002060"/>
                          </a:solidFill>
                        </a:rPr>
                        <a:t>Senior Principal Scientist</a:t>
                      </a:r>
                      <a:endParaRPr lang="en-IN" dirty="0" smtClean="0">
                        <a:solidFill>
                          <a:srgbClr val="002060"/>
                        </a:solidFill>
                      </a:endParaRPr>
                    </a:p>
                    <a:p>
                      <a:pPr algn="ctr"/>
                      <a:r>
                        <a:rPr lang="en-IN" i="1" dirty="0" smtClean="0">
                          <a:solidFill>
                            <a:srgbClr val="002060"/>
                          </a:solidFill>
                        </a:rPr>
                        <a:t>CSIR-NISCAIR</a:t>
                      </a:r>
                      <a:endParaRPr lang="en-IN" dirty="0" smtClean="0">
                        <a:solidFill>
                          <a:srgbClr val="002060"/>
                        </a:solidFill>
                      </a:endParaRPr>
                    </a:p>
                    <a:p>
                      <a:pPr algn="ctr"/>
                      <a:r>
                        <a:rPr lang="en-IN" i="1" dirty="0" smtClean="0">
                          <a:solidFill>
                            <a:srgbClr val="002060"/>
                          </a:solidFill>
                        </a:rPr>
                        <a:t>New Delhi</a:t>
                      </a:r>
                      <a:endParaRPr lang="en-IN" dirty="0" smtClean="0">
                        <a:solidFill>
                          <a:srgbClr val="002060"/>
                        </a:solidFill>
                      </a:endParaRPr>
                    </a:p>
                    <a:p>
                      <a:pPr algn="ctr"/>
                      <a:r>
                        <a:rPr lang="en-IN" u="sng" dirty="0" smtClean="0">
                          <a:solidFill>
                            <a:srgbClr val="0070C0"/>
                          </a:solidFill>
                          <a:hlinkClick r:id="rId2"/>
                        </a:rPr>
                        <a:t>cbsingh@niscair.res.in</a:t>
                      </a:r>
                      <a:endParaRPr lang="en-US" dirty="0">
                        <a:solidFill>
                          <a:srgbClr val="0070C0"/>
                        </a:solidFill>
                      </a:endParaRPr>
                    </a:p>
                  </a:txBody>
                  <a:tcPr/>
                </a:tc>
                <a:tc>
                  <a:txBody>
                    <a:bodyPr/>
                    <a:lstStyle/>
                    <a:p>
                      <a:pPr algn="ctr"/>
                      <a:r>
                        <a:rPr lang="en-IN" dirty="0" smtClean="0">
                          <a:solidFill>
                            <a:srgbClr val="002060"/>
                          </a:solidFill>
                        </a:rPr>
                        <a:t>R K </a:t>
                      </a:r>
                      <a:r>
                        <a:rPr lang="en-IN" dirty="0" err="1" smtClean="0">
                          <a:solidFill>
                            <a:srgbClr val="002060"/>
                          </a:solidFill>
                        </a:rPr>
                        <a:t>Verma</a:t>
                      </a:r>
                      <a:endParaRPr lang="en-IN" dirty="0" smtClean="0">
                        <a:solidFill>
                          <a:srgbClr val="002060"/>
                        </a:solidFill>
                      </a:endParaRPr>
                    </a:p>
                    <a:p>
                      <a:pPr algn="ctr"/>
                      <a:r>
                        <a:rPr lang="en-IN" i="1" dirty="0" smtClean="0">
                          <a:solidFill>
                            <a:srgbClr val="002060"/>
                          </a:solidFill>
                        </a:rPr>
                        <a:t>Ex-Chief Scientist</a:t>
                      </a:r>
                      <a:endParaRPr lang="en-IN" dirty="0" smtClean="0">
                        <a:solidFill>
                          <a:srgbClr val="002060"/>
                        </a:solidFill>
                      </a:endParaRPr>
                    </a:p>
                    <a:p>
                      <a:pPr algn="ctr"/>
                      <a:r>
                        <a:rPr lang="en-IN" i="1" dirty="0" smtClean="0">
                          <a:solidFill>
                            <a:srgbClr val="002060"/>
                          </a:solidFill>
                        </a:rPr>
                        <a:t>CSIR-NISCAIR</a:t>
                      </a:r>
                      <a:endParaRPr lang="en-IN" dirty="0" smtClean="0">
                        <a:solidFill>
                          <a:srgbClr val="002060"/>
                        </a:solidFill>
                      </a:endParaRPr>
                    </a:p>
                    <a:p>
                      <a:pPr algn="ctr"/>
                      <a:r>
                        <a:rPr lang="en-IN" i="1" dirty="0" smtClean="0">
                          <a:solidFill>
                            <a:srgbClr val="002060"/>
                          </a:solidFill>
                        </a:rPr>
                        <a:t>New Delhi</a:t>
                      </a:r>
                      <a:endParaRPr lang="en-IN" dirty="0" smtClean="0">
                        <a:solidFill>
                          <a:srgbClr val="002060"/>
                        </a:solidFill>
                      </a:endParaRPr>
                    </a:p>
                    <a:p>
                      <a:pPr algn="ctr"/>
                      <a:r>
                        <a:rPr lang="en-IN" u="sng" dirty="0" smtClean="0">
                          <a:solidFill>
                            <a:srgbClr val="002060"/>
                          </a:solidFill>
                          <a:hlinkClick r:id="rId3"/>
                        </a:rPr>
                        <a:t>rk51verma@yahoo.com</a:t>
                      </a:r>
                      <a:endParaRPr lang="en-IN" dirty="0" smtClean="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Few </a:t>
            </a:r>
            <a:r>
              <a:rPr lang="en-IN" dirty="0" err="1" smtClean="0"/>
              <a:t>Pics</a:t>
            </a:r>
            <a:r>
              <a:rPr lang="en-IN" dirty="0" smtClean="0"/>
              <a:t> on the occasion of Inauguration of Data Centre for DIRF </a:t>
            </a:r>
            <a:endParaRPr lang="en-IN" dirty="0"/>
          </a:p>
        </p:txBody>
      </p:sp>
      <p:pic>
        <p:nvPicPr>
          <p:cNvPr id="63490" name="Picture 2"/>
          <p:cNvPicPr>
            <a:picLocks noGrp="1" noChangeAspect="1" noChangeArrowheads="1"/>
          </p:cNvPicPr>
          <p:nvPr>
            <p:ph sz="quarter" idx="1"/>
          </p:nvPr>
        </p:nvPicPr>
        <p:blipFill>
          <a:blip r:embed="rId2" cstate="print"/>
          <a:srcRect/>
          <a:stretch>
            <a:fillRect/>
          </a:stretch>
        </p:blipFill>
        <p:spPr bwMode="auto">
          <a:xfrm>
            <a:off x="457200" y="1936750"/>
            <a:ext cx="746760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sz="quarter" idx="1"/>
          </p:nvPr>
        </p:nvPicPr>
        <p:blipFill>
          <a:blip r:embed="rId2" cstate="print"/>
          <a:srcRect/>
          <a:stretch>
            <a:fillRect/>
          </a:stretch>
        </p:blipFill>
        <p:spPr bwMode="auto">
          <a:xfrm>
            <a:off x="-684584" y="188640"/>
            <a:ext cx="9828584" cy="61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sz="quarter" idx="1"/>
          </p:nvPr>
        </p:nvPicPr>
        <p:blipFill>
          <a:blip r:embed="rId2" cstate="print"/>
          <a:srcRect/>
          <a:stretch>
            <a:fillRect/>
          </a:stretch>
        </p:blipFill>
        <p:spPr bwMode="auto">
          <a:xfrm>
            <a:off x="0" y="-3322"/>
            <a:ext cx="9185740" cy="588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sz="quarter" idx="1"/>
          </p:nvPr>
        </p:nvPicPr>
        <p:blipFill>
          <a:blip r:embed="rId2" cstate="print"/>
          <a:srcRect/>
          <a:stretch>
            <a:fillRect/>
          </a:stretch>
        </p:blipFill>
        <p:spPr bwMode="auto">
          <a:xfrm>
            <a:off x="179512" y="536498"/>
            <a:ext cx="9217024" cy="5600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Application Areas hosted on DIRC</a:t>
            </a:r>
            <a:endParaRPr lang="en-IN" sz="2700" b="1" dirty="0">
              <a:solidFill>
                <a:srgbClr val="002060"/>
              </a:solidFill>
            </a:endParaRPr>
          </a:p>
        </p:txBody>
      </p:sp>
      <p:graphicFrame>
        <p:nvGraphicFramePr>
          <p:cNvPr id="4" name="Content Placeholder 3"/>
          <p:cNvGraphicFramePr>
            <a:graphicFrameLocks noGrp="1"/>
          </p:cNvGraphicFramePr>
          <p:nvPr>
            <p:ph sz="quarter" idx="1"/>
          </p:nvPr>
        </p:nvGraphicFramePr>
        <p:xfrm>
          <a:off x="323528" y="260649"/>
          <a:ext cx="7920879" cy="6048670"/>
        </p:xfrm>
        <a:graphic>
          <a:graphicData uri="http://schemas.openxmlformats.org/drawingml/2006/table">
            <a:tbl>
              <a:tblPr firstRow="1" bandRow="1">
                <a:tableStyleId>{5C22544A-7EE6-4342-B048-85BDC9FD1C3A}</a:tableStyleId>
              </a:tblPr>
              <a:tblGrid>
                <a:gridCol w="2640293"/>
                <a:gridCol w="2640293"/>
                <a:gridCol w="2640293"/>
              </a:tblGrid>
              <a:tr h="530653">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002060"/>
                          </a:solidFill>
                          <a:latin typeface="Times New Roman"/>
                          <a:ea typeface="Calibri"/>
                          <a:cs typeface="Times New Roman"/>
                        </a:rPr>
                        <a:t>Sr. No.</a:t>
                      </a:r>
                      <a:endParaRPr lang="en-IN" sz="1100" dirty="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Laboratory/Unit Name</a:t>
                      </a:r>
                      <a:endParaRPr lang="en-IN" sz="110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Hosting of Application areas in practice</a:t>
                      </a:r>
                      <a:endParaRPr lang="en-IN" sz="1100">
                        <a:solidFill>
                          <a:srgbClr val="002060"/>
                        </a:solidFill>
                        <a:latin typeface="Calibri"/>
                        <a:ea typeface="Calibri"/>
                        <a:cs typeface="Times New Roman"/>
                      </a:endParaRPr>
                    </a:p>
                  </a:txBody>
                  <a:tcPr marL="62230" marR="62230" marT="0" marB="0"/>
                </a:tc>
              </a:tr>
              <a:tr h="2122610">
                <a:tc>
                  <a:txBody>
                    <a:bodyPr/>
                    <a:lstStyle/>
                    <a:p>
                      <a:pPr marL="151130">
                        <a:lnSpc>
                          <a:spcPct val="115000"/>
                        </a:lnSpc>
                        <a:spcAft>
                          <a:spcPts val="0"/>
                        </a:spcAft>
                        <a:tabLst>
                          <a:tab pos="228600" algn="l"/>
                          <a:tab pos="457200" algn="l"/>
                          <a:tab pos="914400" algn="l"/>
                          <a:tab pos="4114800" algn="l"/>
                          <a:tab pos="4572000" algn="l"/>
                          <a:tab pos="4914900" algn="l"/>
                        </a:tabLst>
                      </a:pPr>
                      <a:r>
                        <a:rPr lang="en-US" sz="1100" dirty="0">
                          <a:solidFill>
                            <a:srgbClr val="002060"/>
                          </a:solidFill>
                          <a:latin typeface="Times New Roman"/>
                          <a:ea typeface="Calibri"/>
                          <a:cs typeface="Times New Roman"/>
                        </a:rPr>
                        <a:t>1.</a:t>
                      </a:r>
                      <a:endParaRPr lang="en-IN" sz="1100" dirty="0">
                        <a:solidFill>
                          <a:srgbClr val="002060"/>
                        </a:solidFill>
                        <a:latin typeface="Calibri"/>
                        <a:ea typeface="Calibri"/>
                        <a:cs typeface="Times New Roman"/>
                      </a:endParaRPr>
                    </a:p>
                  </a:txBody>
                  <a:tcPr marL="62230" marR="62230" marT="0" marB="0"/>
                </a:tc>
                <a:tc>
                  <a:txBody>
                    <a:bodyPr/>
                    <a:lstStyle/>
                    <a:p>
                      <a:pPr marL="151130">
                        <a:lnSpc>
                          <a:spcPct val="115000"/>
                        </a:lnSpc>
                        <a:spcAft>
                          <a:spcPts val="0"/>
                        </a:spcAft>
                        <a:tabLst>
                          <a:tab pos="228600" algn="l"/>
                          <a:tab pos="457200" algn="l"/>
                          <a:tab pos="914400" algn="l"/>
                          <a:tab pos="4114800" algn="l"/>
                          <a:tab pos="4572000" algn="l"/>
                          <a:tab pos="4914900" algn="l"/>
                        </a:tabLst>
                      </a:pPr>
                      <a:r>
                        <a:rPr lang="en-US" sz="1100" dirty="0">
                          <a:solidFill>
                            <a:srgbClr val="002060"/>
                          </a:solidFill>
                          <a:latin typeface="Times New Roman"/>
                          <a:ea typeface="Calibri"/>
                          <a:cs typeface="Times New Roman"/>
                        </a:rPr>
                        <a:t>CSIR-NISCAIR</a:t>
                      </a:r>
                      <a:endParaRPr lang="en-IN" sz="1100" dirty="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Website</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Institutional repository</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e-Mail system</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NKRC</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Automated Editorial Process</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ISA online</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MAPA</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NUCSSI</a:t>
                      </a:r>
                      <a:endParaRPr lang="en-IN" sz="1100">
                        <a:solidFill>
                          <a:srgbClr val="002060"/>
                        </a:solidFill>
                        <a:latin typeface="Calibri"/>
                        <a:ea typeface="Calibri"/>
                        <a:cs typeface="Times New Roman"/>
                      </a:endParaRPr>
                    </a:p>
                  </a:txBody>
                  <a:tcPr marL="62230" marR="62230" marT="0" marB="0"/>
                </a:tc>
              </a:tr>
              <a:tr h="1044526">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2</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CSIR- Innovation Protection Unit</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Portal for Protecting Intellectual property generated in CSIR includes patents, trademarks, design, and copyrights </a:t>
                      </a:r>
                      <a:endParaRPr lang="en-IN" sz="1100" dirty="0">
                        <a:solidFill>
                          <a:srgbClr val="FF0000"/>
                        </a:solidFill>
                        <a:latin typeface="Calibri"/>
                        <a:ea typeface="Calibri"/>
                        <a:cs typeface="Times New Roman"/>
                      </a:endParaRPr>
                    </a:p>
                  </a:txBody>
                  <a:tcPr marL="62230" marR="62230" marT="0" marB="0"/>
                </a:tc>
              </a:tr>
              <a:tr h="530653">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3.</a:t>
                      </a:r>
                      <a:endParaRPr lang="en-IN" sz="110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CSIR-CDRI</a:t>
                      </a:r>
                      <a:endParaRPr lang="en-IN" sz="110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002060"/>
                          </a:solidFill>
                          <a:latin typeface="Times New Roman"/>
                          <a:ea typeface="Calibri"/>
                          <a:cs typeface="Times New Roman"/>
                        </a:rPr>
                        <a:t>Recruitment portal</a:t>
                      </a:r>
                      <a:endParaRPr lang="en-IN" sz="1100" dirty="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002060"/>
                          </a:solidFill>
                          <a:latin typeface="Times New Roman"/>
                          <a:ea typeface="Calibri"/>
                          <a:cs typeface="Times New Roman"/>
                        </a:rPr>
                        <a:t>DR Site</a:t>
                      </a:r>
                      <a:endParaRPr lang="en-IN" sz="1100" dirty="0">
                        <a:solidFill>
                          <a:srgbClr val="002060"/>
                        </a:solidFill>
                        <a:latin typeface="Calibri"/>
                        <a:ea typeface="Calibri"/>
                        <a:cs typeface="Times New Roman"/>
                      </a:endParaRPr>
                    </a:p>
                  </a:txBody>
                  <a:tcPr marL="62230" marR="62230" marT="0" marB="0"/>
                </a:tc>
              </a:tr>
              <a:tr h="510377">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4.</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CSIR-CRRI</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Recruitment portal</a:t>
                      </a:r>
                      <a:endParaRPr lang="en-IN" sz="1100" dirty="0">
                        <a:solidFill>
                          <a:srgbClr val="FF0000"/>
                        </a:solidFill>
                        <a:latin typeface="Calibri"/>
                        <a:ea typeface="Calibri"/>
                        <a:cs typeface="Times New Roman"/>
                      </a:endParaRPr>
                    </a:p>
                  </a:txBody>
                  <a:tcPr marL="62230" marR="62230" marT="0" marB="0"/>
                </a:tc>
              </a:tr>
              <a:tr h="530653">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5.</a:t>
                      </a:r>
                      <a:endParaRPr lang="en-IN" sz="110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CSIR-NPL</a:t>
                      </a:r>
                      <a:endParaRPr lang="en-IN" sz="1100">
                        <a:solidFill>
                          <a:srgbClr val="00206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Website</a:t>
                      </a:r>
                      <a:endParaRPr lang="en-IN" sz="1100">
                        <a:solidFill>
                          <a:srgbClr val="00206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a:solidFill>
                            <a:srgbClr val="002060"/>
                          </a:solidFill>
                          <a:latin typeface="Times New Roman"/>
                          <a:ea typeface="Calibri"/>
                          <a:cs typeface="Times New Roman"/>
                        </a:rPr>
                        <a:t>Research Archival data</a:t>
                      </a:r>
                      <a:endParaRPr lang="en-IN" sz="1100">
                        <a:solidFill>
                          <a:srgbClr val="002060"/>
                        </a:solidFill>
                        <a:latin typeface="Calibri"/>
                        <a:ea typeface="Calibri"/>
                        <a:cs typeface="Times New Roman"/>
                      </a:endParaRPr>
                    </a:p>
                  </a:txBody>
                  <a:tcPr marL="62230" marR="62230" marT="0" marB="0"/>
                </a:tc>
              </a:tr>
              <a:tr h="779198">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6.</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CSIR-Head Quarters</a:t>
                      </a:r>
                      <a:endParaRPr lang="en-IN" sz="1100" dirty="0">
                        <a:solidFill>
                          <a:srgbClr val="FF0000"/>
                        </a:solidFill>
                        <a:latin typeface="Calibri"/>
                        <a:ea typeface="Calibri"/>
                        <a:cs typeface="Times New Roman"/>
                      </a:endParaRPr>
                    </a:p>
                  </a:txBody>
                  <a:tcPr marL="62230" marR="62230" marT="0" marB="0"/>
                </a:tc>
                <a:tc>
                  <a:txBody>
                    <a:bodyPr/>
                    <a:lstStyle/>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Website</a:t>
                      </a:r>
                      <a:endParaRPr lang="en-IN" sz="1100" dirty="0">
                        <a:solidFill>
                          <a:srgbClr val="FF0000"/>
                        </a:solidFill>
                        <a:latin typeface="Calibri"/>
                        <a:ea typeface="Calibri"/>
                        <a:cs typeface="Times New Roman"/>
                      </a:endParaRPr>
                    </a:p>
                    <a:p>
                      <a:pPr marL="151130" algn="just">
                        <a:lnSpc>
                          <a:spcPct val="115000"/>
                        </a:lnSpc>
                        <a:spcAft>
                          <a:spcPts val="0"/>
                        </a:spcAft>
                        <a:tabLst>
                          <a:tab pos="228600" algn="l"/>
                          <a:tab pos="457200" algn="l"/>
                          <a:tab pos="914400" algn="l"/>
                          <a:tab pos="4114800" algn="l"/>
                          <a:tab pos="4572000" algn="l"/>
                          <a:tab pos="4914900" algn="l"/>
                        </a:tabLst>
                      </a:pPr>
                      <a:r>
                        <a:rPr lang="en-US" sz="1100" dirty="0">
                          <a:solidFill>
                            <a:srgbClr val="FF0000"/>
                          </a:solidFill>
                          <a:latin typeface="Times New Roman"/>
                          <a:ea typeface="Calibri"/>
                          <a:cs typeface="Times New Roman"/>
                        </a:rPr>
                        <a:t>Financial applications data for all CSIR Laboratories</a:t>
                      </a:r>
                      <a:endParaRPr lang="en-IN" sz="1100" dirty="0">
                        <a:solidFill>
                          <a:srgbClr val="FF0000"/>
                        </a:solidFill>
                        <a:latin typeface="Calibri"/>
                        <a:ea typeface="Calibri"/>
                        <a:cs typeface="Times New Roman"/>
                      </a:endParaRPr>
                    </a:p>
                  </a:txBody>
                  <a:tcPr marL="62230" marR="6223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Salient features of Data Centre</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The applications hosted  at the data </a:t>
            </a:r>
            <a:r>
              <a:rPr lang="en-IN" dirty="0" err="1" smtClean="0">
                <a:solidFill>
                  <a:srgbClr val="002060"/>
                </a:solidFill>
              </a:rPr>
              <a:t>center</a:t>
            </a:r>
            <a:r>
              <a:rPr lang="en-IN" dirty="0" smtClean="0">
                <a:solidFill>
                  <a:srgbClr val="002060"/>
                </a:solidFill>
              </a:rPr>
              <a:t> have </a:t>
            </a:r>
            <a:r>
              <a:rPr lang="en-IN" dirty="0" smtClean="0">
                <a:solidFill>
                  <a:srgbClr val="FF0000"/>
                </a:solidFill>
              </a:rPr>
              <a:t>2-tier architecture DMZ and MZ zones</a:t>
            </a:r>
            <a:r>
              <a:rPr lang="en-IN" dirty="0" smtClean="0">
                <a:solidFill>
                  <a:srgbClr val="002060"/>
                </a:solidFill>
              </a:rPr>
              <a:t>.</a:t>
            </a:r>
          </a:p>
          <a:p>
            <a:r>
              <a:rPr lang="en-IN" dirty="0" smtClean="0">
                <a:solidFill>
                  <a:srgbClr val="FF0000"/>
                </a:solidFill>
              </a:rPr>
              <a:t>Users</a:t>
            </a:r>
            <a:r>
              <a:rPr lang="en-IN" dirty="0" smtClean="0">
                <a:solidFill>
                  <a:srgbClr val="002060"/>
                </a:solidFill>
              </a:rPr>
              <a:t> on </a:t>
            </a:r>
            <a:r>
              <a:rPr lang="en-IN" dirty="0" smtClean="0">
                <a:solidFill>
                  <a:srgbClr val="FF0000"/>
                </a:solidFill>
              </a:rPr>
              <a:t>internet access </a:t>
            </a:r>
            <a:r>
              <a:rPr lang="en-IN" dirty="0" smtClean="0">
                <a:solidFill>
                  <a:srgbClr val="002060"/>
                </a:solidFill>
              </a:rPr>
              <a:t>the portal/interface servers located in the </a:t>
            </a:r>
            <a:r>
              <a:rPr lang="en-IN" dirty="0" smtClean="0">
                <a:solidFill>
                  <a:srgbClr val="FF0000"/>
                </a:solidFill>
              </a:rPr>
              <a:t>DMZ</a:t>
            </a:r>
            <a:r>
              <a:rPr lang="en-IN" dirty="0" smtClean="0">
                <a:solidFill>
                  <a:srgbClr val="002060"/>
                </a:solidFill>
              </a:rPr>
              <a:t> zone, </a:t>
            </a:r>
          </a:p>
          <a:p>
            <a:r>
              <a:rPr lang="en-IN" dirty="0" smtClean="0">
                <a:solidFill>
                  <a:srgbClr val="002060"/>
                </a:solidFill>
              </a:rPr>
              <a:t>The </a:t>
            </a:r>
            <a:r>
              <a:rPr lang="en-IN" dirty="0" smtClean="0">
                <a:solidFill>
                  <a:srgbClr val="FF0000"/>
                </a:solidFill>
              </a:rPr>
              <a:t>critical application servers </a:t>
            </a:r>
            <a:r>
              <a:rPr lang="en-IN" dirty="0" smtClean="0">
                <a:solidFill>
                  <a:srgbClr val="002060"/>
                </a:solidFill>
              </a:rPr>
              <a:t>and </a:t>
            </a:r>
            <a:r>
              <a:rPr lang="en-IN" dirty="0" smtClean="0">
                <a:solidFill>
                  <a:srgbClr val="FF0000"/>
                </a:solidFill>
              </a:rPr>
              <a:t>database</a:t>
            </a:r>
            <a:r>
              <a:rPr lang="en-IN" dirty="0" smtClean="0">
                <a:solidFill>
                  <a:srgbClr val="002060"/>
                </a:solidFill>
              </a:rPr>
              <a:t> servers are located at internal </a:t>
            </a:r>
            <a:r>
              <a:rPr lang="en-IN" dirty="0" smtClean="0">
                <a:solidFill>
                  <a:srgbClr val="FF0000"/>
                </a:solidFill>
              </a:rPr>
              <a:t>MZ</a:t>
            </a:r>
            <a:r>
              <a:rPr lang="en-IN" dirty="0" smtClean="0">
                <a:solidFill>
                  <a:srgbClr val="002060"/>
                </a:solidFill>
              </a:rPr>
              <a:t> zone</a:t>
            </a:r>
          </a:p>
          <a:p>
            <a:r>
              <a:rPr lang="en-IN" dirty="0" smtClean="0">
                <a:solidFill>
                  <a:srgbClr val="002060"/>
                </a:solidFill>
              </a:rPr>
              <a:t>Application delivery and network security solution </a:t>
            </a:r>
          </a:p>
          <a:p>
            <a:r>
              <a:rPr lang="en-IN" dirty="0" smtClean="0">
                <a:solidFill>
                  <a:srgbClr val="002060"/>
                </a:solidFill>
              </a:rPr>
              <a:t>Provides complete availability, performance and security to these </a:t>
            </a:r>
            <a:r>
              <a:rPr lang="en-IN" dirty="0" smtClean="0">
                <a:solidFill>
                  <a:srgbClr val="FF0000"/>
                </a:solidFill>
              </a:rPr>
              <a:t> critical applications</a:t>
            </a:r>
            <a:endParaRPr lang="en-IN" dirty="0" smtClean="0">
              <a:solidFill>
                <a:srgbClr val="002060"/>
              </a:solidFill>
            </a:endParaRPr>
          </a:p>
          <a:p>
            <a:pPr>
              <a:buNone/>
            </a:pPr>
            <a:r>
              <a:rPr lang="en-IN" dirty="0" smtClean="0">
                <a:solidFill>
                  <a:srgbClr val="002060"/>
                </a:solidFill>
              </a:rPr>
              <a:t>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Benefits</a:t>
            </a:r>
            <a:endParaRPr lang="en-IN" sz="2700" b="1" dirty="0">
              <a:solidFill>
                <a:srgbClr val="002060"/>
              </a:solidFill>
            </a:endParaRPr>
          </a:p>
        </p:txBody>
      </p:sp>
      <p:sp>
        <p:nvSpPr>
          <p:cNvPr id="3" name="Content Placeholder 2"/>
          <p:cNvSpPr>
            <a:spLocks noGrp="1"/>
          </p:cNvSpPr>
          <p:nvPr>
            <p:ph sz="quarter" idx="1"/>
          </p:nvPr>
        </p:nvSpPr>
        <p:spPr/>
        <p:txBody>
          <a:bodyPr>
            <a:normAutofit fontScale="92500"/>
          </a:bodyPr>
          <a:lstStyle/>
          <a:p>
            <a:pPr lvl="0"/>
            <a:r>
              <a:rPr lang="en-US" dirty="0" smtClean="0">
                <a:solidFill>
                  <a:srgbClr val="002060"/>
                </a:solidFill>
              </a:rPr>
              <a:t>Improve internal &amp; external processes and make them more efficient and effective. </a:t>
            </a:r>
            <a:endParaRPr lang="en-IN" dirty="0" smtClean="0">
              <a:solidFill>
                <a:srgbClr val="002060"/>
              </a:solidFill>
            </a:endParaRPr>
          </a:p>
          <a:p>
            <a:pPr lvl="0"/>
            <a:r>
              <a:rPr lang="en-US" dirty="0" smtClean="0">
                <a:solidFill>
                  <a:srgbClr val="FF0000"/>
                </a:solidFill>
              </a:rPr>
              <a:t>Provide faster and secured access to information services to scientists and remotely located user community. </a:t>
            </a:r>
            <a:endParaRPr lang="en-IN" dirty="0" smtClean="0">
              <a:solidFill>
                <a:srgbClr val="FF0000"/>
              </a:solidFill>
            </a:endParaRPr>
          </a:p>
          <a:p>
            <a:pPr lvl="0"/>
            <a:r>
              <a:rPr lang="en-US" dirty="0" smtClean="0">
                <a:solidFill>
                  <a:srgbClr val="002060"/>
                </a:solidFill>
              </a:rPr>
              <a:t>Streamline deployment of all existing and future digital information resources and services.</a:t>
            </a:r>
            <a:endParaRPr lang="en-IN" dirty="0" smtClean="0">
              <a:solidFill>
                <a:srgbClr val="002060"/>
              </a:solidFill>
            </a:endParaRPr>
          </a:p>
          <a:p>
            <a:pPr lvl="0"/>
            <a:r>
              <a:rPr lang="en-US" dirty="0" smtClean="0">
                <a:solidFill>
                  <a:srgbClr val="FF0000"/>
                </a:solidFill>
              </a:rPr>
              <a:t>Strengthen and improve the services to the users by providing the necessary support to research in science. </a:t>
            </a:r>
            <a:endParaRPr lang="en-IN" dirty="0" smtClean="0">
              <a:solidFill>
                <a:srgbClr val="FF0000"/>
              </a:solidFill>
            </a:endParaRPr>
          </a:p>
          <a:p>
            <a:pPr lvl="0"/>
            <a:r>
              <a:rPr lang="en-US" dirty="0" smtClean="0">
                <a:solidFill>
                  <a:srgbClr val="002060"/>
                </a:solidFill>
              </a:rPr>
              <a:t>It protects data in the organization to be sure it is not lost and can be recovered in the event of disaster, equipment failure, or intentional destruction of data</a:t>
            </a:r>
            <a:endParaRPr lang="en-IN" dirty="0" smtClean="0">
              <a:solidFill>
                <a:srgbClr val="002060"/>
              </a:solidFill>
            </a:endParaRP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Preservation Principles</a:t>
            </a:r>
            <a:endParaRPr lang="en-IN" sz="2700" b="1" dirty="0">
              <a:solidFill>
                <a:srgbClr val="002060"/>
              </a:solidFill>
            </a:endParaRPr>
          </a:p>
        </p:txBody>
      </p:sp>
      <p:sp>
        <p:nvSpPr>
          <p:cNvPr id="3" name="Content Placeholder 2"/>
          <p:cNvSpPr>
            <a:spLocks noGrp="1"/>
          </p:cNvSpPr>
          <p:nvPr>
            <p:ph sz="quarter" idx="1"/>
          </p:nvPr>
        </p:nvSpPr>
        <p:spPr/>
        <p:txBody>
          <a:bodyPr/>
          <a:lstStyle/>
          <a:p>
            <a:pPr>
              <a:spcBef>
                <a:spcPct val="0"/>
              </a:spcBef>
              <a:buFont typeface="Wingdings" pitchFamily="2" charset="2"/>
              <a:buChar char="v"/>
            </a:pPr>
            <a:r>
              <a:rPr lang="en-IN" sz="2700" b="1" cap="small" dirty="0" smtClean="0">
                <a:solidFill>
                  <a:srgbClr val="002060"/>
                </a:solidFill>
                <a:latin typeface="+mj-lt"/>
                <a:ea typeface="+mj-ea"/>
                <a:cs typeface="+mj-cs"/>
              </a:rPr>
              <a:t> Access</a:t>
            </a:r>
          </a:p>
          <a:p>
            <a:pPr>
              <a:spcBef>
                <a:spcPct val="0"/>
              </a:spcBef>
              <a:buFont typeface="Wingdings" pitchFamily="2" charset="2"/>
              <a:buChar char="v"/>
            </a:pPr>
            <a:endParaRPr lang="en-IN" sz="2700" b="1" cap="small" dirty="0" smtClean="0">
              <a:solidFill>
                <a:srgbClr val="002060"/>
              </a:solidFill>
              <a:latin typeface="+mj-lt"/>
              <a:ea typeface="+mj-ea"/>
              <a:cs typeface="+mj-cs"/>
            </a:endParaRPr>
          </a:p>
          <a:p>
            <a:pPr>
              <a:spcBef>
                <a:spcPct val="0"/>
              </a:spcBef>
              <a:buFont typeface="Wingdings" pitchFamily="2" charset="2"/>
              <a:buChar char="v"/>
            </a:pPr>
            <a:r>
              <a:rPr lang="en-IN" sz="2700" b="1" cap="small" dirty="0" smtClean="0">
                <a:solidFill>
                  <a:srgbClr val="002060"/>
                </a:solidFill>
                <a:latin typeface="+mj-lt"/>
                <a:ea typeface="+mj-ea"/>
                <a:cs typeface="+mj-cs"/>
              </a:rPr>
              <a:t> </a:t>
            </a:r>
            <a:r>
              <a:rPr lang="en-IN" sz="2700" b="1" cap="small" dirty="0" smtClean="0">
                <a:solidFill>
                  <a:srgbClr val="FF0000"/>
                </a:solidFill>
                <a:latin typeface="+mj-lt"/>
                <a:ea typeface="+mj-ea"/>
                <a:cs typeface="+mj-cs"/>
              </a:rPr>
              <a:t>Choice</a:t>
            </a:r>
          </a:p>
          <a:p>
            <a:pPr>
              <a:spcBef>
                <a:spcPct val="0"/>
              </a:spcBef>
              <a:buFont typeface="Wingdings" pitchFamily="2" charset="2"/>
              <a:buChar char="v"/>
            </a:pPr>
            <a:endParaRPr lang="en-IN" sz="2700" b="1" cap="small" dirty="0" smtClean="0">
              <a:solidFill>
                <a:srgbClr val="002060"/>
              </a:solidFill>
              <a:latin typeface="+mj-lt"/>
              <a:ea typeface="+mj-ea"/>
              <a:cs typeface="+mj-cs"/>
            </a:endParaRPr>
          </a:p>
          <a:p>
            <a:pPr>
              <a:spcBef>
                <a:spcPct val="0"/>
              </a:spcBef>
              <a:buFont typeface="Wingdings" pitchFamily="2" charset="2"/>
              <a:buChar char="v"/>
            </a:pPr>
            <a:r>
              <a:rPr lang="en-IN" sz="2700" b="1" cap="small" dirty="0" smtClean="0">
                <a:solidFill>
                  <a:srgbClr val="002060"/>
                </a:solidFill>
                <a:latin typeface="+mj-lt"/>
                <a:ea typeface="+mj-ea"/>
                <a:cs typeface="+mj-cs"/>
              </a:rPr>
              <a:t> Durability</a:t>
            </a:r>
          </a:p>
          <a:p>
            <a:pPr>
              <a:spcBef>
                <a:spcPct val="0"/>
              </a:spcBef>
              <a:buFont typeface="Wingdings" pitchFamily="2" charset="2"/>
              <a:buChar char="v"/>
            </a:pPr>
            <a:endParaRPr lang="en-IN" sz="2700" b="1" cap="small" dirty="0" smtClean="0">
              <a:solidFill>
                <a:srgbClr val="002060"/>
              </a:solidFill>
              <a:latin typeface="+mj-lt"/>
              <a:ea typeface="+mj-ea"/>
              <a:cs typeface="+mj-cs"/>
            </a:endParaRPr>
          </a:p>
          <a:p>
            <a:pPr>
              <a:spcBef>
                <a:spcPct val="0"/>
              </a:spcBef>
              <a:buFont typeface="Wingdings" pitchFamily="2" charset="2"/>
              <a:buChar char="v"/>
            </a:pPr>
            <a:r>
              <a:rPr lang="en-IN" sz="2700" b="1" cap="small" dirty="0" smtClean="0">
                <a:solidFill>
                  <a:srgbClr val="002060"/>
                </a:solidFill>
                <a:latin typeface="+mj-lt"/>
                <a:ea typeface="+mj-ea"/>
                <a:cs typeface="+mj-cs"/>
              </a:rPr>
              <a:t> </a:t>
            </a:r>
            <a:r>
              <a:rPr lang="en-IN" sz="2700" b="1" cap="small" dirty="0" smtClean="0">
                <a:solidFill>
                  <a:srgbClr val="FF0000"/>
                </a:solidFill>
                <a:latin typeface="+mj-lt"/>
                <a:ea typeface="+mj-ea"/>
                <a:cs typeface="+mj-cs"/>
              </a:rPr>
              <a:t>Integrity</a:t>
            </a:r>
          </a:p>
          <a:p>
            <a:pPr>
              <a:spcBef>
                <a:spcPct val="0"/>
              </a:spcBef>
              <a:buFont typeface="Wingdings" pitchFamily="2" charset="2"/>
              <a:buChar char="v"/>
            </a:pPr>
            <a:endParaRPr lang="en-IN" sz="2700" b="1" cap="small" dirty="0" smtClean="0">
              <a:solidFill>
                <a:srgbClr val="002060"/>
              </a:solidFill>
              <a:latin typeface="+mj-lt"/>
              <a:ea typeface="+mj-ea"/>
              <a:cs typeface="+mj-cs"/>
            </a:endParaRPr>
          </a:p>
          <a:p>
            <a:pPr>
              <a:spcBef>
                <a:spcPct val="0"/>
              </a:spcBef>
              <a:buFont typeface="Wingdings" pitchFamily="2" charset="2"/>
              <a:buChar char="v"/>
            </a:pPr>
            <a:r>
              <a:rPr lang="en-IN" sz="2700" b="1" cap="small" dirty="0" smtClean="0">
                <a:solidFill>
                  <a:srgbClr val="002060"/>
                </a:solidFill>
                <a:latin typeface="+mj-lt"/>
                <a:ea typeface="+mj-ea"/>
                <a:cs typeface="+mj-cs"/>
              </a:rPr>
              <a:t> Quality</a:t>
            </a:r>
          </a:p>
          <a:p>
            <a:pPr>
              <a:spcBef>
                <a:spcPct val="0"/>
              </a:spcBef>
              <a:buFont typeface="Wingdings" pitchFamily="2" charset="2"/>
              <a:buChar char="v"/>
            </a:pPr>
            <a:endParaRPr lang="en-IN" sz="2700" b="1" cap="small" dirty="0" smtClean="0">
              <a:solidFill>
                <a:srgbClr val="002060"/>
              </a:solidFill>
              <a:latin typeface="+mj-lt"/>
              <a:ea typeface="+mj-ea"/>
              <a:cs typeface="+mj-cs"/>
            </a:endParaRPr>
          </a:p>
          <a:p>
            <a:pPr>
              <a:spcBef>
                <a:spcPct val="0"/>
              </a:spcBef>
              <a:buFont typeface="Wingdings" pitchFamily="2" charset="2"/>
              <a:buChar char="v"/>
            </a:pPr>
            <a:r>
              <a:rPr lang="en-IN" sz="2700" b="1" cap="small" dirty="0" smtClean="0">
                <a:solidFill>
                  <a:srgbClr val="002060"/>
                </a:solidFill>
                <a:latin typeface="+mj-lt"/>
                <a:ea typeface="+mj-ea"/>
                <a:cs typeface="+mj-cs"/>
              </a:rPr>
              <a:t> </a:t>
            </a:r>
            <a:r>
              <a:rPr lang="en-IN" sz="2700" b="1" cap="small" dirty="0" smtClean="0">
                <a:solidFill>
                  <a:srgbClr val="FF0000"/>
                </a:solidFill>
                <a:latin typeface="+mj-lt"/>
                <a:ea typeface="+mj-ea"/>
                <a:cs typeface="+mj-cs"/>
              </a:rPr>
              <a:t>Security</a:t>
            </a:r>
          </a:p>
          <a:p>
            <a:pPr algn="ctr">
              <a:buFont typeface="Wingdings" pitchFamily="2" charset="2"/>
              <a:buChar char="v"/>
            </a:pPr>
            <a:endParaRPr lang="en-I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Overview of Preservation Principles</a:t>
            </a:r>
            <a:endParaRPr lang="en-IN" sz="2700" b="1" dirty="0">
              <a:solidFill>
                <a:srgbClr val="002060"/>
              </a:solidFill>
            </a:endParaRPr>
          </a:p>
        </p:txBody>
      </p:sp>
      <p:sp>
        <p:nvSpPr>
          <p:cNvPr id="3" name="Content Placeholder 2"/>
          <p:cNvSpPr>
            <a:spLocks noGrp="1"/>
          </p:cNvSpPr>
          <p:nvPr>
            <p:ph sz="quarter" idx="1"/>
          </p:nvPr>
        </p:nvSpPr>
        <p:spPr/>
        <p:txBody>
          <a:bodyPr/>
          <a:lstStyle/>
          <a:p>
            <a:pPr>
              <a:buNone/>
            </a:pPr>
            <a:r>
              <a:rPr lang="en-IN" dirty="0" smtClean="0">
                <a:solidFill>
                  <a:srgbClr val="002060"/>
                </a:solidFill>
              </a:rPr>
              <a:t>                                 </a:t>
            </a:r>
            <a:r>
              <a:rPr lang="en-IN" sz="4000" b="1" cap="small" dirty="0" smtClean="0">
                <a:solidFill>
                  <a:srgbClr val="002060"/>
                </a:solidFill>
                <a:latin typeface="+mj-lt"/>
                <a:ea typeface="+mj-ea"/>
                <a:cs typeface="+mj-cs"/>
              </a:rPr>
              <a:t>Access</a:t>
            </a:r>
            <a:endParaRPr lang="en-IN" sz="2700" b="1" cap="small" dirty="0" smtClean="0">
              <a:solidFill>
                <a:srgbClr val="002060"/>
              </a:solidFill>
              <a:latin typeface="+mj-lt"/>
              <a:ea typeface="+mj-ea"/>
              <a:cs typeface="+mj-cs"/>
            </a:endParaRPr>
          </a:p>
          <a:p>
            <a:r>
              <a:rPr lang="en-IN" i="1" dirty="0" smtClean="0">
                <a:solidFill>
                  <a:srgbClr val="002060"/>
                </a:solidFill>
              </a:rPr>
              <a:t>Traditional approach</a:t>
            </a:r>
          </a:p>
          <a:p>
            <a:pPr>
              <a:buNone/>
            </a:pPr>
            <a:r>
              <a:rPr lang="en-IN" dirty="0" smtClean="0">
                <a:solidFill>
                  <a:srgbClr val="002060"/>
                </a:solidFill>
              </a:rPr>
              <a:t>  - Access to an information resource through mechanism of </a:t>
            </a:r>
            <a:r>
              <a:rPr lang="en-IN" dirty="0" smtClean="0">
                <a:solidFill>
                  <a:srgbClr val="FF0000"/>
                </a:solidFill>
              </a:rPr>
              <a:t>bibliographic records </a:t>
            </a:r>
            <a:r>
              <a:rPr lang="en-IN" dirty="0" smtClean="0">
                <a:solidFill>
                  <a:srgbClr val="002060"/>
                </a:solidFill>
              </a:rPr>
              <a:t>and </a:t>
            </a:r>
            <a:r>
              <a:rPr lang="en-IN" dirty="0" smtClean="0">
                <a:solidFill>
                  <a:srgbClr val="FF0000"/>
                </a:solidFill>
              </a:rPr>
              <a:t>information finding aids as notice of availability</a:t>
            </a:r>
          </a:p>
          <a:p>
            <a:pPr>
              <a:buNone/>
            </a:pPr>
            <a:r>
              <a:rPr lang="en-IN" dirty="0" smtClean="0">
                <a:solidFill>
                  <a:srgbClr val="002060"/>
                </a:solidFill>
              </a:rPr>
              <a:t>    -Preservation and access </a:t>
            </a:r>
            <a:r>
              <a:rPr lang="en-IN" dirty="0" smtClean="0">
                <a:solidFill>
                  <a:srgbClr val="FF0000"/>
                </a:solidFill>
              </a:rPr>
              <a:t>do not form </a:t>
            </a:r>
            <a:r>
              <a:rPr lang="en-IN" dirty="0" smtClean="0">
                <a:solidFill>
                  <a:srgbClr val="002060"/>
                </a:solidFill>
              </a:rPr>
              <a:t>an </a:t>
            </a:r>
            <a:r>
              <a:rPr lang="en-IN" dirty="0" smtClean="0">
                <a:solidFill>
                  <a:srgbClr val="FF0000"/>
                </a:solidFill>
              </a:rPr>
              <a:t>integral </a:t>
            </a:r>
            <a:r>
              <a:rPr lang="en-IN" dirty="0" smtClean="0">
                <a:solidFill>
                  <a:srgbClr val="002060"/>
                </a:solidFill>
              </a:rPr>
              <a:t>part of the </a:t>
            </a:r>
            <a:r>
              <a:rPr lang="en-IN" dirty="0" smtClean="0">
                <a:solidFill>
                  <a:srgbClr val="FF0000"/>
                </a:solidFill>
              </a:rPr>
              <a:t>object</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a:t>
            </a:r>
            <a:endParaRPr lang="en-IN" sz="2700" b="1" dirty="0">
              <a:solidFill>
                <a:srgbClr val="002060"/>
              </a:solidFill>
            </a:endParaRPr>
          </a:p>
        </p:txBody>
      </p:sp>
      <p:sp>
        <p:nvSpPr>
          <p:cNvPr id="3" name="Content Placeholder 2"/>
          <p:cNvSpPr>
            <a:spLocks noGrp="1"/>
          </p:cNvSpPr>
          <p:nvPr>
            <p:ph sz="quarter" idx="1"/>
          </p:nvPr>
        </p:nvSpPr>
        <p:spPr/>
        <p:txBody>
          <a:bodyPr>
            <a:normAutofit fontScale="92500" lnSpcReduction="20000"/>
          </a:bodyPr>
          <a:lstStyle/>
          <a:p>
            <a:r>
              <a:rPr lang="en-IN" dirty="0" smtClean="0">
                <a:solidFill>
                  <a:srgbClr val="FF0000"/>
                </a:solidFill>
              </a:rPr>
              <a:t>Control</a:t>
            </a:r>
            <a:r>
              <a:rPr lang="en-IN" dirty="0" smtClean="0">
                <a:solidFill>
                  <a:srgbClr val="002060"/>
                </a:solidFill>
              </a:rPr>
              <a:t> over </a:t>
            </a:r>
            <a:r>
              <a:rPr lang="en-IN" dirty="0" smtClean="0">
                <a:solidFill>
                  <a:srgbClr val="FF0000"/>
                </a:solidFill>
              </a:rPr>
              <a:t>Access requirements </a:t>
            </a:r>
            <a:r>
              <a:rPr lang="en-IN" dirty="0" smtClean="0">
                <a:solidFill>
                  <a:srgbClr val="002060"/>
                </a:solidFill>
              </a:rPr>
              <a:t>e.g. Capability to </a:t>
            </a:r>
            <a:r>
              <a:rPr lang="en-IN" dirty="0" smtClean="0">
                <a:solidFill>
                  <a:srgbClr val="FF0000"/>
                </a:solidFill>
              </a:rPr>
              <a:t>migrate digital image </a:t>
            </a:r>
            <a:r>
              <a:rPr lang="en-IN" dirty="0" smtClean="0">
                <a:solidFill>
                  <a:srgbClr val="002060"/>
                </a:solidFill>
              </a:rPr>
              <a:t>file to </a:t>
            </a:r>
            <a:r>
              <a:rPr lang="en-IN" dirty="0" smtClean="0">
                <a:solidFill>
                  <a:srgbClr val="FF0000"/>
                </a:solidFill>
              </a:rPr>
              <a:t>future generations </a:t>
            </a:r>
            <a:r>
              <a:rPr lang="en-IN" dirty="0" smtClean="0">
                <a:solidFill>
                  <a:srgbClr val="002060"/>
                </a:solidFill>
              </a:rPr>
              <a:t>of technology</a:t>
            </a:r>
          </a:p>
          <a:p>
            <a:pPr>
              <a:buNone/>
            </a:pPr>
            <a:r>
              <a:rPr lang="en-IN" dirty="0" smtClean="0">
                <a:solidFill>
                  <a:srgbClr val="002060"/>
                </a:solidFill>
              </a:rPr>
              <a:t>    -through </a:t>
            </a:r>
            <a:r>
              <a:rPr lang="en-IN" dirty="0" smtClean="0">
                <a:solidFill>
                  <a:srgbClr val="FF0000"/>
                </a:solidFill>
              </a:rPr>
              <a:t>judicious purchases of software </a:t>
            </a:r>
            <a:r>
              <a:rPr lang="en-IN" dirty="0" smtClean="0">
                <a:solidFill>
                  <a:srgbClr val="002060"/>
                </a:solidFill>
              </a:rPr>
              <a:t>and </a:t>
            </a:r>
            <a:r>
              <a:rPr lang="en-IN" dirty="0" smtClean="0">
                <a:solidFill>
                  <a:srgbClr val="FF0000"/>
                </a:solidFill>
              </a:rPr>
              <a:t>hardware</a:t>
            </a:r>
            <a:r>
              <a:rPr lang="en-IN" dirty="0" smtClean="0">
                <a:solidFill>
                  <a:srgbClr val="002060"/>
                </a:solidFill>
              </a:rPr>
              <a:t> components </a:t>
            </a:r>
          </a:p>
          <a:p>
            <a:pPr>
              <a:buNone/>
            </a:pPr>
            <a:r>
              <a:rPr lang="en-IN" dirty="0" smtClean="0">
                <a:solidFill>
                  <a:srgbClr val="002060"/>
                </a:solidFill>
              </a:rPr>
              <a:t>-particularly </a:t>
            </a:r>
            <a:r>
              <a:rPr lang="en-IN" dirty="0" smtClean="0">
                <a:solidFill>
                  <a:srgbClr val="FF0000"/>
                </a:solidFill>
              </a:rPr>
              <a:t>non-proprietary</a:t>
            </a:r>
            <a:r>
              <a:rPr lang="en-IN" dirty="0" smtClean="0">
                <a:solidFill>
                  <a:srgbClr val="002060"/>
                </a:solidFill>
              </a:rPr>
              <a:t> items</a:t>
            </a:r>
          </a:p>
          <a:p>
            <a:pPr>
              <a:buNone/>
            </a:pPr>
            <a:r>
              <a:rPr lang="en-IN" dirty="0" smtClean="0">
                <a:solidFill>
                  <a:srgbClr val="002060"/>
                </a:solidFill>
              </a:rPr>
              <a:t>-to allow </a:t>
            </a:r>
            <a:r>
              <a:rPr lang="en-IN" dirty="0" smtClean="0">
                <a:solidFill>
                  <a:srgbClr val="FF0000"/>
                </a:solidFill>
              </a:rPr>
              <a:t>flexibility </a:t>
            </a:r>
            <a:r>
              <a:rPr lang="en-IN" dirty="0" smtClean="0">
                <a:solidFill>
                  <a:srgbClr val="002060"/>
                </a:solidFill>
              </a:rPr>
              <a:t>in support and maintenance</a:t>
            </a:r>
          </a:p>
          <a:p>
            <a:r>
              <a:rPr lang="en-IN" dirty="0" smtClean="0">
                <a:solidFill>
                  <a:srgbClr val="002060"/>
                </a:solidFill>
              </a:rPr>
              <a:t>Access </a:t>
            </a:r>
            <a:r>
              <a:rPr lang="en-IN" dirty="0" smtClean="0">
                <a:solidFill>
                  <a:srgbClr val="FF0000"/>
                </a:solidFill>
              </a:rPr>
              <a:t>more controllable </a:t>
            </a:r>
          </a:p>
          <a:p>
            <a:pPr>
              <a:buNone/>
            </a:pPr>
            <a:r>
              <a:rPr lang="en-IN" dirty="0" smtClean="0">
                <a:solidFill>
                  <a:srgbClr val="002060"/>
                </a:solidFill>
              </a:rPr>
              <a:t>   - through IT vendors  if asked to adopt </a:t>
            </a:r>
            <a:r>
              <a:rPr lang="en-IN" dirty="0" smtClean="0">
                <a:solidFill>
                  <a:srgbClr val="FF0000"/>
                </a:solidFill>
              </a:rPr>
              <a:t>open system architecture, </a:t>
            </a:r>
          </a:p>
          <a:p>
            <a:pPr>
              <a:buNone/>
            </a:pPr>
            <a:r>
              <a:rPr lang="en-IN" dirty="0" smtClean="0">
                <a:solidFill>
                  <a:srgbClr val="002060"/>
                </a:solidFill>
              </a:rPr>
              <a:t>   -a </a:t>
            </a:r>
            <a:r>
              <a:rPr lang="en-IN" dirty="0" smtClean="0">
                <a:solidFill>
                  <a:srgbClr val="FF0000"/>
                </a:solidFill>
              </a:rPr>
              <a:t>clear documentation </a:t>
            </a:r>
            <a:r>
              <a:rPr lang="en-IN" dirty="0" smtClean="0">
                <a:solidFill>
                  <a:srgbClr val="002060"/>
                </a:solidFill>
              </a:rPr>
              <a:t>on the systems workings</a:t>
            </a:r>
          </a:p>
          <a:p>
            <a:pPr>
              <a:buNone/>
            </a:pPr>
            <a:r>
              <a:rPr lang="en-IN" dirty="0" smtClean="0">
                <a:solidFill>
                  <a:srgbClr val="002060"/>
                </a:solidFill>
              </a:rPr>
              <a:t>    -to make provisions for </a:t>
            </a:r>
            <a:r>
              <a:rPr lang="en-IN" dirty="0" smtClean="0">
                <a:solidFill>
                  <a:srgbClr val="FF0000"/>
                </a:solidFill>
              </a:rPr>
              <a:t>compatibility </a:t>
            </a:r>
            <a:r>
              <a:rPr lang="en-IN" dirty="0" smtClean="0">
                <a:solidFill>
                  <a:srgbClr val="002060"/>
                </a:solidFill>
              </a:rPr>
              <a:t>for different </a:t>
            </a:r>
            <a:r>
              <a:rPr lang="en-IN" dirty="0" smtClean="0">
                <a:solidFill>
                  <a:srgbClr val="FF0000"/>
                </a:solidFill>
              </a:rPr>
              <a:t>versions</a:t>
            </a:r>
            <a:r>
              <a:rPr lang="en-IN" dirty="0" smtClean="0">
                <a:solidFill>
                  <a:srgbClr val="002060"/>
                </a:solidFill>
              </a:rPr>
              <a:t> </a:t>
            </a:r>
          </a:p>
          <a:p>
            <a:pPr>
              <a:buNone/>
            </a:pPr>
            <a:r>
              <a:rPr lang="en-IN" dirty="0" smtClean="0">
                <a:solidFill>
                  <a:srgbClr val="002060"/>
                </a:solidFill>
              </a:rPr>
              <a:t>   -to assist </a:t>
            </a:r>
            <a:r>
              <a:rPr lang="en-IN" dirty="0" smtClean="0">
                <a:solidFill>
                  <a:srgbClr val="FF0000"/>
                </a:solidFill>
              </a:rPr>
              <a:t>smooth migration of image file system </a:t>
            </a:r>
            <a:r>
              <a:rPr lang="en-IN" dirty="0" smtClean="0">
                <a:solidFill>
                  <a:srgbClr val="002060"/>
                </a:solidFill>
              </a:rPr>
              <a:t>in terms of both software and hardware requirements.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7467600" cy="580926"/>
          </a:xfrm>
        </p:spPr>
        <p:txBody>
          <a:bodyPr/>
          <a:lstStyle/>
          <a:p>
            <a:r>
              <a:rPr lang="en-IN" b="1" dirty="0" smtClean="0">
                <a:solidFill>
                  <a:srgbClr val="002060"/>
                </a:solidFill>
              </a:rPr>
              <a:t>What this Paper is about?</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Introduction on CSIR-NISCAIR</a:t>
            </a:r>
          </a:p>
          <a:p>
            <a:r>
              <a:rPr lang="en-IN" dirty="0" smtClean="0">
                <a:solidFill>
                  <a:srgbClr val="FF0000"/>
                </a:solidFill>
              </a:rPr>
              <a:t>Salient Features of Data Centre of DIRF</a:t>
            </a:r>
          </a:p>
          <a:p>
            <a:r>
              <a:rPr lang="en-IN" dirty="0" smtClean="0">
                <a:solidFill>
                  <a:srgbClr val="002060"/>
                </a:solidFill>
              </a:rPr>
              <a:t>Application Areas hosted on Data Centre</a:t>
            </a:r>
          </a:p>
          <a:p>
            <a:r>
              <a:rPr lang="en-IN" dirty="0" smtClean="0">
                <a:solidFill>
                  <a:srgbClr val="FF0000"/>
                </a:solidFill>
              </a:rPr>
              <a:t>Overview of Preservation Principles</a:t>
            </a:r>
          </a:p>
          <a:p>
            <a:r>
              <a:rPr lang="en-IN" dirty="0" smtClean="0">
                <a:solidFill>
                  <a:srgbClr val="002060"/>
                </a:solidFill>
              </a:rPr>
              <a:t>Discussion on Preservation vs. Access </a:t>
            </a:r>
          </a:p>
          <a:p>
            <a:r>
              <a:rPr lang="en-IN" dirty="0" smtClean="0">
                <a:solidFill>
                  <a:srgbClr val="FF0000"/>
                </a:solidFill>
              </a:rPr>
              <a:t>Highlighting Role of  professionals as stakeholders</a:t>
            </a: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Approach...contd.</a:t>
            </a:r>
            <a:endParaRPr lang="en-IN" sz="2700"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 Maintenance  and </a:t>
            </a:r>
            <a:r>
              <a:rPr lang="en-IN" dirty="0" smtClean="0">
                <a:solidFill>
                  <a:srgbClr val="FF0000"/>
                </a:solidFill>
              </a:rPr>
              <a:t>support for old systems</a:t>
            </a:r>
          </a:p>
          <a:p>
            <a:pPr>
              <a:buFontTx/>
              <a:buChar char="-"/>
            </a:pPr>
            <a:r>
              <a:rPr lang="en-IN" dirty="0" smtClean="0">
                <a:solidFill>
                  <a:srgbClr val="002060"/>
                </a:solidFill>
              </a:rPr>
              <a:t>no direct relationship with </a:t>
            </a:r>
            <a:r>
              <a:rPr lang="en-IN" dirty="0" smtClean="0">
                <a:solidFill>
                  <a:srgbClr val="FF0000"/>
                </a:solidFill>
              </a:rPr>
              <a:t>vendors commitments </a:t>
            </a:r>
            <a:r>
              <a:rPr lang="en-IN" dirty="0" smtClean="0">
                <a:solidFill>
                  <a:srgbClr val="002060"/>
                </a:solidFill>
              </a:rPr>
              <a:t>/</a:t>
            </a:r>
            <a:r>
              <a:rPr lang="en-IN" dirty="0" smtClean="0">
                <a:solidFill>
                  <a:srgbClr val="FF0000"/>
                </a:solidFill>
              </a:rPr>
              <a:t>ability to marketing </a:t>
            </a:r>
            <a:r>
              <a:rPr lang="en-IN" dirty="0" smtClean="0">
                <a:solidFill>
                  <a:srgbClr val="002060"/>
                </a:solidFill>
              </a:rPr>
              <a:t>of a </a:t>
            </a:r>
            <a:r>
              <a:rPr lang="en-IN" dirty="0" smtClean="0">
                <a:solidFill>
                  <a:srgbClr val="FF0000"/>
                </a:solidFill>
              </a:rPr>
              <a:t>new system</a:t>
            </a:r>
          </a:p>
          <a:p>
            <a:pPr>
              <a:buFontTx/>
              <a:buChar char="-"/>
            </a:pPr>
            <a:r>
              <a:rPr lang="en-IN" dirty="0" smtClean="0">
                <a:solidFill>
                  <a:srgbClr val="002060"/>
                </a:solidFill>
              </a:rPr>
              <a:t> </a:t>
            </a:r>
            <a:r>
              <a:rPr lang="en-IN" i="1" dirty="0" smtClean="0">
                <a:solidFill>
                  <a:srgbClr val="002060"/>
                </a:solidFill>
              </a:rPr>
              <a:t>To safeguard this version</a:t>
            </a:r>
          </a:p>
          <a:p>
            <a:pPr>
              <a:buFontTx/>
              <a:buChar char="-"/>
            </a:pPr>
            <a:r>
              <a:rPr lang="en-IN" dirty="0" smtClean="0">
                <a:solidFill>
                  <a:srgbClr val="002060"/>
                </a:solidFill>
              </a:rPr>
              <a:t>Under the scope of work and Terms &amp; Conditions of DIRF Project following clause is mentioned</a:t>
            </a:r>
          </a:p>
          <a:p>
            <a:pPr>
              <a:buFontTx/>
              <a:buChar char="-"/>
            </a:pPr>
            <a:r>
              <a:rPr lang="en-IN" i="1" dirty="0" smtClean="0">
                <a:solidFill>
                  <a:srgbClr val="FF0000"/>
                </a:solidFill>
              </a:rPr>
              <a:t>“NISCAIR is not bound to procure and provide  hardware/networking/software/infrastructure equipments/ other products as suggested and/or specified by M/s </a:t>
            </a:r>
            <a:r>
              <a:rPr lang="en-IN" i="1" dirty="0" err="1" smtClean="0">
                <a:solidFill>
                  <a:srgbClr val="FF0000"/>
                </a:solidFill>
              </a:rPr>
              <a:t>Sify</a:t>
            </a:r>
            <a:r>
              <a:rPr lang="en-IN" i="1" dirty="0" smtClean="0">
                <a:solidFill>
                  <a:srgbClr val="FF0000"/>
                </a:solidFill>
              </a:rPr>
              <a:t> Technologies for the DIRF data centre’’ </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dirty="0" smtClean="0">
                <a:solidFill>
                  <a:srgbClr val="002060"/>
                </a:solidFill>
              </a:rPr>
              <a:t>CSIR-NISCAIR-</a:t>
            </a:r>
            <a:r>
              <a:rPr lang="en-IN" b="1" dirty="0" err="1" smtClean="0">
                <a:solidFill>
                  <a:srgbClr val="002060"/>
                </a:solidFill>
              </a:rPr>
              <a:t>Youtube</a:t>
            </a:r>
            <a:r>
              <a:rPr lang="en-IN" b="1" dirty="0" smtClean="0">
                <a:solidFill>
                  <a:srgbClr val="002060"/>
                </a:solidFill>
              </a:rPr>
              <a:t> Section</a:t>
            </a:r>
            <a:endParaRPr lang="en-IN"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Data Centre preserves the </a:t>
            </a:r>
            <a:r>
              <a:rPr lang="en-IN" dirty="0" smtClean="0">
                <a:solidFill>
                  <a:srgbClr val="FF0000"/>
                </a:solidFill>
              </a:rPr>
              <a:t>multimedia files  </a:t>
            </a:r>
            <a:r>
              <a:rPr lang="en-IN" dirty="0" smtClean="0">
                <a:solidFill>
                  <a:srgbClr val="002060"/>
                </a:solidFill>
              </a:rPr>
              <a:t>received periodically from section of </a:t>
            </a:r>
            <a:r>
              <a:rPr lang="en-IN" dirty="0" smtClean="0">
                <a:solidFill>
                  <a:srgbClr val="FF0000"/>
                </a:solidFill>
              </a:rPr>
              <a:t>Science Communication</a:t>
            </a:r>
          </a:p>
          <a:p>
            <a:r>
              <a:rPr lang="en-IN" dirty="0" smtClean="0">
                <a:solidFill>
                  <a:srgbClr val="002060"/>
                </a:solidFill>
              </a:rPr>
              <a:t> These are submitted in </a:t>
            </a:r>
            <a:r>
              <a:rPr lang="en-IN" dirty="0" smtClean="0">
                <a:solidFill>
                  <a:srgbClr val="FF0000"/>
                </a:solidFill>
              </a:rPr>
              <a:t>compressed</a:t>
            </a:r>
            <a:r>
              <a:rPr lang="en-IN" dirty="0" smtClean="0">
                <a:solidFill>
                  <a:srgbClr val="002060"/>
                </a:solidFill>
              </a:rPr>
              <a:t> form  </a:t>
            </a:r>
          </a:p>
          <a:p>
            <a:r>
              <a:rPr lang="en-IN" dirty="0" smtClean="0">
                <a:solidFill>
                  <a:srgbClr val="002060"/>
                </a:solidFill>
              </a:rPr>
              <a:t>Can be </a:t>
            </a:r>
            <a:r>
              <a:rPr lang="en-IN" dirty="0" smtClean="0">
                <a:solidFill>
                  <a:srgbClr val="FF0000"/>
                </a:solidFill>
              </a:rPr>
              <a:t>accessed</a:t>
            </a:r>
            <a:r>
              <a:rPr lang="en-IN" dirty="0" smtClean="0">
                <a:solidFill>
                  <a:srgbClr val="002060"/>
                </a:solidFill>
              </a:rPr>
              <a:t> (viewed) later in any </a:t>
            </a:r>
            <a:r>
              <a:rPr lang="en-IN" dirty="0" smtClean="0">
                <a:solidFill>
                  <a:srgbClr val="FF0000"/>
                </a:solidFill>
              </a:rPr>
              <a:t>bigger display media </a:t>
            </a:r>
            <a:r>
              <a:rPr lang="en-IN" dirty="0" smtClean="0">
                <a:solidFill>
                  <a:srgbClr val="002060"/>
                </a:solidFill>
              </a:rPr>
              <a:t>like TV and Projector etc.</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Choice</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i="1" dirty="0" smtClean="0">
                <a:solidFill>
                  <a:srgbClr val="002060"/>
                </a:solidFill>
              </a:rPr>
              <a:t>Traditional approach</a:t>
            </a:r>
          </a:p>
          <a:p>
            <a:pPr>
              <a:buNone/>
            </a:pPr>
            <a:r>
              <a:rPr lang="en-IN" dirty="0" smtClean="0">
                <a:solidFill>
                  <a:srgbClr val="002060"/>
                </a:solidFill>
              </a:rPr>
              <a:t>   -Selection is </a:t>
            </a:r>
            <a:r>
              <a:rPr lang="en-IN" dirty="0" smtClean="0">
                <a:solidFill>
                  <a:srgbClr val="FF0000"/>
                </a:solidFill>
              </a:rPr>
              <a:t>very tough task due to its static nature irrespective of increased demand or no use </a:t>
            </a:r>
          </a:p>
          <a:p>
            <a:pPr>
              <a:buNone/>
            </a:pPr>
            <a:r>
              <a:rPr lang="en-IN" dirty="0" smtClean="0">
                <a:solidFill>
                  <a:srgbClr val="002060"/>
                </a:solidFill>
              </a:rPr>
              <a:t>   -Follows rule </a:t>
            </a:r>
            <a:r>
              <a:rPr lang="en-IN" i="1" dirty="0" smtClean="0">
                <a:solidFill>
                  <a:srgbClr val="C00000"/>
                </a:solidFill>
              </a:rPr>
              <a:t>‘’</a:t>
            </a:r>
            <a:r>
              <a:rPr lang="en-IN" i="1" dirty="0" smtClean="0">
                <a:solidFill>
                  <a:srgbClr val="FF0000"/>
                </a:solidFill>
              </a:rPr>
              <a:t> No Item shall be preserved twice due to limited resources’’</a:t>
            </a:r>
          </a:p>
          <a:p>
            <a:pPr>
              <a:buNone/>
            </a:pPr>
            <a:r>
              <a:rPr lang="en-IN" dirty="0" smtClean="0">
                <a:solidFill>
                  <a:srgbClr val="002060"/>
                </a:solidFill>
              </a:rPr>
              <a:t>   -</a:t>
            </a:r>
            <a:r>
              <a:rPr lang="en-IN" dirty="0" smtClean="0">
                <a:solidFill>
                  <a:srgbClr val="FF0000"/>
                </a:solidFill>
              </a:rPr>
              <a:t>No scope </a:t>
            </a:r>
            <a:r>
              <a:rPr lang="en-IN" dirty="0" smtClean="0">
                <a:solidFill>
                  <a:srgbClr val="002060"/>
                </a:solidFill>
              </a:rPr>
              <a:t>for </a:t>
            </a:r>
            <a:r>
              <a:rPr lang="en-IN" dirty="0" smtClean="0">
                <a:solidFill>
                  <a:srgbClr val="FF0000"/>
                </a:solidFill>
              </a:rPr>
              <a:t>reviewing</a:t>
            </a:r>
            <a:r>
              <a:rPr lang="en-IN" dirty="0" smtClean="0">
                <a:solidFill>
                  <a:srgbClr val="002060"/>
                </a:solidFill>
              </a:rPr>
              <a:t> the </a:t>
            </a:r>
            <a:r>
              <a:rPr lang="en-IN" dirty="0" smtClean="0">
                <a:solidFill>
                  <a:srgbClr val="FF0000"/>
                </a:solidFill>
              </a:rPr>
              <a:t>criteria </a:t>
            </a:r>
            <a:r>
              <a:rPr lang="en-IN" dirty="0" smtClean="0">
                <a:solidFill>
                  <a:srgbClr val="002060"/>
                </a:solidFill>
              </a:rPr>
              <a:t>for </a:t>
            </a:r>
            <a:r>
              <a:rPr lang="en-IN" dirty="0" smtClean="0">
                <a:solidFill>
                  <a:srgbClr val="FF0000"/>
                </a:solidFill>
              </a:rPr>
              <a:t>selection again </a:t>
            </a:r>
          </a:p>
          <a:p>
            <a:pPr>
              <a:buNone/>
            </a:pPr>
            <a:endParaRPr lang="en-IN" dirty="0" smtClean="0">
              <a:solidFill>
                <a:srgbClr val="002060"/>
              </a:solidFill>
            </a:endParaRPr>
          </a:p>
          <a:p>
            <a:pPr>
              <a:buNone/>
            </a:pPr>
            <a:endParaRPr lang="en-IN" dirty="0" smtClean="0">
              <a:solidFill>
                <a:srgbClr val="002060"/>
              </a:solidFill>
            </a:endParaRPr>
          </a:p>
          <a:p>
            <a:pPr>
              <a:buNone/>
            </a:pPr>
            <a:endParaRPr lang="en-IN" dirty="0" smtClean="0">
              <a:solidFill>
                <a:srgbClr val="002060"/>
              </a:solidFill>
            </a:endParaRP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Digital approach</a:t>
            </a:r>
            <a:endParaRPr lang="en-IN"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Selection an </a:t>
            </a:r>
            <a:r>
              <a:rPr lang="en-IN" dirty="0" smtClean="0">
                <a:solidFill>
                  <a:srgbClr val="FF0000"/>
                </a:solidFill>
              </a:rPr>
              <a:t>ongoing process </a:t>
            </a:r>
          </a:p>
          <a:p>
            <a:r>
              <a:rPr lang="en-IN" dirty="0" smtClean="0">
                <a:solidFill>
                  <a:srgbClr val="002060"/>
                </a:solidFill>
              </a:rPr>
              <a:t>Depends upon </a:t>
            </a:r>
            <a:r>
              <a:rPr lang="en-IN" dirty="0" smtClean="0">
                <a:solidFill>
                  <a:srgbClr val="FF0000"/>
                </a:solidFill>
              </a:rPr>
              <a:t>active use </a:t>
            </a:r>
            <a:r>
              <a:rPr lang="en-IN" dirty="0" smtClean="0">
                <a:solidFill>
                  <a:srgbClr val="002060"/>
                </a:solidFill>
              </a:rPr>
              <a:t>of  various </a:t>
            </a:r>
            <a:r>
              <a:rPr lang="en-IN" dirty="0" smtClean="0">
                <a:solidFill>
                  <a:srgbClr val="FF0000"/>
                </a:solidFill>
              </a:rPr>
              <a:t>files</a:t>
            </a:r>
            <a:r>
              <a:rPr lang="en-IN" dirty="0" smtClean="0">
                <a:solidFill>
                  <a:srgbClr val="002060"/>
                </a:solidFill>
              </a:rPr>
              <a:t> in digital form</a:t>
            </a:r>
          </a:p>
          <a:p>
            <a:r>
              <a:rPr lang="en-IN" dirty="0" smtClean="0">
                <a:solidFill>
                  <a:srgbClr val="002060"/>
                </a:solidFill>
              </a:rPr>
              <a:t>A </a:t>
            </a:r>
            <a:r>
              <a:rPr lang="en-IN" dirty="0" smtClean="0">
                <a:solidFill>
                  <a:srgbClr val="FF0000"/>
                </a:solidFill>
              </a:rPr>
              <a:t>rare collection </a:t>
            </a:r>
            <a:r>
              <a:rPr lang="en-IN" dirty="0" smtClean="0">
                <a:solidFill>
                  <a:srgbClr val="002060"/>
                </a:solidFill>
              </a:rPr>
              <a:t>of digital files can </a:t>
            </a:r>
            <a:r>
              <a:rPr lang="en-IN" dirty="0" smtClean="0">
                <a:solidFill>
                  <a:srgbClr val="FF0000"/>
                </a:solidFill>
              </a:rPr>
              <a:t>justify</a:t>
            </a:r>
            <a:r>
              <a:rPr lang="en-IN" dirty="0" smtClean="0">
                <a:solidFill>
                  <a:srgbClr val="002060"/>
                </a:solidFill>
              </a:rPr>
              <a:t> the cost of </a:t>
            </a:r>
            <a:r>
              <a:rPr lang="en-IN" dirty="0" smtClean="0">
                <a:solidFill>
                  <a:srgbClr val="FF0000"/>
                </a:solidFill>
              </a:rPr>
              <a:t>conversion strategy </a:t>
            </a:r>
            <a:r>
              <a:rPr lang="en-IN" dirty="0" smtClean="0">
                <a:solidFill>
                  <a:srgbClr val="002060"/>
                </a:solidFill>
              </a:rPr>
              <a:t>in </a:t>
            </a:r>
            <a:r>
              <a:rPr lang="en-IN" dirty="0" smtClean="0">
                <a:solidFill>
                  <a:srgbClr val="FF0000"/>
                </a:solidFill>
              </a:rPr>
              <a:t>migration</a:t>
            </a:r>
            <a:r>
              <a:rPr lang="en-IN" dirty="0" smtClean="0">
                <a:solidFill>
                  <a:srgbClr val="002060"/>
                </a:solidFill>
              </a:rPr>
              <a:t> process.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Digital approach...contd.</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Combined usage in terms of  </a:t>
            </a:r>
            <a:r>
              <a:rPr lang="en-IN" dirty="0" smtClean="0">
                <a:solidFill>
                  <a:srgbClr val="FF0000"/>
                </a:solidFill>
              </a:rPr>
              <a:t>learning and teaching is main criteria</a:t>
            </a:r>
            <a:r>
              <a:rPr lang="en-IN" dirty="0" smtClean="0">
                <a:solidFill>
                  <a:srgbClr val="002060"/>
                </a:solidFill>
              </a:rPr>
              <a:t> for decision making </a:t>
            </a:r>
          </a:p>
          <a:p>
            <a:r>
              <a:rPr lang="en-IN" dirty="0" smtClean="0">
                <a:solidFill>
                  <a:srgbClr val="002060"/>
                </a:solidFill>
              </a:rPr>
              <a:t>Influence over </a:t>
            </a:r>
            <a:r>
              <a:rPr lang="en-IN" dirty="0" smtClean="0">
                <a:solidFill>
                  <a:srgbClr val="FF0000"/>
                </a:solidFill>
              </a:rPr>
              <a:t>continuing value of digital image files </a:t>
            </a:r>
            <a:r>
              <a:rPr lang="en-IN" dirty="0" smtClean="0">
                <a:solidFill>
                  <a:srgbClr val="002060"/>
                </a:solidFill>
              </a:rPr>
              <a:t>is vested in right to decide in coordination with other stakeholders </a:t>
            </a:r>
            <a:r>
              <a:rPr lang="en-IN" dirty="0" smtClean="0">
                <a:solidFill>
                  <a:srgbClr val="FF0000"/>
                </a:solidFill>
              </a:rPr>
              <a:t>e.g.  IT professionals </a:t>
            </a:r>
          </a:p>
          <a:p>
            <a:r>
              <a:rPr lang="en-IN" dirty="0" smtClean="0">
                <a:solidFill>
                  <a:srgbClr val="002060"/>
                </a:solidFill>
              </a:rPr>
              <a:t>Can make a better judgement as to </a:t>
            </a:r>
            <a:r>
              <a:rPr lang="en-IN" dirty="0" smtClean="0">
                <a:solidFill>
                  <a:srgbClr val="FF0000"/>
                </a:solidFill>
              </a:rPr>
              <a:t>when to migrate</a:t>
            </a:r>
            <a:r>
              <a:rPr lang="en-IN" dirty="0" smtClean="0">
                <a:solidFill>
                  <a:srgbClr val="002060"/>
                </a:solidFill>
              </a:rPr>
              <a:t> for future storage and access systems by considering the </a:t>
            </a:r>
            <a:r>
              <a:rPr lang="en-IN" dirty="0" smtClean="0">
                <a:solidFill>
                  <a:srgbClr val="FF0000"/>
                </a:solidFill>
              </a:rPr>
              <a:t>usefulness factor</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Digital approach...contd.</a:t>
            </a:r>
            <a:endParaRPr lang="en-IN"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FF0000"/>
                </a:solidFill>
              </a:rPr>
              <a:t>Not</a:t>
            </a:r>
            <a:r>
              <a:rPr lang="en-IN" dirty="0" smtClean="0">
                <a:solidFill>
                  <a:srgbClr val="002060"/>
                </a:solidFill>
              </a:rPr>
              <a:t> always </a:t>
            </a:r>
            <a:r>
              <a:rPr lang="en-IN" dirty="0" smtClean="0">
                <a:solidFill>
                  <a:srgbClr val="FF0000"/>
                </a:solidFill>
              </a:rPr>
              <a:t>possible</a:t>
            </a:r>
            <a:r>
              <a:rPr lang="en-IN" dirty="0" smtClean="0">
                <a:solidFill>
                  <a:srgbClr val="002060"/>
                </a:solidFill>
              </a:rPr>
              <a:t> to control the influence of these continued </a:t>
            </a:r>
            <a:r>
              <a:rPr lang="en-IN" dirty="0" smtClean="0">
                <a:solidFill>
                  <a:srgbClr val="FF0000"/>
                </a:solidFill>
              </a:rPr>
              <a:t>value judgements </a:t>
            </a:r>
            <a:r>
              <a:rPr lang="en-IN" dirty="0" smtClean="0">
                <a:solidFill>
                  <a:srgbClr val="002060"/>
                </a:solidFill>
              </a:rPr>
              <a:t>on the </a:t>
            </a:r>
            <a:r>
              <a:rPr lang="en-IN" dirty="0" smtClean="0">
                <a:solidFill>
                  <a:srgbClr val="FF0000"/>
                </a:solidFill>
              </a:rPr>
              <a:t>capabilities </a:t>
            </a:r>
            <a:r>
              <a:rPr lang="en-IN" dirty="0" smtClean="0">
                <a:solidFill>
                  <a:srgbClr val="002060"/>
                </a:solidFill>
              </a:rPr>
              <a:t>of the </a:t>
            </a:r>
            <a:r>
              <a:rPr lang="en-IN" dirty="0" smtClean="0">
                <a:solidFill>
                  <a:srgbClr val="FF0000"/>
                </a:solidFill>
              </a:rPr>
              <a:t>end users </a:t>
            </a:r>
          </a:p>
          <a:p>
            <a:pPr>
              <a:buNone/>
            </a:pPr>
            <a:endParaRPr lang="en-IN" dirty="0" smtClean="0">
              <a:solidFill>
                <a:srgbClr val="002060"/>
              </a:solidFill>
            </a:endParaRPr>
          </a:p>
          <a:p>
            <a:r>
              <a:rPr lang="en-IN" dirty="0" smtClean="0">
                <a:solidFill>
                  <a:srgbClr val="FF0000"/>
                </a:solidFill>
              </a:rPr>
              <a:t>Feedback</a:t>
            </a:r>
            <a:r>
              <a:rPr lang="en-IN" dirty="0" smtClean="0">
                <a:solidFill>
                  <a:srgbClr val="002060"/>
                </a:solidFill>
              </a:rPr>
              <a:t> is very important from time to time.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IN" sz="2700" b="1" dirty="0" smtClean="0">
                <a:solidFill>
                  <a:srgbClr val="002060"/>
                </a:solidFill>
              </a:rPr>
              <a:t>Accessing  old research papers</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pPr>
              <a:buNone/>
            </a:pPr>
            <a:r>
              <a:rPr lang="en-IN" dirty="0" smtClean="0">
                <a:solidFill>
                  <a:srgbClr val="002060"/>
                </a:solidFill>
              </a:rPr>
              <a:t>As per the </a:t>
            </a:r>
            <a:r>
              <a:rPr lang="en-IN" dirty="0" smtClean="0">
                <a:solidFill>
                  <a:srgbClr val="FF0000"/>
                </a:solidFill>
              </a:rPr>
              <a:t>feedback of users</a:t>
            </a:r>
            <a:r>
              <a:rPr lang="en-IN" dirty="0" smtClean="0">
                <a:solidFill>
                  <a:srgbClr val="002060"/>
                </a:solidFill>
              </a:rPr>
              <a:t>, while hosting NOPR application</a:t>
            </a:r>
          </a:p>
          <a:p>
            <a:pPr>
              <a:buNone/>
            </a:pPr>
            <a:endParaRPr lang="en-IN" dirty="0" smtClean="0">
              <a:solidFill>
                <a:srgbClr val="002060"/>
              </a:solidFill>
            </a:endParaRPr>
          </a:p>
          <a:p>
            <a:r>
              <a:rPr lang="en-IN" dirty="0" smtClean="0">
                <a:solidFill>
                  <a:srgbClr val="FF0000"/>
                </a:solidFill>
              </a:rPr>
              <a:t>Oldest</a:t>
            </a:r>
            <a:r>
              <a:rPr lang="en-IN" dirty="0" smtClean="0">
                <a:solidFill>
                  <a:srgbClr val="002060"/>
                </a:solidFill>
              </a:rPr>
              <a:t> text files (</a:t>
            </a:r>
            <a:r>
              <a:rPr lang="en-IN" dirty="0" smtClean="0">
                <a:solidFill>
                  <a:srgbClr val="FF0000"/>
                </a:solidFill>
              </a:rPr>
              <a:t>research papers</a:t>
            </a:r>
            <a:r>
              <a:rPr lang="en-IN" dirty="0" smtClean="0">
                <a:solidFill>
                  <a:srgbClr val="002060"/>
                </a:solidFill>
              </a:rPr>
              <a:t>) of  few journals have been </a:t>
            </a:r>
            <a:r>
              <a:rPr lang="en-IN" dirty="0" smtClean="0">
                <a:solidFill>
                  <a:srgbClr val="FF0000"/>
                </a:solidFill>
              </a:rPr>
              <a:t>preserved after value addition </a:t>
            </a:r>
          </a:p>
          <a:p>
            <a:pPr>
              <a:buNone/>
            </a:pPr>
            <a:endParaRPr lang="en-IN" dirty="0" smtClean="0">
              <a:solidFill>
                <a:srgbClr val="002060"/>
              </a:solidFill>
            </a:endParaRPr>
          </a:p>
          <a:p>
            <a:r>
              <a:rPr lang="en-IN" dirty="0" smtClean="0">
                <a:solidFill>
                  <a:srgbClr val="FF0000"/>
                </a:solidFill>
              </a:rPr>
              <a:t>Ensures effective access </a:t>
            </a:r>
            <a:r>
              <a:rPr lang="en-IN" dirty="0" smtClean="0">
                <a:solidFill>
                  <a:srgbClr val="002060"/>
                </a:solidFill>
              </a:rPr>
              <a:t>using </a:t>
            </a:r>
            <a:r>
              <a:rPr lang="en-IN" dirty="0" smtClean="0">
                <a:solidFill>
                  <a:srgbClr val="FF0000"/>
                </a:solidFill>
              </a:rPr>
              <a:t>search and retrieval software </a:t>
            </a:r>
            <a:r>
              <a:rPr lang="en-IN" dirty="0" smtClean="0">
                <a:solidFill>
                  <a:srgbClr val="002060"/>
                </a:solidFill>
              </a:rPr>
              <a:t>data along with the current journals papers </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Durability</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i="1" dirty="0" smtClean="0">
                <a:solidFill>
                  <a:srgbClr val="002060"/>
                </a:solidFill>
              </a:rPr>
              <a:t>Traditional approach</a:t>
            </a:r>
          </a:p>
          <a:p>
            <a:pPr>
              <a:buNone/>
            </a:pPr>
            <a:r>
              <a:rPr lang="en-IN" dirty="0" smtClean="0">
                <a:solidFill>
                  <a:srgbClr val="002060"/>
                </a:solidFill>
              </a:rPr>
              <a:t>  </a:t>
            </a:r>
          </a:p>
          <a:p>
            <a:pPr>
              <a:buNone/>
            </a:pPr>
            <a:r>
              <a:rPr lang="en-IN" dirty="0" smtClean="0">
                <a:solidFill>
                  <a:srgbClr val="002060"/>
                </a:solidFill>
              </a:rPr>
              <a:t> -Main </a:t>
            </a:r>
            <a:r>
              <a:rPr lang="en-IN" dirty="0" smtClean="0">
                <a:solidFill>
                  <a:srgbClr val="FF0000"/>
                </a:solidFill>
              </a:rPr>
              <a:t>focus </a:t>
            </a:r>
            <a:r>
              <a:rPr lang="en-IN" dirty="0" smtClean="0">
                <a:solidFill>
                  <a:srgbClr val="002060"/>
                </a:solidFill>
              </a:rPr>
              <a:t>on durability of only the </a:t>
            </a:r>
            <a:r>
              <a:rPr lang="en-IN" dirty="0" smtClean="0">
                <a:solidFill>
                  <a:srgbClr val="FF0000"/>
                </a:solidFill>
              </a:rPr>
              <a:t>optical</a:t>
            </a:r>
            <a:r>
              <a:rPr lang="en-IN" dirty="0" smtClean="0">
                <a:solidFill>
                  <a:srgbClr val="002060"/>
                </a:solidFill>
              </a:rPr>
              <a:t> and </a:t>
            </a:r>
            <a:r>
              <a:rPr lang="en-IN" dirty="0" smtClean="0">
                <a:solidFill>
                  <a:srgbClr val="FF0000"/>
                </a:solidFill>
              </a:rPr>
              <a:t>magnetic storage media </a:t>
            </a:r>
          </a:p>
          <a:p>
            <a:pPr>
              <a:buNone/>
            </a:pPr>
            <a:endParaRPr lang="en-IN" dirty="0" smtClean="0">
              <a:solidFill>
                <a:srgbClr val="002060"/>
              </a:solidFill>
            </a:endParaRPr>
          </a:p>
          <a:p>
            <a:pPr>
              <a:buNone/>
            </a:pPr>
            <a:r>
              <a:rPr lang="en-IN" dirty="0" smtClean="0">
                <a:solidFill>
                  <a:srgbClr val="002060"/>
                </a:solidFill>
              </a:rPr>
              <a:t>-</a:t>
            </a:r>
            <a:r>
              <a:rPr lang="en-IN" dirty="0" smtClean="0">
                <a:solidFill>
                  <a:srgbClr val="FF0000"/>
                </a:solidFill>
              </a:rPr>
              <a:t>Not</a:t>
            </a:r>
            <a:r>
              <a:rPr lang="en-IN" dirty="0" smtClean="0">
                <a:solidFill>
                  <a:srgbClr val="002060"/>
                </a:solidFill>
              </a:rPr>
              <a:t> much </a:t>
            </a:r>
            <a:r>
              <a:rPr lang="en-IN" dirty="0" smtClean="0">
                <a:solidFill>
                  <a:srgbClr val="FF0000"/>
                </a:solidFill>
              </a:rPr>
              <a:t>concern</a:t>
            </a:r>
            <a:r>
              <a:rPr lang="en-IN" dirty="0" smtClean="0">
                <a:solidFill>
                  <a:srgbClr val="002060"/>
                </a:solidFill>
              </a:rPr>
              <a:t> about </a:t>
            </a:r>
            <a:r>
              <a:rPr lang="en-IN" dirty="0" smtClean="0">
                <a:solidFill>
                  <a:srgbClr val="FF0000"/>
                </a:solidFill>
              </a:rPr>
              <a:t>information resource </a:t>
            </a:r>
            <a:r>
              <a:rPr lang="en-IN" dirty="0" smtClean="0">
                <a:solidFill>
                  <a:srgbClr val="002060"/>
                </a:solidFill>
              </a:rPr>
              <a:t>held on the media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Traditional Approach---contd.</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FF0000"/>
                </a:solidFill>
              </a:rPr>
              <a:t>Top priority </a:t>
            </a:r>
            <a:r>
              <a:rPr lang="en-IN" dirty="0" smtClean="0">
                <a:solidFill>
                  <a:srgbClr val="002060"/>
                </a:solidFill>
              </a:rPr>
              <a:t>on </a:t>
            </a:r>
            <a:r>
              <a:rPr lang="en-IN" dirty="0" smtClean="0">
                <a:solidFill>
                  <a:srgbClr val="FF0000"/>
                </a:solidFill>
              </a:rPr>
              <a:t>extending life </a:t>
            </a:r>
            <a:r>
              <a:rPr lang="en-IN" dirty="0" smtClean="0">
                <a:solidFill>
                  <a:srgbClr val="002060"/>
                </a:solidFill>
              </a:rPr>
              <a:t>of </a:t>
            </a:r>
            <a:r>
              <a:rPr lang="en-IN" dirty="0" smtClean="0">
                <a:solidFill>
                  <a:srgbClr val="FF0000"/>
                </a:solidFill>
              </a:rPr>
              <a:t>paper, film</a:t>
            </a:r>
            <a:r>
              <a:rPr lang="en-IN" dirty="0" smtClean="0">
                <a:solidFill>
                  <a:srgbClr val="002060"/>
                </a:solidFill>
              </a:rPr>
              <a:t>, and </a:t>
            </a:r>
            <a:r>
              <a:rPr lang="en-IN" dirty="0" smtClean="0">
                <a:solidFill>
                  <a:srgbClr val="FF0000"/>
                </a:solidFill>
              </a:rPr>
              <a:t>magnetic tape</a:t>
            </a:r>
          </a:p>
          <a:p>
            <a:pPr>
              <a:buNone/>
            </a:pPr>
            <a:r>
              <a:rPr lang="en-IN" dirty="0" smtClean="0">
                <a:solidFill>
                  <a:srgbClr val="FF0000"/>
                </a:solidFill>
              </a:rPr>
              <a:t>      - </a:t>
            </a:r>
            <a:r>
              <a:rPr lang="en-IN" dirty="0" smtClean="0">
                <a:solidFill>
                  <a:srgbClr val="002060"/>
                </a:solidFill>
              </a:rPr>
              <a:t>by stabilizing their structures</a:t>
            </a:r>
          </a:p>
          <a:p>
            <a:pPr>
              <a:buNone/>
            </a:pPr>
            <a:r>
              <a:rPr lang="en-IN" dirty="0" smtClean="0">
                <a:solidFill>
                  <a:srgbClr val="FF0000"/>
                </a:solidFill>
              </a:rPr>
              <a:t>       -limiting  ability </a:t>
            </a:r>
            <a:r>
              <a:rPr lang="en-IN" dirty="0" smtClean="0">
                <a:solidFill>
                  <a:srgbClr val="002060"/>
                </a:solidFill>
              </a:rPr>
              <a:t>of internal and external   factors </a:t>
            </a:r>
            <a:r>
              <a:rPr lang="en-IN" dirty="0" smtClean="0">
                <a:solidFill>
                  <a:srgbClr val="FF0000"/>
                </a:solidFill>
              </a:rPr>
              <a:t>to cause deterioration</a:t>
            </a:r>
          </a:p>
          <a:p>
            <a:pPr>
              <a:buNone/>
            </a:pPr>
            <a:endParaRPr lang="en-IN" dirty="0" smtClean="0">
              <a:solidFill>
                <a:srgbClr val="002060"/>
              </a:solidFill>
            </a:endParaRPr>
          </a:p>
          <a:p>
            <a:r>
              <a:rPr lang="en-IN" dirty="0" smtClean="0">
                <a:solidFill>
                  <a:srgbClr val="002060"/>
                </a:solidFill>
              </a:rPr>
              <a:t> Proper </a:t>
            </a:r>
            <a:r>
              <a:rPr lang="en-IN" dirty="0" smtClean="0">
                <a:solidFill>
                  <a:srgbClr val="FF0000"/>
                </a:solidFill>
              </a:rPr>
              <a:t>environmental controls</a:t>
            </a:r>
            <a:r>
              <a:rPr lang="en-IN" dirty="0" smtClean="0">
                <a:solidFill>
                  <a:srgbClr val="002060"/>
                </a:solidFill>
              </a:rPr>
              <a:t>, care and </a:t>
            </a:r>
            <a:r>
              <a:rPr lang="en-IN" dirty="0" smtClean="0">
                <a:solidFill>
                  <a:srgbClr val="FF0000"/>
                </a:solidFill>
              </a:rPr>
              <a:t>handling guidelines</a:t>
            </a:r>
            <a:r>
              <a:rPr lang="en-IN" dirty="0" smtClean="0">
                <a:solidFill>
                  <a:srgbClr val="002060"/>
                </a:solidFill>
              </a:rPr>
              <a:t>, and disaster recovery procedures</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Digital Approach</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FF0000"/>
                </a:solidFill>
              </a:rPr>
              <a:t>Focus</a:t>
            </a:r>
            <a:r>
              <a:rPr lang="en-IN" dirty="0" smtClean="0">
                <a:solidFill>
                  <a:srgbClr val="002060"/>
                </a:solidFill>
              </a:rPr>
              <a:t>  on finding </a:t>
            </a:r>
            <a:r>
              <a:rPr lang="en-IN" dirty="0" smtClean="0">
                <a:solidFill>
                  <a:srgbClr val="FF0000"/>
                </a:solidFill>
              </a:rPr>
              <a:t>techniques </a:t>
            </a:r>
            <a:r>
              <a:rPr lang="en-IN" dirty="0" smtClean="0">
                <a:solidFill>
                  <a:srgbClr val="002060"/>
                </a:solidFill>
              </a:rPr>
              <a:t>to  </a:t>
            </a:r>
            <a:r>
              <a:rPr lang="en-IN" dirty="0" smtClean="0">
                <a:solidFill>
                  <a:srgbClr val="FF0000"/>
                </a:solidFill>
              </a:rPr>
              <a:t>migrate valuable  data, files, audio, video and softwares </a:t>
            </a:r>
            <a:r>
              <a:rPr lang="en-IN" dirty="0" smtClean="0">
                <a:solidFill>
                  <a:srgbClr val="002060"/>
                </a:solidFill>
              </a:rPr>
              <a:t>etc. to </a:t>
            </a:r>
            <a:r>
              <a:rPr lang="en-IN" dirty="0" smtClean="0">
                <a:solidFill>
                  <a:srgbClr val="FF0000"/>
                </a:solidFill>
              </a:rPr>
              <a:t>future generations </a:t>
            </a:r>
            <a:r>
              <a:rPr lang="en-IN" dirty="0" smtClean="0">
                <a:solidFill>
                  <a:srgbClr val="002060"/>
                </a:solidFill>
              </a:rPr>
              <a:t>of the </a:t>
            </a:r>
            <a:r>
              <a:rPr lang="en-IN" dirty="0" smtClean="0">
                <a:solidFill>
                  <a:srgbClr val="FF0000"/>
                </a:solidFill>
              </a:rPr>
              <a:t>technology</a:t>
            </a:r>
          </a:p>
          <a:p>
            <a:pPr>
              <a:buNone/>
            </a:pPr>
            <a:endParaRPr lang="en-IN" dirty="0" smtClean="0">
              <a:solidFill>
                <a:srgbClr val="FF0000"/>
              </a:solidFill>
            </a:endParaRPr>
          </a:p>
          <a:p>
            <a:r>
              <a:rPr lang="en-IN" dirty="0" smtClean="0">
                <a:solidFill>
                  <a:srgbClr val="002060"/>
                </a:solidFill>
              </a:rPr>
              <a:t>Has </a:t>
            </a:r>
            <a:r>
              <a:rPr lang="en-IN" dirty="0" smtClean="0">
                <a:solidFill>
                  <a:srgbClr val="FF0000"/>
                </a:solidFill>
              </a:rPr>
              <a:t>impact</a:t>
            </a:r>
            <a:r>
              <a:rPr lang="en-IN" dirty="0" smtClean="0">
                <a:solidFill>
                  <a:srgbClr val="002060"/>
                </a:solidFill>
              </a:rPr>
              <a:t> on </a:t>
            </a:r>
            <a:r>
              <a:rPr lang="en-IN" dirty="0" smtClean="0">
                <a:solidFill>
                  <a:srgbClr val="FF0000"/>
                </a:solidFill>
              </a:rPr>
              <a:t>life cycle </a:t>
            </a:r>
            <a:r>
              <a:rPr lang="en-IN" dirty="0" smtClean="0">
                <a:solidFill>
                  <a:srgbClr val="002060"/>
                </a:solidFill>
              </a:rPr>
              <a:t>and expectancy of  </a:t>
            </a:r>
            <a:r>
              <a:rPr lang="en-IN" dirty="0" smtClean="0">
                <a:solidFill>
                  <a:srgbClr val="FF0000"/>
                </a:solidFill>
              </a:rPr>
              <a:t>information </a:t>
            </a:r>
            <a:r>
              <a:rPr lang="en-IN" dirty="0" smtClean="0">
                <a:solidFill>
                  <a:srgbClr val="002060"/>
                </a:solidFill>
              </a:rPr>
              <a:t>itself</a:t>
            </a:r>
          </a:p>
          <a:p>
            <a:pPr>
              <a:buNone/>
            </a:pPr>
            <a:endParaRPr lang="en-IN" dirty="0" smtClean="0">
              <a:solidFill>
                <a:srgbClr val="002060"/>
              </a:solidFill>
            </a:endParaRPr>
          </a:p>
          <a:p>
            <a:r>
              <a:rPr lang="en-IN" dirty="0" smtClean="0">
                <a:solidFill>
                  <a:srgbClr val="002060"/>
                </a:solidFill>
              </a:rPr>
              <a:t>Almost </a:t>
            </a:r>
            <a:r>
              <a:rPr lang="en-IN" dirty="0" smtClean="0">
                <a:solidFill>
                  <a:srgbClr val="FF0000"/>
                </a:solidFill>
              </a:rPr>
              <a:t>uncertain </a:t>
            </a:r>
            <a:r>
              <a:rPr lang="en-IN" dirty="0" smtClean="0">
                <a:solidFill>
                  <a:srgbClr val="002060"/>
                </a:solidFill>
              </a:rPr>
              <a:t>whether </a:t>
            </a:r>
            <a:r>
              <a:rPr lang="en-IN" dirty="0" smtClean="0">
                <a:solidFill>
                  <a:srgbClr val="FF0000"/>
                </a:solidFill>
              </a:rPr>
              <a:t>vendors</a:t>
            </a:r>
            <a:r>
              <a:rPr lang="en-IN" dirty="0" smtClean="0">
                <a:solidFill>
                  <a:srgbClr val="002060"/>
                </a:solidFill>
              </a:rPr>
              <a:t> would </a:t>
            </a:r>
            <a:r>
              <a:rPr lang="en-IN" dirty="0" smtClean="0">
                <a:solidFill>
                  <a:srgbClr val="FF0000"/>
                </a:solidFill>
              </a:rPr>
              <a:t>support</a:t>
            </a:r>
            <a:r>
              <a:rPr lang="en-IN" dirty="0" smtClean="0">
                <a:solidFill>
                  <a:srgbClr val="002060"/>
                </a:solidFill>
              </a:rPr>
              <a:t> or maintain the </a:t>
            </a:r>
            <a:r>
              <a:rPr lang="en-IN" dirty="0" smtClean="0">
                <a:solidFill>
                  <a:srgbClr val="FF0000"/>
                </a:solidFill>
              </a:rPr>
              <a:t>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Background</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Digital resources </a:t>
            </a:r>
          </a:p>
          <a:p>
            <a:pPr>
              <a:buNone/>
            </a:pPr>
            <a:r>
              <a:rPr lang="en-IN" dirty="0" smtClean="0">
                <a:solidFill>
                  <a:srgbClr val="002060"/>
                </a:solidFill>
              </a:rPr>
              <a:t>        -Information content </a:t>
            </a:r>
          </a:p>
          <a:p>
            <a:pPr>
              <a:buNone/>
            </a:pPr>
            <a:r>
              <a:rPr lang="en-IN" dirty="0" smtClean="0">
                <a:solidFill>
                  <a:srgbClr val="002060"/>
                </a:solidFill>
              </a:rPr>
              <a:t>        </a:t>
            </a:r>
            <a:r>
              <a:rPr lang="en-IN" dirty="0" smtClean="0">
                <a:solidFill>
                  <a:srgbClr val="FF0000"/>
                </a:solidFill>
              </a:rPr>
              <a:t>- Various formats and media</a:t>
            </a:r>
          </a:p>
          <a:p>
            <a:pPr>
              <a:buNone/>
            </a:pPr>
            <a:r>
              <a:rPr lang="en-IN" dirty="0" smtClean="0">
                <a:solidFill>
                  <a:srgbClr val="002060"/>
                </a:solidFill>
              </a:rPr>
              <a:t>         - Accessed and used  for the long time</a:t>
            </a:r>
          </a:p>
          <a:p>
            <a:pPr>
              <a:buNone/>
            </a:pPr>
            <a:r>
              <a:rPr lang="en-IN" dirty="0" smtClean="0">
                <a:solidFill>
                  <a:srgbClr val="002060"/>
                </a:solidFill>
              </a:rPr>
              <a:t>         - </a:t>
            </a:r>
            <a:r>
              <a:rPr lang="en-IN" dirty="0" smtClean="0">
                <a:solidFill>
                  <a:srgbClr val="FF0000"/>
                </a:solidFill>
              </a:rPr>
              <a:t>Without loosing originality </a:t>
            </a:r>
          </a:p>
          <a:p>
            <a:r>
              <a:rPr lang="en-IN" dirty="0" smtClean="0">
                <a:solidFill>
                  <a:srgbClr val="002060"/>
                </a:solidFill>
              </a:rPr>
              <a:t>Technological advances should not affect</a:t>
            </a:r>
          </a:p>
          <a:p>
            <a:pPr>
              <a:buNone/>
            </a:pPr>
            <a:r>
              <a:rPr lang="en-IN" dirty="0" smtClean="0">
                <a:solidFill>
                  <a:srgbClr val="002060"/>
                </a:solidFill>
              </a:rPr>
              <a:t>      -Accurate representation,</a:t>
            </a:r>
          </a:p>
          <a:p>
            <a:pPr>
              <a:buNone/>
            </a:pPr>
            <a:r>
              <a:rPr lang="en-IN" dirty="0" smtClean="0">
                <a:solidFill>
                  <a:srgbClr val="002060"/>
                </a:solidFill>
              </a:rPr>
              <a:t>      </a:t>
            </a:r>
            <a:r>
              <a:rPr lang="en-IN" dirty="0" smtClean="0">
                <a:solidFill>
                  <a:srgbClr val="FF0000"/>
                </a:solidFill>
              </a:rPr>
              <a:t>-Rendering </a:t>
            </a:r>
          </a:p>
          <a:p>
            <a:pPr>
              <a:buNone/>
            </a:pPr>
            <a:r>
              <a:rPr lang="en-IN" dirty="0" smtClean="0">
                <a:solidFill>
                  <a:srgbClr val="002060"/>
                </a:solidFill>
              </a:rPr>
              <a:t>      -Usability of the original digital information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approach...contd.</a:t>
            </a:r>
            <a:endParaRPr lang="en-IN" sz="2700"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FF0000"/>
                </a:solidFill>
              </a:rPr>
              <a:t>Responsibility </a:t>
            </a:r>
            <a:r>
              <a:rPr lang="en-IN" dirty="0" smtClean="0">
                <a:solidFill>
                  <a:srgbClr val="002060"/>
                </a:solidFill>
              </a:rPr>
              <a:t> shifts mainly to the </a:t>
            </a:r>
            <a:r>
              <a:rPr lang="en-IN" dirty="0" smtClean="0">
                <a:solidFill>
                  <a:srgbClr val="FF0000"/>
                </a:solidFill>
              </a:rPr>
              <a:t>LIS professionals </a:t>
            </a:r>
          </a:p>
          <a:p>
            <a:pPr>
              <a:buNone/>
            </a:pPr>
            <a:endParaRPr lang="en-IN" dirty="0" smtClean="0">
              <a:solidFill>
                <a:srgbClr val="FF0000"/>
              </a:solidFill>
            </a:endParaRPr>
          </a:p>
          <a:p>
            <a:r>
              <a:rPr lang="en-IN" dirty="0" smtClean="0">
                <a:solidFill>
                  <a:srgbClr val="FF0000"/>
                </a:solidFill>
              </a:rPr>
              <a:t>They must be prepared to migrate valuable image data, indexes, and software to future generations of technology</a:t>
            </a:r>
          </a:p>
          <a:p>
            <a:pPr>
              <a:buNone/>
            </a:pPr>
            <a:endParaRPr lang="en-IN" dirty="0" smtClean="0">
              <a:solidFill>
                <a:srgbClr val="FF0000"/>
              </a:solidFill>
            </a:endParaRPr>
          </a:p>
          <a:p>
            <a:r>
              <a:rPr lang="en-IN" dirty="0" smtClean="0">
                <a:solidFill>
                  <a:srgbClr val="002060"/>
                </a:solidFill>
              </a:rPr>
              <a:t>LIS professionals  could </a:t>
            </a:r>
            <a:r>
              <a:rPr lang="en-IN" dirty="0" smtClean="0">
                <a:solidFill>
                  <a:srgbClr val="FF0000"/>
                </a:solidFill>
              </a:rPr>
              <a:t>judge</a:t>
            </a:r>
            <a:r>
              <a:rPr lang="en-IN" dirty="0" smtClean="0">
                <a:solidFill>
                  <a:srgbClr val="002060"/>
                </a:solidFill>
              </a:rPr>
              <a:t> the </a:t>
            </a:r>
            <a:r>
              <a:rPr lang="en-IN" dirty="0" smtClean="0">
                <a:solidFill>
                  <a:srgbClr val="FF0000"/>
                </a:solidFill>
              </a:rPr>
              <a:t>retrieval</a:t>
            </a:r>
            <a:r>
              <a:rPr lang="en-IN" dirty="0" smtClean="0">
                <a:solidFill>
                  <a:srgbClr val="002060"/>
                </a:solidFill>
              </a:rPr>
              <a:t> and </a:t>
            </a:r>
            <a:r>
              <a:rPr lang="en-IN" dirty="0" smtClean="0">
                <a:solidFill>
                  <a:srgbClr val="FF0000"/>
                </a:solidFill>
              </a:rPr>
              <a:t>interpretation</a:t>
            </a:r>
            <a:r>
              <a:rPr lang="en-IN" dirty="0" smtClean="0">
                <a:solidFill>
                  <a:srgbClr val="002060"/>
                </a:solidFill>
              </a:rPr>
              <a:t> of the </a:t>
            </a:r>
            <a:r>
              <a:rPr lang="en-IN" dirty="0" smtClean="0">
                <a:solidFill>
                  <a:srgbClr val="FF0000"/>
                </a:solidFill>
              </a:rPr>
              <a:t>data stored </a:t>
            </a:r>
            <a:r>
              <a:rPr lang="en-IN" dirty="0" smtClean="0">
                <a:solidFill>
                  <a:srgbClr val="002060"/>
                </a:solidFill>
              </a:rPr>
              <a:t>on a particular </a:t>
            </a:r>
            <a:r>
              <a:rPr lang="en-IN" dirty="0" smtClean="0">
                <a:solidFill>
                  <a:srgbClr val="FF0000"/>
                </a:solidFill>
              </a:rPr>
              <a:t>information resource</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Implications </a:t>
            </a:r>
            <a:endParaRPr lang="en-IN" sz="2700" b="1" dirty="0">
              <a:solidFill>
                <a:srgbClr val="002060"/>
              </a:solidFill>
            </a:endParaRPr>
          </a:p>
        </p:txBody>
      </p:sp>
      <p:sp>
        <p:nvSpPr>
          <p:cNvPr id="3" name="Content Placeholder 2"/>
          <p:cNvSpPr>
            <a:spLocks noGrp="1"/>
          </p:cNvSpPr>
          <p:nvPr>
            <p:ph sz="quarter" idx="1"/>
          </p:nvPr>
        </p:nvSpPr>
        <p:spPr/>
        <p:txBody>
          <a:bodyPr>
            <a:normAutofit lnSpcReduction="10000"/>
          </a:bodyPr>
          <a:lstStyle/>
          <a:p>
            <a:r>
              <a:rPr lang="en-IN" dirty="0" smtClean="0">
                <a:solidFill>
                  <a:srgbClr val="FF0000"/>
                </a:solidFill>
              </a:rPr>
              <a:t>lack of control </a:t>
            </a:r>
            <a:r>
              <a:rPr lang="en-IN" dirty="0" smtClean="0">
                <a:solidFill>
                  <a:srgbClr val="002060"/>
                </a:solidFill>
              </a:rPr>
              <a:t>over evolution of  </a:t>
            </a:r>
            <a:r>
              <a:rPr lang="en-IN" dirty="0" smtClean="0">
                <a:solidFill>
                  <a:srgbClr val="FF0000"/>
                </a:solidFill>
              </a:rPr>
              <a:t>imaging market  place </a:t>
            </a:r>
            <a:r>
              <a:rPr lang="en-IN" dirty="0" smtClean="0">
                <a:solidFill>
                  <a:srgbClr val="002060"/>
                </a:solidFill>
              </a:rPr>
              <a:t>and </a:t>
            </a:r>
            <a:r>
              <a:rPr lang="en-IN" dirty="0" smtClean="0">
                <a:solidFill>
                  <a:srgbClr val="FF0000"/>
                </a:solidFill>
              </a:rPr>
              <a:t>technology options</a:t>
            </a:r>
          </a:p>
          <a:p>
            <a:pPr>
              <a:buNone/>
            </a:pPr>
            <a:endParaRPr lang="en-IN" dirty="0" smtClean="0">
              <a:solidFill>
                <a:srgbClr val="FF0000"/>
              </a:solidFill>
            </a:endParaRPr>
          </a:p>
          <a:p>
            <a:r>
              <a:rPr lang="en-IN" dirty="0" smtClean="0">
                <a:solidFill>
                  <a:srgbClr val="002060"/>
                </a:solidFill>
              </a:rPr>
              <a:t>Librarians can influence life expectancy of information  indirectly</a:t>
            </a:r>
          </a:p>
          <a:p>
            <a:pPr>
              <a:buNone/>
            </a:pPr>
            <a:r>
              <a:rPr lang="en-IN" i="1" dirty="0" smtClean="0">
                <a:solidFill>
                  <a:srgbClr val="002060"/>
                </a:solidFill>
              </a:rPr>
              <a:t>                                    by </a:t>
            </a:r>
          </a:p>
          <a:p>
            <a:r>
              <a:rPr lang="en-IN" dirty="0" smtClean="0">
                <a:solidFill>
                  <a:srgbClr val="002060"/>
                </a:solidFill>
              </a:rPr>
              <a:t> Making sure that </a:t>
            </a:r>
            <a:r>
              <a:rPr lang="en-IN" dirty="0" smtClean="0">
                <a:solidFill>
                  <a:srgbClr val="FF0000"/>
                </a:solidFill>
              </a:rPr>
              <a:t>local budgetary commitments </a:t>
            </a:r>
            <a:r>
              <a:rPr lang="en-IN" dirty="0" smtClean="0">
                <a:solidFill>
                  <a:srgbClr val="002060"/>
                </a:solidFill>
              </a:rPr>
              <a:t>are made consistently at appropriate level  </a:t>
            </a:r>
          </a:p>
          <a:p>
            <a:pPr>
              <a:buNone/>
            </a:pPr>
            <a:endParaRPr lang="en-IN" dirty="0" smtClean="0">
              <a:solidFill>
                <a:srgbClr val="002060"/>
              </a:solidFill>
            </a:endParaRPr>
          </a:p>
          <a:p>
            <a:r>
              <a:rPr lang="en-IN" dirty="0" smtClean="0">
                <a:solidFill>
                  <a:srgbClr val="002060"/>
                </a:solidFill>
              </a:rPr>
              <a:t>DIRF   </a:t>
            </a:r>
            <a:r>
              <a:rPr lang="en-IN" dirty="0" smtClean="0">
                <a:solidFill>
                  <a:srgbClr val="FF0000"/>
                </a:solidFill>
              </a:rPr>
              <a:t>ensures</a:t>
            </a:r>
            <a:r>
              <a:rPr lang="en-IN" dirty="0" smtClean="0">
                <a:solidFill>
                  <a:srgbClr val="002060"/>
                </a:solidFill>
              </a:rPr>
              <a:t> a proper and sufficient  budgetary provision  plus   </a:t>
            </a:r>
            <a:r>
              <a:rPr lang="en-IN" dirty="0" smtClean="0">
                <a:solidFill>
                  <a:srgbClr val="FF0000"/>
                </a:solidFill>
              </a:rPr>
              <a:t>a regular and continued grant from CSIR</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Integrity</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Requires retaining of </a:t>
            </a:r>
            <a:r>
              <a:rPr lang="en-IN" dirty="0" smtClean="0">
                <a:solidFill>
                  <a:srgbClr val="FF0000"/>
                </a:solidFill>
              </a:rPr>
              <a:t>two types </a:t>
            </a:r>
            <a:r>
              <a:rPr lang="en-IN" dirty="0" smtClean="0">
                <a:solidFill>
                  <a:srgbClr val="002060"/>
                </a:solidFill>
              </a:rPr>
              <a:t>of </a:t>
            </a:r>
            <a:r>
              <a:rPr lang="en-IN" dirty="0" smtClean="0">
                <a:solidFill>
                  <a:srgbClr val="FF0000"/>
                </a:solidFill>
              </a:rPr>
              <a:t>evidence </a:t>
            </a:r>
            <a:r>
              <a:rPr lang="en-IN" dirty="0" smtClean="0">
                <a:solidFill>
                  <a:srgbClr val="002060"/>
                </a:solidFill>
              </a:rPr>
              <a:t>viz. </a:t>
            </a:r>
            <a:r>
              <a:rPr lang="en-IN" dirty="0" smtClean="0">
                <a:solidFill>
                  <a:srgbClr val="FF0000"/>
                </a:solidFill>
              </a:rPr>
              <a:t>Intellectual and Physical</a:t>
            </a:r>
            <a:endParaRPr lang="en-IN" dirty="0" smtClean="0">
              <a:solidFill>
                <a:srgbClr val="002060"/>
              </a:solidFill>
            </a:endParaRPr>
          </a:p>
          <a:p>
            <a:r>
              <a:rPr lang="en-IN" dirty="0" smtClean="0">
                <a:solidFill>
                  <a:srgbClr val="FF0000"/>
                </a:solidFill>
              </a:rPr>
              <a:t>Intellectual</a:t>
            </a:r>
            <a:r>
              <a:rPr lang="en-IN" dirty="0" smtClean="0">
                <a:solidFill>
                  <a:srgbClr val="002060"/>
                </a:solidFill>
              </a:rPr>
              <a:t> </a:t>
            </a:r>
            <a:r>
              <a:rPr lang="en-IN" dirty="0" smtClean="0">
                <a:solidFill>
                  <a:srgbClr val="FF0000"/>
                </a:solidFill>
              </a:rPr>
              <a:t>integrity</a:t>
            </a:r>
            <a:r>
              <a:rPr lang="en-IN" dirty="0" smtClean="0">
                <a:solidFill>
                  <a:srgbClr val="002060"/>
                </a:solidFill>
              </a:rPr>
              <a:t> depends on </a:t>
            </a:r>
            <a:r>
              <a:rPr lang="en-IN" dirty="0" smtClean="0">
                <a:solidFill>
                  <a:srgbClr val="FF0000"/>
                </a:solidFill>
              </a:rPr>
              <a:t>truthfulness, authenticity </a:t>
            </a:r>
            <a:r>
              <a:rPr lang="en-IN" dirty="0" smtClean="0">
                <a:solidFill>
                  <a:srgbClr val="002060"/>
                </a:solidFill>
              </a:rPr>
              <a:t>of the </a:t>
            </a:r>
            <a:r>
              <a:rPr lang="en-IN" dirty="0" smtClean="0">
                <a:solidFill>
                  <a:srgbClr val="FF0000"/>
                </a:solidFill>
              </a:rPr>
              <a:t>information resource </a:t>
            </a:r>
          </a:p>
          <a:p>
            <a:r>
              <a:rPr lang="en-IN" dirty="0" smtClean="0">
                <a:solidFill>
                  <a:srgbClr val="002060"/>
                </a:solidFill>
              </a:rPr>
              <a:t>Supported by appropriate </a:t>
            </a:r>
            <a:r>
              <a:rPr lang="en-IN" dirty="0" smtClean="0">
                <a:solidFill>
                  <a:srgbClr val="FF0000"/>
                </a:solidFill>
              </a:rPr>
              <a:t>documentation</a:t>
            </a:r>
            <a:r>
              <a:rPr lang="en-IN" dirty="0" smtClean="0">
                <a:solidFill>
                  <a:srgbClr val="002060"/>
                </a:solidFill>
              </a:rPr>
              <a:t> including </a:t>
            </a:r>
            <a:r>
              <a:rPr lang="en-IN" dirty="0" smtClean="0">
                <a:solidFill>
                  <a:srgbClr val="FF0000"/>
                </a:solidFill>
              </a:rPr>
              <a:t>ownership aspects </a:t>
            </a:r>
          </a:p>
          <a:p>
            <a:r>
              <a:rPr lang="en-IN" dirty="0" smtClean="0">
                <a:solidFill>
                  <a:srgbClr val="FF0000"/>
                </a:solidFill>
              </a:rPr>
              <a:t>Physical integrity </a:t>
            </a:r>
            <a:r>
              <a:rPr lang="en-IN" dirty="0" smtClean="0">
                <a:solidFill>
                  <a:srgbClr val="002060"/>
                </a:solidFill>
              </a:rPr>
              <a:t>is mainly concerned with </a:t>
            </a:r>
            <a:r>
              <a:rPr lang="en-IN" dirty="0" smtClean="0">
                <a:solidFill>
                  <a:srgbClr val="FF0000"/>
                </a:solidFill>
              </a:rPr>
              <a:t>artefact </a:t>
            </a:r>
            <a:r>
              <a:rPr lang="en-IN" dirty="0" smtClean="0">
                <a:solidFill>
                  <a:srgbClr val="002060"/>
                </a:solidFill>
              </a:rPr>
              <a:t>for protecting </a:t>
            </a:r>
            <a:r>
              <a:rPr lang="en-IN" dirty="0" smtClean="0">
                <a:solidFill>
                  <a:srgbClr val="FF0000"/>
                </a:solidFill>
              </a:rPr>
              <a:t>historical evidence  </a:t>
            </a:r>
          </a:p>
          <a:p>
            <a:r>
              <a:rPr lang="en-IN" dirty="0" smtClean="0">
                <a:solidFill>
                  <a:srgbClr val="002060"/>
                </a:solidFill>
              </a:rPr>
              <a:t>Includes </a:t>
            </a:r>
            <a:r>
              <a:rPr lang="en-IN" dirty="0" smtClean="0">
                <a:solidFill>
                  <a:srgbClr val="FF0000"/>
                </a:solidFill>
              </a:rPr>
              <a:t>conservation treatments, binding techniques  </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Focus on </a:t>
            </a:r>
            <a:r>
              <a:rPr lang="en-IN" dirty="0" smtClean="0">
                <a:solidFill>
                  <a:srgbClr val="FF0000"/>
                </a:solidFill>
              </a:rPr>
              <a:t>how to prevent loss of information  </a:t>
            </a:r>
            <a:r>
              <a:rPr lang="en-IN" dirty="0" smtClean="0">
                <a:solidFill>
                  <a:srgbClr val="002060"/>
                </a:solidFill>
              </a:rPr>
              <a:t>after </a:t>
            </a:r>
          </a:p>
          <a:p>
            <a:pPr>
              <a:buNone/>
            </a:pPr>
            <a:r>
              <a:rPr lang="en-IN" dirty="0" smtClean="0">
                <a:solidFill>
                  <a:srgbClr val="002060"/>
                </a:solidFill>
              </a:rPr>
              <a:t>   -</a:t>
            </a:r>
            <a:r>
              <a:rPr lang="en-IN" dirty="0" smtClean="0">
                <a:solidFill>
                  <a:srgbClr val="FF0000"/>
                </a:solidFill>
              </a:rPr>
              <a:t>data compression </a:t>
            </a:r>
          </a:p>
          <a:p>
            <a:pPr>
              <a:buNone/>
            </a:pPr>
            <a:r>
              <a:rPr lang="en-IN" dirty="0" smtClean="0">
                <a:solidFill>
                  <a:srgbClr val="002060"/>
                </a:solidFill>
              </a:rPr>
              <a:t>    -</a:t>
            </a:r>
            <a:r>
              <a:rPr lang="en-IN" dirty="0" smtClean="0">
                <a:solidFill>
                  <a:srgbClr val="FF0000"/>
                </a:solidFill>
              </a:rPr>
              <a:t>communication</a:t>
            </a:r>
            <a:r>
              <a:rPr lang="en-IN" dirty="0" smtClean="0">
                <a:solidFill>
                  <a:srgbClr val="002060"/>
                </a:solidFill>
              </a:rPr>
              <a:t> through </a:t>
            </a:r>
            <a:r>
              <a:rPr lang="en-IN" dirty="0" smtClean="0">
                <a:solidFill>
                  <a:srgbClr val="FF0000"/>
                </a:solidFill>
              </a:rPr>
              <a:t>networks</a:t>
            </a:r>
            <a:r>
              <a:rPr lang="en-IN" dirty="0" smtClean="0">
                <a:solidFill>
                  <a:srgbClr val="002060"/>
                </a:solidFill>
              </a:rPr>
              <a:t> rather than physically maintaining the digital file</a:t>
            </a:r>
          </a:p>
          <a:p>
            <a:pPr>
              <a:buNone/>
            </a:pPr>
            <a:r>
              <a:rPr lang="en-IN" dirty="0" smtClean="0">
                <a:solidFill>
                  <a:srgbClr val="002060"/>
                </a:solidFill>
              </a:rPr>
              <a:t> </a:t>
            </a:r>
          </a:p>
          <a:p>
            <a:r>
              <a:rPr lang="en-IN" dirty="0" smtClean="0">
                <a:solidFill>
                  <a:srgbClr val="002060"/>
                </a:solidFill>
              </a:rPr>
              <a:t> For </a:t>
            </a:r>
            <a:r>
              <a:rPr lang="en-IN" dirty="0" smtClean="0">
                <a:solidFill>
                  <a:srgbClr val="FF0000"/>
                </a:solidFill>
              </a:rPr>
              <a:t>intellectual integrity  </a:t>
            </a:r>
            <a:r>
              <a:rPr lang="en-IN" dirty="0" smtClean="0">
                <a:solidFill>
                  <a:srgbClr val="002060"/>
                </a:solidFill>
              </a:rPr>
              <a:t>importance of </a:t>
            </a:r>
            <a:r>
              <a:rPr lang="en-IN" dirty="0" smtClean="0">
                <a:solidFill>
                  <a:srgbClr val="FF0000"/>
                </a:solidFill>
              </a:rPr>
              <a:t>linking </a:t>
            </a:r>
            <a:r>
              <a:rPr lang="en-IN" dirty="0" smtClean="0">
                <a:solidFill>
                  <a:srgbClr val="002060"/>
                </a:solidFill>
              </a:rPr>
              <a:t>accurate and </a:t>
            </a:r>
            <a:r>
              <a:rPr lang="en-IN" dirty="0" smtClean="0">
                <a:solidFill>
                  <a:srgbClr val="FF0000"/>
                </a:solidFill>
              </a:rPr>
              <a:t>authentic bibliographic records  </a:t>
            </a:r>
            <a:r>
              <a:rPr lang="en-IN" dirty="0" smtClean="0">
                <a:solidFill>
                  <a:srgbClr val="002060"/>
                </a:solidFill>
              </a:rPr>
              <a:t>with </a:t>
            </a:r>
            <a:r>
              <a:rPr lang="en-IN" dirty="0" smtClean="0">
                <a:solidFill>
                  <a:srgbClr val="FF0000"/>
                </a:solidFill>
              </a:rPr>
              <a:t>digital image files </a:t>
            </a:r>
            <a:r>
              <a:rPr lang="en-IN" dirty="0" smtClean="0">
                <a:solidFill>
                  <a:srgbClr val="002060"/>
                </a:solidFill>
              </a:rPr>
              <a:t>is crucial</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700" b="1" dirty="0" smtClean="0">
                <a:solidFill>
                  <a:srgbClr val="002060"/>
                </a:solidFill>
              </a:rPr>
              <a:t>Digital approach...contd</a:t>
            </a:r>
            <a:r>
              <a:rPr lang="en-IN" dirty="0" smtClean="0"/>
              <a:t>.</a:t>
            </a:r>
            <a:endParaRPr lang="en-IN" dirty="0"/>
          </a:p>
        </p:txBody>
      </p:sp>
      <p:sp>
        <p:nvSpPr>
          <p:cNvPr id="3" name="Content Placeholder 2"/>
          <p:cNvSpPr>
            <a:spLocks noGrp="1"/>
          </p:cNvSpPr>
          <p:nvPr>
            <p:ph sz="quarter" idx="1"/>
          </p:nvPr>
        </p:nvSpPr>
        <p:spPr/>
        <p:txBody>
          <a:bodyPr>
            <a:normAutofit/>
          </a:bodyPr>
          <a:lstStyle/>
          <a:p>
            <a:r>
              <a:rPr lang="en-IN" dirty="0" smtClean="0">
                <a:solidFill>
                  <a:srgbClr val="002060"/>
                </a:solidFill>
              </a:rPr>
              <a:t>Implies a careful preparation of </a:t>
            </a:r>
          </a:p>
          <a:p>
            <a:pPr>
              <a:buNone/>
            </a:pPr>
            <a:r>
              <a:rPr lang="en-IN" dirty="0" smtClean="0">
                <a:solidFill>
                  <a:srgbClr val="002060"/>
                </a:solidFill>
              </a:rPr>
              <a:t>    </a:t>
            </a:r>
            <a:r>
              <a:rPr lang="en-IN" dirty="0" smtClean="0">
                <a:solidFill>
                  <a:srgbClr val="FF0000"/>
                </a:solidFill>
              </a:rPr>
              <a:t>-structural indexes</a:t>
            </a:r>
          </a:p>
          <a:p>
            <a:pPr>
              <a:buNone/>
            </a:pPr>
            <a:r>
              <a:rPr lang="en-IN" dirty="0" smtClean="0">
                <a:solidFill>
                  <a:srgbClr val="000066"/>
                </a:solidFill>
              </a:rPr>
              <a:t>    -data descriptions</a:t>
            </a:r>
          </a:p>
          <a:p>
            <a:pPr>
              <a:buNone/>
            </a:pPr>
            <a:r>
              <a:rPr lang="en-IN" dirty="0" smtClean="0">
                <a:solidFill>
                  <a:srgbClr val="FF0000"/>
                </a:solidFill>
              </a:rPr>
              <a:t>    -metadata interchange standards</a:t>
            </a:r>
          </a:p>
          <a:p>
            <a:pPr>
              <a:buNone/>
            </a:pPr>
            <a:r>
              <a:rPr lang="en-IN" dirty="0" smtClean="0">
                <a:solidFill>
                  <a:srgbClr val="FF0000"/>
                </a:solidFill>
              </a:rPr>
              <a:t>    </a:t>
            </a:r>
            <a:r>
              <a:rPr lang="en-IN" dirty="0" smtClean="0">
                <a:solidFill>
                  <a:srgbClr val="000066"/>
                </a:solidFill>
              </a:rPr>
              <a:t>-database sharing </a:t>
            </a:r>
          </a:p>
          <a:p>
            <a:pPr>
              <a:buNone/>
            </a:pPr>
            <a:r>
              <a:rPr lang="en-IN" dirty="0" smtClean="0">
                <a:solidFill>
                  <a:srgbClr val="FF0000"/>
                </a:solidFill>
              </a:rPr>
              <a:t>    -bibliographic linking  etc. </a:t>
            </a:r>
          </a:p>
          <a:p>
            <a:r>
              <a:rPr lang="en-IN" dirty="0" smtClean="0">
                <a:solidFill>
                  <a:srgbClr val="FF0000"/>
                </a:solidFill>
              </a:rPr>
              <a:t>Controlling</a:t>
            </a:r>
            <a:r>
              <a:rPr lang="en-IN" dirty="0" smtClean="0">
                <a:solidFill>
                  <a:srgbClr val="002060"/>
                </a:solidFill>
              </a:rPr>
              <a:t> integrity of digital image files by </a:t>
            </a:r>
          </a:p>
          <a:p>
            <a:pPr>
              <a:buNone/>
            </a:pPr>
            <a:r>
              <a:rPr lang="en-IN" dirty="0" smtClean="0">
                <a:solidFill>
                  <a:srgbClr val="002060"/>
                </a:solidFill>
              </a:rPr>
              <a:t>   -</a:t>
            </a:r>
            <a:r>
              <a:rPr lang="en-IN" dirty="0" smtClean="0">
                <a:solidFill>
                  <a:srgbClr val="FF0000"/>
                </a:solidFill>
              </a:rPr>
              <a:t>appropriate documentation </a:t>
            </a:r>
            <a:r>
              <a:rPr lang="en-IN" dirty="0" smtClean="0">
                <a:solidFill>
                  <a:srgbClr val="002060"/>
                </a:solidFill>
              </a:rPr>
              <a:t>of </a:t>
            </a:r>
            <a:r>
              <a:rPr lang="en-IN" dirty="0" smtClean="0">
                <a:solidFill>
                  <a:srgbClr val="FF0000"/>
                </a:solidFill>
              </a:rPr>
              <a:t>periodic modifications </a:t>
            </a:r>
            <a:r>
              <a:rPr lang="en-IN" dirty="0" smtClean="0">
                <a:solidFill>
                  <a:srgbClr val="002060"/>
                </a:solidFill>
              </a:rPr>
              <a:t>in  digital records </a:t>
            </a:r>
          </a:p>
          <a:p>
            <a:pPr>
              <a:buNone/>
            </a:pPr>
            <a:r>
              <a:rPr lang="en-IN" dirty="0" smtClean="0">
                <a:solidFill>
                  <a:srgbClr val="002060"/>
                </a:solidFill>
              </a:rPr>
              <a:t>    -</a:t>
            </a:r>
            <a:r>
              <a:rPr lang="en-IN" dirty="0" smtClean="0">
                <a:solidFill>
                  <a:srgbClr val="FF0000"/>
                </a:solidFill>
              </a:rPr>
              <a:t>access methods</a:t>
            </a:r>
            <a:r>
              <a:rPr lang="en-IN" dirty="0" smtClean="0">
                <a:solidFill>
                  <a:srgbClr val="002060"/>
                </a:solidFill>
              </a:rPr>
              <a:t>, if required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Data files maintained at DIRF</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All the </a:t>
            </a:r>
            <a:r>
              <a:rPr lang="en-IN" dirty="0" smtClean="0">
                <a:solidFill>
                  <a:srgbClr val="FF0000"/>
                </a:solidFill>
              </a:rPr>
              <a:t>data files (e.g. for ISA and NOPR application areas)</a:t>
            </a:r>
            <a:r>
              <a:rPr lang="en-IN" dirty="0" smtClean="0">
                <a:solidFill>
                  <a:srgbClr val="002060"/>
                </a:solidFill>
              </a:rPr>
              <a:t>, are submitted to the Data centre  by its </a:t>
            </a:r>
            <a:r>
              <a:rPr lang="en-IN" dirty="0" smtClean="0">
                <a:solidFill>
                  <a:srgbClr val="FF0000"/>
                </a:solidFill>
              </a:rPr>
              <a:t>dedicated webmail </a:t>
            </a:r>
            <a:r>
              <a:rPr lang="en-IN" dirty="0" smtClean="0">
                <a:solidFill>
                  <a:srgbClr val="002060"/>
                </a:solidFill>
              </a:rPr>
              <a:t>in </a:t>
            </a:r>
            <a:r>
              <a:rPr lang="en-IN" dirty="0" smtClean="0">
                <a:solidFill>
                  <a:srgbClr val="FF0000"/>
                </a:solidFill>
              </a:rPr>
              <a:t>compressed form </a:t>
            </a:r>
          </a:p>
          <a:p>
            <a:r>
              <a:rPr lang="en-IN" dirty="0" smtClean="0">
                <a:solidFill>
                  <a:srgbClr val="002060"/>
                </a:solidFill>
              </a:rPr>
              <a:t>Includes related </a:t>
            </a:r>
            <a:r>
              <a:rPr lang="en-IN" dirty="0" smtClean="0">
                <a:solidFill>
                  <a:srgbClr val="FF0000"/>
                </a:solidFill>
              </a:rPr>
              <a:t>metadata for access and retrieval</a:t>
            </a:r>
            <a:r>
              <a:rPr lang="en-IN" dirty="0" smtClean="0">
                <a:solidFill>
                  <a:srgbClr val="002060"/>
                </a:solidFill>
              </a:rPr>
              <a:t> at a later stage through </a:t>
            </a:r>
            <a:r>
              <a:rPr lang="en-IN" dirty="0" smtClean="0">
                <a:solidFill>
                  <a:srgbClr val="FF0000"/>
                </a:solidFill>
              </a:rPr>
              <a:t>backend software programs</a:t>
            </a:r>
          </a:p>
          <a:p>
            <a:r>
              <a:rPr lang="en-IN" dirty="0" smtClean="0">
                <a:solidFill>
                  <a:srgbClr val="002060"/>
                </a:solidFill>
              </a:rPr>
              <a:t>In fact under NOPR, any </a:t>
            </a:r>
            <a:r>
              <a:rPr lang="en-IN" dirty="0" smtClean="0">
                <a:solidFill>
                  <a:srgbClr val="FF0000"/>
                </a:solidFill>
              </a:rPr>
              <a:t>registered user </a:t>
            </a:r>
            <a:r>
              <a:rPr lang="en-IN" dirty="0" smtClean="0">
                <a:solidFill>
                  <a:srgbClr val="002060"/>
                </a:solidFill>
              </a:rPr>
              <a:t>(as author), can </a:t>
            </a:r>
            <a:r>
              <a:rPr lang="en-IN" dirty="0" smtClean="0">
                <a:solidFill>
                  <a:srgbClr val="FF0000"/>
                </a:solidFill>
              </a:rPr>
              <a:t>find online status </a:t>
            </a:r>
            <a:r>
              <a:rPr lang="en-IN" dirty="0" smtClean="0">
                <a:solidFill>
                  <a:srgbClr val="002060"/>
                </a:solidFill>
              </a:rPr>
              <a:t>of his/her </a:t>
            </a:r>
            <a:r>
              <a:rPr lang="en-IN" dirty="0" smtClean="0">
                <a:solidFill>
                  <a:srgbClr val="FF0000"/>
                </a:solidFill>
              </a:rPr>
              <a:t>submitted paper </a:t>
            </a:r>
            <a:r>
              <a:rPr lang="en-IN" dirty="0" smtClean="0">
                <a:solidFill>
                  <a:srgbClr val="002060"/>
                </a:solidFill>
              </a:rPr>
              <a:t>at any stage </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6562" name="Picture 2"/>
          <p:cNvPicPr>
            <a:picLocks noGrp="1" noChangeAspect="1" noChangeArrowheads="1"/>
          </p:cNvPicPr>
          <p:nvPr>
            <p:ph sz="quarter" idx="1"/>
          </p:nvPr>
        </p:nvPicPr>
        <p:blipFill>
          <a:blip r:embed="rId2" cstate="print"/>
          <a:srcRect/>
          <a:stretch>
            <a:fillRect/>
          </a:stretch>
        </p:blipFill>
        <p:spPr bwMode="auto">
          <a:xfrm>
            <a:off x="-824089" y="620688"/>
            <a:ext cx="11088555"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7586" name="Picture 2"/>
          <p:cNvPicPr>
            <a:picLocks noGrp="1" noChangeAspect="1" noChangeArrowheads="1"/>
          </p:cNvPicPr>
          <p:nvPr>
            <p:ph sz="quarter" idx="1"/>
          </p:nvPr>
        </p:nvPicPr>
        <p:blipFill>
          <a:blip r:embed="rId2" cstate="print"/>
          <a:srcRect/>
          <a:stretch>
            <a:fillRect/>
          </a:stretch>
        </p:blipFill>
        <p:spPr bwMode="auto">
          <a:xfrm>
            <a:off x="-1000785" y="620688"/>
            <a:ext cx="10497165"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8610" name="Picture 2"/>
          <p:cNvPicPr>
            <a:picLocks noGrp="1" noChangeAspect="1" noChangeArrowheads="1"/>
          </p:cNvPicPr>
          <p:nvPr>
            <p:ph sz="quarter" idx="1"/>
          </p:nvPr>
        </p:nvPicPr>
        <p:blipFill>
          <a:blip r:embed="rId2" cstate="print"/>
          <a:srcRect/>
          <a:stretch>
            <a:fillRect/>
          </a:stretch>
        </p:blipFill>
        <p:spPr bwMode="auto">
          <a:xfrm>
            <a:off x="-468561" y="188640"/>
            <a:ext cx="10729193" cy="6912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Role of LIS Professionals</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They  </a:t>
            </a:r>
            <a:r>
              <a:rPr lang="en-IN" dirty="0" smtClean="0">
                <a:solidFill>
                  <a:srgbClr val="FF0000"/>
                </a:solidFill>
              </a:rPr>
              <a:t>should not </a:t>
            </a:r>
            <a:r>
              <a:rPr lang="en-IN" dirty="0" smtClean="0">
                <a:solidFill>
                  <a:srgbClr val="002060"/>
                </a:solidFill>
              </a:rPr>
              <a:t>be viewed as </a:t>
            </a:r>
            <a:r>
              <a:rPr lang="en-IN" dirty="0" smtClean="0">
                <a:solidFill>
                  <a:srgbClr val="FF0000"/>
                </a:solidFill>
              </a:rPr>
              <a:t>non performing participants </a:t>
            </a:r>
            <a:r>
              <a:rPr lang="en-IN" dirty="0" smtClean="0">
                <a:solidFill>
                  <a:srgbClr val="002060"/>
                </a:solidFill>
              </a:rPr>
              <a:t>or onlookers </a:t>
            </a:r>
            <a:r>
              <a:rPr lang="en-IN" dirty="0" smtClean="0">
                <a:solidFill>
                  <a:srgbClr val="FF0000"/>
                </a:solidFill>
              </a:rPr>
              <a:t>merely observing </a:t>
            </a:r>
            <a:r>
              <a:rPr lang="en-IN" dirty="0" smtClean="0">
                <a:solidFill>
                  <a:srgbClr val="002060"/>
                </a:solidFill>
              </a:rPr>
              <a:t>the </a:t>
            </a:r>
            <a:r>
              <a:rPr lang="en-IN" dirty="0" smtClean="0">
                <a:solidFill>
                  <a:srgbClr val="FF0000"/>
                </a:solidFill>
              </a:rPr>
              <a:t>fast development of network protocols</a:t>
            </a:r>
            <a:r>
              <a:rPr lang="en-IN" dirty="0" smtClean="0">
                <a:solidFill>
                  <a:srgbClr val="002060"/>
                </a:solidFill>
              </a:rPr>
              <a:t>, and </a:t>
            </a:r>
            <a:r>
              <a:rPr lang="en-IN" dirty="0" smtClean="0">
                <a:solidFill>
                  <a:srgbClr val="FF0000"/>
                </a:solidFill>
              </a:rPr>
              <a:t>data security techniques </a:t>
            </a:r>
            <a:r>
              <a:rPr lang="en-IN" dirty="0" smtClean="0">
                <a:solidFill>
                  <a:srgbClr val="002060"/>
                </a:solidFill>
              </a:rPr>
              <a:t>etc. </a:t>
            </a:r>
          </a:p>
          <a:p>
            <a:r>
              <a:rPr lang="en-IN" dirty="0" smtClean="0">
                <a:solidFill>
                  <a:srgbClr val="002060"/>
                </a:solidFill>
              </a:rPr>
              <a:t>Besides historical importance  an information product, also has concern  for </a:t>
            </a:r>
          </a:p>
          <a:p>
            <a:pPr>
              <a:buNone/>
            </a:pPr>
            <a:r>
              <a:rPr lang="en-IN" dirty="0" smtClean="0">
                <a:solidFill>
                  <a:srgbClr val="002060"/>
                </a:solidFill>
              </a:rPr>
              <a:t>    -</a:t>
            </a:r>
            <a:r>
              <a:rPr lang="en-IN" dirty="0" smtClean="0">
                <a:solidFill>
                  <a:srgbClr val="FF0000"/>
                </a:solidFill>
              </a:rPr>
              <a:t>protecting </a:t>
            </a:r>
          </a:p>
          <a:p>
            <a:pPr>
              <a:buNone/>
            </a:pPr>
            <a:r>
              <a:rPr lang="en-IN" dirty="0" smtClean="0">
                <a:solidFill>
                  <a:srgbClr val="002060"/>
                </a:solidFill>
              </a:rPr>
              <a:t>    -</a:t>
            </a:r>
            <a:r>
              <a:rPr lang="en-IN" dirty="0" smtClean="0">
                <a:solidFill>
                  <a:srgbClr val="FF0000"/>
                </a:solidFill>
              </a:rPr>
              <a:t>documenting  relationships </a:t>
            </a:r>
            <a:r>
              <a:rPr lang="en-IN" dirty="0" smtClean="0">
                <a:solidFill>
                  <a:srgbClr val="002060"/>
                </a:solidFill>
              </a:rPr>
              <a:t>among items in a collection. </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rPr>
              <a:t>Present scenario</a:t>
            </a:r>
            <a:endParaRPr lang="en-IN"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About sixty years old IT field</a:t>
            </a:r>
          </a:p>
          <a:p>
            <a:r>
              <a:rPr lang="en-IN" dirty="0" smtClean="0">
                <a:solidFill>
                  <a:srgbClr val="FF0000"/>
                </a:solidFill>
              </a:rPr>
              <a:t>Very few institutions used and adopted digital objects </a:t>
            </a:r>
          </a:p>
          <a:p>
            <a:r>
              <a:rPr lang="en-IN" dirty="0" smtClean="0">
                <a:solidFill>
                  <a:srgbClr val="002060"/>
                </a:solidFill>
              </a:rPr>
              <a:t>Not more than even a decade</a:t>
            </a:r>
          </a:p>
          <a:p>
            <a:r>
              <a:rPr lang="en-IN" dirty="0" smtClean="0">
                <a:solidFill>
                  <a:srgbClr val="002060"/>
                </a:solidFill>
              </a:rPr>
              <a:t> The reasons may be</a:t>
            </a:r>
          </a:p>
          <a:p>
            <a:pPr>
              <a:buNone/>
            </a:pPr>
            <a:r>
              <a:rPr lang="en-IN" dirty="0" smtClean="0">
                <a:solidFill>
                  <a:srgbClr val="002060"/>
                </a:solidFill>
              </a:rPr>
              <a:t>    </a:t>
            </a:r>
            <a:r>
              <a:rPr lang="en-IN" dirty="0" smtClean="0">
                <a:solidFill>
                  <a:srgbClr val="FF0000"/>
                </a:solidFill>
              </a:rPr>
              <a:t>-lack of consensus </a:t>
            </a:r>
          </a:p>
          <a:p>
            <a:pPr>
              <a:buNone/>
            </a:pPr>
            <a:r>
              <a:rPr lang="en-IN" dirty="0" smtClean="0">
                <a:solidFill>
                  <a:srgbClr val="002060"/>
                </a:solidFill>
              </a:rPr>
              <a:t>    -Relevant experience w.r.t its processes and procedures.</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Quality</a:t>
            </a:r>
            <a:endParaRPr lang="en-IN"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C0E54"/>
                </a:solidFill>
              </a:rPr>
              <a:t>Preservation literature dictates</a:t>
            </a:r>
          </a:p>
          <a:p>
            <a:pPr>
              <a:buNone/>
            </a:pPr>
            <a:r>
              <a:rPr lang="en-IN" dirty="0" smtClean="0">
                <a:solidFill>
                  <a:srgbClr val="0C0E54"/>
                </a:solidFill>
              </a:rPr>
              <a:t>    </a:t>
            </a:r>
            <a:r>
              <a:rPr lang="en-IN" dirty="0" smtClean="0">
                <a:solidFill>
                  <a:srgbClr val="FF0000"/>
                </a:solidFill>
              </a:rPr>
              <a:t>-High Quality outcomes by specifying standards for</a:t>
            </a:r>
          </a:p>
          <a:p>
            <a:pPr>
              <a:buNone/>
            </a:pPr>
            <a:r>
              <a:rPr lang="en-IN" dirty="0" smtClean="0">
                <a:solidFill>
                  <a:srgbClr val="0C0E54"/>
                </a:solidFill>
              </a:rPr>
              <a:t>     -Treatment options</a:t>
            </a:r>
          </a:p>
          <a:p>
            <a:pPr>
              <a:buNone/>
            </a:pPr>
            <a:r>
              <a:rPr lang="en-IN" dirty="0" smtClean="0">
                <a:solidFill>
                  <a:srgbClr val="0C0E54"/>
                </a:solidFill>
              </a:rPr>
              <a:t>     -</a:t>
            </a:r>
            <a:r>
              <a:rPr lang="en-IN" dirty="0" smtClean="0">
                <a:solidFill>
                  <a:srgbClr val="FF0000"/>
                </a:solidFill>
              </a:rPr>
              <a:t>Reformatting processes</a:t>
            </a:r>
          </a:p>
          <a:p>
            <a:pPr>
              <a:buNone/>
            </a:pPr>
            <a:r>
              <a:rPr lang="en-IN" dirty="0" smtClean="0">
                <a:solidFill>
                  <a:srgbClr val="0C0E54"/>
                </a:solidFill>
              </a:rPr>
              <a:t>     Commitment to quality </a:t>
            </a:r>
            <a:r>
              <a:rPr lang="en-IN" dirty="0" err="1" smtClean="0">
                <a:solidFill>
                  <a:srgbClr val="0C0E54"/>
                </a:solidFill>
              </a:rPr>
              <a:t>stamdards</a:t>
            </a:r>
            <a:endParaRPr lang="en-IN" dirty="0" smtClean="0">
              <a:solidFill>
                <a:srgbClr val="0C0E54"/>
              </a:solidFill>
            </a:endParaRPr>
          </a:p>
          <a:p>
            <a:pPr>
              <a:buNone/>
            </a:pPr>
            <a:r>
              <a:rPr lang="en-IN" dirty="0" smtClean="0">
                <a:solidFill>
                  <a:srgbClr val="0C0E54"/>
                </a:solidFill>
              </a:rPr>
              <a:t>--</a:t>
            </a:r>
            <a:r>
              <a:rPr lang="en-IN" i="1" dirty="0" smtClean="0">
                <a:solidFill>
                  <a:srgbClr val="FF0000"/>
                </a:solidFill>
              </a:rPr>
              <a:t>Do it once, do it right–</a:t>
            </a:r>
            <a:r>
              <a:rPr lang="en-IN" dirty="0" smtClean="0">
                <a:solidFill>
                  <a:srgbClr val="FF0000"/>
                </a:solidFill>
              </a:rPr>
              <a:t> permeates all preservation activity e.g. Library binding standards, archival microfilm creation guidelines, choice of supplies and materials, and low tolerance for error</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a:t>
            </a:r>
            <a:endParaRPr lang="en-IN" sz="2700" b="1" dirty="0">
              <a:solidFill>
                <a:srgbClr val="002060"/>
              </a:solidFill>
            </a:endParaRPr>
          </a:p>
        </p:txBody>
      </p:sp>
      <p:sp>
        <p:nvSpPr>
          <p:cNvPr id="3" name="Content Placeholder 2"/>
          <p:cNvSpPr>
            <a:spLocks noGrp="1"/>
          </p:cNvSpPr>
          <p:nvPr>
            <p:ph sz="quarter" idx="1"/>
          </p:nvPr>
        </p:nvSpPr>
        <p:spPr/>
        <p:txBody>
          <a:bodyPr>
            <a:normAutofit fontScale="92500" lnSpcReduction="10000"/>
          </a:bodyPr>
          <a:lstStyle/>
          <a:p>
            <a:r>
              <a:rPr lang="en-IN" dirty="0" smtClean="0">
                <a:solidFill>
                  <a:srgbClr val="002060"/>
                </a:solidFill>
              </a:rPr>
              <a:t>Quality is conditioned significantly by  certain </a:t>
            </a:r>
            <a:r>
              <a:rPr lang="en-IN" dirty="0" smtClean="0">
                <a:solidFill>
                  <a:srgbClr val="FF0000"/>
                </a:solidFill>
              </a:rPr>
              <a:t>limitations </a:t>
            </a:r>
            <a:r>
              <a:rPr lang="en-IN" dirty="0" smtClean="0">
                <a:solidFill>
                  <a:srgbClr val="002060"/>
                </a:solidFill>
              </a:rPr>
              <a:t>at the </a:t>
            </a:r>
            <a:r>
              <a:rPr lang="en-IN" dirty="0" smtClean="0">
                <a:solidFill>
                  <a:srgbClr val="FF0000"/>
                </a:solidFill>
              </a:rPr>
              <a:t>first stage </a:t>
            </a:r>
            <a:r>
              <a:rPr lang="en-IN" dirty="0" smtClean="0">
                <a:solidFill>
                  <a:srgbClr val="002060"/>
                </a:solidFill>
              </a:rPr>
              <a:t>itself e.g.  in </a:t>
            </a:r>
            <a:r>
              <a:rPr lang="en-IN" dirty="0" smtClean="0">
                <a:solidFill>
                  <a:srgbClr val="FF0000"/>
                </a:solidFill>
              </a:rPr>
              <a:t>capturing images</a:t>
            </a:r>
            <a:endParaRPr lang="en-IN" dirty="0" smtClean="0">
              <a:solidFill>
                <a:srgbClr val="002060"/>
              </a:solidFill>
            </a:endParaRPr>
          </a:p>
          <a:p>
            <a:r>
              <a:rPr lang="en-IN" dirty="0" smtClean="0">
                <a:solidFill>
                  <a:srgbClr val="002060"/>
                </a:solidFill>
              </a:rPr>
              <a:t>The main objective is to get </a:t>
            </a:r>
            <a:r>
              <a:rPr lang="en-IN" dirty="0" smtClean="0">
                <a:solidFill>
                  <a:srgbClr val="FF0000"/>
                </a:solidFill>
              </a:rPr>
              <a:t>best representation </a:t>
            </a:r>
            <a:r>
              <a:rPr lang="en-IN" dirty="0" smtClean="0">
                <a:solidFill>
                  <a:srgbClr val="002060"/>
                </a:solidFill>
              </a:rPr>
              <a:t>of the </a:t>
            </a:r>
            <a:r>
              <a:rPr lang="en-IN" dirty="0" smtClean="0">
                <a:solidFill>
                  <a:srgbClr val="FF0000"/>
                </a:solidFill>
              </a:rPr>
              <a:t>original item </a:t>
            </a:r>
            <a:r>
              <a:rPr lang="en-IN" dirty="0" smtClean="0">
                <a:solidFill>
                  <a:srgbClr val="002060"/>
                </a:solidFill>
              </a:rPr>
              <a:t>rather than its reproduction</a:t>
            </a:r>
          </a:p>
          <a:p>
            <a:r>
              <a:rPr lang="en-IN" dirty="0" smtClean="0">
                <a:solidFill>
                  <a:srgbClr val="FF0000"/>
                </a:solidFill>
              </a:rPr>
              <a:t>Mechanism and techniques </a:t>
            </a:r>
            <a:r>
              <a:rPr lang="en-IN" dirty="0" smtClean="0">
                <a:solidFill>
                  <a:srgbClr val="002060"/>
                </a:solidFill>
              </a:rPr>
              <a:t>for judging quality of digital reproductions are </a:t>
            </a:r>
            <a:r>
              <a:rPr lang="en-IN" dirty="0" smtClean="0">
                <a:solidFill>
                  <a:srgbClr val="FF0000"/>
                </a:solidFill>
              </a:rPr>
              <a:t>differen</a:t>
            </a:r>
            <a:r>
              <a:rPr lang="en-IN" dirty="0" smtClean="0">
                <a:solidFill>
                  <a:srgbClr val="002060"/>
                </a:solidFill>
              </a:rPr>
              <a:t>t and more sophisticated </a:t>
            </a:r>
            <a:r>
              <a:rPr lang="en-IN" dirty="0" smtClean="0">
                <a:solidFill>
                  <a:srgbClr val="FF0000"/>
                </a:solidFill>
              </a:rPr>
              <a:t>than microfilm </a:t>
            </a:r>
            <a:r>
              <a:rPr lang="en-IN" dirty="0" smtClean="0">
                <a:solidFill>
                  <a:srgbClr val="002060"/>
                </a:solidFill>
              </a:rPr>
              <a:t>or photocopy reproductions </a:t>
            </a:r>
          </a:p>
          <a:p>
            <a:r>
              <a:rPr lang="en-IN" dirty="0" smtClean="0">
                <a:solidFill>
                  <a:srgbClr val="002060"/>
                </a:solidFill>
              </a:rPr>
              <a:t>Primary goal is to ensure to </a:t>
            </a:r>
            <a:r>
              <a:rPr lang="en-IN" dirty="0" smtClean="0">
                <a:solidFill>
                  <a:srgbClr val="FF0000"/>
                </a:solidFill>
              </a:rPr>
              <a:t>retain </a:t>
            </a:r>
            <a:r>
              <a:rPr lang="en-IN" dirty="0" smtClean="0">
                <a:solidFill>
                  <a:srgbClr val="002060"/>
                </a:solidFill>
              </a:rPr>
              <a:t>as much </a:t>
            </a:r>
            <a:r>
              <a:rPr lang="en-IN" dirty="0" smtClean="0">
                <a:solidFill>
                  <a:srgbClr val="FF0000"/>
                </a:solidFill>
              </a:rPr>
              <a:t>intellectual</a:t>
            </a:r>
            <a:r>
              <a:rPr lang="en-IN" dirty="0" smtClean="0">
                <a:solidFill>
                  <a:srgbClr val="002060"/>
                </a:solidFill>
              </a:rPr>
              <a:t> and </a:t>
            </a:r>
            <a:r>
              <a:rPr lang="en-IN" dirty="0" smtClean="0">
                <a:solidFill>
                  <a:srgbClr val="FF0000"/>
                </a:solidFill>
              </a:rPr>
              <a:t>display</a:t>
            </a:r>
            <a:r>
              <a:rPr lang="en-IN" dirty="0" smtClean="0">
                <a:solidFill>
                  <a:srgbClr val="002060"/>
                </a:solidFill>
              </a:rPr>
              <a:t> content </a:t>
            </a:r>
            <a:r>
              <a:rPr lang="en-IN" dirty="0" smtClean="0">
                <a:solidFill>
                  <a:srgbClr val="FF0000"/>
                </a:solidFill>
              </a:rPr>
              <a:t>as is technically possible  </a:t>
            </a:r>
          </a:p>
          <a:p>
            <a:r>
              <a:rPr lang="en-IN" dirty="0" smtClean="0">
                <a:solidFill>
                  <a:srgbClr val="FF0000"/>
                </a:solidFill>
              </a:rPr>
              <a:t>Present content to  end users in ways most appropriate to </a:t>
            </a:r>
            <a:r>
              <a:rPr lang="en-IN" dirty="0" smtClean="0">
                <a:solidFill>
                  <a:srgbClr val="002060"/>
                </a:solidFill>
              </a:rPr>
              <a:t>their </a:t>
            </a:r>
            <a:r>
              <a:rPr lang="en-IN" dirty="0" smtClean="0">
                <a:solidFill>
                  <a:srgbClr val="FF0000"/>
                </a:solidFill>
              </a:rPr>
              <a:t>needs</a:t>
            </a:r>
            <a:r>
              <a:rPr lang="en-IN" dirty="0" smtClean="0">
                <a:solidFill>
                  <a:srgbClr val="002060"/>
                </a:solidFill>
              </a:rPr>
              <a:t> and requirements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approach...contd.</a:t>
            </a:r>
            <a:endParaRPr lang="en-IN" sz="2700"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The main </a:t>
            </a:r>
            <a:r>
              <a:rPr lang="en-IN" dirty="0" smtClean="0">
                <a:solidFill>
                  <a:srgbClr val="FF0000"/>
                </a:solidFill>
              </a:rPr>
              <a:t>concern </a:t>
            </a:r>
            <a:r>
              <a:rPr lang="en-IN" dirty="0" smtClean="0">
                <a:solidFill>
                  <a:srgbClr val="002060"/>
                </a:solidFill>
              </a:rPr>
              <a:t>here is to get </a:t>
            </a:r>
            <a:r>
              <a:rPr lang="en-IN" dirty="0" smtClean="0">
                <a:solidFill>
                  <a:srgbClr val="FF0000"/>
                </a:solidFill>
              </a:rPr>
              <a:t>maximum data </a:t>
            </a:r>
            <a:r>
              <a:rPr lang="en-IN" dirty="0" smtClean="0">
                <a:solidFill>
                  <a:srgbClr val="002060"/>
                </a:solidFill>
              </a:rPr>
              <a:t>at the </a:t>
            </a:r>
            <a:r>
              <a:rPr lang="en-IN" dirty="0" smtClean="0">
                <a:solidFill>
                  <a:srgbClr val="FF0000"/>
                </a:solidFill>
              </a:rPr>
              <a:t>capturing stage </a:t>
            </a:r>
            <a:r>
              <a:rPr lang="en-IN" dirty="0" smtClean="0">
                <a:solidFill>
                  <a:srgbClr val="002060"/>
                </a:solidFill>
              </a:rPr>
              <a:t>while </a:t>
            </a:r>
            <a:r>
              <a:rPr lang="en-IN" dirty="0" smtClean="0">
                <a:solidFill>
                  <a:srgbClr val="FF0000"/>
                </a:solidFill>
              </a:rPr>
              <a:t>scanning</a:t>
            </a:r>
          </a:p>
          <a:p>
            <a:r>
              <a:rPr lang="en-IN" dirty="0" smtClean="0">
                <a:solidFill>
                  <a:srgbClr val="002060"/>
                </a:solidFill>
              </a:rPr>
              <a:t>Includes documenting </a:t>
            </a:r>
            <a:r>
              <a:rPr lang="en-IN" dirty="0" smtClean="0">
                <a:solidFill>
                  <a:srgbClr val="FF0000"/>
                </a:solidFill>
              </a:rPr>
              <a:t>image enhancement techniques</a:t>
            </a:r>
            <a:endParaRPr lang="en-IN" dirty="0" smtClean="0">
              <a:solidFill>
                <a:srgbClr val="002060"/>
              </a:solidFill>
            </a:endParaRPr>
          </a:p>
          <a:p>
            <a:r>
              <a:rPr lang="en-IN" dirty="0" smtClean="0">
                <a:solidFill>
                  <a:srgbClr val="002060"/>
                </a:solidFill>
              </a:rPr>
              <a:t>Assures </a:t>
            </a:r>
            <a:r>
              <a:rPr lang="en-IN" dirty="0" smtClean="0">
                <a:solidFill>
                  <a:srgbClr val="FF0000"/>
                </a:solidFill>
              </a:rPr>
              <a:t>retaining of data </a:t>
            </a:r>
            <a:r>
              <a:rPr lang="en-IN" dirty="0" smtClean="0">
                <a:solidFill>
                  <a:srgbClr val="002060"/>
                </a:solidFill>
              </a:rPr>
              <a:t>during </a:t>
            </a:r>
            <a:r>
              <a:rPr lang="en-IN" dirty="0" smtClean="0">
                <a:solidFill>
                  <a:srgbClr val="FF0000"/>
                </a:solidFill>
              </a:rPr>
              <a:t>telecommunication </a:t>
            </a:r>
            <a:r>
              <a:rPr lang="en-IN" dirty="0" smtClean="0">
                <a:solidFill>
                  <a:srgbClr val="002060"/>
                </a:solidFill>
              </a:rPr>
              <a:t>by specifying </a:t>
            </a:r>
            <a:r>
              <a:rPr lang="en-IN" dirty="0" smtClean="0">
                <a:solidFill>
                  <a:srgbClr val="FF0000"/>
                </a:solidFill>
              </a:rPr>
              <a:t>file compression techniques</a:t>
            </a:r>
          </a:p>
          <a:p>
            <a:r>
              <a:rPr lang="en-IN" dirty="0" smtClean="0">
                <a:solidFill>
                  <a:srgbClr val="FF0000"/>
                </a:solidFill>
              </a:rPr>
              <a:t>LIS </a:t>
            </a:r>
            <a:r>
              <a:rPr lang="en-IN" dirty="0" err="1" smtClean="0">
                <a:solidFill>
                  <a:srgbClr val="FF0000"/>
                </a:solidFill>
              </a:rPr>
              <a:t>professioal</a:t>
            </a:r>
            <a:r>
              <a:rPr lang="en-IN" dirty="0" smtClean="0">
                <a:solidFill>
                  <a:srgbClr val="FF0000"/>
                </a:solidFill>
              </a:rPr>
              <a:t> </a:t>
            </a:r>
            <a:r>
              <a:rPr lang="en-IN" dirty="0" smtClean="0">
                <a:solidFill>
                  <a:srgbClr val="0C0E54"/>
                </a:solidFill>
              </a:rPr>
              <a:t>can </a:t>
            </a:r>
            <a:r>
              <a:rPr lang="en-IN" dirty="0" smtClean="0">
                <a:solidFill>
                  <a:srgbClr val="FF0000"/>
                </a:solidFill>
              </a:rPr>
              <a:t>control standards </a:t>
            </a:r>
            <a:r>
              <a:rPr lang="en-IN" dirty="0" smtClean="0">
                <a:solidFill>
                  <a:srgbClr val="0C0E54"/>
                </a:solidFill>
              </a:rPr>
              <a:t>of </a:t>
            </a:r>
            <a:r>
              <a:rPr lang="en-IN" dirty="0" smtClean="0">
                <a:solidFill>
                  <a:srgbClr val="FF0000"/>
                </a:solidFill>
              </a:rPr>
              <a:t>digital quality</a:t>
            </a:r>
            <a:r>
              <a:rPr lang="en-IN" dirty="0" smtClean="0">
                <a:solidFill>
                  <a:srgbClr val="0C0E54"/>
                </a:solidFill>
              </a:rPr>
              <a:t> just as those have been done for microfilm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Role of LIS and IT professionals</a:t>
            </a:r>
            <a:endParaRPr lang="en-IN" sz="2700"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FF0000"/>
                </a:solidFill>
              </a:rPr>
              <a:t>LIS professionals can influence and </a:t>
            </a:r>
            <a:r>
              <a:rPr lang="en-IN" dirty="0" smtClean="0">
                <a:solidFill>
                  <a:srgbClr val="002060"/>
                </a:solidFill>
              </a:rPr>
              <a:t> provide useful </a:t>
            </a:r>
            <a:r>
              <a:rPr lang="en-IN" dirty="0" smtClean="0">
                <a:solidFill>
                  <a:srgbClr val="FF0000"/>
                </a:solidFill>
              </a:rPr>
              <a:t>inputs</a:t>
            </a:r>
            <a:r>
              <a:rPr lang="en-IN" dirty="0" smtClean="0">
                <a:solidFill>
                  <a:srgbClr val="002060"/>
                </a:solidFill>
              </a:rPr>
              <a:t> for </a:t>
            </a:r>
          </a:p>
          <a:p>
            <a:pPr>
              <a:buNone/>
            </a:pPr>
            <a:r>
              <a:rPr lang="en-IN" dirty="0" smtClean="0">
                <a:solidFill>
                  <a:srgbClr val="002060"/>
                </a:solidFill>
              </a:rPr>
              <a:t>    -controlling </a:t>
            </a:r>
            <a:r>
              <a:rPr lang="en-IN" dirty="0" smtClean="0">
                <a:solidFill>
                  <a:srgbClr val="FF0000"/>
                </a:solidFill>
              </a:rPr>
              <a:t>standards on display</a:t>
            </a:r>
          </a:p>
          <a:p>
            <a:pPr>
              <a:buNone/>
            </a:pPr>
            <a:r>
              <a:rPr lang="en-IN" dirty="0" smtClean="0">
                <a:solidFill>
                  <a:srgbClr val="FF0000"/>
                </a:solidFill>
              </a:rPr>
              <a:t>     -output</a:t>
            </a:r>
          </a:p>
          <a:p>
            <a:pPr>
              <a:buNone/>
            </a:pPr>
            <a:r>
              <a:rPr lang="en-IN" dirty="0" smtClean="0">
                <a:solidFill>
                  <a:srgbClr val="002060"/>
                </a:solidFill>
              </a:rPr>
              <a:t>     -</a:t>
            </a:r>
            <a:r>
              <a:rPr lang="en-IN" dirty="0" smtClean="0">
                <a:solidFill>
                  <a:srgbClr val="FF0000"/>
                </a:solidFill>
              </a:rPr>
              <a:t>data compression  </a:t>
            </a:r>
          </a:p>
          <a:p>
            <a:r>
              <a:rPr lang="en-IN" dirty="0" smtClean="0">
                <a:solidFill>
                  <a:srgbClr val="FF0000"/>
                </a:solidFill>
              </a:rPr>
              <a:t>IT professionals </a:t>
            </a:r>
            <a:r>
              <a:rPr lang="en-IN" dirty="0" smtClean="0">
                <a:solidFill>
                  <a:srgbClr val="002060"/>
                </a:solidFill>
              </a:rPr>
              <a:t>to suggest </a:t>
            </a:r>
            <a:r>
              <a:rPr lang="en-IN" dirty="0" smtClean="0">
                <a:solidFill>
                  <a:srgbClr val="FF0000"/>
                </a:solidFill>
              </a:rPr>
              <a:t>improvements</a:t>
            </a:r>
            <a:r>
              <a:rPr lang="en-IN" dirty="0" smtClean="0">
                <a:solidFill>
                  <a:srgbClr val="002060"/>
                </a:solidFill>
              </a:rPr>
              <a:t> in </a:t>
            </a:r>
          </a:p>
          <a:p>
            <a:pPr>
              <a:buNone/>
            </a:pPr>
            <a:r>
              <a:rPr lang="en-IN" dirty="0" smtClean="0">
                <a:solidFill>
                  <a:srgbClr val="002060"/>
                </a:solidFill>
              </a:rPr>
              <a:t>   -</a:t>
            </a:r>
            <a:r>
              <a:rPr lang="en-IN" dirty="0" smtClean="0">
                <a:solidFill>
                  <a:srgbClr val="FF0000"/>
                </a:solidFill>
              </a:rPr>
              <a:t>technical capabilities of image conversion  </a:t>
            </a:r>
            <a:r>
              <a:rPr lang="en-IN" dirty="0" smtClean="0">
                <a:solidFill>
                  <a:srgbClr val="002060"/>
                </a:solidFill>
              </a:rPr>
              <a:t>in terms of hardware and software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Example</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A typical specialised form of </a:t>
            </a:r>
            <a:r>
              <a:rPr lang="en-IN" dirty="0" smtClean="0">
                <a:solidFill>
                  <a:srgbClr val="FF0000"/>
                </a:solidFill>
              </a:rPr>
              <a:t>geographical and statistical data (e.g. maps, charts, tabloids, and remote sensing data </a:t>
            </a:r>
            <a:r>
              <a:rPr lang="en-IN" dirty="0" smtClean="0">
                <a:solidFill>
                  <a:srgbClr val="002060"/>
                </a:solidFill>
              </a:rPr>
              <a:t>etc.) requires a </a:t>
            </a:r>
            <a:r>
              <a:rPr lang="en-IN" dirty="0" smtClean="0">
                <a:solidFill>
                  <a:srgbClr val="FF0000"/>
                </a:solidFill>
              </a:rPr>
              <a:t>special software driver</a:t>
            </a:r>
            <a:r>
              <a:rPr lang="en-IN" dirty="0" smtClean="0">
                <a:solidFill>
                  <a:srgbClr val="002060"/>
                </a:solidFill>
              </a:rPr>
              <a:t> for reading and </a:t>
            </a:r>
            <a:r>
              <a:rPr lang="en-IN" dirty="0" smtClean="0">
                <a:solidFill>
                  <a:srgbClr val="FF0000"/>
                </a:solidFill>
              </a:rPr>
              <a:t>interpreting digital images</a:t>
            </a:r>
          </a:p>
          <a:p>
            <a:pPr>
              <a:buNone/>
            </a:pPr>
            <a:endParaRPr lang="en-IN" dirty="0" smtClean="0">
              <a:solidFill>
                <a:srgbClr val="FF0000"/>
              </a:solidFill>
            </a:endParaRPr>
          </a:p>
          <a:p>
            <a:r>
              <a:rPr lang="en-IN" dirty="0" smtClean="0">
                <a:solidFill>
                  <a:srgbClr val="002060"/>
                </a:solidFill>
              </a:rPr>
              <a:t>For example National Geographical Research Institute </a:t>
            </a:r>
            <a:r>
              <a:rPr lang="en-IN" dirty="0" smtClean="0">
                <a:solidFill>
                  <a:srgbClr val="FF0000"/>
                </a:solidFill>
              </a:rPr>
              <a:t>(NGRI) </a:t>
            </a:r>
            <a:r>
              <a:rPr lang="en-IN" dirty="0" smtClean="0">
                <a:solidFill>
                  <a:srgbClr val="002060"/>
                </a:solidFill>
              </a:rPr>
              <a:t>of CSIR uses some of the </a:t>
            </a:r>
            <a:r>
              <a:rPr lang="en-IN" dirty="0" smtClean="0">
                <a:solidFill>
                  <a:srgbClr val="FF0000"/>
                </a:solidFill>
              </a:rPr>
              <a:t>branded commercial readers </a:t>
            </a:r>
            <a:r>
              <a:rPr lang="en-IN" dirty="0" smtClean="0">
                <a:solidFill>
                  <a:srgbClr val="002060"/>
                </a:solidFill>
              </a:rPr>
              <a:t>like </a:t>
            </a:r>
            <a:r>
              <a:rPr lang="en-IN" dirty="0" smtClean="0">
                <a:solidFill>
                  <a:srgbClr val="FF0000"/>
                </a:solidFill>
              </a:rPr>
              <a:t>MATLAB, and other GIS based softwares</a:t>
            </a:r>
            <a:endParaRPr lang="en-IN" dirty="0" smtClean="0">
              <a:solidFill>
                <a:srgbClr val="002060"/>
              </a:solidFill>
            </a:endParaRP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Security</a:t>
            </a:r>
            <a:endParaRPr lang="en-IN" sz="2700"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Preservationists have devised and developed </a:t>
            </a:r>
          </a:p>
          <a:p>
            <a:pPr>
              <a:buNone/>
            </a:pPr>
            <a:endParaRPr lang="en-IN" dirty="0" smtClean="0">
              <a:solidFill>
                <a:srgbClr val="002060"/>
              </a:solidFill>
            </a:endParaRPr>
          </a:p>
          <a:p>
            <a:pPr>
              <a:buNone/>
            </a:pPr>
            <a:r>
              <a:rPr lang="en-IN" dirty="0" smtClean="0">
                <a:solidFill>
                  <a:srgbClr val="002060"/>
                </a:solidFill>
              </a:rPr>
              <a:t>    -</a:t>
            </a:r>
            <a:r>
              <a:rPr lang="en-IN" dirty="0" smtClean="0">
                <a:solidFill>
                  <a:srgbClr val="FF0000"/>
                </a:solidFill>
              </a:rPr>
              <a:t>tools </a:t>
            </a:r>
            <a:r>
              <a:rPr lang="en-IN" dirty="0" smtClean="0">
                <a:solidFill>
                  <a:srgbClr val="002060"/>
                </a:solidFill>
              </a:rPr>
              <a:t>and methodologies to </a:t>
            </a:r>
            <a:r>
              <a:rPr lang="en-IN" dirty="0" smtClean="0">
                <a:solidFill>
                  <a:srgbClr val="FF0000"/>
                </a:solidFill>
              </a:rPr>
              <a:t>reduce the decay of traditional materials </a:t>
            </a:r>
          </a:p>
          <a:p>
            <a:pPr>
              <a:buNone/>
            </a:pPr>
            <a:endParaRPr lang="en-IN" dirty="0" smtClean="0">
              <a:solidFill>
                <a:srgbClr val="FF0000"/>
              </a:solidFill>
            </a:endParaRPr>
          </a:p>
          <a:p>
            <a:pPr>
              <a:buNone/>
            </a:pPr>
            <a:r>
              <a:rPr lang="en-IN" dirty="0" smtClean="0">
                <a:solidFill>
                  <a:srgbClr val="002060"/>
                </a:solidFill>
              </a:rPr>
              <a:t>    -to restore books and documents from deterioration and </a:t>
            </a:r>
          </a:p>
          <a:p>
            <a:pPr>
              <a:buNone/>
            </a:pPr>
            <a:endParaRPr lang="en-IN" dirty="0" smtClean="0">
              <a:solidFill>
                <a:srgbClr val="002060"/>
              </a:solidFill>
            </a:endParaRPr>
          </a:p>
          <a:p>
            <a:pPr>
              <a:buNone/>
            </a:pPr>
            <a:r>
              <a:rPr lang="en-IN" dirty="0" smtClean="0">
                <a:solidFill>
                  <a:srgbClr val="002060"/>
                </a:solidFill>
              </a:rPr>
              <a:t>    -</a:t>
            </a:r>
            <a:r>
              <a:rPr lang="en-IN" dirty="0" smtClean="0">
                <a:solidFill>
                  <a:srgbClr val="FF0000"/>
                </a:solidFill>
              </a:rPr>
              <a:t>enhance their longevity and usability</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Traditional approach</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Provisions for</a:t>
            </a:r>
          </a:p>
          <a:p>
            <a:pPr>
              <a:buNone/>
            </a:pPr>
            <a:endParaRPr lang="en-IN" dirty="0" smtClean="0">
              <a:solidFill>
                <a:srgbClr val="002060"/>
              </a:solidFill>
            </a:endParaRPr>
          </a:p>
          <a:p>
            <a:pPr>
              <a:buNone/>
            </a:pPr>
            <a:r>
              <a:rPr lang="en-IN" dirty="0" smtClean="0">
                <a:solidFill>
                  <a:srgbClr val="002060"/>
                </a:solidFill>
              </a:rPr>
              <a:t>    -</a:t>
            </a:r>
            <a:r>
              <a:rPr lang="en-IN" dirty="0" err="1" smtClean="0">
                <a:solidFill>
                  <a:srgbClr val="FF0000"/>
                </a:solidFill>
              </a:rPr>
              <a:t>ﬁre</a:t>
            </a:r>
            <a:r>
              <a:rPr lang="en-IN" dirty="0" smtClean="0">
                <a:solidFill>
                  <a:srgbClr val="FF0000"/>
                </a:solidFill>
              </a:rPr>
              <a:t> protection </a:t>
            </a:r>
          </a:p>
          <a:p>
            <a:pPr>
              <a:buNone/>
            </a:pPr>
            <a:r>
              <a:rPr lang="en-IN" dirty="0" smtClean="0">
                <a:solidFill>
                  <a:srgbClr val="FF0000"/>
                </a:solidFill>
              </a:rPr>
              <a:t>    -environmental controls </a:t>
            </a:r>
          </a:p>
          <a:p>
            <a:pPr>
              <a:buNone/>
            </a:pPr>
            <a:endParaRPr lang="en-IN" dirty="0" smtClean="0">
              <a:solidFill>
                <a:srgbClr val="FF0000"/>
              </a:solidFill>
            </a:endParaRPr>
          </a:p>
          <a:p>
            <a:pPr>
              <a:buNone/>
            </a:pPr>
            <a:r>
              <a:rPr lang="en-IN" dirty="0" smtClean="0">
                <a:solidFill>
                  <a:srgbClr val="002060"/>
                </a:solidFill>
              </a:rPr>
              <a:t>    -</a:t>
            </a:r>
            <a:r>
              <a:rPr lang="en-IN" dirty="0" err="1" smtClean="0">
                <a:solidFill>
                  <a:srgbClr val="002060"/>
                </a:solidFill>
              </a:rPr>
              <a:t>Rehousing</a:t>
            </a:r>
            <a:r>
              <a:rPr lang="en-IN" dirty="0" smtClean="0">
                <a:solidFill>
                  <a:srgbClr val="002060"/>
                </a:solidFill>
              </a:rPr>
              <a:t> of </a:t>
            </a:r>
            <a:r>
              <a:rPr lang="en-IN" dirty="0" smtClean="0">
                <a:solidFill>
                  <a:srgbClr val="FF0000"/>
                </a:solidFill>
              </a:rPr>
              <a:t>acid-based paper materials </a:t>
            </a:r>
            <a:r>
              <a:rPr lang="en-IN" dirty="0" smtClean="0">
                <a:solidFill>
                  <a:srgbClr val="002060"/>
                </a:solidFill>
              </a:rPr>
              <a:t>in  repositories</a:t>
            </a:r>
          </a:p>
          <a:p>
            <a:pPr>
              <a:buNone/>
            </a:pPr>
            <a:endParaRPr lang="en-IN" dirty="0" smtClean="0">
              <a:solidFill>
                <a:srgbClr val="002060"/>
              </a:solidFill>
            </a:endParaRPr>
          </a:p>
          <a:p>
            <a:pPr>
              <a:buNone/>
            </a:pPr>
            <a:r>
              <a:rPr lang="en-IN" dirty="0" smtClean="0">
                <a:solidFill>
                  <a:srgbClr val="002060"/>
                </a:solidFill>
              </a:rPr>
              <a:t>    -</a:t>
            </a:r>
            <a:r>
              <a:rPr lang="en-IN" dirty="0" err="1" smtClean="0">
                <a:solidFill>
                  <a:srgbClr val="FF0000"/>
                </a:solidFill>
              </a:rPr>
              <a:t>Microﬁlming</a:t>
            </a:r>
            <a:r>
              <a:rPr lang="en-IN" dirty="0" smtClean="0">
                <a:solidFill>
                  <a:srgbClr val="FF0000"/>
                </a:solidFill>
              </a:rPr>
              <a:t> as cost-effective means</a:t>
            </a:r>
            <a:r>
              <a:rPr lang="en-IN" dirty="0" smtClean="0">
                <a:solidFill>
                  <a:srgbClr val="002060"/>
                </a:solidFill>
              </a:rPr>
              <a:t> to preserve endangered materials</a:t>
            </a:r>
            <a:r>
              <a:rPr lang="en-IN" i="1" dirty="0" smtClean="0">
                <a:solidFill>
                  <a:srgbClr val="002060"/>
                </a:solidFill>
              </a:rPr>
              <a:t>.</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smtClean="0">
                <a:solidFill>
                  <a:srgbClr val="002060"/>
                </a:solidFill>
              </a:rPr>
              <a:t>Digital approach</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Many aspects of information security systems </a:t>
            </a:r>
          </a:p>
          <a:p>
            <a:r>
              <a:rPr lang="en-IN" dirty="0" smtClean="0">
                <a:solidFill>
                  <a:srgbClr val="002060"/>
                </a:solidFill>
              </a:rPr>
              <a:t>Some of the scientific data is complex and  requires sophisticated access control models. e.g., GIS-layers in </a:t>
            </a:r>
            <a:r>
              <a:rPr lang="en-IN" dirty="0" err="1" smtClean="0">
                <a:solidFill>
                  <a:srgbClr val="002060"/>
                </a:solidFill>
              </a:rPr>
              <a:t>geoscience</a:t>
            </a:r>
            <a:r>
              <a:rPr lang="en-IN" dirty="0" smtClean="0">
                <a:solidFill>
                  <a:srgbClr val="002060"/>
                </a:solidFill>
              </a:rPr>
              <a:t>  applications.</a:t>
            </a:r>
          </a:p>
          <a:p>
            <a:r>
              <a:rPr lang="en-IN" dirty="0" smtClean="0">
                <a:solidFill>
                  <a:srgbClr val="002060"/>
                </a:solidFill>
              </a:rPr>
              <a:t> </a:t>
            </a:r>
            <a:r>
              <a:rPr lang="en-IN" dirty="0" smtClean="0">
                <a:solidFill>
                  <a:srgbClr val="FF0000"/>
                </a:solidFill>
              </a:rPr>
              <a:t>Security mechanisms </a:t>
            </a:r>
            <a:r>
              <a:rPr lang="en-IN" dirty="0" smtClean="0">
                <a:solidFill>
                  <a:srgbClr val="002060"/>
                </a:solidFill>
              </a:rPr>
              <a:t>have to be employed at all stages e.g. </a:t>
            </a:r>
            <a:r>
              <a:rPr lang="en-IN" dirty="0" smtClean="0">
                <a:solidFill>
                  <a:srgbClr val="FF0000"/>
                </a:solidFill>
              </a:rPr>
              <a:t>data, processes, and computations</a:t>
            </a:r>
            <a:endParaRPr lang="en-IN" dirty="0" smtClean="0">
              <a:solidFill>
                <a:srgbClr val="002060"/>
              </a:solidFill>
            </a:endParaRPr>
          </a:p>
          <a:p>
            <a:r>
              <a:rPr lang="en-IN" dirty="0" smtClean="0">
                <a:solidFill>
                  <a:srgbClr val="002060"/>
                </a:solidFill>
              </a:rPr>
              <a:t> </a:t>
            </a:r>
            <a:r>
              <a:rPr lang="en-IN" dirty="0" smtClean="0">
                <a:solidFill>
                  <a:srgbClr val="FF0000"/>
                </a:solidFill>
              </a:rPr>
              <a:t>Information  security certification ISO 27001:2013 </a:t>
            </a:r>
            <a:r>
              <a:rPr lang="en-IN" dirty="0" smtClean="0">
                <a:solidFill>
                  <a:srgbClr val="002060"/>
                </a:solidFill>
              </a:rPr>
              <a:t>addresses the above issues to a great extent.</a:t>
            </a:r>
          </a:p>
          <a:p>
            <a:r>
              <a:rPr lang="en-IN" dirty="0" smtClean="0">
                <a:solidFill>
                  <a:srgbClr val="002060"/>
                </a:solidFill>
              </a:rPr>
              <a:t> The standard describes the </a:t>
            </a:r>
            <a:r>
              <a:rPr lang="en-IN" dirty="0" smtClean="0">
                <a:solidFill>
                  <a:srgbClr val="FF0000"/>
                </a:solidFill>
              </a:rPr>
              <a:t>manner </a:t>
            </a:r>
            <a:r>
              <a:rPr lang="en-IN" dirty="0" smtClean="0">
                <a:solidFill>
                  <a:srgbClr val="002060"/>
                </a:solidFill>
              </a:rPr>
              <a:t>in which </a:t>
            </a:r>
            <a:r>
              <a:rPr lang="en-IN" dirty="0" smtClean="0">
                <a:solidFill>
                  <a:srgbClr val="FF0000"/>
                </a:solidFill>
              </a:rPr>
              <a:t>security procedures </a:t>
            </a:r>
            <a:r>
              <a:rPr lang="en-IN" dirty="0" smtClean="0">
                <a:solidFill>
                  <a:srgbClr val="002060"/>
                </a:solidFill>
              </a:rPr>
              <a:t>can be codified and </a:t>
            </a:r>
            <a:r>
              <a:rPr lang="en-IN" dirty="0" smtClean="0">
                <a:solidFill>
                  <a:srgbClr val="FF0000"/>
                </a:solidFill>
              </a:rPr>
              <a:t>monitored</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571184" cy="634082"/>
          </a:xfrm>
        </p:spPr>
        <p:txBody>
          <a:bodyPr>
            <a:normAutofit/>
          </a:bodyPr>
          <a:lstStyle/>
          <a:p>
            <a:pPr algn="ctr"/>
            <a:r>
              <a:rPr lang="en-IN" sz="2700" b="1" dirty="0" smtClean="0">
                <a:solidFill>
                  <a:srgbClr val="002060"/>
                </a:solidFill>
              </a:rPr>
              <a:t>Initiatives by CSIR-NISCAIR</a:t>
            </a:r>
            <a:endParaRPr lang="en-IN" sz="2700" b="1" dirty="0">
              <a:solidFill>
                <a:srgbClr val="002060"/>
              </a:solidFill>
            </a:endParaRPr>
          </a:p>
        </p:txBody>
      </p:sp>
      <p:sp>
        <p:nvSpPr>
          <p:cNvPr id="3" name="Content Placeholder 2"/>
          <p:cNvSpPr>
            <a:spLocks noGrp="1"/>
          </p:cNvSpPr>
          <p:nvPr>
            <p:ph sz="quarter" idx="1"/>
          </p:nvPr>
        </p:nvSpPr>
        <p:spPr>
          <a:xfrm>
            <a:off x="457200" y="1196752"/>
            <a:ext cx="8686800" cy="5400600"/>
          </a:xfrm>
        </p:spPr>
        <p:txBody>
          <a:bodyPr>
            <a:normAutofit fontScale="32500" lnSpcReduction="20000"/>
          </a:bodyPr>
          <a:lstStyle/>
          <a:p>
            <a:r>
              <a:rPr lang="en-IN" sz="7400" dirty="0" smtClean="0">
                <a:solidFill>
                  <a:srgbClr val="002060"/>
                </a:solidFill>
              </a:rPr>
              <a:t>As  </a:t>
            </a:r>
            <a:r>
              <a:rPr lang="en-IN" sz="7400" dirty="0" smtClean="0">
                <a:solidFill>
                  <a:srgbClr val="FF0000"/>
                </a:solidFill>
              </a:rPr>
              <a:t>integral part </a:t>
            </a:r>
            <a:r>
              <a:rPr lang="en-IN" sz="7400" dirty="0" smtClean="0">
                <a:solidFill>
                  <a:srgbClr val="002060"/>
                </a:solidFill>
              </a:rPr>
              <a:t>of </a:t>
            </a:r>
            <a:r>
              <a:rPr lang="en-IN" sz="7400" dirty="0" smtClean="0">
                <a:solidFill>
                  <a:srgbClr val="FF0000"/>
                </a:solidFill>
              </a:rPr>
              <a:t>overall management </a:t>
            </a:r>
            <a:r>
              <a:rPr lang="en-IN" sz="7400" dirty="0" smtClean="0">
                <a:solidFill>
                  <a:srgbClr val="002060"/>
                </a:solidFill>
              </a:rPr>
              <a:t>for meeting </a:t>
            </a:r>
            <a:r>
              <a:rPr lang="en-IN" sz="7400" dirty="0" smtClean="0">
                <a:solidFill>
                  <a:srgbClr val="FF0000"/>
                </a:solidFill>
              </a:rPr>
              <a:t>information security </a:t>
            </a:r>
            <a:r>
              <a:rPr lang="en-IN" sz="7400" dirty="0" smtClean="0">
                <a:solidFill>
                  <a:srgbClr val="002060"/>
                </a:solidFill>
              </a:rPr>
              <a:t>objectives</a:t>
            </a:r>
          </a:p>
          <a:p>
            <a:r>
              <a:rPr lang="en-IN" sz="7400" dirty="0" smtClean="0">
                <a:solidFill>
                  <a:srgbClr val="002060"/>
                </a:solidFill>
              </a:rPr>
              <a:t>Provides </a:t>
            </a:r>
            <a:r>
              <a:rPr lang="en-IN" sz="7400" dirty="0" smtClean="0">
                <a:solidFill>
                  <a:srgbClr val="FF0000"/>
                </a:solidFill>
              </a:rPr>
              <a:t>awareness and training </a:t>
            </a:r>
            <a:r>
              <a:rPr lang="en-IN" sz="7400" dirty="0" smtClean="0">
                <a:solidFill>
                  <a:srgbClr val="002060"/>
                </a:solidFill>
              </a:rPr>
              <a:t>to staff </a:t>
            </a:r>
          </a:p>
          <a:p>
            <a:r>
              <a:rPr lang="en-IN" sz="7400" dirty="0" smtClean="0">
                <a:solidFill>
                  <a:srgbClr val="002060"/>
                </a:solidFill>
              </a:rPr>
              <a:t> Implements security practices by a number of </a:t>
            </a:r>
            <a:r>
              <a:rPr lang="en-IN" sz="7400" dirty="0" smtClean="0">
                <a:solidFill>
                  <a:srgbClr val="FF0000"/>
                </a:solidFill>
              </a:rPr>
              <a:t>precautionary measures and proactive approach</a:t>
            </a:r>
            <a:r>
              <a:rPr lang="en-IN" sz="7400" dirty="0" smtClean="0">
                <a:solidFill>
                  <a:srgbClr val="002060"/>
                </a:solidFill>
              </a:rPr>
              <a:t> viz.</a:t>
            </a:r>
          </a:p>
          <a:p>
            <a:pPr>
              <a:buNone/>
            </a:pPr>
            <a:endParaRPr lang="en-IN" sz="5100" dirty="0" smtClean="0">
              <a:solidFill>
                <a:srgbClr val="002060"/>
              </a:solidFill>
            </a:endParaRPr>
          </a:p>
          <a:p>
            <a:pPr>
              <a:buNone/>
            </a:pPr>
            <a:r>
              <a:rPr lang="en-IN" sz="5100" dirty="0" smtClean="0">
                <a:solidFill>
                  <a:srgbClr val="002060"/>
                </a:solidFill>
              </a:rPr>
              <a:t>    </a:t>
            </a:r>
            <a:r>
              <a:rPr lang="en-IN" sz="7400" dirty="0" smtClean="0">
                <a:solidFill>
                  <a:srgbClr val="000066"/>
                </a:solidFill>
              </a:rPr>
              <a:t>-Password protection</a:t>
            </a:r>
          </a:p>
          <a:p>
            <a:pPr>
              <a:buNone/>
            </a:pPr>
            <a:r>
              <a:rPr lang="en-IN" sz="7400" dirty="0" smtClean="0">
                <a:solidFill>
                  <a:srgbClr val="FF0000"/>
                </a:solidFill>
              </a:rPr>
              <a:t>   -Unique user id and login name</a:t>
            </a:r>
          </a:p>
          <a:p>
            <a:pPr>
              <a:buNone/>
            </a:pPr>
            <a:r>
              <a:rPr lang="en-IN" sz="7400" dirty="0" smtClean="0">
                <a:solidFill>
                  <a:srgbClr val="FF0000"/>
                </a:solidFill>
              </a:rPr>
              <a:t>   -</a:t>
            </a:r>
            <a:r>
              <a:rPr lang="en-IN" sz="7400" dirty="0" smtClean="0">
                <a:solidFill>
                  <a:srgbClr val="000066"/>
                </a:solidFill>
              </a:rPr>
              <a:t>Work station security</a:t>
            </a:r>
          </a:p>
          <a:p>
            <a:pPr>
              <a:buNone/>
            </a:pPr>
            <a:r>
              <a:rPr lang="en-IN" sz="7400" dirty="0" smtClean="0">
                <a:solidFill>
                  <a:srgbClr val="FF0000"/>
                </a:solidFill>
              </a:rPr>
              <a:t>   -Physical security</a:t>
            </a:r>
          </a:p>
          <a:p>
            <a:pPr>
              <a:buNone/>
            </a:pPr>
            <a:r>
              <a:rPr lang="en-IN" sz="7400" dirty="0" smtClean="0">
                <a:solidFill>
                  <a:srgbClr val="FF0000"/>
                </a:solidFill>
              </a:rPr>
              <a:t>   -</a:t>
            </a:r>
            <a:r>
              <a:rPr lang="en-IN" sz="7400" dirty="0" smtClean="0">
                <a:solidFill>
                  <a:srgbClr val="000066"/>
                </a:solidFill>
              </a:rPr>
              <a:t>Data management with backups, archive, and restore facilities</a:t>
            </a:r>
            <a:r>
              <a:rPr lang="en-IN" sz="7400" dirty="0" smtClean="0">
                <a:solidFill>
                  <a:srgbClr val="FF0000"/>
                </a:solidFill>
              </a:rPr>
              <a:t>;</a:t>
            </a:r>
          </a:p>
          <a:p>
            <a:pPr>
              <a:buNone/>
            </a:pPr>
            <a:r>
              <a:rPr lang="en-IN" sz="7400" dirty="0" smtClean="0">
                <a:solidFill>
                  <a:srgbClr val="FF0000"/>
                </a:solidFill>
              </a:rPr>
              <a:t>   -Secure remote access</a:t>
            </a:r>
          </a:p>
          <a:p>
            <a:pPr>
              <a:buNone/>
            </a:pPr>
            <a:r>
              <a:rPr lang="en-IN" sz="7400" dirty="0" smtClean="0">
                <a:solidFill>
                  <a:srgbClr val="FF0000"/>
                </a:solidFill>
              </a:rPr>
              <a:t>   -</a:t>
            </a:r>
            <a:r>
              <a:rPr lang="en-IN" sz="7400" dirty="0" smtClean="0">
                <a:solidFill>
                  <a:srgbClr val="000066"/>
                </a:solidFill>
              </a:rPr>
              <a:t>Safe internet use</a:t>
            </a:r>
          </a:p>
          <a:p>
            <a:endParaRPr lang="en-IN" dirty="0" smtClean="0">
              <a:solidFill>
                <a:srgbClr val="002060"/>
              </a:solidFill>
            </a:endParaRPr>
          </a:p>
          <a:p>
            <a:endParaRPr lang="en-IN" dirty="0" smtClean="0">
              <a:solidFill>
                <a:srgbClr val="002060"/>
              </a:solidFill>
            </a:endParaRPr>
          </a:p>
          <a:p>
            <a:pPr>
              <a:buNone/>
            </a:pPr>
            <a:r>
              <a:rPr lang="en-IN" dirty="0" smtClean="0">
                <a:solidFill>
                  <a:srgbClr val="002060"/>
                </a:solidFill>
              </a:rPr>
              <a:t>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Main goals of Information Security</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Follows </a:t>
            </a:r>
            <a:r>
              <a:rPr lang="en-IN" dirty="0" smtClean="0">
                <a:solidFill>
                  <a:srgbClr val="FF0000"/>
                </a:solidFill>
              </a:rPr>
              <a:t>three main goals </a:t>
            </a:r>
            <a:r>
              <a:rPr lang="en-IN" dirty="0" smtClean="0">
                <a:solidFill>
                  <a:srgbClr val="002060"/>
                </a:solidFill>
              </a:rPr>
              <a:t>of Information security as </a:t>
            </a:r>
            <a:r>
              <a:rPr lang="en-IN" dirty="0" smtClean="0">
                <a:solidFill>
                  <a:srgbClr val="FF0000"/>
                </a:solidFill>
              </a:rPr>
              <a:t>guiding factors </a:t>
            </a:r>
          </a:p>
          <a:p>
            <a:pPr>
              <a:buNone/>
            </a:pPr>
            <a:r>
              <a:rPr lang="en-IN" dirty="0" smtClean="0">
                <a:solidFill>
                  <a:srgbClr val="002060"/>
                </a:solidFill>
              </a:rPr>
              <a:t>   -</a:t>
            </a:r>
            <a:r>
              <a:rPr lang="en-IN" i="1" dirty="0" smtClean="0">
                <a:solidFill>
                  <a:srgbClr val="FF0000"/>
                </a:solidFill>
              </a:rPr>
              <a:t>Confidentiality</a:t>
            </a:r>
            <a:r>
              <a:rPr lang="en-IN" dirty="0" smtClean="0">
                <a:solidFill>
                  <a:srgbClr val="002060"/>
                </a:solidFill>
              </a:rPr>
              <a:t> (preventing disclosure of information to unauthorised persons); </a:t>
            </a:r>
          </a:p>
          <a:p>
            <a:pPr>
              <a:buNone/>
            </a:pPr>
            <a:r>
              <a:rPr lang="en-IN" dirty="0" smtClean="0">
                <a:solidFill>
                  <a:srgbClr val="002060"/>
                </a:solidFill>
              </a:rPr>
              <a:t>   -</a:t>
            </a:r>
            <a:r>
              <a:rPr lang="en-IN" i="1" dirty="0" smtClean="0">
                <a:solidFill>
                  <a:srgbClr val="FF0000"/>
                </a:solidFill>
              </a:rPr>
              <a:t>Integrity</a:t>
            </a:r>
            <a:r>
              <a:rPr lang="en-IN" dirty="0" smtClean="0">
                <a:solidFill>
                  <a:srgbClr val="002060"/>
                </a:solidFill>
              </a:rPr>
              <a:t> (Protection of information from unauthorised modification or destruction), and</a:t>
            </a:r>
          </a:p>
          <a:p>
            <a:pPr>
              <a:buNone/>
            </a:pPr>
            <a:r>
              <a:rPr lang="en-IN" dirty="0" smtClean="0">
                <a:solidFill>
                  <a:srgbClr val="002060"/>
                </a:solidFill>
              </a:rPr>
              <a:t>    -</a:t>
            </a:r>
            <a:r>
              <a:rPr lang="en-IN" i="1" dirty="0" smtClean="0">
                <a:solidFill>
                  <a:srgbClr val="FF0000"/>
                </a:solidFill>
              </a:rPr>
              <a:t>Availability</a:t>
            </a:r>
            <a:r>
              <a:rPr lang="en-IN" i="1" dirty="0" smtClean="0">
                <a:solidFill>
                  <a:srgbClr val="002060"/>
                </a:solidFill>
              </a:rPr>
              <a:t> </a:t>
            </a:r>
            <a:r>
              <a:rPr lang="en-IN" dirty="0" smtClean="0">
                <a:solidFill>
                  <a:srgbClr val="002060"/>
                </a:solidFill>
              </a:rPr>
              <a:t>(preventing unauthorised disruption,  timely &amp; reliable access and use of information) </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rgbClr val="002060"/>
                </a:solidFill>
              </a:rPr>
              <a:t>Objectives</a:t>
            </a:r>
            <a:endParaRPr lang="en-IN" b="1" dirty="0">
              <a:solidFill>
                <a:srgbClr val="002060"/>
              </a:solidFill>
            </a:endParaRPr>
          </a:p>
        </p:txBody>
      </p:sp>
      <p:sp>
        <p:nvSpPr>
          <p:cNvPr id="3" name="Content Placeholder 2"/>
          <p:cNvSpPr>
            <a:spLocks noGrp="1"/>
          </p:cNvSpPr>
          <p:nvPr>
            <p:ph sz="quarter" idx="1"/>
          </p:nvPr>
        </p:nvSpPr>
        <p:spPr/>
        <p:txBody>
          <a:bodyPr/>
          <a:lstStyle/>
          <a:p>
            <a:r>
              <a:rPr lang="en-IN" dirty="0" smtClean="0">
                <a:solidFill>
                  <a:srgbClr val="002060"/>
                </a:solidFill>
              </a:rPr>
              <a:t>To provide an overview of preservation principles  in traditional and digital contexts</a:t>
            </a:r>
          </a:p>
          <a:p>
            <a:r>
              <a:rPr lang="en-IN" dirty="0" smtClean="0">
                <a:solidFill>
                  <a:srgbClr val="FF0000"/>
                </a:solidFill>
              </a:rPr>
              <a:t>To explore the possibilities of relating these principles with the relevance of preservation in the digital world</a:t>
            </a:r>
          </a:p>
          <a:p>
            <a:r>
              <a:rPr lang="en-IN" dirty="0" smtClean="0">
                <a:solidFill>
                  <a:srgbClr val="002060"/>
                </a:solidFill>
              </a:rPr>
              <a:t>To highlight the role of  Professionals in successful implementation of DIRF Project </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Current status of DIRF  </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Includes </a:t>
            </a:r>
            <a:r>
              <a:rPr lang="en-IN" dirty="0" smtClean="0">
                <a:solidFill>
                  <a:srgbClr val="FF0000"/>
                </a:solidFill>
              </a:rPr>
              <a:t>various formats </a:t>
            </a:r>
            <a:r>
              <a:rPr lang="en-IN" dirty="0" smtClean="0">
                <a:solidFill>
                  <a:srgbClr val="002060"/>
                </a:solidFill>
              </a:rPr>
              <a:t>of digital information originating from </a:t>
            </a:r>
            <a:r>
              <a:rPr lang="en-IN" dirty="0" smtClean="0">
                <a:solidFill>
                  <a:srgbClr val="FF0000"/>
                </a:solidFill>
              </a:rPr>
              <a:t>different S&amp;T fields </a:t>
            </a:r>
            <a:r>
              <a:rPr lang="en-IN" dirty="0" smtClean="0">
                <a:solidFill>
                  <a:srgbClr val="002060"/>
                </a:solidFill>
              </a:rPr>
              <a:t>and  group of  CSIR laboratories</a:t>
            </a:r>
            <a:endParaRPr lang="en-US" dirty="0" smtClean="0">
              <a:solidFill>
                <a:srgbClr val="002060"/>
              </a:solidFill>
            </a:endParaRPr>
          </a:p>
          <a:p>
            <a:r>
              <a:rPr lang="en-US" dirty="0" smtClean="0">
                <a:solidFill>
                  <a:srgbClr val="002060"/>
                </a:solidFill>
              </a:rPr>
              <a:t>DIRF is the </a:t>
            </a:r>
            <a:r>
              <a:rPr lang="en-US" dirty="0" smtClean="0">
                <a:solidFill>
                  <a:srgbClr val="FF0000"/>
                </a:solidFill>
              </a:rPr>
              <a:t>only Data Center among all CSIR Labs </a:t>
            </a:r>
            <a:r>
              <a:rPr lang="en-US" dirty="0" smtClean="0">
                <a:solidFill>
                  <a:srgbClr val="002060"/>
                </a:solidFill>
              </a:rPr>
              <a:t>to have a highest Information Security Certification </a:t>
            </a:r>
            <a:r>
              <a:rPr lang="en-US" dirty="0" smtClean="0">
                <a:solidFill>
                  <a:srgbClr val="FF0000"/>
                </a:solidFill>
              </a:rPr>
              <a:t>ISO: 27001:2013</a:t>
            </a:r>
            <a:r>
              <a:rPr lang="en-US" dirty="0" smtClean="0">
                <a:solidFill>
                  <a:srgbClr val="002060"/>
                </a:solidFill>
              </a:rPr>
              <a:t>                            </a:t>
            </a:r>
          </a:p>
          <a:p>
            <a:r>
              <a:rPr lang="en-US" dirty="0" smtClean="0">
                <a:solidFill>
                  <a:srgbClr val="002060"/>
                </a:solidFill>
              </a:rPr>
              <a:t>It is </a:t>
            </a:r>
            <a:r>
              <a:rPr lang="en-US" dirty="0" smtClean="0">
                <a:solidFill>
                  <a:srgbClr val="FF0000"/>
                </a:solidFill>
              </a:rPr>
              <a:t>yet to p</a:t>
            </a:r>
            <a:r>
              <a:rPr lang="en-IN" dirty="0" err="1" smtClean="0">
                <a:solidFill>
                  <a:srgbClr val="FF0000"/>
                </a:solidFill>
              </a:rPr>
              <a:t>rovide</a:t>
            </a:r>
            <a:r>
              <a:rPr lang="en-IN" dirty="0" smtClean="0">
                <a:solidFill>
                  <a:srgbClr val="FF0000"/>
                </a:solidFill>
              </a:rPr>
              <a:t> completely a hosting platform </a:t>
            </a:r>
            <a:r>
              <a:rPr lang="en-IN" dirty="0" smtClean="0">
                <a:solidFill>
                  <a:srgbClr val="002060"/>
                </a:solidFill>
              </a:rPr>
              <a:t>for all those CSIR Laboratories, </a:t>
            </a:r>
            <a:r>
              <a:rPr lang="en-IN" dirty="0" smtClean="0">
                <a:solidFill>
                  <a:srgbClr val="FF0000"/>
                </a:solidFill>
              </a:rPr>
              <a:t>not having adequate and secured IT infrastructure. </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Digital Information Content as Process</a:t>
            </a:r>
            <a:endParaRPr lang="en-IN" sz="2700" b="1" dirty="0">
              <a:solidFill>
                <a:srgbClr val="002060"/>
              </a:solidFill>
            </a:endParaRPr>
          </a:p>
        </p:txBody>
      </p:sp>
      <p:sp>
        <p:nvSpPr>
          <p:cNvPr id="3" name="Content Placeholder 2"/>
          <p:cNvSpPr>
            <a:spLocks noGrp="1"/>
          </p:cNvSpPr>
          <p:nvPr>
            <p:ph sz="quarter" idx="1"/>
          </p:nvPr>
        </p:nvSpPr>
        <p:spPr/>
        <p:txBody>
          <a:bodyPr>
            <a:normAutofit fontScale="92500" lnSpcReduction="20000"/>
          </a:bodyPr>
          <a:lstStyle/>
          <a:p>
            <a:r>
              <a:rPr lang="en-IN" dirty="0" smtClean="0">
                <a:solidFill>
                  <a:srgbClr val="002060"/>
                </a:solidFill>
              </a:rPr>
              <a:t>Some of the typical parameters of digital preservation centres on </a:t>
            </a:r>
          </a:p>
          <a:p>
            <a:pPr>
              <a:buNone/>
            </a:pPr>
            <a:r>
              <a:rPr lang="en-IN" dirty="0" smtClean="0">
                <a:solidFill>
                  <a:srgbClr val="002060"/>
                </a:solidFill>
              </a:rPr>
              <a:t>   -choice of interim storage media</a:t>
            </a:r>
          </a:p>
          <a:p>
            <a:pPr>
              <a:buNone/>
            </a:pPr>
            <a:r>
              <a:rPr lang="en-IN" dirty="0" smtClean="0">
                <a:solidFill>
                  <a:srgbClr val="002060"/>
                </a:solidFill>
              </a:rPr>
              <a:t>   - </a:t>
            </a:r>
            <a:r>
              <a:rPr lang="en-IN" dirty="0" smtClean="0">
                <a:solidFill>
                  <a:srgbClr val="FF0000"/>
                </a:solidFill>
              </a:rPr>
              <a:t>life expectancy of digital imaging system</a:t>
            </a:r>
          </a:p>
          <a:p>
            <a:pPr>
              <a:buNone/>
            </a:pPr>
            <a:r>
              <a:rPr lang="en-IN" dirty="0" smtClean="0">
                <a:solidFill>
                  <a:srgbClr val="FF0000"/>
                </a:solidFill>
              </a:rPr>
              <a:t>    -</a:t>
            </a:r>
            <a:r>
              <a:rPr lang="en-IN" dirty="0" smtClean="0">
                <a:solidFill>
                  <a:srgbClr val="000066"/>
                </a:solidFill>
              </a:rPr>
              <a:t>expectation of migrating digital files to future systems </a:t>
            </a:r>
          </a:p>
          <a:p>
            <a:pPr>
              <a:buNone/>
            </a:pPr>
            <a:r>
              <a:rPr lang="en-IN" i="1" dirty="0" smtClean="0">
                <a:solidFill>
                  <a:srgbClr val="002060"/>
                </a:solidFill>
              </a:rPr>
              <a:t>    </a:t>
            </a:r>
            <a:r>
              <a:rPr lang="en-IN" dirty="0" smtClean="0">
                <a:solidFill>
                  <a:srgbClr val="FF0000"/>
                </a:solidFill>
              </a:rPr>
              <a:t>-maintaining complete functionality and integrity of original digital system</a:t>
            </a:r>
          </a:p>
          <a:p>
            <a:r>
              <a:rPr lang="en-IN" dirty="0" smtClean="0">
                <a:solidFill>
                  <a:srgbClr val="002060"/>
                </a:solidFill>
              </a:rPr>
              <a:t>Selection in the digital information context is </a:t>
            </a:r>
            <a:r>
              <a:rPr lang="en-IN" dirty="0" smtClean="0">
                <a:solidFill>
                  <a:srgbClr val="FF0000"/>
                </a:solidFill>
              </a:rPr>
              <a:t>not an one  time activity</a:t>
            </a:r>
          </a:p>
          <a:p>
            <a:r>
              <a:rPr lang="en-IN" dirty="0" smtClean="0">
                <a:solidFill>
                  <a:srgbClr val="FF0000"/>
                </a:solidFill>
              </a:rPr>
              <a:t>Ongoing process </a:t>
            </a:r>
            <a:r>
              <a:rPr lang="en-IN" dirty="0" smtClean="0">
                <a:solidFill>
                  <a:srgbClr val="002060"/>
                </a:solidFill>
              </a:rPr>
              <a:t>related to </a:t>
            </a:r>
            <a:r>
              <a:rPr lang="en-IN" dirty="0" smtClean="0">
                <a:solidFill>
                  <a:srgbClr val="FF0000"/>
                </a:solidFill>
              </a:rPr>
              <a:t>effective and efficient use of contents in various formats</a:t>
            </a:r>
          </a:p>
          <a:p>
            <a:r>
              <a:rPr lang="en-IN" dirty="0" smtClean="0">
                <a:solidFill>
                  <a:srgbClr val="002060"/>
                </a:solidFill>
              </a:rPr>
              <a:t>Provision of </a:t>
            </a:r>
            <a:r>
              <a:rPr lang="en-IN" dirty="0" smtClean="0">
                <a:solidFill>
                  <a:srgbClr val="FF0000"/>
                </a:solidFill>
              </a:rPr>
              <a:t>DIRF and digital content </a:t>
            </a:r>
            <a:r>
              <a:rPr lang="en-IN" dirty="0" smtClean="0">
                <a:solidFill>
                  <a:srgbClr val="002060"/>
                </a:solidFill>
              </a:rPr>
              <a:t>as the resource are </a:t>
            </a:r>
            <a:r>
              <a:rPr lang="en-IN" dirty="0" smtClean="0">
                <a:solidFill>
                  <a:srgbClr val="FF0000"/>
                </a:solidFill>
              </a:rPr>
              <a:t>not  mutually exclusive</a:t>
            </a:r>
            <a:r>
              <a:rPr lang="en-IN" dirty="0" smtClean="0">
                <a:solidFill>
                  <a:srgbClr val="002060"/>
                </a:solidFill>
              </a:rPr>
              <a:t>, rather they are </a:t>
            </a:r>
            <a:r>
              <a:rPr lang="en-IN" dirty="0" smtClean="0">
                <a:solidFill>
                  <a:srgbClr val="FF0000"/>
                </a:solidFill>
              </a:rPr>
              <a:t>integrated</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Decision for Preserving Digital Information</a:t>
            </a:r>
            <a:endParaRPr lang="en-IN" sz="2700" b="1" dirty="0">
              <a:solidFill>
                <a:srgbClr val="002060"/>
              </a:solidFill>
            </a:endParaRPr>
          </a:p>
        </p:txBody>
      </p:sp>
      <p:sp>
        <p:nvSpPr>
          <p:cNvPr id="3" name="Content Placeholder 2"/>
          <p:cNvSpPr>
            <a:spLocks noGrp="1"/>
          </p:cNvSpPr>
          <p:nvPr>
            <p:ph sz="quarter" idx="1"/>
          </p:nvPr>
        </p:nvSpPr>
        <p:spPr/>
        <p:txBody>
          <a:bodyPr/>
          <a:lstStyle/>
          <a:p>
            <a:pPr>
              <a:buNone/>
            </a:pPr>
            <a:r>
              <a:rPr lang="en-IN" dirty="0" smtClean="0">
                <a:solidFill>
                  <a:srgbClr val="002060"/>
                </a:solidFill>
              </a:rPr>
              <a:t>Implies that</a:t>
            </a:r>
          </a:p>
          <a:p>
            <a:r>
              <a:rPr lang="en-IN" dirty="0" smtClean="0">
                <a:solidFill>
                  <a:srgbClr val="002060"/>
                </a:solidFill>
              </a:rPr>
              <a:t> Decisions for storing or preserving digital information and objects </a:t>
            </a:r>
            <a:r>
              <a:rPr lang="en-IN" dirty="0" smtClean="0">
                <a:solidFill>
                  <a:srgbClr val="FF0000"/>
                </a:solidFill>
              </a:rPr>
              <a:t>should not be taken alone </a:t>
            </a:r>
          </a:p>
          <a:p>
            <a:pPr>
              <a:buNone/>
            </a:pPr>
            <a:r>
              <a:rPr lang="en-IN" i="1" dirty="0" smtClean="0">
                <a:solidFill>
                  <a:srgbClr val="FF0000"/>
                </a:solidFill>
              </a:rPr>
              <a:t>                             </a:t>
            </a:r>
            <a:r>
              <a:rPr lang="en-IN" i="1" dirty="0" smtClean="0">
                <a:solidFill>
                  <a:srgbClr val="002060"/>
                </a:solidFill>
              </a:rPr>
              <a:t>unless </a:t>
            </a:r>
          </a:p>
          <a:p>
            <a:r>
              <a:rPr lang="en-IN" dirty="0" smtClean="0">
                <a:solidFill>
                  <a:srgbClr val="FF0000"/>
                </a:solidFill>
              </a:rPr>
              <a:t>Intellectual context of  learning, research and teaching are taken in to account. </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How to treat preservation and access? </a:t>
            </a:r>
            <a:br>
              <a:rPr lang="en-IN" sz="2700" b="1" dirty="0" smtClean="0">
                <a:solidFill>
                  <a:srgbClr val="002060"/>
                </a:solidFill>
              </a:rPr>
            </a:b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For digital objects the main focus is on</a:t>
            </a:r>
          </a:p>
          <a:p>
            <a:pPr>
              <a:buNone/>
            </a:pPr>
            <a:r>
              <a:rPr lang="en-IN" dirty="0" smtClean="0">
                <a:solidFill>
                  <a:srgbClr val="002060"/>
                </a:solidFill>
              </a:rPr>
              <a:t>   -</a:t>
            </a:r>
            <a:r>
              <a:rPr lang="en-IN" dirty="0" smtClean="0">
                <a:solidFill>
                  <a:srgbClr val="FF0000"/>
                </a:solidFill>
              </a:rPr>
              <a:t>information content</a:t>
            </a:r>
          </a:p>
          <a:p>
            <a:pPr>
              <a:buNone/>
            </a:pPr>
            <a:r>
              <a:rPr lang="en-IN" dirty="0" smtClean="0">
                <a:solidFill>
                  <a:srgbClr val="FF0000"/>
                </a:solidFill>
              </a:rPr>
              <a:t>   </a:t>
            </a:r>
            <a:r>
              <a:rPr lang="en-IN" dirty="0" smtClean="0">
                <a:solidFill>
                  <a:srgbClr val="000066"/>
                </a:solidFill>
              </a:rPr>
              <a:t>-structure</a:t>
            </a:r>
          </a:p>
          <a:p>
            <a:pPr>
              <a:buNone/>
            </a:pPr>
            <a:r>
              <a:rPr lang="en-IN" dirty="0" smtClean="0">
                <a:solidFill>
                  <a:srgbClr val="FF0000"/>
                </a:solidFill>
              </a:rPr>
              <a:t>   -accessibility </a:t>
            </a:r>
          </a:p>
          <a:p>
            <a:pPr>
              <a:buNone/>
            </a:pPr>
            <a:r>
              <a:rPr lang="en-IN" i="1" dirty="0" smtClean="0">
                <a:solidFill>
                  <a:srgbClr val="002060"/>
                </a:solidFill>
              </a:rPr>
              <a:t>                           resulting in </a:t>
            </a:r>
          </a:p>
          <a:p>
            <a:r>
              <a:rPr lang="en-IN" dirty="0" smtClean="0">
                <a:solidFill>
                  <a:srgbClr val="002060"/>
                </a:solidFill>
              </a:rPr>
              <a:t> High quality </a:t>
            </a:r>
            <a:r>
              <a:rPr lang="en-IN" dirty="0" smtClean="0">
                <a:solidFill>
                  <a:srgbClr val="FF0000"/>
                </a:solidFill>
              </a:rPr>
              <a:t>representation of original version </a:t>
            </a:r>
            <a:r>
              <a:rPr lang="en-IN" dirty="0" smtClean="0">
                <a:solidFill>
                  <a:srgbClr val="002060"/>
                </a:solidFill>
              </a:rPr>
              <a:t>of the same remains as a </a:t>
            </a:r>
            <a:r>
              <a:rPr lang="en-IN" dirty="0" smtClean="0">
                <a:solidFill>
                  <a:srgbClr val="FF0000"/>
                </a:solidFill>
              </a:rPr>
              <a:t>central focus</a:t>
            </a:r>
          </a:p>
          <a:p>
            <a:r>
              <a:rPr lang="en-IN" dirty="0" smtClean="0">
                <a:solidFill>
                  <a:srgbClr val="002060"/>
                </a:solidFill>
              </a:rPr>
              <a:t>It is </a:t>
            </a:r>
            <a:r>
              <a:rPr lang="en-IN" dirty="0" smtClean="0">
                <a:solidFill>
                  <a:srgbClr val="FF0000"/>
                </a:solidFill>
              </a:rPr>
              <a:t>in contrast to traditional preservation </a:t>
            </a:r>
            <a:r>
              <a:rPr lang="en-IN" dirty="0" smtClean="0">
                <a:solidFill>
                  <a:srgbClr val="002060"/>
                </a:solidFill>
              </a:rPr>
              <a:t>where </a:t>
            </a:r>
            <a:r>
              <a:rPr lang="en-IN" dirty="0" smtClean="0">
                <a:solidFill>
                  <a:srgbClr val="FF0000"/>
                </a:solidFill>
              </a:rPr>
              <a:t>access mechanism is not the major goal  </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How to treat preservation and access?...contd.</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So preservation should </a:t>
            </a:r>
            <a:r>
              <a:rPr lang="en-IN" dirty="0" smtClean="0">
                <a:solidFill>
                  <a:srgbClr val="FF0000"/>
                </a:solidFill>
              </a:rPr>
              <a:t>not</a:t>
            </a:r>
            <a:r>
              <a:rPr lang="en-IN" dirty="0" smtClean="0">
                <a:solidFill>
                  <a:srgbClr val="002060"/>
                </a:solidFill>
              </a:rPr>
              <a:t> be viewed as simply </a:t>
            </a:r>
            <a:r>
              <a:rPr lang="en-IN" dirty="0" smtClean="0">
                <a:solidFill>
                  <a:srgbClr val="FF0000"/>
                </a:solidFill>
              </a:rPr>
              <a:t>the action </a:t>
            </a:r>
          </a:p>
          <a:p>
            <a:pPr>
              <a:buNone/>
            </a:pPr>
            <a:r>
              <a:rPr lang="en-IN" dirty="0" smtClean="0">
                <a:solidFill>
                  <a:srgbClr val="002060"/>
                </a:solidFill>
              </a:rPr>
              <a:t>                                    </a:t>
            </a:r>
            <a:r>
              <a:rPr lang="en-IN" i="1" dirty="0" smtClean="0">
                <a:solidFill>
                  <a:srgbClr val="002060"/>
                </a:solidFill>
              </a:rPr>
              <a:t>But</a:t>
            </a:r>
          </a:p>
          <a:p>
            <a:r>
              <a:rPr lang="en-IN" dirty="0" smtClean="0">
                <a:solidFill>
                  <a:srgbClr val="002060"/>
                </a:solidFill>
              </a:rPr>
              <a:t>Act of </a:t>
            </a:r>
            <a:r>
              <a:rPr lang="en-IN" dirty="0" smtClean="0">
                <a:solidFill>
                  <a:srgbClr val="FF0000"/>
                </a:solidFill>
              </a:rPr>
              <a:t>combination of  all principles  </a:t>
            </a:r>
            <a:r>
              <a:rPr lang="en-IN" dirty="0" smtClean="0">
                <a:solidFill>
                  <a:srgbClr val="002060"/>
                </a:solidFill>
              </a:rPr>
              <a:t>with the </a:t>
            </a:r>
            <a:r>
              <a:rPr lang="en-IN" dirty="0" smtClean="0">
                <a:solidFill>
                  <a:srgbClr val="FF0000"/>
                </a:solidFill>
              </a:rPr>
              <a:t>ability of computer technology </a:t>
            </a:r>
            <a:r>
              <a:rPr lang="en-IN" dirty="0" smtClean="0">
                <a:solidFill>
                  <a:srgbClr val="002060"/>
                </a:solidFill>
              </a:rPr>
              <a:t>to carry and display the fully </a:t>
            </a:r>
            <a:r>
              <a:rPr lang="en-IN" dirty="0" smtClean="0">
                <a:solidFill>
                  <a:srgbClr val="FF0000"/>
                </a:solidFill>
              </a:rPr>
              <a:t>integrated version of the original object</a:t>
            </a:r>
          </a:p>
          <a:p>
            <a:pPr>
              <a:buNone/>
            </a:pPr>
            <a:endParaRPr lang="en-IN" dirty="0" smtClean="0">
              <a:solidFill>
                <a:srgbClr val="FF0000"/>
              </a:solidFill>
            </a:endParaRP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Role of other Stakeholders</a:t>
            </a:r>
            <a:endParaRPr lang="en-IN" sz="2700"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FF0000"/>
                </a:solidFill>
              </a:rPr>
              <a:t>Digital image conversion </a:t>
            </a:r>
            <a:r>
              <a:rPr lang="en-IN" dirty="0" smtClean="0">
                <a:solidFill>
                  <a:srgbClr val="000066"/>
                </a:solidFill>
              </a:rPr>
              <a:t>requires a deep and long standing </a:t>
            </a:r>
            <a:r>
              <a:rPr lang="en-IN" dirty="0" smtClean="0">
                <a:solidFill>
                  <a:srgbClr val="FF0000"/>
                </a:solidFill>
              </a:rPr>
              <a:t>institutional commitment </a:t>
            </a:r>
            <a:r>
              <a:rPr lang="en-IN" dirty="0" smtClean="0">
                <a:solidFill>
                  <a:srgbClr val="000066"/>
                </a:solidFill>
              </a:rPr>
              <a:t>to preservation </a:t>
            </a:r>
          </a:p>
          <a:p>
            <a:r>
              <a:rPr lang="en-IN" dirty="0" smtClean="0">
                <a:solidFill>
                  <a:srgbClr val="FF0000"/>
                </a:solidFill>
              </a:rPr>
              <a:t>Full integration of technology in to information management procedures and processes</a:t>
            </a:r>
          </a:p>
          <a:p>
            <a:r>
              <a:rPr lang="en-IN" dirty="0" smtClean="0">
                <a:solidFill>
                  <a:srgbClr val="FF0000"/>
                </a:solidFill>
              </a:rPr>
              <a:t>Leadership</a:t>
            </a:r>
            <a:r>
              <a:rPr lang="en-IN" dirty="0" smtClean="0">
                <a:solidFill>
                  <a:srgbClr val="000066"/>
                </a:solidFill>
              </a:rPr>
              <a:t> in developing </a:t>
            </a:r>
            <a:r>
              <a:rPr lang="en-IN" dirty="0" smtClean="0">
                <a:solidFill>
                  <a:srgbClr val="FF0000"/>
                </a:solidFill>
              </a:rPr>
              <a:t>appropriate standards </a:t>
            </a:r>
            <a:r>
              <a:rPr lang="en-IN" dirty="0" smtClean="0">
                <a:solidFill>
                  <a:srgbClr val="000066"/>
                </a:solidFill>
              </a:rPr>
              <a:t>for digital preservation</a:t>
            </a:r>
          </a:p>
          <a:p>
            <a:r>
              <a:rPr lang="en-IN" dirty="0" smtClean="0">
                <a:solidFill>
                  <a:srgbClr val="002060"/>
                </a:solidFill>
              </a:rPr>
              <a:t>Thus IT professionals, Managers and Administrators , as stakeholders also have an important role  in </a:t>
            </a:r>
            <a:r>
              <a:rPr lang="en-IN" dirty="0" smtClean="0">
                <a:solidFill>
                  <a:srgbClr val="FF0000"/>
                </a:solidFill>
              </a:rPr>
              <a:t>selection of systems </a:t>
            </a:r>
            <a:r>
              <a:rPr lang="en-IN" dirty="0" smtClean="0">
                <a:solidFill>
                  <a:srgbClr val="002060"/>
                </a:solidFill>
              </a:rPr>
              <a:t>for converting </a:t>
            </a:r>
            <a:r>
              <a:rPr lang="en-IN" dirty="0" smtClean="0">
                <a:solidFill>
                  <a:srgbClr val="FF0000"/>
                </a:solidFill>
              </a:rPr>
              <a:t>materials with long term value </a:t>
            </a:r>
            <a:r>
              <a:rPr lang="en-IN" dirty="0" smtClean="0">
                <a:solidFill>
                  <a:srgbClr val="002060"/>
                </a:solidFill>
              </a:rPr>
              <a:t>and have responsibility for providing </a:t>
            </a:r>
            <a:r>
              <a:rPr lang="en-IN" dirty="0" smtClean="0">
                <a:solidFill>
                  <a:srgbClr val="FF0000"/>
                </a:solidFill>
              </a:rPr>
              <a:t>long term access </a:t>
            </a:r>
          </a:p>
          <a:p>
            <a:endParaRPr lang="en-IN" i="1" dirty="0" smtClean="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700" b="1" dirty="0" smtClean="0">
                <a:solidFill>
                  <a:srgbClr val="002060"/>
                </a:solidFill>
              </a:rPr>
              <a:t>Transforming Concept of Preservation</a:t>
            </a:r>
            <a:endParaRPr lang="en-IN" sz="2700" b="1" dirty="0">
              <a:solidFill>
                <a:srgbClr val="002060"/>
              </a:solidFill>
            </a:endParaRPr>
          </a:p>
        </p:txBody>
      </p:sp>
      <p:sp>
        <p:nvSpPr>
          <p:cNvPr id="3" name="Content Placeholder 2"/>
          <p:cNvSpPr>
            <a:spLocks noGrp="1"/>
          </p:cNvSpPr>
          <p:nvPr>
            <p:ph sz="quarter" idx="1"/>
          </p:nvPr>
        </p:nvSpPr>
        <p:spPr/>
        <p:txBody>
          <a:bodyPr>
            <a:normAutofit fontScale="92500"/>
          </a:bodyPr>
          <a:lstStyle/>
          <a:p>
            <a:r>
              <a:rPr lang="en-IN" dirty="0" smtClean="0">
                <a:solidFill>
                  <a:srgbClr val="002060"/>
                </a:solidFill>
              </a:rPr>
              <a:t>The  parameter of </a:t>
            </a:r>
            <a:r>
              <a:rPr lang="en-IN" dirty="0" smtClean="0">
                <a:solidFill>
                  <a:srgbClr val="FF0000"/>
                </a:solidFill>
              </a:rPr>
              <a:t>increased access </a:t>
            </a:r>
            <a:r>
              <a:rPr lang="en-IN" dirty="0" smtClean="0">
                <a:solidFill>
                  <a:srgbClr val="002060"/>
                </a:solidFill>
              </a:rPr>
              <a:t>only to digital collections </a:t>
            </a:r>
            <a:r>
              <a:rPr lang="en-IN" dirty="0" smtClean="0">
                <a:solidFill>
                  <a:srgbClr val="FF0000"/>
                </a:solidFill>
              </a:rPr>
              <a:t>cannot add value </a:t>
            </a:r>
            <a:r>
              <a:rPr lang="en-IN" dirty="0" smtClean="0">
                <a:solidFill>
                  <a:srgbClr val="002060"/>
                </a:solidFill>
              </a:rPr>
              <a:t>to </a:t>
            </a:r>
            <a:r>
              <a:rPr lang="en-IN" dirty="0" smtClean="0">
                <a:solidFill>
                  <a:srgbClr val="FF0000"/>
                </a:solidFill>
              </a:rPr>
              <a:t>underused collection</a:t>
            </a:r>
          </a:p>
          <a:p>
            <a:r>
              <a:rPr lang="en-IN" dirty="0" smtClean="0">
                <a:solidFill>
                  <a:srgbClr val="002060"/>
                </a:solidFill>
              </a:rPr>
              <a:t>A </a:t>
            </a:r>
            <a:r>
              <a:rPr lang="en-IN" dirty="0" smtClean="0">
                <a:solidFill>
                  <a:srgbClr val="FF0000"/>
                </a:solidFill>
              </a:rPr>
              <a:t>powerful relational index </a:t>
            </a:r>
            <a:r>
              <a:rPr lang="en-IN" dirty="0" smtClean="0">
                <a:solidFill>
                  <a:srgbClr val="002060"/>
                </a:solidFill>
              </a:rPr>
              <a:t>also </a:t>
            </a:r>
            <a:r>
              <a:rPr lang="en-IN" dirty="0" smtClean="0">
                <a:solidFill>
                  <a:srgbClr val="FF0000"/>
                </a:solidFill>
              </a:rPr>
              <a:t>cannot compensate </a:t>
            </a:r>
            <a:r>
              <a:rPr lang="en-IN" dirty="0" smtClean="0">
                <a:solidFill>
                  <a:srgbClr val="002060"/>
                </a:solidFill>
              </a:rPr>
              <a:t>for </a:t>
            </a:r>
            <a:r>
              <a:rPr lang="en-IN" dirty="0" smtClean="0">
                <a:solidFill>
                  <a:srgbClr val="FF0000"/>
                </a:solidFill>
              </a:rPr>
              <a:t>collection of documents </a:t>
            </a:r>
            <a:r>
              <a:rPr lang="en-IN" dirty="0" smtClean="0">
                <a:solidFill>
                  <a:srgbClr val="002060"/>
                </a:solidFill>
              </a:rPr>
              <a:t>whose </a:t>
            </a:r>
            <a:r>
              <a:rPr lang="en-IN" dirty="0" smtClean="0">
                <a:solidFill>
                  <a:srgbClr val="FF0000"/>
                </a:solidFill>
              </a:rPr>
              <a:t>structure</a:t>
            </a:r>
            <a:r>
              <a:rPr lang="en-IN" dirty="0" smtClean="0">
                <a:solidFill>
                  <a:srgbClr val="002060"/>
                </a:solidFill>
              </a:rPr>
              <a:t>, relationships, and intellectual content </a:t>
            </a:r>
            <a:r>
              <a:rPr lang="en-IN" dirty="0" smtClean="0">
                <a:solidFill>
                  <a:srgbClr val="FF0000"/>
                </a:solidFill>
              </a:rPr>
              <a:t>are poorly understood</a:t>
            </a:r>
          </a:p>
          <a:p>
            <a:r>
              <a:rPr lang="en-IN" dirty="0" smtClean="0">
                <a:solidFill>
                  <a:srgbClr val="FF0000"/>
                </a:solidFill>
              </a:rPr>
              <a:t>Random access is not a drink with magical properties  </a:t>
            </a:r>
            <a:r>
              <a:rPr lang="en-IN" dirty="0" smtClean="0">
                <a:solidFill>
                  <a:srgbClr val="002060"/>
                </a:solidFill>
              </a:rPr>
              <a:t>and hence </a:t>
            </a:r>
            <a:r>
              <a:rPr lang="en-IN" dirty="0" smtClean="0">
                <a:solidFill>
                  <a:srgbClr val="FF0000"/>
                </a:solidFill>
              </a:rPr>
              <a:t>not a solution for effective collection management  </a:t>
            </a:r>
          </a:p>
          <a:p>
            <a:r>
              <a:rPr lang="en-IN" dirty="0" smtClean="0">
                <a:solidFill>
                  <a:srgbClr val="FF0000"/>
                </a:solidFill>
              </a:rPr>
              <a:t>Digital imaging </a:t>
            </a:r>
            <a:r>
              <a:rPr lang="en-IN" dirty="0" smtClean="0">
                <a:solidFill>
                  <a:srgbClr val="002060"/>
                </a:solidFill>
              </a:rPr>
              <a:t>technology, is </a:t>
            </a:r>
            <a:r>
              <a:rPr lang="en-IN" dirty="0" smtClean="0">
                <a:solidFill>
                  <a:srgbClr val="FF0000"/>
                </a:solidFill>
              </a:rPr>
              <a:t>not </a:t>
            </a:r>
            <a:r>
              <a:rPr lang="en-IN" dirty="0" smtClean="0">
                <a:solidFill>
                  <a:srgbClr val="002060"/>
                </a:solidFill>
              </a:rPr>
              <a:t>simply another </a:t>
            </a:r>
            <a:r>
              <a:rPr lang="en-IN" dirty="0" smtClean="0">
                <a:solidFill>
                  <a:srgbClr val="FF0000"/>
                </a:solidFill>
              </a:rPr>
              <a:t>reformatting option </a:t>
            </a:r>
            <a:r>
              <a:rPr lang="en-IN" dirty="0" smtClean="0">
                <a:solidFill>
                  <a:srgbClr val="002060"/>
                </a:solidFill>
              </a:rPr>
              <a:t>, but involves </a:t>
            </a:r>
            <a:r>
              <a:rPr lang="en-IN" dirty="0" smtClean="0">
                <a:solidFill>
                  <a:srgbClr val="FF0000"/>
                </a:solidFill>
              </a:rPr>
              <a:t>transforming</a:t>
            </a:r>
            <a:r>
              <a:rPr lang="en-IN" dirty="0" smtClean="0">
                <a:solidFill>
                  <a:srgbClr val="002060"/>
                </a:solidFill>
              </a:rPr>
              <a:t> the very </a:t>
            </a:r>
            <a:r>
              <a:rPr lang="en-IN" dirty="0" smtClean="0">
                <a:solidFill>
                  <a:srgbClr val="FF0000"/>
                </a:solidFill>
              </a:rPr>
              <a:t>concept of format </a:t>
            </a:r>
            <a:r>
              <a:rPr lang="en-IN" dirty="0" smtClean="0">
                <a:solidFill>
                  <a:srgbClr val="002060"/>
                </a:solidFill>
              </a:rPr>
              <a:t>besides a faithful reproduction of the original object on a different medium</a:t>
            </a:r>
          </a:p>
          <a:p>
            <a:pPr>
              <a:buNone/>
            </a:pPr>
            <a:endParaRPr lang="en-IN" i="1" dirty="0" smtClean="0">
              <a:solidFill>
                <a:srgbClr val="00206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IN"/>
          </a:p>
        </p:txBody>
      </p:sp>
      <p:graphicFrame>
        <p:nvGraphicFramePr>
          <p:cNvPr id="1026" name="Object 2"/>
          <p:cNvGraphicFramePr>
            <a:graphicFrameLocks noChangeAspect="1"/>
          </p:cNvGraphicFramePr>
          <p:nvPr/>
        </p:nvGraphicFramePr>
        <p:xfrm>
          <a:off x="323528" y="116632"/>
          <a:ext cx="8352928" cy="6624736"/>
        </p:xfrm>
        <a:graphic>
          <a:graphicData uri="http://schemas.openxmlformats.org/presentationml/2006/ole">
            <p:oleObj spid="_x0000_s69634" name="Presentation" r:id="rId3" imgW="4951343" imgH="3427437" progId="PowerPoint.Show.12">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Concluding Remarks</a:t>
            </a:r>
            <a:endParaRPr lang="en-IN" dirty="0"/>
          </a:p>
        </p:txBody>
      </p:sp>
      <p:sp>
        <p:nvSpPr>
          <p:cNvPr id="3" name="Content Placeholder 2"/>
          <p:cNvSpPr>
            <a:spLocks noGrp="1"/>
          </p:cNvSpPr>
          <p:nvPr>
            <p:ph sz="quarter" idx="1"/>
          </p:nvPr>
        </p:nvSpPr>
        <p:spPr/>
        <p:txBody>
          <a:bodyPr>
            <a:normAutofit fontScale="92500" lnSpcReduction="10000"/>
          </a:bodyPr>
          <a:lstStyle/>
          <a:p>
            <a:pPr algn="just"/>
            <a:r>
              <a:rPr lang="en-IN" i="1" dirty="0" smtClean="0">
                <a:solidFill>
                  <a:srgbClr val="002060"/>
                </a:solidFill>
              </a:rPr>
              <a:t>The most appropriate way of framework for understanding preservation in the digital context is to follow basic  principles of traditional preservation practice viz. Access, Choice, Durability, Integrity, Quality, and  Security and by implementing the same</a:t>
            </a:r>
          </a:p>
          <a:p>
            <a:pPr algn="just"/>
            <a:r>
              <a:rPr lang="en-IN" i="1" dirty="0" smtClean="0">
                <a:solidFill>
                  <a:srgbClr val="FF0000"/>
                </a:solidFill>
              </a:rPr>
              <a:t>Following some of the basic preservation principles is a safe option unless all the stakeholders strive for reaching  a common agreement for any changed strategy </a:t>
            </a:r>
          </a:p>
          <a:p>
            <a:pPr algn="just"/>
            <a:r>
              <a:rPr lang="en-IN" i="1" dirty="0" smtClean="0">
                <a:solidFill>
                  <a:srgbClr val="002060"/>
                </a:solidFill>
              </a:rPr>
              <a:t>A serious and  long-standing commitment of  LIS institutions  for  preserving , and a complete integration of  IT with appropriate  information management processes and procedures is required to sustain successful implementation of  a digital information resource facility project </a:t>
            </a:r>
            <a:endParaRPr lang="en-IN" dirty="0" smtClean="0">
              <a:solidFill>
                <a:srgbClr val="002060"/>
              </a:solidFill>
            </a:endParaRPr>
          </a:p>
          <a:p>
            <a:endParaRPr lang="en-IN" i="1" dirty="0" smtClean="0">
              <a:solidFill>
                <a:srgbClr val="002060"/>
              </a:solidFill>
            </a:endParaRP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 "/>
          <p:cNvSpPr>
            <a:spLocks noChangeAspect="1" noChangeArrowheads="1"/>
          </p:cNvSpPr>
          <p:nvPr/>
        </p:nvSpPr>
        <p:spPr bwMode="auto">
          <a:xfrm>
            <a:off x="63500" y="-373063"/>
            <a:ext cx="2562225" cy="7905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5540" name="AutoShape 4" descr=" "/>
          <p:cNvSpPr>
            <a:spLocks noChangeAspect="1" noChangeArrowheads="1"/>
          </p:cNvSpPr>
          <p:nvPr/>
        </p:nvSpPr>
        <p:spPr bwMode="auto">
          <a:xfrm>
            <a:off x="63500" y="-373063"/>
            <a:ext cx="2562225" cy="7905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5542" name="AutoShape 6" descr=" "/>
          <p:cNvSpPr>
            <a:spLocks noChangeAspect="1" noChangeArrowheads="1"/>
          </p:cNvSpPr>
          <p:nvPr/>
        </p:nvSpPr>
        <p:spPr bwMode="auto">
          <a:xfrm>
            <a:off x="63500" y="-373063"/>
            <a:ext cx="2562225" cy="7905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5544" name="Picture 8" descr="Image result for Thank You Tiff"/>
          <p:cNvPicPr>
            <a:picLocks noChangeAspect="1" noChangeArrowheads="1"/>
          </p:cNvPicPr>
          <p:nvPr/>
        </p:nvPicPr>
        <p:blipFill>
          <a:blip r:embed="rId2" cstate="print"/>
          <a:srcRect/>
          <a:stretch>
            <a:fillRect/>
          </a:stretch>
        </p:blipFill>
        <p:spPr bwMode="auto">
          <a:xfrm>
            <a:off x="539553" y="836712"/>
            <a:ext cx="8604448"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rgbClr val="002060"/>
                </a:solidFill>
              </a:rPr>
              <a:t>About CSIR-NISCAIR</a:t>
            </a:r>
            <a:endParaRPr lang="en-IN" b="1" dirty="0">
              <a:solidFill>
                <a:srgbClr val="002060"/>
              </a:solidFill>
            </a:endParaRPr>
          </a:p>
        </p:txBody>
      </p:sp>
      <p:sp>
        <p:nvSpPr>
          <p:cNvPr id="3" name="Content Placeholder 2"/>
          <p:cNvSpPr>
            <a:spLocks noGrp="1"/>
          </p:cNvSpPr>
          <p:nvPr>
            <p:ph sz="quarter" idx="1"/>
          </p:nvPr>
        </p:nvSpPr>
        <p:spPr/>
        <p:txBody>
          <a:bodyPr>
            <a:normAutofit fontScale="92500"/>
          </a:bodyPr>
          <a:lstStyle/>
          <a:p>
            <a:r>
              <a:rPr lang="en-IN" dirty="0" smtClean="0">
                <a:solidFill>
                  <a:srgbClr val="002060"/>
                </a:solidFill>
              </a:rPr>
              <a:t>National Institute of Science Communication and Information Resources (NISCAIR) as one of  the premier institutes of Council of Scientific and Industrial Research (CSIR) </a:t>
            </a:r>
          </a:p>
          <a:p>
            <a:r>
              <a:rPr lang="en-IN" dirty="0" smtClean="0">
                <a:solidFill>
                  <a:srgbClr val="FF0000"/>
                </a:solidFill>
              </a:rPr>
              <a:t>Serves the national and international community to be an institution of international standard and repute </a:t>
            </a:r>
          </a:p>
          <a:p>
            <a:r>
              <a:rPr lang="en-IN" dirty="0" smtClean="0">
                <a:solidFill>
                  <a:srgbClr val="002060"/>
                </a:solidFill>
              </a:rPr>
              <a:t>Areas of activities :</a:t>
            </a:r>
          </a:p>
          <a:p>
            <a:pPr>
              <a:buNone/>
            </a:pPr>
            <a:r>
              <a:rPr lang="en-IN" dirty="0" smtClean="0">
                <a:solidFill>
                  <a:srgbClr val="002060"/>
                </a:solidFill>
              </a:rPr>
              <a:t>    -Knowledge networking</a:t>
            </a:r>
          </a:p>
          <a:p>
            <a:pPr>
              <a:buNone/>
            </a:pPr>
            <a:r>
              <a:rPr lang="en-IN" dirty="0" smtClean="0">
                <a:solidFill>
                  <a:srgbClr val="002060"/>
                </a:solidFill>
              </a:rPr>
              <a:t>    </a:t>
            </a:r>
            <a:r>
              <a:rPr lang="en-IN" dirty="0" smtClean="0">
                <a:solidFill>
                  <a:srgbClr val="FF0000"/>
                </a:solidFill>
              </a:rPr>
              <a:t>-Databases on natural resources</a:t>
            </a:r>
          </a:p>
          <a:p>
            <a:pPr>
              <a:buNone/>
            </a:pPr>
            <a:r>
              <a:rPr lang="en-IN" dirty="0" smtClean="0">
                <a:solidFill>
                  <a:srgbClr val="002060"/>
                </a:solidFill>
              </a:rPr>
              <a:t>    -Science communication</a:t>
            </a:r>
          </a:p>
          <a:p>
            <a:pPr>
              <a:buNone/>
            </a:pPr>
            <a:r>
              <a:rPr lang="en-IN" dirty="0" smtClean="0">
                <a:solidFill>
                  <a:srgbClr val="002060"/>
                </a:solidFill>
              </a:rPr>
              <a:t>    </a:t>
            </a:r>
            <a:r>
              <a:rPr lang="en-IN" dirty="0" smtClean="0">
                <a:solidFill>
                  <a:srgbClr val="FF0000"/>
                </a:solidFill>
              </a:rPr>
              <a:t>-Science popularization</a:t>
            </a:r>
            <a:r>
              <a:rPr lang="en-IN" dirty="0" smtClean="0">
                <a:solidFill>
                  <a:srgbClr val="002060"/>
                </a:solidFill>
              </a:rPr>
              <a:t>, and </a:t>
            </a:r>
          </a:p>
          <a:p>
            <a:pPr>
              <a:buNone/>
            </a:pPr>
            <a:r>
              <a:rPr lang="en-IN" dirty="0" smtClean="0">
                <a:solidFill>
                  <a:srgbClr val="002060"/>
                </a:solidFill>
              </a:rPr>
              <a:t>    -S&amp;T information management systems and services</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rgbClr val="002060"/>
                </a:solidFill>
              </a:rPr>
              <a:t>Objectives of DIRF</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pPr lvl="0"/>
            <a:r>
              <a:rPr lang="en-US" dirty="0" smtClean="0">
                <a:solidFill>
                  <a:srgbClr val="002060"/>
                </a:solidFill>
              </a:rPr>
              <a:t>Host, manage and secure the digital resources and services of NISCAIR and CSIR. </a:t>
            </a:r>
            <a:endParaRPr lang="en-IN" dirty="0" smtClean="0">
              <a:solidFill>
                <a:srgbClr val="002060"/>
              </a:solidFill>
            </a:endParaRPr>
          </a:p>
          <a:p>
            <a:pPr lvl="0"/>
            <a:r>
              <a:rPr lang="en-US" dirty="0" smtClean="0">
                <a:solidFill>
                  <a:srgbClr val="FF0000"/>
                </a:solidFill>
              </a:rPr>
              <a:t>Provide uninterrupted authorized and secure access (remote &amp; local both) of its digital resources, assets and services to the scientific community and researchers all over the world</a:t>
            </a:r>
            <a:endParaRPr lang="en-IN" dirty="0" smtClean="0">
              <a:solidFill>
                <a:srgbClr val="FF0000"/>
              </a:solidFill>
            </a:endParaRPr>
          </a:p>
          <a:p>
            <a:pPr lvl="0"/>
            <a:r>
              <a:rPr lang="en-US" dirty="0" smtClean="0">
                <a:solidFill>
                  <a:srgbClr val="002060"/>
                </a:solidFill>
              </a:rPr>
              <a:t>Provide long-term scalable storage infrastructure</a:t>
            </a:r>
            <a:endParaRPr lang="en-IN" dirty="0" smtClean="0">
              <a:solidFill>
                <a:srgbClr val="002060"/>
              </a:solidFill>
            </a:endParaRPr>
          </a:p>
          <a:p>
            <a:pPr lvl="0"/>
            <a:r>
              <a:rPr lang="en-US" dirty="0" smtClean="0">
                <a:solidFill>
                  <a:srgbClr val="FF0000"/>
                </a:solidFill>
              </a:rPr>
              <a:t>Manage high volume of incoming and outgoing traffic </a:t>
            </a:r>
            <a:endParaRPr lang="en-IN" dirty="0" smtClean="0">
              <a:solidFill>
                <a:srgbClr val="FF0000"/>
              </a:solidFill>
            </a:endParaRPr>
          </a:p>
          <a:p>
            <a:pPr lvl="0"/>
            <a:r>
              <a:rPr lang="en-US" dirty="0" smtClean="0">
                <a:solidFill>
                  <a:srgbClr val="0C0E54"/>
                </a:solidFill>
              </a:rPr>
              <a:t>Streamline net-centric operations</a:t>
            </a:r>
            <a:endParaRPr lang="en-IN" dirty="0" smtClean="0">
              <a:solidFill>
                <a:srgbClr val="0C0E54"/>
              </a:solidFill>
            </a:endParaRPr>
          </a:p>
          <a:p>
            <a:endParaRPr lang="en-IN"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rgbClr val="002060"/>
                </a:solidFill>
              </a:rPr>
              <a:t>What is DIRF?</a:t>
            </a:r>
            <a:endParaRPr lang="en-IN" b="1" dirty="0">
              <a:solidFill>
                <a:srgbClr val="002060"/>
              </a:solidFill>
            </a:endParaRPr>
          </a:p>
        </p:txBody>
      </p:sp>
      <p:sp>
        <p:nvSpPr>
          <p:cNvPr id="3" name="Content Placeholder 2"/>
          <p:cNvSpPr>
            <a:spLocks noGrp="1"/>
          </p:cNvSpPr>
          <p:nvPr>
            <p:ph sz="quarter" idx="1"/>
          </p:nvPr>
        </p:nvSpPr>
        <p:spPr/>
        <p:txBody>
          <a:bodyPr>
            <a:normAutofit/>
          </a:bodyPr>
          <a:lstStyle/>
          <a:p>
            <a:r>
              <a:rPr lang="en-IN" dirty="0" smtClean="0">
                <a:solidFill>
                  <a:srgbClr val="002060"/>
                </a:solidFill>
              </a:rPr>
              <a:t>DIRF (Digital Information Resource Facility) aims at providing an </a:t>
            </a:r>
            <a:r>
              <a:rPr lang="en-IN" dirty="0" smtClean="0">
                <a:solidFill>
                  <a:srgbClr val="FF0000"/>
                </a:solidFill>
              </a:rPr>
              <a:t>essential infrastructure service </a:t>
            </a:r>
            <a:r>
              <a:rPr lang="en-IN" dirty="0" smtClean="0">
                <a:solidFill>
                  <a:srgbClr val="002060"/>
                </a:solidFill>
              </a:rPr>
              <a:t>to the scientists and </a:t>
            </a:r>
            <a:r>
              <a:rPr lang="en-IN" dirty="0" smtClean="0">
                <a:solidFill>
                  <a:srgbClr val="FF0000"/>
                </a:solidFill>
              </a:rPr>
              <a:t>management and access mechanism </a:t>
            </a:r>
            <a:r>
              <a:rPr lang="en-IN" dirty="0" smtClean="0">
                <a:solidFill>
                  <a:srgbClr val="002060"/>
                </a:solidFill>
              </a:rPr>
              <a:t>to remotely located user community. </a:t>
            </a:r>
          </a:p>
          <a:p>
            <a:r>
              <a:rPr lang="en-IN" dirty="0" smtClean="0">
                <a:solidFill>
                  <a:srgbClr val="002060"/>
                </a:solidFill>
              </a:rPr>
              <a:t>Acts as </a:t>
            </a:r>
            <a:r>
              <a:rPr lang="en-IN" dirty="0" smtClean="0">
                <a:solidFill>
                  <a:srgbClr val="FF0000"/>
                </a:solidFill>
              </a:rPr>
              <a:t>single window </a:t>
            </a:r>
            <a:r>
              <a:rPr lang="en-IN" dirty="0" smtClean="0">
                <a:solidFill>
                  <a:srgbClr val="002060"/>
                </a:solidFill>
              </a:rPr>
              <a:t>for </a:t>
            </a:r>
            <a:r>
              <a:rPr lang="en-IN" dirty="0" smtClean="0">
                <a:solidFill>
                  <a:srgbClr val="FF0000"/>
                </a:solidFill>
              </a:rPr>
              <a:t>integrating</a:t>
            </a:r>
            <a:r>
              <a:rPr lang="en-IN" dirty="0" smtClean="0">
                <a:solidFill>
                  <a:srgbClr val="002060"/>
                </a:solidFill>
              </a:rPr>
              <a:t> and </a:t>
            </a:r>
            <a:r>
              <a:rPr lang="en-IN" dirty="0" smtClean="0">
                <a:solidFill>
                  <a:srgbClr val="FF0000"/>
                </a:solidFill>
              </a:rPr>
              <a:t>sharing</a:t>
            </a:r>
            <a:r>
              <a:rPr lang="en-IN" dirty="0" smtClean="0">
                <a:solidFill>
                  <a:srgbClr val="002060"/>
                </a:solidFill>
              </a:rPr>
              <a:t> of existing and the planned </a:t>
            </a:r>
            <a:r>
              <a:rPr lang="en-IN" dirty="0" smtClean="0">
                <a:solidFill>
                  <a:srgbClr val="FF0000"/>
                </a:solidFill>
              </a:rPr>
              <a:t>Digital information resources </a:t>
            </a:r>
            <a:r>
              <a:rPr lang="en-IN" dirty="0" smtClean="0">
                <a:solidFill>
                  <a:srgbClr val="002060"/>
                </a:solidFill>
              </a:rPr>
              <a:t>and services with state-of-the-art globally competitive technology in </a:t>
            </a:r>
            <a:r>
              <a:rPr lang="en-IN" dirty="0" smtClean="0">
                <a:solidFill>
                  <a:srgbClr val="FF0000"/>
                </a:solidFill>
              </a:rPr>
              <a:t>faster</a:t>
            </a:r>
            <a:r>
              <a:rPr lang="en-IN" dirty="0" smtClean="0">
                <a:solidFill>
                  <a:srgbClr val="002060"/>
                </a:solidFill>
              </a:rPr>
              <a:t> and </a:t>
            </a:r>
            <a:r>
              <a:rPr lang="en-IN" dirty="0" smtClean="0">
                <a:solidFill>
                  <a:srgbClr val="FF0000"/>
                </a:solidFill>
              </a:rPr>
              <a:t>secured</a:t>
            </a:r>
            <a:r>
              <a:rPr lang="en-IN" dirty="0" smtClean="0">
                <a:solidFill>
                  <a:srgbClr val="002060"/>
                </a:solidFill>
              </a:rPr>
              <a:t> way.</a:t>
            </a:r>
          </a:p>
          <a:p>
            <a:endParaRPr lang="en-IN"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776864" cy="1700808"/>
          </a:xfrm>
        </p:spPr>
        <p:txBody>
          <a:bodyPr>
            <a:normAutofit fontScale="90000"/>
          </a:bodyPr>
          <a:lstStyle/>
          <a:p>
            <a:r>
              <a:rPr lang="en-IN" b="1" dirty="0" smtClean="0">
                <a:solidFill>
                  <a:srgbClr val="002060"/>
                </a:solidFill>
              </a:rPr>
              <a:t>A screenshot of DIRF page of NISCAIR website (</a:t>
            </a:r>
            <a:r>
              <a:rPr lang="en-IN" b="1" dirty="0" smtClean="0">
                <a:solidFill>
                  <a:srgbClr val="002060"/>
                </a:solidFill>
                <a:hlinkClick r:id="rId2"/>
              </a:rPr>
              <a:t>www.niscair.res.in</a:t>
            </a:r>
            <a:r>
              <a:rPr lang="en-IN" b="1" dirty="0" smtClean="0">
                <a:solidFill>
                  <a:srgbClr val="002060"/>
                </a:solidFill>
              </a:rPr>
              <a:t>) </a:t>
            </a:r>
            <a:r>
              <a:rPr lang="en-IN" dirty="0" smtClean="0"/>
              <a:t/>
            </a:r>
            <a:br>
              <a:rPr lang="en-IN" dirty="0" smtClean="0"/>
            </a:br>
            <a:endParaRPr lang="en-IN" dirty="0"/>
          </a:p>
        </p:txBody>
      </p:sp>
      <p:pic>
        <p:nvPicPr>
          <p:cNvPr id="4" name="Content Placeholder 3" descr="C:\Users\R K Verma\Dropbox\Screenshots\Screenshot 2017-01-16 09.00.09.png"/>
          <p:cNvPicPr>
            <a:picLocks noGrp="1"/>
          </p:cNvPicPr>
          <p:nvPr>
            <p:ph sz="quarter" idx="1"/>
          </p:nvPr>
        </p:nvPicPr>
        <p:blipFill>
          <a:blip r:embed="rId3" cstate="print"/>
          <a:stretch>
            <a:fillRect/>
          </a:stretch>
        </p:blipFill>
        <p:spPr bwMode="auto">
          <a:xfrm>
            <a:off x="457200" y="1936750"/>
            <a:ext cx="746760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1001</TotalTime>
  <Words>2812</Words>
  <Application>Microsoft Office PowerPoint</Application>
  <PresentationFormat>On-screen Show (4:3)</PresentationFormat>
  <Paragraphs>348</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Oriel</vt:lpstr>
      <vt:lpstr>Presentation</vt:lpstr>
      <vt:lpstr>Slide 1</vt:lpstr>
      <vt:lpstr>What this Paper is about?</vt:lpstr>
      <vt:lpstr>Background</vt:lpstr>
      <vt:lpstr>Present scenario</vt:lpstr>
      <vt:lpstr>Objectives</vt:lpstr>
      <vt:lpstr>About CSIR-NISCAIR</vt:lpstr>
      <vt:lpstr>Objectives of DIRF</vt:lpstr>
      <vt:lpstr>What is DIRF?</vt:lpstr>
      <vt:lpstr>A screenshot of DIRF page of NISCAIR website (www.niscair.res.in)  </vt:lpstr>
      <vt:lpstr>Few Pics on the occasion of Inauguration of Data Centre for DIRF </vt:lpstr>
      <vt:lpstr>Slide 11</vt:lpstr>
      <vt:lpstr>Slide 12</vt:lpstr>
      <vt:lpstr>Slide 13</vt:lpstr>
      <vt:lpstr>Application Areas hosted on DIRC</vt:lpstr>
      <vt:lpstr>Salient features of Data Centre</vt:lpstr>
      <vt:lpstr>Benefits</vt:lpstr>
      <vt:lpstr>Preservation Principles</vt:lpstr>
      <vt:lpstr>Overview of Preservation Principles</vt:lpstr>
      <vt:lpstr>Digital Approach</vt:lpstr>
      <vt:lpstr>Digital Approach...contd.</vt:lpstr>
      <vt:lpstr>CSIR-NISCAIR-Youtube Section</vt:lpstr>
      <vt:lpstr>Choice</vt:lpstr>
      <vt:lpstr>Digital approach</vt:lpstr>
      <vt:lpstr>Digital approach...contd.</vt:lpstr>
      <vt:lpstr>Digital approach...contd.</vt:lpstr>
      <vt:lpstr>Accessing  old research papers</vt:lpstr>
      <vt:lpstr>Durability</vt:lpstr>
      <vt:lpstr>Traditional Approach---contd.</vt:lpstr>
      <vt:lpstr>Digital Approach</vt:lpstr>
      <vt:lpstr>Digital approach...contd.</vt:lpstr>
      <vt:lpstr>Implications </vt:lpstr>
      <vt:lpstr>Integrity</vt:lpstr>
      <vt:lpstr>Digital approach</vt:lpstr>
      <vt:lpstr>Digital approach...contd.</vt:lpstr>
      <vt:lpstr>Data files maintained at DIRF</vt:lpstr>
      <vt:lpstr>Slide 36</vt:lpstr>
      <vt:lpstr>Slide 37</vt:lpstr>
      <vt:lpstr>Slide 38</vt:lpstr>
      <vt:lpstr>Role of LIS Professionals</vt:lpstr>
      <vt:lpstr>Quality</vt:lpstr>
      <vt:lpstr>Digital approach</vt:lpstr>
      <vt:lpstr>Digital approach...contd.</vt:lpstr>
      <vt:lpstr>Role of LIS and IT professionals</vt:lpstr>
      <vt:lpstr>Example</vt:lpstr>
      <vt:lpstr>Security</vt:lpstr>
      <vt:lpstr>Traditional approach</vt:lpstr>
      <vt:lpstr>Digital approach</vt:lpstr>
      <vt:lpstr>Initiatives by CSIR-NISCAIR</vt:lpstr>
      <vt:lpstr>Main goals of Information Security</vt:lpstr>
      <vt:lpstr>Current status of DIRF  </vt:lpstr>
      <vt:lpstr>Digital Information Content as Process</vt:lpstr>
      <vt:lpstr>Decision for Preserving Digital Information</vt:lpstr>
      <vt:lpstr>How to treat preservation and access?  </vt:lpstr>
      <vt:lpstr>How to treat preservation and access?...contd.</vt:lpstr>
      <vt:lpstr>Role of other Stakeholders</vt:lpstr>
      <vt:lpstr>Transforming Concept of Preservation</vt:lpstr>
      <vt:lpstr>Slide 57</vt:lpstr>
      <vt:lpstr>Concluding Remarks</vt:lpstr>
      <vt:lpstr>Slide 59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Specialised Role of School Libraries Supporting Information Literacy</dc:title>
  <dc:creator>R K Verma</dc:creator>
  <cp:lastModifiedBy>R K Verma</cp:lastModifiedBy>
  <cp:revision>295</cp:revision>
  <dcterms:created xsi:type="dcterms:W3CDTF">2016-09-14T01:48:25Z</dcterms:created>
  <dcterms:modified xsi:type="dcterms:W3CDTF">2017-05-06T03:17:31Z</dcterms:modified>
</cp:coreProperties>
</file>