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1" r:id="rId5"/>
    <p:sldId id="262" r:id="rId6"/>
    <p:sldId id="263" r:id="rId7"/>
    <p:sldId id="264" r:id="rId8"/>
    <p:sldId id="265" r:id="rId9"/>
    <p:sldId id="266" r:id="rId10"/>
    <p:sldId id="259" r:id="rId11"/>
    <p:sldId id="260" r:id="rId12"/>
    <p:sldId id="267" r:id="rId13"/>
    <p:sldId id="268" r:id="rId14"/>
    <p:sldId id="269" r:id="rId15"/>
    <p:sldId id="270" r:id="rId16"/>
    <p:sldId id="271" r:id="rId17"/>
    <p:sldId id="272" r:id="rId18"/>
    <p:sldId id="273" r:id="rId19"/>
    <p:sldId id="274" r:id="rId20"/>
    <p:sldId id="275" r:id="rId21"/>
    <p:sldId id="278" r:id="rId22"/>
    <p:sldId id="276" r:id="rId23"/>
    <p:sldId id="277"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89" autoAdjust="0"/>
  </p:normalViewPr>
  <p:slideViewPr>
    <p:cSldViewPr>
      <p:cViewPr varScale="1">
        <p:scale>
          <a:sx n="102" d="100"/>
          <a:sy n="102" d="100"/>
        </p:scale>
        <p:origin x="-188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8CA23C-A347-40D1-AC4E-55BB4F879A95}" type="datetimeFigureOut">
              <a:rPr lang="en-PH" smtClean="0"/>
              <a:t>5/2/2017</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77E0DE-2EE0-4A8C-9C72-4414079EA256}" type="slidenum">
              <a:rPr lang="en-PH" smtClean="0"/>
              <a:t>‹#›</a:t>
            </a:fld>
            <a:endParaRPr lang="en-PH"/>
          </a:p>
        </p:txBody>
      </p:sp>
    </p:spTree>
    <p:extLst>
      <p:ext uri="{BB962C8B-B14F-4D97-AF65-F5344CB8AC3E}">
        <p14:creationId xmlns:p14="http://schemas.microsoft.com/office/powerpoint/2010/main" val="260896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Good afternoon ladies and gentlemen. My name is Agnes </a:t>
            </a:r>
            <a:r>
              <a:rPr lang="en-PH" dirty="0" err="1" smtClean="0"/>
              <a:t>Barsaga</a:t>
            </a:r>
            <a:r>
              <a:rPr lang="en-PH" dirty="0" smtClean="0"/>
              <a:t>,</a:t>
            </a:r>
            <a:r>
              <a:rPr lang="en-PH" baseline="0" dirty="0" smtClean="0"/>
              <a:t> Librarian from DLSU Libraries in the Philippines. With me is my co-author, </a:t>
            </a:r>
            <a:r>
              <a:rPr lang="en-PH" baseline="0" dirty="0" err="1" smtClean="0"/>
              <a:t>Mr.</a:t>
            </a:r>
            <a:r>
              <a:rPr lang="en-PH" baseline="0" dirty="0" smtClean="0"/>
              <a:t> Joseph Yap, the Instructional Media Services Coordinator of DLSU Libraries. We are here to present the status of oral history in the Philippines  particularly the oral history collection of DLSU Libraries. </a:t>
            </a:r>
            <a:endParaRPr lang="en-PH" dirty="0"/>
          </a:p>
        </p:txBody>
      </p:sp>
      <p:sp>
        <p:nvSpPr>
          <p:cNvPr id="4" name="Slide Number Placeholder 3"/>
          <p:cNvSpPr>
            <a:spLocks noGrp="1"/>
          </p:cNvSpPr>
          <p:nvPr>
            <p:ph type="sldNum" sz="quarter" idx="10"/>
          </p:nvPr>
        </p:nvSpPr>
        <p:spPr/>
        <p:txBody>
          <a:bodyPr/>
          <a:lstStyle/>
          <a:p>
            <a:fld id="{7277E0DE-2EE0-4A8C-9C72-4414079EA256}" type="slidenum">
              <a:rPr lang="en-PH" smtClean="0"/>
              <a:t>1</a:t>
            </a:fld>
            <a:endParaRPr lang="en-PH"/>
          </a:p>
        </p:txBody>
      </p:sp>
    </p:spTree>
    <p:extLst>
      <p:ext uri="{BB962C8B-B14F-4D97-AF65-F5344CB8AC3E}">
        <p14:creationId xmlns:p14="http://schemas.microsoft.com/office/powerpoint/2010/main" val="1151403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dirty="0" smtClean="0"/>
              <a:t>1. </a:t>
            </a:r>
            <a:r>
              <a:rPr lang="en-US" sz="1200" kern="1200" dirty="0" smtClean="0">
                <a:solidFill>
                  <a:schemeClr val="tx1"/>
                </a:solidFill>
                <a:effectLst/>
                <a:latin typeface="+mn-lt"/>
                <a:ea typeface="+mn-ea"/>
                <a:cs typeface="+mn-cs"/>
              </a:rPr>
              <a:t>Due to the large scope of the Archives, this collection has been forgotten and was not widely disseminated and promoted. There was no or little usage of the collection.</a:t>
            </a:r>
            <a:endParaRPr lang="en-PH" sz="1200" kern="1200" dirty="0" smtClean="0">
              <a:solidFill>
                <a:schemeClr val="tx1"/>
              </a:solidFill>
              <a:effectLst/>
              <a:latin typeface="+mn-lt"/>
              <a:ea typeface="+mn-ea"/>
              <a:cs typeface="+mn-cs"/>
            </a:endParaRPr>
          </a:p>
          <a:p>
            <a:endParaRPr lang="en-PH" dirty="0" smtClean="0"/>
          </a:p>
        </p:txBody>
      </p:sp>
      <p:sp>
        <p:nvSpPr>
          <p:cNvPr id="4" name="Slide Number Placeholder 3"/>
          <p:cNvSpPr>
            <a:spLocks noGrp="1"/>
          </p:cNvSpPr>
          <p:nvPr>
            <p:ph type="sldNum" sz="quarter" idx="10"/>
          </p:nvPr>
        </p:nvSpPr>
        <p:spPr/>
        <p:txBody>
          <a:bodyPr/>
          <a:lstStyle/>
          <a:p>
            <a:fld id="{7277E0DE-2EE0-4A8C-9C72-4414079EA256}" type="slidenum">
              <a:rPr lang="en-PH" smtClean="0"/>
              <a:t>14</a:t>
            </a:fld>
            <a:endParaRPr lang="en-PH"/>
          </a:p>
        </p:txBody>
      </p:sp>
    </p:spTree>
    <p:extLst>
      <p:ext uri="{BB962C8B-B14F-4D97-AF65-F5344CB8AC3E}">
        <p14:creationId xmlns:p14="http://schemas.microsoft.com/office/powerpoint/2010/main" val="2008192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stressed by Baum (1996), oral history starts from creation, followed by </a:t>
            </a:r>
            <a:r>
              <a:rPr lang="en-US" dirty="0" err="1" smtClean="0"/>
              <a:t>curation</a:t>
            </a:r>
            <a:r>
              <a:rPr lang="en-US" dirty="0" smtClean="0"/>
              <a:t> and ends by consuming. Oral histories were created to shed light from the stories of the past. They are archival sources with evidentiary values. </a:t>
            </a:r>
            <a:endParaRPr lang="en-PH" dirty="0" smtClean="0"/>
          </a:p>
          <a:p>
            <a:endParaRPr lang="en-PH" dirty="0"/>
          </a:p>
        </p:txBody>
      </p:sp>
      <p:sp>
        <p:nvSpPr>
          <p:cNvPr id="4" name="Slide Number Placeholder 3"/>
          <p:cNvSpPr>
            <a:spLocks noGrp="1"/>
          </p:cNvSpPr>
          <p:nvPr>
            <p:ph type="sldNum" sz="quarter" idx="10"/>
          </p:nvPr>
        </p:nvSpPr>
        <p:spPr/>
        <p:txBody>
          <a:bodyPr/>
          <a:lstStyle/>
          <a:p>
            <a:fld id="{7277E0DE-2EE0-4A8C-9C72-4414079EA256}" type="slidenum">
              <a:rPr lang="en-PH" smtClean="0"/>
              <a:t>22</a:t>
            </a:fld>
            <a:endParaRPr lang="en-PH"/>
          </a:p>
        </p:txBody>
      </p:sp>
    </p:spTree>
    <p:extLst>
      <p:ext uri="{BB962C8B-B14F-4D97-AF65-F5344CB8AC3E}">
        <p14:creationId xmlns:p14="http://schemas.microsoft.com/office/powerpoint/2010/main" val="2725560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AV </a:t>
            </a:r>
            <a:r>
              <a:rPr lang="en-US" dirty="0" smtClean="0"/>
              <a:t>resources are hard to accumulate, maintain and preserve.</a:t>
            </a:r>
            <a:r>
              <a:rPr lang="en-US" baseline="0" dirty="0" smtClean="0"/>
              <a:t> </a:t>
            </a:r>
            <a:r>
              <a:rPr lang="en-PH" dirty="0" smtClean="0"/>
              <a:t>The photo</a:t>
            </a:r>
            <a:r>
              <a:rPr lang="en-PH" baseline="0" dirty="0" smtClean="0"/>
              <a:t> shows the AV collection of DLSU Libraries. Traditionally, these are the acquired assets of an academic library and its main purpose is to support the academic, research and instructional needs of the academic community. These are more for circulation and does not need archival preservation. However, in an academic setting where archives is present, there is one collection, also an AV resource, which was neglected and needs urgent attention, and the need to preserve. These are the oral history collection. </a:t>
            </a:r>
            <a:endParaRPr lang="en-PH" dirty="0"/>
          </a:p>
        </p:txBody>
      </p:sp>
      <p:sp>
        <p:nvSpPr>
          <p:cNvPr id="4" name="Slide Number Placeholder 3"/>
          <p:cNvSpPr>
            <a:spLocks noGrp="1"/>
          </p:cNvSpPr>
          <p:nvPr>
            <p:ph type="sldNum" sz="quarter" idx="10"/>
          </p:nvPr>
        </p:nvSpPr>
        <p:spPr/>
        <p:txBody>
          <a:bodyPr/>
          <a:lstStyle/>
          <a:p>
            <a:fld id="{7277E0DE-2EE0-4A8C-9C72-4414079EA256}" type="slidenum">
              <a:rPr lang="en-PH" smtClean="0"/>
              <a:t>2</a:t>
            </a:fld>
            <a:endParaRPr lang="en-PH"/>
          </a:p>
        </p:txBody>
      </p:sp>
    </p:spTree>
    <p:extLst>
      <p:ext uri="{BB962C8B-B14F-4D97-AF65-F5344CB8AC3E}">
        <p14:creationId xmlns:p14="http://schemas.microsoft.com/office/powerpoint/2010/main" val="40761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Oral history is used when you want to get an idea not only of what happened in the past, but how those memories meant to people and how it felt to be integral during those periods. As defined by the Nebraska State Historical Society, oral history is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primary source document created in an interview setting with a narrator for the purpose of collecting and preserving that person's firsthand information about an event, period of time or way of life and making it available to researchers. </a:t>
            </a:r>
            <a:endParaRPr lang="en-PH" dirty="0"/>
          </a:p>
        </p:txBody>
      </p:sp>
      <p:sp>
        <p:nvSpPr>
          <p:cNvPr id="4" name="Slide Number Placeholder 3"/>
          <p:cNvSpPr>
            <a:spLocks noGrp="1"/>
          </p:cNvSpPr>
          <p:nvPr>
            <p:ph type="sldNum" sz="quarter" idx="10"/>
          </p:nvPr>
        </p:nvSpPr>
        <p:spPr/>
        <p:txBody>
          <a:bodyPr/>
          <a:lstStyle/>
          <a:p>
            <a:fld id="{7277E0DE-2EE0-4A8C-9C72-4414079EA256}" type="slidenum">
              <a:rPr lang="en-PH" smtClean="0"/>
              <a:t>3</a:t>
            </a:fld>
            <a:endParaRPr lang="en-PH"/>
          </a:p>
        </p:txBody>
      </p:sp>
    </p:spTree>
    <p:extLst>
      <p:ext uri="{BB962C8B-B14F-4D97-AF65-F5344CB8AC3E}">
        <p14:creationId xmlns:p14="http://schemas.microsoft.com/office/powerpoint/2010/main" val="184486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do the archives address these questions? In general, this paper will share the challenges and experiences of establishing oral history projects specifically in an academic library and archives. The present state and condition of the oral history collection of DLSU will also be discussed. </a:t>
            </a:r>
            <a:endParaRPr lang="en-PH" dirty="0" smtClean="0"/>
          </a:p>
          <a:p>
            <a:endParaRPr lang="en-PH" dirty="0"/>
          </a:p>
        </p:txBody>
      </p:sp>
      <p:sp>
        <p:nvSpPr>
          <p:cNvPr id="4" name="Slide Number Placeholder 3"/>
          <p:cNvSpPr>
            <a:spLocks noGrp="1"/>
          </p:cNvSpPr>
          <p:nvPr>
            <p:ph type="sldNum" sz="quarter" idx="10"/>
          </p:nvPr>
        </p:nvSpPr>
        <p:spPr/>
        <p:txBody>
          <a:bodyPr/>
          <a:lstStyle/>
          <a:p>
            <a:fld id="{7277E0DE-2EE0-4A8C-9C72-4414079EA256}" type="slidenum">
              <a:rPr lang="en-PH" smtClean="0"/>
              <a:t>4</a:t>
            </a:fld>
            <a:endParaRPr lang="en-PH"/>
          </a:p>
        </p:txBody>
      </p:sp>
    </p:spTree>
    <p:extLst>
      <p:ext uri="{BB962C8B-B14F-4D97-AF65-F5344CB8AC3E}">
        <p14:creationId xmlns:p14="http://schemas.microsoft.com/office/powerpoint/2010/main" val="338780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study explores the oral history collection of the DLSU Archives. Data were extracted from the Sierra library system. Extracted subjects were arranged alphabetically. Historical data coming from the correspondences kept at the archives were also used to understand how the collection accumulated and how they were being organized, classified and used by the patrons. Literature reviews were also consulted to learn more about the background of oral history in the Philippines. Subjects were also classified based on the 2009 Philippine Standard Industrial Classification. This will give us an idea on the number of existing interviews based on industry. Duplicate subjects were removed from the list. </a:t>
            </a:r>
            <a:endParaRPr lang="en-PH"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PH" sz="1200" kern="1200" dirty="0" smtClean="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7277E0DE-2EE0-4A8C-9C72-4414079EA256}" type="slidenum">
              <a:rPr lang="en-PH" smtClean="0"/>
              <a:t>5</a:t>
            </a:fld>
            <a:endParaRPr lang="en-PH"/>
          </a:p>
        </p:txBody>
      </p:sp>
    </p:spTree>
    <p:extLst>
      <p:ext uri="{BB962C8B-B14F-4D97-AF65-F5344CB8AC3E}">
        <p14:creationId xmlns:p14="http://schemas.microsoft.com/office/powerpoint/2010/main" val="284179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a:t>
            </a:r>
            <a:r>
              <a:rPr lang="en-US" sz="1200" kern="1200" dirty="0" err="1" smtClean="0">
                <a:solidFill>
                  <a:schemeClr val="tx1"/>
                </a:solidFill>
                <a:effectLst/>
                <a:latin typeface="+mn-lt"/>
                <a:ea typeface="+mn-ea"/>
                <a:cs typeface="+mn-cs"/>
              </a:rPr>
              <a:t>Foronda</a:t>
            </a:r>
            <a:r>
              <a:rPr lang="en-US" sz="1200" kern="1200" dirty="0" smtClean="0">
                <a:solidFill>
                  <a:schemeClr val="tx1"/>
                </a:solidFill>
                <a:effectLst/>
                <a:latin typeface="+mn-lt"/>
                <a:ea typeface="+mn-ea"/>
                <a:cs typeface="+mn-cs"/>
              </a:rPr>
              <a:t> wrote about his book in 1979, the National Archives of the Philippines (NAP) and the National Historical Institute (now National Historical Commission of the Philippines) were still planning to initiate their own oral history projects. </a:t>
            </a:r>
            <a:r>
              <a:rPr lang="en-US" sz="1200" kern="1200" dirty="0" err="1" smtClean="0">
                <a:solidFill>
                  <a:schemeClr val="tx1"/>
                </a:solidFill>
                <a:effectLst/>
                <a:latin typeface="+mn-lt"/>
                <a:ea typeface="+mn-ea"/>
                <a:cs typeface="+mn-cs"/>
              </a:rPr>
              <a:t>Dr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Marcelino</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Foronda</a:t>
            </a:r>
            <a:r>
              <a:rPr lang="en-US" sz="1200" kern="1200" baseline="0" dirty="0" smtClean="0">
                <a:solidFill>
                  <a:schemeClr val="tx1"/>
                </a:solidFill>
                <a:effectLst/>
                <a:latin typeface="+mn-lt"/>
                <a:ea typeface="+mn-ea"/>
                <a:cs typeface="+mn-cs"/>
              </a:rPr>
              <a:t>, Jr., historian and pioneer in Philippine OH and former full professor at DLSU (</a:t>
            </a:r>
            <a:r>
              <a:rPr lang="en-US" sz="1200" kern="1200" baseline="0" dirty="0" err="1" smtClean="0">
                <a:solidFill>
                  <a:schemeClr val="tx1"/>
                </a:solidFill>
                <a:effectLst/>
                <a:latin typeface="+mn-lt"/>
                <a:ea typeface="+mn-ea"/>
                <a:cs typeface="+mn-cs"/>
              </a:rPr>
              <a:t>Abrigo</a:t>
            </a:r>
            <a:r>
              <a:rPr lang="en-US" sz="1200" kern="1200" baseline="0" dirty="0" smtClean="0">
                <a:solidFill>
                  <a:schemeClr val="tx1"/>
                </a:solidFill>
                <a:effectLst/>
                <a:latin typeface="+mn-lt"/>
                <a:ea typeface="+mn-ea"/>
                <a:cs typeface="+mn-cs"/>
              </a:rPr>
              <a:t> &amp; </a:t>
            </a:r>
            <a:r>
              <a:rPr lang="en-US" sz="1200" kern="1200" baseline="0" dirty="0" err="1" smtClean="0">
                <a:solidFill>
                  <a:schemeClr val="tx1"/>
                </a:solidFill>
                <a:effectLst/>
                <a:latin typeface="+mn-lt"/>
                <a:ea typeface="+mn-ea"/>
                <a:cs typeface="+mn-cs"/>
              </a:rPr>
              <a:t>Natividad</a:t>
            </a:r>
            <a:r>
              <a:rPr lang="en-US" sz="1200" kern="1200" baseline="0" dirty="0" smtClean="0">
                <a:solidFill>
                  <a:schemeClr val="tx1"/>
                </a:solidFill>
                <a:effectLst/>
                <a:latin typeface="+mn-lt"/>
                <a:ea typeface="+mn-ea"/>
                <a:cs typeface="+mn-cs"/>
              </a:rPr>
              <a:t>, 2017).</a:t>
            </a:r>
            <a:endParaRPr lang="en-PH" dirty="0"/>
          </a:p>
        </p:txBody>
      </p:sp>
      <p:sp>
        <p:nvSpPr>
          <p:cNvPr id="4" name="Slide Number Placeholder 3"/>
          <p:cNvSpPr>
            <a:spLocks noGrp="1"/>
          </p:cNvSpPr>
          <p:nvPr>
            <p:ph type="sldNum" sz="quarter" idx="10"/>
          </p:nvPr>
        </p:nvSpPr>
        <p:spPr/>
        <p:txBody>
          <a:bodyPr/>
          <a:lstStyle/>
          <a:p>
            <a:fld id="{7277E0DE-2EE0-4A8C-9C72-4414079EA256}" type="slidenum">
              <a:rPr lang="en-PH" smtClean="0"/>
              <a:t>8</a:t>
            </a:fld>
            <a:endParaRPr lang="en-PH"/>
          </a:p>
        </p:txBody>
      </p:sp>
    </p:spTree>
    <p:extLst>
      <p:ext uri="{BB962C8B-B14F-4D97-AF65-F5344CB8AC3E}">
        <p14:creationId xmlns:p14="http://schemas.microsoft.com/office/powerpoint/2010/main" val="393280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contains bibliography, appendices, printed materials and bio-data, newspaper and magazine clippings. Reynaldo Palma, a professor of the History Department graciously endorsed the undergraduate oral history project from History Department to the </a:t>
            </a:r>
            <a:r>
              <a:rPr lang="en-US" dirty="0" err="1" smtClean="0"/>
              <a:t>Marcelino</a:t>
            </a:r>
            <a:r>
              <a:rPr lang="en-US" dirty="0" smtClean="0"/>
              <a:t> </a:t>
            </a:r>
            <a:r>
              <a:rPr lang="en-US" dirty="0" err="1" smtClean="0"/>
              <a:t>Foronda</a:t>
            </a:r>
            <a:r>
              <a:rPr lang="en-US" dirty="0" smtClean="0"/>
              <a:t> Oral History Collection (Jimenez, 1999). </a:t>
            </a:r>
            <a:endParaRPr lang="en-PH" dirty="0" smtClean="0"/>
          </a:p>
          <a:p>
            <a:endParaRPr lang="en-PH" dirty="0"/>
          </a:p>
        </p:txBody>
      </p:sp>
      <p:sp>
        <p:nvSpPr>
          <p:cNvPr id="4" name="Slide Number Placeholder 3"/>
          <p:cNvSpPr>
            <a:spLocks noGrp="1"/>
          </p:cNvSpPr>
          <p:nvPr>
            <p:ph type="sldNum" sz="quarter" idx="10"/>
          </p:nvPr>
        </p:nvSpPr>
        <p:spPr/>
        <p:txBody>
          <a:bodyPr/>
          <a:lstStyle/>
          <a:p>
            <a:fld id="{7277E0DE-2EE0-4A8C-9C72-4414079EA256}" type="slidenum">
              <a:rPr lang="en-PH" smtClean="0"/>
              <a:t>9</a:t>
            </a:fld>
            <a:endParaRPr lang="en-PH"/>
          </a:p>
        </p:txBody>
      </p:sp>
    </p:spTree>
    <p:extLst>
      <p:ext uri="{BB962C8B-B14F-4D97-AF65-F5344CB8AC3E}">
        <p14:creationId xmlns:p14="http://schemas.microsoft.com/office/powerpoint/2010/main" val="299999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subjects were based from the Library of Congress Classification Scheme and were re-categorized according to the Philippine Standard Industrial Classification to identify which type of industry does each oral history belong to. </a:t>
            </a:r>
            <a:endParaRPr lang="en-PH" dirty="0" smtClean="0"/>
          </a:p>
          <a:p>
            <a:endParaRPr lang="en-PH" dirty="0"/>
          </a:p>
        </p:txBody>
      </p:sp>
      <p:sp>
        <p:nvSpPr>
          <p:cNvPr id="4" name="Slide Number Placeholder 3"/>
          <p:cNvSpPr>
            <a:spLocks noGrp="1"/>
          </p:cNvSpPr>
          <p:nvPr>
            <p:ph type="sldNum" sz="quarter" idx="10"/>
          </p:nvPr>
        </p:nvSpPr>
        <p:spPr/>
        <p:txBody>
          <a:bodyPr/>
          <a:lstStyle/>
          <a:p>
            <a:fld id="{7277E0DE-2EE0-4A8C-9C72-4414079EA256}" type="slidenum">
              <a:rPr lang="en-PH" smtClean="0"/>
              <a:t>12</a:t>
            </a:fld>
            <a:endParaRPr lang="en-PH"/>
          </a:p>
        </p:txBody>
      </p:sp>
    </p:spTree>
    <p:extLst>
      <p:ext uri="{BB962C8B-B14F-4D97-AF65-F5344CB8AC3E}">
        <p14:creationId xmlns:p14="http://schemas.microsoft.com/office/powerpoint/2010/main" val="2961443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Table shows the top three industries with the most number of interviews. Section M (Professional, Scientific and Technical activities) had 30 interviews or 16.95%, next is 15.25% or 27 interviews which comes from the Arts, Entertainment and Recreation and top three is Public Administration and Defense; Compulsory Security with 10.17%. </a:t>
            </a:r>
            <a:endParaRPr lang="en-PH" sz="1200" kern="1200" dirty="0" smtClean="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7277E0DE-2EE0-4A8C-9C72-4414079EA256}" type="slidenum">
              <a:rPr lang="en-PH" smtClean="0"/>
              <a:t>13</a:t>
            </a:fld>
            <a:endParaRPr lang="en-PH"/>
          </a:p>
        </p:txBody>
      </p:sp>
    </p:spTree>
    <p:extLst>
      <p:ext uri="{BB962C8B-B14F-4D97-AF65-F5344CB8AC3E}">
        <p14:creationId xmlns:p14="http://schemas.microsoft.com/office/powerpoint/2010/main" val="3788117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A4161B-E4C4-4CEC-8EA4-D63F293D57D3}"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61221-33CC-460F-93AA-338D895631DC}" type="slidenum">
              <a:rPr lang="en-US" smtClean="0"/>
              <a:t>‹#›</a:t>
            </a:fld>
            <a:endParaRPr lang="en-US"/>
          </a:p>
        </p:txBody>
      </p:sp>
    </p:spTree>
    <p:extLst>
      <p:ext uri="{BB962C8B-B14F-4D97-AF65-F5344CB8AC3E}">
        <p14:creationId xmlns:p14="http://schemas.microsoft.com/office/powerpoint/2010/main" val="102680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4161B-E4C4-4CEC-8EA4-D63F293D57D3}"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61221-33CC-460F-93AA-338D895631DC}" type="slidenum">
              <a:rPr lang="en-US" smtClean="0"/>
              <a:t>‹#›</a:t>
            </a:fld>
            <a:endParaRPr lang="en-US"/>
          </a:p>
        </p:txBody>
      </p:sp>
    </p:spTree>
    <p:extLst>
      <p:ext uri="{BB962C8B-B14F-4D97-AF65-F5344CB8AC3E}">
        <p14:creationId xmlns:p14="http://schemas.microsoft.com/office/powerpoint/2010/main" val="4000836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4161B-E4C4-4CEC-8EA4-D63F293D57D3}"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61221-33CC-460F-93AA-338D895631DC}" type="slidenum">
              <a:rPr lang="en-US" smtClean="0"/>
              <a:t>‹#›</a:t>
            </a:fld>
            <a:endParaRPr lang="en-US"/>
          </a:p>
        </p:txBody>
      </p:sp>
    </p:spTree>
    <p:extLst>
      <p:ext uri="{BB962C8B-B14F-4D97-AF65-F5344CB8AC3E}">
        <p14:creationId xmlns:p14="http://schemas.microsoft.com/office/powerpoint/2010/main" val="199935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4161B-E4C4-4CEC-8EA4-D63F293D57D3}"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61221-33CC-460F-93AA-338D895631DC}" type="slidenum">
              <a:rPr lang="en-US" smtClean="0"/>
              <a:t>‹#›</a:t>
            </a:fld>
            <a:endParaRPr lang="en-US"/>
          </a:p>
        </p:txBody>
      </p:sp>
    </p:spTree>
    <p:extLst>
      <p:ext uri="{BB962C8B-B14F-4D97-AF65-F5344CB8AC3E}">
        <p14:creationId xmlns:p14="http://schemas.microsoft.com/office/powerpoint/2010/main" val="4075985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4161B-E4C4-4CEC-8EA4-D63F293D57D3}"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61221-33CC-460F-93AA-338D895631DC}" type="slidenum">
              <a:rPr lang="en-US" smtClean="0"/>
              <a:t>‹#›</a:t>
            </a:fld>
            <a:endParaRPr lang="en-US"/>
          </a:p>
        </p:txBody>
      </p:sp>
    </p:spTree>
    <p:extLst>
      <p:ext uri="{BB962C8B-B14F-4D97-AF65-F5344CB8AC3E}">
        <p14:creationId xmlns:p14="http://schemas.microsoft.com/office/powerpoint/2010/main" val="4118826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A4161B-E4C4-4CEC-8EA4-D63F293D57D3}"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61221-33CC-460F-93AA-338D895631DC}" type="slidenum">
              <a:rPr lang="en-US" smtClean="0"/>
              <a:t>‹#›</a:t>
            </a:fld>
            <a:endParaRPr lang="en-US"/>
          </a:p>
        </p:txBody>
      </p:sp>
    </p:spTree>
    <p:extLst>
      <p:ext uri="{BB962C8B-B14F-4D97-AF65-F5344CB8AC3E}">
        <p14:creationId xmlns:p14="http://schemas.microsoft.com/office/powerpoint/2010/main" val="113563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A4161B-E4C4-4CEC-8EA4-D63F293D57D3}" type="datetimeFigureOut">
              <a:rPr lang="en-US" smtClean="0"/>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C61221-33CC-460F-93AA-338D895631DC}" type="slidenum">
              <a:rPr lang="en-US" smtClean="0"/>
              <a:t>‹#›</a:t>
            </a:fld>
            <a:endParaRPr lang="en-US"/>
          </a:p>
        </p:txBody>
      </p:sp>
    </p:spTree>
    <p:extLst>
      <p:ext uri="{BB962C8B-B14F-4D97-AF65-F5344CB8AC3E}">
        <p14:creationId xmlns:p14="http://schemas.microsoft.com/office/powerpoint/2010/main" val="1147537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A4161B-E4C4-4CEC-8EA4-D63F293D57D3}" type="datetimeFigureOut">
              <a:rPr lang="en-US" smtClean="0"/>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C61221-33CC-460F-93AA-338D895631DC}" type="slidenum">
              <a:rPr lang="en-US" smtClean="0"/>
              <a:t>‹#›</a:t>
            </a:fld>
            <a:endParaRPr lang="en-US"/>
          </a:p>
        </p:txBody>
      </p:sp>
    </p:spTree>
    <p:extLst>
      <p:ext uri="{BB962C8B-B14F-4D97-AF65-F5344CB8AC3E}">
        <p14:creationId xmlns:p14="http://schemas.microsoft.com/office/powerpoint/2010/main" val="405969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4161B-E4C4-4CEC-8EA4-D63F293D57D3}" type="datetimeFigureOut">
              <a:rPr lang="en-US" smtClean="0"/>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C61221-33CC-460F-93AA-338D895631DC}" type="slidenum">
              <a:rPr lang="en-US" smtClean="0"/>
              <a:t>‹#›</a:t>
            </a:fld>
            <a:endParaRPr lang="en-US"/>
          </a:p>
        </p:txBody>
      </p:sp>
    </p:spTree>
    <p:extLst>
      <p:ext uri="{BB962C8B-B14F-4D97-AF65-F5344CB8AC3E}">
        <p14:creationId xmlns:p14="http://schemas.microsoft.com/office/powerpoint/2010/main" val="270489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4161B-E4C4-4CEC-8EA4-D63F293D57D3}"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61221-33CC-460F-93AA-338D895631DC}" type="slidenum">
              <a:rPr lang="en-US" smtClean="0"/>
              <a:t>‹#›</a:t>
            </a:fld>
            <a:endParaRPr lang="en-US"/>
          </a:p>
        </p:txBody>
      </p:sp>
    </p:spTree>
    <p:extLst>
      <p:ext uri="{BB962C8B-B14F-4D97-AF65-F5344CB8AC3E}">
        <p14:creationId xmlns:p14="http://schemas.microsoft.com/office/powerpoint/2010/main" val="313027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4161B-E4C4-4CEC-8EA4-D63F293D57D3}"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61221-33CC-460F-93AA-338D895631DC}" type="slidenum">
              <a:rPr lang="en-US" smtClean="0"/>
              <a:t>‹#›</a:t>
            </a:fld>
            <a:endParaRPr lang="en-US"/>
          </a:p>
        </p:txBody>
      </p:sp>
    </p:spTree>
    <p:extLst>
      <p:ext uri="{BB962C8B-B14F-4D97-AF65-F5344CB8AC3E}">
        <p14:creationId xmlns:p14="http://schemas.microsoft.com/office/powerpoint/2010/main" val="153485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4161B-E4C4-4CEC-8EA4-D63F293D57D3}" type="datetimeFigureOut">
              <a:rPr lang="en-US" smtClean="0"/>
              <a:t>5/2/2017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61221-33CC-460F-93AA-338D895631DC}" type="slidenum">
              <a:rPr lang="en-US" smtClean="0"/>
              <a:t>‹#›</a:t>
            </a:fld>
            <a:endParaRPr lang="en-US"/>
          </a:p>
        </p:txBody>
      </p:sp>
    </p:spTree>
    <p:extLst>
      <p:ext uri="{BB962C8B-B14F-4D97-AF65-F5344CB8AC3E}">
        <p14:creationId xmlns:p14="http://schemas.microsoft.com/office/powerpoint/2010/main" val="2087374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gnes.barsaga@dlsu.edu.ph" TargetMode="External"/><Relationship Id="rId2" Type="http://schemas.openxmlformats.org/officeDocument/2006/relationships/hyperlink" Target="mailto:joseph.yap@dlsu.edu.ph"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Building </a:t>
            </a:r>
            <a:r>
              <a:rPr lang="en-US" dirty="0"/>
              <a:t>a Timeless Audiovisual Collection: Libraries and Archives as Repositories of Oral History</a:t>
            </a:r>
          </a:p>
        </p:txBody>
      </p:sp>
      <p:sp>
        <p:nvSpPr>
          <p:cNvPr id="3" name="Subtitle 2"/>
          <p:cNvSpPr>
            <a:spLocks noGrp="1"/>
          </p:cNvSpPr>
          <p:nvPr>
            <p:ph type="subTitle" idx="1"/>
          </p:nvPr>
        </p:nvSpPr>
        <p:spPr/>
        <p:txBody>
          <a:bodyPr/>
          <a:lstStyle/>
          <a:p>
            <a:endParaRPr lang="en-US" dirty="0" smtClean="0">
              <a:latin typeface="Arial Narrow" pitchFamily="34" charset="0"/>
            </a:endParaRPr>
          </a:p>
          <a:p>
            <a:r>
              <a:rPr lang="en-US" dirty="0" smtClean="0">
                <a:latin typeface="Arial Narrow" pitchFamily="34" charset="0"/>
              </a:rPr>
              <a:t>Joseph M. Yap | Agnes S. </a:t>
            </a:r>
            <a:r>
              <a:rPr lang="en-US" dirty="0" err="1" smtClean="0">
                <a:latin typeface="Arial Narrow" pitchFamily="34" charset="0"/>
              </a:rPr>
              <a:t>Barsaga</a:t>
            </a:r>
            <a:endParaRPr lang="en-US" dirty="0" smtClean="0">
              <a:latin typeface="Arial Narrow" pitchFamily="34" charset="0"/>
            </a:endParaRPr>
          </a:p>
          <a:p>
            <a:r>
              <a:rPr lang="en-US" dirty="0" smtClean="0">
                <a:latin typeface="Arial Narrow" pitchFamily="34" charset="0"/>
              </a:rPr>
              <a:t>De La Salle University</a:t>
            </a:r>
            <a:endParaRPr lang="en-US" dirty="0">
              <a:latin typeface="Arial Narrow"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1667"/>
          <a:stretch/>
        </p:blipFill>
        <p:spPr bwMode="auto">
          <a:xfrm>
            <a:off x="7391400" y="182310"/>
            <a:ext cx="148753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9" y="182310"/>
            <a:ext cx="1639019"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30824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3838350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524000"/>
            <a:ext cx="3394472"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600200"/>
            <a:ext cx="3248181" cy="4330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81105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solidFill>
                  <a:srgbClr val="00B050"/>
                </a:solidFill>
              </a:rPr>
              <a:t>Current Collection (based from Sierra)</a:t>
            </a:r>
            <a:endParaRPr lang="en-PH" dirty="0">
              <a:solidFill>
                <a:srgbClr val="00B050"/>
              </a:solidFill>
            </a:endParaRPr>
          </a:p>
        </p:txBody>
      </p:sp>
      <p:sp>
        <p:nvSpPr>
          <p:cNvPr id="3" name="Content Placeholder 2"/>
          <p:cNvSpPr>
            <a:spLocks noGrp="1"/>
          </p:cNvSpPr>
          <p:nvPr>
            <p:ph idx="1"/>
          </p:nvPr>
        </p:nvSpPr>
        <p:spPr/>
        <p:txBody>
          <a:bodyPr>
            <a:normAutofit lnSpcReduction="10000"/>
          </a:bodyPr>
          <a:lstStyle/>
          <a:p>
            <a:r>
              <a:rPr lang="en-US" dirty="0"/>
              <a:t>324 oral history cassettes (OHC) </a:t>
            </a:r>
          </a:p>
          <a:p>
            <a:r>
              <a:rPr lang="en-US" dirty="0" smtClean="0"/>
              <a:t>341 </a:t>
            </a:r>
            <a:r>
              <a:rPr lang="en-US" dirty="0"/>
              <a:t>oral history transcripts (OHT</a:t>
            </a:r>
            <a:r>
              <a:rPr lang="en-US" dirty="0" smtClean="0"/>
              <a:t>)</a:t>
            </a:r>
          </a:p>
          <a:p>
            <a:r>
              <a:rPr lang="en-US" dirty="0"/>
              <a:t>There are 179 subjects identified. </a:t>
            </a:r>
            <a:endParaRPr lang="en-US" dirty="0" smtClean="0"/>
          </a:p>
          <a:p>
            <a:r>
              <a:rPr lang="en-US" dirty="0" smtClean="0"/>
              <a:t>353 themes/topics (</a:t>
            </a:r>
            <a:r>
              <a:rPr lang="en-US" dirty="0" err="1" smtClean="0"/>
              <a:t>Abrigo</a:t>
            </a:r>
            <a:r>
              <a:rPr lang="en-US" dirty="0" smtClean="0"/>
              <a:t> &amp; </a:t>
            </a:r>
            <a:r>
              <a:rPr lang="en-US" dirty="0" err="1" smtClean="0"/>
              <a:t>Natividad</a:t>
            </a:r>
            <a:r>
              <a:rPr lang="en-US" dirty="0" smtClean="0"/>
              <a:t>, 2017) which covers 1, 011 </a:t>
            </a:r>
            <a:r>
              <a:rPr lang="en-US" dirty="0" err="1" smtClean="0"/>
              <a:t>vol</a:t>
            </a:r>
            <a:r>
              <a:rPr lang="en-US" dirty="0" smtClean="0"/>
              <a:t> of print transcripts (</a:t>
            </a:r>
            <a:r>
              <a:rPr lang="en-US" dirty="0" err="1" smtClean="0"/>
              <a:t>Foronda</a:t>
            </a:r>
            <a:r>
              <a:rPr lang="en-US" dirty="0" smtClean="0"/>
              <a:t> family) 1, 009 </a:t>
            </a:r>
            <a:r>
              <a:rPr lang="en-US" dirty="0" err="1" smtClean="0"/>
              <a:t>vol</a:t>
            </a:r>
            <a:r>
              <a:rPr lang="en-US" dirty="0" smtClean="0"/>
              <a:t> of print transcripts (MFCLOH). 1, 011 audio cassette tapes in pcs (</a:t>
            </a:r>
            <a:r>
              <a:rPr lang="en-US" dirty="0" err="1" smtClean="0"/>
              <a:t>Foronda</a:t>
            </a:r>
            <a:r>
              <a:rPr lang="en-US" dirty="0" smtClean="0"/>
              <a:t> family) and 749 audio cassette tapes in pcs (MFCLOH). </a:t>
            </a:r>
            <a:endParaRPr lang="en-PH" dirty="0"/>
          </a:p>
        </p:txBody>
      </p:sp>
    </p:spTree>
    <p:extLst>
      <p:ext uri="{BB962C8B-B14F-4D97-AF65-F5344CB8AC3E}">
        <p14:creationId xmlns:p14="http://schemas.microsoft.com/office/powerpoint/2010/main" val="2290771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endParaRPr lang="en-PH"/>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4984"/>
            <a:ext cx="5235610" cy="6958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45728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solidFill>
                  <a:srgbClr val="00B050"/>
                </a:solidFill>
              </a:rPr>
              <a:t>Challenges in our collection</a:t>
            </a:r>
            <a:endParaRPr lang="en-PH" dirty="0">
              <a:solidFill>
                <a:srgbClr val="00B050"/>
              </a:solidFill>
            </a:endParaRPr>
          </a:p>
        </p:txBody>
      </p:sp>
      <p:sp>
        <p:nvSpPr>
          <p:cNvPr id="3" name="Content Placeholder 2"/>
          <p:cNvSpPr>
            <a:spLocks noGrp="1"/>
          </p:cNvSpPr>
          <p:nvPr>
            <p:ph idx="1"/>
          </p:nvPr>
        </p:nvSpPr>
        <p:spPr/>
        <p:txBody>
          <a:bodyPr>
            <a:normAutofit fontScale="92500"/>
          </a:bodyPr>
          <a:lstStyle/>
          <a:p>
            <a:r>
              <a:rPr lang="en-US" dirty="0"/>
              <a:t>The oral history collection was not given enough recognition as a collection. </a:t>
            </a:r>
            <a:endParaRPr lang="en-US" dirty="0" smtClean="0"/>
          </a:p>
          <a:p>
            <a:pPr lvl="0"/>
            <a:r>
              <a:rPr lang="en-US" dirty="0"/>
              <a:t>The items are still being sorted. There are some OHTs with the same accession but with different content. </a:t>
            </a:r>
            <a:endParaRPr lang="en-PH" dirty="0"/>
          </a:p>
          <a:p>
            <a:pPr lvl="0"/>
            <a:r>
              <a:rPr lang="en-US" dirty="0"/>
              <a:t>There are two groups of oral histories being kept at the Archives. One is under the </a:t>
            </a:r>
            <a:r>
              <a:rPr lang="en-US" dirty="0" err="1"/>
              <a:t>Marcelino</a:t>
            </a:r>
            <a:r>
              <a:rPr lang="en-US" dirty="0"/>
              <a:t> </a:t>
            </a:r>
            <a:r>
              <a:rPr lang="en-US" dirty="0" smtClean="0"/>
              <a:t>A. </a:t>
            </a:r>
            <a:r>
              <a:rPr lang="en-US" dirty="0" err="1"/>
              <a:t>Foronda</a:t>
            </a:r>
            <a:r>
              <a:rPr lang="en-US" dirty="0"/>
              <a:t> Collection and the other one came from the History department. This should be merged.</a:t>
            </a:r>
            <a:endParaRPr lang="en-PH" dirty="0"/>
          </a:p>
          <a:p>
            <a:endParaRPr lang="en-PH" dirty="0"/>
          </a:p>
        </p:txBody>
      </p:sp>
    </p:spTree>
    <p:extLst>
      <p:ext uri="{BB962C8B-B14F-4D97-AF65-F5344CB8AC3E}">
        <p14:creationId xmlns:p14="http://schemas.microsoft.com/office/powerpoint/2010/main" val="348885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pPr lvl="0"/>
            <a:r>
              <a:rPr lang="en-US" dirty="0"/>
              <a:t>There are items not present in the catalog as an item record. Unprocessed.</a:t>
            </a:r>
            <a:endParaRPr lang="en-PH" dirty="0"/>
          </a:p>
          <a:p>
            <a:pPr lvl="0"/>
            <a:r>
              <a:rPr lang="en-US" dirty="0"/>
              <a:t>Some CDs do not have transcripts.</a:t>
            </a:r>
            <a:endParaRPr lang="en-PH" dirty="0"/>
          </a:p>
          <a:p>
            <a:pPr lvl="0"/>
            <a:r>
              <a:rPr lang="en-US" dirty="0"/>
              <a:t>According to a </a:t>
            </a:r>
            <a:r>
              <a:rPr lang="en-US" dirty="0" smtClean="0"/>
              <a:t>report/letter in the Archives, </a:t>
            </a:r>
            <a:r>
              <a:rPr lang="en-US" dirty="0"/>
              <a:t>there are beta tapes included in the collection, where are they?</a:t>
            </a:r>
            <a:endParaRPr lang="en-PH" dirty="0"/>
          </a:p>
          <a:p>
            <a:endParaRPr lang="en-PH" dirty="0"/>
          </a:p>
        </p:txBody>
      </p:sp>
    </p:spTree>
    <p:extLst>
      <p:ext uri="{BB962C8B-B14F-4D97-AF65-F5344CB8AC3E}">
        <p14:creationId xmlns:p14="http://schemas.microsoft.com/office/powerpoint/2010/main" val="1725195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solidFill>
                  <a:srgbClr val="00B050"/>
                </a:solidFill>
              </a:rPr>
              <a:t>Initiatives</a:t>
            </a:r>
            <a:endParaRPr lang="en-PH" dirty="0">
              <a:solidFill>
                <a:srgbClr val="00B050"/>
              </a:solidFill>
            </a:endParaRPr>
          </a:p>
        </p:txBody>
      </p:sp>
      <p:sp>
        <p:nvSpPr>
          <p:cNvPr id="3" name="Content Placeholder 2"/>
          <p:cNvSpPr>
            <a:spLocks noGrp="1"/>
          </p:cNvSpPr>
          <p:nvPr>
            <p:ph idx="1"/>
          </p:nvPr>
        </p:nvSpPr>
        <p:spPr/>
        <p:txBody>
          <a:bodyPr/>
          <a:lstStyle/>
          <a:p>
            <a:pPr algn="just"/>
            <a:r>
              <a:rPr lang="en-US" dirty="0"/>
              <a:t>As shared by Shannon &amp; </a:t>
            </a:r>
            <a:r>
              <a:rPr lang="en-US" dirty="0" err="1"/>
              <a:t>Bossaller</a:t>
            </a:r>
            <a:r>
              <a:rPr lang="en-US" dirty="0"/>
              <a:t> (2015), “non-print collections, such as collections of recorded oral histories, represent less traditional forms of knowledge. Human libraries push the boundaries further in the quest to integrate wisdom and lived experience into library collections</a:t>
            </a:r>
            <a:r>
              <a:rPr lang="en-US" dirty="0" smtClean="0"/>
              <a:t>.”</a:t>
            </a:r>
            <a:endParaRPr lang="en-PH" dirty="0"/>
          </a:p>
        </p:txBody>
      </p:sp>
    </p:spTree>
    <p:extLst>
      <p:ext uri="{BB962C8B-B14F-4D97-AF65-F5344CB8AC3E}">
        <p14:creationId xmlns:p14="http://schemas.microsoft.com/office/powerpoint/2010/main" val="1355657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solidFill>
                  <a:srgbClr val="00B050"/>
                </a:solidFill>
              </a:rPr>
              <a:t>Human Library as OH project</a:t>
            </a:r>
            <a:endParaRPr lang="en-PH" dirty="0">
              <a:solidFill>
                <a:srgbClr val="00B050"/>
              </a:solidFill>
            </a:endParaRPr>
          </a:p>
        </p:txBody>
      </p:sp>
      <p:sp>
        <p:nvSpPr>
          <p:cNvPr id="3" name="Content Placeholder 2"/>
          <p:cNvSpPr>
            <a:spLocks noGrp="1"/>
          </p:cNvSpPr>
          <p:nvPr>
            <p:ph idx="1"/>
          </p:nvPr>
        </p:nvSpPr>
        <p:spPr/>
        <p:txBody>
          <a:bodyPr/>
          <a:lstStyle/>
          <a:p>
            <a:r>
              <a:rPr lang="en-US" dirty="0"/>
              <a:t>Human libraries are “composed of human books that a "reader" can interact with. Human books are people who are subjected to stereotyping and prejudices. They have volunteered to be public representatives of their respective groups so they could share with others their personal stories to break down stereotypes and prejudices (DLSU, 2016).” </a:t>
            </a:r>
            <a:endParaRPr lang="en-PH" dirty="0"/>
          </a:p>
        </p:txBody>
      </p:sp>
    </p:spTree>
    <p:extLst>
      <p:ext uri="{BB962C8B-B14F-4D97-AF65-F5344CB8AC3E}">
        <p14:creationId xmlns:p14="http://schemas.microsoft.com/office/powerpoint/2010/main" val="2917578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r>
              <a:rPr lang="en-US" dirty="0"/>
              <a:t>It was also mentioned by McCracken (2013) that “the idea that each of these people have stories that are worth sharing can be looked at as a personal history or an oral history.  The participants often talk about their personal experiences making their talks snippets of oral histories that they are sharing with others.” </a:t>
            </a:r>
            <a:endParaRPr lang="en-PH" dirty="0"/>
          </a:p>
          <a:p>
            <a:endParaRPr lang="en-PH" dirty="0"/>
          </a:p>
        </p:txBody>
      </p:sp>
    </p:spTree>
    <p:extLst>
      <p:ext uri="{BB962C8B-B14F-4D97-AF65-F5344CB8AC3E}">
        <p14:creationId xmlns:p14="http://schemas.microsoft.com/office/powerpoint/2010/main" val="3691797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endParaRPr lang="en-PH"/>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6328" y="381000"/>
            <a:ext cx="3024187"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914400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98758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AV resources as sources of information</a:t>
            </a:r>
            <a:endParaRPr lang="en-PH"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endParaRPr lang="en-US" dirty="0" smtClean="0"/>
          </a:p>
          <a:p>
            <a:pPr marL="0" indent="0" algn="ctr">
              <a:buNone/>
            </a:pPr>
            <a:r>
              <a:rPr lang="en-US" dirty="0" smtClean="0"/>
              <a:t>AV </a:t>
            </a:r>
            <a:r>
              <a:rPr lang="en-US" dirty="0"/>
              <a:t>resources are hard to accumulate, maintain and </a:t>
            </a:r>
            <a:r>
              <a:rPr lang="en-US" dirty="0" smtClean="0"/>
              <a:t>preserve.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295400"/>
            <a:ext cx="5029200" cy="3771900"/>
          </a:xfrm>
          <a:prstGeom prst="rect">
            <a:avLst/>
          </a:prstGeom>
        </p:spPr>
      </p:pic>
    </p:spTree>
    <p:extLst>
      <p:ext uri="{BB962C8B-B14F-4D97-AF65-F5344CB8AC3E}">
        <p14:creationId xmlns:p14="http://schemas.microsoft.com/office/powerpoint/2010/main" val="2284395600"/>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endParaRPr lang="en-PH"/>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981075"/>
            <a:ext cx="8943975"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685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solidFill>
                  <a:srgbClr val="00B050"/>
                </a:solidFill>
              </a:rPr>
              <a:t>Strategies</a:t>
            </a:r>
            <a:endParaRPr lang="en-PH" dirty="0">
              <a:solidFill>
                <a:srgbClr val="00B050"/>
              </a:solidFill>
            </a:endParaRPr>
          </a:p>
        </p:txBody>
      </p:sp>
      <p:sp>
        <p:nvSpPr>
          <p:cNvPr id="3" name="Content Placeholder 2"/>
          <p:cNvSpPr>
            <a:spLocks noGrp="1"/>
          </p:cNvSpPr>
          <p:nvPr>
            <p:ph idx="1"/>
          </p:nvPr>
        </p:nvSpPr>
        <p:spPr/>
        <p:txBody>
          <a:bodyPr>
            <a:normAutofit fontScale="92500" lnSpcReduction="10000"/>
          </a:bodyPr>
          <a:lstStyle/>
          <a:p>
            <a:r>
              <a:rPr lang="en-PH" dirty="0" smtClean="0"/>
              <a:t>Formally establish an OH </a:t>
            </a:r>
            <a:r>
              <a:rPr lang="en-PH" dirty="0" err="1" smtClean="0"/>
              <a:t>center</a:t>
            </a:r>
            <a:r>
              <a:rPr lang="en-PH" dirty="0" smtClean="0"/>
              <a:t> which is approved by the institution.</a:t>
            </a:r>
          </a:p>
          <a:p>
            <a:r>
              <a:rPr lang="en-PH" dirty="0" smtClean="0"/>
              <a:t>Collaborate with the </a:t>
            </a:r>
            <a:r>
              <a:rPr lang="en-PH" dirty="0" err="1" smtClean="0"/>
              <a:t>center</a:t>
            </a:r>
            <a:r>
              <a:rPr lang="en-PH" dirty="0" smtClean="0"/>
              <a:t> and the library/archives may take the initiative in collecting, organizing and preserving the collection.</a:t>
            </a:r>
          </a:p>
          <a:p>
            <a:r>
              <a:rPr lang="en-PH" dirty="0" smtClean="0"/>
              <a:t>Establish guidelines in the access and dissemination of the content.</a:t>
            </a:r>
          </a:p>
          <a:p>
            <a:r>
              <a:rPr lang="en-PH" dirty="0" smtClean="0"/>
              <a:t>Market the collection and make it an excellent asset for research and publication. </a:t>
            </a:r>
          </a:p>
          <a:p>
            <a:endParaRPr lang="en-PH" dirty="0"/>
          </a:p>
        </p:txBody>
      </p:sp>
    </p:spTree>
    <p:extLst>
      <p:ext uri="{BB962C8B-B14F-4D97-AF65-F5344CB8AC3E}">
        <p14:creationId xmlns:p14="http://schemas.microsoft.com/office/powerpoint/2010/main" val="3201273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solidFill>
                  <a:srgbClr val="00B050"/>
                </a:solidFill>
              </a:rPr>
              <a:t>Conclusion</a:t>
            </a:r>
            <a:endParaRPr lang="en-PH" dirty="0">
              <a:solidFill>
                <a:srgbClr val="00B050"/>
              </a:solidFill>
            </a:endParaRPr>
          </a:p>
        </p:txBody>
      </p:sp>
      <p:sp>
        <p:nvSpPr>
          <p:cNvPr id="3" name="Content Placeholder 2"/>
          <p:cNvSpPr>
            <a:spLocks noGrp="1"/>
          </p:cNvSpPr>
          <p:nvPr>
            <p:ph idx="1"/>
          </p:nvPr>
        </p:nvSpPr>
        <p:spPr/>
        <p:txBody>
          <a:bodyPr/>
          <a:lstStyle/>
          <a:p>
            <a:endParaRPr lang="en-PH" dirty="0"/>
          </a:p>
        </p:txBody>
      </p:sp>
      <p:sp>
        <p:nvSpPr>
          <p:cNvPr id="4" name="Rounded Rectangle 3"/>
          <p:cNvSpPr/>
          <p:nvPr/>
        </p:nvSpPr>
        <p:spPr>
          <a:xfrm>
            <a:off x="457200" y="1981200"/>
            <a:ext cx="8229600" cy="2133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Audiovisual documentation may act as primary sources of intellectual information specifically in the production of oral histories. </a:t>
            </a:r>
            <a:endParaRPr lang="en-PH" sz="3200" dirty="0"/>
          </a:p>
          <a:p>
            <a:pPr algn="ctr"/>
            <a:endParaRPr lang="en-PH" dirty="0"/>
          </a:p>
        </p:txBody>
      </p:sp>
    </p:spTree>
    <p:extLst>
      <p:ext uri="{BB962C8B-B14F-4D97-AF65-F5344CB8AC3E}">
        <p14:creationId xmlns:p14="http://schemas.microsoft.com/office/powerpoint/2010/main" val="312190796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solidFill>
                  <a:srgbClr val="00B050"/>
                </a:solidFill>
              </a:rPr>
              <a:t>Recommendation</a:t>
            </a:r>
            <a:endParaRPr lang="en-PH" dirty="0">
              <a:solidFill>
                <a:srgbClr val="00B050"/>
              </a:solidFill>
            </a:endParaRPr>
          </a:p>
        </p:txBody>
      </p:sp>
      <p:sp>
        <p:nvSpPr>
          <p:cNvPr id="3" name="Content Placeholder 2"/>
          <p:cNvSpPr>
            <a:spLocks noGrp="1"/>
          </p:cNvSpPr>
          <p:nvPr>
            <p:ph idx="1"/>
          </p:nvPr>
        </p:nvSpPr>
        <p:spPr/>
        <p:txBody>
          <a:bodyPr/>
          <a:lstStyle/>
          <a:p>
            <a:endParaRPr lang="en-PH" dirty="0"/>
          </a:p>
        </p:txBody>
      </p:sp>
      <p:sp>
        <p:nvSpPr>
          <p:cNvPr id="4" name="Rounded Rectangle 3"/>
          <p:cNvSpPr/>
          <p:nvPr/>
        </p:nvSpPr>
        <p:spPr>
          <a:xfrm>
            <a:off x="297305" y="2286000"/>
            <a:ext cx="8610600" cy="2362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We recommend that academic libraries and archives need to embark in oral history projects so that the general public may have options in finding sources of information. </a:t>
            </a:r>
            <a:endParaRPr lang="en-PH" sz="3200" dirty="0"/>
          </a:p>
          <a:p>
            <a:pPr algn="ctr"/>
            <a:endParaRPr lang="en-PH" dirty="0"/>
          </a:p>
        </p:txBody>
      </p:sp>
    </p:spTree>
    <p:extLst>
      <p:ext uri="{BB962C8B-B14F-4D97-AF65-F5344CB8AC3E}">
        <p14:creationId xmlns:p14="http://schemas.microsoft.com/office/powerpoint/2010/main" val="1666305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fontScale="92500" lnSpcReduction="10000"/>
          </a:bodyPr>
          <a:lstStyle/>
          <a:p>
            <a:pPr marL="0" indent="0" algn="ctr">
              <a:buNone/>
            </a:pPr>
            <a:r>
              <a:rPr lang="en-PH" sz="4400" dirty="0" smtClean="0"/>
              <a:t>Thank you for listening!</a:t>
            </a:r>
          </a:p>
          <a:p>
            <a:pPr marL="0" indent="0" algn="ctr">
              <a:buNone/>
            </a:pPr>
            <a:r>
              <a:rPr lang="en-PH" sz="4400" dirty="0" err="1" smtClean="0">
                <a:solidFill>
                  <a:srgbClr val="00B050"/>
                </a:solidFill>
              </a:rPr>
              <a:t>Maraming</a:t>
            </a:r>
            <a:r>
              <a:rPr lang="en-PH" sz="4400" dirty="0" smtClean="0">
                <a:solidFill>
                  <a:srgbClr val="00B050"/>
                </a:solidFill>
              </a:rPr>
              <a:t> </a:t>
            </a:r>
            <a:r>
              <a:rPr lang="en-PH" sz="4400" dirty="0" err="1" smtClean="0">
                <a:solidFill>
                  <a:srgbClr val="00B050"/>
                </a:solidFill>
              </a:rPr>
              <a:t>salamat</a:t>
            </a:r>
            <a:r>
              <a:rPr lang="en-PH" sz="4400" dirty="0" smtClean="0">
                <a:solidFill>
                  <a:srgbClr val="00B050"/>
                </a:solidFill>
              </a:rPr>
              <a:t> </a:t>
            </a:r>
            <a:r>
              <a:rPr lang="en-PH" sz="4400" dirty="0" err="1" smtClean="0">
                <a:solidFill>
                  <a:srgbClr val="00B050"/>
                </a:solidFill>
              </a:rPr>
              <a:t>sa</a:t>
            </a:r>
            <a:r>
              <a:rPr lang="en-PH" sz="4400" dirty="0" smtClean="0">
                <a:solidFill>
                  <a:srgbClr val="00B050"/>
                </a:solidFill>
              </a:rPr>
              <a:t> </a:t>
            </a:r>
            <a:r>
              <a:rPr lang="en-PH" sz="4400" dirty="0" err="1" smtClean="0">
                <a:solidFill>
                  <a:srgbClr val="00B050"/>
                </a:solidFill>
              </a:rPr>
              <a:t>pakikinig</a:t>
            </a:r>
            <a:r>
              <a:rPr lang="en-PH" sz="4400" dirty="0" smtClean="0">
                <a:solidFill>
                  <a:srgbClr val="00B050"/>
                </a:solidFill>
              </a:rPr>
              <a:t>!</a:t>
            </a:r>
          </a:p>
          <a:p>
            <a:pPr marL="0" indent="0" algn="ctr">
              <a:buNone/>
            </a:pPr>
            <a:r>
              <a:rPr lang="en-PH" sz="4400" dirty="0" err="1" smtClean="0">
                <a:solidFill>
                  <a:schemeClr val="accent6">
                    <a:lumMod val="50000"/>
                  </a:schemeClr>
                </a:solidFill>
              </a:rPr>
              <a:t>Terima</a:t>
            </a:r>
            <a:r>
              <a:rPr lang="en-PH" sz="4400" dirty="0" smtClean="0">
                <a:solidFill>
                  <a:schemeClr val="accent6">
                    <a:lumMod val="50000"/>
                  </a:schemeClr>
                </a:solidFill>
              </a:rPr>
              <a:t> </a:t>
            </a:r>
            <a:r>
              <a:rPr lang="en-PH" sz="4400" dirty="0" err="1" smtClean="0">
                <a:solidFill>
                  <a:schemeClr val="accent6">
                    <a:lumMod val="50000"/>
                  </a:schemeClr>
                </a:solidFill>
              </a:rPr>
              <a:t>kasih</a:t>
            </a:r>
            <a:r>
              <a:rPr lang="en-PH" sz="4400" dirty="0">
                <a:solidFill>
                  <a:schemeClr val="accent6">
                    <a:lumMod val="50000"/>
                  </a:schemeClr>
                </a:solidFill>
              </a:rPr>
              <a:t> </a:t>
            </a:r>
            <a:r>
              <a:rPr lang="en-PH" sz="4400" dirty="0" err="1" smtClean="0">
                <a:solidFill>
                  <a:schemeClr val="accent6">
                    <a:lumMod val="50000"/>
                  </a:schemeClr>
                </a:solidFill>
              </a:rPr>
              <a:t>untuk</a:t>
            </a:r>
            <a:r>
              <a:rPr lang="en-PH" sz="4400" dirty="0" smtClean="0">
                <a:solidFill>
                  <a:schemeClr val="accent6">
                    <a:lumMod val="50000"/>
                  </a:schemeClr>
                </a:solidFill>
              </a:rPr>
              <a:t> </a:t>
            </a:r>
            <a:r>
              <a:rPr lang="en-PH" sz="4400" dirty="0" err="1" smtClean="0">
                <a:solidFill>
                  <a:schemeClr val="accent6">
                    <a:lumMod val="50000"/>
                  </a:schemeClr>
                </a:solidFill>
              </a:rPr>
              <a:t>mendengarkan</a:t>
            </a:r>
            <a:r>
              <a:rPr lang="en-PH" sz="4400" dirty="0" smtClean="0">
                <a:solidFill>
                  <a:schemeClr val="accent6">
                    <a:lumMod val="50000"/>
                  </a:schemeClr>
                </a:solidFill>
              </a:rPr>
              <a:t>!</a:t>
            </a:r>
          </a:p>
          <a:p>
            <a:pPr marL="0" indent="0" algn="ctr">
              <a:buNone/>
            </a:pPr>
            <a:r>
              <a:rPr lang="en-PH" sz="4400" dirty="0" err="1" smtClean="0">
                <a:solidFill>
                  <a:schemeClr val="accent6">
                    <a:lumMod val="75000"/>
                  </a:schemeClr>
                </a:solidFill>
              </a:rPr>
              <a:t>Sunane</a:t>
            </a:r>
            <a:r>
              <a:rPr lang="en-PH" sz="4400" dirty="0" smtClean="0">
                <a:solidFill>
                  <a:schemeClr val="accent6">
                    <a:lumMod val="75000"/>
                  </a:schemeClr>
                </a:solidFill>
              </a:rPr>
              <a:t> </a:t>
            </a:r>
            <a:r>
              <a:rPr lang="en-PH" sz="4400" dirty="0" err="1">
                <a:solidFill>
                  <a:schemeClr val="accent6">
                    <a:lumMod val="75000"/>
                  </a:schemeClr>
                </a:solidFill>
              </a:rPr>
              <a:t>ke</a:t>
            </a:r>
            <a:r>
              <a:rPr lang="en-PH" sz="4400" dirty="0">
                <a:solidFill>
                  <a:schemeClr val="accent6">
                    <a:lumMod val="75000"/>
                  </a:schemeClr>
                </a:solidFill>
              </a:rPr>
              <a:t> lie </a:t>
            </a:r>
            <a:r>
              <a:rPr lang="en-PH" sz="4400" dirty="0" err="1" smtClean="0">
                <a:solidFill>
                  <a:schemeClr val="accent6">
                    <a:lumMod val="75000"/>
                  </a:schemeClr>
                </a:solidFill>
              </a:rPr>
              <a:t>dhanyavaad</a:t>
            </a:r>
            <a:r>
              <a:rPr lang="en-PH" sz="4400" dirty="0" smtClean="0">
                <a:solidFill>
                  <a:schemeClr val="accent6">
                    <a:lumMod val="75000"/>
                  </a:schemeClr>
                </a:solidFill>
              </a:rPr>
              <a:t>!</a:t>
            </a:r>
          </a:p>
          <a:p>
            <a:pPr algn="ctr"/>
            <a:endParaRPr lang="en-PH" dirty="0"/>
          </a:p>
          <a:p>
            <a:pPr marL="0" indent="0" algn="ctr">
              <a:buNone/>
            </a:pPr>
            <a:r>
              <a:rPr lang="en-PH" dirty="0">
                <a:hlinkClick r:id="rId2"/>
              </a:rPr>
              <a:t>j</a:t>
            </a:r>
            <a:r>
              <a:rPr lang="en-PH" dirty="0" smtClean="0">
                <a:hlinkClick r:id="rId2"/>
              </a:rPr>
              <a:t>oseph.yap@dlsu.edu.ph</a:t>
            </a:r>
            <a:endParaRPr lang="en-PH" dirty="0" smtClean="0"/>
          </a:p>
          <a:p>
            <a:pPr marL="0" indent="0" algn="ctr">
              <a:buNone/>
            </a:pPr>
            <a:endParaRPr lang="en-PH" dirty="0"/>
          </a:p>
          <a:p>
            <a:pPr marL="0" indent="0" algn="ctr">
              <a:buNone/>
            </a:pPr>
            <a:r>
              <a:rPr lang="en-PH" dirty="0" smtClean="0">
                <a:hlinkClick r:id="rId3"/>
              </a:rPr>
              <a:t>agnes.barsaga@dlsu.edu.ph</a:t>
            </a:r>
            <a:r>
              <a:rPr lang="en-PH" dirty="0" smtClean="0"/>
              <a:t> </a:t>
            </a:r>
            <a:endParaRPr lang="en-PH"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724400"/>
            <a:ext cx="2116436"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189" t="11708"/>
          <a:stretch/>
        </p:blipFill>
        <p:spPr bwMode="auto">
          <a:xfrm>
            <a:off x="129914" y="4617292"/>
            <a:ext cx="2116436" cy="203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993908"/>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Oral history</a:t>
            </a:r>
            <a:endParaRPr lang="en-PH" dirty="0"/>
          </a:p>
        </p:txBody>
      </p:sp>
      <p:sp>
        <p:nvSpPr>
          <p:cNvPr id="3" name="Content Placeholder 2"/>
          <p:cNvSpPr>
            <a:spLocks noGrp="1"/>
          </p:cNvSpPr>
          <p:nvPr>
            <p:ph idx="1"/>
          </p:nvPr>
        </p:nvSpPr>
        <p:spPr/>
        <p:txBody>
          <a:bodyPr/>
          <a:lstStyle/>
          <a:p>
            <a:pPr marL="0" indent="0" algn="just">
              <a:buNone/>
            </a:pPr>
            <a:r>
              <a:rPr lang="en-US" i="1" dirty="0"/>
              <a:t>Oral histories, as </a:t>
            </a:r>
            <a:r>
              <a:rPr lang="en-US" b="1" i="1" dirty="0">
                <a:solidFill>
                  <a:srgbClr val="00B050"/>
                </a:solidFill>
              </a:rPr>
              <a:t>primary sources </a:t>
            </a:r>
            <a:r>
              <a:rPr lang="en-US" i="1" dirty="0"/>
              <a:t>of information, are used as evidences of the past and inculcate human memory. </a:t>
            </a:r>
            <a:endParaRPr lang="en-PH"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776" t="18274" r="21453" b="48251"/>
          <a:stretch/>
        </p:blipFill>
        <p:spPr bwMode="auto">
          <a:xfrm>
            <a:off x="533400" y="3600773"/>
            <a:ext cx="8218394" cy="267733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65434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PH" dirty="0" smtClean="0"/>
              <a:t>Objectives</a:t>
            </a:r>
            <a:endParaRPr lang="en-PH" dirty="0"/>
          </a:p>
        </p:txBody>
      </p:sp>
      <p:sp>
        <p:nvSpPr>
          <p:cNvPr id="3" name="Content Placeholder 2"/>
          <p:cNvSpPr>
            <a:spLocks noGrp="1"/>
          </p:cNvSpPr>
          <p:nvPr>
            <p:ph idx="1"/>
          </p:nvPr>
        </p:nvSpPr>
        <p:spPr>
          <a:xfrm>
            <a:off x="457200" y="1303337"/>
            <a:ext cx="8229600" cy="4525963"/>
          </a:xfrm>
        </p:spPr>
        <p:txBody>
          <a:bodyPr>
            <a:normAutofit/>
          </a:bodyPr>
          <a:lstStyle/>
          <a:p>
            <a:pPr marL="0" indent="0" algn="just">
              <a:buNone/>
            </a:pPr>
            <a:r>
              <a:rPr lang="en-US" sz="2800" dirty="0"/>
              <a:t>Since academic libraries and archives collect oral history projects, this paper would like to answer the following</a:t>
            </a:r>
            <a:r>
              <a:rPr lang="en-US" sz="2800" dirty="0" smtClean="0"/>
              <a:t>:</a:t>
            </a:r>
            <a:endParaRPr lang="en-PH" sz="2800" dirty="0"/>
          </a:p>
        </p:txBody>
      </p:sp>
      <p:sp>
        <p:nvSpPr>
          <p:cNvPr id="5" name="Rectangle 4"/>
          <p:cNvSpPr/>
          <p:nvPr/>
        </p:nvSpPr>
        <p:spPr>
          <a:xfrm>
            <a:off x="1524000" y="3048000"/>
            <a:ext cx="6096000" cy="962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r>
              <a:rPr lang="en-US" sz="2000" dirty="0" smtClean="0"/>
              <a:t>What </a:t>
            </a:r>
            <a:r>
              <a:rPr lang="en-US" sz="2000" dirty="0"/>
              <a:t>fields of discipline do they have in their collection?</a:t>
            </a:r>
          </a:p>
          <a:p>
            <a:pPr algn="ctr"/>
            <a:endParaRPr lang="en-PH" dirty="0"/>
          </a:p>
        </p:txBody>
      </p:sp>
      <p:sp>
        <p:nvSpPr>
          <p:cNvPr id="6" name="Rectangle 5"/>
          <p:cNvSpPr/>
          <p:nvPr/>
        </p:nvSpPr>
        <p:spPr>
          <a:xfrm>
            <a:off x="1525249" y="4098986"/>
            <a:ext cx="6096000" cy="990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r>
              <a:rPr lang="en-US" sz="2000" dirty="0" smtClean="0"/>
              <a:t>What requirements/strategies </a:t>
            </a:r>
            <a:r>
              <a:rPr lang="en-US" sz="2000" dirty="0"/>
              <a:t>do academic libraries need to embark in an oral history project? </a:t>
            </a:r>
          </a:p>
          <a:p>
            <a:pPr algn="ctr"/>
            <a:endParaRPr lang="en-PH" sz="2000" dirty="0"/>
          </a:p>
        </p:txBody>
      </p:sp>
      <p:sp>
        <p:nvSpPr>
          <p:cNvPr id="7" name="Rectangle 6"/>
          <p:cNvSpPr/>
          <p:nvPr/>
        </p:nvSpPr>
        <p:spPr>
          <a:xfrm>
            <a:off x="1524000" y="5143925"/>
            <a:ext cx="6096000" cy="93626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r>
              <a:rPr lang="en-US" sz="2000" dirty="0" smtClean="0"/>
              <a:t>Are </a:t>
            </a:r>
            <a:r>
              <a:rPr lang="en-US" sz="2000" dirty="0"/>
              <a:t>there new ways or </a:t>
            </a:r>
            <a:r>
              <a:rPr lang="en-US" sz="2000" dirty="0" smtClean="0"/>
              <a:t>initiatives </a:t>
            </a:r>
            <a:r>
              <a:rPr lang="en-US" sz="2000" dirty="0"/>
              <a:t>in capturing oral history other than the traditional and usual process? </a:t>
            </a:r>
            <a:endParaRPr lang="en-PH" sz="2000" dirty="0"/>
          </a:p>
          <a:p>
            <a:pPr algn="ctr"/>
            <a:endParaRPr lang="en-PH" sz="2000" dirty="0"/>
          </a:p>
        </p:txBody>
      </p:sp>
    </p:spTree>
    <p:extLst>
      <p:ext uri="{BB962C8B-B14F-4D97-AF65-F5344CB8AC3E}">
        <p14:creationId xmlns:p14="http://schemas.microsoft.com/office/powerpoint/2010/main" val="18934121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Methodology</a:t>
            </a:r>
            <a:endParaRPr lang="en-PH" dirty="0"/>
          </a:p>
        </p:txBody>
      </p:sp>
      <p:sp>
        <p:nvSpPr>
          <p:cNvPr id="3" name="Content Placeholder 2"/>
          <p:cNvSpPr>
            <a:spLocks noGrp="1"/>
          </p:cNvSpPr>
          <p:nvPr>
            <p:ph idx="1"/>
          </p:nvPr>
        </p:nvSpPr>
        <p:spPr/>
        <p:txBody>
          <a:bodyPr/>
          <a:lstStyle/>
          <a:p>
            <a:r>
              <a:rPr lang="en-US" dirty="0"/>
              <a:t>This study explores the oral history collection of the DLSU Archives. </a:t>
            </a:r>
            <a:endParaRPr lang="en-US" dirty="0" smtClean="0"/>
          </a:p>
          <a:p>
            <a:r>
              <a:rPr lang="en-US" dirty="0" smtClean="0"/>
              <a:t>Data </a:t>
            </a:r>
            <a:r>
              <a:rPr lang="en-US" dirty="0"/>
              <a:t>were extracted from the Sierra library system. </a:t>
            </a:r>
            <a:endParaRPr lang="en-US" dirty="0" smtClean="0"/>
          </a:p>
          <a:p>
            <a:r>
              <a:rPr lang="en-US" dirty="0" smtClean="0"/>
              <a:t>Extracted </a:t>
            </a:r>
            <a:r>
              <a:rPr lang="en-US" dirty="0"/>
              <a:t>subjects were arranged alphabetically. </a:t>
            </a:r>
            <a:endParaRPr lang="en-US" dirty="0" smtClean="0"/>
          </a:p>
          <a:p>
            <a:r>
              <a:rPr lang="en-US" dirty="0"/>
              <a:t>2009 Philippine Standard Industrial Classification</a:t>
            </a:r>
            <a:endParaRPr lang="en-PH" dirty="0"/>
          </a:p>
        </p:txBody>
      </p:sp>
    </p:spTree>
    <p:extLst>
      <p:ext uri="{BB962C8B-B14F-4D97-AF65-F5344CB8AC3E}">
        <p14:creationId xmlns:p14="http://schemas.microsoft.com/office/powerpoint/2010/main" val="322919567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solidFill>
                  <a:srgbClr val="00B050"/>
                </a:solidFill>
              </a:rPr>
              <a:t>Results and Discussion</a:t>
            </a:r>
            <a:endParaRPr lang="en-PH" dirty="0">
              <a:solidFill>
                <a:srgbClr val="00B050"/>
              </a:solidFill>
            </a:endParaRPr>
          </a:p>
        </p:txBody>
      </p:sp>
      <p:sp>
        <p:nvSpPr>
          <p:cNvPr id="3" name="Content Placeholder 2"/>
          <p:cNvSpPr>
            <a:spLocks noGrp="1"/>
          </p:cNvSpPr>
          <p:nvPr>
            <p:ph idx="1"/>
          </p:nvPr>
        </p:nvSpPr>
        <p:spPr/>
        <p:txBody>
          <a:bodyPr/>
          <a:lstStyle/>
          <a:p>
            <a:r>
              <a:rPr lang="en-US" dirty="0"/>
              <a:t>Academic (also called college and university) are archives that preserve materials relating to a specific academic institution. Such archives may also contain a "special collections" division. </a:t>
            </a:r>
            <a:endParaRPr lang="en-US" dirty="0" smtClean="0"/>
          </a:p>
          <a:p>
            <a:r>
              <a:rPr lang="en-US" dirty="0"/>
              <a:t>Part of the archives collection is a set of audiovisual materials which contain oral histories. </a:t>
            </a:r>
            <a:endParaRPr lang="en-PH" dirty="0"/>
          </a:p>
        </p:txBody>
      </p:sp>
    </p:spTree>
    <p:extLst>
      <p:ext uri="{BB962C8B-B14F-4D97-AF65-F5344CB8AC3E}">
        <p14:creationId xmlns:p14="http://schemas.microsoft.com/office/powerpoint/2010/main" val="327155972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solidFill>
                  <a:srgbClr val="00B050"/>
                </a:solidFill>
              </a:rPr>
              <a:t>OH is SEA</a:t>
            </a:r>
            <a:endParaRPr lang="en-PH" dirty="0">
              <a:solidFill>
                <a:srgbClr val="00B050"/>
              </a:solidFill>
            </a:endParaRPr>
          </a:p>
        </p:txBody>
      </p:sp>
      <p:sp>
        <p:nvSpPr>
          <p:cNvPr id="3" name="Content Placeholder 2"/>
          <p:cNvSpPr>
            <a:spLocks noGrp="1"/>
          </p:cNvSpPr>
          <p:nvPr>
            <p:ph idx="1"/>
          </p:nvPr>
        </p:nvSpPr>
        <p:spPr/>
        <p:txBody>
          <a:bodyPr/>
          <a:lstStyle/>
          <a:p>
            <a:pPr marL="0" indent="0">
              <a:buNone/>
            </a:pPr>
            <a:r>
              <a:rPr lang="en-US" dirty="0"/>
              <a:t>Lim, Morrison and </a:t>
            </a:r>
            <a:r>
              <a:rPr lang="en-US" dirty="0" err="1"/>
              <a:t>Kwa</a:t>
            </a:r>
            <a:r>
              <a:rPr lang="en-US" dirty="0"/>
              <a:t> (1998), compiled a list of oral history institutions in Southeast Asia. They were able to identify three from Brunei, 11 from Indonesia, 13 from Malaysia, three from Myanmar, six from Philippines, three from Singapore, and 10 from Thailand. </a:t>
            </a:r>
            <a:endParaRPr lang="en-PH" dirty="0"/>
          </a:p>
        </p:txBody>
      </p:sp>
    </p:spTree>
    <p:extLst>
      <p:ext uri="{BB962C8B-B14F-4D97-AF65-F5344CB8AC3E}">
        <p14:creationId xmlns:p14="http://schemas.microsoft.com/office/powerpoint/2010/main" val="2983377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solidFill>
                  <a:srgbClr val="00B050"/>
                </a:solidFill>
              </a:rPr>
              <a:t>OH in the Philippines</a:t>
            </a:r>
            <a:endParaRPr lang="en-PH" dirty="0">
              <a:solidFill>
                <a:srgbClr val="00B050"/>
              </a:solidFill>
            </a:endParaRPr>
          </a:p>
        </p:txBody>
      </p:sp>
      <p:sp>
        <p:nvSpPr>
          <p:cNvPr id="3" name="Content Placeholder 2"/>
          <p:cNvSpPr>
            <a:spLocks noGrp="1"/>
          </p:cNvSpPr>
          <p:nvPr>
            <p:ph idx="1"/>
          </p:nvPr>
        </p:nvSpPr>
        <p:spPr/>
        <p:txBody>
          <a:bodyPr/>
          <a:lstStyle/>
          <a:p>
            <a:r>
              <a:rPr lang="en-US" dirty="0" err="1"/>
              <a:t>Foronda</a:t>
            </a:r>
            <a:r>
              <a:rPr lang="en-US" dirty="0"/>
              <a:t> (1979) traced the oral history in the Philippines in his book entitled, ‘Oral history in the Philippines and other historical essays.” He was able to enumerate oral history projects in Luzon, </a:t>
            </a:r>
            <a:r>
              <a:rPr lang="en-US" dirty="0" err="1"/>
              <a:t>Visayas</a:t>
            </a:r>
            <a:r>
              <a:rPr lang="en-US" dirty="0"/>
              <a:t> and Mindanao. </a:t>
            </a:r>
            <a:endParaRPr lang="en-PH" dirty="0"/>
          </a:p>
        </p:txBody>
      </p:sp>
    </p:spTree>
    <p:extLst>
      <p:ext uri="{BB962C8B-B14F-4D97-AF65-F5344CB8AC3E}">
        <p14:creationId xmlns:p14="http://schemas.microsoft.com/office/powerpoint/2010/main" val="3461494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solidFill>
                  <a:srgbClr val="00B050"/>
                </a:solidFill>
              </a:rPr>
              <a:t>OH at DLSU Libraries</a:t>
            </a:r>
            <a:endParaRPr lang="en-PH" dirty="0">
              <a:solidFill>
                <a:srgbClr val="00B050"/>
              </a:solidFill>
            </a:endParaRPr>
          </a:p>
        </p:txBody>
      </p:sp>
      <p:sp>
        <p:nvSpPr>
          <p:cNvPr id="3" name="Content Placeholder 2"/>
          <p:cNvSpPr>
            <a:spLocks noGrp="1"/>
          </p:cNvSpPr>
          <p:nvPr>
            <p:ph idx="1"/>
          </p:nvPr>
        </p:nvSpPr>
        <p:spPr/>
        <p:txBody>
          <a:bodyPr>
            <a:normAutofit/>
          </a:bodyPr>
          <a:lstStyle/>
          <a:p>
            <a:r>
              <a:rPr lang="en-US" dirty="0"/>
              <a:t>The </a:t>
            </a:r>
            <a:r>
              <a:rPr lang="en-US" dirty="0" err="1"/>
              <a:t>Foronda</a:t>
            </a:r>
            <a:r>
              <a:rPr lang="en-US" dirty="0"/>
              <a:t> Oral History Project (FOHP) opened its doors at De La Salle College (now University) in 1975. </a:t>
            </a:r>
            <a:endParaRPr lang="en-US" dirty="0" smtClean="0"/>
          </a:p>
          <a:p>
            <a:r>
              <a:rPr lang="en-US" dirty="0"/>
              <a:t>On August 2-6, 1993, during the celebration of the history week at De La Salle University, it was announced that the collection of the Center for Local and Oral History will be transferred to the University Library. </a:t>
            </a:r>
            <a:endParaRPr lang="en-US" dirty="0" smtClean="0"/>
          </a:p>
          <a:p>
            <a:endParaRPr lang="en-PH" dirty="0"/>
          </a:p>
        </p:txBody>
      </p:sp>
    </p:spTree>
    <p:extLst>
      <p:ext uri="{BB962C8B-B14F-4D97-AF65-F5344CB8AC3E}">
        <p14:creationId xmlns:p14="http://schemas.microsoft.com/office/powerpoint/2010/main" val="1143127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381</TotalTime>
  <Words>1423</Words>
  <Application>Microsoft Office PowerPoint</Application>
  <PresentationFormat>On-screen Show (4:3)</PresentationFormat>
  <Paragraphs>95</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Building a Timeless Audiovisual Collection: Libraries and Archives as Repositories of Oral History</vt:lpstr>
      <vt:lpstr>AV resources as sources of information</vt:lpstr>
      <vt:lpstr>Oral history</vt:lpstr>
      <vt:lpstr>Objectives</vt:lpstr>
      <vt:lpstr>Methodology</vt:lpstr>
      <vt:lpstr>Results and Discussion</vt:lpstr>
      <vt:lpstr>OH is SEA</vt:lpstr>
      <vt:lpstr>OH in the Philippines</vt:lpstr>
      <vt:lpstr>OH at DLSU Libraries</vt:lpstr>
      <vt:lpstr>PowerPoint Presentation</vt:lpstr>
      <vt:lpstr>PowerPoint Presentation</vt:lpstr>
      <vt:lpstr>Current Collection (based from Sierra)</vt:lpstr>
      <vt:lpstr>PowerPoint Presentation</vt:lpstr>
      <vt:lpstr>Challenges in our collection</vt:lpstr>
      <vt:lpstr>PowerPoint Presentation</vt:lpstr>
      <vt:lpstr>Initiatives</vt:lpstr>
      <vt:lpstr>Human Library as OH project</vt:lpstr>
      <vt:lpstr>PowerPoint Presentation</vt:lpstr>
      <vt:lpstr>PowerPoint Presentation</vt:lpstr>
      <vt:lpstr>PowerPoint Presentation</vt:lpstr>
      <vt:lpstr>Strategies</vt:lpstr>
      <vt:lpstr>Conclusion</vt:lpstr>
      <vt:lpstr>Recommendation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Timeless Audiovisual Collection: Libraries and Archives as Repositories of Oral History</dc:title>
  <dc:creator>IMS</dc:creator>
  <cp:lastModifiedBy>IMS</cp:lastModifiedBy>
  <cp:revision>24</cp:revision>
  <dcterms:created xsi:type="dcterms:W3CDTF">2017-04-25T06:43:06Z</dcterms:created>
  <dcterms:modified xsi:type="dcterms:W3CDTF">2017-05-02T00:05:42Z</dcterms:modified>
</cp:coreProperties>
</file>