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8" r:id="rId5"/>
    <p:sldId id="259" r:id="rId6"/>
    <p:sldId id="260" r:id="rId7"/>
    <p:sldId id="261" r:id="rId8"/>
    <p:sldId id="262" r:id="rId9"/>
    <p:sldId id="263" r:id="rId10"/>
    <p:sldId id="264" r:id="rId11"/>
    <p:sldId id="265" r:id="rId12"/>
    <p:sldId id="266" r:id="rId13"/>
    <p:sldId id="267" r:id="rId14"/>
    <p:sldId id="268" r:id="rId15"/>
    <p:sldId id="269" r:id="rId16"/>
    <p:sldId id="309" r:id="rId17"/>
    <p:sldId id="301" r:id="rId18"/>
    <p:sldId id="270" r:id="rId19"/>
    <p:sldId id="271" r:id="rId20"/>
    <p:sldId id="272" r:id="rId21"/>
    <p:sldId id="273" r:id="rId22"/>
    <p:sldId id="274" r:id="rId23"/>
    <p:sldId id="275" r:id="rId24"/>
    <p:sldId id="276" r:id="rId25"/>
    <p:sldId id="279" r:id="rId26"/>
    <p:sldId id="277" r:id="rId27"/>
    <p:sldId id="278" r:id="rId28"/>
    <p:sldId id="280" r:id="rId29"/>
    <p:sldId id="299" r:id="rId30"/>
    <p:sldId id="281" r:id="rId31"/>
    <p:sldId id="282" r:id="rId32"/>
    <p:sldId id="283" r:id="rId33"/>
    <p:sldId id="288" r:id="rId34"/>
    <p:sldId id="286" r:id="rId35"/>
    <p:sldId id="302" r:id="rId36"/>
    <p:sldId id="303" r:id="rId37"/>
    <p:sldId id="304" r:id="rId38"/>
    <p:sldId id="306" r:id="rId39"/>
    <p:sldId id="305" r:id="rId40"/>
    <p:sldId id="287" r:id="rId41"/>
    <p:sldId id="289" r:id="rId42"/>
    <p:sldId id="292" r:id="rId43"/>
    <p:sldId id="290" r:id="rId44"/>
    <p:sldId id="291" r:id="rId45"/>
    <p:sldId id="293" r:id="rId46"/>
    <p:sldId id="294" r:id="rId47"/>
    <p:sldId id="295" r:id="rId48"/>
    <p:sldId id="296" r:id="rId49"/>
    <p:sldId id="297"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4C390D-C861-4E61-B107-7F95D9ECEC7E}"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C390D-C861-4E61-B107-7F95D9ECEC7E}"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C390D-C861-4E61-B107-7F95D9ECEC7E}"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C390D-C861-4E61-B107-7F95D9ECEC7E}"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C390D-C861-4E61-B107-7F95D9ECEC7E}"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4C390D-C861-4E61-B107-7F95D9ECEC7E}"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4C390D-C861-4E61-B107-7F95D9ECEC7E}" type="datetimeFigureOut">
              <a:rPr lang="en-US" smtClean="0"/>
              <a:pPr/>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C390D-C861-4E61-B107-7F95D9ECEC7E}" type="datetimeFigureOut">
              <a:rPr lang="en-US" smtClean="0"/>
              <a:pPr/>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C390D-C861-4E61-B107-7F95D9ECEC7E}" type="datetimeFigureOut">
              <a:rPr lang="en-US" smtClean="0"/>
              <a:pPr/>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C390D-C861-4E61-B107-7F95D9ECEC7E}"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C390D-C861-4E61-B107-7F95D9ECEC7E}"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CF2E1-F654-47BC-A85B-7073FE279F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C390D-C861-4E61-B107-7F95D9ECEC7E}" type="datetimeFigureOut">
              <a:rPr lang="en-US" smtClean="0"/>
              <a:pPr/>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CF2E1-F654-47BC-A85B-7073FE279F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KAA%20movie/opening.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KAA%20movie/KAA2.mp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KAA%20movie/mukhlis.mp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KAA%20movie/mustari.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KAA%20movie/soekarno.mp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KAA%20movie/thomas.mp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KAA%20movie/thomas2.mp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KAA%20movie/thomas3.m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KAA%20movie/anak1.mp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KAA%20movie/anak2.mp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KAA%20movie/terimakasih.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428604"/>
            <a:ext cx="7772400" cy="1470025"/>
          </a:xfrm>
        </p:spPr>
        <p:txBody>
          <a:bodyPr>
            <a:normAutofit fontScale="90000"/>
          </a:bodyPr>
          <a:lstStyle/>
          <a:p>
            <a:r>
              <a:rPr lang="en-US" sz="4000" dirty="0">
                <a:latin typeface="Arial" pitchFamily="34" charset="0"/>
                <a:cs typeface="Arial" pitchFamily="34" charset="0"/>
              </a:rPr>
              <a:t/>
            </a:r>
            <a:br>
              <a:rPr lang="en-US" sz="4000" dirty="0">
                <a:latin typeface="Arial" pitchFamily="34" charset="0"/>
                <a:cs typeface="Arial" pitchFamily="34" charset="0"/>
              </a:rPr>
            </a:br>
            <a:r>
              <a:rPr lang="en-US" dirty="0"/>
              <a:t> </a:t>
            </a:r>
            <a:br>
              <a:rPr lang="en-US" dirty="0"/>
            </a:br>
            <a:r>
              <a:rPr lang="en-US" dirty="0"/>
              <a:t/>
            </a:r>
            <a:br>
              <a:rPr lang="en-US" dirty="0"/>
            </a:br>
            <a:r>
              <a:rPr lang="id-ID" sz="4000" b="1" dirty="0" smtClean="0">
                <a:latin typeface="Arial" pitchFamily="34" charset="0"/>
                <a:cs typeface="Arial" pitchFamily="34" charset="0"/>
              </a:rPr>
              <a:t> </a:t>
            </a:r>
            <a:r>
              <a:rPr lang="id-ID" sz="4000" b="1" dirty="0" smtClean="0">
                <a:solidFill>
                  <a:srgbClr val="FF0000"/>
                </a:solidFill>
                <a:latin typeface="Arial" pitchFamily="34" charset="0"/>
                <a:cs typeface="Arial" pitchFamily="34" charset="0"/>
              </a:rPr>
              <a:t>A </a:t>
            </a:r>
            <a:r>
              <a:rPr lang="en-US" sz="4000" b="1" dirty="0" smtClean="0">
                <a:solidFill>
                  <a:srgbClr val="FF0000"/>
                </a:solidFill>
                <a:latin typeface="Arial" pitchFamily="34" charset="0"/>
                <a:cs typeface="Arial" pitchFamily="34" charset="0"/>
              </a:rPr>
              <a:t>S</a:t>
            </a:r>
            <a:r>
              <a:rPr lang="id-ID" sz="4000" b="1" dirty="0" smtClean="0">
                <a:solidFill>
                  <a:srgbClr val="FF0000"/>
                </a:solidFill>
                <a:latin typeface="Arial" pitchFamily="34" charset="0"/>
                <a:cs typeface="Arial" pitchFamily="34" charset="0"/>
              </a:rPr>
              <a:t>earch for</a:t>
            </a:r>
            <a:r>
              <a:rPr lang="id-ID" sz="4000" dirty="0" smtClean="0">
                <a:solidFill>
                  <a:srgbClr val="FF0000"/>
                </a:solidFill>
                <a:latin typeface="Arial" pitchFamily="34" charset="0"/>
                <a:cs typeface="Arial" pitchFamily="34" charset="0"/>
              </a:rPr>
              <a:t> </a:t>
            </a:r>
            <a:r>
              <a:rPr lang="id-ID" sz="4000" b="1" dirty="0" smtClean="0">
                <a:solidFill>
                  <a:srgbClr val="FF0000"/>
                </a:solidFill>
                <a:latin typeface="Arial" pitchFamily="34" charset="0"/>
                <a:cs typeface="Arial" pitchFamily="34" charset="0"/>
              </a:rPr>
              <a:t>Historical Values on Asian-African Conference : </a:t>
            </a:r>
            <a:r>
              <a:rPr lang="en-US" sz="4000" b="1" dirty="0" smtClean="0">
                <a:solidFill>
                  <a:srgbClr val="FF0000"/>
                </a:solidFill>
                <a:latin typeface="Arial" pitchFamily="34" charset="0"/>
                <a:cs typeface="Arial" pitchFamily="34" charset="0"/>
              </a:rPr>
              <a:t/>
            </a:r>
            <a:br>
              <a:rPr lang="en-US" sz="4000" b="1" dirty="0" smtClean="0">
                <a:solidFill>
                  <a:srgbClr val="FF0000"/>
                </a:solidFill>
                <a:latin typeface="Arial" pitchFamily="34" charset="0"/>
                <a:cs typeface="Arial" pitchFamily="34" charset="0"/>
              </a:rPr>
            </a:br>
            <a:r>
              <a:rPr lang="id-ID" sz="4000" b="1" dirty="0" smtClean="0">
                <a:solidFill>
                  <a:srgbClr val="FF0000"/>
                </a:solidFill>
                <a:latin typeface="Arial" pitchFamily="34" charset="0"/>
                <a:cs typeface="Arial" pitchFamily="34" charset="0"/>
              </a:rPr>
              <a:t>A Content Analysis </a:t>
            </a:r>
            <a:r>
              <a:rPr lang="en-US" sz="4000" dirty="0" smtClean="0">
                <a:solidFill>
                  <a:srgbClr val="FF0000"/>
                </a:solidFill>
                <a:latin typeface="Arial" pitchFamily="34" charset="0"/>
                <a:cs typeface="Arial" pitchFamily="34" charset="0"/>
              </a:rPr>
              <a:t/>
            </a:r>
            <a:br>
              <a:rPr lang="en-US" sz="4000" dirty="0" smtClean="0">
                <a:solidFill>
                  <a:srgbClr val="FF0000"/>
                </a:solidFill>
                <a:latin typeface="Arial" pitchFamily="34" charset="0"/>
                <a:cs typeface="Arial" pitchFamily="34" charset="0"/>
              </a:rPr>
            </a:br>
            <a:r>
              <a:rPr lang="en-US" dirty="0"/>
              <a:t/>
            </a:r>
            <a:br>
              <a:rPr lang="en-US" dirty="0"/>
            </a:br>
            <a:r>
              <a:rPr lang="en-US" dirty="0" smtClean="0"/>
              <a:t/>
            </a:r>
            <a:br>
              <a:rPr lang="en-US" dirty="0" smtClean="0"/>
            </a:br>
            <a:endParaRPr lang="en-US" sz="3100" dirty="0">
              <a:latin typeface="Arial" pitchFamily="34" charset="0"/>
              <a:cs typeface="Arial" pitchFamily="34" charset="0"/>
            </a:endParaRPr>
          </a:p>
        </p:txBody>
      </p:sp>
      <p:sp>
        <p:nvSpPr>
          <p:cNvPr id="3" name="Subtitle 2"/>
          <p:cNvSpPr>
            <a:spLocks noGrp="1"/>
          </p:cNvSpPr>
          <p:nvPr>
            <p:ph type="subTitle" idx="1"/>
          </p:nvPr>
        </p:nvSpPr>
        <p:spPr>
          <a:xfrm>
            <a:off x="571472" y="3429000"/>
            <a:ext cx="8072494" cy="1752600"/>
          </a:xfrm>
        </p:spPr>
        <p:txBody>
          <a:bodyPr>
            <a:noAutofit/>
          </a:bodyPr>
          <a:lstStyle/>
          <a:p>
            <a:pPr>
              <a:spcBef>
                <a:spcPts val="0"/>
              </a:spcBef>
            </a:pPr>
            <a:r>
              <a:rPr lang="id-ID" sz="2800" b="1" dirty="0" smtClean="0">
                <a:solidFill>
                  <a:srgbClr val="002060"/>
                </a:solidFill>
                <a:latin typeface="Arial" pitchFamily="34" charset="0"/>
                <a:cs typeface="Arial" pitchFamily="34" charset="0"/>
              </a:rPr>
              <a:t>Kamaludin</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id-ID" sz="2800" i="1" dirty="0" smtClean="0">
                <a:solidFill>
                  <a:srgbClr val="00B050"/>
                </a:solidFill>
                <a:latin typeface="Arial" pitchFamily="34" charset="0"/>
                <a:cs typeface="Arial" pitchFamily="34" charset="0"/>
              </a:rPr>
              <a:t>Pustakawan Mady</a:t>
            </a:r>
            <a:r>
              <a:rPr lang="en-US" sz="2800" i="1" dirty="0" smtClean="0">
                <a:solidFill>
                  <a:srgbClr val="00B050"/>
                </a:solidFill>
                <a:latin typeface="Arial" pitchFamily="34" charset="0"/>
                <a:cs typeface="Arial" pitchFamily="34" charset="0"/>
              </a:rPr>
              <a:t>a </a:t>
            </a:r>
          </a:p>
          <a:p>
            <a:pPr>
              <a:spcBef>
                <a:spcPts val="0"/>
              </a:spcBef>
            </a:pPr>
            <a:r>
              <a:rPr lang="id-ID" sz="2800" i="1" dirty="0" smtClean="0">
                <a:solidFill>
                  <a:srgbClr val="00B050"/>
                </a:solidFill>
                <a:latin typeface="Arial" pitchFamily="34" charset="0"/>
                <a:cs typeface="Arial" pitchFamily="34" charset="0"/>
              </a:rPr>
              <a:t>a</a:t>
            </a:r>
            <a:r>
              <a:rPr lang="en-US" sz="2800" i="1" dirty="0" smtClean="0">
                <a:solidFill>
                  <a:srgbClr val="00B050"/>
                </a:solidFill>
                <a:latin typeface="Arial" pitchFamily="34" charset="0"/>
                <a:cs typeface="Arial" pitchFamily="34" charset="0"/>
              </a:rPr>
              <a:t>t</a:t>
            </a:r>
            <a:r>
              <a:rPr lang="id-ID" sz="2800" i="1" dirty="0" smtClean="0">
                <a:solidFill>
                  <a:srgbClr val="00B050"/>
                </a:solidFill>
                <a:latin typeface="Arial" pitchFamily="34" charset="0"/>
                <a:cs typeface="Arial" pitchFamily="34" charset="0"/>
              </a:rPr>
              <a:t> UPT Balai Informasi Teknologi LIPI </a:t>
            </a:r>
            <a:r>
              <a:rPr lang="en-US" sz="2800" dirty="0" smtClean="0">
                <a:solidFill>
                  <a:srgbClr val="00B050"/>
                </a:solidFill>
                <a:latin typeface="Arial" pitchFamily="34" charset="0"/>
                <a:cs typeface="Arial" pitchFamily="34" charset="0"/>
              </a:rPr>
              <a:t/>
            </a:r>
            <a:br>
              <a:rPr lang="en-US" sz="2800" dirty="0" smtClean="0">
                <a:solidFill>
                  <a:srgbClr val="00B050"/>
                </a:solidFill>
                <a:latin typeface="Arial" pitchFamily="34" charset="0"/>
                <a:cs typeface="Arial" pitchFamily="34" charset="0"/>
              </a:rPr>
            </a:br>
            <a:r>
              <a:rPr lang="id-ID" sz="2800" i="1" dirty="0" smtClean="0">
                <a:solidFill>
                  <a:srgbClr val="00B050"/>
                </a:solidFill>
                <a:latin typeface="Arial" pitchFamily="34" charset="0"/>
                <a:cs typeface="Arial" pitchFamily="34" charset="0"/>
              </a:rPr>
              <a:t>Jl. Sangkuriang, Gedung 40, </a:t>
            </a:r>
            <a:endParaRPr lang="en-US" sz="2800" i="1" dirty="0" smtClean="0">
              <a:solidFill>
                <a:srgbClr val="00B050"/>
              </a:solidFill>
              <a:latin typeface="Arial" pitchFamily="34" charset="0"/>
              <a:cs typeface="Arial" pitchFamily="34" charset="0"/>
            </a:endParaRPr>
          </a:p>
          <a:p>
            <a:pPr>
              <a:spcBef>
                <a:spcPts val="0"/>
              </a:spcBef>
            </a:pPr>
            <a:r>
              <a:rPr lang="id-ID" sz="2800" i="1" dirty="0" smtClean="0">
                <a:solidFill>
                  <a:srgbClr val="00B050"/>
                </a:solidFill>
                <a:latin typeface="Arial" pitchFamily="34" charset="0"/>
                <a:cs typeface="Arial" pitchFamily="34" charset="0"/>
              </a:rPr>
              <a:t>Bandung 40135</a:t>
            </a:r>
            <a:r>
              <a:rPr lang="en-US" sz="2800" dirty="0" smtClean="0">
                <a:solidFill>
                  <a:srgbClr val="00B050"/>
                </a:solidFill>
                <a:latin typeface="Arial" pitchFamily="34" charset="0"/>
                <a:cs typeface="Arial" pitchFamily="34" charset="0"/>
              </a:rPr>
              <a:t/>
            </a:r>
            <a:br>
              <a:rPr lang="en-US" sz="2800" dirty="0" smtClean="0">
                <a:solidFill>
                  <a:srgbClr val="00B050"/>
                </a:solidFill>
                <a:latin typeface="Arial" pitchFamily="34" charset="0"/>
                <a:cs typeface="Arial" pitchFamily="34" charset="0"/>
              </a:rPr>
            </a:br>
            <a:r>
              <a:rPr lang="en-US" sz="2800" b="1" i="1" dirty="0" smtClean="0">
                <a:solidFill>
                  <a:srgbClr val="002060"/>
                </a:solidFill>
                <a:latin typeface="Arial" pitchFamily="34" charset="0"/>
                <a:cs typeface="Arial" pitchFamily="34" charset="0"/>
              </a:rPr>
              <a:t>kamaludin1961@gmail.com</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US" dirty="0">
                <a:latin typeface="Arial" pitchFamily="34" charset="0"/>
                <a:cs typeface="Arial" pitchFamily="34" charset="0"/>
              </a:rPr>
              <a:t>P</a:t>
            </a:r>
            <a:r>
              <a:rPr lang="id-ID" dirty="0" smtClean="0">
                <a:latin typeface="Arial" pitchFamily="34" charset="0"/>
                <a:cs typeface="Arial" pitchFamily="34" charset="0"/>
              </a:rPr>
              <a:t>urpose of study</a:t>
            </a:r>
            <a:endParaRPr lang="en-US" dirty="0"/>
          </a:p>
        </p:txBody>
      </p:sp>
      <p:sp>
        <p:nvSpPr>
          <p:cNvPr id="3" name="Content Placeholder 2"/>
          <p:cNvSpPr>
            <a:spLocks noGrp="1"/>
          </p:cNvSpPr>
          <p:nvPr>
            <p:ph idx="1"/>
          </p:nvPr>
        </p:nvSpPr>
        <p:spPr>
          <a:xfrm>
            <a:off x="428596" y="1142984"/>
            <a:ext cx="8258204" cy="4983179"/>
          </a:xfrm>
        </p:spPr>
        <p:txBody>
          <a:bodyPr>
            <a:normAutofit fontScale="85000" lnSpcReduction="10000"/>
          </a:bodyPr>
          <a:lstStyle/>
          <a:p>
            <a:pPr algn="just">
              <a:lnSpc>
                <a:spcPct val="120000"/>
              </a:lnSpc>
            </a:pPr>
            <a:r>
              <a:rPr lang="id-ID" dirty="0">
                <a:latin typeface="Arial" pitchFamily="34" charset="0"/>
                <a:cs typeface="Arial" pitchFamily="34" charset="0"/>
              </a:rPr>
              <a:t>Based on the description above, the purpose of this study is to </a:t>
            </a:r>
            <a:r>
              <a:rPr lang="id-ID" dirty="0" smtClean="0">
                <a:latin typeface="Arial" pitchFamily="34" charset="0"/>
                <a:cs typeface="Arial" pitchFamily="34" charset="0"/>
              </a:rPr>
              <a:t>determine</a:t>
            </a:r>
            <a:r>
              <a:rPr lang="en-US" dirty="0" smtClean="0">
                <a:latin typeface="Arial" pitchFamily="34" charset="0"/>
                <a:cs typeface="Arial" pitchFamily="34" charset="0"/>
              </a:rPr>
              <a:t> :</a:t>
            </a:r>
          </a:p>
          <a:p>
            <a:pPr marL="719138" indent="-358775" algn="just">
              <a:lnSpc>
                <a:spcPct val="120000"/>
              </a:lnSpc>
              <a:buFont typeface="+mj-lt"/>
              <a:buAutoNum type="arabicPeriod"/>
            </a:pPr>
            <a:r>
              <a:rPr lang="en-US" dirty="0" smtClean="0">
                <a:solidFill>
                  <a:srgbClr val="FF0000"/>
                </a:solidFill>
                <a:latin typeface="Arial" pitchFamily="34" charset="0"/>
                <a:cs typeface="Arial" pitchFamily="34" charset="0"/>
              </a:rPr>
              <a:t>C</a:t>
            </a:r>
            <a:r>
              <a:rPr lang="id-ID" dirty="0" smtClean="0">
                <a:solidFill>
                  <a:srgbClr val="FF0000"/>
                </a:solidFill>
                <a:latin typeface="Arial" pitchFamily="34" charset="0"/>
                <a:cs typeface="Arial" pitchFamily="34" charset="0"/>
              </a:rPr>
              <a:t>ontent </a:t>
            </a:r>
            <a:r>
              <a:rPr lang="id-ID" dirty="0">
                <a:solidFill>
                  <a:srgbClr val="FF0000"/>
                </a:solidFill>
                <a:latin typeface="Arial" pitchFamily="34" charset="0"/>
                <a:cs typeface="Arial" pitchFamily="34" charset="0"/>
              </a:rPr>
              <a:t>of the message of the </a:t>
            </a:r>
            <a:r>
              <a:rPr lang="id-ID" b="1" dirty="0">
                <a:solidFill>
                  <a:srgbClr val="00B050"/>
                </a:solidFill>
                <a:latin typeface="Arial" pitchFamily="34" charset="0"/>
                <a:cs typeface="Arial" pitchFamily="34" charset="0"/>
              </a:rPr>
              <a:t>role</a:t>
            </a:r>
            <a:r>
              <a:rPr lang="id-ID" dirty="0">
                <a:solidFill>
                  <a:srgbClr val="FF0000"/>
                </a:solidFill>
                <a:latin typeface="Arial" pitchFamily="34" charset="0"/>
                <a:cs typeface="Arial" pitchFamily="34" charset="0"/>
              </a:rPr>
              <a:t> of  Asian-African Conference Museum to preserve and to socialize the history of the nation,</a:t>
            </a:r>
            <a:r>
              <a:rPr lang="id-ID" dirty="0">
                <a:latin typeface="Arial" pitchFamily="34" charset="0"/>
                <a:cs typeface="Arial" pitchFamily="34" charset="0"/>
              </a:rPr>
              <a:t> and </a:t>
            </a:r>
            <a:endParaRPr lang="en-US" dirty="0" smtClean="0">
              <a:latin typeface="Arial" pitchFamily="34" charset="0"/>
              <a:cs typeface="Arial" pitchFamily="34" charset="0"/>
            </a:endParaRPr>
          </a:p>
          <a:p>
            <a:pPr marL="719138" indent="-358775" algn="just">
              <a:lnSpc>
                <a:spcPct val="120000"/>
              </a:lnSpc>
              <a:buFont typeface="+mj-lt"/>
              <a:buAutoNum type="arabicPeriod"/>
            </a:pPr>
            <a:r>
              <a:rPr lang="en-US" dirty="0" smtClean="0">
                <a:solidFill>
                  <a:srgbClr val="FF0000"/>
                </a:solidFill>
                <a:latin typeface="Arial" pitchFamily="34" charset="0"/>
                <a:cs typeface="Arial" pitchFamily="34" charset="0"/>
              </a:rPr>
              <a:t>C</a:t>
            </a:r>
            <a:r>
              <a:rPr lang="id-ID" dirty="0" smtClean="0">
                <a:solidFill>
                  <a:srgbClr val="FF0000"/>
                </a:solidFill>
                <a:latin typeface="Arial" pitchFamily="34" charset="0"/>
                <a:cs typeface="Arial" pitchFamily="34" charset="0"/>
              </a:rPr>
              <a:t>ontent </a:t>
            </a:r>
            <a:r>
              <a:rPr lang="id-ID" dirty="0">
                <a:solidFill>
                  <a:srgbClr val="FF0000"/>
                </a:solidFill>
                <a:latin typeface="Arial" pitchFamily="34" charset="0"/>
                <a:cs typeface="Arial" pitchFamily="34" charset="0"/>
              </a:rPr>
              <a:t>of the message of </a:t>
            </a:r>
            <a:r>
              <a:rPr lang="id-ID" b="1" dirty="0">
                <a:solidFill>
                  <a:srgbClr val="00B050"/>
                </a:solidFill>
                <a:latin typeface="Arial" pitchFamily="34" charset="0"/>
                <a:cs typeface="Arial" pitchFamily="34" charset="0"/>
              </a:rPr>
              <a:t>teens’ appreciation </a:t>
            </a:r>
            <a:r>
              <a:rPr lang="en-US" b="1" dirty="0" smtClean="0">
                <a:solidFill>
                  <a:srgbClr val="00B050"/>
                </a:solidFill>
                <a:latin typeface="Arial" pitchFamily="34" charset="0"/>
                <a:cs typeface="Arial" pitchFamily="34" charset="0"/>
              </a:rPr>
              <a:t>to</a:t>
            </a:r>
            <a:r>
              <a:rPr lang="en-US" dirty="0" smtClean="0">
                <a:solidFill>
                  <a:srgbClr val="00B050"/>
                </a:solidFill>
                <a:latin typeface="Arial" pitchFamily="34" charset="0"/>
                <a:cs typeface="Arial" pitchFamily="34" charset="0"/>
              </a:rPr>
              <a:t> </a:t>
            </a:r>
            <a:r>
              <a:rPr lang="id-ID" dirty="0" smtClean="0">
                <a:solidFill>
                  <a:srgbClr val="FF0000"/>
                </a:solidFill>
                <a:latin typeface="Arial" pitchFamily="34" charset="0"/>
                <a:cs typeface="Arial" pitchFamily="34" charset="0"/>
              </a:rPr>
              <a:t>the </a:t>
            </a:r>
            <a:r>
              <a:rPr lang="id-ID" dirty="0">
                <a:solidFill>
                  <a:srgbClr val="FF0000"/>
                </a:solidFill>
                <a:latin typeface="Arial" pitchFamily="34" charset="0"/>
                <a:cs typeface="Arial" pitchFamily="34" charset="0"/>
              </a:rPr>
              <a:t>Asian-African </a:t>
            </a:r>
            <a:r>
              <a:rPr lang="id-ID" dirty="0" smtClean="0">
                <a:solidFill>
                  <a:srgbClr val="FF0000"/>
                </a:solidFill>
                <a:latin typeface="Arial" pitchFamily="34" charset="0"/>
                <a:cs typeface="Arial" pitchFamily="34" charset="0"/>
              </a:rPr>
              <a:t>Conference</a:t>
            </a:r>
            <a:r>
              <a:rPr lang="en-US" dirty="0" smtClean="0">
                <a:solidFill>
                  <a:srgbClr val="FF0000"/>
                </a:solidFill>
                <a:latin typeface="Arial" pitchFamily="34" charset="0"/>
                <a:cs typeface="Arial" pitchFamily="34" charset="0"/>
              </a:rPr>
              <a:t> history</a:t>
            </a:r>
            <a:r>
              <a:rPr lang="id-ID" dirty="0" smtClean="0">
                <a:latin typeface="Arial" pitchFamily="34" charset="0"/>
                <a:cs typeface="Arial" pitchFamily="34" charset="0"/>
              </a:rPr>
              <a:t> </a:t>
            </a:r>
            <a:r>
              <a:rPr lang="id-ID" dirty="0">
                <a:latin typeface="Arial" pitchFamily="34" charset="0"/>
                <a:cs typeface="Arial" pitchFamily="34" charset="0"/>
              </a:rPr>
              <a:t>presented in the movie with the title </a:t>
            </a:r>
            <a:r>
              <a:rPr lang="en-US" dirty="0" smtClean="0">
                <a:latin typeface="Arial" pitchFamily="34" charset="0"/>
                <a:cs typeface="Arial" pitchFamily="34" charset="0"/>
              </a:rPr>
              <a:t>“</a:t>
            </a:r>
            <a:r>
              <a:rPr lang="id-ID" dirty="0" smtClean="0">
                <a:solidFill>
                  <a:srgbClr val="00B050"/>
                </a:solidFill>
                <a:latin typeface="Arial" pitchFamily="34" charset="0"/>
                <a:cs typeface="Arial" pitchFamily="34" charset="0"/>
              </a:rPr>
              <a:t>Konferensi </a:t>
            </a:r>
            <a:r>
              <a:rPr lang="id-ID" dirty="0">
                <a:solidFill>
                  <a:srgbClr val="00B050"/>
                </a:solidFill>
                <a:latin typeface="Arial" pitchFamily="34" charset="0"/>
                <a:cs typeface="Arial" pitchFamily="34" charset="0"/>
              </a:rPr>
              <a:t>Asia Afrika. Mencari Nilai Historis Konferensi Asia </a:t>
            </a:r>
            <a:r>
              <a:rPr lang="id-ID" dirty="0" smtClean="0">
                <a:solidFill>
                  <a:srgbClr val="00B050"/>
                </a:solidFill>
                <a:latin typeface="Arial" pitchFamily="34" charset="0"/>
                <a:cs typeface="Arial" pitchFamily="34" charset="0"/>
              </a:rPr>
              <a:t>Afrika</a:t>
            </a:r>
            <a:r>
              <a:rPr lang="en-US" dirty="0" smtClean="0">
                <a:solidFill>
                  <a:srgbClr val="00B050"/>
                </a:solidFill>
                <a:latin typeface="Arial" pitchFamily="34" charset="0"/>
                <a:cs typeface="Arial" pitchFamily="34" charset="0"/>
              </a:rPr>
              <a:t>”</a:t>
            </a:r>
            <a:endParaRPr lang="en-US"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id-ID" b="1" dirty="0"/>
              <a:t>Methodology</a:t>
            </a:r>
            <a:endParaRPr lang="en-US" dirty="0"/>
          </a:p>
        </p:txBody>
      </p:sp>
      <p:sp>
        <p:nvSpPr>
          <p:cNvPr id="3" name="Content Placeholder 2"/>
          <p:cNvSpPr>
            <a:spLocks noGrp="1"/>
          </p:cNvSpPr>
          <p:nvPr>
            <p:ph idx="1"/>
          </p:nvPr>
        </p:nvSpPr>
        <p:spPr>
          <a:xfrm>
            <a:off x="357158" y="928670"/>
            <a:ext cx="8329642" cy="5500726"/>
          </a:xfrm>
        </p:spPr>
        <p:txBody>
          <a:bodyPr>
            <a:normAutofit fontScale="77500" lnSpcReduction="20000"/>
          </a:bodyPr>
          <a:lstStyle/>
          <a:p>
            <a:pPr algn="just">
              <a:lnSpc>
                <a:spcPct val="120000"/>
              </a:lnSpc>
            </a:pPr>
            <a:r>
              <a:rPr lang="en-US" dirty="0">
                <a:latin typeface="Arial" pitchFamily="34" charset="0"/>
                <a:cs typeface="Arial" pitchFamily="34" charset="0"/>
              </a:rPr>
              <a:t>The method used in this research </a:t>
            </a:r>
            <a:r>
              <a:rPr lang="en-US" dirty="0">
                <a:solidFill>
                  <a:srgbClr val="FF0000"/>
                </a:solidFill>
                <a:latin typeface="Arial" pitchFamily="34" charset="0"/>
                <a:cs typeface="Arial" pitchFamily="34" charset="0"/>
              </a:rPr>
              <a:t>is the method of qualitative content analysis</a:t>
            </a:r>
            <a:r>
              <a:rPr lang="en-US" dirty="0">
                <a:latin typeface="Arial" pitchFamily="34" charset="0"/>
                <a:cs typeface="Arial" pitchFamily="34" charset="0"/>
              </a:rPr>
              <a:t> </a:t>
            </a:r>
            <a:r>
              <a:rPr lang="en-US" dirty="0">
                <a:solidFill>
                  <a:srgbClr val="00B050"/>
                </a:solidFill>
                <a:latin typeface="Arial" pitchFamily="34" charset="0"/>
                <a:cs typeface="Arial" pitchFamily="34" charset="0"/>
              </a:rPr>
              <a:t>that are not only able to identify </a:t>
            </a:r>
            <a:r>
              <a:rPr lang="en-US" dirty="0" smtClean="0">
                <a:solidFill>
                  <a:srgbClr val="00B050"/>
                </a:solidFill>
                <a:latin typeface="Arial" pitchFamily="34" charset="0"/>
                <a:cs typeface="Arial" pitchFamily="34" charset="0"/>
              </a:rPr>
              <a:t>manifest messages, </a:t>
            </a:r>
            <a:r>
              <a:rPr lang="en-US" dirty="0">
                <a:latin typeface="Arial" pitchFamily="34" charset="0"/>
                <a:cs typeface="Arial" pitchFamily="34" charset="0"/>
              </a:rPr>
              <a:t>but also</a:t>
            </a:r>
            <a:r>
              <a:rPr lang="en-US" dirty="0">
                <a:solidFill>
                  <a:srgbClr val="00B050"/>
                </a:solidFill>
                <a:latin typeface="Arial" pitchFamily="34" charset="0"/>
                <a:cs typeface="Arial" pitchFamily="34" charset="0"/>
              </a:rPr>
              <a:t> latent messages of a document is being investigated.</a:t>
            </a:r>
            <a:r>
              <a:rPr lang="en-US" dirty="0">
                <a:latin typeface="Arial" pitchFamily="34" charset="0"/>
                <a:cs typeface="Arial" pitchFamily="34" charset="0"/>
              </a:rPr>
              <a:t> </a:t>
            </a:r>
            <a:endParaRPr lang="en-US" dirty="0" smtClean="0">
              <a:latin typeface="Arial" pitchFamily="34" charset="0"/>
              <a:cs typeface="Arial" pitchFamily="34" charset="0"/>
            </a:endParaRPr>
          </a:p>
          <a:p>
            <a:pPr algn="just">
              <a:lnSpc>
                <a:spcPct val="120000"/>
              </a:lnSpc>
            </a:pPr>
            <a:r>
              <a:rPr lang="en-US" dirty="0" smtClean="0">
                <a:latin typeface="Arial" pitchFamily="34" charset="0"/>
                <a:cs typeface="Arial" pitchFamily="34" charset="0"/>
              </a:rPr>
              <a:t>So </a:t>
            </a:r>
            <a:r>
              <a:rPr lang="en-US" dirty="0">
                <a:latin typeface="Arial" pitchFamily="34" charset="0"/>
                <a:cs typeface="Arial" pitchFamily="34" charset="0"/>
              </a:rPr>
              <a:t>it is more able to see </a:t>
            </a:r>
            <a:r>
              <a:rPr lang="en-US" dirty="0">
                <a:solidFill>
                  <a:srgbClr val="FF0000"/>
                </a:solidFill>
                <a:latin typeface="Arial" pitchFamily="34" charset="0"/>
                <a:cs typeface="Arial" pitchFamily="34" charset="0"/>
              </a:rPr>
              <a:t>the trend of media content based on the context</a:t>
            </a:r>
            <a:r>
              <a:rPr lang="en-US" dirty="0">
                <a:latin typeface="Arial" pitchFamily="34" charset="0"/>
                <a:cs typeface="Arial" pitchFamily="34" charset="0"/>
              </a:rPr>
              <a:t> (social situation around the document or text studied), </a:t>
            </a:r>
            <a:r>
              <a:rPr lang="en-US" dirty="0">
                <a:solidFill>
                  <a:srgbClr val="FF0000"/>
                </a:solidFill>
                <a:latin typeface="Arial" pitchFamily="34" charset="0"/>
                <a:cs typeface="Arial" pitchFamily="34" charset="0"/>
              </a:rPr>
              <a:t>process</a:t>
            </a:r>
            <a:r>
              <a:rPr lang="en-US" dirty="0">
                <a:latin typeface="Arial" pitchFamily="34" charset="0"/>
                <a:cs typeface="Arial" pitchFamily="34" charset="0"/>
              </a:rPr>
              <a:t> (how a production process media or the content of the message created actual manner and organized jointly) and </a:t>
            </a:r>
            <a:r>
              <a:rPr lang="en-US" dirty="0">
                <a:solidFill>
                  <a:srgbClr val="FF0000"/>
                </a:solidFill>
                <a:latin typeface="Arial" pitchFamily="34" charset="0"/>
                <a:cs typeface="Arial" pitchFamily="34" charset="0"/>
              </a:rPr>
              <a:t>emergence</a:t>
            </a:r>
            <a:r>
              <a:rPr lang="en-US" dirty="0">
                <a:latin typeface="Arial" pitchFamily="34" charset="0"/>
                <a:cs typeface="Arial" pitchFamily="34" charset="0"/>
              </a:rPr>
              <a:t> (the formation of a gradual or phased out of the meaning of a message through the understanding and interpretation) of the documents studied  (</a:t>
            </a:r>
            <a:r>
              <a:rPr lang="en-US" dirty="0" err="1">
                <a:solidFill>
                  <a:srgbClr val="00B050"/>
                </a:solidFill>
                <a:latin typeface="Arial" pitchFamily="34" charset="0"/>
                <a:cs typeface="Arial" pitchFamily="34" charset="0"/>
              </a:rPr>
              <a:t>Bungin</a:t>
            </a:r>
            <a:r>
              <a:rPr lang="en-US" dirty="0">
                <a:solidFill>
                  <a:srgbClr val="00B050"/>
                </a:solidFill>
                <a:latin typeface="Arial" pitchFamily="34" charset="0"/>
                <a:cs typeface="Arial" pitchFamily="34" charset="0"/>
              </a:rPr>
              <a:t>, 2004</a:t>
            </a:r>
            <a:r>
              <a:rPr lang="en-US" dirty="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00B050"/>
                </a:solidFill>
                <a:latin typeface="Arial" pitchFamily="34" charset="0"/>
                <a:cs typeface="Arial" pitchFamily="34" charset="0"/>
              </a:rPr>
              <a:t>Macnamara</a:t>
            </a:r>
            <a:r>
              <a:rPr lang="id-ID" dirty="0" smtClean="0">
                <a:latin typeface="Arial" pitchFamily="34" charset="0"/>
                <a:cs typeface="Arial" pitchFamily="34" charset="0"/>
              </a:rPr>
              <a:t> (2003)</a:t>
            </a:r>
            <a:endParaRPr lang="en-US" dirty="0"/>
          </a:p>
        </p:txBody>
      </p:sp>
      <p:sp>
        <p:nvSpPr>
          <p:cNvPr id="3" name="Content Placeholder 2"/>
          <p:cNvSpPr>
            <a:spLocks noGrp="1"/>
          </p:cNvSpPr>
          <p:nvPr>
            <p:ph idx="1"/>
          </p:nvPr>
        </p:nvSpPr>
        <p:spPr/>
        <p:txBody>
          <a:bodyPr/>
          <a:lstStyle/>
          <a:p>
            <a:pPr algn="just"/>
            <a:r>
              <a:rPr lang="id-ID" b="1" dirty="0" smtClean="0">
                <a:solidFill>
                  <a:srgbClr val="FF0000"/>
                </a:solidFill>
                <a:latin typeface="Arial" pitchFamily="34" charset="0"/>
                <a:cs typeface="Arial" pitchFamily="34" charset="0"/>
              </a:rPr>
              <a:t>Content </a:t>
            </a:r>
            <a:r>
              <a:rPr lang="id-ID" b="1" dirty="0">
                <a:solidFill>
                  <a:srgbClr val="FF0000"/>
                </a:solidFill>
                <a:latin typeface="Arial" pitchFamily="34" charset="0"/>
                <a:cs typeface="Arial" pitchFamily="34" charset="0"/>
              </a:rPr>
              <a:t>analysis</a:t>
            </a:r>
            <a:r>
              <a:rPr lang="id-ID" dirty="0">
                <a:latin typeface="Arial" pitchFamily="34" charset="0"/>
                <a:cs typeface="Arial" pitchFamily="34" charset="0"/>
              </a:rPr>
              <a:t> is used to</a:t>
            </a:r>
            <a:r>
              <a:rPr lang="id-ID" dirty="0">
                <a:solidFill>
                  <a:srgbClr val="00B050"/>
                </a:solidFill>
                <a:latin typeface="Arial" pitchFamily="34" charset="0"/>
                <a:cs typeface="Arial" pitchFamily="34" charset="0"/>
              </a:rPr>
              <a:t> study a broad range of </a:t>
            </a:r>
            <a:r>
              <a:rPr lang="id-ID" dirty="0">
                <a:solidFill>
                  <a:srgbClr val="FF0000"/>
                </a:solidFill>
                <a:latin typeface="Arial" pitchFamily="34" charset="0"/>
                <a:cs typeface="Arial" pitchFamily="34" charset="0"/>
              </a:rPr>
              <a:t>‘texts’</a:t>
            </a:r>
            <a:r>
              <a:rPr lang="id-ID" dirty="0">
                <a:solidFill>
                  <a:srgbClr val="00B050"/>
                </a:solidFill>
                <a:latin typeface="Arial" pitchFamily="34" charset="0"/>
                <a:cs typeface="Arial" pitchFamily="34" charset="0"/>
              </a:rPr>
              <a:t> from transcripts of interviews and discussions in clinical and social research to the narrative and </a:t>
            </a:r>
            <a:r>
              <a:rPr lang="id-ID" b="1" dirty="0">
                <a:solidFill>
                  <a:srgbClr val="FF0000"/>
                </a:solidFill>
                <a:latin typeface="Arial" pitchFamily="34" charset="0"/>
                <a:cs typeface="Arial" pitchFamily="34" charset="0"/>
              </a:rPr>
              <a:t>form of films</a:t>
            </a:r>
            <a:r>
              <a:rPr lang="id-ID" dirty="0">
                <a:solidFill>
                  <a:srgbClr val="00B050"/>
                </a:solidFill>
                <a:latin typeface="Arial" pitchFamily="34" charset="0"/>
                <a:cs typeface="Arial" pitchFamily="34" charset="0"/>
              </a:rPr>
              <a:t>, TV programs and the editorial and advertising content of newspapers and </a:t>
            </a:r>
            <a:r>
              <a:rPr lang="id-ID" dirty="0" smtClean="0">
                <a:solidFill>
                  <a:srgbClr val="00B050"/>
                </a:solidFill>
                <a:latin typeface="Arial" pitchFamily="34" charset="0"/>
                <a:cs typeface="Arial" pitchFamily="34" charset="0"/>
              </a:rPr>
              <a:t>magazines</a:t>
            </a:r>
            <a:r>
              <a:rPr lang="id-ID" dirty="0" smtClean="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1143000"/>
          </a:xfrm>
        </p:spPr>
        <p:txBody>
          <a:bodyPr>
            <a:normAutofit/>
          </a:bodyPr>
          <a:lstStyle/>
          <a:p>
            <a:pPr algn="just"/>
            <a:r>
              <a:rPr lang="id-ID" sz="3000" dirty="0" smtClean="0">
                <a:solidFill>
                  <a:srgbClr val="FF0000"/>
                </a:solidFill>
                <a:latin typeface="Arial" pitchFamily="34" charset="0"/>
                <a:cs typeface="Arial" pitchFamily="34" charset="0"/>
              </a:rPr>
              <a:t>Berelson</a:t>
            </a:r>
            <a:r>
              <a:rPr lang="en-US" sz="3000" dirty="0" smtClean="0">
                <a:solidFill>
                  <a:srgbClr val="FF0000"/>
                </a:solidFill>
                <a:latin typeface="Arial" pitchFamily="34" charset="0"/>
                <a:cs typeface="Arial" pitchFamily="34" charset="0"/>
              </a:rPr>
              <a:t> </a:t>
            </a:r>
            <a:r>
              <a:rPr lang="id-ID" sz="3000" dirty="0" smtClean="0">
                <a:solidFill>
                  <a:srgbClr val="FF0000"/>
                </a:solidFill>
                <a:latin typeface="Arial" pitchFamily="34" charset="0"/>
                <a:cs typeface="Arial" pitchFamily="34" charset="0"/>
              </a:rPr>
              <a:t>(1952)</a:t>
            </a:r>
            <a:r>
              <a:rPr lang="id-ID" sz="3000" dirty="0" smtClean="0">
                <a:latin typeface="Arial" pitchFamily="34" charset="0"/>
                <a:cs typeface="Arial" pitchFamily="34" charset="0"/>
              </a:rPr>
              <a:t> said the </a:t>
            </a:r>
            <a:r>
              <a:rPr lang="id-ID" sz="3000" dirty="0" smtClean="0">
                <a:solidFill>
                  <a:srgbClr val="FF0000"/>
                </a:solidFill>
                <a:latin typeface="Arial" pitchFamily="34" charset="0"/>
                <a:cs typeface="Arial" pitchFamily="34" charset="0"/>
              </a:rPr>
              <a:t>main purpose of content analysis</a:t>
            </a:r>
            <a:r>
              <a:rPr lang="id-ID" sz="3000" dirty="0" smtClean="0">
                <a:latin typeface="Arial" pitchFamily="34" charset="0"/>
                <a:cs typeface="Arial" pitchFamily="34" charset="0"/>
              </a:rPr>
              <a:t> there are five, namely: </a:t>
            </a:r>
            <a:endParaRPr lang="en-US" sz="3000" dirty="0">
              <a:latin typeface="Arial" pitchFamily="34" charset="0"/>
              <a:cs typeface="Arial" pitchFamily="34" charset="0"/>
            </a:endParaRPr>
          </a:p>
        </p:txBody>
      </p:sp>
      <p:sp>
        <p:nvSpPr>
          <p:cNvPr id="3" name="Content Placeholder 2"/>
          <p:cNvSpPr>
            <a:spLocks noGrp="1"/>
          </p:cNvSpPr>
          <p:nvPr>
            <p:ph idx="1"/>
          </p:nvPr>
        </p:nvSpPr>
        <p:spPr>
          <a:xfrm>
            <a:off x="500034" y="1714488"/>
            <a:ext cx="8158162" cy="4429156"/>
          </a:xfrm>
        </p:spPr>
        <p:txBody>
          <a:bodyPr>
            <a:normAutofit lnSpcReduction="10000"/>
          </a:bodyPr>
          <a:lstStyle/>
          <a:p>
            <a:pPr marL="536575" lvl="1" indent="-514350" algn="just">
              <a:buFont typeface="+mj-lt"/>
              <a:buAutoNum type="arabicPeriod"/>
            </a:pPr>
            <a:r>
              <a:rPr lang="en-US" sz="3000" dirty="0" smtClean="0">
                <a:solidFill>
                  <a:srgbClr val="FF0000"/>
                </a:solidFill>
                <a:latin typeface="Arial" pitchFamily="34" charset="0"/>
                <a:cs typeface="Arial" pitchFamily="34" charset="0"/>
              </a:rPr>
              <a:t>To </a:t>
            </a:r>
            <a:r>
              <a:rPr lang="en-US" sz="3000" dirty="0">
                <a:solidFill>
                  <a:srgbClr val="FF0000"/>
                </a:solidFill>
                <a:latin typeface="Arial" pitchFamily="34" charset="0"/>
                <a:cs typeface="Arial" pitchFamily="34" charset="0"/>
              </a:rPr>
              <a:t>describe substance characteristics of message content;</a:t>
            </a:r>
          </a:p>
          <a:p>
            <a:pPr marL="536575" lvl="1" indent="-514350" algn="just">
              <a:buFont typeface="+mj-lt"/>
              <a:buAutoNum type="arabicPeriod"/>
            </a:pPr>
            <a:r>
              <a:rPr lang="en-US" sz="3000" dirty="0">
                <a:solidFill>
                  <a:srgbClr val="00B050"/>
                </a:solidFill>
                <a:latin typeface="Arial" pitchFamily="34" charset="0"/>
                <a:cs typeface="Arial" pitchFamily="34" charset="0"/>
              </a:rPr>
              <a:t>To describe form characteristics of message content;</a:t>
            </a:r>
          </a:p>
          <a:p>
            <a:pPr marL="536575" lvl="1" indent="-514350" algn="just">
              <a:buFont typeface="+mj-lt"/>
              <a:buAutoNum type="arabicPeriod"/>
            </a:pPr>
            <a:r>
              <a:rPr lang="en-US" sz="3000" dirty="0">
                <a:solidFill>
                  <a:srgbClr val="FF0000"/>
                </a:solidFill>
                <a:latin typeface="Arial" pitchFamily="34" charset="0"/>
                <a:cs typeface="Arial" pitchFamily="34" charset="0"/>
              </a:rPr>
              <a:t>To make inferences to producers of content;</a:t>
            </a:r>
          </a:p>
          <a:p>
            <a:pPr marL="536575" lvl="1" indent="-514350" algn="just">
              <a:buFont typeface="+mj-lt"/>
              <a:buAutoNum type="arabicPeriod"/>
            </a:pPr>
            <a:r>
              <a:rPr lang="en-US" sz="3000" dirty="0">
                <a:solidFill>
                  <a:srgbClr val="00B050"/>
                </a:solidFill>
                <a:latin typeface="Arial" pitchFamily="34" charset="0"/>
                <a:cs typeface="Arial" pitchFamily="34" charset="0"/>
              </a:rPr>
              <a:t>To make inferences to audiences of content;</a:t>
            </a:r>
          </a:p>
          <a:p>
            <a:pPr marL="536575" lvl="1" indent="-514350" algn="just">
              <a:buFont typeface="+mj-lt"/>
              <a:buAutoNum type="arabicPeriod"/>
            </a:pPr>
            <a:r>
              <a:rPr lang="en-US" sz="3000" dirty="0">
                <a:solidFill>
                  <a:srgbClr val="FF0000"/>
                </a:solidFill>
                <a:latin typeface="Arial" pitchFamily="34" charset="0"/>
                <a:cs typeface="Arial" pitchFamily="34" charset="0"/>
              </a:rPr>
              <a:t>To predict the effects of content on audiences.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Results and Disccussion</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dirty="0" smtClean="0">
                <a:solidFill>
                  <a:srgbClr val="00B050"/>
                </a:solidFill>
                <a:latin typeface="Arial" pitchFamily="34" charset="0"/>
                <a:cs typeface="Arial" pitchFamily="34" charset="0"/>
              </a:rPr>
              <a:t>“</a:t>
            </a:r>
            <a:r>
              <a:rPr lang="id-ID" dirty="0" smtClean="0">
                <a:solidFill>
                  <a:srgbClr val="00B050"/>
                </a:solidFill>
                <a:latin typeface="Arial" pitchFamily="34" charset="0"/>
                <a:cs typeface="Arial" pitchFamily="34" charset="0"/>
              </a:rPr>
              <a:t>Konferensi </a:t>
            </a:r>
            <a:r>
              <a:rPr lang="id-ID" dirty="0">
                <a:solidFill>
                  <a:srgbClr val="00B050"/>
                </a:solidFill>
                <a:latin typeface="Arial" pitchFamily="34" charset="0"/>
                <a:cs typeface="Arial" pitchFamily="34" charset="0"/>
              </a:rPr>
              <a:t>Asia Afrika. </a:t>
            </a:r>
            <a:r>
              <a:rPr lang="id-ID" sz="3000" dirty="0">
                <a:solidFill>
                  <a:srgbClr val="00B050"/>
                </a:solidFill>
                <a:latin typeface="Arial" pitchFamily="34" charset="0"/>
                <a:cs typeface="Arial" pitchFamily="34" charset="0"/>
              </a:rPr>
              <a:t>Mencari Nilai Historis Konferensi Asia </a:t>
            </a:r>
            <a:r>
              <a:rPr lang="id-ID" sz="3000" dirty="0" smtClean="0">
                <a:solidFill>
                  <a:srgbClr val="00B050"/>
                </a:solidFill>
                <a:latin typeface="Arial" pitchFamily="34" charset="0"/>
                <a:cs typeface="Arial" pitchFamily="34" charset="0"/>
              </a:rPr>
              <a:t>Afrika</a:t>
            </a:r>
            <a:r>
              <a:rPr lang="en-US" sz="3000" dirty="0" smtClean="0">
                <a:solidFill>
                  <a:srgbClr val="00B050"/>
                </a:solidFill>
                <a:latin typeface="Arial" pitchFamily="34" charset="0"/>
                <a:cs typeface="Arial" pitchFamily="34" charset="0"/>
              </a:rPr>
              <a:t>”</a:t>
            </a:r>
            <a:r>
              <a:rPr lang="id-ID" dirty="0" smtClean="0">
                <a:latin typeface="Arial" pitchFamily="34" charset="0"/>
                <a:cs typeface="Arial" pitchFamily="34" charset="0"/>
              </a:rPr>
              <a:t> </a:t>
            </a:r>
            <a:r>
              <a:rPr lang="id-ID" dirty="0">
                <a:latin typeface="Arial" pitchFamily="34" charset="0"/>
                <a:cs typeface="Arial" pitchFamily="34" charset="0"/>
              </a:rPr>
              <a:t>movie was </a:t>
            </a:r>
            <a:r>
              <a:rPr lang="id-ID" dirty="0">
                <a:solidFill>
                  <a:srgbClr val="FF0000"/>
                </a:solidFill>
                <a:latin typeface="Arial" pitchFamily="34" charset="0"/>
                <a:cs typeface="Arial" pitchFamily="34" charset="0"/>
              </a:rPr>
              <a:t>produced by the UPT Balai Informasi Teknologi LIPI (UPT BIT-LIP), Bandung, in 2014.</a:t>
            </a:r>
            <a:r>
              <a:rPr lang="id-ID" dirty="0">
                <a:latin typeface="Arial" pitchFamily="34" charset="0"/>
                <a:cs typeface="Arial" pitchFamily="34" charset="0"/>
              </a:rPr>
              <a:t> </a:t>
            </a:r>
            <a:endParaRPr lang="en-US" dirty="0" smtClean="0">
              <a:latin typeface="Arial" pitchFamily="34" charset="0"/>
              <a:cs typeface="Arial" pitchFamily="34" charset="0"/>
            </a:endParaRPr>
          </a:p>
          <a:p>
            <a:pPr algn="just">
              <a:buFont typeface="Wingdings" pitchFamily="2" charset="2"/>
              <a:buChar char="Ø"/>
            </a:pPr>
            <a:r>
              <a:rPr lang="id-ID" dirty="0" smtClean="0">
                <a:latin typeface="Arial" pitchFamily="34" charset="0"/>
                <a:cs typeface="Arial" pitchFamily="34" charset="0"/>
              </a:rPr>
              <a:t>The </a:t>
            </a:r>
            <a:r>
              <a:rPr lang="id-ID" dirty="0">
                <a:latin typeface="Arial" pitchFamily="34" charset="0"/>
                <a:cs typeface="Arial" pitchFamily="34" charset="0"/>
              </a:rPr>
              <a:t>film </a:t>
            </a:r>
            <a:r>
              <a:rPr lang="id-ID" b="1" dirty="0">
                <a:solidFill>
                  <a:srgbClr val="FF0000"/>
                </a:solidFill>
                <a:latin typeface="Arial" pitchFamily="34" charset="0"/>
                <a:cs typeface="Arial" pitchFamily="34" charset="0"/>
              </a:rPr>
              <a:t>duration</a:t>
            </a:r>
            <a:r>
              <a:rPr lang="id-ID" dirty="0">
                <a:latin typeface="Arial" pitchFamily="34" charset="0"/>
                <a:cs typeface="Arial" pitchFamily="34" charset="0"/>
              </a:rPr>
              <a:t> </a:t>
            </a:r>
            <a:r>
              <a:rPr lang="en-US" dirty="0" smtClean="0">
                <a:latin typeface="Arial" pitchFamily="34" charset="0"/>
                <a:cs typeface="Arial" pitchFamily="34" charset="0"/>
              </a:rPr>
              <a:t>is </a:t>
            </a:r>
            <a:r>
              <a:rPr lang="id-ID" dirty="0" smtClean="0">
                <a:solidFill>
                  <a:srgbClr val="FF0000"/>
                </a:solidFill>
                <a:latin typeface="Arial" pitchFamily="34" charset="0"/>
                <a:cs typeface="Arial" pitchFamily="34" charset="0"/>
              </a:rPr>
              <a:t>23 </a:t>
            </a:r>
            <a:r>
              <a:rPr lang="id-ID" dirty="0">
                <a:solidFill>
                  <a:srgbClr val="FF0000"/>
                </a:solidFill>
                <a:latin typeface="Arial" pitchFamily="34" charset="0"/>
                <a:cs typeface="Arial" pitchFamily="34" charset="0"/>
              </a:rPr>
              <a:t>minutes 36 seconds</a:t>
            </a:r>
            <a:r>
              <a:rPr lang="id-ID" dirty="0">
                <a:latin typeface="Arial" pitchFamily="34" charset="0"/>
                <a:cs typeface="Arial" pitchFamily="34" charset="0"/>
              </a:rPr>
              <a:t>, </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a:bodyPr>
          <a:lstStyle/>
          <a:p>
            <a:pPr algn="r"/>
            <a:r>
              <a:rPr lang="id-ID" sz="2000" b="1" dirty="0" smtClean="0"/>
              <a:t>Results and Disccussion</a:t>
            </a:r>
            <a:endParaRPr lang="en-US" sz="2000" dirty="0"/>
          </a:p>
        </p:txBody>
      </p:sp>
      <p:sp>
        <p:nvSpPr>
          <p:cNvPr id="3" name="Content Placeholder 2"/>
          <p:cNvSpPr>
            <a:spLocks noGrp="1"/>
          </p:cNvSpPr>
          <p:nvPr>
            <p:ph idx="1"/>
          </p:nvPr>
        </p:nvSpPr>
        <p:spPr>
          <a:xfrm>
            <a:off x="500034" y="1071546"/>
            <a:ext cx="8186766" cy="5054617"/>
          </a:xfrm>
        </p:spPr>
        <p:txBody>
          <a:bodyPr>
            <a:normAutofit fontScale="92500" lnSpcReduction="10000"/>
          </a:bodyPr>
          <a:lstStyle/>
          <a:p>
            <a:pPr algn="just">
              <a:buFont typeface="Wingdings" pitchFamily="2" charset="2"/>
              <a:buChar char="Ø"/>
            </a:pPr>
            <a:r>
              <a:rPr lang="en-US" b="1" dirty="0" smtClean="0">
                <a:solidFill>
                  <a:srgbClr val="00B050"/>
                </a:solidFill>
                <a:latin typeface="Arial" pitchFamily="34" charset="0"/>
                <a:cs typeface="Arial" pitchFamily="34" charset="0"/>
              </a:rPr>
              <a:t>F</a:t>
            </a:r>
            <a:r>
              <a:rPr lang="id-ID" b="1" dirty="0" smtClean="0">
                <a:solidFill>
                  <a:srgbClr val="00B050"/>
                </a:solidFill>
                <a:latin typeface="Arial" pitchFamily="34" charset="0"/>
                <a:cs typeface="Arial" pitchFamily="34" charset="0"/>
              </a:rPr>
              <a:t>eaturing three  interviewees</a:t>
            </a:r>
            <a:r>
              <a:rPr lang="id-ID" dirty="0" smtClean="0">
                <a:latin typeface="Arial" pitchFamily="34" charset="0"/>
                <a:cs typeface="Arial" pitchFamily="34" charset="0"/>
              </a:rPr>
              <a:t>, namely </a:t>
            </a:r>
            <a:endParaRPr lang="en-US" dirty="0" smtClean="0">
              <a:latin typeface="Arial" pitchFamily="34" charset="0"/>
              <a:cs typeface="Arial" pitchFamily="34" charset="0"/>
            </a:endParaRPr>
          </a:p>
          <a:p>
            <a:pPr marL="719138" indent="-358775" algn="just">
              <a:buFont typeface="+mj-lt"/>
              <a:buAutoNum type="arabicPeriod"/>
            </a:pPr>
            <a:r>
              <a:rPr lang="id-ID" b="1" dirty="0" smtClean="0">
                <a:solidFill>
                  <a:srgbClr val="FF0000"/>
                </a:solidFill>
                <a:latin typeface="Arial" pitchFamily="34" charset="0"/>
                <a:cs typeface="Arial" pitchFamily="34" charset="0"/>
              </a:rPr>
              <a:t>Mukhlis Paeni</a:t>
            </a:r>
            <a:r>
              <a:rPr lang="id-ID" dirty="0" smtClean="0">
                <a:latin typeface="Arial" pitchFamily="34" charset="0"/>
                <a:cs typeface="Arial" pitchFamily="34" charset="0"/>
              </a:rPr>
              <a:t> (Historian), </a:t>
            </a:r>
            <a:endParaRPr lang="en-US" dirty="0" smtClean="0">
              <a:latin typeface="Arial" pitchFamily="34" charset="0"/>
              <a:cs typeface="Arial" pitchFamily="34" charset="0"/>
            </a:endParaRPr>
          </a:p>
          <a:p>
            <a:pPr marL="719138" indent="-358775" algn="just">
              <a:buFont typeface="+mj-lt"/>
              <a:buAutoNum type="arabicPeriod"/>
            </a:pPr>
            <a:r>
              <a:rPr lang="id-ID" b="1" dirty="0" smtClean="0">
                <a:solidFill>
                  <a:srgbClr val="FF0000"/>
                </a:solidFill>
                <a:latin typeface="Arial" pitchFamily="34" charset="0"/>
                <a:cs typeface="Arial" pitchFamily="34" charset="0"/>
              </a:rPr>
              <a:t>Mustari Irawan</a:t>
            </a:r>
            <a:r>
              <a:rPr lang="id-ID" dirty="0" smtClean="0">
                <a:latin typeface="Arial" pitchFamily="34" charset="0"/>
                <a:cs typeface="Arial" pitchFamily="34" charset="0"/>
              </a:rPr>
              <a:t> (Director of the National Archives of the Republic of Indonesia)</a:t>
            </a:r>
            <a:r>
              <a:rPr lang="en-US" dirty="0" smtClean="0">
                <a:latin typeface="Arial" pitchFamily="34" charset="0"/>
                <a:cs typeface="Arial" pitchFamily="34" charset="0"/>
              </a:rPr>
              <a:t>,</a:t>
            </a:r>
          </a:p>
          <a:p>
            <a:pPr marL="719138" indent="-358775" algn="just">
              <a:buFont typeface="+mj-lt"/>
              <a:buAutoNum type="arabicPeriod"/>
            </a:pPr>
            <a:r>
              <a:rPr lang="id-ID" b="1" dirty="0" smtClean="0">
                <a:solidFill>
                  <a:srgbClr val="FF0000"/>
                </a:solidFill>
                <a:latin typeface="Arial" pitchFamily="34" charset="0"/>
                <a:cs typeface="Arial" pitchFamily="34" charset="0"/>
              </a:rPr>
              <a:t>Thomas A. Siregar</a:t>
            </a:r>
            <a:r>
              <a:rPr lang="id-ID" dirty="0" smtClean="0">
                <a:latin typeface="Arial" pitchFamily="34" charset="0"/>
                <a:cs typeface="Arial" pitchFamily="34" charset="0"/>
              </a:rPr>
              <a:t> (Director of Museum Konfernsi Asia Afrika, Bandung). </a:t>
            </a:r>
            <a:endParaRPr lang="en-US" dirty="0" smtClean="0">
              <a:latin typeface="Arial" pitchFamily="34" charset="0"/>
              <a:cs typeface="Arial" pitchFamily="34" charset="0"/>
            </a:endParaRPr>
          </a:p>
          <a:p>
            <a:pPr marL="514350" indent="-514350" algn="just">
              <a:buFont typeface="+mj-lt"/>
              <a:buAutoNum type="arabicPeriod"/>
            </a:pPr>
            <a:endParaRPr lang="en-US" dirty="0" smtClean="0">
              <a:latin typeface="Arial" pitchFamily="34" charset="0"/>
              <a:cs typeface="Arial" pitchFamily="34" charset="0"/>
            </a:endParaRPr>
          </a:p>
          <a:p>
            <a:pPr algn="just">
              <a:buFont typeface="Wingdings" pitchFamily="2" charset="2"/>
              <a:buChar char="Ø"/>
            </a:pPr>
            <a:r>
              <a:rPr lang="id-ID" dirty="0" smtClean="0">
                <a:solidFill>
                  <a:srgbClr val="00B050"/>
                </a:solidFill>
                <a:latin typeface="Arial" pitchFamily="34" charset="0"/>
                <a:cs typeface="Arial" pitchFamily="34" charset="0"/>
              </a:rPr>
              <a:t>As well </a:t>
            </a:r>
            <a:r>
              <a:rPr lang="en-US" dirty="0" smtClean="0">
                <a:solidFill>
                  <a:srgbClr val="00B050"/>
                </a:solidFill>
                <a:latin typeface="Arial" pitchFamily="34" charset="0"/>
                <a:cs typeface="Arial" pitchFamily="34" charset="0"/>
              </a:rPr>
              <a:t>a</a:t>
            </a:r>
            <a:r>
              <a:rPr lang="id-ID" dirty="0" smtClean="0">
                <a:solidFill>
                  <a:srgbClr val="00B050"/>
                </a:solidFill>
                <a:latin typeface="Arial" pitchFamily="34" charset="0"/>
                <a:cs typeface="Arial" pitchFamily="34" charset="0"/>
              </a:rPr>
              <a:t>ired four testimonials of  teenagers   </a:t>
            </a:r>
            <a:endParaRPr lang="en-US" dirty="0" smtClean="0">
              <a:solidFill>
                <a:srgbClr val="00B050"/>
              </a:solidFill>
              <a:latin typeface="Arial" pitchFamily="34" charset="0"/>
              <a:cs typeface="Arial" pitchFamily="34" charset="0"/>
            </a:endParaRPr>
          </a:p>
          <a:p>
            <a:pPr>
              <a:buFont typeface="Wingdings" pitchFamily="2" charset="2"/>
              <a:buChar char="Ø"/>
            </a:pPr>
            <a:r>
              <a:rPr lang="en-US" dirty="0" smtClean="0">
                <a:solidFill>
                  <a:srgbClr val="00B050"/>
                </a:solidFill>
                <a:latin typeface="Arial" pitchFamily="34" charset="0"/>
                <a:cs typeface="Arial" pitchFamily="34" charset="0"/>
              </a:rPr>
              <a:t>S</a:t>
            </a:r>
            <a:r>
              <a:rPr lang="id-ID" dirty="0" smtClean="0">
                <a:solidFill>
                  <a:srgbClr val="00B050"/>
                </a:solidFill>
                <a:latin typeface="Arial" pitchFamily="34" charset="0"/>
                <a:cs typeface="Arial" pitchFamily="34" charset="0"/>
              </a:rPr>
              <a:t>nopshoot cop</a:t>
            </a:r>
            <a:r>
              <a:rPr lang="en-US" dirty="0" smtClean="0">
                <a:solidFill>
                  <a:srgbClr val="00B050"/>
                </a:solidFill>
                <a:latin typeface="Arial" pitchFamily="34" charset="0"/>
                <a:cs typeface="Arial" pitchFamily="34" charset="0"/>
              </a:rPr>
              <a:t>y</a:t>
            </a:r>
            <a:r>
              <a:rPr lang="id-ID" dirty="0" smtClean="0">
                <a:solidFill>
                  <a:srgbClr val="00B050"/>
                </a:solidFill>
                <a:latin typeface="Arial" pitchFamily="34" charset="0"/>
                <a:cs typeface="Arial" pitchFamily="34" charset="0"/>
              </a:rPr>
              <a:t> of  </a:t>
            </a:r>
            <a:r>
              <a:rPr lang="en-US" dirty="0" smtClean="0">
                <a:solidFill>
                  <a:srgbClr val="00B050"/>
                </a:solidFill>
                <a:latin typeface="Arial" pitchFamily="34" charset="0"/>
                <a:cs typeface="Arial" pitchFamily="34" charset="0"/>
              </a:rPr>
              <a:t>“</a:t>
            </a:r>
            <a:r>
              <a:rPr lang="id-ID" dirty="0" smtClean="0">
                <a:solidFill>
                  <a:srgbClr val="FF0000"/>
                </a:solidFill>
                <a:latin typeface="Arial" pitchFamily="34" charset="0"/>
                <a:cs typeface="Arial" pitchFamily="34" charset="0"/>
              </a:rPr>
              <a:t>Asian-African Conference</a:t>
            </a:r>
            <a:r>
              <a:rPr lang="en-US" dirty="0" smtClean="0">
                <a:solidFill>
                  <a:srgbClr val="00B050"/>
                </a:solidFill>
                <a:latin typeface="Arial" pitchFamily="34" charset="0"/>
                <a:cs typeface="Arial" pitchFamily="34" charset="0"/>
              </a:rPr>
              <a:t>”</a:t>
            </a:r>
            <a:r>
              <a:rPr lang="id-ID" dirty="0" smtClean="0">
                <a:solidFill>
                  <a:srgbClr val="00B050"/>
                </a:solidFill>
                <a:latin typeface="Arial" pitchFamily="34" charset="0"/>
                <a:cs typeface="Arial" pitchFamily="34" charset="0"/>
              </a:rPr>
              <a:t> movie.</a:t>
            </a:r>
            <a:endParaRPr lang="en-US" dirty="0" smtClean="0">
              <a:solidFill>
                <a:srgbClr val="00B050"/>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Autofit/>
          </a:bodyPr>
          <a:lstStyle/>
          <a:p>
            <a:pPr algn="l"/>
            <a:r>
              <a:rPr lang="en-US" sz="3600" b="1" dirty="0" smtClean="0">
                <a:solidFill>
                  <a:schemeClr val="accent6">
                    <a:lumMod val="50000"/>
                  </a:schemeClr>
                </a:solidFill>
                <a:latin typeface="Arial" pitchFamily="34" charset="0"/>
                <a:cs typeface="Arial" pitchFamily="34" charset="0"/>
              </a:rPr>
              <a:t>OPENING MOVIE</a:t>
            </a:r>
            <a:endParaRPr lang="en-US" sz="3600" b="1"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4" name="Picture 3" descr="C:\Users\FUJITSU3\Desktop\KAA.jpeg">
            <a:hlinkClick r:id="rId2" action="ppaction://hlinkfile"/>
          </p:cNvPr>
          <p:cNvPicPr/>
          <p:nvPr/>
        </p:nvPicPr>
        <p:blipFill>
          <a:blip r:embed="rId3"/>
          <a:srcRect l="16399" t="16844" r="15434" b="32623"/>
          <a:stretch>
            <a:fillRect/>
          </a:stretch>
        </p:blipFill>
        <p:spPr bwMode="auto">
          <a:xfrm rot="20663701">
            <a:off x="1777247" y="836049"/>
            <a:ext cx="5444616" cy="5461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50000"/>
                  </a:schemeClr>
                </a:solidFill>
                <a:latin typeface="Bodoni MT Black" pitchFamily="18" charset="0"/>
                <a:cs typeface="Arial" pitchFamily="34" charset="0"/>
              </a:rPr>
              <a:t>FULL MOVIE</a:t>
            </a:r>
            <a:endParaRPr lang="en-US" b="1" dirty="0">
              <a:solidFill>
                <a:schemeClr val="accent6">
                  <a:lumMod val="50000"/>
                </a:schemeClr>
              </a:solidFill>
              <a:latin typeface="Bodoni MT Black" pitchFamily="18" charset="0"/>
              <a:cs typeface="Arial" pitchFamily="34" charset="0"/>
            </a:endParaRPr>
          </a:p>
        </p:txBody>
      </p:sp>
      <p:sp>
        <p:nvSpPr>
          <p:cNvPr id="3" name="Content Placeholder 2"/>
          <p:cNvSpPr>
            <a:spLocks noGrp="1"/>
          </p:cNvSpPr>
          <p:nvPr>
            <p:ph idx="1"/>
          </p:nvPr>
        </p:nvSpPr>
        <p:spPr/>
        <p:txBody>
          <a:bodyPr/>
          <a:lstStyle/>
          <a:p>
            <a:endParaRPr lang="en-US" dirty="0"/>
          </a:p>
        </p:txBody>
      </p:sp>
      <p:pic>
        <p:nvPicPr>
          <p:cNvPr id="1026" name="Picture 2" descr="C:\Users\FUJITSU3\Desktop\fm.png">
            <a:hlinkClick r:id="rId2" action="ppaction://hlinkfile"/>
          </p:cNvPr>
          <p:cNvPicPr>
            <a:picLocks noChangeAspect="1" noChangeArrowheads="1"/>
          </p:cNvPicPr>
          <p:nvPr/>
        </p:nvPicPr>
        <p:blipFill>
          <a:blip r:embed="rId3"/>
          <a:srcRect/>
          <a:stretch>
            <a:fillRect/>
          </a:stretch>
        </p:blipFill>
        <p:spPr bwMode="auto">
          <a:xfrm>
            <a:off x="2682107" y="1357313"/>
            <a:ext cx="3818719" cy="492920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143000"/>
          </a:xfrm>
        </p:spPr>
        <p:txBody>
          <a:bodyPr>
            <a:noAutofit/>
          </a:bodyPr>
          <a:lstStyle/>
          <a:p>
            <a:pPr algn="just"/>
            <a:r>
              <a:rPr lang="id-ID" sz="3200" dirty="0" smtClean="0">
                <a:latin typeface="Arial" pitchFamily="34" charset="0"/>
                <a:cs typeface="Arial" pitchFamily="34" charset="0"/>
              </a:rPr>
              <a:t>To make it easier in analyzing the content of the messages, then the messages are </a:t>
            </a:r>
            <a:r>
              <a:rPr lang="id-ID" sz="3200" dirty="0" smtClean="0">
                <a:solidFill>
                  <a:srgbClr val="FF0000"/>
                </a:solidFill>
                <a:latin typeface="Arial" pitchFamily="34" charset="0"/>
                <a:cs typeface="Arial" pitchFamily="34" charset="0"/>
              </a:rPr>
              <a:t>grouped into four groups</a:t>
            </a:r>
            <a:r>
              <a:rPr lang="id-ID" sz="3200" dirty="0" smtClean="0">
                <a:latin typeface="Arial" pitchFamily="34" charset="0"/>
                <a:cs typeface="Arial" pitchFamily="34" charset="0"/>
              </a:rPr>
              <a:t>, namely </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500034" y="2071678"/>
            <a:ext cx="8115328" cy="4268799"/>
          </a:xfrm>
        </p:spPr>
        <p:txBody>
          <a:bodyPr/>
          <a:lstStyle/>
          <a:p>
            <a:pPr marL="514350" indent="-514350">
              <a:buFont typeface="+mj-lt"/>
              <a:buAutoNum type="arabicPeriod"/>
            </a:pPr>
            <a:r>
              <a:rPr lang="id-ID" dirty="0" smtClean="0">
                <a:latin typeface="Arial" pitchFamily="34" charset="0"/>
                <a:cs typeface="Arial" pitchFamily="34" charset="0"/>
              </a:rPr>
              <a:t>Asian-African </a:t>
            </a:r>
            <a:r>
              <a:rPr lang="id-ID" dirty="0">
                <a:latin typeface="Arial" pitchFamily="34" charset="0"/>
                <a:cs typeface="Arial" pitchFamily="34" charset="0"/>
              </a:rPr>
              <a:t>Conference; </a:t>
            </a:r>
            <a:endParaRPr lang="en-US" dirty="0" smtClean="0">
              <a:latin typeface="Arial" pitchFamily="34" charset="0"/>
              <a:cs typeface="Arial" pitchFamily="34" charset="0"/>
            </a:endParaRPr>
          </a:p>
          <a:p>
            <a:pPr marL="514350" indent="-514350">
              <a:buFont typeface="+mj-lt"/>
              <a:buAutoNum type="arabicPeriod"/>
            </a:pPr>
            <a:r>
              <a:rPr lang="en-US" dirty="0" smtClean="0">
                <a:latin typeface="Arial" pitchFamily="34" charset="0"/>
                <a:cs typeface="Arial" pitchFamily="34" charset="0"/>
              </a:rPr>
              <a:t>Footage </a:t>
            </a:r>
            <a:r>
              <a:rPr lang="id-ID" dirty="0" smtClean="0">
                <a:latin typeface="Arial" pitchFamily="34" charset="0"/>
                <a:cs typeface="Arial" pitchFamily="34" charset="0"/>
              </a:rPr>
              <a:t> </a:t>
            </a:r>
            <a:r>
              <a:rPr lang="id-ID" dirty="0">
                <a:latin typeface="Arial" pitchFamily="34" charset="0"/>
                <a:cs typeface="Arial" pitchFamily="34" charset="0"/>
              </a:rPr>
              <a:t>Asian-African Conference</a:t>
            </a:r>
            <a:r>
              <a:rPr lang="en-US" dirty="0">
                <a:latin typeface="Arial" pitchFamily="34" charset="0"/>
                <a:cs typeface="Arial" pitchFamily="34" charset="0"/>
              </a:rPr>
              <a:t> movie</a:t>
            </a:r>
            <a:r>
              <a:rPr lang="id-ID" dirty="0">
                <a:latin typeface="Arial" pitchFamily="34" charset="0"/>
                <a:cs typeface="Arial" pitchFamily="34" charset="0"/>
              </a:rPr>
              <a:t>; </a:t>
            </a:r>
            <a:endParaRPr lang="en-US" dirty="0" smtClean="0">
              <a:latin typeface="Arial" pitchFamily="34" charset="0"/>
              <a:cs typeface="Arial" pitchFamily="34" charset="0"/>
            </a:endParaRPr>
          </a:p>
          <a:p>
            <a:pPr marL="514350" indent="-514350">
              <a:buFont typeface="+mj-lt"/>
              <a:buAutoNum type="arabicPeriod"/>
            </a:pPr>
            <a:r>
              <a:rPr lang="id-ID" sz="3000" b="1" dirty="0" smtClean="0">
                <a:solidFill>
                  <a:srgbClr val="FF0000"/>
                </a:solidFill>
                <a:latin typeface="Arial" pitchFamily="34" charset="0"/>
                <a:cs typeface="Arial" pitchFamily="34" charset="0"/>
              </a:rPr>
              <a:t>The </a:t>
            </a:r>
            <a:r>
              <a:rPr lang="id-ID" sz="3000" b="1" dirty="0">
                <a:solidFill>
                  <a:srgbClr val="002060"/>
                </a:solidFill>
                <a:latin typeface="Arial" pitchFamily="34" charset="0"/>
                <a:cs typeface="Arial" pitchFamily="34" charset="0"/>
              </a:rPr>
              <a:t>role</a:t>
            </a:r>
            <a:r>
              <a:rPr lang="id-ID" sz="3000" b="1" dirty="0">
                <a:solidFill>
                  <a:srgbClr val="FF0000"/>
                </a:solidFill>
                <a:latin typeface="Arial" pitchFamily="34" charset="0"/>
                <a:cs typeface="Arial" pitchFamily="34" charset="0"/>
              </a:rPr>
              <a:t> of the Asian-African Conference Museum; and </a:t>
            </a:r>
            <a:endParaRPr lang="en-US" sz="3000" b="1" dirty="0" smtClean="0">
              <a:solidFill>
                <a:srgbClr val="FF0000"/>
              </a:solidFill>
              <a:latin typeface="Arial" pitchFamily="34" charset="0"/>
              <a:cs typeface="Arial" pitchFamily="34" charset="0"/>
            </a:endParaRPr>
          </a:p>
          <a:p>
            <a:pPr marL="514350" indent="-514350">
              <a:buFont typeface="+mj-lt"/>
              <a:buAutoNum type="arabicPeriod"/>
            </a:pPr>
            <a:r>
              <a:rPr lang="id-ID" sz="3000" b="1" dirty="0" smtClean="0">
                <a:solidFill>
                  <a:srgbClr val="002060"/>
                </a:solidFill>
                <a:latin typeface="Arial" pitchFamily="34" charset="0"/>
                <a:cs typeface="Arial" pitchFamily="34" charset="0"/>
              </a:rPr>
              <a:t>Appreciation </a:t>
            </a:r>
            <a:r>
              <a:rPr lang="id-ID" sz="3000" b="1" dirty="0">
                <a:solidFill>
                  <a:srgbClr val="002060"/>
                </a:solidFill>
                <a:latin typeface="Arial" pitchFamily="34" charset="0"/>
                <a:cs typeface="Arial" pitchFamily="34" charset="0"/>
              </a:rPr>
              <a:t>of teens</a:t>
            </a:r>
            <a:r>
              <a:rPr lang="id-ID" sz="3000" b="1" dirty="0">
                <a:solidFill>
                  <a:srgbClr val="FF0000"/>
                </a:solidFill>
                <a:latin typeface="Arial" pitchFamily="34" charset="0"/>
                <a:cs typeface="Arial" pitchFamily="34" charset="0"/>
              </a:rPr>
              <a:t> to Asian-African Conference.</a:t>
            </a:r>
            <a:endParaRPr lang="en-US" sz="3000" b="1" dirty="0">
              <a:solidFill>
                <a:srgbClr val="FF0000"/>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b="1" dirty="0" smtClean="0">
                <a:latin typeface="Arial" pitchFamily="34" charset="0"/>
                <a:cs typeface="Arial" pitchFamily="34" charset="0"/>
              </a:rPr>
              <a:t>1. </a:t>
            </a:r>
            <a:r>
              <a:rPr lang="id-ID" b="1" dirty="0" smtClean="0">
                <a:latin typeface="Arial" pitchFamily="34" charset="0"/>
                <a:cs typeface="Arial" pitchFamily="34" charset="0"/>
              </a:rPr>
              <a:t>Asian-African </a:t>
            </a:r>
            <a:r>
              <a:rPr lang="id-ID" b="1" dirty="0">
                <a:latin typeface="Arial" pitchFamily="34" charset="0"/>
                <a:cs typeface="Arial" pitchFamily="34" charset="0"/>
              </a:rPr>
              <a:t>Conference</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algn="just"/>
            <a:r>
              <a:rPr lang="en-US" dirty="0" err="1" smtClean="0">
                <a:latin typeface="Arial" pitchFamily="34" charset="0"/>
                <a:cs typeface="Arial" pitchFamily="34" charset="0"/>
              </a:rPr>
              <a:t>Mukhlis</a:t>
            </a:r>
            <a:r>
              <a:rPr lang="en-US" dirty="0" smtClean="0">
                <a:latin typeface="Arial" pitchFamily="34" charset="0"/>
                <a:cs typeface="Arial" pitchFamily="34" charset="0"/>
              </a:rPr>
              <a:t> </a:t>
            </a:r>
            <a:r>
              <a:rPr lang="en-US" dirty="0" err="1" smtClean="0">
                <a:latin typeface="Arial" pitchFamily="34" charset="0"/>
                <a:cs typeface="Arial" pitchFamily="34" charset="0"/>
              </a:rPr>
              <a:t>Paeni</a:t>
            </a:r>
            <a:r>
              <a:rPr lang="en-US" dirty="0" smtClean="0">
                <a:latin typeface="Arial" pitchFamily="34" charset="0"/>
                <a:cs typeface="Arial" pitchFamily="34" charset="0"/>
              </a:rPr>
              <a:t> (Historian) (1) :</a:t>
            </a:r>
          </a:p>
          <a:p>
            <a:pPr algn="just">
              <a:buFont typeface="Wingdings" pitchFamily="2" charset="2"/>
              <a:buChar char="Ø"/>
            </a:pPr>
            <a:r>
              <a:rPr lang="en-US" dirty="0" smtClean="0">
                <a:latin typeface="Arial" pitchFamily="34" charset="0"/>
                <a:cs typeface="Arial" pitchFamily="34" charset="0"/>
              </a:rPr>
              <a:t>In 1955,  </a:t>
            </a:r>
            <a:r>
              <a:rPr lang="en-US" dirty="0" smtClean="0">
                <a:solidFill>
                  <a:srgbClr val="FF0000"/>
                </a:solidFill>
                <a:latin typeface="Arial" pitchFamily="34" charset="0"/>
                <a:cs typeface="Arial" pitchFamily="34" charset="0"/>
              </a:rPr>
              <a:t>we have come out of the atmosphere of the second world war.</a:t>
            </a:r>
            <a:r>
              <a:rPr lang="en-US" dirty="0" smtClean="0">
                <a:latin typeface="Arial" pitchFamily="34" charset="0"/>
                <a:cs typeface="Arial" pitchFamily="34" charset="0"/>
              </a:rPr>
              <a:t> With the 2nd World War, </a:t>
            </a:r>
            <a:r>
              <a:rPr lang="en-US" dirty="0" smtClean="0">
                <a:solidFill>
                  <a:srgbClr val="FF0000"/>
                </a:solidFill>
                <a:latin typeface="Arial" pitchFamily="34" charset="0"/>
                <a:cs typeface="Arial" pitchFamily="34" charset="0"/>
              </a:rPr>
              <a:t>resulted in various upheavals in Asia, especially in Africa.</a:t>
            </a:r>
            <a:r>
              <a:rPr lang="en-US" dirty="0" smtClean="0">
                <a:latin typeface="Arial" pitchFamily="34" charset="0"/>
                <a:cs typeface="Arial" pitchFamily="34" charset="0"/>
              </a:rPr>
              <a:t> </a:t>
            </a:r>
          </a:p>
          <a:p>
            <a:pPr algn="just">
              <a:buFont typeface="Wingdings" pitchFamily="2" charset="2"/>
              <a:buChar char="Ø"/>
            </a:pPr>
            <a:r>
              <a:rPr lang="en-US" dirty="0" smtClean="0">
                <a:solidFill>
                  <a:srgbClr val="FF0000"/>
                </a:solidFill>
                <a:latin typeface="Arial" pitchFamily="34" charset="0"/>
                <a:cs typeface="Arial" pitchFamily="34" charset="0"/>
              </a:rPr>
              <a:t>They were led by the realization that they must be independent</a:t>
            </a:r>
            <a:r>
              <a:rPr lang="en-US" dirty="0" smtClean="0">
                <a:latin typeface="Arial" pitchFamily="34" charset="0"/>
                <a:cs typeface="Arial" pitchFamily="34" charset="0"/>
              </a:rPr>
              <a:t>, they have to fight the powers </a:t>
            </a:r>
            <a:r>
              <a:rPr lang="en-US" dirty="0" smtClean="0">
                <a:solidFill>
                  <a:srgbClr val="FF0000"/>
                </a:solidFill>
                <a:latin typeface="Arial" pitchFamily="34" charset="0"/>
                <a:cs typeface="Arial" pitchFamily="34" charset="0"/>
              </a:rPr>
              <a:t>that had been pressing their lives</a:t>
            </a:r>
            <a:r>
              <a:rPr lang="en-US" dirty="0" smtClean="0">
                <a:latin typeface="Arial" pitchFamily="34" charset="0"/>
                <a:cs typeface="Arial" pitchFamily="34" charset="0"/>
              </a:rPr>
              <a:t>, raised resistance everywhere after year 1945, postwar world.</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atin typeface="Arial" pitchFamily="34" charset="0"/>
                <a:cs typeface="Arial" pitchFamily="34" charset="0"/>
              </a:rPr>
              <a:t>Introduction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just"/>
            <a:r>
              <a:rPr lang="id-ID" sz="3600" dirty="0">
                <a:solidFill>
                  <a:srgbClr val="FF0000"/>
                </a:solidFill>
                <a:latin typeface="Arial" pitchFamily="34" charset="0"/>
                <a:cs typeface="Arial" pitchFamily="34" charset="0"/>
              </a:rPr>
              <a:t>Great nation</a:t>
            </a:r>
            <a:r>
              <a:rPr lang="id-ID" sz="3600" dirty="0">
                <a:latin typeface="Arial" pitchFamily="34" charset="0"/>
                <a:cs typeface="Arial" pitchFamily="34" charset="0"/>
              </a:rPr>
              <a:t> is a </a:t>
            </a:r>
            <a:r>
              <a:rPr lang="id-ID" sz="3600" dirty="0">
                <a:solidFill>
                  <a:srgbClr val="FF0000"/>
                </a:solidFill>
                <a:latin typeface="Arial" pitchFamily="34" charset="0"/>
                <a:cs typeface="Arial" pitchFamily="34" charset="0"/>
              </a:rPr>
              <a:t>nation that respects the sacrifice of their heroes</a:t>
            </a:r>
            <a:r>
              <a:rPr lang="id-ID" sz="3600" dirty="0">
                <a:latin typeface="Arial" pitchFamily="34" charset="0"/>
                <a:cs typeface="Arial" pitchFamily="34" charset="0"/>
              </a:rPr>
              <a:t>, the sacrifice of these heroes recorded in history. </a:t>
            </a:r>
            <a:r>
              <a:rPr lang="id-ID" sz="3600" dirty="0">
                <a:solidFill>
                  <a:srgbClr val="FF0000"/>
                </a:solidFill>
                <a:latin typeface="Arial" pitchFamily="34" charset="0"/>
                <a:cs typeface="Arial" pitchFamily="34" charset="0"/>
              </a:rPr>
              <a:t>If a nation forget the historical</a:t>
            </a:r>
            <a:r>
              <a:rPr lang="id-ID" sz="3600" dirty="0">
                <a:latin typeface="Arial" pitchFamily="34" charset="0"/>
                <a:cs typeface="Arial" pitchFamily="34" charset="0"/>
              </a:rPr>
              <a:t> trail, the nation will</a:t>
            </a:r>
            <a:r>
              <a:rPr lang="id-ID" sz="3600" dirty="0">
                <a:solidFill>
                  <a:srgbClr val="FF0000"/>
                </a:solidFill>
                <a:latin typeface="Arial" pitchFamily="34" charset="0"/>
                <a:cs typeface="Arial" pitchFamily="34" charset="0"/>
              </a:rPr>
              <a:t> lose the past, and live without an identity, a nation that will not ever have to build a future</a:t>
            </a:r>
            <a:r>
              <a:rPr lang="id-ID" sz="3600" dirty="0">
                <a:latin typeface="Arial" pitchFamily="34" charset="0"/>
                <a:cs typeface="Arial" pitchFamily="34" charset="0"/>
              </a:rPr>
              <a:t>.</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654032"/>
          </a:xfrm>
        </p:spPr>
        <p:txBody>
          <a:bodyPr>
            <a:normAutofit/>
          </a:bodyPr>
          <a:lstStyle/>
          <a:p>
            <a:pPr algn="r"/>
            <a:r>
              <a:rPr lang="en-US" sz="2800" dirty="0" err="1" smtClean="0"/>
              <a:t>Mukhlis</a:t>
            </a:r>
            <a:r>
              <a:rPr lang="en-US" sz="2800" dirty="0" smtClean="0"/>
              <a:t> </a:t>
            </a:r>
            <a:r>
              <a:rPr lang="en-US" sz="2800" dirty="0" err="1" smtClean="0"/>
              <a:t>Paeni</a:t>
            </a:r>
            <a:r>
              <a:rPr lang="en-US" sz="2800" dirty="0" smtClean="0"/>
              <a:t> (Historian) (2) :</a:t>
            </a:r>
            <a:endParaRPr lang="en-US" sz="2800" dirty="0"/>
          </a:p>
        </p:txBody>
      </p:sp>
      <p:sp>
        <p:nvSpPr>
          <p:cNvPr id="3" name="Content Placeholder 2"/>
          <p:cNvSpPr>
            <a:spLocks noGrp="1"/>
          </p:cNvSpPr>
          <p:nvPr>
            <p:ph idx="1"/>
          </p:nvPr>
        </p:nvSpPr>
        <p:spPr>
          <a:xfrm>
            <a:off x="428596" y="1214422"/>
            <a:ext cx="8215370" cy="5143536"/>
          </a:xfrm>
        </p:spPr>
        <p:txBody>
          <a:bodyPr>
            <a:normAutofit lnSpcReduction="10000"/>
          </a:bodyPr>
          <a:lstStyle/>
          <a:p>
            <a:pPr algn="just">
              <a:lnSpc>
                <a:spcPct val="110000"/>
              </a:lnSpc>
              <a:buFont typeface="Wingdings" pitchFamily="2" charset="2"/>
              <a:buChar char="Ø"/>
            </a:pPr>
            <a:r>
              <a:rPr lang="en-US" dirty="0" smtClean="0">
                <a:latin typeface="Arial" pitchFamily="34" charset="0"/>
                <a:cs typeface="Arial" pitchFamily="34" charset="0"/>
              </a:rPr>
              <a:t>After the year 1945, raised awareness that the nations of Asia and Africa must rise and resurrection was to be separated from the two major poles, so that it can be referred to as a force in addition to a third country west block and east block.</a:t>
            </a:r>
          </a:p>
          <a:p>
            <a:pPr algn="just">
              <a:lnSpc>
                <a:spcPct val="110000"/>
              </a:lnSpc>
              <a:buFont typeface="Wingdings" pitchFamily="2" charset="2"/>
              <a:buChar char="Ø"/>
            </a:pPr>
            <a:r>
              <a:rPr lang="en-US" dirty="0" smtClean="0">
                <a:solidFill>
                  <a:srgbClr val="FF0000"/>
                </a:solidFill>
                <a:latin typeface="Arial" pitchFamily="34" charset="0"/>
                <a:cs typeface="Arial" pitchFamily="34" charset="0"/>
              </a:rPr>
              <a:t>Indonesia is considered as </a:t>
            </a:r>
            <a:r>
              <a:rPr lang="en-US" b="1" dirty="0" smtClean="0">
                <a:solidFill>
                  <a:srgbClr val="FF0000"/>
                </a:solidFill>
                <a:latin typeface="Arial" pitchFamily="34" charset="0"/>
                <a:cs typeface="Arial" pitchFamily="34" charset="0"/>
              </a:rPr>
              <a:t>a symbol of a successful country in the fight to break away from colonial powers</a:t>
            </a:r>
            <a:r>
              <a:rPr lang="en-US" dirty="0" smtClean="0">
                <a:solidFill>
                  <a:srgbClr val="FF0000"/>
                </a:solidFill>
                <a:latin typeface="Arial" pitchFamily="34" charset="0"/>
                <a:cs typeface="Arial" pitchFamily="34" charset="0"/>
              </a:rPr>
              <a:t>, the power of imperialism.</a:t>
            </a:r>
            <a:endParaRPr lang="en-US"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solidFill>
                  <a:schemeClr val="accent6">
                    <a:lumMod val="50000"/>
                  </a:schemeClr>
                </a:solidFill>
              </a:rPr>
              <a:t>Mukhlis Paeni (</a:t>
            </a:r>
            <a:r>
              <a:rPr lang="en-US" b="1" dirty="0">
                <a:solidFill>
                  <a:schemeClr val="accent6">
                    <a:lumMod val="50000"/>
                  </a:schemeClr>
                </a:solidFill>
              </a:rPr>
              <a:t>Historian</a:t>
            </a:r>
            <a:r>
              <a:rPr lang="id-ID" b="1" dirty="0">
                <a:solidFill>
                  <a:schemeClr val="accent6">
                    <a:lumMod val="50000"/>
                  </a:schemeClr>
                </a:solidFill>
              </a:rPr>
              <a:t>)</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endParaRPr lang="en-US"/>
          </a:p>
        </p:txBody>
      </p:sp>
      <p:pic>
        <p:nvPicPr>
          <p:cNvPr id="4" name="Picture 3" descr="F:\ICoASL\film\film2.png">
            <a:hlinkClick r:id="rId2" action="ppaction://hlinkfile"/>
          </p:cNvPr>
          <p:cNvPicPr/>
          <p:nvPr/>
        </p:nvPicPr>
        <p:blipFill>
          <a:blip r:embed="rId3" cstate="print"/>
          <a:srcRect/>
          <a:stretch>
            <a:fillRect/>
          </a:stretch>
        </p:blipFill>
        <p:spPr bwMode="auto">
          <a:xfrm>
            <a:off x="1928794" y="1714488"/>
            <a:ext cx="5429288"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id-ID" dirty="0">
                <a:latin typeface="Arial" pitchFamily="34" charset="0"/>
                <a:cs typeface="Arial" pitchFamily="34" charset="0"/>
              </a:rPr>
              <a:t>Mustari Irawan, Director of </a:t>
            </a:r>
            <a:r>
              <a:rPr lang="id-ID" dirty="0" smtClean="0">
                <a:latin typeface="Arial" pitchFamily="34" charset="0"/>
                <a:cs typeface="Arial" pitchFamily="34" charset="0"/>
              </a:rPr>
              <a:t>ANRI</a:t>
            </a:r>
            <a:endParaRPr lang="en-US" dirty="0">
              <a:latin typeface="Arial" pitchFamily="34" charset="0"/>
              <a:cs typeface="Arial" pitchFamily="34" charset="0"/>
            </a:endParaRPr>
          </a:p>
        </p:txBody>
      </p:sp>
      <p:sp>
        <p:nvSpPr>
          <p:cNvPr id="3" name="Content Placeholder 2"/>
          <p:cNvSpPr>
            <a:spLocks noGrp="1"/>
          </p:cNvSpPr>
          <p:nvPr>
            <p:ph idx="1"/>
          </p:nvPr>
        </p:nvSpPr>
        <p:spPr>
          <a:xfrm>
            <a:off x="428596" y="1285860"/>
            <a:ext cx="8258204" cy="4840303"/>
          </a:xfrm>
        </p:spPr>
        <p:txBody>
          <a:bodyPr>
            <a:normAutofit fontScale="85000" lnSpcReduction="20000"/>
          </a:bodyPr>
          <a:lstStyle/>
          <a:p>
            <a:pPr algn="just">
              <a:lnSpc>
                <a:spcPct val="120000"/>
              </a:lnSpc>
              <a:buFont typeface="Wingdings" pitchFamily="2" charset="2"/>
              <a:buChar char="Ø"/>
            </a:pPr>
            <a:r>
              <a:rPr lang="id-ID" dirty="0">
                <a:latin typeface="Arial" pitchFamily="34" charset="0"/>
                <a:cs typeface="Arial" pitchFamily="34" charset="0"/>
              </a:rPr>
              <a:t>So at the time of the conference, discussed, formulated, issues related to independence, world peace, freedom and cooperation among Asian countries and Africa. </a:t>
            </a:r>
            <a:endParaRPr lang="en-US" dirty="0" smtClean="0">
              <a:latin typeface="Arial" pitchFamily="34" charset="0"/>
              <a:cs typeface="Arial" pitchFamily="34" charset="0"/>
            </a:endParaRPr>
          </a:p>
          <a:p>
            <a:pPr algn="just">
              <a:lnSpc>
                <a:spcPct val="120000"/>
              </a:lnSpc>
              <a:buFont typeface="Wingdings" pitchFamily="2" charset="2"/>
              <a:buChar char="Ø"/>
            </a:pPr>
            <a:r>
              <a:rPr lang="id-ID" dirty="0" smtClean="0">
                <a:latin typeface="Arial" pitchFamily="34" charset="0"/>
                <a:cs typeface="Arial" pitchFamily="34" charset="0"/>
              </a:rPr>
              <a:t>There </a:t>
            </a:r>
            <a:r>
              <a:rPr lang="id-ID" dirty="0">
                <a:latin typeface="Arial" pitchFamily="34" charset="0"/>
                <a:cs typeface="Arial" pitchFamily="34" charset="0"/>
              </a:rPr>
              <a:t>are some points that we can understand </a:t>
            </a:r>
            <a:r>
              <a:rPr lang="id-ID" b="1" dirty="0">
                <a:solidFill>
                  <a:srgbClr val="FF0000"/>
                </a:solidFill>
                <a:latin typeface="Arial" pitchFamily="34" charset="0"/>
                <a:cs typeface="Arial" pitchFamily="34" charset="0"/>
              </a:rPr>
              <a:t>the Ten Principles of Bandung (Dasasila Bandung)</a:t>
            </a:r>
            <a:r>
              <a:rPr lang="id-ID" dirty="0">
                <a:latin typeface="Arial" pitchFamily="34" charset="0"/>
                <a:cs typeface="Arial" pitchFamily="34" charset="0"/>
              </a:rPr>
              <a:t>, the first related to the problem of world peace, which is the second issue of independence and freedom, the third related to the welfare, fourth and fifth internationalization issues related to human rights.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pPr algn="r"/>
            <a:r>
              <a:rPr lang="id-ID" sz="2800" dirty="0" smtClean="0"/>
              <a:t>Mustari Irawan, Director of ANRI</a:t>
            </a:r>
            <a:endParaRPr lang="en-US" sz="2800" dirty="0"/>
          </a:p>
        </p:txBody>
      </p:sp>
      <p:sp>
        <p:nvSpPr>
          <p:cNvPr id="3" name="Content Placeholder 2"/>
          <p:cNvSpPr>
            <a:spLocks noGrp="1"/>
          </p:cNvSpPr>
          <p:nvPr>
            <p:ph idx="1"/>
          </p:nvPr>
        </p:nvSpPr>
        <p:spPr>
          <a:xfrm>
            <a:off x="500034" y="1214422"/>
            <a:ext cx="8186766" cy="4911741"/>
          </a:xfrm>
        </p:spPr>
        <p:txBody>
          <a:bodyPr>
            <a:normAutofit fontScale="85000" lnSpcReduction="10000"/>
          </a:bodyPr>
          <a:lstStyle/>
          <a:p>
            <a:pPr algn="just">
              <a:lnSpc>
                <a:spcPct val="120000"/>
              </a:lnSpc>
              <a:buFont typeface="Wingdings" pitchFamily="2" charset="2"/>
              <a:buChar char="Ø"/>
            </a:pPr>
            <a:r>
              <a:rPr lang="id-ID" dirty="0">
                <a:solidFill>
                  <a:srgbClr val="FF0000"/>
                </a:solidFill>
                <a:latin typeface="Arial" pitchFamily="34" charset="0"/>
                <a:cs typeface="Arial" pitchFamily="34" charset="0"/>
              </a:rPr>
              <a:t>We want that the world is no conflict, there is no dispute, there is no war.</a:t>
            </a:r>
            <a:r>
              <a:rPr lang="id-ID" dirty="0">
                <a:latin typeface="Arial" pitchFamily="34" charset="0"/>
                <a:cs typeface="Arial" pitchFamily="34" charset="0"/>
              </a:rPr>
              <a:t> The countries of Asia and Africa was agreed that the colonial occupation of this earth to be destroyed, must be removed. </a:t>
            </a:r>
            <a:endParaRPr lang="en-US" dirty="0" smtClean="0">
              <a:latin typeface="Arial" pitchFamily="34" charset="0"/>
              <a:cs typeface="Arial" pitchFamily="34" charset="0"/>
            </a:endParaRPr>
          </a:p>
          <a:p>
            <a:pPr algn="just">
              <a:lnSpc>
                <a:spcPct val="120000"/>
              </a:lnSpc>
              <a:buFont typeface="Wingdings" pitchFamily="2" charset="2"/>
              <a:buChar char="Ø"/>
            </a:pPr>
            <a:r>
              <a:rPr lang="id-ID" dirty="0" smtClean="0">
                <a:latin typeface="Arial" pitchFamily="34" charset="0"/>
                <a:cs typeface="Arial" pitchFamily="34" charset="0"/>
              </a:rPr>
              <a:t>Then </a:t>
            </a:r>
            <a:r>
              <a:rPr lang="id-ID" dirty="0">
                <a:latin typeface="Arial" pitchFamily="34" charset="0"/>
                <a:cs typeface="Arial" pitchFamily="34" charset="0"/>
              </a:rPr>
              <a:t>internationalization, how do we also have to play a role in regional, international and all the circle of countries in the world. We are now eager to be the axis of a force, that name is a maritime power. And this is actually also the desire to build that we still have a role internationally.</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lstStyle/>
          <a:p>
            <a:pPr algn="r"/>
            <a:r>
              <a:rPr lang="id-ID" sz="2800" dirty="0" smtClean="0"/>
              <a:t>Mustari Irawan, Director of ANRI</a:t>
            </a:r>
            <a:endParaRPr lang="en-US" sz="2800" dirty="0"/>
          </a:p>
        </p:txBody>
      </p:sp>
      <p:sp>
        <p:nvSpPr>
          <p:cNvPr id="3" name="Content Placeholder 2"/>
          <p:cNvSpPr>
            <a:spLocks noGrp="1"/>
          </p:cNvSpPr>
          <p:nvPr>
            <p:ph idx="1"/>
          </p:nvPr>
        </p:nvSpPr>
        <p:spPr>
          <a:xfrm>
            <a:off x="500034" y="928670"/>
            <a:ext cx="8186766" cy="5572164"/>
          </a:xfrm>
        </p:spPr>
        <p:txBody>
          <a:bodyPr>
            <a:noAutofit/>
          </a:bodyPr>
          <a:lstStyle/>
          <a:p>
            <a:pPr algn="just">
              <a:buFont typeface="Wingdings" pitchFamily="2" charset="2"/>
              <a:buChar char="Ø"/>
            </a:pPr>
            <a:r>
              <a:rPr lang="en-US" sz="2800" dirty="0">
                <a:latin typeface="Arial" pitchFamily="34" charset="0"/>
                <a:cs typeface="Arial" pitchFamily="34" charset="0"/>
              </a:rPr>
              <a:t>Which is related to </a:t>
            </a:r>
            <a:r>
              <a:rPr lang="en-US" sz="2800" dirty="0">
                <a:solidFill>
                  <a:srgbClr val="FF0000"/>
                </a:solidFill>
                <a:latin typeface="Arial" pitchFamily="34" charset="0"/>
                <a:cs typeface="Arial" pitchFamily="34" charset="0"/>
              </a:rPr>
              <a:t>welfare issues</a:t>
            </a:r>
            <a:r>
              <a:rPr lang="en-US" sz="2800" dirty="0">
                <a:latin typeface="Arial" pitchFamily="34" charset="0"/>
                <a:cs typeface="Arial" pitchFamily="34" charset="0"/>
              </a:rPr>
              <a:t>, I think </a:t>
            </a:r>
            <a:r>
              <a:rPr lang="en-US" sz="2800" dirty="0">
                <a:solidFill>
                  <a:srgbClr val="FF0000"/>
                </a:solidFill>
                <a:latin typeface="Arial" pitchFamily="34" charset="0"/>
                <a:cs typeface="Arial" pitchFamily="34" charset="0"/>
              </a:rPr>
              <a:t>all countries in Asia and Africa, eager to work and build welfare</a:t>
            </a:r>
            <a:r>
              <a:rPr lang="en-US" sz="2800" dirty="0">
                <a:latin typeface="Arial" pitchFamily="34" charset="0"/>
                <a:cs typeface="Arial" pitchFamily="34" charset="0"/>
              </a:rPr>
              <a:t>. For the cooperation it becomes something very important. This is related to human rights. </a:t>
            </a:r>
            <a:endParaRPr lang="en-US" sz="2800" dirty="0" smtClean="0">
              <a:latin typeface="Arial" pitchFamily="34" charset="0"/>
              <a:cs typeface="Arial" pitchFamily="34" charset="0"/>
            </a:endParaRPr>
          </a:p>
          <a:p>
            <a:pPr algn="just">
              <a:buFont typeface="Wingdings" pitchFamily="2" charset="2"/>
              <a:buChar char="Ø"/>
            </a:pPr>
            <a:r>
              <a:rPr lang="en-US" sz="2800" dirty="0" smtClean="0">
                <a:solidFill>
                  <a:srgbClr val="FF0000"/>
                </a:solidFill>
                <a:latin typeface="Arial" pitchFamily="34" charset="0"/>
                <a:cs typeface="Arial" pitchFamily="34" charset="0"/>
              </a:rPr>
              <a:t>It </a:t>
            </a:r>
            <a:r>
              <a:rPr lang="en-US" sz="2800" dirty="0">
                <a:solidFill>
                  <a:srgbClr val="FF0000"/>
                </a:solidFill>
                <a:latin typeface="Arial" pitchFamily="34" charset="0"/>
                <a:cs typeface="Arial" pitchFamily="34" charset="0"/>
              </a:rPr>
              <a:t>is stated in  the first of </a:t>
            </a:r>
            <a:r>
              <a:rPr lang="en-US" sz="2800" b="1" dirty="0">
                <a:solidFill>
                  <a:srgbClr val="FF0000"/>
                </a:solidFill>
                <a:latin typeface="Arial" pitchFamily="34" charset="0"/>
                <a:cs typeface="Arial" pitchFamily="34" charset="0"/>
              </a:rPr>
              <a:t>Ten Principles of Bandung</a:t>
            </a:r>
            <a:r>
              <a:rPr lang="en-US" sz="2800" dirty="0">
                <a:latin typeface="Arial" pitchFamily="34" charset="0"/>
                <a:cs typeface="Arial" pitchFamily="34" charset="0"/>
              </a:rPr>
              <a:t>, I guess being an international issue, all countries desirous. </a:t>
            </a:r>
            <a:r>
              <a:rPr lang="en-US" sz="2800" dirty="0">
                <a:solidFill>
                  <a:srgbClr val="FF0000"/>
                </a:solidFill>
                <a:latin typeface="Arial" pitchFamily="34" charset="0"/>
                <a:cs typeface="Arial" pitchFamily="34" charset="0"/>
              </a:rPr>
              <a:t>Issues of human rights must be built every independent country</a:t>
            </a:r>
            <a:r>
              <a:rPr lang="en-US" sz="2800" dirty="0">
                <a:latin typeface="Arial" pitchFamily="34" charset="0"/>
                <a:cs typeface="Arial" pitchFamily="34" charset="0"/>
              </a:rPr>
              <a:t>. </a:t>
            </a:r>
            <a:r>
              <a:rPr lang="en-US" sz="2800" dirty="0">
                <a:solidFill>
                  <a:srgbClr val="FF0000"/>
                </a:solidFill>
                <a:latin typeface="Arial" pitchFamily="34" charset="0"/>
                <a:cs typeface="Arial" pitchFamily="34" charset="0"/>
              </a:rPr>
              <a:t>Every independent country, they must have human rights</a:t>
            </a:r>
            <a:r>
              <a:rPr lang="en-US" sz="2800" dirty="0">
                <a:latin typeface="Arial" pitchFamily="34" charset="0"/>
                <a:cs typeface="Arial" pitchFamily="34" charset="0"/>
              </a:rPr>
              <a:t>. We must also respect the country has human rights, </a:t>
            </a:r>
            <a:r>
              <a:rPr lang="en-US" sz="2800" b="1" dirty="0">
                <a:solidFill>
                  <a:srgbClr val="FF0000"/>
                </a:solidFill>
                <a:latin typeface="Arial" pitchFamily="34" charset="0"/>
                <a:cs typeface="Arial" pitchFamily="34" charset="0"/>
              </a:rPr>
              <a:t>so that we can uphold human rights.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pPr algn="r"/>
            <a:r>
              <a:rPr lang="id-ID" sz="2800" dirty="0" smtClean="0"/>
              <a:t>Mustari Irawan, Director of ANRI</a:t>
            </a:r>
            <a:endParaRPr lang="en-US" sz="2800" dirty="0"/>
          </a:p>
        </p:txBody>
      </p:sp>
      <p:sp>
        <p:nvSpPr>
          <p:cNvPr id="3" name="Content Placeholder 2"/>
          <p:cNvSpPr>
            <a:spLocks noGrp="1"/>
          </p:cNvSpPr>
          <p:nvPr>
            <p:ph idx="1"/>
          </p:nvPr>
        </p:nvSpPr>
        <p:spPr>
          <a:xfrm>
            <a:off x="428596" y="1142984"/>
            <a:ext cx="8258204" cy="4983179"/>
          </a:xfrm>
        </p:spPr>
        <p:txBody>
          <a:bodyPr>
            <a:normAutofit fontScale="92500"/>
          </a:bodyPr>
          <a:lstStyle/>
          <a:p>
            <a:pPr algn="just">
              <a:buFont typeface="Wingdings" pitchFamily="2" charset="2"/>
              <a:buChar char="Ø"/>
            </a:pPr>
            <a:r>
              <a:rPr lang="id-ID" dirty="0">
                <a:latin typeface="Arial" pitchFamily="34" charset="0"/>
                <a:cs typeface="Arial" pitchFamily="34" charset="0"/>
              </a:rPr>
              <a:t>it is known that </a:t>
            </a:r>
            <a:r>
              <a:rPr lang="id-ID" dirty="0">
                <a:solidFill>
                  <a:srgbClr val="FF0000"/>
                </a:solidFill>
                <a:latin typeface="Arial" pitchFamily="34" charset="0"/>
                <a:cs typeface="Arial" pitchFamily="34" charset="0"/>
              </a:rPr>
              <a:t>the Asian-African Conference event</a:t>
            </a:r>
            <a:r>
              <a:rPr lang="id-ID" dirty="0">
                <a:latin typeface="Arial" pitchFamily="34" charset="0"/>
                <a:cs typeface="Arial" pitchFamily="34" charset="0"/>
              </a:rPr>
              <a:t> is a </a:t>
            </a:r>
            <a:r>
              <a:rPr lang="id-ID" dirty="0">
                <a:solidFill>
                  <a:srgbClr val="FF0000"/>
                </a:solidFill>
                <a:latin typeface="Arial" pitchFamily="34" charset="0"/>
                <a:cs typeface="Arial" pitchFamily="34" charset="0"/>
              </a:rPr>
              <a:t>very big event, uniting two continents, Asia and Africa.</a:t>
            </a:r>
            <a:r>
              <a:rPr lang="id-ID" dirty="0">
                <a:latin typeface="Arial" pitchFamily="34" charset="0"/>
                <a:cs typeface="Arial" pitchFamily="34" charset="0"/>
              </a:rPr>
              <a:t> </a:t>
            </a:r>
            <a:endParaRPr lang="en-US" dirty="0" smtClean="0">
              <a:latin typeface="Arial" pitchFamily="34" charset="0"/>
              <a:cs typeface="Arial" pitchFamily="34" charset="0"/>
            </a:endParaRPr>
          </a:p>
          <a:p>
            <a:pPr algn="just">
              <a:buFont typeface="Wingdings" pitchFamily="2" charset="2"/>
              <a:buChar char="Ø"/>
            </a:pPr>
            <a:r>
              <a:rPr lang="id-ID" dirty="0" smtClean="0">
                <a:latin typeface="Arial" pitchFamily="34" charset="0"/>
                <a:cs typeface="Arial" pitchFamily="34" charset="0"/>
              </a:rPr>
              <a:t>This </a:t>
            </a:r>
            <a:r>
              <a:rPr lang="id-ID" dirty="0">
                <a:latin typeface="Arial" pitchFamily="34" charset="0"/>
                <a:cs typeface="Arial" pitchFamily="34" charset="0"/>
              </a:rPr>
              <a:t>event arises from the awareness that they should be independent and fight colonization of the nations of Asia and Africa. At the time of the conference, </a:t>
            </a:r>
            <a:r>
              <a:rPr lang="id-ID" dirty="0">
                <a:solidFill>
                  <a:srgbClr val="FF0000"/>
                </a:solidFill>
                <a:latin typeface="Arial" pitchFamily="34" charset="0"/>
                <a:cs typeface="Arial" pitchFamily="34" charset="0"/>
              </a:rPr>
              <a:t>fought, </a:t>
            </a:r>
            <a:r>
              <a:rPr lang="id-ID" dirty="0">
                <a:solidFill>
                  <a:srgbClr val="00B050"/>
                </a:solidFill>
                <a:latin typeface="Arial" pitchFamily="34" charset="0"/>
                <a:cs typeface="Arial" pitchFamily="34" charset="0"/>
              </a:rPr>
              <a:t>formulated</a:t>
            </a:r>
            <a:r>
              <a:rPr lang="id-ID" dirty="0">
                <a:solidFill>
                  <a:srgbClr val="FF0000"/>
                </a:solidFill>
                <a:latin typeface="Arial" pitchFamily="34" charset="0"/>
                <a:cs typeface="Arial" pitchFamily="34" charset="0"/>
              </a:rPr>
              <a:t>, issues related to independence, </a:t>
            </a:r>
            <a:r>
              <a:rPr lang="id-ID" dirty="0">
                <a:solidFill>
                  <a:srgbClr val="00B050"/>
                </a:solidFill>
                <a:latin typeface="Arial" pitchFamily="34" charset="0"/>
                <a:cs typeface="Arial" pitchFamily="34" charset="0"/>
              </a:rPr>
              <a:t>world peace</a:t>
            </a:r>
            <a:r>
              <a:rPr lang="id-ID" dirty="0">
                <a:solidFill>
                  <a:srgbClr val="FF0000"/>
                </a:solidFill>
                <a:latin typeface="Arial" pitchFamily="34" charset="0"/>
                <a:cs typeface="Arial" pitchFamily="34" charset="0"/>
              </a:rPr>
              <a:t>, freedom and </a:t>
            </a:r>
            <a:r>
              <a:rPr lang="id-ID" dirty="0">
                <a:solidFill>
                  <a:srgbClr val="00B050"/>
                </a:solidFill>
                <a:latin typeface="Arial" pitchFamily="34" charset="0"/>
                <a:cs typeface="Arial" pitchFamily="34" charset="0"/>
              </a:rPr>
              <a:t>cooperation</a:t>
            </a:r>
            <a:r>
              <a:rPr lang="id-ID" dirty="0">
                <a:solidFill>
                  <a:srgbClr val="FF0000"/>
                </a:solidFill>
                <a:latin typeface="Arial" pitchFamily="34" charset="0"/>
                <a:cs typeface="Arial" pitchFamily="34" charset="0"/>
              </a:rPr>
              <a:t> </a:t>
            </a:r>
            <a:r>
              <a:rPr lang="id-ID" dirty="0">
                <a:latin typeface="Arial" pitchFamily="34" charset="0"/>
                <a:cs typeface="Arial" pitchFamily="34" charset="0"/>
              </a:rPr>
              <a:t>among</a:t>
            </a:r>
            <a:r>
              <a:rPr lang="id-ID" dirty="0">
                <a:solidFill>
                  <a:srgbClr val="FF0000"/>
                </a:solidFill>
                <a:latin typeface="Arial" pitchFamily="34" charset="0"/>
                <a:cs typeface="Arial" pitchFamily="34" charset="0"/>
              </a:rPr>
              <a:t> Asian and African countries</a:t>
            </a:r>
            <a:endParaRPr lang="en-US"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solidFill>
                  <a:schemeClr val="accent6">
                    <a:lumMod val="50000"/>
                  </a:schemeClr>
                </a:solidFill>
                <a:latin typeface="Arial" pitchFamily="34" charset="0"/>
                <a:cs typeface="Arial" pitchFamily="34" charset="0"/>
              </a:rPr>
              <a:t>Mustari Irawan (</a:t>
            </a:r>
            <a:r>
              <a:rPr lang="en-US" b="1" dirty="0">
                <a:solidFill>
                  <a:schemeClr val="accent6">
                    <a:lumMod val="50000"/>
                  </a:schemeClr>
                </a:solidFill>
                <a:latin typeface="Arial" pitchFamily="34" charset="0"/>
                <a:cs typeface="Arial" pitchFamily="34" charset="0"/>
              </a:rPr>
              <a:t>Director of </a:t>
            </a:r>
            <a:r>
              <a:rPr lang="id-ID" b="1" dirty="0">
                <a:solidFill>
                  <a:schemeClr val="accent6">
                    <a:lumMod val="50000"/>
                  </a:schemeClr>
                </a:solidFill>
                <a:latin typeface="Arial" pitchFamily="34" charset="0"/>
                <a:cs typeface="Arial" pitchFamily="34" charset="0"/>
              </a:rPr>
              <a:t>ANRI)</a:t>
            </a:r>
            <a:endParaRPr lang="en-US"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4" name="Picture 3" descr="F:\ICoASL\film\film3.png">
            <a:hlinkClick r:id="rId2" action="ppaction://hlinkfile"/>
          </p:cNvPr>
          <p:cNvPicPr/>
          <p:nvPr/>
        </p:nvPicPr>
        <p:blipFill>
          <a:blip r:embed="rId3" cstate="print"/>
          <a:srcRect/>
          <a:stretch>
            <a:fillRect/>
          </a:stretch>
        </p:blipFill>
        <p:spPr bwMode="auto">
          <a:xfrm>
            <a:off x="1857356" y="1643050"/>
            <a:ext cx="5143536"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Footage</a:t>
            </a:r>
            <a:r>
              <a:rPr lang="id-ID" b="1" dirty="0" smtClean="0"/>
              <a:t> </a:t>
            </a:r>
            <a:r>
              <a:rPr lang="id-ID" b="1" dirty="0"/>
              <a:t>of the Asian-African Conference movie</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3400" dirty="0" smtClean="0"/>
              <a:t>T</a:t>
            </a:r>
            <a:r>
              <a:rPr lang="id-ID" sz="3400" dirty="0" smtClean="0"/>
              <a:t>estimonials </a:t>
            </a:r>
            <a:r>
              <a:rPr lang="id-ID" sz="3400" dirty="0"/>
              <a:t>First President </a:t>
            </a:r>
            <a:r>
              <a:rPr lang="en-US" sz="3400" dirty="0"/>
              <a:t>of </a:t>
            </a:r>
            <a:r>
              <a:rPr lang="id-ID" sz="3400" dirty="0"/>
              <a:t>Repu</a:t>
            </a:r>
            <a:r>
              <a:rPr lang="en-US" sz="3400" dirty="0"/>
              <a:t>b</a:t>
            </a:r>
            <a:r>
              <a:rPr lang="id-ID" sz="3400" dirty="0"/>
              <a:t>li</a:t>
            </a:r>
            <a:r>
              <a:rPr lang="en-US" sz="3400" dirty="0"/>
              <a:t>c of</a:t>
            </a:r>
            <a:r>
              <a:rPr lang="id-ID" sz="3400" dirty="0"/>
              <a:t> Indonesia in the Asian-African </a:t>
            </a:r>
            <a:r>
              <a:rPr lang="id-ID" sz="3400" dirty="0" smtClean="0"/>
              <a:t>Conference</a:t>
            </a:r>
            <a:r>
              <a:rPr lang="en-US" sz="3400" dirty="0" smtClean="0"/>
              <a:t>.</a:t>
            </a:r>
          </a:p>
          <a:p>
            <a:pPr algn="just">
              <a:buFont typeface="Wingdings" pitchFamily="2" charset="2"/>
              <a:buChar char="Ø"/>
            </a:pPr>
            <a:r>
              <a:rPr lang="en-US" sz="3400" dirty="0"/>
              <a:t>Messages that appear in this movie trailer is that the intercontinental conference is the first event in history and a pride for the Indonesian nation, leaders of Asia and Africa could meet to discuss mutual concerns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pPr algn="r"/>
            <a:r>
              <a:rPr lang="en-US" sz="2800" b="1" dirty="0" smtClean="0"/>
              <a:t>Footage</a:t>
            </a:r>
            <a:r>
              <a:rPr lang="id-ID" sz="2800" b="1" dirty="0" smtClean="0"/>
              <a:t> of</a:t>
            </a:r>
            <a:r>
              <a:rPr lang="en-US" sz="2800" b="1" dirty="0" smtClean="0"/>
              <a:t>…</a:t>
            </a:r>
            <a:endParaRPr lang="en-US" sz="2800" dirty="0"/>
          </a:p>
        </p:txBody>
      </p:sp>
      <p:sp>
        <p:nvSpPr>
          <p:cNvPr id="3" name="Content Placeholder 2"/>
          <p:cNvSpPr>
            <a:spLocks noGrp="1"/>
          </p:cNvSpPr>
          <p:nvPr>
            <p:ph idx="1"/>
          </p:nvPr>
        </p:nvSpPr>
        <p:spPr>
          <a:xfrm>
            <a:off x="571472" y="857232"/>
            <a:ext cx="8143932" cy="5643602"/>
          </a:xfrm>
        </p:spPr>
        <p:txBody>
          <a:bodyPr>
            <a:noAutofit/>
          </a:bodyPr>
          <a:lstStyle/>
          <a:p>
            <a:pPr algn="just">
              <a:lnSpc>
                <a:spcPct val="120000"/>
              </a:lnSpc>
            </a:pPr>
            <a:r>
              <a:rPr lang="id-ID" sz="2400" dirty="0">
                <a:latin typeface="Arial" pitchFamily="34" charset="0"/>
                <a:cs typeface="Arial" pitchFamily="34" charset="0"/>
              </a:rPr>
              <a:t>This is the first intercontinental conference of color people in the history of main time. I am proud that my country is your host, it is a new departure in the history of the world that leaders of Asian and African people can meet together in there own countries to discuss and deliberate upon matters of common concern. </a:t>
            </a:r>
            <a:endParaRPr lang="en-US" sz="2400" dirty="0" smtClean="0">
              <a:latin typeface="Arial" pitchFamily="34" charset="0"/>
              <a:cs typeface="Arial" pitchFamily="34" charset="0"/>
            </a:endParaRPr>
          </a:p>
          <a:p>
            <a:pPr algn="just">
              <a:lnSpc>
                <a:spcPct val="120000"/>
              </a:lnSpc>
            </a:pPr>
            <a:r>
              <a:rPr lang="id-ID" sz="2400" dirty="0" smtClean="0">
                <a:latin typeface="Arial" pitchFamily="34" charset="0"/>
                <a:cs typeface="Arial" pitchFamily="34" charset="0"/>
              </a:rPr>
              <a:t>In </a:t>
            </a:r>
            <a:r>
              <a:rPr lang="id-ID" sz="2400" dirty="0">
                <a:latin typeface="Arial" pitchFamily="34" charset="0"/>
                <a:cs typeface="Arial" pitchFamily="34" charset="0"/>
              </a:rPr>
              <a:t>spite of diversity that exists among its participant, let’s this conference be a great success. Yes, there is diversity among us, who denies it? Small and great nations are represented here, with people professing almost every religion under the sun, Budhism, Islam, Christianity, Confucianism, Hindhuism, Jainism, Sikhism, Zoroasthrinishm, Shintoism, and others.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lstStyle/>
          <a:p>
            <a:pPr algn="r"/>
            <a:r>
              <a:rPr lang="en-US" sz="2800" b="1" dirty="0" smtClean="0"/>
              <a:t>Footage</a:t>
            </a:r>
            <a:r>
              <a:rPr lang="id-ID" sz="2800" b="1" dirty="0" smtClean="0"/>
              <a:t> of</a:t>
            </a:r>
            <a:r>
              <a:rPr lang="en-US" sz="2800" b="1" dirty="0" smtClean="0"/>
              <a:t>…</a:t>
            </a:r>
            <a:endParaRPr lang="en-US" sz="2800" dirty="0"/>
          </a:p>
        </p:txBody>
      </p:sp>
      <p:sp>
        <p:nvSpPr>
          <p:cNvPr id="3" name="Content Placeholder 2"/>
          <p:cNvSpPr>
            <a:spLocks noGrp="1"/>
          </p:cNvSpPr>
          <p:nvPr>
            <p:ph idx="1"/>
          </p:nvPr>
        </p:nvSpPr>
        <p:spPr/>
        <p:txBody>
          <a:bodyPr>
            <a:normAutofit fontScale="85000" lnSpcReduction="10000"/>
          </a:bodyPr>
          <a:lstStyle/>
          <a:p>
            <a:pPr algn="just">
              <a:lnSpc>
                <a:spcPct val="110000"/>
              </a:lnSpc>
            </a:pPr>
            <a:r>
              <a:rPr lang="id-ID" dirty="0" smtClean="0">
                <a:latin typeface="Arial" pitchFamily="34" charset="0"/>
                <a:cs typeface="Arial" pitchFamily="34" charset="0"/>
              </a:rPr>
              <a:t>Almost every political faith we encounter here, Democracy. Monarchism, Theocracy, with innumerable variants. And practically every economic doctrine has its representative in this hall Marhaenism, Socialism, Capitalism, Communism, in all their manifold variations and combinations. </a:t>
            </a:r>
            <a:endParaRPr lang="en-US" dirty="0" smtClean="0">
              <a:latin typeface="Arial" pitchFamily="34" charset="0"/>
              <a:cs typeface="Arial" pitchFamily="34" charset="0"/>
            </a:endParaRPr>
          </a:p>
          <a:p>
            <a:pPr algn="just">
              <a:lnSpc>
                <a:spcPct val="110000"/>
              </a:lnSpc>
            </a:pPr>
            <a:r>
              <a:rPr lang="id-ID" dirty="0" smtClean="0">
                <a:latin typeface="Arial" pitchFamily="34" charset="0"/>
                <a:cs typeface="Arial" pitchFamily="34" charset="0"/>
              </a:rPr>
              <a:t>But what harm is in diversity, when there is unity in desire? This conference is not to a push each other, it is a conference of brotherhood.</a:t>
            </a:r>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Autofit/>
          </a:bodyPr>
          <a:lstStyle/>
          <a:p>
            <a:r>
              <a:rPr lang="en-US" sz="3200" dirty="0" smtClean="0">
                <a:latin typeface="Arial" pitchFamily="34" charset="0"/>
                <a:cs typeface="Arial" pitchFamily="34" charset="0"/>
              </a:rPr>
              <a:t>Conference of the Asian-African (KAA)</a:t>
            </a:r>
            <a:endParaRPr lang="en-US" sz="3200" dirty="0"/>
          </a:p>
        </p:txBody>
      </p:sp>
      <p:sp>
        <p:nvSpPr>
          <p:cNvPr id="3" name="Content Placeholder 2"/>
          <p:cNvSpPr>
            <a:spLocks noGrp="1"/>
          </p:cNvSpPr>
          <p:nvPr>
            <p:ph idx="1"/>
          </p:nvPr>
        </p:nvSpPr>
        <p:spPr>
          <a:xfrm>
            <a:off x="428596" y="1142984"/>
            <a:ext cx="8258204" cy="5197493"/>
          </a:xfrm>
        </p:spPr>
        <p:txBody>
          <a:bodyPr>
            <a:noAutofit/>
          </a:bodyPr>
          <a:lstStyle/>
          <a:p>
            <a:pPr algn="just">
              <a:lnSpc>
                <a:spcPct val="120000"/>
              </a:lnSpc>
            </a:pPr>
            <a:r>
              <a:rPr lang="en-US" b="1" dirty="0">
                <a:solidFill>
                  <a:srgbClr val="FF0000"/>
                </a:solidFill>
                <a:latin typeface="Arial" pitchFamily="34" charset="0"/>
                <a:cs typeface="Arial" pitchFamily="34" charset="0"/>
              </a:rPr>
              <a:t>Conference of the Asian-African </a:t>
            </a:r>
            <a:r>
              <a:rPr lang="en-US" b="1" dirty="0" smtClean="0">
                <a:solidFill>
                  <a:srgbClr val="FF0000"/>
                </a:solidFill>
                <a:latin typeface="Arial" pitchFamily="34" charset="0"/>
                <a:cs typeface="Arial" pitchFamily="34" charset="0"/>
              </a:rPr>
              <a:t>(KAA)</a:t>
            </a:r>
            <a:r>
              <a:rPr lang="en-US" dirty="0" smtClean="0">
                <a:latin typeface="Arial" pitchFamily="34" charset="0"/>
                <a:cs typeface="Arial" pitchFamily="34" charset="0"/>
              </a:rPr>
              <a:t> </a:t>
            </a:r>
            <a:r>
              <a:rPr lang="en-US" dirty="0">
                <a:latin typeface="Arial" pitchFamily="34" charset="0"/>
                <a:cs typeface="Arial" pitchFamily="34" charset="0"/>
              </a:rPr>
              <a:t>is a conference between the countries of Asia and Africa, most of whom had just gained independence. </a:t>
            </a:r>
            <a:endParaRPr lang="en-US" dirty="0" smtClean="0">
              <a:latin typeface="Arial" pitchFamily="34" charset="0"/>
              <a:cs typeface="Arial" pitchFamily="34" charset="0"/>
            </a:endParaRPr>
          </a:p>
          <a:p>
            <a:pPr algn="just">
              <a:lnSpc>
                <a:spcPct val="120000"/>
              </a:lnSpc>
            </a:pPr>
            <a:r>
              <a:rPr lang="en-US" b="1" dirty="0" smtClean="0">
                <a:solidFill>
                  <a:srgbClr val="FF0000"/>
                </a:solidFill>
                <a:latin typeface="Arial" pitchFamily="34" charset="0"/>
                <a:cs typeface="Arial" pitchFamily="34" charset="0"/>
              </a:rPr>
              <a:t>Hosted </a:t>
            </a:r>
            <a:r>
              <a:rPr lang="en-US" b="1" dirty="0">
                <a:solidFill>
                  <a:srgbClr val="FF0000"/>
                </a:solidFill>
                <a:latin typeface="Arial" pitchFamily="34" charset="0"/>
                <a:cs typeface="Arial" pitchFamily="34" charset="0"/>
              </a:rPr>
              <a:t>by</a:t>
            </a:r>
            <a:r>
              <a:rPr lang="en-US" dirty="0">
                <a:latin typeface="Arial" pitchFamily="34" charset="0"/>
                <a:cs typeface="Arial" pitchFamily="34" charset="0"/>
              </a:rPr>
              <a:t> Indonesia, Myanmar (formerly Burma), Sri Lanka (formerly Ceylon), India and Pakistan and co-</a:t>
            </a:r>
            <a:r>
              <a:rPr lang="en-US" dirty="0" err="1">
                <a:latin typeface="Arial" pitchFamily="34" charset="0"/>
                <a:cs typeface="Arial" pitchFamily="34" charset="0"/>
              </a:rPr>
              <a:t>ordinated</a:t>
            </a:r>
            <a:r>
              <a:rPr lang="en-US" dirty="0">
                <a:latin typeface="Arial" pitchFamily="34" charset="0"/>
                <a:cs typeface="Arial" pitchFamily="34" charset="0"/>
              </a:rPr>
              <a:t> by the Indonesian Foreign Minister </a:t>
            </a:r>
            <a:r>
              <a:rPr lang="en-US" dirty="0" err="1">
                <a:latin typeface="Arial" pitchFamily="34" charset="0"/>
                <a:cs typeface="Arial" pitchFamily="34" charset="0"/>
              </a:rPr>
              <a:t>Sunario</a:t>
            </a:r>
            <a:r>
              <a:rPr lang="en-US" dirty="0">
                <a:latin typeface="Arial" pitchFamily="34" charset="0"/>
                <a:cs typeface="Arial" pitchFamily="34" charset="0"/>
              </a:rPr>
              <a:t>. </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3042" y="1785926"/>
            <a:ext cx="5643602" cy="43577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200" b="1" dirty="0" smtClean="0">
                <a:latin typeface="Arial" pitchFamily="34" charset="0"/>
                <a:cs typeface="Arial" pitchFamily="34" charset="0"/>
              </a:rPr>
              <a:t>Footage </a:t>
            </a:r>
            <a:r>
              <a:rPr lang="id-ID" sz="3200" b="1" dirty="0" smtClean="0">
                <a:latin typeface="Arial" pitchFamily="34" charset="0"/>
                <a:cs typeface="Arial" pitchFamily="34" charset="0"/>
              </a:rPr>
              <a:t>Asian-African Conference</a:t>
            </a:r>
            <a:r>
              <a:rPr lang="en-US" sz="3200" b="1" dirty="0" smtClean="0">
                <a:latin typeface="Arial" pitchFamily="34" charset="0"/>
                <a:cs typeface="Arial" pitchFamily="34" charset="0"/>
              </a:rPr>
              <a:t> Movie</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500034" y="1857364"/>
            <a:ext cx="8186766" cy="4268799"/>
          </a:xfrm>
        </p:spPr>
        <p:txBody>
          <a:bodyPr/>
          <a:lstStyle/>
          <a:p>
            <a:endParaRPr lang="en-US" dirty="0"/>
          </a:p>
        </p:txBody>
      </p:sp>
      <p:pic>
        <p:nvPicPr>
          <p:cNvPr id="4" name="Picture 3" descr="F:\ICoASL\film\film9.png">
            <a:hlinkClick r:id="rId2" action="ppaction://hlinkfile"/>
          </p:cNvPr>
          <p:cNvPicPr/>
          <p:nvPr/>
        </p:nvPicPr>
        <p:blipFill>
          <a:blip r:embed="rId3" cstate="print"/>
          <a:srcRect/>
          <a:stretch>
            <a:fillRect/>
          </a:stretch>
        </p:blipFill>
        <p:spPr bwMode="auto">
          <a:xfrm>
            <a:off x="1714480" y="1857364"/>
            <a:ext cx="5500725"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solidFill>
                  <a:srgbClr val="FF0000"/>
                </a:solidFill>
                <a:latin typeface="Arial" pitchFamily="34" charset="0"/>
                <a:cs typeface="Arial" pitchFamily="34" charset="0"/>
              </a:rPr>
              <a:t>The </a:t>
            </a:r>
            <a:r>
              <a:rPr lang="en-US" sz="3200" b="1" dirty="0">
                <a:solidFill>
                  <a:srgbClr val="00B050"/>
                </a:solidFill>
                <a:latin typeface="Arial" pitchFamily="34" charset="0"/>
                <a:cs typeface="Arial" pitchFamily="34" charset="0"/>
              </a:rPr>
              <a:t>role</a:t>
            </a:r>
            <a:r>
              <a:rPr lang="en-US" sz="3000" b="1" dirty="0">
                <a:solidFill>
                  <a:srgbClr val="FF0000"/>
                </a:solidFill>
                <a:latin typeface="Arial" pitchFamily="34" charset="0"/>
                <a:cs typeface="Arial" pitchFamily="34" charset="0"/>
              </a:rPr>
              <a:t> of the Asian-African Conference Museum</a:t>
            </a:r>
            <a:endParaRPr lang="en-US" sz="30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pPr algn="just">
              <a:lnSpc>
                <a:spcPct val="120000"/>
              </a:lnSpc>
            </a:pPr>
            <a:r>
              <a:rPr lang="id-ID" dirty="0" smtClean="0">
                <a:latin typeface="Arial" pitchFamily="34" charset="0"/>
                <a:cs typeface="Arial" pitchFamily="34" charset="0"/>
              </a:rPr>
              <a:t>Thomas A. Siregar (Head of the Museum of Asian-African Conference) :</a:t>
            </a:r>
            <a:endParaRPr lang="en-US" dirty="0" smtClean="0">
              <a:latin typeface="Arial" pitchFamily="34" charset="0"/>
              <a:cs typeface="Arial" pitchFamily="34" charset="0"/>
            </a:endParaRPr>
          </a:p>
          <a:p>
            <a:pPr algn="just">
              <a:lnSpc>
                <a:spcPct val="120000"/>
              </a:lnSpc>
              <a:buFont typeface="Wingdings" pitchFamily="2" charset="2"/>
              <a:buChar char="Ø"/>
            </a:pPr>
            <a:r>
              <a:rPr lang="en-US" dirty="0" smtClean="0">
                <a:solidFill>
                  <a:srgbClr val="00B050"/>
                </a:solidFill>
                <a:latin typeface="Arial" pitchFamily="34" charset="0"/>
                <a:cs typeface="Arial" pitchFamily="34" charset="0"/>
              </a:rPr>
              <a:t>The most real we saw from the Asian-African Conference history,</a:t>
            </a:r>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their willingness to sacrifice for the nation and the State.</a:t>
            </a:r>
            <a:r>
              <a:rPr lang="en-US" dirty="0" smtClean="0">
                <a:latin typeface="Arial" pitchFamily="34" charset="0"/>
                <a:cs typeface="Arial" pitchFamily="34" charset="0"/>
              </a:rPr>
              <a:t> I think it was a very important value to be kept in teen's mind. </a:t>
            </a:r>
          </a:p>
          <a:p>
            <a:pPr algn="just">
              <a:lnSpc>
                <a:spcPct val="120000"/>
              </a:lnSpc>
              <a:buFont typeface="Wingdings" pitchFamily="2" charset="2"/>
              <a:buChar char="Ø"/>
            </a:pPr>
            <a:r>
              <a:rPr lang="en-US" dirty="0" smtClean="0">
                <a:latin typeface="Arial" pitchFamily="34" charset="0"/>
                <a:cs typeface="Arial" pitchFamily="34" charset="0"/>
              </a:rPr>
              <a:t>We see the predecessors of our nation, </a:t>
            </a:r>
            <a:r>
              <a:rPr lang="en-US" dirty="0" smtClean="0">
                <a:solidFill>
                  <a:srgbClr val="00B050"/>
                </a:solidFill>
                <a:latin typeface="Arial" pitchFamily="34" charset="0"/>
                <a:cs typeface="Arial" pitchFamily="34" charset="0"/>
              </a:rPr>
              <a:t>they could</a:t>
            </a:r>
            <a:r>
              <a:rPr lang="en-US" dirty="0" smtClean="0">
                <a:solidFill>
                  <a:srgbClr val="FF0000"/>
                </a:solidFill>
                <a:latin typeface="Arial" pitchFamily="34" charset="0"/>
                <a:cs typeface="Arial" pitchFamily="34" charset="0"/>
              </a:rPr>
              <a:t> be creative, </a:t>
            </a:r>
            <a:r>
              <a:rPr lang="en-US" dirty="0" smtClean="0">
                <a:solidFill>
                  <a:srgbClr val="00B050"/>
                </a:solidFill>
                <a:latin typeface="Arial" pitchFamily="34" charset="0"/>
                <a:cs typeface="Arial" pitchFamily="34" charset="0"/>
              </a:rPr>
              <a:t>they could</a:t>
            </a:r>
            <a:r>
              <a:rPr lang="en-US" dirty="0" smtClean="0">
                <a:solidFill>
                  <a:srgbClr val="FF0000"/>
                </a:solidFill>
                <a:latin typeface="Arial" pitchFamily="34" charset="0"/>
                <a:cs typeface="Arial" pitchFamily="34" charset="0"/>
              </a:rPr>
              <a:t> create an activity, an event, with </a:t>
            </a:r>
            <a:r>
              <a:rPr lang="en-US" dirty="0" smtClean="0">
                <a:solidFill>
                  <a:srgbClr val="00B050"/>
                </a:solidFill>
                <a:latin typeface="Arial" pitchFamily="34" charset="0"/>
                <a:cs typeface="Arial" pitchFamily="34" charset="0"/>
              </a:rPr>
              <a:t>limited means</a:t>
            </a:r>
            <a:r>
              <a:rPr lang="en-US" dirty="0" smtClean="0">
                <a:solidFill>
                  <a:srgbClr val="FF0000"/>
                </a:solidFill>
                <a:latin typeface="Arial" pitchFamily="34" charset="0"/>
                <a:cs typeface="Arial" pitchFamily="34" charset="0"/>
              </a:rPr>
              <a:t>, </a:t>
            </a:r>
            <a:r>
              <a:rPr lang="en-US" dirty="0" smtClean="0">
                <a:solidFill>
                  <a:srgbClr val="00B050"/>
                </a:solidFill>
                <a:latin typeface="Arial" pitchFamily="34" charset="0"/>
                <a:cs typeface="Arial" pitchFamily="34" charset="0"/>
              </a:rPr>
              <a:t>with limited equipment, fixtures</a:t>
            </a:r>
            <a:r>
              <a:rPr lang="en-US" dirty="0" smtClean="0">
                <a:solidFill>
                  <a:srgbClr val="FF0000"/>
                </a:solidFill>
                <a:latin typeface="Arial" pitchFamily="34" charset="0"/>
                <a:cs typeface="Arial" pitchFamily="34" charset="0"/>
              </a:rPr>
              <a:t>.</a:t>
            </a:r>
            <a:r>
              <a:rPr lang="en-US" dirty="0" smtClean="0">
                <a:latin typeface="Arial" pitchFamily="34" charset="0"/>
                <a:cs typeface="Arial" pitchFamily="34" charset="0"/>
              </a:rPr>
              <a:t> </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pPr algn="r"/>
            <a:r>
              <a:rPr lang="en-US" sz="2200" b="1" dirty="0" smtClean="0">
                <a:solidFill>
                  <a:srgbClr val="FF0000"/>
                </a:solidFill>
                <a:latin typeface="Arial" pitchFamily="34" charset="0"/>
                <a:cs typeface="Arial" pitchFamily="34" charset="0"/>
              </a:rPr>
              <a:t>The </a:t>
            </a:r>
            <a:r>
              <a:rPr lang="en-US" sz="2200" b="1" dirty="0" smtClean="0">
                <a:solidFill>
                  <a:srgbClr val="00B050"/>
                </a:solidFill>
                <a:latin typeface="Arial" pitchFamily="34" charset="0"/>
                <a:cs typeface="Arial" pitchFamily="34" charset="0"/>
              </a:rPr>
              <a:t>role</a:t>
            </a:r>
            <a:r>
              <a:rPr lang="en-US" sz="2200" b="1" dirty="0" smtClean="0">
                <a:solidFill>
                  <a:srgbClr val="FF0000"/>
                </a:solidFill>
                <a:latin typeface="Arial" pitchFamily="34" charset="0"/>
                <a:cs typeface="Arial" pitchFamily="34" charset="0"/>
              </a:rPr>
              <a:t> of the Asian-African Conference Museum</a:t>
            </a:r>
            <a:endParaRPr lang="en-US" sz="2200" dirty="0"/>
          </a:p>
        </p:txBody>
      </p:sp>
      <p:sp>
        <p:nvSpPr>
          <p:cNvPr id="3" name="Content Placeholder 2"/>
          <p:cNvSpPr>
            <a:spLocks noGrp="1"/>
          </p:cNvSpPr>
          <p:nvPr>
            <p:ph idx="1"/>
          </p:nvPr>
        </p:nvSpPr>
        <p:spPr>
          <a:xfrm>
            <a:off x="428596" y="1214422"/>
            <a:ext cx="8258204" cy="4911741"/>
          </a:xfrm>
        </p:spPr>
        <p:txBody>
          <a:bodyPr>
            <a:normAutofit fontScale="92500" lnSpcReduction="20000"/>
          </a:bodyPr>
          <a:lstStyle/>
          <a:p>
            <a:pPr algn="just">
              <a:lnSpc>
                <a:spcPct val="110000"/>
              </a:lnSpc>
              <a:buFont typeface="Wingdings" pitchFamily="2" charset="2"/>
              <a:buChar char="Ø"/>
            </a:pPr>
            <a:r>
              <a:rPr lang="en-US" dirty="0" smtClean="0">
                <a:solidFill>
                  <a:srgbClr val="00B050"/>
                </a:solidFill>
                <a:latin typeface="Arial" pitchFamily="34" charset="0"/>
                <a:cs typeface="Arial" pitchFamily="34" charset="0"/>
              </a:rPr>
              <a:t>They actually relied on the </a:t>
            </a:r>
            <a:r>
              <a:rPr lang="en-US" dirty="0" smtClean="0">
                <a:solidFill>
                  <a:srgbClr val="FF0000"/>
                </a:solidFill>
                <a:latin typeface="Arial" pitchFamily="34" charset="0"/>
                <a:cs typeface="Arial" pitchFamily="34" charset="0"/>
              </a:rPr>
              <a:t>ability</a:t>
            </a:r>
            <a:r>
              <a:rPr lang="en-US" dirty="0" smtClean="0">
                <a:solidFill>
                  <a:srgbClr val="00B050"/>
                </a:solidFill>
                <a:latin typeface="Arial" pitchFamily="34" charset="0"/>
                <a:cs typeface="Arial" pitchFamily="34" charset="0"/>
              </a:rPr>
              <a:t> of </a:t>
            </a:r>
            <a:r>
              <a:rPr lang="en-US" dirty="0" smtClean="0">
                <a:solidFill>
                  <a:srgbClr val="FF0000"/>
                </a:solidFill>
                <a:latin typeface="Arial" pitchFamily="34" charset="0"/>
                <a:cs typeface="Arial" pitchFamily="34" charset="0"/>
              </a:rPr>
              <a:t>their human resources, brainpower, negotiating skills, ability to interact.</a:t>
            </a:r>
            <a:r>
              <a:rPr lang="en-US" dirty="0" smtClean="0">
                <a:solidFill>
                  <a:srgbClr val="00B050"/>
                </a:solidFill>
                <a:latin typeface="Arial" pitchFamily="34" charset="0"/>
                <a:cs typeface="Arial" pitchFamily="34" charset="0"/>
              </a:rPr>
              <a:t> </a:t>
            </a:r>
          </a:p>
          <a:p>
            <a:pPr algn="just">
              <a:lnSpc>
                <a:spcPct val="110000"/>
              </a:lnSpc>
              <a:buFont typeface="Wingdings" pitchFamily="2" charset="2"/>
              <a:buChar char="Ø"/>
            </a:pPr>
            <a:r>
              <a:rPr lang="en-US" dirty="0" smtClean="0">
                <a:solidFill>
                  <a:srgbClr val="FF0000"/>
                </a:solidFill>
                <a:latin typeface="Arial" pitchFamily="34" charset="0"/>
                <a:cs typeface="Arial" pitchFamily="34" charset="0"/>
              </a:rPr>
              <a:t>P</a:t>
            </a:r>
            <a:r>
              <a:rPr lang="id-ID" dirty="0" smtClean="0">
                <a:solidFill>
                  <a:srgbClr val="FF0000"/>
                </a:solidFill>
                <a:latin typeface="Arial" pitchFamily="34" charset="0"/>
                <a:cs typeface="Arial" pitchFamily="34" charset="0"/>
              </a:rPr>
              <a:t>redecessors </a:t>
            </a:r>
            <a:r>
              <a:rPr lang="id-ID" dirty="0" smtClean="0">
                <a:solidFill>
                  <a:srgbClr val="00B050"/>
                </a:solidFill>
                <a:latin typeface="Arial" pitchFamily="34" charset="0"/>
                <a:cs typeface="Arial" pitchFamily="34" charset="0"/>
              </a:rPr>
              <a:t>could well learned about</a:t>
            </a:r>
            <a:r>
              <a:rPr lang="id-ID" dirty="0" smtClean="0">
                <a:solidFill>
                  <a:srgbClr val="FF0000"/>
                </a:solidFill>
                <a:latin typeface="Arial" pitchFamily="34" charset="0"/>
                <a:cs typeface="Arial" pitchFamily="34" charset="0"/>
              </a:rPr>
              <a:t> other cultures</a:t>
            </a:r>
            <a:r>
              <a:rPr lang="en-US" dirty="0" smtClean="0">
                <a:solidFill>
                  <a:srgbClr val="FF0000"/>
                </a:solidFill>
                <a:latin typeface="Arial" pitchFamily="34" charset="0"/>
                <a:cs typeface="Arial" pitchFamily="34" charset="0"/>
              </a:rPr>
              <a:t>, </a:t>
            </a:r>
            <a:r>
              <a:rPr lang="id-ID" dirty="0" smtClean="0">
                <a:solidFill>
                  <a:srgbClr val="FF0000"/>
                </a:solidFill>
                <a:latin typeface="Arial" pitchFamily="34" charset="0"/>
                <a:cs typeface="Arial" pitchFamily="34" charset="0"/>
              </a:rPr>
              <a:t> then appreciate them. </a:t>
            </a:r>
            <a:endParaRPr lang="en-US" dirty="0" smtClean="0">
              <a:solidFill>
                <a:srgbClr val="FF0000"/>
              </a:solidFill>
              <a:latin typeface="Arial" pitchFamily="34" charset="0"/>
              <a:cs typeface="Arial" pitchFamily="34" charset="0"/>
            </a:endParaRPr>
          </a:p>
          <a:p>
            <a:pPr algn="just">
              <a:lnSpc>
                <a:spcPct val="110000"/>
              </a:lnSpc>
              <a:buFont typeface="Wingdings" pitchFamily="2" charset="2"/>
              <a:buChar char="Ø"/>
            </a:pPr>
            <a:r>
              <a:rPr lang="en-US" dirty="0" smtClean="0">
                <a:latin typeface="Arial" pitchFamily="34" charset="0"/>
                <a:cs typeface="Arial" pitchFamily="34" charset="0"/>
              </a:rPr>
              <a:t>T</a:t>
            </a:r>
            <a:r>
              <a:rPr lang="id-ID" dirty="0" smtClean="0">
                <a:latin typeface="Arial" pitchFamily="34" charset="0"/>
                <a:cs typeface="Arial" pitchFamily="34" charset="0"/>
              </a:rPr>
              <a:t>his is what I think </a:t>
            </a:r>
            <a:r>
              <a:rPr lang="id-ID" dirty="0" smtClean="0">
                <a:solidFill>
                  <a:srgbClr val="FF0000"/>
                </a:solidFill>
                <a:latin typeface="Arial" pitchFamily="34" charset="0"/>
                <a:cs typeface="Arial" pitchFamily="34" charset="0"/>
              </a:rPr>
              <a:t>we also have to learn from them</a:t>
            </a:r>
            <a:r>
              <a:rPr lang="id-ID" dirty="0" smtClean="0">
                <a:latin typeface="Arial" pitchFamily="34" charset="0"/>
                <a:cs typeface="Arial" pitchFamily="34" charset="0"/>
              </a:rPr>
              <a:t>, we live in an age that ther</a:t>
            </a:r>
            <a:r>
              <a:rPr lang="en-US" dirty="0" smtClean="0">
                <a:latin typeface="Arial" pitchFamily="34" charset="0"/>
                <a:cs typeface="Arial" pitchFamily="34" charset="0"/>
              </a:rPr>
              <a:t>e</a:t>
            </a:r>
            <a:r>
              <a:rPr lang="id-ID" dirty="0" smtClean="0">
                <a:latin typeface="Arial" pitchFamily="34" charset="0"/>
                <a:cs typeface="Arial" pitchFamily="34" charset="0"/>
              </a:rPr>
              <a:t> is much information and  culture around us, we're not used to use them. We prefer to take </a:t>
            </a:r>
            <a:r>
              <a:rPr lang="en-US" dirty="0" smtClean="0">
                <a:latin typeface="Arial" pitchFamily="34" charset="0"/>
                <a:cs typeface="Arial" pitchFamily="34" charset="0"/>
              </a:rPr>
              <a:t>an</a:t>
            </a:r>
            <a:r>
              <a:rPr lang="id-ID" dirty="0" smtClean="0">
                <a:latin typeface="Arial" pitchFamily="34" charset="0"/>
                <a:cs typeface="Arial" pitchFamily="34" charset="0"/>
              </a:rPr>
              <a:t> easy</a:t>
            </a:r>
            <a:r>
              <a:rPr lang="en-US" dirty="0" smtClean="0">
                <a:latin typeface="Arial" pitchFamily="34" charset="0"/>
                <a:cs typeface="Arial" pitchFamily="34" charset="0"/>
              </a:rPr>
              <a:t> ones</a:t>
            </a:r>
            <a:r>
              <a:rPr lang="id-ID" dirty="0" smtClean="0">
                <a:latin typeface="Arial" pitchFamily="34" charset="0"/>
                <a:cs typeface="Arial" pitchFamily="34" charset="0"/>
              </a:rPr>
              <a:t>. </a:t>
            </a:r>
            <a:endParaRPr lang="en-US" dirty="0" smtClean="0">
              <a:latin typeface="Arial" pitchFamily="34" charset="0"/>
              <a:cs typeface="Arial" pitchFamily="34" charset="0"/>
            </a:endParaRPr>
          </a:p>
          <a:p>
            <a:pPr algn="just">
              <a:lnSpc>
                <a:spcPct val="110000"/>
              </a:lnSpc>
              <a:buFont typeface="Wingdings" pitchFamily="2" charset="2"/>
              <a:buChar char="Ø"/>
            </a:pPr>
            <a:r>
              <a:rPr lang="en-US" dirty="0" smtClean="0">
                <a:solidFill>
                  <a:srgbClr val="FF0000"/>
                </a:solidFill>
                <a:latin typeface="Arial" pitchFamily="34" charset="0"/>
                <a:cs typeface="Arial" pitchFamily="34" charset="0"/>
              </a:rPr>
              <a:t>T</a:t>
            </a:r>
            <a:r>
              <a:rPr lang="id-ID" dirty="0" smtClean="0">
                <a:solidFill>
                  <a:srgbClr val="FF0000"/>
                </a:solidFill>
                <a:latin typeface="Arial" pitchFamily="34" charset="0"/>
                <a:cs typeface="Arial" pitchFamily="34" charset="0"/>
              </a:rPr>
              <a:t>his is a valuable lesson from the past</a:t>
            </a:r>
            <a:r>
              <a:rPr lang="en-US" dirty="0" smtClean="0">
                <a:solidFill>
                  <a:srgbClr val="FF0000"/>
                </a:solidFill>
                <a:latin typeface="Arial" pitchFamily="34" charset="0"/>
                <a:cs typeface="Arial" pitchFamily="34" charset="0"/>
              </a:rPr>
              <a:t>.</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pPr algn="r"/>
            <a:r>
              <a:rPr lang="en-US" sz="2200" b="1" dirty="0" smtClean="0">
                <a:solidFill>
                  <a:srgbClr val="FF0000"/>
                </a:solidFill>
                <a:latin typeface="Arial" pitchFamily="34" charset="0"/>
                <a:cs typeface="Arial" pitchFamily="34" charset="0"/>
              </a:rPr>
              <a:t>The </a:t>
            </a:r>
            <a:r>
              <a:rPr lang="en-US" sz="2200" b="1" dirty="0" smtClean="0">
                <a:solidFill>
                  <a:srgbClr val="00B050"/>
                </a:solidFill>
                <a:latin typeface="Arial" pitchFamily="34" charset="0"/>
                <a:cs typeface="Arial" pitchFamily="34" charset="0"/>
              </a:rPr>
              <a:t>role</a:t>
            </a:r>
            <a:r>
              <a:rPr lang="en-US" sz="2200" b="1" dirty="0" smtClean="0">
                <a:solidFill>
                  <a:srgbClr val="FF0000"/>
                </a:solidFill>
                <a:latin typeface="Arial" pitchFamily="34" charset="0"/>
                <a:cs typeface="Arial" pitchFamily="34" charset="0"/>
              </a:rPr>
              <a:t> of the Asian-African Conference Museum</a:t>
            </a:r>
            <a:endParaRPr lang="en-US" sz="2200" dirty="0"/>
          </a:p>
        </p:txBody>
      </p:sp>
      <p:sp>
        <p:nvSpPr>
          <p:cNvPr id="3" name="Content Placeholder 2"/>
          <p:cNvSpPr>
            <a:spLocks noGrp="1"/>
          </p:cNvSpPr>
          <p:nvPr>
            <p:ph idx="1"/>
          </p:nvPr>
        </p:nvSpPr>
        <p:spPr>
          <a:xfrm>
            <a:off x="571472" y="928670"/>
            <a:ext cx="8115328" cy="5429288"/>
          </a:xfrm>
        </p:spPr>
        <p:txBody>
          <a:bodyPr>
            <a:normAutofit fontScale="92500" lnSpcReduction="10000"/>
          </a:bodyPr>
          <a:lstStyle/>
          <a:p>
            <a:pPr algn="just">
              <a:lnSpc>
                <a:spcPct val="120000"/>
              </a:lnSpc>
            </a:pPr>
            <a:r>
              <a:rPr lang="en-US" dirty="0" smtClean="0">
                <a:solidFill>
                  <a:srgbClr val="FF0000"/>
                </a:solidFill>
                <a:latin typeface="Arial" pitchFamily="34" charset="0"/>
                <a:cs typeface="Arial" pitchFamily="34" charset="0"/>
              </a:rPr>
              <a:t>The willingness of the heroes to sacrifice for the nation and the state. </a:t>
            </a:r>
          </a:p>
          <a:p>
            <a:pPr algn="just">
              <a:lnSpc>
                <a:spcPct val="120000"/>
              </a:lnSpc>
            </a:pPr>
            <a:r>
              <a:rPr lang="en-US" dirty="0" smtClean="0">
                <a:latin typeface="Arial" pitchFamily="34" charset="0"/>
                <a:cs typeface="Arial" pitchFamily="34" charset="0"/>
              </a:rPr>
              <a:t>The </a:t>
            </a:r>
            <a:r>
              <a:rPr lang="en-US" dirty="0" smtClean="0">
                <a:solidFill>
                  <a:srgbClr val="00B050"/>
                </a:solidFill>
                <a:latin typeface="Arial" pitchFamily="34" charset="0"/>
                <a:cs typeface="Arial" pitchFamily="34" charset="0"/>
              </a:rPr>
              <a:t>predecessor of our nation</a:t>
            </a:r>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they can be creative, they can create an activity, an event, with limited means, with limited equipment, fixtures</a:t>
            </a:r>
            <a:r>
              <a:rPr lang="en-US" dirty="0" smtClean="0">
                <a:latin typeface="Arial" pitchFamily="34" charset="0"/>
                <a:cs typeface="Arial" pitchFamily="34" charset="0"/>
              </a:rPr>
              <a:t>. </a:t>
            </a:r>
          </a:p>
          <a:p>
            <a:pPr algn="just">
              <a:lnSpc>
                <a:spcPct val="120000"/>
              </a:lnSpc>
            </a:pPr>
            <a:r>
              <a:rPr lang="en-US" b="1" dirty="0" smtClean="0">
                <a:solidFill>
                  <a:srgbClr val="FF0000"/>
                </a:solidFill>
                <a:latin typeface="Arial" pitchFamily="34" charset="0"/>
                <a:cs typeface="Arial" pitchFamily="34" charset="0"/>
              </a:rPr>
              <a:t>In terms of preserving and popularize the Asian-African Conference has been run well </a:t>
            </a:r>
            <a:r>
              <a:rPr lang="en-US" b="1" dirty="0" smtClean="0">
                <a:solidFill>
                  <a:srgbClr val="00B050"/>
                </a:solidFill>
                <a:latin typeface="Arial" pitchFamily="34" charset="0"/>
                <a:cs typeface="Arial" pitchFamily="34" charset="0"/>
              </a:rPr>
              <a:t>through the activities</a:t>
            </a:r>
            <a:r>
              <a:rPr lang="en-US" b="1" dirty="0" smtClean="0">
                <a:solidFill>
                  <a:srgbClr val="FF0000"/>
                </a:solidFill>
                <a:latin typeface="Arial" pitchFamily="34" charset="0"/>
                <a:cs typeface="Arial" pitchFamily="34" charset="0"/>
              </a:rPr>
              <a:t> carried out at the Museum of Asian-African Conference.</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728" y="1714488"/>
            <a:ext cx="6143668" cy="407196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2" name="Title 1"/>
          <p:cNvSpPr>
            <a:spLocks noGrp="1"/>
          </p:cNvSpPr>
          <p:nvPr>
            <p:ph type="title"/>
          </p:nvPr>
        </p:nvSpPr>
        <p:spPr/>
        <p:txBody>
          <a:bodyPr>
            <a:normAutofit fontScale="90000"/>
          </a:bodyPr>
          <a:lstStyle/>
          <a:p>
            <a:r>
              <a:rPr lang="id-ID" b="1" dirty="0" smtClean="0">
                <a:solidFill>
                  <a:schemeClr val="accent6">
                    <a:lumMod val="50000"/>
                  </a:schemeClr>
                </a:solidFill>
              </a:rPr>
              <a:t>Thomas A. Siregar </a:t>
            </a:r>
            <a:r>
              <a:rPr lang="en-US" b="1" dirty="0" smtClean="0">
                <a:solidFill>
                  <a:schemeClr val="accent6">
                    <a:lumMod val="50000"/>
                  </a:schemeClr>
                </a:solidFill>
              </a:rPr>
              <a:t/>
            </a:r>
            <a:br>
              <a:rPr lang="en-US" b="1" dirty="0" smtClean="0">
                <a:solidFill>
                  <a:schemeClr val="accent6">
                    <a:lumMod val="50000"/>
                  </a:schemeClr>
                </a:solidFill>
              </a:rPr>
            </a:br>
            <a:r>
              <a:rPr lang="id-ID" sz="3100" b="1" dirty="0" smtClean="0">
                <a:solidFill>
                  <a:schemeClr val="accent6">
                    <a:lumMod val="50000"/>
                  </a:schemeClr>
                </a:solidFill>
              </a:rPr>
              <a:t>(</a:t>
            </a:r>
            <a:r>
              <a:rPr lang="en-US" sz="3100" b="1" dirty="0" smtClean="0">
                <a:solidFill>
                  <a:schemeClr val="accent6">
                    <a:lumMod val="50000"/>
                  </a:schemeClr>
                </a:solidFill>
              </a:rPr>
              <a:t>Director of </a:t>
            </a:r>
            <a:r>
              <a:rPr lang="id-ID" sz="3100" b="1" dirty="0" smtClean="0">
                <a:solidFill>
                  <a:schemeClr val="accent6">
                    <a:lumMod val="50000"/>
                  </a:schemeClr>
                </a:solidFill>
              </a:rPr>
              <a:t> Museum Asian-African Confer</a:t>
            </a:r>
            <a:r>
              <a:rPr lang="en-US" sz="3100" b="1" dirty="0" err="1" smtClean="0">
                <a:solidFill>
                  <a:schemeClr val="accent6">
                    <a:lumMod val="50000"/>
                  </a:schemeClr>
                </a:solidFill>
              </a:rPr>
              <a:t>ence</a:t>
            </a:r>
            <a:r>
              <a:rPr lang="id-ID" sz="3100" b="1" dirty="0" smtClean="0">
                <a:solidFill>
                  <a:schemeClr val="accent6">
                    <a:lumMod val="50000"/>
                  </a:schemeClr>
                </a:solidFill>
              </a:rPr>
              <a:t>)</a:t>
            </a:r>
            <a:endParaRPr lang="en-US" sz="3100" dirty="0">
              <a:solidFill>
                <a:schemeClr val="accent6">
                  <a:lumMod val="50000"/>
                </a:schemeClr>
              </a:solidFill>
            </a:endParaRPr>
          </a:p>
        </p:txBody>
      </p:sp>
      <p:sp>
        <p:nvSpPr>
          <p:cNvPr id="3" name="Content Placeholder 2"/>
          <p:cNvSpPr>
            <a:spLocks noGrp="1"/>
          </p:cNvSpPr>
          <p:nvPr>
            <p:ph idx="1"/>
          </p:nvPr>
        </p:nvSpPr>
        <p:spPr/>
        <p:txBody>
          <a:bodyPr/>
          <a:lstStyle/>
          <a:p>
            <a:endParaRPr lang="en-US" dirty="0"/>
          </a:p>
        </p:txBody>
      </p:sp>
      <p:pic>
        <p:nvPicPr>
          <p:cNvPr id="4" name="Picture 3" descr="F:\ICoASL\film\film4.png">
            <a:hlinkClick r:id="rId2" action="ppaction://hlinkfile"/>
          </p:cNvPr>
          <p:cNvPicPr/>
          <p:nvPr/>
        </p:nvPicPr>
        <p:blipFill>
          <a:blip r:embed="rId3" cstate="print"/>
          <a:srcRect/>
          <a:stretch>
            <a:fillRect/>
          </a:stretch>
        </p:blipFill>
        <p:spPr bwMode="auto">
          <a:xfrm>
            <a:off x="1500166" y="1785926"/>
            <a:ext cx="6000792"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Autofit/>
          </a:bodyPr>
          <a:lstStyle/>
          <a:p>
            <a:r>
              <a:rPr lang="id-ID" sz="2800" dirty="0" smtClean="0">
                <a:solidFill>
                  <a:srgbClr val="FF0000"/>
                </a:solidFill>
                <a:latin typeface="Arial" pitchFamily="34" charset="0"/>
                <a:cs typeface="Arial" pitchFamily="34" charset="0"/>
              </a:rPr>
              <a:t>Asian-African Conference as part of world heritage</a:t>
            </a:r>
            <a:endParaRPr lang="en-US" sz="2800" dirty="0">
              <a:solidFill>
                <a:srgbClr val="FF0000"/>
              </a:solidFill>
            </a:endParaRPr>
          </a:p>
        </p:txBody>
      </p:sp>
      <p:sp>
        <p:nvSpPr>
          <p:cNvPr id="3" name="Content Placeholder 2"/>
          <p:cNvSpPr>
            <a:spLocks noGrp="1"/>
          </p:cNvSpPr>
          <p:nvPr>
            <p:ph idx="1"/>
          </p:nvPr>
        </p:nvSpPr>
        <p:spPr>
          <a:xfrm>
            <a:off x="500034" y="928670"/>
            <a:ext cx="8186766" cy="5715040"/>
          </a:xfrm>
        </p:spPr>
        <p:txBody>
          <a:bodyPr>
            <a:normAutofit fontScale="62500" lnSpcReduction="20000"/>
          </a:bodyPr>
          <a:lstStyle/>
          <a:p>
            <a:pPr algn="just">
              <a:lnSpc>
                <a:spcPct val="120000"/>
              </a:lnSpc>
            </a:pPr>
            <a:r>
              <a:rPr lang="id-ID" sz="3800" dirty="0" smtClean="0">
                <a:latin typeface="Arial" pitchFamily="34" charset="0"/>
                <a:cs typeface="Arial" pitchFamily="34" charset="0"/>
              </a:rPr>
              <a:t>We all know that </a:t>
            </a:r>
            <a:r>
              <a:rPr lang="id-ID" sz="3800" dirty="0" smtClean="0">
                <a:solidFill>
                  <a:srgbClr val="FF0000"/>
                </a:solidFill>
                <a:latin typeface="Arial" pitchFamily="34" charset="0"/>
                <a:cs typeface="Arial" pitchFamily="34" charset="0"/>
              </a:rPr>
              <a:t>the Asian-African Conference in 1955</a:t>
            </a:r>
            <a:r>
              <a:rPr lang="id-ID" sz="3800" dirty="0" smtClean="0">
                <a:latin typeface="Arial" pitchFamily="34" charset="0"/>
                <a:cs typeface="Arial" pitchFamily="34" charset="0"/>
              </a:rPr>
              <a:t> also was the forerunner of the establishment of the non-aligned movemen</a:t>
            </a:r>
            <a:r>
              <a:rPr lang="en-US" sz="3800" dirty="0" smtClean="0">
                <a:latin typeface="Arial" pitchFamily="34" charset="0"/>
                <a:cs typeface="Arial" pitchFamily="34" charset="0"/>
              </a:rPr>
              <a:t>t.</a:t>
            </a:r>
            <a:r>
              <a:rPr lang="id-ID" sz="3800" dirty="0" smtClean="0">
                <a:latin typeface="Arial" pitchFamily="34" charset="0"/>
                <a:cs typeface="Arial" pitchFamily="34" charset="0"/>
              </a:rPr>
              <a:t> So when Asian African countries, especially the countries have not yet gained independence, they have not had the courage to sovereignty and fight the occupation. </a:t>
            </a:r>
            <a:endParaRPr lang="en-US" sz="3800" dirty="0" smtClean="0">
              <a:latin typeface="Arial" pitchFamily="34" charset="0"/>
              <a:cs typeface="Arial" pitchFamily="34" charset="0"/>
            </a:endParaRPr>
          </a:p>
          <a:p>
            <a:pPr algn="just">
              <a:lnSpc>
                <a:spcPct val="120000"/>
              </a:lnSpc>
            </a:pPr>
            <a:r>
              <a:rPr lang="id-ID" sz="3800" dirty="0" smtClean="0">
                <a:solidFill>
                  <a:srgbClr val="FF0000"/>
                </a:solidFill>
                <a:latin typeface="Arial" pitchFamily="34" charset="0"/>
                <a:cs typeface="Arial" pitchFamily="34" charset="0"/>
              </a:rPr>
              <a:t>It is important to be documented as part of world heritage.</a:t>
            </a:r>
            <a:r>
              <a:rPr lang="id-ID" sz="3800" dirty="0" smtClean="0">
                <a:latin typeface="Arial" pitchFamily="34" charset="0"/>
                <a:cs typeface="Arial" pitchFamily="34" charset="0"/>
              </a:rPr>
              <a:t> Asian-African Conference was born in 1955 from the Non-Aligned Movement, as well as other movement that </a:t>
            </a:r>
            <a:r>
              <a:rPr lang="en-US" sz="3800" dirty="0" smtClean="0">
                <a:latin typeface="Arial" pitchFamily="34" charset="0"/>
                <a:cs typeface="Arial" pitchFamily="34" charset="0"/>
              </a:rPr>
              <a:t>spoke the  countries</a:t>
            </a:r>
            <a:r>
              <a:rPr lang="id-ID" sz="3800" dirty="0" smtClean="0">
                <a:latin typeface="Arial" pitchFamily="34" charset="0"/>
                <a:cs typeface="Arial" pitchFamily="34" charset="0"/>
              </a:rPr>
              <a:t> were not yet independent and other developing countries. </a:t>
            </a:r>
            <a:endParaRPr lang="en-US" sz="3800" dirty="0" smtClean="0">
              <a:latin typeface="Arial" pitchFamily="34" charset="0"/>
              <a:cs typeface="Arial" pitchFamily="34" charset="0"/>
            </a:endParaRPr>
          </a:p>
          <a:p>
            <a:pPr algn="just">
              <a:lnSpc>
                <a:spcPct val="120000"/>
              </a:lnSpc>
            </a:pPr>
            <a:r>
              <a:rPr lang="id-ID" sz="3800" dirty="0" smtClean="0">
                <a:solidFill>
                  <a:srgbClr val="00B050"/>
                </a:solidFill>
                <a:latin typeface="Arial" pitchFamily="34" charset="0"/>
                <a:cs typeface="Arial" pitchFamily="34" charset="0"/>
              </a:rPr>
              <a:t>So why do we need to raise to UNESCO ?</a:t>
            </a:r>
            <a:r>
              <a:rPr lang="id-ID" sz="3800" dirty="0" smtClean="0">
                <a:latin typeface="Arial" pitchFamily="34" charset="0"/>
                <a:cs typeface="Arial" pitchFamily="34" charset="0"/>
              </a:rPr>
              <a:t> </a:t>
            </a:r>
            <a:r>
              <a:rPr lang="id-ID" sz="3800" dirty="0" smtClean="0">
                <a:solidFill>
                  <a:srgbClr val="FF0000"/>
                </a:solidFill>
                <a:latin typeface="Arial" pitchFamily="34" charset="0"/>
                <a:cs typeface="Arial" pitchFamily="34" charset="0"/>
              </a:rPr>
              <a:t>Lest at any time the matter was forgotten</a:t>
            </a:r>
            <a:r>
              <a:rPr lang="id-ID" sz="3800" dirty="0" smtClean="0">
                <a:latin typeface="Arial" pitchFamily="34" charset="0"/>
                <a:cs typeface="Arial" pitchFamily="34" charset="0"/>
              </a:rPr>
              <a:t>. Yet </a:t>
            </a:r>
            <a:r>
              <a:rPr lang="id-ID" sz="3800" b="1" dirty="0" smtClean="0">
                <a:solidFill>
                  <a:srgbClr val="FF0000"/>
                </a:solidFill>
                <a:latin typeface="Arial" pitchFamily="34" charset="0"/>
                <a:cs typeface="Arial" pitchFamily="34" charset="0"/>
              </a:rPr>
              <a:t>this is the most important part of the history of world politics</a:t>
            </a:r>
            <a:r>
              <a:rPr lang="id-ID" sz="3800" dirty="0" smtClean="0">
                <a:latin typeface="Arial" pitchFamily="34" charset="0"/>
                <a:cs typeface="Arial" pitchFamily="34" charset="0"/>
              </a:rPr>
              <a:t>.</a:t>
            </a:r>
            <a:endParaRPr lang="en-US" sz="38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FUJITSU3\Desktop\heritage.png">
            <a:hlinkClick r:id="rId2" action="ppaction://hlinkfile"/>
          </p:cNvPr>
          <p:cNvPicPr>
            <a:picLocks noChangeAspect="1" noChangeArrowheads="1"/>
          </p:cNvPicPr>
          <p:nvPr/>
        </p:nvPicPr>
        <p:blipFill>
          <a:blip r:embed="rId3"/>
          <a:srcRect/>
          <a:stretch>
            <a:fillRect/>
          </a:stretch>
        </p:blipFill>
        <p:spPr bwMode="auto">
          <a:xfrm>
            <a:off x="1079500" y="1052513"/>
            <a:ext cx="6983413" cy="47529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endParaRPr lang="en-US" dirty="0"/>
          </a:p>
        </p:txBody>
      </p:sp>
      <p:sp>
        <p:nvSpPr>
          <p:cNvPr id="3" name="Content Placeholder 2"/>
          <p:cNvSpPr>
            <a:spLocks noGrp="1"/>
          </p:cNvSpPr>
          <p:nvPr>
            <p:ph idx="1"/>
          </p:nvPr>
        </p:nvSpPr>
        <p:spPr>
          <a:xfrm>
            <a:off x="428596" y="1214422"/>
            <a:ext cx="8258204" cy="5197493"/>
          </a:xfrm>
        </p:spPr>
        <p:txBody>
          <a:bodyPr>
            <a:noAutofit/>
          </a:bodyPr>
          <a:lstStyle/>
          <a:p>
            <a:pPr algn="just"/>
            <a:r>
              <a:rPr lang="en-US" dirty="0" smtClean="0">
                <a:latin typeface="Arial" pitchFamily="34" charset="0"/>
                <a:cs typeface="Arial" pitchFamily="34" charset="0"/>
              </a:rPr>
              <a:t>What </a:t>
            </a:r>
            <a:r>
              <a:rPr lang="en-US" dirty="0" smtClean="0">
                <a:solidFill>
                  <a:srgbClr val="00B050"/>
                </a:solidFill>
                <a:latin typeface="Arial" pitchFamily="34" charset="0"/>
                <a:cs typeface="Arial" pitchFamily="34" charset="0"/>
              </a:rPr>
              <a:t>has been done by museum Asian-African Conference to help teens better recognize the history of their people, greater appreciation for the efforts of our nation predecessors</a:t>
            </a:r>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doing various activities that make them aware of the history , So history does not have to be rigidly displayed in the form of seminars, workshops, but in the form of appreciation.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58" y="928670"/>
            <a:ext cx="8258204" cy="4840327"/>
          </a:xfrm>
        </p:spPr>
        <p:txBody>
          <a:bodyPr>
            <a:noAutofit/>
          </a:bodyPr>
          <a:lstStyle/>
          <a:p>
            <a:pPr algn="just"/>
            <a:r>
              <a:rPr lang="en-US" sz="2800" dirty="0" smtClean="0">
                <a:latin typeface="Arial" pitchFamily="34" charset="0"/>
                <a:cs typeface="Arial" pitchFamily="34" charset="0"/>
              </a:rPr>
              <a:t>So the most important things, they come here, we most emphasize is, </a:t>
            </a:r>
            <a:r>
              <a:rPr lang="en-US" sz="2800" dirty="0" smtClean="0">
                <a:solidFill>
                  <a:srgbClr val="FF0000"/>
                </a:solidFill>
                <a:latin typeface="Arial" pitchFamily="34" charset="0"/>
                <a:cs typeface="Arial" pitchFamily="34" charset="0"/>
              </a:rPr>
              <a:t>they feel re-energized atmosphere of Asian-African Conference.</a:t>
            </a:r>
            <a:r>
              <a:rPr lang="en-US" sz="2800" dirty="0" smtClean="0">
                <a:latin typeface="Arial" pitchFamily="34" charset="0"/>
                <a:cs typeface="Arial" pitchFamily="34" charset="0"/>
              </a:rPr>
              <a:t> Because </a:t>
            </a:r>
            <a:r>
              <a:rPr lang="en-US" sz="2800" dirty="0" smtClean="0">
                <a:solidFill>
                  <a:srgbClr val="FF0000"/>
                </a:solidFill>
                <a:latin typeface="Arial" pitchFamily="34" charset="0"/>
                <a:cs typeface="Arial" pitchFamily="34" charset="0"/>
              </a:rPr>
              <a:t>we have some advantages of  building as silent witness,  that still exist here (main hall), so usually we receive them here first, we invite them to feel how the atmosphere on that time.</a:t>
            </a:r>
            <a:r>
              <a:rPr lang="en-US" sz="2800" dirty="0" smtClean="0">
                <a:latin typeface="Arial" pitchFamily="34" charset="0"/>
                <a:cs typeface="Arial" pitchFamily="34" charset="0"/>
              </a:rPr>
              <a:t> </a:t>
            </a:r>
          </a:p>
          <a:p>
            <a:pPr algn="just"/>
            <a:r>
              <a:rPr lang="en-US" sz="2800" dirty="0" smtClean="0">
                <a:latin typeface="Arial" pitchFamily="34" charset="0"/>
                <a:cs typeface="Arial" pitchFamily="34" charset="0"/>
              </a:rPr>
              <a:t>The atmosphere of the conference, how people from different countries, with various cultural backgrounds, ideologies, they can sit down together for several days here, equating opinion, make a commitment, we invite teens to feel the atmosphere first.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FUJITSU3\Desktop\heritage1.png">
            <a:hlinkClick r:id="rId2" action="ppaction://hlinkfile"/>
          </p:cNvPr>
          <p:cNvPicPr>
            <a:picLocks noChangeAspect="1" noChangeArrowheads="1"/>
          </p:cNvPicPr>
          <p:nvPr/>
        </p:nvPicPr>
        <p:blipFill>
          <a:blip r:embed="rId3"/>
          <a:srcRect/>
          <a:stretch>
            <a:fillRect/>
          </a:stretch>
        </p:blipFill>
        <p:spPr bwMode="auto">
          <a:xfrm>
            <a:off x="357158" y="1666879"/>
            <a:ext cx="8427689" cy="42624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endParaRPr lang="en-US" dirty="0"/>
          </a:p>
        </p:txBody>
      </p:sp>
      <p:sp>
        <p:nvSpPr>
          <p:cNvPr id="3" name="Content Placeholder 2"/>
          <p:cNvSpPr>
            <a:spLocks noGrp="1"/>
          </p:cNvSpPr>
          <p:nvPr>
            <p:ph idx="1"/>
          </p:nvPr>
        </p:nvSpPr>
        <p:spPr>
          <a:xfrm>
            <a:off x="571472" y="1071546"/>
            <a:ext cx="8115328" cy="5054617"/>
          </a:xfrm>
        </p:spPr>
        <p:txBody>
          <a:bodyPr>
            <a:normAutofit fontScale="92500" lnSpcReduction="10000"/>
          </a:bodyPr>
          <a:lstStyle/>
          <a:p>
            <a:pPr>
              <a:lnSpc>
                <a:spcPct val="110000"/>
              </a:lnSpc>
            </a:pPr>
            <a:r>
              <a:rPr lang="en-US" dirty="0" smtClean="0">
                <a:latin typeface="Arial" pitchFamily="34" charset="0"/>
                <a:cs typeface="Arial" pitchFamily="34" charset="0"/>
              </a:rPr>
              <a:t>Took </a:t>
            </a:r>
            <a:r>
              <a:rPr lang="en-US" dirty="0" smtClean="0">
                <a:solidFill>
                  <a:srgbClr val="FF0000"/>
                </a:solidFill>
                <a:latin typeface="Arial" pitchFamily="34" charset="0"/>
                <a:cs typeface="Arial" pitchFamily="34" charset="0"/>
              </a:rPr>
              <a:t>place at </a:t>
            </a:r>
            <a:r>
              <a:rPr lang="en-US" b="1" dirty="0" err="1" smtClean="0">
                <a:solidFill>
                  <a:srgbClr val="FF0000"/>
                </a:solidFill>
                <a:latin typeface="Arial" pitchFamily="34" charset="0"/>
                <a:cs typeface="Arial" pitchFamily="34" charset="0"/>
              </a:rPr>
              <a:t>Gedung</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Merdeka</a:t>
            </a:r>
            <a:r>
              <a:rPr lang="en-US" b="1" dirty="0" smtClean="0">
                <a:solidFill>
                  <a:srgbClr val="FF0000"/>
                </a:solidFill>
                <a:latin typeface="Arial" pitchFamily="34" charset="0"/>
                <a:cs typeface="Arial" pitchFamily="34" charset="0"/>
              </a:rPr>
              <a:t>, Bandung</a:t>
            </a:r>
            <a:r>
              <a:rPr lang="en-US" dirty="0" smtClean="0">
                <a:latin typeface="Arial" pitchFamily="34" charset="0"/>
                <a:cs typeface="Arial" pitchFamily="34" charset="0"/>
              </a:rPr>
              <a:t>, Indonesia, between </a:t>
            </a:r>
            <a:r>
              <a:rPr lang="en-US" b="1" dirty="0" smtClean="0">
                <a:solidFill>
                  <a:srgbClr val="FF0000"/>
                </a:solidFill>
                <a:latin typeface="Arial" pitchFamily="34" charset="0"/>
                <a:cs typeface="Arial" pitchFamily="34" charset="0"/>
              </a:rPr>
              <a:t>April 18-24, 1955</a:t>
            </a:r>
            <a:r>
              <a:rPr lang="en-US" dirty="0" smtClean="0">
                <a:latin typeface="Arial" pitchFamily="34" charset="0"/>
                <a:cs typeface="Arial" pitchFamily="34" charset="0"/>
              </a:rPr>
              <a:t> </a:t>
            </a:r>
          </a:p>
          <a:p>
            <a:pPr>
              <a:lnSpc>
                <a:spcPct val="110000"/>
              </a:lnSpc>
            </a:pPr>
            <a:r>
              <a:rPr lang="en-US" b="1" dirty="0" smtClean="0">
                <a:solidFill>
                  <a:srgbClr val="FF0000"/>
                </a:solidFill>
                <a:latin typeface="Arial" pitchFamily="34" charset="0"/>
                <a:cs typeface="Arial" pitchFamily="34" charset="0"/>
              </a:rPr>
              <a:t>The aim </a:t>
            </a:r>
            <a:r>
              <a:rPr lang="en-US" dirty="0" smtClean="0">
                <a:latin typeface="Arial" pitchFamily="34" charset="0"/>
                <a:cs typeface="Arial" pitchFamily="34" charset="0"/>
              </a:rPr>
              <a:t>of </a:t>
            </a:r>
            <a:r>
              <a:rPr lang="en-US" dirty="0" smtClean="0">
                <a:solidFill>
                  <a:srgbClr val="00B050"/>
                </a:solidFill>
                <a:latin typeface="Arial" pitchFamily="34" charset="0"/>
                <a:cs typeface="Arial" pitchFamily="34" charset="0"/>
              </a:rPr>
              <a:t>promoting economic cooperation and culture </a:t>
            </a:r>
            <a:r>
              <a:rPr lang="en-US" dirty="0" smtClean="0">
                <a:latin typeface="Arial" pitchFamily="34" charset="0"/>
                <a:cs typeface="Arial" pitchFamily="34" charset="0"/>
              </a:rPr>
              <a:t>of Asia and Africa and </a:t>
            </a:r>
            <a:r>
              <a:rPr lang="en-US" dirty="0" smtClean="0">
                <a:solidFill>
                  <a:srgbClr val="FF0000"/>
                </a:solidFill>
                <a:latin typeface="Arial" pitchFamily="34" charset="0"/>
                <a:cs typeface="Arial" pitchFamily="34" charset="0"/>
              </a:rPr>
              <a:t>against</a:t>
            </a:r>
            <a:r>
              <a:rPr lang="en-US" dirty="0" smtClean="0">
                <a:solidFill>
                  <a:srgbClr val="00B050"/>
                </a:solidFill>
                <a:latin typeface="Arial" pitchFamily="34" charset="0"/>
                <a:cs typeface="Arial" pitchFamily="34" charset="0"/>
              </a:rPr>
              <a:t> colonialism or neocolonialism United States, the Soviet Union or other imperialist countries</a:t>
            </a:r>
            <a:r>
              <a:rPr lang="en-US" dirty="0" smtClean="0">
                <a:latin typeface="Arial" pitchFamily="34" charset="0"/>
                <a:cs typeface="Arial" pitchFamily="34" charset="0"/>
              </a:rPr>
              <a:t>.</a:t>
            </a:r>
          </a:p>
          <a:p>
            <a:pPr>
              <a:lnSpc>
                <a:spcPct val="110000"/>
              </a:lnSpc>
            </a:pPr>
            <a:r>
              <a:rPr lang="en-US" b="1" dirty="0" smtClean="0">
                <a:solidFill>
                  <a:srgbClr val="FF0000"/>
                </a:solidFill>
                <a:latin typeface="Arial" pitchFamily="34" charset="0"/>
                <a:cs typeface="Arial" pitchFamily="34" charset="0"/>
              </a:rPr>
              <a:t>A total of 29 countries</a:t>
            </a:r>
            <a:r>
              <a:rPr lang="en-US" dirty="0" smtClean="0">
                <a:latin typeface="Arial" pitchFamily="34" charset="0"/>
                <a:cs typeface="Arial" pitchFamily="34" charset="0"/>
              </a:rPr>
              <a:t> representing more than half the total population of the world at that time sent representatives. </a:t>
            </a:r>
          </a:p>
          <a:p>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2400" b="1" dirty="0" smtClean="0">
                <a:solidFill>
                  <a:srgbClr val="FF0000"/>
                </a:solidFill>
                <a:latin typeface="Arial" pitchFamily="34" charset="0"/>
                <a:cs typeface="Arial" pitchFamily="34" charset="0"/>
              </a:rPr>
              <a:t>Appreciation of Teens to the Asian-African Conference</a:t>
            </a:r>
            <a:endParaRPr lang="en-US" sz="24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28596" y="1000108"/>
            <a:ext cx="8358246" cy="5357850"/>
          </a:xfrm>
        </p:spPr>
        <p:txBody>
          <a:bodyPr>
            <a:noAutofit/>
          </a:bodyPr>
          <a:lstStyle/>
          <a:p>
            <a:pPr marL="0" indent="0" algn="just">
              <a:buNone/>
            </a:pPr>
            <a:r>
              <a:rPr lang="en-US" sz="2400" dirty="0" smtClean="0">
                <a:latin typeface="Arial" pitchFamily="34" charset="0"/>
                <a:cs typeface="Arial" pitchFamily="34" charset="0"/>
              </a:rPr>
              <a:t>At the </a:t>
            </a:r>
            <a:r>
              <a:rPr lang="en-US" sz="2400" dirty="0" smtClean="0">
                <a:solidFill>
                  <a:srgbClr val="FF0000"/>
                </a:solidFill>
                <a:latin typeface="Arial" pitchFamily="34" charset="0"/>
                <a:cs typeface="Arial" pitchFamily="34" charset="0"/>
              </a:rPr>
              <a:t>beginning of scene of the movie</a:t>
            </a:r>
            <a:r>
              <a:rPr lang="en-US" sz="2400" dirty="0" smtClean="0">
                <a:latin typeface="Arial" pitchFamily="34" charset="0"/>
                <a:cs typeface="Arial" pitchFamily="34" charset="0"/>
              </a:rPr>
              <a:t> was filed some questions to teens,  with questions and answers as follows:</a:t>
            </a:r>
          </a:p>
          <a:p>
            <a:r>
              <a:rPr lang="en-US" sz="2400" dirty="0" smtClean="0">
                <a:solidFill>
                  <a:srgbClr val="00B050"/>
                </a:solidFill>
                <a:latin typeface="Arial" pitchFamily="34" charset="0"/>
                <a:cs typeface="Arial" pitchFamily="34" charset="0"/>
              </a:rPr>
              <a:t>Where the Asian-African Conference was held ?</a:t>
            </a:r>
            <a:r>
              <a:rPr lang="en-US" sz="2400" dirty="0" smtClean="0">
                <a:solidFill>
                  <a:srgbClr val="FF0000"/>
                </a:solidFill>
                <a:latin typeface="Arial" pitchFamily="34" charset="0"/>
                <a:cs typeface="Arial" pitchFamily="34" charset="0"/>
              </a:rPr>
              <a:t>  </a:t>
            </a:r>
          </a:p>
          <a:p>
            <a:pPr>
              <a:buFont typeface="Wingdings" pitchFamily="2" charset="2"/>
              <a:buChar char="Ø"/>
            </a:pPr>
            <a:r>
              <a:rPr lang="en-US" sz="2400" dirty="0" smtClean="0">
                <a:solidFill>
                  <a:srgbClr val="FF0000"/>
                </a:solidFill>
                <a:latin typeface="Arial" pitchFamily="34" charset="0"/>
                <a:cs typeface="Arial" pitchFamily="34" charset="0"/>
              </a:rPr>
              <a:t>I do not know, forget  On  Asia </a:t>
            </a:r>
            <a:r>
              <a:rPr lang="en-US" sz="2400" dirty="0" err="1" smtClean="0">
                <a:solidFill>
                  <a:srgbClr val="FF0000"/>
                </a:solidFill>
                <a:latin typeface="Arial" pitchFamily="34" charset="0"/>
                <a:cs typeface="Arial" pitchFamily="34" charset="0"/>
              </a:rPr>
              <a:t>Afrika</a:t>
            </a:r>
            <a:r>
              <a:rPr lang="en-US" sz="2400" dirty="0" smtClean="0">
                <a:solidFill>
                  <a:srgbClr val="FF0000"/>
                </a:solidFill>
                <a:latin typeface="Arial" pitchFamily="34" charset="0"/>
                <a:cs typeface="Arial" pitchFamily="34" charset="0"/>
              </a:rPr>
              <a:t> street, Braga street</a:t>
            </a:r>
          </a:p>
          <a:p>
            <a:r>
              <a:rPr lang="en-US" sz="2400" dirty="0" smtClean="0">
                <a:solidFill>
                  <a:srgbClr val="00B050"/>
                </a:solidFill>
                <a:latin typeface="Arial" pitchFamily="34" charset="0"/>
                <a:cs typeface="Arial" pitchFamily="34" charset="0"/>
              </a:rPr>
              <a:t>Who was the Pioneers of the Asian-African Conference ?</a:t>
            </a:r>
            <a:r>
              <a:rPr lang="en-US" sz="2400" dirty="0" smtClean="0">
                <a:solidFill>
                  <a:srgbClr val="FF0000"/>
                </a:solidFill>
                <a:latin typeface="Arial" pitchFamily="34" charset="0"/>
                <a:cs typeface="Arial" pitchFamily="34" charset="0"/>
              </a:rPr>
              <a:t>  </a:t>
            </a:r>
          </a:p>
          <a:p>
            <a:pPr>
              <a:buFont typeface="Wingdings" pitchFamily="2" charset="2"/>
              <a:buChar char="Ø"/>
            </a:pPr>
            <a:r>
              <a:rPr lang="en-US" sz="2400" dirty="0" smtClean="0">
                <a:solidFill>
                  <a:srgbClr val="FF0000"/>
                </a:solidFill>
                <a:latin typeface="Arial" pitchFamily="34" charset="0"/>
                <a:cs typeface="Arial" pitchFamily="34" charset="0"/>
              </a:rPr>
              <a:t>I do not know, forgot to mention.</a:t>
            </a:r>
          </a:p>
          <a:p>
            <a:r>
              <a:rPr lang="en-US" sz="2400" dirty="0" smtClean="0">
                <a:solidFill>
                  <a:srgbClr val="00B050"/>
                </a:solidFill>
                <a:latin typeface="Arial" pitchFamily="34" charset="0"/>
                <a:cs typeface="Arial" pitchFamily="34" charset="0"/>
              </a:rPr>
              <a:t>What year was Asian-African Conference held?</a:t>
            </a:r>
            <a:r>
              <a:rPr lang="en-US" sz="2400" dirty="0" smtClean="0">
                <a:solidFill>
                  <a:srgbClr val="FF0000"/>
                </a:solidFill>
                <a:latin typeface="Arial" pitchFamily="34" charset="0"/>
                <a:cs typeface="Arial" pitchFamily="34" charset="0"/>
              </a:rPr>
              <a:t>   </a:t>
            </a:r>
          </a:p>
          <a:p>
            <a:pPr>
              <a:buFont typeface="Wingdings" pitchFamily="2" charset="2"/>
              <a:buChar char="Ø"/>
            </a:pPr>
            <a:r>
              <a:rPr lang="en-US" sz="2400" dirty="0" smtClean="0">
                <a:solidFill>
                  <a:srgbClr val="FF0000"/>
                </a:solidFill>
                <a:latin typeface="Arial" pitchFamily="34" charset="0"/>
                <a:cs typeface="Arial" pitchFamily="34" charset="0"/>
              </a:rPr>
              <a:t>I do not know, forgot to mention.</a:t>
            </a:r>
          </a:p>
          <a:p>
            <a:r>
              <a:rPr lang="en-US" sz="2400" dirty="0" smtClean="0">
                <a:solidFill>
                  <a:srgbClr val="00B050"/>
                </a:solidFill>
                <a:latin typeface="Arial" pitchFamily="34" charset="0"/>
                <a:cs typeface="Arial" pitchFamily="34" charset="0"/>
              </a:rPr>
              <a:t>You are now standing in front of Asian-African Conference Museum. What are you doing here ?  </a:t>
            </a:r>
          </a:p>
          <a:p>
            <a:pPr>
              <a:buFont typeface="Wingdings" pitchFamily="2" charset="2"/>
              <a:buChar char="Ø"/>
            </a:pPr>
            <a:r>
              <a:rPr lang="en-US" sz="2400" dirty="0" smtClean="0">
                <a:solidFill>
                  <a:srgbClr val="FF0000"/>
                </a:solidFill>
                <a:latin typeface="Arial" pitchFamily="34" charset="0"/>
                <a:cs typeface="Arial" pitchFamily="34" charset="0"/>
              </a:rPr>
              <a:t>I want to see the kingdom heritage</a:t>
            </a:r>
            <a:endParaRPr lang="en-US"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000" b="1" dirty="0" smtClean="0">
                <a:solidFill>
                  <a:srgbClr val="FF0000"/>
                </a:solidFill>
                <a:latin typeface="Arial" pitchFamily="34" charset="0"/>
                <a:cs typeface="Arial" pitchFamily="34" charset="0"/>
              </a:rPr>
              <a:t>Appreciation of Teens to the Asian-African Conference</a:t>
            </a:r>
            <a:endParaRPr lang="en-US" sz="2000" dirty="0"/>
          </a:p>
        </p:txBody>
      </p:sp>
      <p:sp>
        <p:nvSpPr>
          <p:cNvPr id="3" name="Content Placeholder 2"/>
          <p:cNvSpPr>
            <a:spLocks noGrp="1"/>
          </p:cNvSpPr>
          <p:nvPr>
            <p:ph idx="1"/>
          </p:nvPr>
        </p:nvSpPr>
        <p:spPr/>
        <p:txBody>
          <a:bodyPr/>
          <a:lstStyle/>
          <a:p>
            <a:pPr algn="just"/>
            <a:r>
              <a:rPr lang="en-US" dirty="0" smtClean="0">
                <a:latin typeface="Arial" pitchFamily="34" charset="0"/>
                <a:cs typeface="Arial" pitchFamily="34" charset="0"/>
              </a:rPr>
              <a:t>From the answers delivered by these </a:t>
            </a:r>
            <a:r>
              <a:rPr lang="en-US" dirty="0" smtClean="0">
                <a:solidFill>
                  <a:srgbClr val="FF0000"/>
                </a:solidFill>
                <a:latin typeface="Arial" pitchFamily="34" charset="0"/>
                <a:cs typeface="Arial" pitchFamily="34" charset="0"/>
              </a:rPr>
              <a:t>teenagers</a:t>
            </a:r>
            <a:r>
              <a:rPr lang="en-US" dirty="0" smtClean="0">
                <a:latin typeface="Arial" pitchFamily="34" charset="0"/>
                <a:cs typeface="Arial" pitchFamily="34" charset="0"/>
              </a:rPr>
              <a:t> above </a:t>
            </a:r>
            <a:r>
              <a:rPr lang="en-US" dirty="0" smtClean="0">
                <a:solidFill>
                  <a:srgbClr val="00B050"/>
                </a:solidFill>
                <a:latin typeface="Arial" pitchFamily="34" charset="0"/>
                <a:cs typeface="Arial" pitchFamily="34" charset="0"/>
              </a:rPr>
              <a:t>showed that</a:t>
            </a:r>
            <a:r>
              <a:rPr lang="en-US" dirty="0" smtClean="0">
                <a:latin typeface="Arial" pitchFamily="34" charset="0"/>
                <a:cs typeface="Arial" pitchFamily="34" charset="0"/>
              </a:rPr>
              <a:t> the </a:t>
            </a:r>
            <a:r>
              <a:rPr lang="en-US" dirty="0" smtClean="0">
                <a:solidFill>
                  <a:srgbClr val="00B050"/>
                </a:solidFill>
                <a:latin typeface="Arial" pitchFamily="34" charset="0"/>
                <a:cs typeface="Arial" pitchFamily="34" charset="0"/>
              </a:rPr>
              <a:t>role of the Asian-African Conference Museum to preserve and to socialize the Asian-African Conference is</a:t>
            </a:r>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needed to be provided</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6">
                    <a:lumMod val="50000"/>
                  </a:schemeClr>
                </a:solidFill>
                <a:latin typeface="Arial" pitchFamily="34" charset="0"/>
                <a:cs typeface="Arial" pitchFamily="34" charset="0"/>
              </a:rPr>
              <a:t>Teenagers </a:t>
            </a:r>
            <a:r>
              <a:rPr lang="en-US" sz="2800" b="1" dirty="0" smtClean="0">
                <a:solidFill>
                  <a:srgbClr val="FF0000"/>
                </a:solidFill>
                <a:latin typeface="Arial" pitchFamily="34" charset="0"/>
                <a:cs typeface="Arial" pitchFamily="34" charset="0"/>
              </a:rPr>
              <a:t>before entering</a:t>
            </a:r>
            <a:r>
              <a:rPr lang="en-US" sz="2800" b="1" dirty="0" smtClean="0">
                <a:solidFill>
                  <a:schemeClr val="accent6">
                    <a:lumMod val="50000"/>
                  </a:schemeClr>
                </a:solidFill>
                <a:latin typeface="Arial" pitchFamily="34" charset="0"/>
                <a:cs typeface="Arial" pitchFamily="34" charset="0"/>
              </a:rPr>
              <a:t> the Asian African C</a:t>
            </a:r>
            <a:r>
              <a:rPr lang="id-ID" sz="2800" b="1" dirty="0" smtClean="0">
                <a:solidFill>
                  <a:schemeClr val="accent6">
                    <a:lumMod val="50000"/>
                  </a:schemeClr>
                </a:solidFill>
                <a:latin typeface="Arial" pitchFamily="34" charset="0"/>
                <a:cs typeface="Arial" pitchFamily="34" charset="0"/>
              </a:rPr>
              <a:t>onferen</a:t>
            </a:r>
            <a:r>
              <a:rPr lang="en-US" sz="2800" b="1" dirty="0" err="1" smtClean="0">
                <a:solidFill>
                  <a:schemeClr val="accent6">
                    <a:lumMod val="50000"/>
                  </a:schemeClr>
                </a:solidFill>
                <a:latin typeface="Arial" pitchFamily="34" charset="0"/>
                <a:cs typeface="Arial" pitchFamily="34" charset="0"/>
              </a:rPr>
              <a:t>ce</a:t>
            </a:r>
            <a:r>
              <a:rPr lang="en-US" sz="2800" b="1" dirty="0" smtClean="0">
                <a:solidFill>
                  <a:schemeClr val="accent6">
                    <a:lumMod val="50000"/>
                  </a:schemeClr>
                </a:solidFill>
                <a:latin typeface="Arial" pitchFamily="34" charset="0"/>
                <a:cs typeface="Arial" pitchFamily="34" charset="0"/>
              </a:rPr>
              <a:t> </a:t>
            </a:r>
            <a:r>
              <a:rPr lang="id-ID" sz="2800" b="1" dirty="0" smtClean="0">
                <a:solidFill>
                  <a:schemeClr val="accent6">
                    <a:lumMod val="50000"/>
                  </a:schemeClr>
                </a:solidFill>
                <a:latin typeface="Arial" pitchFamily="34" charset="0"/>
                <a:cs typeface="Arial" pitchFamily="34" charset="0"/>
              </a:rPr>
              <a:t>Meseum </a:t>
            </a:r>
            <a:endParaRPr lang="en-US" sz="2800"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4" name="Picture 3" descr="F:\ICoASL\film\film8.png">
            <a:hlinkClick r:id="rId2" action="ppaction://hlinkfile"/>
          </p:cNvPr>
          <p:cNvPicPr/>
          <p:nvPr/>
        </p:nvPicPr>
        <p:blipFill>
          <a:blip r:embed="rId3" cstate="print"/>
          <a:srcRect/>
          <a:stretch>
            <a:fillRect/>
          </a:stretch>
        </p:blipFill>
        <p:spPr bwMode="auto">
          <a:xfrm>
            <a:off x="1643042" y="1571612"/>
            <a:ext cx="6072230"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id-ID" dirty="0" smtClean="0">
                <a:solidFill>
                  <a:srgbClr val="FF0000"/>
                </a:solidFill>
                <a:latin typeface="Arial" pitchFamily="34" charset="0"/>
                <a:cs typeface="Arial" pitchFamily="34" charset="0"/>
              </a:rPr>
              <a:t>Lucky at minute 21:10</a:t>
            </a:r>
            <a:r>
              <a:rPr lang="id-ID" dirty="0" smtClean="0">
                <a:latin typeface="Arial" pitchFamily="34" charset="0"/>
                <a:cs typeface="Arial" pitchFamily="34" charset="0"/>
              </a:rPr>
              <a:t> of the movie which is also the end of the movie </a:t>
            </a:r>
            <a:r>
              <a:rPr lang="id-ID" dirty="0" smtClean="0">
                <a:solidFill>
                  <a:srgbClr val="00B050"/>
                </a:solidFill>
                <a:latin typeface="Arial" pitchFamily="34" charset="0"/>
                <a:cs typeface="Arial" pitchFamily="34" charset="0"/>
              </a:rPr>
              <a:t>there was testimony teenagers were so positive as follows:</a:t>
            </a:r>
            <a:r>
              <a:rPr lang="id-ID" dirty="0" smtClean="0">
                <a:latin typeface="Arial" pitchFamily="34" charset="0"/>
                <a:cs typeface="Arial" pitchFamily="34" charset="0"/>
              </a:rPr>
              <a:t> </a:t>
            </a:r>
            <a:r>
              <a:rPr lang="id-ID" b="1" dirty="0" smtClean="0">
                <a:solidFill>
                  <a:srgbClr val="FF0000"/>
                </a:solidFill>
                <a:latin typeface="Arial" pitchFamily="34" charset="0"/>
                <a:cs typeface="Arial" pitchFamily="34" charset="0"/>
              </a:rPr>
              <a:t>It is necessary. If the younger generation does not know the history of, how the next younger generation ? If we do not stud</a:t>
            </a:r>
            <a:r>
              <a:rPr lang="en-US" b="1" dirty="0" smtClean="0">
                <a:solidFill>
                  <a:srgbClr val="FF0000"/>
                </a:solidFill>
                <a:latin typeface="Arial" pitchFamily="34" charset="0"/>
                <a:cs typeface="Arial" pitchFamily="34" charset="0"/>
              </a:rPr>
              <a:t>y</a:t>
            </a:r>
            <a:r>
              <a:rPr lang="id-ID" b="1" dirty="0" smtClean="0">
                <a:solidFill>
                  <a:srgbClr val="FF0000"/>
                </a:solidFill>
                <a:latin typeface="Arial" pitchFamily="34" charset="0"/>
                <a:cs typeface="Arial" pitchFamily="34" charset="0"/>
              </a:rPr>
              <a:t> our own history.</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lnSpc>
                <a:spcPct val="120000"/>
              </a:lnSpc>
            </a:pPr>
            <a:r>
              <a:rPr lang="id-ID" dirty="0" smtClean="0">
                <a:latin typeface="Arial" pitchFamily="34" charset="0"/>
                <a:cs typeface="Arial" pitchFamily="34" charset="0"/>
              </a:rPr>
              <a:t>Because </a:t>
            </a:r>
            <a:r>
              <a:rPr lang="id-ID" dirty="0" smtClean="0">
                <a:solidFill>
                  <a:srgbClr val="00B050"/>
                </a:solidFill>
                <a:latin typeface="Arial" pitchFamily="34" charset="0"/>
                <a:cs typeface="Arial" pitchFamily="34" charset="0"/>
              </a:rPr>
              <a:t>if we do not know the history</a:t>
            </a:r>
            <a:r>
              <a:rPr lang="id-ID" dirty="0" smtClean="0">
                <a:latin typeface="Arial" pitchFamily="34" charset="0"/>
                <a:cs typeface="Arial" pitchFamily="34" charset="0"/>
              </a:rPr>
              <a:t>, </a:t>
            </a:r>
            <a:r>
              <a:rPr lang="id-ID" dirty="0" smtClean="0">
                <a:solidFill>
                  <a:srgbClr val="FF0000"/>
                </a:solidFill>
                <a:latin typeface="Arial" pitchFamily="34" charset="0"/>
                <a:cs typeface="Arial" pitchFamily="34" charset="0"/>
              </a:rPr>
              <a:t>we can not </a:t>
            </a:r>
            <a:r>
              <a:rPr lang="en-US" dirty="0" smtClean="0">
                <a:solidFill>
                  <a:srgbClr val="FF0000"/>
                </a:solidFill>
                <a:latin typeface="Arial" pitchFamily="34" charset="0"/>
                <a:cs typeface="Arial" pitchFamily="34" charset="0"/>
              </a:rPr>
              <a:t>appreciate</a:t>
            </a:r>
            <a:r>
              <a:rPr lang="id-ID" dirty="0" smtClean="0">
                <a:solidFill>
                  <a:srgbClr val="FF0000"/>
                </a:solidFill>
                <a:latin typeface="Arial" pitchFamily="34" charset="0"/>
                <a:cs typeface="Arial" pitchFamily="34" charset="0"/>
              </a:rPr>
              <a:t> the sacrifice our heroes</a:t>
            </a:r>
            <a:r>
              <a:rPr lang="id-ID" dirty="0" smtClean="0">
                <a:latin typeface="Arial" pitchFamily="34" charset="0"/>
                <a:cs typeface="Arial" pitchFamily="34" charset="0"/>
              </a:rPr>
              <a:t>. Then we do not know our origins, why Indonesia could be independence ? Then we also can not know the people who supported Indonesia's independence.</a:t>
            </a:r>
            <a:endParaRPr lang="en-US" dirty="0" smtClean="0">
              <a:latin typeface="Arial" pitchFamily="34" charset="0"/>
              <a:cs typeface="Arial" pitchFamily="34" charset="0"/>
            </a:endParaRPr>
          </a:p>
          <a:p>
            <a:pPr algn="just">
              <a:lnSpc>
                <a:spcPct val="120000"/>
              </a:lnSpc>
            </a:pPr>
            <a:r>
              <a:rPr lang="en-US" dirty="0" smtClean="0">
                <a:latin typeface="Arial" pitchFamily="34" charset="0"/>
                <a:cs typeface="Arial" pitchFamily="34" charset="0"/>
              </a:rPr>
              <a:t>In terms of measuring the appreciation of the teenagers to the Asian-African Conference on the  </a:t>
            </a:r>
            <a:r>
              <a:rPr lang="en-US" b="1" dirty="0" err="1" smtClean="0">
                <a:latin typeface="Arial" pitchFamily="34" charset="0"/>
                <a:cs typeface="Arial" pitchFamily="34" charset="0"/>
              </a:rPr>
              <a:t>Konferensi</a:t>
            </a:r>
            <a:r>
              <a:rPr lang="en-US" b="1" dirty="0" smtClean="0">
                <a:latin typeface="Arial" pitchFamily="34" charset="0"/>
                <a:cs typeface="Arial" pitchFamily="34" charset="0"/>
              </a:rPr>
              <a:t> Asia </a:t>
            </a:r>
            <a:r>
              <a:rPr lang="en-US" b="1" dirty="0" err="1" smtClean="0">
                <a:latin typeface="Arial" pitchFamily="34" charset="0"/>
                <a:cs typeface="Arial" pitchFamily="34" charset="0"/>
              </a:rPr>
              <a:t>Afrika</a:t>
            </a:r>
            <a:r>
              <a:rPr lang="en-US" b="1" dirty="0" smtClean="0">
                <a:latin typeface="Arial" pitchFamily="34" charset="0"/>
                <a:cs typeface="Arial" pitchFamily="34" charset="0"/>
              </a:rPr>
              <a:t>. </a:t>
            </a:r>
            <a:r>
              <a:rPr lang="en-US" b="1" dirty="0" err="1" smtClean="0">
                <a:latin typeface="Arial" pitchFamily="34" charset="0"/>
                <a:cs typeface="Arial" pitchFamily="34" charset="0"/>
              </a:rPr>
              <a:t>Mencari</a:t>
            </a:r>
            <a:r>
              <a:rPr lang="en-US" b="1" dirty="0" smtClean="0">
                <a:latin typeface="Arial" pitchFamily="34" charset="0"/>
                <a:cs typeface="Arial" pitchFamily="34" charset="0"/>
              </a:rPr>
              <a:t> </a:t>
            </a:r>
            <a:r>
              <a:rPr lang="en-US" b="1" dirty="0" err="1" smtClean="0">
                <a:latin typeface="Arial" pitchFamily="34" charset="0"/>
                <a:cs typeface="Arial" pitchFamily="34" charset="0"/>
              </a:rPr>
              <a:t>Nilai</a:t>
            </a:r>
            <a:r>
              <a:rPr lang="en-US" b="1" dirty="0" smtClean="0">
                <a:latin typeface="Arial" pitchFamily="34" charset="0"/>
                <a:cs typeface="Arial" pitchFamily="34" charset="0"/>
              </a:rPr>
              <a:t> </a:t>
            </a:r>
            <a:r>
              <a:rPr lang="en-US" b="1" dirty="0" err="1" smtClean="0">
                <a:latin typeface="Arial" pitchFamily="34" charset="0"/>
                <a:cs typeface="Arial" pitchFamily="34" charset="0"/>
              </a:rPr>
              <a:t>Historis</a:t>
            </a:r>
            <a:r>
              <a:rPr lang="en-US" b="1" dirty="0" smtClean="0">
                <a:latin typeface="Arial" pitchFamily="34" charset="0"/>
                <a:cs typeface="Arial" pitchFamily="34" charset="0"/>
              </a:rPr>
              <a:t> </a:t>
            </a:r>
            <a:r>
              <a:rPr lang="en-US" b="1" dirty="0" err="1" smtClean="0">
                <a:latin typeface="Arial" pitchFamily="34" charset="0"/>
                <a:cs typeface="Arial" pitchFamily="34" charset="0"/>
              </a:rPr>
              <a:t>Konferensi</a:t>
            </a:r>
            <a:r>
              <a:rPr lang="en-US" b="1" dirty="0" smtClean="0">
                <a:latin typeface="Arial" pitchFamily="34" charset="0"/>
                <a:cs typeface="Arial" pitchFamily="34" charset="0"/>
              </a:rPr>
              <a:t> Asia </a:t>
            </a:r>
            <a:r>
              <a:rPr lang="en-US" b="1" dirty="0" err="1" smtClean="0">
                <a:latin typeface="Arial" pitchFamily="34" charset="0"/>
                <a:cs typeface="Arial" pitchFamily="34" charset="0"/>
              </a:rPr>
              <a:t>Afrika</a:t>
            </a:r>
            <a:r>
              <a:rPr lang="en-US" b="1" dirty="0" smtClean="0">
                <a:latin typeface="Arial" pitchFamily="34" charset="0"/>
                <a:cs typeface="Arial" pitchFamily="34" charset="0"/>
              </a:rPr>
              <a:t> movie</a:t>
            </a:r>
            <a:r>
              <a:rPr lang="en-US" dirty="0" smtClean="0">
                <a:latin typeface="Arial" pitchFamily="34" charset="0"/>
                <a:cs typeface="Arial" pitchFamily="34" charset="0"/>
              </a:rPr>
              <a:t> to be scrutinized, it is hard to be scrutinized because the appreciation messages that was conveyed, not delivered by the same teenagers who were asked at the beginning of the scene of this movie, so inconclusive in increasing of  appreciation of the teenagers.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1604" y="1571612"/>
            <a:ext cx="6286544" cy="464347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b="1" dirty="0" smtClean="0">
                <a:solidFill>
                  <a:srgbClr val="7030A0"/>
                </a:solidFill>
                <a:latin typeface="Arial" pitchFamily="34" charset="0"/>
                <a:cs typeface="Arial" pitchFamily="34" charset="0"/>
              </a:rPr>
              <a:t>Teenagers</a:t>
            </a:r>
            <a:r>
              <a:rPr lang="en-US" sz="2400" b="1" dirty="0" smtClean="0">
                <a:solidFill>
                  <a:schemeClr val="accent6">
                    <a:lumMod val="50000"/>
                  </a:schemeClr>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after entering</a:t>
            </a:r>
            <a:r>
              <a:rPr lang="en-US" sz="2400" b="1" dirty="0" smtClean="0">
                <a:solidFill>
                  <a:schemeClr val="accent6">
                    <a:lumMod val="50000"/>
                  </a:schemeClr>
                </a:solidFill>
                <a:latin typeface="Arial" pitchFamily="34" charset="0"/>
                <a:cs typeface="Arial" pitchFamily="34" charset="0"/>
              </a:rPr>
              <a:t> </a:t>
            </a:r>
            <a:r>
              <a:rPr lang="en-US" sz="2400" b="1" dirty="0" smtClean="0">
                <a:solidFill>
                  <a:srgbClr val="7030A0"/>
                </a:solidFill>
                <a:latin typeface="Arial" pitchFamily="34" charset="0"/>
                <a:cs typeface="Arial" pitchFamily="34" charset="0"/>
              </a:rPr>
              <a:t>the Asian African C</a:t>
            </a:r>
            <a:r>
              <a:rPr lang="id-ID" sz="2400" b="1" dirty="0" smtClean="0">
                <a:solidFill>
                  <a:srgbClr val="7030A0"/>
                </a:solidFill>
                <a:latin typeface="Arial" pitchFamily="34" charset="0"/>
                <a:cs typeface="Arial" pitchFamily="34" charset="0"/>
              </a:rPr>
              <a:t>onferen</a:t>
            </a:r>
            <a:r>
              <a:rPr lang="en-US" sz="2400" b="1" dirty="0" err="1" smtClean="0">
                <a:solidFill>
                  <a:srgbClr val="7030A0"/>
                </a:solidFill>
                <a:latin typeface="Arial" pitchFamily="34" charset="0"/>
                <a:cs typeface="Arial" pitchFamily="34" charset="0"/>
              </a:rPr>
              <a:t>ce</a:t>
            </a:r>
            <a:r>
              <a:rPr lang="en-US" sz="2400" b="1" dirty="0" smtClean="0">
                <a:solidFill>
                  <a:srgbClr val="7030A0"/>
                </a:solidFill>
                <a:latin typeface="Arial" pitchFamily="34" charset="0"/>
                <a:cs typeface="Arial" pitchFamily="34" charset="0"/>
              </a:rPr>
              <a:t> </a:t>
            </a:r>
            <a:r>
              <a:rPr lang="id-ID" sz="2400" b="1" dirty="0" smtClean="0">
                <a:solidFill>
                  <a:srgbClr val="7030A0"/>
                </a:solidFill>
                <a:latin typeface="Arial" pitchFamily="34" charset="0"/>
                <a:cs typeface="Arial" pitchFamily="34" charset="0"/>
              </a:rPr>
              <a:t>Meseum</a:t>
            </a:r>
            <a:r>
              <a:rPr lang="id-ID" sz="2400" b="1" dirty="0" smtClean="0">
                <a:solidFill>
                  <a:schemeClr val="accent6">
                    <a:lumMod val="50000"/>
                  </a:schemeClr>
                </a:solidFill>
                <a:latin typeface="Arial" pitchFamily="34" charset="0"/>
                <a:cs typeface="Arial" pitchFamily="34" charset="0"/>
              </a:rPr>
              <a:t> </a:t>
            </a:r>
            <a:r>
              <a:rPr lang="en-US" sz="2400" b="1" dirty="0" smtClean="0">
                <a:solidFill>
                  <a:schemeClr val="accent6">
                    <a:lumMod val="50000"/>
                  </a:schemeClr>
                </a:solidFill>
                <a:latin typeface="Arial" pitchFamily="34" charset="0"/>
                <a:cs typeface="Arial" pitchFamily="34" charset="0"/>
              </a:rPr>
              <a:t> </a:t>
            </a:r>
            <a:endParaRPr lang="en-US" sz="2400" dirty="0">
              <a:solidFill>
                <a:schemeClr val="accent6">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4" name="Picture 3" descr="F:\ICoASL\film\film5.png">
            <a:hlinkClick r:id="rId2" action="ppaction://hlinkfile"/>
          </p:cNvPr>
          <p:cNvPicPr/>
          <p:nvPr/>
        </p:nvPicPr>
        <p:blipFill>
          <a:blip r:embed="rId3" cstate="print"/>
          <a:srcRect/>
          <a:stretch>
            <a:fillRect/>
          </a:stretch>
        </p:blipFill>
        <p:spPr bwMode="auto">
          <a:xfrm>
            <a:off x="1643042" y="1643050"/>
            <a:ext cx="6143668"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Conclusion</a:t>
            </a:r>
            <a:br>
              <a:rPr lang="en-US" b="1" dirty="0" smtClean="0">
                <a:latin typeface="Arial" pitchFamily="34" charset="0"/>
                <a:cs typeface="Arial" pitchFamily="34" charset="0"/>
              </a:rPr>
            </a:br>
            <a:r>
              <a:rPr lang="en-US" b="1" dirty="0" smtClean="0">
                <a:solidFill>
                  <a:srgbClr val="FF0000"/>
                </a:solidFill>
                <a:latin typeface="Arial" pitchFamily="34" charset="0"/>
                <a:cs typeface="Arial" pitchFamily="34" charset="0"/>
              </a:rPr>
              <a:t>1. Role of the KAA Museum</a:t>
            </a: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just">
              <a:buFont typeface="Wingdings" pitchFamily="2" charset="2"/>
              <a:buChar char="Ø"/>
            </a:pPr>
            <a:r>
              <a:rPr lang="en-US" dirty="0" smtClean="0">
                <a:latin typeface="Arial" pitchFamily="34" charset="0"/>
                <a:cs typeface="Arial" pitchFamily="34" charset="0"/>
              </a:rPr>
              <a:t>The content of the message in film with title </a:t>
            </a:r>
            <a:r>
              <a:rPr lang="en-US" dirty="0" smtClean="0">
                <a:solidFill>
                  <a:srgbClr val="0070C0"/>
                </a:solidFill>
                <a:latin typeface="Arial" pitchFamily="34" charset="0"/>
                <a:cs typeface="Arial" pitchFamily="34" charset="0"/>
              </a:rPr>
              <a:t>“</a:t>
            </a:r>
            <a:r>
              <a:rPr lang="en-US" dirty="0" err="1" smtClean="0">
                <a:solidFill>
                  <a:srgbClr val="0070C0"/>
                </a:solidFill>
                <a:latin typeface="Arial" pitchFamily="34" charset="0"/>
                <a:cs typeface="Arial" pitchFamily="34" charset="0"/>
              </a:rPr>
              <a:t>Konferensi</a:t>
            </a:r>
            <a:r>
              <a:rPr lang="en-US" dirty="0" smtClean="0">
                <a:solidFill>
                  <a:srgbClr val="0070C0"/>
                </a:solidFill>
                <a:latin typeface="Arial" pitchFamily="34" charset="0"/>
                <a:cs typeface="Arial" pitchFamily="34" charset="0"/>
              </a:rPr>
              <a:t> Asia </a:t>
            </a:r>
            <a:r>
              <a:rPr lang="en-US" dirty="0" err="1" smtClean="0">
                <a:solidFill>
                  <a:srgbClr val="0070C0"/>
                </a:solidFill>
                <a:latin typeface="Arial" pitchFamily="34" charset="0"/>
                <a:cs typeface="Arial" pitchFamily="34" charset="0"/>
              </a:rPr>
              <a:t>Afrika</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Mencari</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Nilai</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Historis</a:t>
            </a:r>
            <a:r>
              <a:rPr lang="en-US" dirty="0" smtClean="0">
                <a:solidFill>
                  <a:srgbClr val="0070C0"/>
                </a:solidFill>
                <a:latin typeface="Arial" pitchFamily="34" charset="0"/>
                <a:cs typeface="Arial" pitchFamily="34" charset="0"/>
              </a:rPr>
              <a:t> </a:t>
            </a:r>
            <a:r>
              <a:rPr lang="en-US" dirty="0" err="1" smtClean="0">
                <a:solidFill>
                  <a:srgbClr val="0070C0"/>
                </a:solidFill>
                <a:latin typeface="Arial" pitchFamily="34" charset="0"/>
                <a:cs typeface="Arial" pitchFamily="34" charset="0"/>
              </a:rPr>
              <a:t>Konferensi</a:t>
            </a:r>
            <a:r>
              <a:rPr lang="en-US" dirty="0" smtClean="0">
                <a:solidFill>
                  <a:srgbClr val="0070C0"/>
                </a:solidFill>
                <a:latin typeface="Arial" pitchFamily="34" charset="0"/>
                <a:cs typeface="Arial" pitchFamily="34" charset="0"/>
              </a:rPr>
              <a:t> Asia </a:t>
            </a:r>
            <a:r>
              <a:rPr lang="en-US" dirty="0" err="1" smtClean="0">
                <a:solidFill>
                  <a:srgbClr val="0070C0"/>
                </a:solidFill>
                <a:latin typeface="Arial" pitchFamily="34" charset="0"/>
                <a:cs typeface="Arial" pitchFamily="34" charset="0"/>
              </a:rPr>
              <a:t>Afrika</a:t>
            </a:r>
            <a:r>
              <a:rPr lang="en-US" dirty="0" smtClean="0">
                <a:solidFill>
                  <a:srgbClr val="0070C0"/>
                </a:solidFill>
                <a:latin typeface="Arial" pitchFamily="34" charset="0"/>
                <a:cs typeface="Arial" pitchFamily="34" charset="0"/>
              </a:rPr>
              <a:t>”,</a:t>
            </a:r>
            <a:r>
              <a:rPr lang="en-US" dirty="0" smtClean="0">
                <a:latin typeface="Arial" pitchFamily="34" charset="0"/>
                <a:cs typeface="Arial" pitchFamily="34" charset="0"/>
              </a:rPr>
              <a:t> about </a:t>
            </a:r>
            <a:r>
              <a:rPr lang="en-US" b="1" dirty="0" smtClean="0">
                <a:solidFill>
                  <a:srgbClr val="FF0000"/>
                </a:solidFill>
                <a:latin typeface="Arial" pitchFamily="34" charset="0"/>
                <a:cs typeface="Arial" pitchFamily="34" charset="0"/>
              </a:rPr>
              <a:t>role</a:t>
            </a:r>
            <a:r>
              <a:rPr lang="en-US" dirty="0" smtClean="0">
                <a:latin typeface="Arial" pitchFamily="34" charset="0"/>
                <a:cs typeface="Arial" pitchFamily="34" charset="0"/>
              </a:rPr>
              <a:t> of the </a:t>
            </a:r>
            <a:r>
              <a:rPr lang="en-US" dirty="0" smtClean="0">
                <a:solidFill>
                  <a:srgbClr val="00B050"/>
                </a:solidFill>
                <a:latin typeface="Arial" pitchFamily="34" charset="0"/>
                <a:cs typeface="Arial" pitchFamily="34" charset="0"/>
              </a:rPr>
              <a:t>Asian-African Conference Museum in preserving and socializing the Asian-African Conference</a:t>
            </a:r>
            <a:r>
              <a:rPr lang="en-US" dirty="0" smtClean="0">
                <a:latin typeface="Arial" pitchFamily="34" charset="0"/>
                <a:cs typeface="Arial" pitchFamily="34" charset="0"/>
              </a:rPr>
              <a:t> history </a:t>
            </a:r>
            <a:r>
              <a:rPr lang="en-US" b="1" dirty="0" smtClean="0">
                <a:solidFill>
                  <a:srgbClr val="FF0000"/>
                </a:solidFill>
                <a:latin typeface="Arial" pitchFamily="34" charset="0"/>
                <a:cs typeface="Arial" pitchFamily="34" charset="0"/>
              </a:rPr>
              <a:t>has done well</a:t>
            </a:r>
            <a:r>
              <a:rPr lang="en-US" dirty="0" smtClean="0">
                <a:latin typeface="Arial" pitchFamily="34" charset="0"/>
                <a:cs typeface="Arial" pitchFamily="34" charset="0"/>
              </a:rPr>
              <a:t>, it </a:t>
            </a:r>
            <a:r>
              <a:rPr lang="en-US" dirty="0" smtClean="0">
                <a:solidFill>
                  <a:srgbClr val="FF0000"/>
                </a:solidFill>
                <a:latin typeface="Arial" pitchFamily="34" charset="0"/>
                <a:cs typeface="Arial" pitchFamily="34" charset="0"/>
              </a:rPr>
              <a:t>can be seen from the testimony presented by the interviewees.</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0000"/>
                </a:solidFill>
                <a:latin typeface="Arial" pitchFamily="34" charset="0"/>
                <a:cs typeface="Arial" pitchFamily="34" charset="0"/>
              </a:rPr>
              <a:t>2. Teenagers’ appreciation to the KAA Conference history</a:t>
            </a:r>
            <a:endParaRPr lang="en-US" sz="3600" dirty="0"/>
          </a:p>
        </p:txBody>
      </p:sp>
      <p:sp>
        <p:nvSpPr>
          <p:cNvPr id="3" name="Content Placeholder 2"/>
          <p:cNvSpPr>
            <a:spLocks noGrp="1"/>
          </p:cNvSpPr>
          <p:nvPr>
            <p:ph idx="1"/>
          </p:nvPr>
        </p:nvSpPr>
        <p:spPr>
          <a:xfrm>
            <a:off x="428596" y="1600200"/>
            <a:ext cx="8258204" cy="4829196"/>
          </a:xfrm>
        </p:spPr>
        <p:txBody>
          <a:bodyPr>
            <a:normAutofit fontScale="85000" lnSpcReduction="20000"/>
          </a:bodyPr>
          <a:lstStyle/>
          <a:p>
            <a:pPr algn="just">
              <a:buFont typeface="Wingdings" pitchFamily="2" charset="2"/>
              <a:buChar char="Ø"/>
            </a:pPr>
            <a:r>
              <a:rPr lang="en-US" sz="3500" dirty="0" smtClean="0">
                <a:latin typeface="Arial" pitchFamily="34" charset="0"/>
                <a:cs typeface="Arial" pitchFamily="34" charset="0"/>
              </a:rPr>
              <a:t>The content of the message in film  “</a:t>
            </a:r>
            <a:r>
              <a:rPr lang="en-US" sz="3500" dirty="0" err="1" smtClean="0">
                <a:solidFill>
                  <a:srgbClr val="00B050"/>
                </a:solidFill>
                <a:latin typeface="Arial" pitchFamily="34" charset="0"/>
                <a:cs typeface="Arial" pitchFamily="34" charset="0"/>
              </a:rPr>
              <a:t>Konferensi</a:t>
            </a:r>
            <a:r>
              <a:rPr lang="en-US" sz="3500" dirty="0" smtClean="0">
                <a:solidFill>
                  <a:srgbClr val="00B050"/>
                </a:solidFill>
                <a:latin typeface="Arial" pitchFamily="34" charset="0"/>
                <a:cs typeface="Arial" pitchFamily="34" charset="0"/>
              </a:rPr>
              <a:t> Asia </a:t>
            </a:r>
            <a:r>
              <a:rPr lang="en-US" sz="3500" dirty="0" err="1" smtClean="0">
                <a:solidFill>
                  <a:srgbClr val="00B050"/>
                </a:solidFill>
                <a:latin typeface="Arial" pitchFamily="34" charset="0"/>
                <a:cs typeface="Arial" pitchFamily="34" charset="0"/>
              </a:rPr>
              <a:t>Afrika</a:t>
            </a:r>
            <a:r>
              <a:rPr lang="en-US" sz="3500" dirty="0" smtClean="0">
                <a:solidFill>
                  <a:srgbClr val="00B050"/>
                </a:solidFill>
                <a:latin typeface="Arial" pitchFamily="34" charset="0"/>
                <a:cs typeface="Arial" pitchFamily="34" charset="0"/>
              </a:rPr>
              <a:t>. </a:t>
            </a:r>
            <a:r>
              <a:rPr lang="en-US" sz="3500" dirty="0" err="1" smtClean="0">
                <a:solidFill>
                  <a:srgbClr val="00B050"/>
                </a:solidFill>
                <a:latin typeface="Arial" pitchFamily="34" charset="0"/>
                <a:cs typeface="Arial" pitchFamily="34" charset="0"/>
              </a:rPr>
              <a:t>Mencari</a:t>
            </a:r>
            <a:r>
              <a:rPr lang="en-US" sz="3500" dirty="0" smtClean="0">
                <a:solidFill>
                  <a:srgbClr val="00B050"/>
                </a:solidFill>
                <a:latin typeface="Arial" pitchFamily="34" charset="0"/>
                <a:cs typeface="Arial" pitchFamily="34" charset="0"/>
              </a:rPr>
              <a:t> </a:t>
            </a:r>
            <a:r>
              <a:rPr lang="en-US" sz="3500" dirty="0" err="1" smtClean="0">
                <a:solidFill>
                  <a:srgbClr val="00B050"/>
                </a:solidFill>
                <a:latin typeface="Arial" pitchFamily="34" charset="0"/>
                <a:cs typeface="Arial" pitchFamily="34" charset="0"/>
              </a:rPr>
              <a:t>Nilai</a:t>
            </a:r>
            <a:r>
              <a:rPr lang="en-US" sz="3500" dirty="0" smtClean="0">
                <a:solidFill>
                  <a:srgbClr val="00B050"/>
                </a:solidFill>
                <a:latin typeface="Arial" pitchFamily="34" charset="0"/>
                <a:cs typeface="Arial" pitchFamily="34" charset="0"/>
              </a:rPr>
              <a:t> </a:t>
            </a:r>
            <a:r>
              <a:rPr lang="en-US" sz="3500" dirty="0" err="1" smtClean="0">
                <a:solidFill>
                  <a:srgbClr val="00B050"/>
                </a:solidFill>
                <a:latin typeface="Arial" pitchFamily="34" charset="0"/>
                <a:cs typeface="Arial" pitchFamily="34" charset="0"/>
              </a:rPr>
              <a:t>Historis</a:t>
            </a:r>
            <a:r>
              <a:rPr lang="en-US" sz="3500" dirty="0" smtClean="0">
                <a:solidFill>
                  <a:srgbClr val="00B050"/>
                </a:solidFill>
                <a:latin typeface="Arial" pitchFamily="34" charset="0"/>
                <a:cs typeface="Arial" pitchFamily="34" charset="0"/>
              </a:rPr>
              <a:t> </a:t>
            </a:r>
            <a:r>
              <a:rPr lang="en-US" sz="3500" dirty="0" err="1" smtClean="0">
                <a:solidFill>
                  <a:srgbClr val="00B050"/>
                </a:solidFill>
                <a:latin typeface="Arial" pitchFamily="34" charset="0"/>
                <a:cs typeface="Arial" pitchFamily="34" charset="0"/>
              </a:rPr>
              <a:t>Konferensi</a:t>
            </a:r>
            <a:r>
              <a:rPr lang="en-US" sz="3500" dirty="0" smtClean="0">
                <a:solidFill>
                  <a:srgbClr val="00B050"/>
                </a:solidFill>
                <a:latin typeface="Arial" pitchFamily="34" charset="0"/>
                <a:cs typeface="Arial" pitchFamily="34" charset="0"/>
              </a:rPr>
              <a:t> Asia </a:t>
            </a:r>
            <a:r>
              <a:rPr lang="en-US" sz="3500" dirty="0" err="1" smtClean="0">
                <a:solidFill>
                  <a:srgbClr val="00B050"/>
                </a:solidFill>
                <a:latin typeface="Arial" pitchFamily="34" charset="0"/>
                <a:cs typeface="Arial" pitchFamily="34" charset="0"/>
              </a:rPr>
              <a:t>Afrika</a:t>
            </a:r>
            <a:r>
              <a:rPr lang="en-US" sz="3500" dirty="0" smtClean="0">
                <a:solidFill>
                  <a:srgbClr val="00B050"/>
                </a:solidFill>
                <a:latin typeface="Arial" pitchFamily="34" charset="0"/>
                <a:cs typeface="Arial" pitchFamily="34" charset="0"/>
              </a:rPr>
              <a:t>”</a:t>
            </a:r>
            <a:r>
              <a:rPr lang="en-US" sz="3500" dirty="0" smtClean="0">
                <a:latin typeface="Arial" pitchFamily="34" charset="0"/>
                <a:cs typeface="Arial" pitchFamily="34" charset="0"/>
              </a:rPr>
              <a:t>, about </a:t>
            </a:r>
            <a:r>
              <a:rPr lang="en-US" sz="3500" b="1" dirty="0" smtClean="0">
                <a:solidFill>
                  <a:srgbClr val="FF0000"/>
                </a:solidFill>
                <a:latin typeface="Arial" pitchFamily="34" charset="0"/>
                <a:cs typeface="Arial" pitchFamily="34" charset="0"/>
              </a:rPr>
              <a:t>teenagers’ appreciation to the history of the Asian-African Conference after entering the Museum of Asian-African Conference was very positive at all.</a:t>
            </a:r>
          </a:p>
          <a:p>
            <a:pPr algn="just">
              <a:buFont typeface="Wingdings" pitchFamily="2" charset="2"/>
              <a:buChar char="Ø"/>
            </a:pPr>
            <a:endParaRPr lang="en-US" b="1" dirty="0" smtClean="0">
              <a:solidFill>
                <a:srgbClr val="FF0000"/>
              </a:solidFill>
              <a:latin typeface="Arial" pitchFamily="34" charset="0"/>
              <a:cs typeface="Arial" pitchFamily="34" charset="0"/>
            </a:endParaRPr>
          </a:p>
          <a:p>
            <a:pPr algn="just">
              <a:buFont typeface="Wingdings" pitchFamily="2" charset="2"/>
              <a:buChar char="ü"/>
            </a:pPr>
            <a:r>
              <a:rPr lang="en-US" sz="3500" dirty="0" smtClean="0">
                <a:solidFill>
                  <a:srgbClr val="0070C0"/>
                </a:solidFill>
                <a:latin typeface="Arial" pitchFamily="34" charset="0"/>
                <a:cs typeface="Arial" pitchFamily="34" charset="0"/>
              </a:rPr>
              <a:t>Museum of Asian-African Conference is indispensable to know and preserve the history for the current generation and the future.</a:t>
            </a:r>
            <a:endParaRPr lang="en-US" sz="3500"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pPr algn="r"/>
            <a:r>
              <a:rPr lang="en-US" sz="2800" dirty="0" err="1" smtClean="0">
                <a:latin typeface="Arial" pitchFamily="34" charset="0"/>
                <a:cs typeface="Arial" pitchFamily="34" charset="0"/>
              </a:rPr>
              <a:t>Recomendation</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28596" y="642918"/>
            <a:ext cx="8329642" cy="5268931"/>
          </a:xfrm>
        </p:spPr>
        <p:txBody>
          <a:bodyPr>
            <a:noAutofit/>
          </a:bodyPr>
          <a:lstStyle/>
          <a:p>
            <a:pPr algn="just">
              <a:lnSpc>
                <a:spcPct val="120000"/>
              </a:lnSpc>
            </a:pPr>
            <a:r>
              <a:rPr lang="en-US" sz="2600" dirty="0" smtClean="0">
                <a:latin typeface="Arial" pitchFamily="34" charset="0"/>
                <a:cs typeface="Arial" pitchFamily="34" charset="0"/>
              </a:rPr>
              <a:t>The weakness of  this film is in measuring appreciation of teenagers to the role of Asian-African Museum: </a:t>
            </a:r>
            <a:r>
              <a:rPr lang="en-US" sz="2600" dirty="0" smtClean="0">
                <a:solidFill>
                  <a:srgbClr val="00B050"/>
                </a:solidFill>
                <a:latin typeface="Arial" pitchFamily="34" charset="0"/>
                <a:cs typeface="Arial" pitchFamily="34" charset="0"/>
              </a:rPr>
              <a:t>the questions were not asked to the same teenagers, </a:t>
            </a:r>
            <a:r>
              <a:rPr lang="en-US" sz="2600" dirty="0" smtClean="0">
                <a:solidFill>
                  <a:srgbClr val="FF0000"/>
                </a:solidFill>
                <a:latin typeface="Arial" pitchFamily="34" charset="0"/>
                <a:cs typeface="Arial" pitchFamily="34" charset="0"/>
              </a:rPr>
              <a:t>before and after</a:t>
            </a:r>
            <a:r>
              <a:rPr lang="en-US" sz="2600" dirty="0" smtClean="0">
                <a:solidFill>
                  <a:srgbClr val="00B050"/>
                </a:solidFill>
                <a:latin typeface="Arial" pitchFamily="34" charset="0"/>
                <a:cs typeface="Arial" pitchFamily="34" charset="0"/>
              </a:rPr>
              <a:t> they entering the museum.</a:t>
            </a:r>
          </a:p>
          <a:p>
            <a:pPr algn="just">
              <a:lnSpc>
                <a:spcPct val="120000"/>
              </a:lnSpc>
            </a:pPr>
            <a:r>
              <a:rPr lang="en-US" sz="2600" dirty="0" smtClean="0">
                <a:latin typeface="Arial" pitchFamily="34" charset="0"/>
                <a:cs typeface="Arial" pitchFamily="34" charset="0"/>
              </a:rPr>
              <a:t>To find and to measure teens’ knowledge and appreciation to the Asian-African Conference, it is </a:t>
            </a:r>
            <a:r>
              <a:rPr lang="en-US" sz="2600" dirty="0" smtClean="0">
                <a:solidFill>
                  <a:srgbClr val="FF0000"/>
                </a:solidFill>
                <a:latin typeface="Arial" pitchFamily="34" charset="0"/>
                <a:cs typeface="Arial" pitchFamily="34" charset="0"/>
              </a:rPr>
              <a:t>recommended posed the same question to the same teenagers before and after entering the Museum of Asian-African Conference, so it will get  a more objective answer.</a:t>
            </a:r>
            <a:endParaRPr lang="en-US" sz="26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References</a:t>
            </a:r>
            <a:endParaRPr lang="en-US" dirty="0"/>
          </a:p>
        </p:txBody>
      </p:sp>
      <p:sp>
        <p:nvSpPr>
          <p:cNvPr id="3" name="Content Placeholder 2"/>
          <p:cNvSpPr>
            <a:spLocks noGrp="1"/>
          </p:cNvSpPr>
          <p:nvPr>
            <p:ph idx="1"/>
          </p:nvPr>
        </p:nvSpPr>
        <p:spPr>
          <a:xfrm>
            <a:off x="500034" y="1000108"/>
            <a:ext cx="8215370" cy="5500726"/>
          </a:xfrm>
        </p:spPr>
        <p:txBody>
          <a:bodyPr>
            <a:normAutofit fontScale="25000" lnSpcReduction="20000"/>
          </a:bodyPr>
          <a:lstStyle/>
          <a:p>
            <a:pPr marL="360363" indent="-360363" algn="just">
              <a:buFont typeface="+mj-lt"/>
              <a:buAutoNum type="arabicPeriod"/>
            </a:pPr>
            <a:r>
              <a:rPr lang="id-ID" sz="7200" dirty="0" smtClean="0">
                <a:latin typeface="Arial" pitchFamily="34" charset="0"/>
                <a:cs typeface="Arial" pitchFamily="34" charset="0"/>
              </a:rPr>
              <a:t>Berelson, B. (1952). </a:t>
            </a:r>
            <a:r>
              <a:rPr lang="id-ID" sz="7200" i="1" dirty="0" smtClean="0">
                <a:latin typeface="Arial" pitchFamily="34" charset="0"/>
                <a:cs typeface="Arial" pitchFamily="34" charset="0"/>
              </a:rPr>
              <a:t>Content analysis in communication research.</a:t>
            </a:r>
            <a:r>
              <a:rPr lang="id-ID" sz="7200" dirty="0" smtClean="0">
                <a:latin typeface="Arial" pitchFamily="34" charset="0"/>
                <a:cs typeface="Arial" pitchFamily="34" charset="0"/>
              </a:rPr>
              <a:t> New York: Hafner.</a:t>
            </a:r>
            <a:endParaRPr lang="en-US" sz="7200" dirty="0" smtClean="0">
              <a:latin typeface="Arial" pitchFamily="34" charset="0"/>
              <a:cs typeface="Arial" pitchFamily="34" charset="0"/>
            </a:endParaRPr>
          </a:p>
          <a:p>
            <a:pPr marL="360363" indent="-360363" algn="just">
              <a:buFont typeface="+mj-lt"/>
              <a:buAutoNum type="arabicPeriod"/>
            </a:pPr>
            <a:r>
              <a:rPr lang="id-ID" sz="7200" dirty="0" smtClean="0">
                <a:latin typeface="Arial" pitchFamily="34" charset="0"/>
                <a:cs typeface="Arial" pitchFamily="34" charset="0"/>
              </a:rPr>
              <a:t>Bungin, B. (2004). </a:t>
            </a:r>
            <a:r>
              <a:rPr lang="id-ID" sz="7200" i="1" dirty="0" smtClean="0">
                <a:latin typeface="Arial" pitchFamily="34" charset="0"/>
                <a:cs typeface="Arial" pitchFamily="34" charset="0"/>
              </a:rPr>
              <a:t>Analisis data penelitian kualitatif.</a:t>
            </a:r>
            <a:r>
              <a:rPr lang="id-ID" sz="7200" dirty="0" smtClean="0">
                <a:latin typeface="Arial" pitchFamily="34" charset="0"/>
                <a:cs typeface="Arial" pitchFamily="34" charset="0"/>
              </a:rPr>
              <a:t> Jakarta: PT Raja Grafindo.</a:t>
            </a:r>
            <a:endParaRPr lang="en-US" sz="7200" dirty="0" smtClean="0">
              <a:latin typeface="Arial" pitchFamily="34" charset="0"/>
              <a:cs typeface="Arial" pitchFamily="34" charset="0"/>
            </a:endParaRPr>
          </a:p>
          <a:p>
            <a:pPr marL="360363" indent="-360363" algn="just">
              <a:buFont typeface="+mj-lt"/>
              <a:buAutoNum type="arabicPeriod"/>
            </a:pPr>
            <a:r>
              <a:rPr lang="id-ID" sz="7200" dirty="0" smtClean="0">
                <a:latin typeface="Arial" pitchFamily="34" charset="0"/>
                <a:cs typeface="Arial" pitchFamily="34" charset="0"/>
              </a:rPr>
              <a:t>Indonesia, R. (n.d.). </a:t>
            </a:r>
            <a:r>
              <a:rPr lang="id-ID" sz="7200" i="1" dirty="0" smtClean="0">
                <a:latin typeface="Arial" pitchFamily="34" charset="0"/>
                <a:cs typeface="Arial" pitchFamily="34" charset="0"/>
              </a:rPr>
              <a:t>Undang-undang nomor 33 tahun 2009</a:t>
            </a:r>
            <a:r>
              <a:rPr lang="id-ID" sz="7200" dirty="0" smtClean="0">
                <a:latin typeface="Arial" pitchFamily="34" charset="0"/>
                <a:cs typeface="Arial" pitchFamily="34" charset="0"/>
              </a:rPr>
              <a:t>. Retrieved 01 09, 2017, from disbudpar.kutaikartanegarakab.go.id/: http://disbudpar.kutaikartanegarakab.go.id/uploads/kebijakan/UNDAND%20UNDANG/UU%2033%202009%20Perfilman.pdf</a:t>
            </a:r>
            <a:endParaRPr lang="en-US" sz="7200" dirty="0" smtClean="0">
              <a:latin typeface="Arial" pitchFamily="34" charset="0"/>
              <a:cs typeface="Arial" pitchFamily="34" charset="0"/>
            </a:endParaRPr>
          </a:p>
          <a:p>
            <a:pPr marL="360363" indent="-360363" algn="just">
              <a:buFont typeface="+mj-lt"/>
              <a:buAutoNum type="arabicPeriod"/>
            </a:pPr>
            <a:r>
              <a:rPr lang="id-ID" sz="7200" dirty="0" smtClean="0">
                <a:latin typeface="Arial" pitchFamily="34" charset="0"/>
                <a:cs typeface="Arial" pitchFamily="34" charset="0"/>
              </a:rPr>
              <a:t>KBBI. (2017). </a:t>
            </a:r>
            <a:r>
              <a:rPr lang="id-ID" sz="7200" i="1" dirty="0" smtClean="0">
                <a:latin typeface="Arial" pitchFamily="34" charset="0"/>
                <a:cs typeface="Arial" pitchFamily="34" charset="0"/>
              </a:rPr>
              <a:t>Apresiasi</a:t>
            </a:r>
            <a:r>
              <a:rPr lang="id-ID" sz="7200" dirty="0" smtClean="0">
                <a:latin typeface="Arial" pitchFamily="34" charset="0"/>
                <a:cs typeface="Arial" pitchFamily="34" charset="0"/>
              </a:rPr>
              <a:t>. Retrieved 01 09, 2017, from KBBI : http://kbbi.web.id/apresiasi</a:t>
            </a:r>
            <a:endParaRPr lang="en-US" sz="7200" dirty="0" smtClean="0">
              <a:latin typeface="Arial" pitchFamily="34" charset="0"/>
              <a:cs typeface="Arial" pitchFamily="34" charset="0"/>
            </a:endParaRPr>
          </a:p>
          <a:p>
            <a:pPr marL="360363" indent="-360363" algn="just">
              <a:buFont typeface="+mj-lt"/>
              <a:buAutoNum type="arabicPeriod"/>
            </a:pPr>
            <a:r>
              <a:rPr lang="id-ID" sz="7200" dirty="0" smtClean="0">
                <a:latin typeface="Arial" pitchFamily="34" charset="0"/>
                <a:cs typeface="Arial" pitchFamily="34" charset="0"/>
              </a:rPr>
              <a:t>Macnamara, J. (2003). Media content analysis : Its uses; benefits and best practice methodology. </a:t>
            </a:r>
            <a:r>
              <a:rPr lang="id-ID" sz="7200" i="1" dirty="0" smtClean="0">
                <a:latin typeface="Arial" pitchFamily="34" charset="0"/>
                <a:cs typeface="Arial" pitchFamily="34" charset="0"/>
              </a:rPr>
              <a:t>Asia Pacific Relation Journal, 6(1)</a:t>
            </a:r>
            <a:r>
              <a:rPr lang="id-ID" sz="7200" dirty="0" smtClean="0">
                <a:latin typeface="Arial" pitchFamily="34" charset="0"/>
                <a:cs typeface="Arial" pitchFamily="34" charset="0"/>
              </a:rPr>
              <a:t> , 1-23.</a:t>
            </a:r>
            <a:endParaRPr lang="en-US" sz="7200" dirty="0" smtClean="0">
              <a:latin typeface="Arial" pitchFamily="34" charset="0"/>
              <a:cs typeface="Arial" pitchFamily="34" charset="0"/>
            </a:endParaRPr>
          </a:p>
          <a:p>
            <a:pPr marL="360363" indent="-360363" algn="just">
              <a:buFont typeface="+mj-lt"/>
              <a:buAutoNum type="arabicPeriod"/>
            </a:pPr>
            <a:r>
              <a:rPr lang="id-ID" sz="7200" dirty="0" smtClean="0">
                <a:latin typeface="Arial" pitchFamily="34" charset="0"/>
                <a:cs typeface="Arial" pitchFamily="34" charset="0"/>
              </a:rPr>
              <a:t>Widjaja. (2008). </a:t>
            </a:r>
            <a:r>
              <a:rPr lang="id-ID" sz="7200" i="1" dirty="0" smtClean="0">
                <a:latin typeface="Arial" pitchFamily="34" charset="0"/>
                <a:cs typeface="Arial" pitchFamily="34" charset="0"/>
              </a:rPr>
              <a:t>Komunikasi dan hubungan masyarakat.</a:t>
            </a:r>
            <a:r>
              <a:rPr lang="id-ID" sz="7200" dirty="0" smtClean="0">
                <a:latin typeface="Arial" pitchFamily="34" charset="0"/>
                <a:cs typeface="Arial" pitchFamily="34" charset="0"/>
              </a:rPr>
              <a:t> Jakarta: PT. Bumi Aksara.</a:t>
            </a:r>
            <a:endParaRPr lang="en-US" sz="7200" dirty="0" smtClean="0">
              <a:latin typeface="Arial" pitchFamily="34" charset="0"/>
              <a:cs typeface="Arial" pitchFamily="34" charset="0"/>
            </a:endParaRPr>
          </a:p>
          <a:p>
            <a:pPr marL="360363" indent="-360363" algn="just">
              <a:buFont typeface="+mj-lt"/>
              <a:buAutoNum type="arabicPeriod"/>
            </a:pPr>
            <a:r>
              <a:rPr lang="id-ID" sz="7200" dirty="0" smtClean="0">
                <a:latin typeface="Arial" pitchFamily="34" charset="0"/>
                <a:cs typeface="Arial" pitchFamily="34" charset="0"/>
              </a:rPr>
              <a:t>Wikiindonesia. (2017). </a:t>
            </a:r>
            <a:r>
              <a:rPr lang="id-ID" sz="7200" i="1" dirty="0" smtClean="0">
                <a:latin typeface="Arial" pitchFamily="34" charset="0"/>
                <a:cs typeface="Arial" pitchFamily="34" charset="0"/>
              </a:rPr>
              <a:t>Apresiasi</a:t>
            </a:r>
            <a:r>
              <a:rPr lang="id-ID" sz="7200" dirty="0" smtClean="0">
                <a:latin typeface="Arial" pitchFamily="34" charset="0"/>
                <a:cs typeface="Arial" pitchFamily="34" charset="0"/>
              </a:rPr>
              <a:t>. Retrieved 01 09, 2017, from Wikiindonesia: http://wikiindonesia.org/wiki/apresiasi</a:t>
            </a:r>
            <a:endParaRPr lang="en-US" sz="7200" dirty="0" smtClean="0">
              <a:latin typeface="Arial" pitchFamily="34" charset="0"/>
              <a:cs typeface="Arial" pitchFamily="34" charset="0"/>
            </a:endParaRPr>
          </a:p>
          <a:p>
            <a:pPr marL="360363" indent="-360363" algn="just">
              <a:buFont typeface="+mj-lt"/>
              <a:buAutoNum type="arabicPeriod"/>
            </a:pPr>
            <a:r>
              <a:rPr lang="id-ID" sz="7200" dirty="0" smtClean="0">
                <a:latin typeface="Arial" pitchFamily="34" charset="0"/>
                <a:cs typeface="Arial" pitchFamily="34" charset="0"/>
              </a:rPr>
              <a:t>wikipedia. (n.d.). </a:t>
            </a:r>
            <a:r>
              <a:rPr lang="id-ID" sz="7200" i="1" dirty="0" smtClean="0">
                <a:latin typeface="Arial" pitchFamily="34" charset="0"/>
                <a:cs typeface="Arial" pitchFamily="34" charset="0"/>
              </a:rPr>
              <a:t>Museum Konferensi Asia Afrika</a:t>
            </a:r>
            <a:r>
              <a:rPr lang="id-ID" sz="7200" dirty="0" smtClean="0">
                <a:latin typeface="Arial" pitchFamily="34" charset="0"/>
                <a:cs typeface="Arial" pitchFamily="34" charset="0"/>
              </a:rPr>
              <a:t>. Retrieved 01 09, 2017, from wikipedia.org/wiki/sejarah: https://id.wikipedia.org/wiki/museum_konferensi_Asia_Afrika</a:t>
            </a:r>
            <a:endParaRPr lang="en-US" sz="7200" dirty="0" smtClean="0">
              <a:latin typeface="Arial" pitchFamily="34" charset="0"/>
              <a:cs typeface="Arial" pitchFamily="34" charset="0"/>
            </a:endParaRPr>
          </a:p>
          <a:p>
            <a:pPr marL="360363" indent="-360363" algn="just">
              <a:buFont typeface="+mj-lt"/>
              <a:buAutoNum type="arabicPeriod"/>
            </a:pPr>
            <a:r>
              <a:rPr lang="id-ID" sz="7200" dirty="0" smtClean="0">
                <a:latin typeface="Arial" pitchFamily="34" charset="0"/>
                <a:cs typeface="Arial" pitchFamily="34" charset="0"/>
              </a:rPr>
              <a:t>wikipedia. (n.d.). </a:t>
            </a:r>
            <a:r>
              <a:rPr lang="id-ID" sz="7200" i="1" dirty="0" smtClean="0">
                <a:latin typeface="Arial" pitchFamily="34" charset="0"/>
                <a:cs typeface="Arial" pitchFamily="34" charset="0"/>
              </a:rPr>
              <a:t>Sejarah</a:t>
            </a:r>
            <a:r>
              <a:rPr lang="id-ID" sz="7200" dirty="0" smtClean="0">
                <a:latin typeface="Arial" pitchFamily="34" charset="0"/>
                <a:cs typeface="Arial" pitchFamily="34" charset="0"/>
              </a:rPr>
              <a:t>. Retrieved 01 09, 2017, from wikipwdia: https://id.wikipedia.org/wiki/Sejarah</a:t>
            </a:r>
            <a:endParaRPr lang="en-US" sz="72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r"/>
            <a:r>
              <a:rPr lang="en-US" b="1" dirty="0" smtClean="0">
                <a:solidFill>
                  <a:srgbClr val="FF0000"/>
                </a:solidFill>
              </a:rPr>
              <a:t>Why KAA</a:t>
            </a:r>
            <a:endParaRPr lang="en-US" b="1" dirty="0">
              <a:solidFill>
                <a:srgbClr val="FF0000"/>
              </a:solidFill>
            </a:endParaRPr>
          </a:p>
        </p:txBody>
      </p:sp>
      <p:sp>
        <p:nvSpPr>
          <p:cNvPr id="3" name="Content Placeholder 2"/>
          <p:cNvSpPr>
            <a:spLocks noGrp="1"/>
          </p:cNvSpPr>
          <p:nvPr>
            <p:ph idx="1"/>
          </p:nvPr>
        </p:nvSpPr>
        <p:spPr>
          <a:xfrm>
            <a:off x="428596" y="1000108"/>
            <a:ext cx="8258204" cy="5357850"/>
          </a:xfrm>
        </p:spPr>
        <p:txBody>
          <a:bodyPr>
            <a:normAutofit fontScale="77500" lnSpcReduction="20000"/>
          </a:bodyPr>
          <a:lstStyle/>
          <a:p>
            <a:pPr algn="just">
              <a:lnSpc>
                <a:spcPct val="120000"/>
              </a:lnSpc>
            </a:pPr>
            <a:r>
              <a:rPr lang="en-US" dirty="0" smtClean="0">
                <a:solidFill>
                  <a:srgbClr val="00B050"/>
                </a:solidFill>
                <a:latin typeface="Arial" pitchFamily="34" charset="0"/>
                <a:cs typeface="Arial" pitchFamily="34" charset="0"/>
              </a:rPr>
              <a:t>The conference is to reflect</a:t>
            </a:r>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on what they saw as the unwillingness of the Western powers to consult with them about the decisions that affect Asia during the Cold War</a:t>
            </a:r>
            <a:r>
              <a:rPr lang="en-US" dirty="0" smtClean="0">
                <a:latin typeface="Arial" pitchFamily="34" charset="0"/>
                <a:cs typeface="Arial" pitchFamily="34" charset="0"/>
              </a:rPr>
              <a:t>; </a:t>
            </a:r>
          </a:p>
          <a:p>
            <a:pPr algn="just">
              <a:lnSpc>
                <a:spcPct val="120000"/>
              </a:lnSpc>
            </a:pPr>
            <a:r>
              <a:rPr lang="en-US" dirty="0" smtClean="0">
                <a:solidFill>
                  <a:srgbClr val="FF0000"/>
                </a:solidFill>
                <a:latin typeface="Arial" pitchFamily="34" charset="0"/>
                <a:cs typeface="Arial" pitchFamily="34" charset="0"/>
              </a:rPr>
              <a:t>Their concerns</a:t>
            </a:r>
            <a:r>
              <a:rPr lang="en-US" dirty="0" smtClean="0">
                <a:latin typeface="Arial" pitchFamily="34" charset="0"/>
                <a:cs typeface="Arial" pitchFamily="34" charset="0"/>
              </a:rPr>
              <a:t> </a:t>
            </a:r>
            <a:r>
              <a:rPr lang="en-US" dirty="0">
                <a:latin typeface="Arial" pitchFamily="34" charset="0"/>
                <a:cs typeface="Arial" pitchFamily="34" charset="0"/>
              </a:rPr>
              <a:t>regarding </a:t>
            </a:r>
            <a:r>
              <a:rPr lang="en-US" dirty="0">
                <a:solidFill>
                  <a:srgbClr val="FF0000"/>
                </a:solidFill>
                <a:latin typeface="Arial" pitchFamily="34" charset="0"/>
                <a:cs typeface="Arial" pitchFamily="34" charset="0"/>
              </a:rPr>
              <a:t>tensions</a:t>
            </a:r>
            <a:r>
              <a:rPr lang="en-US" dirty="0">
                <a:latin typeface="Arial" pitchFamily="34" charset="0"/>
                <a:cs typeface="Arial" pitchFamily="34" charset="0"/>
              </a:rPr>
              <a:t> between the </a:t>
            </a:r>
            <a:r>
              <a:rPr lang="en-US" dirty="0">
                <a:solidFill>
                  <a:srgbClr val="00B050"/>
                </a:solidFill>
                <a:latin typeface="Arial" pitchFamily="34" charset="0"/>
                <a:cs typeface="Arial" pitchFamily="34" charset="0"/>
              </a:rPr>
              <a:t>People's Republic of China and the United States</a:t>
            </a:r>
            <a:r>
              <a:rPr lang="en-US" dirty="0">
                <a:latin typeface="Arial" pitchFamily="34" charset="0"/>
                <a:cs typeface="Arial" pitchFamily="34" charset="0"/>
              </a:rPr>
              <a:t>; </a:t>
            </a:r>
            <a:endParaRPr lang="en-US" dirty="0" smtClean="0">
              <a:latin typeface="Arial" pitchFamily="34" charset="0"/>
              <a:cs typeface="Arial" pitchFamily="34" charset="0"/>
            </a:endParaRPr>
          </a:p>
          <a:p>
            <a:pPr algn="just">
              <a:lnSpc>
                <a:spcPct val="120000"/>
              </a:lnSpc>
            </a:pPr>
            <a:r>
              <a:rPr lang="en-US" dirty="0" smtClean="0">
                <a:solidFill>
                  <a:srgbClr val="FF0000"/>
                </a:solidFill>
                <a:latin typeface="Arial" pitchFamily="34" charset="0"/>
                <a:cs typeface="Arial" pitchFamily="34" charset="0"/>
              </a:rPr>
              <a:t>Their </a:t>
            </a:r>
            <a:r>
              <a:rPr lang="en-US" dirty="0">
                <a:solidFill>
                  <a:srgbClr val="FF0000"/>
                </a:solidFill>
                <a:latin typeface="Arial" pitchFamily="34" charset="0"/>
                <a:cs typeface="Arial" pitchFamily="34" charset="0"/>
              </a:rPr>
              <a:t>desire</a:t>
            </a:r>
            <a:r>
              <a:rPr lang="en-US" dirty="0">
                <a:latin typeface="Arial" pitchFamily="34" charset="0"/>
                <a:cs typeface="Arial" pitchFamily="34" charset="0"/>
              </a:rPr>
              <a:t> to expand the foundation for a peaceful relationship between them and China with the West; </a:t>
            </a:r>
            <a:endParaRPr lang="en-US" dirty="0" smtClean="0">
              <a:latin typeface="Arial" pitchFamily="34" charset="0"/>
              <a:cs typeface="Arial" pitchFamily="34" charset="0"/>
            </a:endParaRPr>
          </a:p>
          <a:p>
            <a:pPr algn="just">
              <a:lnSpc>
                <a:spcPct val="120000"/>
              </a:lnSpc>
            </a:pPr>
            <a:r>
              <a:rPr lang="en-US" dirty="0" smtClean="0">
                <a:solidFill>
                  <a:srgbClr val="FF0000"/>
                </a:solidFill>
                <a:latin typeface="Arial" pitchFamily="34" charset="0"/>
                <a:cs typeface="Arial" pitchFamily="34" charset="0"/>
              </a:rPr>
              <a:t>Their </a:t>
            </a:r>
            <a:r>
              <a:rPr lang="en-US" dirty="0">
                <a:solidFill>
                  <a:srgbClr val="FF0000"/>
                </a:solidFill>
                <a:latin typeface="Arial" pitchFamily="34" charset="0"/>
                <a:cs typeface="Arial" pitchFamily="34" charset="0"/>
              </a:rPr>
              <a:t>opposition to colonialism</a:t>
            </a:r>
            <a:r>
              <a:rPr lang="en-US" dirty="0">
                <a:latin typeface="Arial" pitchFamily="34" charset="0"/>
                <a:cs typeface="Arial" pitchFamily="34" charset="0"/>
              </a:rPr>
              <a:t>, especially the French influence in North Africa and the French colonial rule in Algeria; </a:t>
            </a:r>
            <a:endParaRPr lang="en-US" dirty="0" smtClean="0">
              <a:latin typeface="Arial" pitchFamily="34" charset="0"/>
              <a:cs typeface="Arial" pitchFamily="34" charset="0"/>
            </a:endParaRPr>
          </a:p>
          <a:p>
            <a:pPr algn="just">
              <a:lnSpc>
                <a:spcPct val="120000"/>
              </a:lnSpc>
            </a:pPr>
            <a:r>
              <a:rPr lang="en-US" dirty="0" smtClean="0">
                <a:solidFill>
                  <a:srgbClr val="FF0000"/>
                </a:solidFill>
                <a:latin typeface="Arial" pitchFamily="34" charset="0"/>
                <a:cs typeface="Arial" pitchFamily="34" charset="0"/>
              </a:rPr>
              <a:t>Indonesia's </a:t>
            </a:r>
            <a:r>
              <a:rPr lang="en-US" dirty="0">
                <a:solidFill>
                  <a:srgbClr val="FF0000"/>
                </a:solidFill>
                <a:latin typeface="Arial" pitchFamily="34" charset="0"/>
                <a:cs typeface="Arial" pitchFamily="34" charset="0"/>
              </a:rPr>
              <a:t>wish to promote their rights</a:t>
            </a:r>
            <a:r>
              <a:rPr lang="en-US" dirty="0">
                <a:latin typeface="Arial" pitchFamily="34" charset="0"/>
                <a:cs typeface="Arial" pitchFamily="34" charset="0"/>
              </a:rPr>
              <a:t> in contradiction </a:t>
            </a:r>
            <a:r>
              <a:rPr lang="en-US" dirty="0" smtClean="0">
                <a:latin typeface="Arial" pitchFamily="34" charset="0"/>
                <a:cs typeface="Arial" pitchFamily="34" charset="0"/>
              </a:rPr>
              <a:t>with </a:t>
            </a:r>
            <a:r>
              <a:rPr lang="en-US" dirty="0">
                <a:latin typeface="Arial" pitchFamily="34" charset="0"/>
                <a:cs typeface="Arial" pitchFamily="34" charset="0"/>
              </a:rPr>
              <a:t>the Netherlands over West </a:t>
            </a:r>
            <a:r>
              <a:rPr lang="en-US" dirty="0" err="1">
                <a:latin typeface="Arial" pitchFamily="34" charset="0"/>
                <a:cs typeface="Arial" pitchFamily="34" charset="0"/>
              </a:rPr>
              <a:t>Irian</a:t>
            </a:r>
            <a:r>
              <a:rPr lang="en-US" dirty="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14620"/>
            <a:ext cx="8229600" cy="2000264"/>
          </a:xfrm>
          <a:solidFill>
            <a:schemeClr val="accent2">
              <a:lumMod val="20000"/>
              <a:lumOff val="80000"/>
            </a:schemeClr>
          </a:solidFill>
        </p:spPr>
        <p:txBody>
          <a:bodyPr>
            <a:normAutofit/>
          </a:bodyPr>
          <a:lstStyle/>
          <a:p>
            <a:pPr algn="ctr">
              <a:buNone/>
            </a:pPr>
            <a:r>
              <a:rPr lang="en-US" sz="9600" dirty="0" smtClean="0">
                <a:solidFill>
                  <a:srgbClr val="0070C0"/>
                </a:solidFill>
                <a:latin typeface="Algerian" pitchFamily="82" charset="0"/>
                <a:hlinkClick r:id="rId2" action="ppaction://hlinkfile"/>
              </a:rPr>
              <a:t>THANK YOU</a:t>
            </a:r>
            <a:endParaRPr lang="en-US" sz="9600" dirty="0">
              <a:solidFill>
                <a:srgbClr val="0070C0"/>
              </a:solidFill>
              <a:latin typeface="Algerian"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582726"/>
          </a:xfrm>
        </p:spPr>
        <p:txBody>
          <a:bodyPr>
            <a:noAutofit/>
          </a:bodyPr>
          <a:lstStyle/>
          <a:p>
            <a:r>
              <a:rPr lang="en-US" sz="3000" b="1" dirty="0" smtClean="0">
                <a:solidFill>
                  <a:srgbClr val="FF0000"/>
                </a:solidFill>
                <a:latin typeface="Arial" pitchFamily="34" charset="0"/>
                <a:cs typeface="Arial" pitchFamily="34" charset="0"/>
              </a:rPr>
              <a:t>A 10-point "declaration on promotion of world peace and cooperation,"</a:t>
            </a:r>
            <a:r>
              <a:rPr lang="en-US" sz="3000" b="1" dirty="0" smtClean="0">
                <a:latin typeface="Arial" pitchFamily="34" charset="0"/>
                <a:cs typeface="Arial" pitchFamily="34" charset="0"/>
              </a:rPr>
              <a:t> incorporating the principles of the United Nations Charter was adopted unanimously:</a:t>
            </a:r>
            <a:endParaRPr lang="en-US" sz="3000" b="1" dirty="0">
              <a:latin typeface="Arial" pitchFamily="34" charset="0"/>
              <a:cs typeface="Arial" pitchFamily="34" charset="0"/>
            </a:endParaRPr>
          </a:p>
        </p:txBody>
      </p:sp>
      <p:sp>
        <p:nvSpPr>
          <p:cNvPr id="3" name="Content Placeholder 2"/>
          <p:cNvSpPr>
            <a:spLocks noGrp="1"/>
          </p:cNvSpPr>
          <p:nvPr>
            <p:ph idx="1"/>
          </p:nvPr>
        </p:nvSpPr>
        <p:spPr>
          <a:xfrm>
            <a:off x="428596" y="2643182"/>
            <a:ext cx="8258204" cy="3482981"/>
          </a:xfrm>
        </p:spPr>
        <p:txBody>
          <a:bodyPr>
            <a:normAutofit fontScale="92500"/>
          </a:bodyPr>
          <a:lstStyle/>
          <a:p>
            <a:pPr marL="514350" indent="-514350" algn="just">
              <a:buFont typeface="+mj-lt"/>
              <a:buAutoNum type="arabicPeriod"/>
            </a:pPr>
            <a:r>
              <a:rPr lang="en-US" dirty="0">
                <a:latin typeface="Arial" pitchFamily="34" charset="0"/>
                <a:cs typeface="Arial" pitchFamily="34" charset="0"/>
              </a:rPr>
              <a:t>Respect for fundamental human rights and for the purposes and principles of the charter of the United Nations</a:t>
            </a:r>
          </a:p>
          <a:p>
            <a:pPr marL="514350" indent="-514350" algn="just">
              <a:buFont typeface="+mj-lt"/>
              <a:buAutoNum type="arabicPeriod"/>
            </a:pPr>
            <a:r>
              <a:rPr lang="en-US" dirty="0">
                <a:latin typeface="Arial" pitchFamily="34" charset="0"/>
                <a:cs typeface="Arial" pitchFamily="34" charset="0"/>
              </a:rPr>
              <a:t>Respect for the sovereignty and territorial integrity of all nations</a:t>
            </a:r>
          </a:p>
          <a:p>
            <a:pPr marL="514350" indent="-514350" algn="just">
              <a:buFont typeface="+mj-lt"/>
              <a:buAutoNum type="arabicPeriod"/>
            </a:pPr>
            <a:r>
              <a:rPr lang="en-US" dirty="0">
                <a:latin typeface="Arial" pitchFamily="34" charset="0"/>
                <a:cs typeface="Arial" pitchFamily="34" charset="0"/>
              </a:rPr>
              <a:t>Recognition of the equality of all races and of the equality of all nations large and small</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511156"/>
          </a:xfrm>
        </p:spPr>
        <p:txBody>
          <a:bodyPr>
            <a:normAutofit fontScale="90000"/>
          </a:bodyPr>
          <a:lstStyle/>
          <a:p>
            <a:endParaRPr lang="en-US" dirty="0"/>
          </a:p>
        </p:txBody>
      </p:sp>
      <p:sp>
        <p:nvSpPr>
          <p:cNvPr id="3" name="Content Placeholder 2"/>
          <p:cNvSpPr>
            <a:spLocks noGrp="1"/>
          </p:cNvSpPr>
          <p:nvPr>
            <p:ph idx="1"/>
          </p:nvPr>
        </p:nvSpPr>
        <p:spPr>
          <a:xfrm>
            <a:off x="357158" y="1071546"/>
            <a:ext cx="8329642" cy="5357850"/>
          </a:xfrm>
        </p:spPr>
        <p:txBody>
          <a:bodyPr>
            <a:normAutofit fontScale="70000" lnSpcReduction="20000"/>
          </a:bodyPr>
          <a:lstStyle/>
          <a:p>
            <a:pPr marL="514350" indent="-514350" algn="just">
              <a:lnSpc>
                <a:spcPct val="120000"/>
              </a:lnSpc>
              <a:buNone/>
            </a:pPr>
            <a:r>
              <a:rPr lang="en-US" dirty="0" smtClean="0">
                <a:latin typeface="Arial" pitchFamily="34" charset="0"/>
                <a:cs typeface="Arial" pitchFamily="34" charset="0"/>
              </a:rPr>
              <a:t>4.  </a:t>
            </a:r>
            <a:r>
              <a:rPr lang="en-US" sz="3600" dirty="0" smtClean="0">
                <a:latin typeface="Arial" pitchFamily="34" charset="0"/>
                <a:cs typeface="Arial" pitchFamily="34" charset="0"/>
              </a:rPr>
              <a:t>Abstention </a:t>
            </a:r>
            <a:r>
              <a:rPr lang="en-US" sz="3600" dirty="0">
                <a:latin typeface="Arial" pitchFamily="34" charset="0"/>
                <a:cs typeface="Arial" pitchFamily="34" charset="0"/>
              </a:rPr>
              <a:t>from intervention or interference in the internal affairs of another country</a:t>
            </a:r>
          </a:p>
          <a:p>
            <a:pPr marL="514350" indent="-514350" algn="just">
              <a:lnSpc>
                <a:spcPct val="120000"/>
              </a:lnSpc>
              <a:buNone/>
            </a:pPr>
            <a:r>
              <a:rPr lang="en-US" sz="3600" dirty="0" smtClean="0">
                <a:latin typeface="Arial" pitchFamily="34" charset="0"/>
                <a:cs typeface="Arial" pitchFamily="34" charset="0"/>
              </a:rPr>
              <a:t>5. Respect </a:t>
            </a:r>
            <a:r>
              <a:rPr lang="en-US" sz="3600" dirty="0">
                <a:latin typeface="Arial" pitchFamily="34" charset="0"/>
                <a:cs typeface="Arial" pitchFamily="34" charset="0"/>
              </a:rPr>
              <a:t>for the right of each nation to defend itself, singly or collectively, in conformity with the charter of the United Nations</a:t>
            </a:r>
          </a:p>
          <a:p>
            <a:pPr marL="514350" indent="-514350" algn="just">
              <a:lnSpc>
                <a:spcPct val="120000"/>
              </a:lnSpc>
              <a:buNone/>
            </a:pPr>
            <a:r>
              <a:rPr lang="en-US" sz="3600" dirty="0" smtClean="0">
                <a:latin typeface="Arial" pitchFamily="34" charset="0"/>
                <a:cs typeface="Arial" pitchFamily="34" charset="0"/>
              </a:rPr>
              <a:t>6. (a</a:t>
            </a:r>
            <a:r>
              <a:rPr lang="en-US" sz="3600" dirty="0">
                <a:latin typeface="Arial" pitchFamily="34" charset="0"/>
                <a:cs typeface="Arial" pitchFamily="34" charset="0"/>
              </a:rPr>
              <a:t>) Abstention from the use of arrangements of collective </a:t>
            </a:r>
            <a:r>
              <a:rPr lang="en-US" sz="3600" dirty="0" err="1">
                <a:latin typeface="Arial" pitchFamily="34" charset="0"/>
                <a:cs typeface="Arial" pitchFamily="34" charset="0"/>
              </a:rPr>
              <a:t>defence</a:t>
            </a:r>
            <a:r>
              <a:rPr lang="en-US" sz="3600" dirty="0">
                <a:latin typeface="Arial" pitchFamily="34" charset="0"/>
                <a:cs typeface="Arial" pitchFamily="34" charset="0"/>
              </a:rPr>
              <a:t> to serve any particular interests of the big powers</a:t>
            </a:r>
            <a:br>
              <a:rPr lang="en-US" sz="3600" dirty="0">
                <a:latin typeface="Arial" pitchFamily="34" charset="0"/>
                <a:cs typeface="Arial" pitchFamily="34" charset="0"/>
              </a:rPr>
            </a:br>
            <a:r>
              <a:rPr lang="en-US" sz="3600" dirty="0">
                <a:latin typeface="Arial" pitchFamily="34" charset="0"/>
                <a:cs typeface="Arial" pitchFamily="34" charset="0"/>
              </a:rPr>
              <a:t>(b) Abstention by any country from exerting pressures on other countries</a:t>
            </a:r>
          </a:p>
          <a:p>
            <a:pPr marL="514350" indent="-514350" algn="just">
              <a:lnSpc>
                <a:spcPct val="120000"/>
              </a:lnSpc>
              <a:buNone/>
            </a:pPr>
            <a:r>
              <a:rPr lang="en-US" sz="3600" dirty="0" smtClean="0">
                <a:latin typeface="Arial" pitchFamily="34" charset="0"/>
                <a:cs typeface="Arial" pitchFamily="34" charset="0"/>
              </a:rPr>
              <a:t>7.  Refraining </a:t>
            </a:r>
            <a:r>
              <a:rPr lang="en-US" sz="3600" dirty="0">
                <a:latin typeface="Arial" pitchFamily="34" charset="0"/>
                <a:cs typeface="Arial" pitchFamily="34" charset="0"/>
              </a:rPr>
              <a:t>from acts or threats of aggression or the use of force against the territorial integrity or political independence of any country</a:t>
            </a:r>
          </a:p>
          <a:p>
            <a:pPr lv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14350" indent="-514350" algn="just">
              <a:buNone/>
            </a:pPr>
            <a:r>
              <a:rPr lang="en-US" dirty="0" smtClean="0">
                <a:latin typeface="Arial" pitchFamily="34" charset="0"/>
                <a:cs typeface="Arial" pitchFamily="34" charset="0"/>
              </a:rPr>
              <a:t>8. Settlement </a:t>
            </a:r>
            <a:r>
              <a:rPr lang="en-US" dirty="0">
                <a:latin typeface="Arial" pitchFamily="34" charset="0"/>
                <a:cs typeface="Arial" pitchFamily="34" charset="0"/>
              </a:rPr>
              <a:t>of all international disputes by peaceful means, such as negotiation, conciliation, arbitration or judicial settlement as well as other peaceful means of the parties own choice, in conformity with the charter of the United Nations</a:t>
            </a:r>
          </a:p>
          <a:p>
            <a:pPr marL="539750" indent="-539750">
              <a:buNone/>
            </a:pPr>
            <a:r>
              <a:rPr lang="en-US" dirty="0" smtClean="0">
                <a:latin typeface="Arial" pitchFamily="34" charset="0"/>
                <a:cs typeface="Arial" pitchFamily="34" charset="0"/>
              </a:rPr>
              <a:t>9.  Promotion </a:t>
            </a:r>
            <a:r>
              <a:rPr lang="en-US" dirty="0">
                <a:latin typeface="Arial" pitchFamily="34" charset="0"/>
                <a:cs typeface="Arial" pitchFamily="34" charset="0"/>
              </a:rPr>
              <a:t>of mutual interests and cooperation</a:t>
            </a:r>
          </a:p>
          <a:p>
            <a:pPr marL="514350" indent="-514350" algn="just">
              <a:buNone/>
            </a:pPr>
            <a:r>
              <a:rPr lang="en-US" dirty="0" smtClean="0">
                <a:latin typeface="Arial" pitchFamily="34" charset="0"/>
                <a:cs typeface="Arial" pitchFamily="34" charset="0"/>
              </a:rPr>
              <a:t>10.Respect </a:t>
            </a:r>
            <a:r>
              <a:rPr lang="en-US" dirty="0">
                <a:latin typeface="Arial" pitchFamily="34" charset="0"/>
                <a:cs typeface="Arial" pitchFamily="34" charset="0"/>
              </a:rPr>
              <a:t>for justice and international obligations.</a:t>
            </a:r>
          </a:p>
          <a:p>
            <a:pPr marL="514350" indent="-514350">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id-ID" dirty="0">
                <a:solidFill>
                  <a:srgbClr val="FF0000"/>
                </a:solidFill>
                <a:latin typeface="Arial" pitchFamily="34" charset="0"/>
                <a:cs typeface="Arial" pitchFamily="34" charset="0"/>
              </a:rPr>
              <a:t>Asian-African Conference, meets the requirements </a:t>
            </a:r>
            <a:r>
              <a:rPr lang="id-ID" b="1" dirty="0">
                <a:solidFill>
                  <a:srgbClr val="FF0000"/>
                </a:solidFill>
                <a:latin typeface="Arial" pitchFamily="34" charset="0"/>
                <a:cs typeface="Arial" pitchFamily="34" charset="0"/>
              </a:rPr>
              <a:t>as a world heritage</a:t>
            </a:r>
            <a:r>
              <a:rPr lang="id-ID" dirty="0">
                <a:latin typeface="Arial" pitchFamily="34" charset="0"/>
                <a:cs typeface="Arial" pitchFamily="34" charset="0"/>
              </a:rPr>
              <a:t>, because it </a:t>
            </a:r>
            <a:r>
              <a:rPr lang="id-ID" dirty="0">
                <a:solidFill>
                  <a:srgbClr val="FF0000"/>
                </a:solidFill>
                <a:latin typeface="Arial" pitchFamily="34" charset="0"/>
                <a:cs typeface="Arial" pitchFamily="34" charset="0"/>
              </a:rPr>
              <a:t>has a huge impact for humans, it does not only involve the Indonesian people </a:t>
            </a:r>
            <a:r>
              <a:rPr lang="id-ID" b="1" dirty="0">
                <a:solidFill>
                  <a:srgbClr val="FF0000"/>
                </a:solidFill>
                <a:latin typeface="Arial" pitchFamily="34" charset="0"/>
                <a:cs typeface="Arial" pitchFamily="34" charset="0"/>
              </a:rPr>
              <a:t>but involves a lot of people</a:t>
            </a:r>
            <a:r>
              <a:rPr lang="id-ID" dirty="0">
                <a:solidFill>
                  <a:srgbClr val="FF0000"/>
                </a:solidFill>
                <a:latin typeface="Arial" pitchFamily="34" charset="0"/>
                <a:cs typeface="Arial" pitchFamily="34" charset="0"/>
              </a:rPr>
              <a:t>, events that provide a new awareness to many people</a:t>
            </a:r>
            <a:r>
              <a:rPr lang="id-ID" dirty="0">
                <a:latin typeface="Arial" pitchFamily="34"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3103</Words>
  <Application>Microsoft Office PowerPoint</Application>
  <PresentationFormat>On-screen Show (4:3)</PresentationFormat>
  <Paragraphs>152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     A Search for Historical Values on Asian-African Conference :  A Content Analysis    </vt:lpstr>
      <vt:lpstr>Introduction</vt:lpstr>
      <vt:lpstr>Conference of the Asian-African (KAA)</vt:lpstr>
      <vt:lpstr>Slide 4</vt:lpstr>
      <vt:lpstr>Why KAA</vt:lpstr>
      <vt:lpstr>A 10-point "declaration on promotion of world peace and cooperation," incorporating the principles of the United Nations Charter was adopted unanimously:</vt:lpstr>
      <vt:lpstr>Slide 7</vt:lpstr>
      <vt:lpstr>Slide 8</vt:lpstr>
      <vt:lpstr>Slide 9</vt:lpstr>
      <vt:lpstr>Purpose of study</vt:lpstr>
      <vt:lpstr>Methodology</vt:lpstr>
      <vt:lpstr>Macnamara (2003)</vt:lpstr>
      <vt:lpstr>Berelson (1952) said the main purpose of content analysis there are five, namely: </vt:lpstr>
      <vt:lpstr>Results and Disccussion</vt:lpstr>
      <vt:lpstr>Results and Disccussion</vt:lpstr>
      <vt:lpstr>OPENING MOVIE</vt:lpstr>
      <vt:lpstr>FULL MOVIE</vt:lpstr>
      <vt:lpstr>To make it easier in analyzing the content of the messages, then the messages are grouped into four groups, namely :</vt:lpstr>
      <vt:lpstr>1. Asian-African Conference</vt:lpstr>
      <vt:lpstr>Mukhlis Paeni (Historian) (2) :</vt:lpstr>
      <vt:lpstr>Mukhlis Paeni (Historian)</vt:lpstr>
      <vt:lpstr>Mustari Irawan, Director of ANRI</vt:lpstr>
      <vt:lpstr>Mustari Irawan, Director of ANRI</vt:lpstr>
      <vt:lpstr>Mustari Irawan, Director of ANRI</vt:lpstr>
      <vt:lpstr>Mustari Irawan, Director of ANRI</vt:lpstr>
      <vt:lpstr>Mustari Irawan (Director of ANRI)</vt:lpstr>
      <vt:lpstr>Footage of the Asian-African Conference movie</vt:lpstr>
      <vt:lpstr>Footage of…</vt:lpstr>
      <vt:lpstr>Footage of…</vt:lpstr>
      <vt:lpstr>Footage Asian-African Conference Movie</vt:lpstr>
      <vt:lpstr>The role of the Asian-African Conference Museum</vt:lpstr>
      <vt:lpstr>The role of the Asian-African Conference Museum</vt:lpstr>
      <vt:lpstr>The role of the Asian-African Conference Museum</vt:lpstr>
      <vt:lpstr>Thomas A. Siregar  (Director of  Museum Asian-African Conference)</vt:lpstr>
      <vt:lpstr>Asian-African Conference as part of world heritage</vt:lpstr>
      <vt:lpstr>Slide 36</vt:lpstr>
      <vt:lpstr>Slide 37</vt:lpstr>
      <vt:lpstr>Slide 38</vt:lpstr>
      <vt:lpstr>Slide 39</vt:lpstr>
      <vt:lpstr>Appreciation of Teens to the Asian-African Conference</vt:lpstr>
      <vt:lpstr>Appreciation of Teens to the Asian-African Conference</vt:lpstr>
      <vt:lpstr>Teenagers before entering the Asian African Conference Meseum </vt:lpstr>
      <vt:lpstr>Slide 43</vt:lpstr>
      <vt:lpstr>Slide 44</vt:lpstr>
      <vt:lpstr>Teenagers after entering the Asian African Conference Meseum  </vt:lpstr>
      <vt:lpstr>Conclusion 1. Role of the KAA Museum</vt:lpstr>
      <vt:lpstr>2. Teenagers’ appreciation to the KAA Conference history</vt:lpstr>
      <vt:lpstr>Recomendation</vt:lpstr>
      <vt:lpstr>References</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Search for Historical Values on Asian-African Conference :  A Content Analysis</dc:title>
  <dc:creator>FUJITSU3</dc:creator>
  <cp:lastModifiedBy>FUJITSU3</cp:lastModifiedBy>
  <cp:revision>178</cp:revision>
  <dcterms:created xsi:type="dcterms:W3CDTF">2017-03-15T00:27:37Z</dcterms:created>
  <dcterms:modified xsi:type="dcterms:W3CDTF">2017-05-02T07:41:18Z</dcterms:modified>
</cp:coreProperties>
</file>