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8" r:id="rId2"/>
    <p:sldId id="256" r:id="rId3"/>
    <p:sldId id="293" r:id="rId4"/>
    <p:sldId id="295" r:id="rId5"/>
    <p:sldId id="262" r:id="rId6"/>
    <p:sldId id="260" r:id="rId7"/>
    <p:sldId id="258" r:id="rId8"/>
    <p:sldId id="276" r:id="rId9"/>
    <p:sldId id="261" r:id="rId10"/>
    <p:sldId id="285" r:id="rId11"/>
    <p:sldId id="268" r:id="rId12"/>
    <p:sldId id="278" r:id="rId13"/>
    <p:sldId id="269" r:id="rId14"/>
    <p:sldId id="279" r:id="rId15"/>
    <p:sldId id="267" r:id="rId16"/>
    <p:sldId id="287" r:id="rId17"/>
    <p:sldId id="282" r:id="rId18"/>
    <p:sldId id="286" r:id="rId19"/>
    <p:sldId id="288" r:id="rId20"/>
    <p:sldId id="289" r:id="rId21"/>
    <p:sldId id="290" r:id="rId22"/>
    <p:sldId id="292" r:id="rId23"/>
    <p:sldId id="266" r:id="rId24"/>
    <p:sldId id="294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8D393"/>
    <a:srgbClr val="233446"/>
    <a:srgbClr val="EC8D5F"/>
    <a:srgbClr val="46678C"/>
    <a:srgbClr val="FFFFFF"/>
    <a:srgbClr val="FFB017"/>
    <a:srgbClr val="8DDAC2"/>
    <a:srgbClr val="8DE5C2"/>
    <a:srgbClr val="A0D0D6"/>
    <a:srgbClr val="A0D0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287" autoAdjust="0"/>
  </p:normalViewPr>
  <p:slideViewPr>
    <p:cSldViewPr>
      <p:cViewPr varScale="1">
        <p:scale>
          <a:sx n="58" d="100"/>
          <a:sy n="58" d="100"/>
        </p:scale>
        <p:origin x="-171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E554E-D718-424B-A4F7-42AAA1DF0032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E468C-296F-4366-B587-0D3EE53F2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908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3C32F-A95E-48D2-A829-DF0E176EAA73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1B0B7-A94D-4803-82F8-1EB670485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47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B0B7-A94D-4803-82F8-1EB670485E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994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B0B7-A94D-4803-82F8-1EB670485E9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1392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B0B7-A94D-4803-82F8-1EB670485E9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026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B0B7-A94D-4803-82F8-1EB670485E9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3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B0B7-A94D-4803-82F8-1EB670485E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260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B0B7-A94D-4803-82F8-1EB670485E9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8697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B0B7-A94D-4803-82F8-1EB670485E9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701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B0B7-A94D-4803-82F8-1EB670485E9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71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B0B7-A94D-4803-82F8-1EB670485E9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359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B0B7-A94D-4803-82F8-1EB670485E9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129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B0B7-A94D-4803-82F8-1EB670485E9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3178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B0B7-A94D-4803-82F8-1EB670485E9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12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131-DF1C-494A-A5AC-73F8648BB8DA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2824-AB72-4FEB-99D1-463B4E44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131-DF1C-494A-A5AC-73F8648BB8DA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2824-AB72-4FEB-99D1-463B4E44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131-DF1C-494A-A5AC-73F8648BB8DA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2824-AB72-4FEB-99D1-463B4E44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131-DF1C-494A-A5AC-73F8648BB8DA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2824-AB72-4FEB-99D1-463B4E44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131-DF1C-494A-A5AC-73F8648BB8DA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2824-AB72-4FEB-99D1-463B4E44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131-DF1C-494A-A5AC-73F8648BB8DA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2824-AB72-4FEB-99D1-463B4E44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131-DF1C-494A-A5AC-73F8648BB8DA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2824-AB72-4FEB-99D1-463B4E44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131-DF1C-494A-A5AC-73F8648BB8DA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2824-AB72-4FEB-99D1-463B4E44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131-DF1C-494A-A5AC-73F8648BB8DA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2824-AB72-4FEB-99D1-463B4E44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131-DF1C-494A-A5AC-73F8648BB8DA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2824-AB72-4FEB-99D1-463B4E44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131-DF1C-494A-A5AC-73F8648BB8DA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2824-AB72-4FEB-99D1-463B4E44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44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33131-DF1C-494A-A5AC-73F8648BB8DA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72824-AB72-4FEB-99D1-463B4E44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daya-indonesia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lle_BW_edi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0" y="659639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https://upload.wikimedia.org/wikipedia/commons/a/a4/Bayanihan_2.JPG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23344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685800"/>
            <a:ext cx="4114800" cy="12192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-US" sz="2800" err="1" smtClean="0">
                <a:solidFill>
                  <a:srgbClr val="88D393"/>
                </a:solidFill>
                <a:latin typeface="Arial Rounded MT Bold" pitchFamily="34" charset="0"/>
              </a:rPr>
              <a:t>Crowdsourcing</a:t>
            </a:r>
            <a:r>
              <a:rPr lang="en-US" sz="2800" smtClean="0">
                <a:solidFill>
                  <a:srgbClr val="88D393"/>
                </a:solidFill>
                <a:latin typeface="Arial Rounded MT Bold" pitchFamily="34" charset="0"/>
              </a:rPr>
              <a:t> initiatives</a:t>
            </a:r>
          </a:p>
          <a:p>
            <a:pPr algn="r">
              <a:spcBef>
                <a:spcPts val="0"/>
              </a:spcBef>
              <a:buNone/>
            </a:pPr>
            <a:r>
              <a:rPr lang="en-US" sz="2800" smtClean="0">
                <a:solidFill>
                  <a:srgbClr val="88D393"/>
                </a:solidFill>
                <a:latin typeface="Arial Rounded MT Bold" pitchFamily="34" charset="0"/>
              </a:rPr>
              <a:t>in heritage inventory</a:t>
            </a:r>
            <a:r>
              <a:rPr lang="en-US" smtClean="0">
                <a:solidFill>
                  <a:srgbClr val="88D393"/>
                </a:solidFill>
                <a:latin typeface="Arial Rounded MT Bold" pitchFamily="34" charset="0"/>
              </a:rPr>
              <a:t>  </a:t>
            </a:r>
            <a:endParaRPr lang="en-US" dirty="0">
              <a:solidFill>
                <a:srgbClr val="88D393"/>
              </a:solidFill>
              <a:latin typeface="Arial Rounded MT Bold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" y="2971800"/>
            <a:ext cx="1447800" cy="1371600"/>
          </a:xfrm>
          <a:prstGeom prst="ellipse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233446"/>
                </a:solidFill>
                <a:latin typeface="Tw Cen MT Condensed Extra Bold" pitchFamily="34" charset="0"/>
              </a:rPr>
              <a:t>#1</a:t>
            </a:r>
            <a:endParaRPr lang="en-US" dirty="0">
              <a:solidFill>
                <a:srgbClr val="233446"/>
              </a:solidFill>
              <a:latin typeface="Tw Cen MT Condensed Extra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24400" y="3048000"/>
            <a:ext cx="1447800" cy="1371600"/>
          </a:xfrm>
          <a:prstGeom prst="ellipse">
            <a:avLst/>
          </a:prstGeom>
          <a:solidFill>
            <a:srgbClr val="233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88D393"/>
                </a:solidFill>
                <a:latin typeface="Tw Cen MT Condensed Extra Bold" pitchFamily="34" charset="0"/>
              </a:rPr>
              <a:t>#2</a:t>
            </a:r>
            <a:endParaRPr lang="en-US" dirty="0">
              <a:solidFill>
                <a:srgbClr val="88D393"/>
              </a:solidFill>
              <a:latin typeface="Tw Cen MT Condensed Extra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31242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233446"/>
                </a:solidFill>
                <a:latin typeface="Arial Rounded MT Bold" pitchFamily="34" charset="0"/>
              </a:rPr>
              <a:t>Pantau</a:t>
            </a:r>
            <a:r>
              <a:rPr lang="en-US" sz="2800" dirty="0" smtClean="0">
                <a:solidFill>
                  <a:srgbClr val="233446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233446"/>
                </a:solidFill>
                <a:latin typeface="Arial Rounded MT Bold" pitchFamily="34" charset="0"/>
              </a:rPr>
              <a:t>Pustaka</a:t>
            </a:r>
            <a:r>
              <a:rPr lang="en-US" sz="2800" dirty="0" smtClean="0">
                <a:solidFill>
                  <a:srgbClr val="233446"/>
                </a:solidFill>
                <a:latin typeface="Arial Rounded MT Bold" pitchFamily="34" charset="0"/>
              </a:rPr>
              <a:t> Indonesia</a:t>
            </a:r>
            <a:endParaRPr lang="en-US" sz="2800" dirty="0">
              <a:solidFill>
                <a:srgbClr val="233446"/>
              </a:solidFill>
              <a:latin typeface="Arial Rounded MT Bold" pitchFamily="34" charset="0"/>
            </a:endParaRPr>
          </a:p>
        </p:txBody>
      </p:sp>
      <p:pic>
        <p:nvPicPr>
          <p:cNvPr id="15" name="Picture 14" descr="logo-S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00" y="2516188"/>
            <a:ext cx="2719762" cy="2362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572000" y="571500"/>
            <a:ext cx="4572000" cy="1588"/>
          </a:xfrm>
          <a:prstGeom prst="line">
            <a:avLst/>
          </a:prstGeom>
          <a:ln w="28575">
            <a:solidFill>
              <a:srgbClr val="2334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23344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685800"/>
            <a:ext cx="4114800" cy="1219200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en-US" sz="4800" dirty="0" err="1" smtClean="0">
                <a:solidFill>
                  <a:srgbClr val="88D393"/>
                </a:solidFill>
                <a:latin typeface="Arial Rounded MT Bold" pitchFamily="34" charset="0"/>
              </a:rPr>
              <a:t>Sobat</a:t>
            </a:r>
            <a:r>
              <a:rPr lang="en-US" sz="4800" dirty="0" smtClean="0">
                <a:solidFill>
                  <a:srgbClr val="EC8D5F"/>
                </a:solidFill>
                <a:latin typeface="Arial Rounded MT Bold" pitchFamily="34" charset="0"/>
              </a:rPr>
              <a:t> </a:t>
            </a:r>
            <a:r>
              <a:rPr lang="en-US" sz="4800" dirty="0" err="1" smtClean="0">
                <a:solidFill>
                  <a:srgbClr val="88D393"/>
                </a:solidFill>
                <a:latin typeface="Arial Rounded MT Bold" pitchFamily="34" charset="0"/>
              </a:rPr>
              <a:t>budaya</a:t>
            </a:r>
            <a:endParaRPr lang="en-US" sz="5400" dirty="0">
              <a:solidFill>
                <a:srgbClr val="88D393"/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1143001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33446"/>
                </a:solidFill>
                <a:latin typeface="Arial Rounded MT Bold" pitchFamily="34" charset="0"/>
              </a:rPr>
              <a:t>Since 2008 they’ve collected data on Indonesian culture through </a:t>
            </a:r>
            <a:r>
              <a:rPr lang="en-US" dirty="0" err="1" smtClean="0">
                <a:solidFill>
                  <a:srgbClr val="233446"/>
                </a:solidFill>
                <a:latin typeface="Arial Rounded MT Bold" pitchFamily="34" charset="0"/>
              </a:rPr>
              <a:t>Gerakan</a:t>
            </a:r>
            <a:r>
              <a:rPr lang="en-US" dirty="0" smtClean="0">
                <a:solidFill>
                  <a:srgbClr val="233446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rgbClr val="233446"/>
                </a:solidFill>
                <a:latin typeface="Arial Rounded MT Bold" pitchFamily="34" charset="0"/>
              </a:rPr>
              <a:t>Sejuta</a:t>
            </a:r>
            <a:r>
              <a:rPr lang="en-US" dirty="0" smtClean="0">
                <a:solidFill>
                  <a:srgbClr val="233446"/>
                </a:solidFill>
                <a:latin typeface="Arial Rounded MT Bold" pitchFamily="34" charset="0"/>
              </a:rPr>
              <a:t> Data </a:t>
            </a:r>
            <a:r>
              <a:rPr lang="en-US" dirty="0" err="1" smtClean="0">
                <a:solidFill>
                  <a:srgbClr val="233446"/>
                </a:solidFill>
                <a:latin typeface="Arial Rounded MT Bold" pitchFamily="34" charset="0"/>
              </a:rPr>
              <a:t>Budaya</a:t>
            </a:r>
            <a:r>
              <a:rPr lang="en-US" dirty="0" smtClean="0">
                <a:solidFill>
                  <a:srgbClr val="233446"/>
                </a:solidFill>
                <a:latin typeface="Arial Rounded MT Bold" pitchFamily="34" charset="0"/>
              </a:rPr>
              <a:t> (</a:t>
            </a:r>
            <a:r>
              <a:rPr lang="en-US" dirty="0" err="1" smtClean="0">
                <a:solidFill>
                  <a:srgbClr val="233446"/>
                </a:solidFill>
                <a:latin typeface="Arial Rounded MT Bold" pitchFamily="34" charset="0"/>
              </a:rPr>
              <a:t>GSDB</a:t>
            </a:r>
            <a:r>
              <a:rPr lang="en-US" dirty="0" smtClean="0">
                <a:solidFill>
                  <a:srgbClr val="233446"/>
                </a:solidFill>
                <a:latin typeface="Arial Rounded MT Bold" pitchFamily="34" charset="0"/>
              </a:rPr>
              <a:t>)  or the million cultural data movement.  </a:t>
            </a:r>
          </a:p>
          <a:p>
            <a:endParaRPr lang="en-US" dirty="0" smtClean="0">
              <a:solidFill>
                <a:srgbClr val="233446"/>
              </a:solidFill>
              <a:latin typeface="Arial Rounded MT Bold" pitchFamily="34" charset="0"/>
            </a:endParaRPr>
          </a:p>
          <a:p>
            <a:endParaRPr lang="en-US" dirty="0">
              <a:solidFill>
                <a:srgbClr val="233446"/>
              </a:solidFill>
              <a:latin typeface="Arial Rounded MT Bold" pitchFamily="34" charset="0"/>
            </a:endParaRPr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381000" y="63246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>
              <a:spcBef>
                <a:spcPct val="20000"/>
              </a:spcBef>
            </a:pPr>
            <a:r>
              <a:rPr lang="en-US" sz="1600" u="sng" dirty="0" err="1" smtClean="0">
                <a:solidFill>
                  <a:srgbClr val="233446"/>
                </a:solidFill>
                <a:hlinkClick r:id="rId2"/>
              </a:rPr>
              <a:t>http://www.budaya-indonesia.org</a:t>
            </a:r>
            <a:r>
              <a:rPr lang="en-US" sz="1600" u="sng" dirty="0" smtClean="0">
                <a:solidFill>
                  <a:srgbClr val="233446"/>
                </a:solidFill>
              </a:rPr>
              <a:t>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33446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3581400"/>
            <a:ext cx="4038600" cy="7620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srgbClr val="233446"/>
                </a:solidFill>
                <a:latin typeface="Arial Rounded MT Bold" pitchFamily="34" charset="0"/>
              </a:rPr>
              <a:t>To collect data on cultural </a:t>
            </a:r>
            <a:r>
              <a:rPr lang="en-US" dirty="0" err="1" smtClean="0">
                <a:solidFill>
                  <a:srgbClr val="233446"/>
                </a:solidFill>
                <a:latin typeface="Arial Rounded MT Bold" pitchFamily="34" charset="0"/>
              </a:rPr>
              <a:t>artefacts</a:t>
            </a:r>
            <a:endParaRPr lang="en-US" dirty="0" smtClean="0">
              <a:solidFill>
                <a:srgbClr val="233446"/>
              </a:solidFill>
            </a:endParaRP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76800" y="4991100"/>
            <a:ext cx="4038600" cy="10287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srgbClr val="233446"/>
                </a:solidFill>
                <a:latin typeface="Arial Rounded MT Bold" pitchFamily="34" charset="0"/>
              </a:rPr>
              <a:t>To promote the “cultural </a:t>
            </a:r>
            <a:r>
              <a:rPr lang="en-US" dirty="0" err="1" smtClean="0">
                <a:solidFill>
                  <a:srgbClr val="233446"/>
                </a:solidFill>
                <a:latin typeface="Arial Rounded MT Bold" pitchFamily="34" charset="0"/>
              </a:rPr>
              <a:t>artefact</a:t>
            </a:r>
            <a:r>
              <a:rPr lang="en-US" dirty="0" smtClean="0">
                <a:solidFill>
                  <a:srgbClr val="233446"/>
                </a:solidFill>
                <a:latin typeface="Arial Rounded MT Bold" pitchFamily="34" charset="0"/>
              </a:rPr>
              <a:t> inventory” itself as a new culture among the community members </a:t>
            </a:r>
            <a:endParaRPr lang="en-US" dirty="0">
              <a:solidFill>
                <a:srgbClr val="233446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572000" y="571500"/>
            <a:ext cx="4572000" cy="1588"/>
          </a:xfrm>
          <a:prstGeom prst="line">
            <a:avLst/>
          </a:prstGeom>
          <a:ln w="28575">
            <a:solidFill>
              <a:srgbClr val="2334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0600" y="2895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33446"/>
                </a:solidFill>
                <a:latin typeface="Arial Rounded MT Bold" pitchFamily="34" charset="0"/>
              </a:rPr>
              <a:t>The cultural heritage inventory initiative aims :</a:t>
            </a:r>
            <a:endParaRPr lang="en-US" dirty="0">
              <a:solidFill>
                <a:srgbClr val="233446"/>
              </a:solidFill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0200" y="4343400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33446"/>
                </a:solidFill>
                <a:latin typeface="Arial Rounded MT Bold" pitchFamily="34" charset="0"/>
              </a:rPr>
              <a:t>33.045 data on Indonesian culture has been collected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8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14641" t="4167" r="14495" b="11458"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9"/>
          <p:cNvSpPr txBox="1">
            <a:spLocks/>
          </p:cNvSpPr>
          <p:nvPr/>
        </p:nvSpPr>
        <p:spPr>
          <a:xfrm>
            <a:off x="4572000" y="0"/>
            <a:ext cx="4572000" cy="838200"/>
          </a:xfrm>
          <a:prstGeom prst="rect">
            <a:avLst/>
          </a:prstGeom>
          <a:solidFill>
            <a:srgbClr val="EC8D5F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n-US" sz="4000" dirty="0" err="1" smtClean="0">
                <a:solidFill>
                  <a:srgbClr val="2334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Sobat</a:t>
            </a:r>
            <a:r>
              <a:rPr lang="en-US" sz="4000" dirty="0" smtClean="0">
                <a:solidFill>
                  <a:srgbClr val="2334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rgbClr val="2334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Budaya</a:t>
            </a:r>
            <a:endParaRPr lang="en-US" sz="4400" dirty="0">
              <a:solidFill>
                <a:srgbClr val="2334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23344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685800"/>
            <a:ext cx="4114800" cy="1219200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en-US" sz="4800" dirty="0" err="1" smtClean="0">
                <a:solidFill>
                  <a:srgbClr val="88D393"/>
                </a:solidFill>
                <a:latin typeface="Arial Rounded MT Bold" pitchFamily="34" charset="0"/>
              </a:rPr>
              <a:t>Pantau</a:t>
            </a:r>
            <a:r>
              <a:rPr lang="en-US" sz="4800" dirty="0" smtClean="0">
                <a:solidFill>
                  <a:srgbClr val="88D393"/>
                </a:solidFill>
                <a:latin typeface="Arial Rounded MT Bold" pitchFamily="34" charset="0"/>
              </a:rPr>
              <a:t> </a:t>
            </a:r>
            <a:r>
              <a:rPr lang="en-US" sz="4800" dirty="0" err="1" smtClean="0">
                <a:solidFill>
                  <a:srgbClr val="88D393"/>
                </a:solidFill>
                <a:latin typeface="Arial Rounded MT Bold" pitchFamily="34" charset="0"/>
              </a:rPr>
              <a:t>Pustaka</a:t>
            </a:r>
            <a:r>
              <a:rPr lang="en-US" sz="4800" dirty="0" smtClean="0">
                <a:solidFill>
                  <a:srgbClr val="88D393"/>
                </a:solidFill>
                <a:latin typeface="Arial Rounded MT Bold" pitchFamily="34" charset="0"/>
              </a:rPr>
              <a:t> Indonesia</a:t>
            </a:r>
            <a:endParaRPr lang="en-US" sz="5400" dirty="0">
              <a:solidFill>
                <a:srgbClr val="88D393"/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26930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smtClean="0">
                <a:solidFill>
                  <a:srgbClr val="233446"/>
                </a:solidFill>
                <a:latin typeface="Arial Rounded MT Bold" pitchFamily="34" charset="0"/>
              </a:rPr>
              <a:t>Indonesian Heritage Inventory becomes a database for texts, maps, pictures and videos of Indonesian heritage, including the </a:t>
            </a:r>
            <a:r>
              <a:rPr lang="en-US" i="1" dirty="0" smtClean="0">
                <a:solidFill>
                  <a:srgbClr val="233446"/>
                </a:solidFill>
                <a:latin typeface="Arial Rounded MT Bold" pitchFamily="34" charset="0"/>
              </a:rPr>
              <a:t>natural heritage, cultural heritage </a:t>
            </a:r>
            <a:r>
              <a:rPr lang="en-US" dirty="0" smtClean="0">
                <a:solidFill>
                  <a:srgbClr val="233446"/>
                </a:solidFill>
                <a:latin typeface="Arial Rounded MT Bold" pitchFamily="34" charset="0"/>
              </a:rPr>
              <a:t>(tangible and </a:t>
            </a:r>
            <a:r>
              <a:rPr lang="en-US" i="1" dirty="0" smtClean="0">
                <a:solidFill>
                  <a:srgbClr val="233446"/>
                </a:solidFill>
                <a:latin typeface="Arial Rounded MT Bold" pitchFamily="34" charset="0"/>
              </a:rPr>
              <a:t>intangible heritage), and cultural landscape heritage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571500"/>
            <a:ext cx="4572000" cy="1588"/>
          </a:xfrm>
          <a:prstGeom prst="line">
            <a:avLst/>
          </a:prstGeom>
          <a:ln w="28575">
            <a:solidFill>
              <a:srgbClr val="2334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9"/>
          <p:cNvSpPr txBox="1">
            <a:spLocks/>
          </p:cNvSpPr>
          <p:nvPr/>
        </p:nvSpPr>
        <p:spPr>
          <a:xfrm>
            <a:off x="381000" y="63246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>
              <a:spcBef>
                <a:spcPct val="20000"/>
              </a:spcBef>
            </a:pPr>
            <a:r>
              <a:rPr lang="en-US" sz="1600" u="sng" dirty="0" err="1" smtClean="0">
                <a:solidFill>
                  <a:srgbClr val="233446"/>
                </a:solidFill>
              </a:rPr>
              <a:t>http://heritageinventory.web.id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33446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1524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smtClean="0">
                <a:solidFill>
                  <a:srgbClr val="233446"/>
                </a:solidFill>
                <a:latin typeface="Arial Rounded MT Bold" pitchFamily="34" charset="0"/>
              </a:rPr>
              <a:t>Developed in </a:t>
            </a:r>
            <a:r>
              <a:rPr lang="en-US" dirty="0" err="1" smtClean="0">
                <a:solidFill>
                  <a:srgbClr val="233446"/>
                </a:solidFill>
                <a:latin typeface="Arial Rounded MT Bold" pitchFamily="34" charset="0"/>
              </a:rPr>
              <a:t>Januar</a:t>
            </a:r>
            <a:r>
              <a:rPr lang="id-ID" dirty="0" smtClean="0">
                <a:solidFill>
                  <a:srgbClr val="233446"/>
                </a:solidFill>
                <a:latin typeface="Arial Rounded MT Bold" pitchFamily="34" charset="0"/>
              </a:rPr>
              <a:t>y</a:t>
            </a:r>
            <a:r>
              <a:rPr lang="en-US" dirty="0" smtClean="0">
                <a:solidFill>
                  <a:srgbClr val="233446"/>
                </a:solidFill>
                <a:latin typeface="Arial Rounded MT Bold" pitchFamily="34" charset="0"/>
              </a:rPr>
              <a:t> 2012 using the </a:t>
            </a:r>
            <a:r>
              <a:rPr lang="en-US" dirty="0" err="1" smtClean="0">
                <a:solidFill>
                  <a:srgbClr val="233446"/>
                </a:solidFill>
                <a:latin typeface="Arial Rounded MT Bold" pitchFamily="34" charset="0"/>
              </a:rPr>
              <a:t>Ushaidi</a:t>
            </a:r>
            <a:r>
              <a:rPr lang="en-US" dirty="0" smtClean="0">
                <a:solidFill>
                  <a:srgbClr val="233446"/>
                </a:solidFill>
                <a:latin typeface="Arial Rounded MT Bold" pitchFamily="34" charset="0"/>
              </a:rPr>
              <a:t> platform.</a:t>
            </a:r>
          </a:p>
          <a:p>
            <a:pPr fontAlgn="base"/>
            <a:endParaRPr lang="en-US" dirty="0" smtClean="0">
              <a:solidFill>
                <a:srgbClr val="233446"/>
              </a:solidFill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22492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smtClean="0">
                <a:solidFill>
                  <a:srgbClr val="233446"/>
                </a:solidFill>
                <a:latin typeface="Arial Rounded MT Bold" pitchFamily="34" charset="0"/>
              </a:rPr>
              <a:t>Collected 560 reports</a:t>
            </a:r>
          </a:p>
          <a:p>
            <a:pPr fontAlgn="base"/>
            <a:endParaRPr lang="en-US" dirty="0" smtClean="0">
              <a:solidFill>
                <a:srgbClr val="233446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4167" r="17423" b="6250"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7028" t="4167" r="21523" b="11458"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9"/>
          <p:cNvSpPr txBox="1">
            <a:spLocks/>
          </p:cNvSpPr>
          <p:nvPr/>
        </p:nvSpPr>
        <p:spPr>
          <a:xfrm>
            <a:off x="4572000" y="0"/>
            <a:ext cx="4572000" cy="838200"/>
          </a:xfrm>
          <a:prstGeom prst="rect">
            <a:avLst/>
          </a:prstGeom>
          <a:solidFill>
            <a:srgbClr val="EC8D5F"/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buNone/>
            </a:pPr>
            <a:r>
              <a:rPr lang="en-US" sz="4000" dirty="0" err="1" smtClean="0">
                <a:solidFill>
                  <a:srgbClr val="2334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Pantau</a:t>
            </a:r>
            <a:r>
              <a:rPr lang="en-US" sz="4000" dirty="0" smtClean="0">
                <a:solidFill>
                  <a:srgbClr val="2334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rgbClr val="2334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Pustaka</a:t>
            </a:r>
            <a:r>
              <a:rPr lang="en-US" sz="4000" dirty="0" smtClean="0">
                <a:solidFill>
                  <a:srgbClr val="2334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    Indonesia</a:t>
            </a:r>
            <a:endParaRPr lang="en-US" sz="4400" dirty="0">
              <a:solidFill>
                <a:srgbClr val="2334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 txBox="1">
            <a:spLocks/>
          </p:cNvSpPr>
          <p:nvPr/>
        </p:nvSpPr>
        <p:spPr>
          <a:xfrm>
            <a:off x="4114800" y="0"/>
            <a:ext cx="5029200" cy="6858000"/>
          </a:xfrm>
          <a:prstGeom prst="rect">
            <a:avLst/>
          </a:prstGeom>
          <a:solidFill>
            <a:srgbClr val="23344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990600"/>
            <a:ext cx="5029200" cy="1588"/>
          </a:xfrm>
          <a:prstGeom prst="line">
            <a:avLst/>
          </a:prstGeom>
          <a:ln w="28575">
            <a:solidFill>
              <a:srgbClr val="88D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19600" y="152400"/>
            <a:ext cx="46482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88D393"/>
                </a:solidFill>
                <a:latin typeface="Arial Rounded MT Bold" pitchFamily="34" charset="0"/>
              </a:rPr>
              <a:t>Lesson learned</a:t>
            </a:r>
            <a:endParaRPr lang="en-US" sz="4000" dirty="0">
              <a:solidFill>
                <a:srgbClr val="88D393"/>
              </a:solidFill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1563469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8D5F"/>
                </a:solidFill>
                <a:latin typeface="Arial Rounded MT Bold" pitchFamily="34" charset="0"/>
              </a:rPr>
              <a:t>#1 Easy system</a:t>
            </a:r>
            <a:endParaRPr lang="en-US" sz="28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249269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8D393"/>
                </a:solidFill>
                <a:latin typeface="Arial Rounded MT Bold" pitchFamily="34" charset="0"/>
              </a:rPr>
              <a:t>To invite more people to participate in the project, they have developed an easy system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7028" t="4167" r="21523" b="11458"/>
          <a:stretch>
            <a:fillRect/>
          </a:stretch>
        </p:blipFill>
        <p:spPr bwMode="auto">
          <a:xfrm>
            <a:off x="152400" y="3436620"/>
            <a:ext cx="3780883" cy="258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67480" t="16994" r="22623" b="80013"/>
          <a:stretch>
            <a:fillRect/>
          </a:stretch>
        </p:blipFill>
        <p:spPr bwMode="auto">
          <a:xfrm>
            <a:off x="2656114" y="3810001"/>
            <a:ext cx="1306286" cy="2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 l="14641" t="4167" r="14495" b="11458"/>
          <a:stretch>
            <a:fillRect/>
          </a:stretch>
        </p:blipFill>
        <p:spPr bwMode="auto">
          <a:xfrm>
            <a:off x="122663" y="457200"/>
            <a:ext cx="3839737" cy="2623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 l="25861" t="26804" r="65871" b="69080"/>
          <a:stretch>
            <a:fillRect/>
          </a:stretch>
        </p:blipFill>
        <p:spPr bwMode="auto">
          <a:xfrm>
            <a:off x="533400" y="1143000"/>
            <a:ext cx="990600" cy="28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953000" y="3239869"/>
            <a:ext cx="38100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 smtClean="0">
                <a:solidFill>
                  <a:srgbClr val="88D393"/>
                </a:solidFill>
                <a:latin typeface="Arial Rounded MT Bold" pitchFamily="34" charset="0"/>
              </a:rPr>
              <a:t>a. Web visit for online data </a:t>
            </a:r>
          </a:p>
          <a:p>
            <a:r>
              <a:rPr lang="en-US" dirty="0" smtClean="0">
                <a:solidFill>
                  <a:srgbClr val="88D393"/>
                </a:solidFill>
                <a:latin typeface="Arial Rounded MT Bold" pitchFamily="34" charset="0"/>
              </a:rPr>
              <a:t>      inputting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4114800" y="0"/>
            <a:ext cx="5029200" cy="6858000"/>
          </a:xfrm>
          <a:prstGeom prst="rect">
            <a:avLst/>
          </a:prstGeom>
          <a:solidFill>
            <a:srgbClr val="23344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1066800"/>
            <a:ext cx="5029200" cy="1588"/>
          </a:xfrm>
          <a:prstGeom prst="line">
            <a:avLst/>
          </a:prstGeom>
          <a:ln w="28575">
            <a:solidFill>
              <a:srgbClr val="88D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648200" y="152400"/>
            <a:ext cx="44196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88D393"/>
                </a:solidFill>
                <a:latin typeface="Arial Rounded MT Bold" pitchFamily="34" charset="0"/>
              </a:rPr>
              <a:t>Lesson learned</a:t>
            </a:r>
            <a:endParaRPr lang="en-US" sz="4000" dirty="0">
              <a:solidFill>
                <a:srgbClr val="88D393"/>
              </a:solidFill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154287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8D5F"/>
                </a:solidFill>
                <a:latin typeface="Arial Rounded MT Bold" pitchFamily="34" charset="0"/>
              </a:rPr>
              <a:t>#1 Easy system</a:t>
            </a:r>
            <a:endParaRPr lang="en-US" sz="28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2286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8D393"/>
                </a:solidFill>
                <a:latin typeface="Arial Rounded MT Bold" pitchFamily="34" charset="0"/>
              </a:rPr>
              <a:t>b. Simple report  and data </a:t>
            </a:r>
          </a:p>
          <a:p>
            <a:r>
              <a:rPr lang="en-US" dirty="0" smtClean="0">
                <a:solidFill>
                  <a:srgbClr val="88D393"/>
                </a:solidFill>
                <a:latin typeface="Arial Rounded MT Bold" pitchFamily="34" charset="0"/>
              </a:rPr>
              <a:t>     inputting via </a:t>
            </a:r>
            <a:r>
              <a:rPr lang="en-US" dirty="0" err="1" smtClean="0">
                <a:solidFill>
                  <a:srgbClr val="88D393"/>
                </a:solidFill>
                <a:latin typeface="Arial Rounded MT Bold" pitchFamily="34" charset="0"/>
              </a:rPr>
              <a:t>smartphones</a:t>
            </a:r>
            <a:r>
              <a:rPr lang="en-US" dirty="0" smtClean="0">
                <a:solidFill>
                  <a:srgbClr val="88D393"/>
                </a:solidFill>
                <a:latin typeface="Arial Rounded MT Bold" pitchFamily="34" charset="0"/>
              </a:rPr>
              <a:t>, </a:t>
            </a:r>
          </a:p>
          <a:p>
            <a:r>
              <a:rPr lang="en-US" dirty="0" smtClean="0">
                <a:solidFill>
                  <a:srgbClr val="88D393"/>
                </a:solidFill>
                <a:latin typeface="Arial Rounded MT Bold" pitchFamily="34" charset="0"/>
              </a:rPr>
              <a:t>     either via short message, </a:t>
            </a:r>
          </a:p>
          <a:p>
            <a:r>
              <a:rPr lang="en-US" dirty="0" smtClean="0">
                <a:solidFill>
                  <a:srgbClr val="88D393"/>
                </a:solidFill>
                <a:latin typeface="Arial Rounded MT Bold" pitchFamily="34" charset="0"/>
              </a:rPr>
              <a:t>     email or tweeting. </a:t>
            </a:r>
            <a:endParaRPr lang="en-US" dirty="0">
              <a:solidFill>
                <a:srgbClr val="88D393"/>
              </a:solidFill>
              <a:latin typeface="Arial Rounded MT Bold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 l="24597" t="18750" r="35578" b="11458"/>
          <a:stretch>
            <a:fillRect/>
          </a:stretch>
        </p:blipFill>
        <p:spPr bwMode="auto">
          <a:xfrm>
            <a:off x="228600" y="457200"/>
            <a:ext cx="2938817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 l="27526" t="21875" r="37335" b="12500"/>
          <a:stretch>
            <a:fillRect/>
          </a:stretch>
        </p:blipFill>
        <p:spPr bwMode="auto">
          <a:xfrm>
            <a:off x="609600" y="1143000"/>
            <a:ext cx="2837543" cy="297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 l="27745" t="21875" r="37701" b="13542"/>
          <a:stretch>
            <a:fillRect/>
          </a:stretch>
        </p:blipFill>
        <p:spPr bwMode="auto">
          <a:xfrm>
            <a:off x="838200" y="1981200"/>
            <a:ext cx="2819399" cy="2962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/>
          <a:srcRect l="27745" t="21875" r="37701" b="15625"/>
          <a:stretch>
            <a:fillRect/>
          </a:stretch>
        </p:blipFill>
        <p:spPr bwMode="auto">
          <a:xfrm>
            <a:off x="1143000" y="2819400"/>
            <a:ext cx="2743200" cy="2789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28600" y="5791201"/>
            <a:ext cx="3732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The applications are available on play stores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191000" y="0"/>
            <a:ext cx="4953000" cy="6858000"/>
          </a:xfrm>
          <a:prstGeom prst="rect">
            <a:avLst/>
          </a:prstGeom>
          <a:solidFill>
            <a:srgbClr val="23344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191000" y="989012"/>
            <a:ext cx="4953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43400" y="1447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8D5F"/>
                </a:solidFill>
                <a:latin typeface="Arial Rounded MT Bold" pitchFamily="34" charset="0"/>
              </a:rPr>
              <a:t>#2 </a:t>
            </a:r>
            <a:r>
              <a:rPr lang="en-US" sz="2800" dirty="0" err="1" smtClean="0">
                <a:solidFill>
                  <a:srgbClr val="EC8D5F"/>
                </a:solidFill>
                <a:latin typeface="Arial Rounded MT Bold" pitchFamily="34" charset="0"/>
              </a:rPr>
              <a:t>Gamification</a:t>
            </a:r>
            <a:endParaRPr lang="en-US" sz="28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037814"/>
            <a:ext cx="4038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88D393"/>
                </a:solidFill>
                <a:latin typeface="Arial Rounded MT Bold" pitchFamily="34" charset="0"/>
              </a:rPr>
              <a:t>Gamification</a:t>
            </a:r>
            <a:r>
              <a:rPr lang="en-US" dirty="0" smtClean="0">
                <a:solidFill>
                  <a:srgbClr val="88D393"/>
                </a:solidFill>
                <a:latin typeface="Arial Rounded MT Bold" pitchFamily="34" charset="0"/>
              </a:rPr>
              <a:t> is  “the application of game elements in nongaming situations, often to motivate or influence behavior” </a:t>
            </a:r>
          </a:p>
          <a:p>
            <a:r>
              <a:rPr lang="en-US" sz="1200" dirty="0" smtClean="0">
                <a:solidFill>
                  <a:srgbClr val="88D393"/>
                </a:solidFill>
                <a:latin typeface="Arial Rounded MT Bold" pitchFamily="34" charset="0"/>
              </a:rPr>
              <a:t>		(</a:t>
            </a:r>
            <a:r>
              <a:rPr lang="en-US" sz="1200" dirty="0" err="1" smtClean="0">
                <a:solidFill>
                  <a:srgbClr val="88D393"/>
                </a:solidFill>
                <a:latin typeface="Arial Rounded MT Bold" pitchFamily="34" charset="0"/>
              </a:rPr>
              <a:t>Educause</a:t>
            </a:r>
            <a:r>
              <a:rPr lang="en-US" sz="1200" dirty="0" smtClean="0">
                <a:solidFill>
                  <a:srgbClr val="88D393"/>
                </a:solidFill>
                <a:latin typeface="Arial Rounded MT Bold" pitchFamily="34" charset="0"/>
              </a:rPr>
              <a:t>, 2011) </a:t>
            </a:r>
          </a:p>
          <a:p>
            <a:endParaRPr lang="en-US" dirty="0" smtClean="0">
              <a:solidFill>
                <a:srgbClr val="88D393"/>
              </a:solidFill>
              <a:latin typeface="Arial Rounded MT Bold" pitchFamily="34" charset="0"/>
            </a:endParaRPr>
          </a:p>
          <a:p>
            <a:r>
              <a:rPr lang="en-US" dirty="0" err="1" smtClean="0">
                <a:solidFill>
                  <a:srgbClr val="88D393"/>
                </a:solidFill>
                <a:latin typeface="Arial Rounded MT Bold" pitchFamily="34" charset="0"/>
              </a:rPr>
              <a:t>Gamification</a:t>
            </a:r>
            <a:r>
              <a:rPr lang="en-US" dirty="0" smtClean="0">
                <a:solidFill>
                  <a:srgbClr val="88D393"/>
                </a:solidFill>
                <a:latin typeface="Arial Rounded MT Bold" pitchFamily="34" charset="0"/>
              </a:rPr>
              <a:t> “has the ability to get people’s attention and engage them in a target activity as well as influencing their behavior” </a:t>
            </a:r>
          </a:p>
          <a:p>
            <a:r>
              <a:rPr lang="en-US" sz="1200" dirty="0" smtClean="0">
                <a:solidFill>
                  <a:srgbClr val="88D393"/>
                </a:solidFill>
                <a:latin typeface="Arial Rounded MT Bold" pitchFamily="34" charset="0"/>
              </a:rPr>
              <a:t>		(Kim, 2015)</a:t>
            </a:r>
            <a:endParaRPr lang="en-US" dirty="0" smtClean="0">
              <a:solidFill>
                <a:srgbClr val="88D393"/>
              </a:solidFill>
              <a:latin typeface="Arial Rounded MT Bold" pitchFamily="34" charset="0"/>
            </a:endParaRPr>
          </a:p>
          <a:p>
            <a:endParaRPr lang="en-US" dirty="0" smtClean="0">
              <a:solidFill>
                <a:srgbClr val="88D393"/>
              </a:solidFill>
              <a:latin typeface="Arial Rounded MT Bold" pitchFamily="34" charset="0"/>
            </a:endParaRPr>
          </a:p>
          <a:p>
            <a:endParaRPr lang="en-US" dirty="0">
              <a:solidFill>
                <a:srgbClr val="88D393"/>
              </a:solidFill>
              <a:latin typeface="Arial Rounded MT Bold" pitchFamily="34" charset="0"/>
            </a:endParaRPr>
          </a:p>
        </p:txBody>
      </p:sp>
      <p:pic>
        <p:nvPicPr>
          <p:cNvPr id="11266" name="Picture 2" descr="http://budaya-indonesia.org/f/1790/congkl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0" y="0"/>
            <a:ext cx="4189520" cy="621136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4267200" y="990600"/>
            <a:ext cx="4800600" cy="1588"/>
          </a:xfrm>
          <a:prstGeom prst="line">
            <a:avLst/>
          </a:prstGeom>
          <a:ln w="28575">
            <a:solidFill>
              <a:srgbClr val="88D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5943600"/>
            <a:ext cx="26398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http://budaya-indonesia.org/Congklak/</a:t>
            </a:r>
            <a:endParaRPr lang="en-US" sz="1200" dirty="0"/>
          </a:p>
        </p:txBody>
      </p:sp>
      <p:sp>
        <p:nvSpPr>
          <p:cNvPr id="15" name="Content Placeholder 9"/>
          <p:cNvSpPr>
            <a:spLocks noGrp="1"/>
          </p:cNvSpPr>
          <p:nvPr>
            <p:ph idx="1"/>
          </p:nvPr>
        </p:nvSpPr>
        <p:spPr>
          <a:xfrm>
            <a:off x="4267200" y="152400"/>
            <a:ext cx="4800600" cy="83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88D393"/>
                </a:solidFill>
                <a:latin typeface="Arial Rounded MT Bold" pitchFamily="34" charset="0"/>
              </a:rPr>
              <a:t>Lesson learned</a:t>
            </a:r>
            <a:endParaRPr lang="en-US" sz="4000" dirty="0">
              <a:solidFill>
                <a:srgbClr val="88D393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4114800" y="0"/>
            <a:ext cx="5029200" cy="6858000"/>
          </a:xfrm>
          <a:prstGeom prst="rect">
            <a:avLst/>
          </a:prstGeom>
          <a:solidFill>
            <a:srgbClr val="23344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912812"/>
            <a:ext cx="5029200" cy="1588"/>
          </a:xfrm>
          <a:prstGeom prst="line">
            <a:avLst/>
          </a:prstGeom>
          <a:ln w="28575">
            <a:solidFill>
              <a:srgbClr val="88D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7200" y="166747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8D5F"/>
                </a:solidFill>
                <a:latin typeface="Arial Rounded MT Bold" pitchFamily="34" charset="0"/>
              </a:rPr>
              <a:t>#2 </a:t>
            </a:r>
            <a:r>
              <a:rPr lang="en-US" sz="2800" dirty="0" err="1" smtClean="0">
                <a:solidFill>
                  <a:srgbClr val="EC8D5F"/>
                </a:solidFill>
                <a:latin typeface="Arial Rounded MT Bold" pitchFamily="34" charset="0"/>
              </a:rPr>
              <a:t>Gamification</a:t>
            </a:r>
            <a:endParaRPr lang="en-US" sz="28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15" name="Content Placeholder 9"/>
          <p:cNvSpPr>
            <a:spLocks noGrp="1"/>
          </p:cNvSpPr>
          <p:nvPr>
            <p:ph idx="1"/>
          </p:nvPr>
        </p:nvSpPr>
        <p:spPr>
          <a:xfrm>
            <a:off x="4191000" y="152400"/>
            <a:ext cx="48768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88D393"/>
                </a:solidFill>
                <a:latin typeface="Arial Rounded MT Bold" pitchFamily="34" charset="0"/>
              </a:rPr>
              <a:t>Lesson learned</a:t>
            </a:r>
            <a:endParaRPr lang="en-US" sz="4000" dirty="0">
              <a:solidFill>
                <a:srgbClr val="88D393"/>
              </a:solidFill>
              <a:latin typeface="Arial Rounded MT Bold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35725" t="34792" r="36164" b="32708"/>
          <a:stretch>
            <a:fillRect/>
          </a:stretch>
        </p:blipFill>
        <p:spPr bwMode="auto">
          <a:xfrm>
            <a:off x="228601" y="2286000"/>
            <a:ext cx="3733799" cy="294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2286000" y="5562600"/>
            <a:ext cx="1676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/>
              <a:t>(Brigham, 2015)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16764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Rounded MT Bold" pitchFamily="34" charset="0"/>
              </a:rPr>
              <a:t>Game-based elements </a:t>
            </a:r>
          </a:p>
          <a:p>
            <a:pPr algn="ctr"/>
            <a:r>
              <a:rPr lang="en-US" sz="1400" dirty="0" smtClean="0">
                <a:latin typeface="Arial Rounded MT Bold" pitchFamily="34" charset="0"/>
              </a:rPr>
              <a:t>enabling </a:t>
            </a:r>
            <a:r>
              <a:rPr lang="en-US" sz="1400" dirty="0" err="1" smtClean="0">
                <a:latin typeface="Arial Rounded MT Bold" pitchFamily="34" charset="0"/>
              </a:rPr>
              <a:t>gamification</a:t>
            </a:r>
            <a:endParaRPr lang="en-US" sz="1400" dirty="0" smtClean="0">
              <a:latin typeface="Arial Rounded MT Bold" pitchFamily="34" charset="0"/>
            </a:endParaRPr>
          </a:p>
          <a:p>
            <a:pPr algn="ctr"/>
            <a:endParaRPr lang="en-US" sz="1400" dirty="0" smtClean="0">
              <a:latin typeface="Arial Rounded MT Bold" pitchFamily="34" charset="0"/>
            </a:endParaRPr>
          </a:p>
          <a:p>
            <a:pPr algn="ctr"/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353270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8D393"/>
                </a:solidFill>
                <a:latin typeface="Arial Rounded MT Bold" pitchFamily="34" charset="0"/>
              </a:rPr>
              <a:t>Since 2011,  </a:t>
            </a:r>
            <a:r>
              <a:rPr lang="en-US" dirty="0" err="1" smtClean="0">
                <a:solidFill>
                  <a:srgbClr val="88D393"/>
                </a:solidFill>
                <a:latin typeface="Arial Rounded MT Bold" pitchFamily="34" charset="0"/>
              </a:rPr>
              <a:t>Sobat</a:t>
            </a:r>
            <a:r>
              <a:rPr lang="en-US" dirty="0" smtClean="0">
                <a:solidFill>
                  <a:srgbClr val="88D393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rgbClr val="88D393"/>
                </a:solidFill>
                <a:latin typeface="Arial Rounded MT Bold" pitchFamily="34" charset="0"/>
              </a:rPr>
              <a:t>Budaya</a:t>
            </a:r>
            <a:r>
              <a:rPr lang="en-US" dirty="0" smtClean="0">
                <a:solidFill>
                  <a:srgbClr val="88D393"/>
                </a:solidFill>
                <a:latin typeface="Arial Rounded MT Bold" pitchFamily="34" charset="0"/>
              </a:rPr>
              <a:t> has applied incentives for the contributors</a:t>
            </a:r>
            <a:endParaRPr lang="en-US" dirty="0">
              <a:solidFill>
                <a:srgbClr val="88D3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4038600" y="0"/>
            <a:ext cx="5105400" cy="6858000"/>
          </a:xfrm>
          <a:prstGeom prst="rect">
            <a:avLst/>
          </a:prstGeom>
          <a:solidFill>
            <a:srgbClr val="23344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73380" y="4093205"/>
            <a:ext cx="2510853" cy="1645313"/>
          </a:xfrm>
          <a:prstGeom prst="rect">
            <a:avLst/>
          </a:prstGeom>
          <a:solidFill>
            <a:srgbClr val="EC8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44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43400" y="1066801"/>
            <a:ext cx="451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C8D5F"/>
                </a:solidFill>
                <a:latin typeface="Arial Rounded MT Bold" pitchFamily="34" charset="0"/>
              </a:rPr>
              <a:t>#3 Engagement Strategy</a:t>
            </a:r>
            <a:endParaRPr lang="en-US" sz="24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16002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EC8D5F"/>
                </a:solidFill>
                <a:latin typeface="Arial Rounded MT Bold" pitchFamily="34" charset="0"/>
              </a:rPr>
              <a:t>The Ladder of Engagement</a:t>
            </a:r>
            <a:endParaRPr lang="en-US" sz="20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3380" y="4673904"/>
            <a:ext cx="1673902" cy="1064615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44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2941" y="5388256"/>
            <a:ext cx="920646" cy="318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listen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91856" y="4775296"/>
            <a:ext cx="1088036" cy="49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Arial Rounded MT Bold" pitchFamily="34" charset="0"/>
              </a:rPr>
              <a:t>Happy bystander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91856" y="5826084"/>
            <a:ext cx="3849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EC8D5F"/>
                </a:solidFill>
                <a:latin typeface="Arial Rounded MT Bold" pitchFamily="34" charset="0"/>
              </a:rPr>
              <a:t>Involvement/relationship</a:t>
            </a:r>
            <a:endParaRPr lang="en-US" sz="12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2176713" y="3673573"/>
            <a:ext cx="4028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EC8D5F"/>
                </a:solidFill>
                <a:latin typeface="Arial Rounded MT Bold" pitchFamily="34" charset="0"/>
              </a:rPr>
              <a:t>Participation type</a:t>
            </a:r>
            <a:endParaRPr lang="en-US" sz="12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67400" y="6019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EC8D5F"/>
                </a:solidFill>
                <a:latin typeface="Arial Rounded MT Bold" pitchFamily="34" charset="0"/>
              </a:rPr>
              <a:t>(</a:t>
            </a:r>
            <a:r>
              <a:rPr lang="en-US" sz="1200" dirty="0" err="1" smtClean="0">
                <a:solidFill>
                  <a:srgbClr val="EC8D5F"/>
                </a:solidFill>
                <a:latin typeface="Arial Rounded MT Bold" pitchFamily="34" charset="0"/>
              </a:rPr>
              <a:t>Kanter</a:t>
            </a:r>
            <a:r>
              <a:rPr lang="en-US" sz="1200" dirty="0" smtClean="0">
                <a:solidFill>
                  <a:srgbClr val="EC8D5F"/>
                </a:solidFill>
                <a:latin typeface="Arial Rounded MT Bold" pitchFamily="34" charset="0"/>
              </a:rPr>
              <a:t>, 2010)</a:t>
            </a:r>
            <a:endParaRPr lang="en-US" sz="12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44" name="Content Placeholder 9"/>
          <p:cNvSpPr txBox="1">
            <a:spLocks/>
          </p:cNvSpPr>
          <p:nvPr/>
        </p:nvSpPr>
        <p:spPr>
          <a:xfrm>
            <a:off x="4267200" y="152400"/>
            <a:ext cx="4800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8D393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Lesson learned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88D393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857" t="8333" r="32064" b="39583"/>
          <a:stretch>
            <a:fillRect/>
          </a:stretch>
        </p:blipFill>
        <p:spPr bwMode="auto">
          <a:xfrm>
            <a:off x="457200" y="990600"/>
            <a:ext cx="3200400" cy="150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1933" t="3125" r="27160" b="25000"/>
          <a:stretch>
            <a:fillRect/>
          </a:stretch>
        </p:blipFill>
        <p:spPr bwMode="auto">
          <a:xfrm>
            <a:off x="228600" y="1676400"/>
            <a:ext cx="3200400" cy="176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12518" t="3125" r="22474" b="28125"/>
          <a:stretch>
            <a:fillRect/>
          </a:stretch>
        </p:blipFill>
        <p:spPr bwMode="auto">
          <a:xfrm>
            <a:off x="609600" y="2971800"/>
            <a:ext cx="3203863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5963587" y="5388256"/>
            <a:ext cx="92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share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28807" y="4162336"/>
            <a:ext cx="1171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Spreaders</a:t>
            </a:r>
            <a:endParaRPr lang="en-US" sz="1200" dirty="0">
              <a:latin typeface="Arial Rounded MT Bol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 l="12299" t="4167" r="5124" b="20833"/>
          <a:stretch>
            <a:fillRect/>
          </a:stretch>
        </p:blipFill>
        <p:spPr bwMode="auto">
          <a:xfrm>
            <a:off x="228600" y="4267200"/>
            <a:ext cx="33528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2" name="Straight Connector 21"/>
          <p:cNvCxnSpPr/>
          <p:nvPr/>
        </p:nvCxnSpPr>
        <p:spPr>
          <a:xfrm>
            <a:off x="4038600" y="989012"/>
            <a:ext cx="5105400" cy="1588"/>
          </a:xfrm>
          <a:prstGeom prst="line">
            <a:avLst/>
          </a:prstGeom>
          <a:ln w="28575">
            <a:solidFill>
              <a:srgbClr val="88D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3" grpId="0"/>
      <p:bldP spid="23" grpId="0"/>
      <p:bldP spid="11" grpId="0" animBg="1"/>
      <p:bldP spid="25" grpId="0"/>
      <p:bldP spid="32" grpId="0"/>
      <p:bldP spid="37" grpId="0"/>
      <p:bldP spid="38" grpId="0"/>
      <p:bldP spid="39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ddington architec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8D393"/>
                </a:solidFill>
              </a:rPr>
              <a:t>https://www.flickr.com/photos/sobatbudaya/14103544207/in/album-72157644890347004/</a:t>
            </a:r>
            <a:endParaRPr lang="en-US" sz="1400" dirty="0">
              <a:solidFill>
                <a:srgbClr val="88D3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4038600" y="0"/>
            <a:ext cx="5105400" cy="6858000"/>
          </a:xfrm>
          <a:prstGeom prst="rect">
            <a:avLst/>
          </a:prstGeom>
          <a:solidFill>
            <a:srgbClr val="23344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038600" y="989012"/>
            <a:ext cx="5105400" cy="1588"/>
          </a:xfrm>
          <a:prstGeom prst="line">
            <a:avLst/>
          </a:prstGeom>
          <a:ln w="28575">
            <a:solidFill>
              <a:srgbClr val="88D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43400" y="1066800"/>
            <a:ext cx="451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C8D5F"/>
                </a:solidFill>
                <a:latin typeface="Arial Rounded MT Bold" pitchFamily="34" charset="0"/>
              </a:rPr>
              <a:t>#3 Engagement Strategy</a:t>
            </a:r>
            <a:endParaRPr lang="en-US" sz="24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16002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EC8D5F"/>
                </a:solidFill>
                <a:latin typeface="Arial Rounded MT Bold" pitchFamily="34" charset="0"/>
              </a:rPr>
              <a:t>The Ladder of Engagement</a:t>
            </a:r>
            <a:endParaRPr lang="en-US" sz="20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73380" y="3415724"/>
            <a:ext cx="3264109" cy="2322794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44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73380" y="4093205"/>
            <a:ext cx="2510853" cy="1645313"/>
          </a:xfrm>
          <a:prstGeom prst="rect">
            <a:avLst/>
          </a:prstGeom>
          <a:solidFill>
            <a:srgbClr val="EC8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44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3380" y="4673904"/>
            <a:ext cx="1673902" cy="1064615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44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2941" y="5388256"/>
            <a:ext cx="920646" cy="318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listen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63587" y="5388256"/>
            <a:ext cx="92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share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16843" y="5388256"/>
            <a:ext cx="920646" cy="318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money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91856" y="4775296"/>
            <a:ext cx="1088036" cy="49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Arial Rounded MT Bold" pitchFamily="34" charset="0"/>
              </a:rPr>
              <a:t>Happy bystander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65758" y="3461811"/>
            <a:ext cx="1088036" cy="300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Arial Rounded MT Bold" pitchFamily="34" charset="0"/>
              </a:rPr>
              <a:t>Donors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28807" y="4162336"/>
            <a:ext cx="1171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Spreaders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91856" y="5826084"/>
            <a:ext cx="3849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EC8D5F"/>
                </a:solidFill>
                <a:latin typeface="Arial Rounded MT Bold" pitchFamily="34" charset="0"/>
              </a:rPr>
              <a:t>Involvement/relationship</a:t>
            </a:r>
            <a:endParaRPr lang="en-US" sz="12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2176713" y="3673573"/>
            <a:ext cx="4028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EC8D5F"/>
                </a:solidFill>
                <a:latin typeface="Arial Rounded MT Bold" pitchFamily="34" charset="0"/>
              </a:rPr>
              <a:t>Participation</a:t>
            </a:r>
            <a:r>
              <a:rPr lang="en-US" sz="1200" dirty="0" smtClean="0">
                <a:latin typeface="Arial Rounded MT Bold" pitchFamily="34" charset="0"/>
              </a:rPr>
              <a:t> type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67400" y="6019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EC8D5F"/>
                </a:solidFill>
                <a:latin typeface="Arial Rounded MT Bold" pitchFamily="34" charset="0"/>
              </a:rPr>
              <a:t>(</a:t>
            </a:r>
            <a:r>
              <a:rPr lang="en-US" sz="1200" dirty="0" err="1" smtClean="0">
                <a:solidFill>
                  <a:srgbClr val="EC8D5F"/>
                </a:solidFill>
                <a:latin typeface="Arial Rounded MT Bold" pitchFamily="34" charset="0"/>
              </a:rPr>
              <a:t>Kanter</a:t>
            </a:r>
            <a:r>
              <a:rPr lang="en-US" sz="1200" dirty="0" smtClean="0">
                <a:solidFill>
                  <a:srgbClr val="EC8D5F"/>
                </a:solidFill>
                <a:latin typeface="Arial Rounded MT Bold" pitchFamily="34" charset="0"/>
              </a:rPr>
              <a:t>, 2010)</a:t>
            </a:r>
            <a:endParaRPr lang="en-US" sz="12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44" name="Content Placeholder 9"/>
          <p:cNvSpPr txBox="1">
            <a:spLocks/>
          </p:cNvSpPr>
          <p:nvPr/>
        </p:nvSpPr>
        <p:spPr>
          <a:xfrm>
            <a:off x="4267200" y="152400"/>
            <a:ext cx="4800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8D393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Lesson learned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88D393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 cstate="print"/>
          <a:srcRect l="9956" t="4167" r="11567" b="44814"/>
          <a:stretch>
            <a:fillRect/>
          </a:stretch>
        </p:blipFill>
        <p:spPr bwMode="auto">
          <a:xfrm>
            <a:off x="152400" y="2356616"/>
            <a:ext cx="3733800" cy="221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0" grpId="0" animBg="1"/>
      <p:bldP spid="19" grpId="0" animBg="1"/>
      <p:bldP spid="11" grpId="0" animBg="1"/>
      <p:bldP spid="25" grpId="0"/>
      <p:bldP spid="26" grpId="0"/>
      <p:bldP spid="29" grpId="0"/>
      <p:bldP spid="32" grpId="0"/>
      <p:bldP spid="33" grpId="0"/>
      <p:bldP spid="35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 txBox="1">
            <a:spLocks/>
          </p:cNvSpPr>
          <p:nvPr/>
        </p:nvSpPr>
        <p:spPr>
          <a:xfrm>
            <a:off x="4038600" y="0"/>
            <a:ext cx="5105400" cy="6858000"/>
          </a:xfrm>
          <a:prstGeom prst="rect">
            <a:avLst/>
          </a:prstGeom>
          <a:solidFill>
            <a:srgbClr val="23344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038600" y="990600"/>
            <a:ext cx="5105400" cy="1588"/>
          </a:xfrm>
          <a:prstGeom prst="line">
            <a:avLst/>
          </a:prstGeom>
          <a:ln w="28575">
            <a:solidFill>
              <a:srgbClr val="88D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43400" y="1066800"/>
            <a:ext cx="451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C8D5F"/>
                </a:solidFill>
                <a:latin typeface="Arial Rounded MT Bold" pitchFamily="34" charset="0"/>
              </a:rPr>
              <a:t>#3 Engagement Strategy</a:t>
            </a:r>
            <a:endParaRPr lang="en-US" sz="24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16002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EC8D5F"/>
                </a:solidFill>
                <a:latin typeface="Arial Rounded MT Bold" pitchFamily="34" charset="0"/>
              </a:rPr>
              <a:t>The Ladder of Engagement</a:t>
            </a:r>
            <a:endParaRPr lang="en-US" sz="20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73380" y="2641458"/>
            <a:ext cx="4017365" cy="3097060"/>
          </a:xfrm>
          <a:prstGeom prst="rect">
            <a:avLst/>
          </a:prstGeom>
          <a:solidFill>
            <a:srgbClr val="EC8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44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73380" y="3415724"/>
            <a:ext cx="3264109" cy="2322794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44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73380" y="4093205"/>
            <a:ext cx="2510853" cy="1645313"/>
          </a:xfrm>
          <a:prstGeom prst="rect">
            <a:avLst/>
          </a:prstGeom>
          <a:solidFill>
            <a:srgbClr val="EC8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44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3380" y="4673904"/>
            <a:ext cx="1673902" cy="1064615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44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2941" y="5388256"/>
            <a:ext cx="920646" cy="318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listen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63587" y="5388256"/>
            <a:ext cx="92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share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16843" y="5388256"/>
            <a:ext cx="920646" cy="318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money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70099" y="5388256"/>
            <a:ext cx="92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ask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91856" y="4775296"/>
            <a:ext cx="1088036" cy="49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Arial Rounded MT Bold" pitchFamily="34" charset="0"/>
              </a:rPr>
              <a:t>Happy bystander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65758" y="3461811"/>
            <a:ext cx="1088036" cy="300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Arial Rounded MT Bold" pitchFamily="34" charset="0"/>
              </a:rPr>
              <a:t>Donors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28807" y="4162336"/>
            <a:ext cx="1171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Spreaders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35319" y="2761285"/>
            <a:ext cx="1171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Evangelist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91856" y="5826084"/>
            <a:ext cx="3849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EC8D5F"/>
                </a:solidFill>
                <a:latin typeface="Arial Rounded MT Bold" pitchFamily="34" charset="0"/>
              </a:rPr>
              <a:t>Involvement/relationship</a:t>
            </a:r>
            <a:endParaRPr lang="en-US" sz="12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2176713" y="3673573"/>
            <a:ext cx="4028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EC8D5F"/>
                </a:solidFill>
                <a:latin typeface="Arial Rounded MT Bold" pitchFamily="34" charset="0"/>
              </a:rPr>
              <a:t>Participation type</a:t>
            </a:r>
            <a:endParaRPr lang="en-US" sz="12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67400" y="6019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EC8D5F"/>
                </a:solidFill>
                <a:latin typeface="Arial Rounded MT Bold" pitchFamily="34" charset="0"/>
              </a:rPr>
              <a:t>(</a:t>
            </a:r>
            <a:r>
              <a:rPr lang="en-US" sz="1200" dirty="0" err="1" smtClean="0">
                <a:solidFill>
                  <a:srgbClr val="EC8D5F"/>
                </a:solidFill>
                <a:latin typeface="Arial Rounded MT Bold" pitchFamily="34" charset="0"/>
              </a:rPr>
              <a:t>Kanter</a:t>
            </a:r>
            <a:r>
              <a:rPr lang="en-US" sz="1200" dirty="0" smtClean="0">
                <a:solidFill>
                  <a:srgbClr val="EC8D5F"/>
                </a:solidFill>
                <a:latin typeface="Arial Rounded MT Bold" pitchFamily="34" charset="0"/>
              </a:rPr>
              <a:t>, 2010)</a:t>
            </a:r>
            <a:endParaRPr lang="en-US" sz="12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44" name="Content Placeholder 9"/>
          <p:cNvSpPr txBox="1">
            <a:spLocks/>
          </p:cNvSpPr>
          <p:nvPr/>
        </p:nvSpPr>
        <p:spPr>
          <a:xfrm>
            <a:off x="4267200" y="152400"/>
            <a:ext cx="4800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8D393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Lesson learned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88D393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pic>
        <p:nvPicPr>
          <p:cNvPr id="45" name="Picture 44" descr="Poster-Main-Event-Lengku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083" y="0"/>
            <a:ext cx="2438400" cy="324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 descr="C-iiacPV0AAjr_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083" y="304800"/>
            <a:ext cx="2319717" cy="3276600"/>
          </a:xfrm>
          <a:prstGeom prst="rect">
            <a:avLst/>
          </a:prstGeom>
        </p:spPr>
      </p:pic>
      <p:pic>
        <p:nvPicPr>
          <p:cNvPr id="43" name="Picture 42" descr="15877054_214687925603717_8936194335712477184_n.jpg"/>
          <p:cNvPicPr>
            <a:picLocks noChangeAspect="1"/>
          </p:cNvPicPr>
          <p:nvPr/>
        </p:nvPicPr>
        <p:blipFill>
          <a:blip r:embed="rId5"/>
          <a:srcRect l="18333" t="5000" r="20000" b="5000"/>
          <a:stretch>
            <a:fillRect/>
          </a:stretch>
        </p:blipFill>
        <p:spPr>
          <a:xfrm>
            <a:off x="271083" y="762000"/>
            <a:ext cx="2245078" cy="3276600"/>
          </a:xfrm>
          <a:prstGeom prst="rect">
            <a:avLst/>
          </a:prstGeom>
        </p:spPr>
      </p:pic>
      <p:pic>
        <p:nvPicPr>
          <p:cNvPr id="48" name="Picture 47" descr="16790297_1104870519622062_48307803146053222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1219200"/>
            <a:ext cx="2286000" cy="3429000"/>
          </a:xfrm>
          <a:prstGeom prst="rect">
            <a:avLst/>
          </a:prstGeom>
        </p:spPr>
      </p:pic>
      <p:pic>
        <p:nvPicPr>
          <p:cNvPr id="49" name="Picture 48" descr="17917089_10208286670555986_3698614859838543902_o-1.jpg"/>
          <p:cNvPicPr>
            <a:picLocks noChangeAspect="1"/>
          </p:cNvPicPr>
          <p:nvPr/>
        </p:nvPicPr>
        <p:blipFill>
          <a:blip r:embed="rId7"/>
          <a:srcRect l="14445" r="14444"/>
          <a:stretch>
            <a:fillRect/>
          </a:stretch>
        </p:blipFill>
        <p:spPr>
          <a:xfrm>
            <a:off x="228600" y="1981200"/>
            <a:ext cx="2667000" cy="3750469"/>
          </a:xfrm>
          <a:prstGeom prst="rect">
            <a:avLst/>
          </a:prstGeom>
        </p:spPr>
      </p:pic>
      <p:pic>
        <p:nvPicPr>
          <p:cNvPr id="50" name="Picture 49" descr="CdB4dMPUYAAZ1d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5704" y="2743200"/>
            <a:ext cx="2298095" cy="2895600"/>
          </a:xfrm>
          <a:prstGeom prst="rect">
            <a:avLst/>
          </a:prstGeom>
        </p:spPr>
      </p:pic>
      <p:pic>
        <p:nvPicPr>
          <p:cNvPr id="51" name="Picture 50" descr="CIG6eLVUsAAvsfQ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3505200"/>
            <a:ext cx="2152650" cy="3352800"/>
          </a:xfrm>
          <a:prstGeom prst="rect">
            <a:avLst/>
          </a:prstGeom>
        </p:spPr>
      </p:pic>
      <p:pic>
        <p:nvPicPr>
          <p:cNvPr id="53" name="Picture 52" descr="Cv3q13gVIAAoPr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47800" y="3868136"/>
            <a:ext cx="22860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1" grpId="0" animBg="1"/>
      <p:bldP spid="20" grpId="0" animBg="1"/>
      <p:bldP spid="19" grpId="0" animBg="1"/>
      <p:bldP spid="11" grpId="0" animBg="1"/>
      <p:bldP spid="25" grpId="0"/>
      <p:bldP spid="26" grpId="0"/>
      <p:bldP spid="29" grpId="0"/>
      <p:bldP spid="30" grpId="0"/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"/>
          <p:cNvSpPr txBox="1">
            <a:spLocks/>
          </p:cNvSpPr>
          <p:nvPr/>
        </p:nvSpPr>
        <p:spPr>
          <a:xfrm>
            <a:off x="4038600" y="0"/>
            <a:ext cx="5105400" cy="6858000"/>
          </a:xfrm>
          <a:prstGeom prst="rect">
            <a:avLst/>
          </a:prstGeom>
          <a:solidFill>
            <a:srgbClr val="23344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43400" y="1066800"/>
            <a:ext cx="451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C8D5F"/>
                </a:solidFill>
                <a:latin typeface="Arial Rounded MT Bold" pitchFamily="34" charset="0"/>
              </a:rPr>
              <a:t>#3 Engagement Strategy</a:t>
            </a:r>
            <a:endParaRPr lang="en-US" sz="24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16002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EC8D5F"/>
                </a:solidFill>
                <a:latin typeface="Arial Rounded MT Bold" pitchFamily="34" charset="0"/>
              </a:rPr>
              <a:t>The Ladder of Engagement</a:t>
            </a:r>
            <a:endParaRPr lang="en-US" sz="20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73380" y="2060760"/>
            <a:ext cx="4686926" cy="3677758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44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73380" y="2641458"/>
            <a:ext cx="4017365" cy="3097060"/>
          </a:xfrm>
          <a:prstGeom prst="rect">
            <a:avLst/>
          </a:prstGeom>
          <a:solidFill>
            <a:srgbClr val="EC8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44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73380" y="3415724"/>
            <a:ext cx="3264109" cy="2322794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44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73380" y="4093205"/>
            <a:ext cx="2510853" cy="1645313"/>
          </a:xfrm>
          <a:prstGeom prst="rect">
            <a:avLst/>
          </a:prstGeom>
          <a:solidFill>
            <a:srgbClr val="EC8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44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3380" y="4673904"/>
            <a:ext cx="1673902" cy="1064615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44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2941" y="5388256"/>
            <a:ext cx="920646" cy="318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listen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63587" y="5388256"/>
            <a:ext cx="92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share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16843" y="5388256"/>
            <a:ext cx="920646" cy="318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money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70099" y="5388256"/>
            <a:ext cx="92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ask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23355" y="5388256"/>
            <a:ext cx="920646" cy="318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create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91856" y="4775296"/>
            <a:ext cx="1088036" cy="49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Arial Rounded MT Bold" pitchFamily="34" charset="0"/>
              </a:rPr>
              <a:t>Happy bystander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65758" y="3461811"/>
            <a:ext cx="1088036" cy="300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Arial Rounded MT Bold" pitchFamily="34" charset="0"/>
              </a:rPr>
              <a:t>Donors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21184" y="2148326"/>
            <a:ext cx="1088036" cy="300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Arial Rounded MT Bold" pitchFamily="34" charset="0"/>
              </a:rPr>
              <a:t>Instigator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28807" y="4162336"/>
            <a:ext cx="1171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Spreaders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35319" y="2761285"/>
            <a:ext cx="1171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 Rounded MT Bold" pitchFamily="34" charset="0"/>
              </a:rPr>
              <a:t>Evangelist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91856" y="5826084"/>
            <a:ext cx="3849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EC8D5F"/>
                </a:solidFill>
                <a:latin typeface="Arial Rounded MT Bold" pitchFamily="34" charset="0"/>
              </a:rPr>
              <a:t>Involvement/relationship</a:t>
            </a:r>
            <a:endParaRPr lang="en-US" sz="12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2176713" y="3673573"/>
            <a:ext cx="4028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EC8D5F"/>
                </a:solidFill>
                <a:latin typeface="Arial Rounded MT Bold" pitchFamily="34" charset="0"/>
              </a:rPr>
              <a:t>Participation type</a:t>
            </a:r>
            <a:endParaRPr lang="en-US" sz="12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67400" y="6019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EC8D5F"/>
                </a:solidFill>
                <a:latin typeface="Arial Rounded MT Bold" pitchFamily="34" charset="0"/>
              </a:rPr>
              <a:t>(</a:t>
            </a:r>
            <a:r>
              <a:rPr lang="en-US" sz="1200" dirty="0" err="1" smtClean="0">
                <a:solidFill>
                  <a:srgbClr val="EC8D5F"/>
                </a:solidFill>
                <a:latin typeface="Arial Rounded MT Bold" pitchFamily="34" charset="0"/>
              </a:rPr>
              <a:t>Kanter</a:t>
            </a:r>
            <a:r>
              <a:rPr lang="en-US" sz="1200" dirty="0" smtClean="0">
                <a:solidFill>
                  <a:srgbClr val="EC8D5F"/>
                </a:solidFill>
                <a:latin typeface="Arial Rounded MT Bold" pitchFamily="34" charset="0"/>
              </a:rPr>
              <a:t>, 2010)</a:t>
            </a:r>
            <a:endParaRPr lang="en-US" sz="12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44" name="Content Placeholder 9"/>
          <p:cNvSpPr txBox="1">
            <a:spLocks/>
          </p:cNvSpPr>
          <p:nvPr/>
        </p:nvSpPr>
        <p:spPr>
          <a:xfrm>
            <a:off x="4267200" y="152400"/>
            <a:ext cx="4800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8D393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Lesson learned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88D393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pic>
        <p:nvPicPr>
          <p:cNvPr id="41" name="Picture 40" descr="open recruitment_sobat buda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09600"/>
            <a:ext cx="2286000" cy="3459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Picture 54" descr="poster-recuirement-fix-rev-gerakan3-view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752600"/>
            <a:ext cx="2328672" cy="3291840"/>
          </a:xfrm>
          <a:prstGeom prst="rect">
            <a:avLst/>
          </a:prstGeom>
        </p:spPr>
      </p:pic>
      <p:pic>
        <p:nvPicPr>
          <p:cNvPr id="47" name="Picture 46" descr="kode nusanta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199" y="3200400"/>
            <a:ext cx="2095119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3" name="Straight Connector 42"/>
          <p:cNvCxnSpPr/>
          <p:nvPr/>
        </p:nvCxnSpPr>
        <p:spPr>
          <a:xfrm>
            <a:off x="4038600" y="989012"/>
            <a:ext cx="5105400" cy="1588"/>
          </a:xfrm>
          <a:prstGeom prst="line">
            <a:avLst/>
          </a:prstGeom>
          <a:ln w="28575">
            <a:solidFill>
              <a:srgbClr val="88D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2" grpId="0" animBg="1"/>
      <p:bldP spid="21" grpId="0" animBg="1"/>
      <p:bldP spid="20" grpId="0" animBg="1"/>
      <p:bldP spid="19" grpId="0" animBg="1"/>
      <p:bldP spid="11" grpId="0" animBg="1"/>
      <p:bldP spid="25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4191000" y="0"/>
            <a:ext cx="4953000" cy="6858000"/>
          </a:xfrm>
          <a:prstGeom prst="rect">
            <a:avLst/>
          </a:prstGeom>
          <a:solidFill>
            <a:srgbClr val="23344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95800" y="1447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8D5F"/>
                </a:solidFill>
                <a:latin typeface="Arial Rounded MT Bold" pitchFamily="34" charset="0"/>
              </a:rPr>
              <a:t>#4 Quality Control</a:t>
            </a:r>
            <a:endParaRPr lang="en-US" sz="28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pic>
        <p:nvPicPr>
          <p:cNvPr id="15" name="Picture 2" descr="https://upload.wikimedia.org/wikipedia/commons/d/da/Wayang_Kulit_-_Museum_Wayang_0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4191000" cy="6248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791200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https://upload.wikimedia.org/wikipedia/commons/d/da/Wayang_Kulit_-_Museum_Wayang_02.jpg</a:t>
            </a:r>
            <a:endParaRPr lang="en-US" sz="1100" dirty="0"/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4572000" y="152400"/>
            <a:ext cx="4495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8D393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Lesson learned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88D393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2209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88D393"/>
                </a:solidFill>
                <a:latin typeface="Arial Rounded MT Bold" pitchFamily="34" charset="0"/>
              </a:rPr>
              <a:t>Controlling quality through game mechanics</a:t>
            </a:r>
          </a:p>
          <a:p>
            <a:endParaRPr lang="en-US" dirty="0">
              <a:solidFill>
                <a:srgbClr val="88D393"/>
              </a:solidFill>
              <a:latin typeface="Arial Rounded MT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3200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88D393"/>
                </a:solidFill>
                <a:latin typeface="Arial Rounded MT Bold" pitchFamily="34" charset="0"/>
              </a:rPr>
              <a:t>Controlling quality through curators</a:t>
            </a:r>
            <a:endParaRPr lang="en-US" dirty="0">
              <a:solidFill>
                <a:srgbClr val="88D393"/>
              </a:solidFill>
              <a:latin typeface="Arial Rounded MT Bold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0" y="914400"/>
            <a:ext cx="4572000" cy="1588"/>
          </a:xfrm>
          <a:prstGeom prst="line">
            <a:avLst/>
          </a:prstGeom>
          <a:ln w="28575">
            <a:solidFill>
              <a:srgbClr val="88D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038600" y="0"/>
            <a:ext cx="5105400" cy="6858000"/>
          </a:xfrm>
          <a:prstGeom prst="rect">
            <a:avLst/>
          </a:prstGeom>
          <a:solidFill>
            <a:srgbClr val="23344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3200400" cy="1143000"/>
          </a:xfrm>
        </p:spPr>
        <p:txBody>
          <a:bodyPr/>
          <a:lstStyle/>
          <a:p>
            <a:r>
              <a:rPr lang="id-ID" b="1" dirty="0" smtClean="0">
                <a:solidFill>
                  <a:srgbClr val="233446"/>
                </a:solidFill>
              </a:rPr>
              <a:t>Conclusion</a:t>
            </a:r>
            <a:endParaRPr lang="en-GB" b="1" dirty="0">
              <a:solidFill>
                <a:srgbClr val="23344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609600"/>
            <a:ext cx="4572000" cy="5516563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88D393"/>
                </a:solidFill>
              </a:rPr>
              <a:t>Heritage inventory is a project which is considered challenging to </a:t>
            </a:r>
            <a:r>
              <a:rPr lang="en-GB" dirty="0" smtClean="0">
                <a:solidFill>
                  <a:srgbClr val="88D393"/>
                </a:solidFill>
              </a:rPr>
              <a:t>manage </a:t>
            </a:r>
            <a:r>
              <a:rPr lang="en-GB" dirty="0">
                <a:solidFill>
                  <a:srgbClr val="88D393"/>
                </a:solidFill>
              </a:rPr>
              <a:t>solely by one </a:t>
            </a:r>
            <a:r>
              <a:rPr lang="en-GB" dirty="0" smtClean="0">
                <a:solidFill>
                  <a:srgbClr val="88D393"/>
                </a:solidFill>
              </a:rPr>
              <a:t>institution</a:t>
            </a:r>
            <a:endParaRPr lang="id-ID" dirty="0" smtClean="0">
              <a:solidFill>
                <a:srgbClr val="88D393"/>
              </a:solidFill>
            </a:endParaRPr>
          </a:p>
          <a:p>
            <a:r>
              <a:rPr lang="id-ID" dirty="0" smtClean="0">
                <a:solidFill>
                  <a:srgbClr val="88D393"/>
                </a:solidFill>
              </a:rPr>
              <a:t>Crowdsourcing becomes a great initiatives involving wider community for heritage preservation in Indonesia</a:t>
            </a:r>
          </a:p>
          <a:p>
            <a:r>
              <a:rPr lang="id-ID" dirty="0" smtClean="0">
                <a:solidFill>
                  <a:srgbClr val="88D393"/>
                </a:solidFill>
              </a:rPr>
              <a:t>Crowdsourcing triggers public awareness in heritage preservation</a:t>
            </a:r>
          </a:p>
          <a:p>
            <a:endParaRPr lang="en-GB" dirty="0">
              <a:solidFill>
                <a:srgbClr val="88D39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2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badut kecak_edi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5334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91001" y="846138"/>
            <a:ext cx="4495800" cy="1524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	</a:t>
            </a: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THANK YOU 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181600"/>
            <a:ext cx="9220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5486400"/>
            <a:ext cx="327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233446"/>
                </a:solidFill>
              </a:rPr>
              <a:t>Lis</a:t>
            </a:r>
            <a:r>
              <a:rPr lang="en-US" sz="2000" b="1" i="1" dirty="0" smtClean="0">
                <a:solidFill>
                  <a:srgbClr val="233446"/>
                </a:solidFill>
              </a:rPr>
              <a:t> </a:t>
            </a:r>
            <a:r>
              <a:rPr lang="en-US" sz="2000" b="1" i="1" dirty="0" err="1" smtClean="0">
                <a:solidFill>
                  <a:srgbClr val="233446"/>
                </a:solidFill>
              </a:rPr>
              <a:t>Setyowati</a:t>
            </a:r>
            <a:endParaRPr lang="en-US" sz="2000" b="1" i="1" dirty="0" smtClean="0">
              <a:solidFill>
                <a:srgbClr val="233446"/>
              </a:solidFill>
            </a:endParaRPr>
          </a:p>
          <a:p>
            <a:r>
              <a:rPr lang="en-US" sz="2000" b="1" i="1" dirty="0" smtClean="0">
                <a:solidFill>
                  <a:srgbClr val="233446"/>
                </a:solidFill>
              </a:rPr>
              <a:t>Faculty of Engineering</a:t>
            </a:r>
          </a:p>
          <a:p>
            <a:r>
              <a:rPr lang="en-US" sz="2000" b="1" i="1" dirty="0" err="1" smtClean="0">
                <a:solidFill>
                  <a:srgbClr val="233446"/>
                </a:solidFill>
              </a:rPr>
              <a:t>Diponegoro</a:t>
            </a:r>
            <a:r>
              <a:rPr lang="en-US" sz="2000" b="1" i="1" dirty="0" smtClean="0">
                <a:solidFill>
                  <a:srgbClr val="233446"/>
                </a:solidFill>
              </a:rPr>
              <a:t> University	    </a:t>
            </a:r>
            <a:r>
              <a:rPr lang="en-US" sz="2000" b="1" i="1" dirty="0" err="1" smtClean="0">
                <a:solidFill>
                  <a:srgbClr val="233446"/>
                </a:solidFill>
              </a:rPr>
              <a:t>lis@ft.undip.ac.id</a:t>
            </a:r>
            <a:r>
              <a:rPr lang="en-US" sz="2000" b="1" i="1" dirty="0" smtClean="0">
                <a:solidFill>
                  <a:srgbClr val="233446"/>
                </a:solidFill>
              </a:rPr>
              <a:t>	</a:t>
            </a:r>
            <a:r>
              <a:rPr lang="en-US" sz="2000" i="1" dirty="0" smtClean="0">
                <a:solidFill>
                  <a:srgbClr val="233446"/>
                </a:solidFill>
              </a:rPr>
              <a:t>	</a:t>
            </a:r>
            <a:endParaRPr lang="en-US" sz="2000" dirty="0">
              <a:solidFill>
                <a:srgbClr val="23344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503783"/>
            <a:ext cx="327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srgbClr val="233446"/>
                </a:solidFill>
              </a:rPr>
              <a:t>Safirotu</a:t>
            </a:r>
            <a:r>
              <a:rPr lang="en-US" sz="2000" b="1" i="1" dirty="0" smtClean="0">
                <a:solidFill>
                  <a:srgbClr val="233446"/>
                </a:solidFill>
              </a:rPr>
              <a:t> </a:t>
            </a:r>
            <a:r>
              <a:rPr lang="id-ID" sz="2000" b="1" i="1" dirty="0" smtClean="0">
                <a:solidFill>
                  <a:srgbClr val="233446"/>
                </a:solidFill>
              </a:rPr>
              <a:t>Khoir</a:t>
            </a:r>
            <a:endParaRPr lang="en-US" sz="2000" b="1" i="1" dirty="0" smtClean="0">
              <a:solidFill>
                <a:srgbClr val="233446"/>
              </a:solidFill>
            </a:endParaRPr>
          </a:p>
          <a:p>
            <a:r>
              <a:rPr lang="en-US" sz="2000" b="1" i="1" dirty="0" smtClean="0">
                <a:solidFill>
                  <a:srgbClr val="233446"/>
                </a:solidFill>
              </a:rPr>
              <a:t>Central Library</a:t>
            </a:r>
          </a:p>
          <a:p>
            <a:r>
              <a:rPr lang="en-US" sz="2000" b="1" i="1" dirty="0" err="1" smtClean="0">
                <a:solidFill>
                  <a:srgbClr val="233446"/>
                </a:solidFill>
              </a:rPr>
              <a:t>Universitas</a:t>
            </a:r>
            <a:r>
              <a:rPr lang="en-US" sz="2000" b="1" i="1" dirty="0" smtClean="0">
                <a:solidFill>
                  <a:srgbClr val="233446"/>
                </a:solidFill>
              </a:rPr>
              <a:t> </a:t>
            </a:r>
            <a:r>
              <a:rPr lang="en-US" sz="2000" b="1" i="1" dirty="0" err="1" smtClean="0">
                <a:solidFill>
                  <a:srgbClr val="233446"/>
                </a:solidFill>
              </a:rPr>
              <a:t>Gadjah</a:t>
            </a:r>
            <a:r>
              <a:rPr lang="en-US" sz="2000" b="1" i="1" dirty="0" smtClean="0">
                <a:solidFill>
                  <a:srgbClr val="233446"/>
                </a:solidFill>
              </a:rPr>
              <a:t> </a:t>
            </a:r>
            <a:r>
              <a:rPr lang="en-US" sz="2000" b="1" i="1" dirty="0" err="1" smtClean="0">
                <a:solidFill>
                  <a:srgbClr val="233446"/>
                </a:solidFill>
              </a:rPr>
              <a:t>Mada</a:t>
            </a:r>
            <a:r>
              <a:rPr lang="en-US" sz="2000" b="1" i="1" dirty="0" smtClean="0">
                <a:solidFill>
                  <a:srgbClr val="233446"/>
                </a:solidFill>
              </a:rPr>
              <a:t> 	</a:t>
            </a:r>
            <a:r>
              <a:rPr lang="en-US" sz="2000" b="1" i="1" u="sng" dirty="0" smtClean="0">
                <a:solidFill>
                  <a:srgbClr val="233446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233446"/>
                </a:solidFill>
              </a:rPr>
              <a:t>safirotu@ugm.ac.id</a:t>
            </a:r>
            <a:endParaRPr lang="en-US" sz="2000" b="1" dirty="0" smtClean="0">
              <a:solidFill>
                <a:srgbClr val="233446"/>
              </a:solidFill>
            </a:endParaRPr>
          </a:p>
          <a:p>
            <a:endParaRPr lang="en-US" sz="1600" dirty="0">
              <a:solidFill>
                <a:srgbClr val="233446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55292" y="3657600"/>
            <a:ext cx="3810000" cy="1676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	</a:t>
            </a:r>
            <a:r>
              <a:rPr kumimoji="0" lang="en-US" sz="17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	</a:t>
            </a:r>
            <a:r>
              <a:rPr kumimoji="0" lang="en-US" sz="17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Kindly get in touch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to let us know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if you have any questions.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3344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44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21" y="120297"/>
            <a:ext cx="8229600" cy="906162"/>
          </a:xfrm>
        </p:spPr>
        <p:txBody>
          <a:bodyPr/>
          <a:lstStyle/>
          <a:p>
            <a:r>
              <a:rPr lang="id-ID" dirty="0" smtClean="0">
                <a:solidFill>
                  <a:srgbClr val="EC8D5F"/>
                </a:solidFill>
                <a:latin typeface="Arial Rounded MT Bold" pitchFamily="34" charset="0"/>
              </a:rPr>
              <a:t>About us</a:t>
            </a:r>
            <a:endParaRPr lang="en-GB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97679"/>
            <a:ext cx="7848600" cy="2013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Khoir</a:t>
            </a:r>
            <a:r>
              <a:rPr lang="en-GB" sz="1600" dirty="0">
                <a:solidFill>
                  <a:srgbClr val="88D393"/>
                </a:solidFill>
                <a:latin typeface="Arial Rounded MT Bold" pitchFamily="34" charset="0"/>
              </a:rPr>
              <a:t>, S., Du, J. T., Davison, R. M., &amp; </a:t>
            </a:r>
            <a:r>
              <a:rPr lang="en-GB" sz="1600" dirty="0" err="1">
                <a:solidFill>
                  <a:srgbClr val="88D393"/>
                </a:solidFill>
                <a:latin typeface="Arial Rounded MT Bold" pitchFamily="34" charset="0"/>
              </a:rPr>
              <a:t>Koronios</a:t>
            </a:r>
            <a:r>
              <a:rPr lang="en-GB" sz="1600" dirty="0">
                <a:solidFill>
                  <a:srgbClr val="88D393"/>
                </a:solidFill>
                <a:latin typeface="Arial Rounded MT Bold" pitchFamily="34" charset="0"/>
              </a:rPr>
              <a:t>, A. (2017). Contributing to social capital: An investigation of Asian immigrants' use of public library services. </a:t>
            </a:r>
            <a:r>
              <a:rPr lang="en-GB" sz="1600" i="1" dirty="0">
                <a:solidFill>
                  <a:srgbClr val="88D393"/>
                </a:solidFill>
                <a:latin typeface="Arial Rounded MT Bold" pitchFamily="34" charset="0"/>
              </a:rPr>
              <a:t>Library &amp; </a:t>
            </a:r>
            <a:r>
              <a:rPr lang="en-GB" sz="1600" i="1" dirty="0" smtClean="0">
                <a:solidFill>
                  <a:srgbClr val="88D393"/>
                </a:solidFill>
                <a:latin typeface="Arial Rounded MT Bold" pitchFamily="34" charset="0"/>
              </a:rPr>
              <a:t>I</a:t>
            </a:r>
            <a:r>
              <a:rPr lang="id-ID" sz="1600" i="1" dirty="0" smtClean="0">
                <a:solidFill>
                  <a:srgbClr val="88D393"/>
                </a:solidFill>
                <a:latin typeface="Arial Rounded MT Bold" pitchFamily="34" charset="0"/>
              </a:rPr>
              <a:t>n</a:t>
            </a:r>
            <a:r>
              <a:rPr lang="en-GB" sz="1600" i="1" dirty="0" smtClean="0">
                <a:solidFill>
                  <a:srgbClr val="88D393"/>
                </a:solidFill>
                <a:latin typeface="Arial Rounded MT Bold" pitchFamily="34" charset="0"/>
              </a:rPr>
              <a:t>formation </a:t>
            </a:r>
            <a:r>
              <a:rPr lang="en-GB" sz="1600" i="1" dirty="0">
                <a:solidFill>
                  <a:srgbClr val="88D393"/>
                </a:solidFill>
                <a:latin typeface="Arial Rounded MT Bold" pitchFamily="34" charset="0"/>
              </a:rPr>
              <a:t>Science Research</a:t>
            </a:r>
            <a:r>
              <a:rPr lang="en-GB" sz="1600" dirty="0">
                <a:solidFill>
                  <a:srgbClr val="88D393"/>
                </a:solidFill>
                <a:latin typeface="Arial Rounded MT Bold" pitchFamily="34" charset="0"/>
              </a:rPr>
              <a:t>, 39(1), </a:t>
            </a:r>
            <a:r>
              <a:rPr lang="en-GB" sz="1600" dirty="0" smtClean="0">
                <a:solidFill>
                  <a:srgbClr val="88D393"/>
                </a:solidFill>
                <a:latin typeface="Arial Rounded MT Bold" pitchFamily="34" charset="0"/>
              </a:rPr>
              <a:t>34-45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.</a:t>
            </a:r>
            <a:endParaRPr lang="en-GB" sz="1600" dirty="0" smtClean="0">
              <a:solidFill>
                <a:srgbClr val="88D393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endParaRPr lang="en-GB" sz="900" dirty="0" smtClean="0">
              <a:solidFill>
                <a:srgbClr val="88D393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Khoir,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 S.,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Du,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 J. T.,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Koronios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, A.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(2015)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. 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Linking everyday information 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behaviour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and Asian immigrant settlement processes: Towards a conceptual framework. </a:t>
            </a:r>
            <a:r>
              <a:rPr lang="en-US" sz="1600" i="1" dirty="0" smtClean="0">
                <a:solidFill>
                  <a:srgbClr val="88D393"/>
                </a:solidFill>
                <a:latin typeface="Arial Rounded MT Bold" pitchFamily="34" charset="0"/>
              </a:rPr>
              <a:t> Australian Academic &amp; Research Libraries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, 46(2), 86-100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.</a:t>
            </a:r>
            <a:endParaRPr lang="en-GB" sz="1600" dirty="0">
              <a:solidFill>
                <a:srgbClr val="88D393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6476" y="6266647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" y="1017967"/>
            <a:ext cx="7762604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d-ID" sz="2400" dirty="0" smtClean="0">
                <a:solidFill>
                  <a:srgbClr val="88D393"/>
                </a:solidFill>
                <a:latin typeface="Arial Rounded MT Bold" pitchFamily="34" charset="0"/>
              </a:rPr>
              <a:t>Lis Setyowati (Universitas Diponegoro)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6152" y="1544127"/>
            <a:ext cx="8001000" cy="2192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Setyowati, L. (2016). 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Pengajaran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</a:t>
            </a:r>
            <a:r>
              <a:rPr lang="id-ID" sz="1600" dirty="0" err="1">
                <a:solidFill>
                  <a:srgbClr val="88D393"/>
                </a:solidFill>
                <a:latin typeface="Arial Rounded MT Bold" pitchFamily="34" charset="0"/>
              </a:rPr>
              <a:t>l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iterasi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</a:t>
            </a:r>
            <a:r>
              <a:rPr lang="id-ID" sz="1600" dirty="0" err="1">
                <a:solidFill>
                  <a:srgbClr val="88D393"/>
                </a:solidFill>
                <a:latin typeface="Arial Rounded MT Bold" pitchFamily="34" charset="0"/>
              </a:rPr>
              <a:t>i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nformasi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</a:t>
            </a:r>
            <a:r>
              <a:rPr lang="id-ID" sz="1600" dirty="0" err="1">
                <a:solidFill>
                  <a:srgbClr val="88D393"/>
                </a:solidFill>
                <a:latin typeface="Arial Rounded MT Bold" pitchFamily="34" charset="0"/>
              </a:rPr>
              <a:t>d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engan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</a:t>
            </a:r>
            <a:r>
              <a:rPr lang="id-ID" sz="1600" dirty="0" err="1">
                <a:solidFill>
                  <a:srgbClr val="88D393"/>
                </a:solidFill>
                <a:latin typeface="Arial Rounded MT Bold" pitchFamily="34" charset="0"/>
              </a:rPr>
              <a:t>k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onsep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</a:t>
            </a:r>
            <a:r>
              <a:rPr lang="id-ID" sz="1600" i="1" dirty="0" err="1">
                <a:solidFill>
                  <a:srgbClr val="88D393"/>
                </a:solidFill>
                <a:latin typeface="Arial Rounded MT Bold" pitchFamily="34" charset="0"/>
              </a:rPr>
              <a:t>g</a:t>
            </a:r>
            <a:r>
              <a:rPr lang="en-US" sz="1600" i="1" dirty="0" err="1" smtClean="0">
                <a:solidFill>
                  <a:srgbClr val="88D393"/>
                </a:solidFill>
                <a:latin typeface="Arial Rounded MT Bold" pitchFamily="34" charset="0"/>
              </a:rPr>
              <a:t>amification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 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di </a:t>
            </a:r>
            <a:r>
              <a:rPr lang="id-ID" sz="1600" dirty="0">
                <a:solidFill>
                  <a:srgbClr val="88D393"/>
                </a:solidFill>
                <a:latin typeface="Arial Rounded MT Bold" pitchFamily="34" charset="0"/>
              </a:rPr>
              <a:t>p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erpustakaan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p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erguruan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</a:t>
            </a:r>
            <a:r>
              <a:rPr lang="id-ID" sz="1600" dirty="0" err="1">
                <a:solidFill>
                  <a:srgbClr val="88D393"/>
                </a:solidFill>
                <a:latin typeface="Arial Rounded MT Bold" pitchFamily="34" charset="0"/>
              </a:rPr>
              <a:t>t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inggi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. 2</a:t>
            </a:r>
            <a:r>
              <a:rPr lang="en-US" sz="1600" baseline="30000" dirty="0" smtClean="0">
                <a:solidFill>
                  <a:srgbClr val="88D393"/>
                </a:solidFill>
                <a:latin typeface="Arial Rounded MT Bold" pitchFamily="34" charset="0"/>
              </a:rPr>
              <a:t>nd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place winner of Librarian Scientific Writing Competition 2016 held by 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Universitas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Islam Indonesia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.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</a:t>
            </a:r>
          </a:p>
          <a:p>
            <a:endParaRPr lang="en-US" sz="1000" dirty="0" smtClean="0">
              <a:solidFill>
                <a:srgbClr val="88D393"/>
              </a:solidFill>
              <a:latin typeface="Arial Rounded MT Bold" pitchFamily="34" charset="0"/>
            </a:endParaRPr>
          </a:p>
          <a:p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Setyowati, L. (2016). 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Digital </a:t>
            </a:r>
            <a:r>
              <a:rPr lang="id-ID" sz="1600" dirty="0">
                <a:solidFill>
                  <a:srgbClr val="88D393"/>
                </a:solidFill>
                <a:latin typeface="Arial Rounded MT Bold" pitchFamily="34" charset="0"/>
              </a:rPr>
              <a:t>l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ife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, 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d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igital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t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attoo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and 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t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he </a:t>
            </a:r>
            <a:r>
              <a:rPr lang="id-ID" sz="1600" dirty="0">
                <a:solidFill>
                  <a:srgbClr val="88D393"/>
                </a:solidFill>
                <a:latin typeface="Arial Rounded MT Bold" pitchFamily="34" charset="0"/>
              </a:rPr>
              <a:t>f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ilter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b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ubble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: 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R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aising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the awareness and the cautions on online activities through information literacy education. </a:t>
            </a:r>
            <a:r>
              <a:rPr lang="id-ID" sz="1600" dirty="0">
                <a:solidFill>
                  <a:srgbClr val="88D393"/>
                </a:solidFill>
                <a:latin typeface="Arial Rounded MT Bold" pitchFamily="34" charset="0"/>
              </a:rPr>
              <a:t>P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aper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 presented at the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International Conference on Science Mapping and the 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D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evelopment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of 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S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cience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s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. Graduate School 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Universitas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Gadjah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88D393"/>
                </a:solidFill>
                <a:latin typeface="Arial Rounded MT Bold" pitchFamily="34" charset="0"/>
              </a:rPr>
              <a:t>Mada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. 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20-22 April </a:t>
            </a:r>
            <a:r>
              <a:rPr lang="en-US" sz="1600" dirty="0" smtClean="0">
                <a:solidFill>
                  <a:srgbClr val="88D393"/>
                </a:solidFill>
                <a:latin typeface="Arial Rounded MT Bold" pitchFamily="34" charset="0"/>
              </a:rPr>
              <a:t>2016</a:t>
            </a:r>
            <a:r>
              <a:rPr lang="id-ID" sz="1600" dirty="0" smtClean="0">
                <a:solidFill>
                  <a:srgbClr val="88D393"/>
                </a:solidFill>
                <a:latin typeface="Arial Rounded MT Bold" pitchFamily="34" charset="0"/>
              </a:rPr>
              <a:t>.</a:t>
            </a:r>
            <a:endParaRPr lang="en-US" sz="1600" dirty="0" smtClean="0">
              <a:solidFill>
                <a:srgbClr val="88D393"/>
              </a:solidFill>
              <a:latin typeface="Arial Rounded MT Bold" pitchFamily="34" charset="0"/>
            </a:endParaRPr>
          </a:p>
          <a:p>
            <a:endParaRPr lang="en-US" sz="1400" dirty="0">
              <a:solidFill>
                <a:srgbClr val="88D393"/>
              </a:solidFill>
              <a:latin typeface="Arial Rounded MT Bold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7700" y="4082685"/>
            <a:ext cx="784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8D393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Safirotu Khoir (Universitas Gadjah Mada)</a:t>
            </a:r>
          </a:p>
        </p:txBody>
      </p:sp>
    </p:spTree>
    <p:extLst>
      <p:ext uri="{BB962C8B-B14F-4D97-AF65-F5344CB8AC3E}">
        <p14:creationId xmlns:p14="http://schemas.microsoft.com/office/powerpoint/2010/main" xmlns="" val="31111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975518"/>
            <a:ext cx="4191000" cy="4525963"/>
          </a:xfrm>
        </p:spPr>
        <p:txBody>
          <a:bodyPr/>
          <a:lstStyle/>
          <a:p>
            <a:r>
              <a:rPr lang="id-ID" dirty="0" smtClean="0">
                <a:solidFill>
                  <a:srgbClr val="233446"/>
                </a:solidFill>
                <a:latin typeface="Arial Rounded MT Bold" pitchFamily="34" charset="0"/>
              </a:rPr>
              <a:t>Introduction</a:t>
            </a:r>
          </a:p>
          <a:p>
            <a:r>
              <a:rPr lang="id-ID" dirty="0" smtClean="0">
                <a:solidFill>
                  <a:srgbClr val="233446"/>
                </a:solidFill>
                <a:latin typeface="Arial Rounded MT Bold" pitchFamily="34" charset="0"/>
              </a:rPr>
              <a:t>Heritage preservation initiatives</a:t>
            </a:r>
          </a:p>
          <a:p>
            <a:r>
              <a:rPr lang="id-ID" dirty="0" smtClean="0">
                <a:solidFill>
                  <a:srgbClr val="233446"/>
                </a:solidFill>
                <a:latin typeface="Arial Rounded MT Bold" pitchFamily="34" charset="0"/>
              </a:rPr>
              <a:t>Crowdsourcing</a:t>
            </a:r>
          </a:p>
          <a:p>
            <a:r>
              <a:rPr lang="id-ID" dirty="0" smtClean="0">
                <a:solidFill>
                  <a:srgbClr val="233446"/>
                </a:solidFill>
                <a:latin typeface="Arial Rounded MT Bold" pitchFamily="34" charset="0"/>
              </a:rPr>
              <a:t>Lesson learned</a:t>
            </a:r>
          </a:p>
          <a:p>
            <a:r>
              <a:rPr lang="id-ID" dirty="0" smtClean="0">
                <a:solidFill>
                  <a:srgbClr val="233446"/>
                </a:solidFill>
                <a:latin typeface="Arial Rounded MT Bold" pitchFamily="34" charset="0"/>
              </a:rPr>
              <a:t>Conclusion</a:t>
            </a:r>
          </a:p>
          <a:p>
            <a:endParaRPr lang="en-GB" dirty="0">
              <a:solidFill>
                <a:srgbClr val="233446"/>
              </a:solidFill>
              <a:latin typeface="Arial Rounded MT Bol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4343400" cy="6858000"/>
          </a:xfrm>
          <a:prstGeom prst="rect">
            <a:avLst/>
          </a:prstGeom>
          <a:solidFill>
            <a:srgbClr val="23344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40005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EC8D5F"/>
                </a:solidFill>
                <a:latin typeface="Arial Rounded MT Bold" pitchFamily="34" charset="0"/>
              </a:rPr>
              <a:t>Today’s discussions</a:t>
            </a:r>
            <a:endParaRPr lang="en-GB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6476" y="6266647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7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4114800" y="0"/>
            <a:ext cx="5029200" cy="6858000"/>
          </a:xfrm>
          <a:prstGeom prst="rect">
            <a:avLst/>
          </a:prstGeom>
          <a:solidFill>
            <a:srgbClr val="23344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8" descr="17800477_10155008459497349_7035801997376082814_n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719"/>
          <a:stretch>
            <a:fillRect/>
          </a:stretch>
        </p:blipFill>
        <p:spPr>
          <a:xfrm>
            <a:off x="76200" y="1789557"/>
            <a:ext cx="3962400" cy="28586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480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233446"/>
                </a:solidFill>
                <a:latin typeface="Arial Rounded MT Bold" pitchFamily="34" charset="0"/>
              </a:rPr>
              <a:t>Indonesia</a:t>
            </a:r>
            <a:endParaRPr lang="en-US" dirty="0">
              <a:solidFill>
                <a:srgbClr val="233446"/>
              </a:solidFill>
              <a:latin typeface="Arial Rounded MT Bol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67200" y="-228600"/>
            <a:ext cx="48768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476" y="6266647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48768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33446"/>
                </a:solidFill>
                <a:latin typeface="Arial Rounded MT Bold" pitchFamily="34" charset="0"/>
              </a:rPr>
              <a:t>633 ethnic </a:t>
            </a:r>
            <a:r>
              <a:rPr lang="en-US" sz="2400" dirty="0" err="1" smtClean="0">
                <a:solidFill>
                  <a:srgbClr val="233446"/>
                </a:solidFill>
                <a:latin typeface="Arial Rounded MT Bold" pitchFamily="34" charset="0"/>
              </a:rPr>
              <a:t>gr</a:t>
            </a:r>
            <a:r>
              <a:rPr lang="id-ID" sz="2400" dirty="0" smtClean="0">
                <a:solidFill>
                  <a:srgbClr val="233446"/>
                </a:solidFill>
                <a:latin typeface="Arial Rounded MT Bold" pitchFamily="34" charset="0"/>
              </a:rPr>
              <a:t>ou</a:t>
            </a:r>
            <a:r>
              <a:rPr lang="en-US" sz="2400" dirty="0" err="1" smtClean="0">
                <a:solidFill>
                  <a:srgbClr val="233446"/>
                </a:solidFill>
                <a:latin typeface="Arial Rounded MT Bold" pitchFamily="34" charset="0"/>
              </a:rPr>
              <a:t>ps</a:t>
            </a:r>
            <a:endParaRPr lang="en-US" sz="2400" dirty="0" smtClean="0">
              <a:solidFill>
                <a:srgbClr val="233446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solidFill>
                  <a:srgbClr val="233446"/>
                </a:solidFill>
                <a:latin typeface="Arial Rounded MT Bold" pitchFamily="34" charset="0"/>
              </a:rPr>
              <a:t>1,331 ethnic subgroups</a:t>
            </a:r>
            <a:endParaRPr lang="en-US" sz="2400" dirty="0">
              <a:solidFill>
                <a:srgbClr val="233446"/>
              </a:solidFill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27113"/>
            <a:ext cx="510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https://www.dol.gov/sites/default/files/images/ilab/child-labor/images/indonesia.png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8674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EC8D5F"/>
                </a:solidFill>
                <a:latin typeface="Arial Rounded MT Bold" pitchFamily="34" charset="0"/>
              </a:rPr>
              <a:t>(Indonesian Bureau of Statistics, 2017)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2590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C8D5F"/>
                </a:solidFill>
                <a:latin typeface="Arial Rounded MT Bold" pitchFamily="34" charset="0"/>
              </a:rPr>
              <a:t>Cultural property disputes</a:t>
            </a:r>
            <a:endParaRPr lang="en-US" sz="24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571500"/>
            <a:ext cx="4572000" cy="1588"/>
          </a:xfrm>
          <a:prstGeom prst="line">
            <a:avLst/>
          </a:prstGeom>
          <a:ln w="28575">
            <a:solidFill>
              <a:srgbClr val="2334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571500"/>
            <a:ext cx="4114800" cy="1588"/>
          </a:xfrm>
          <a:prstGeom prst="line">
            <a:avLst/>
          </a:prstGeom>
          <a:ln w="28575">
            <a:solidFill>
              <a:srgbClr val="2334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19600" y="11430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8D5F"/>
                </a:solidFill>
                <a:latin typeface="Arial Rounded MT Bold" pitchFamily="34" charset="0"/>
              </a:rPr>
              <a:t>Challenges with cultural heritage: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4400" y="215704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C8D5F"/>
                </a:solidFill>
                <a:latin typeface="Arial Rounded MT Bold" pitchFamily="34" charset="0"/>
              </a:rPr>
              <a:t>Cultural extinction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0" y="0"/>
            <a:ext cx="4953000" cy="6858000"/>
          </a:xfrm>
          <a:prstGeom prst="rect">
            <a:avLst/>
          </a:prstGeom>
          <a:solidFill>
            <a:srgbClr val="23344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8" descr="17800477_10155008459497349_703580199737608281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91000" cy="624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3048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EC8D5F"/>
                </a:solidFill>
                <a:latin typeface="Arial Rounded MT Bold" pitchFamily="34" charset="0"/>
              </a:rPr>
              <a:t>Heritage </a:t>
            </a:r>
            <a:r>
              <a:rPr lang="en-US" sz="2400" dirty="0" smtClean="0">
                <a:solidFill>
                  <a:srgbClr val="EC8D5F"/>
                </a:solidFill>
                <a:latin typeface="Arial Rounded MT Bold" pitchFamily="34" charset="0"/>
              </a:rPr>
              <a:t>listing inventory </a:t>
            </a:r>
            <a:r>
              <a:rPr lang="en-US" sz="2400" dirty="0" err="1" smtClean="0">
                <a:solidFill>
                  <a:srgbClr val="EC8D5F"/>
                </a:solidFill>
                <a:latin typeface="Arial Rounded MT Bold" pitchFamily="34" charset="0"/>
              </a:rPr>
              <a:t>initi</a:t>
            </a:r>
            <a:r>
              <a:rPr lang="id-ID" sz="2400" dirty="0" smtClean="0">
                <a:solidFill>
                  <a:srgbClr val="EC8D5F"/>
                </a:solidFill>
                <a:latin typeface="Arial Rounded MT Bold" pitchFamily="34" charset="0"/>
              </a:rPr>
              <a:t>ativ</a:t>
            </a:r>
            <a:r>
              <a:rPr lang="en-US" sz="2400" dirty="0" smtClean="0">
                <a:solidFill>
                  <a:srgbClr val="EC8D5F"/>
                </a:solidFill>
                <a:latin typeface="Arial Rounded MT Bold" pitchFamily="34" charset="0"/>
              </a:rPr>
              <a:t>e</a:t>
            </a:r>
            <a:r>
              <a:rPr lang="id-ID" sz="2400" dirty="0" smtClean="0">
                <a:solidFill>
                  <a:srgbClr val="EC8D5F"/>
                </a:solidFill>
                <a:latin typeface="Arial Rounded MT Bold" pitchFamily="34" charset="0"/>
              </a:rPr>
              <a:t>s </a:t>
            </a:r>
            <a:endParaRPr lang="en-US" sz="2400" dirty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1389489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88D393"/>
                </a:solidFill>
                <a:latin typeface="Arial Rounded MT Bold" pitchFamily="34" charset="0"/>
              </a:rPr>
              <a:t>Government</a:t>
            </a:r>
            <a:endParaRPr lang="en-US" sz="2400" dirty="0">
              <a:solidFill>
                <a:srgbClr val="233446"/>
              </a:solidFill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1770489"/>
            <a:ext cx="4114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EC8D5F"/>
                </a:solidFill>
                <a:latin typeface="Arial Rounded MT Bold" pitchFamily="34" charset="0"/>
              </a:rPr>
              <a:t>Indonesian ministry of Education </a:t>
            </a:r>
          </a:p>
          <a:p>
            <a:pPr lvl="0"/>
            <a:r>
              <a:rPr lang="en-US" dirty="0" smtClean="0">
                <a:solidFill>
                  <a:srgbClr val="EC8D5F"/>
                </a:solidFill>
                <a:latin typeface="Arial Rounded MT Bold" pitchFamily="34" charset="0"/>
              </a:rPr>
              <a:t>and Culture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EC8D5F"/>
                </a:solidFill>
                <a:latin typeface="Arial Rounded MT Bold" pitchFamily="34" charset="0"/>
              </a:rPr>
              <a:t> Data </a:t>
            </a:r>
            <a:r>
              <a:rPr lang="en-US" sz="1600" dirty="0" err="1" smtClean="0">
                <a:solidFill>
                  <a:srgbClr val="EC8D5F"/>
                </a:solidFill>
                <a:latin typeface="Arial Rounded MT Bold" pitchFamily="34" charset="0"/>
              </a:rPr>
              <a:t>Pokok</a:t>
            </a:r>
            <a:r>
              <a:rPr lang="en-US" sz="1600" dirty="0" smtClean="0">
                <a:solidFill>
                  <a:srgbClr val="EC8D5F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EC8D5F"/>
                </a:solidFill>
                <a:latin typeface="Arial Rounded MT Bold" pitchFamily="34" charset="0"/>
              </a:rPr>
              <a:t>Kebudayaan</a:t>
            </a:r>
            <a:endParaRPr lang="en-US" sz="1600" dirty="0" smtClean="0">
              <a:solidFill>
                <a:srgbClr val="EC8D5F"/>
              </a:solidFill>
              <a:latin typeface="Arial Rounded MT Bold" pitchFamily="34" charset="0"/>
            </a:endParaRPr>
          </a:p>
          <a:p>
            <a:pPr lvl="1"/>
            <a:r>
              <a:rPr lang="en-US" sz="1600" dirty="0" smtClean="0">
                <a:solidFill>
                  <a:srgbClr val="EC8D5F"/>
                </a:solidFill>
                <a:latin typeface="Arial Rounded MT Bold" pitchFamily="34" charset="0"/>
              </a:rPr>
              <a:t>   Indonesia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EC8D5F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EC8D5F"/>
                </a:solidFill>
                <a:latin typeface="Arial Rounded MT Bold" pitchFamily="34" charset="0"/>
              </a:rPr>
              <a:t>Kebudayaan</a:t>
            </a:r>
            <a:r>
              <a:rPr lang="en-US" sz="1600" dirty="0" smtClean="0">
                <a:solidFill>
                  <a:srgbClr val="EC8D5F"/>
                </a:solidFill>
                <a:latin typeface="Arial Rounded MT Bold" pitchFamily="34" charset="0"/>
              </a:rPr>
              <a:t> Indonesia</a:t>
            </a:r>
          </a:p>
          <a:p>
            <a:pPr lvl="0"/>
            <a:endParaRPr lang="en-US" sz="800" dirty="0" smtClean="0">
              <a:solidFill>
                <a:srgbClr val="EC8D5F"/>
              </a:solidFill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44958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88D393"/>
                </a:solidFill>
                <a:latin typeface="Arial Rounded MT Bold" pitchFamily="34" charset="0"/>
              </a:rPr>
              <a:t>Non-Government Organizations</a:t>
            </a:r>
            <a:endParaRPr lang="en-US" sz="2400" dirty="0">
              <a:solidFill>
                <a:srgbClr val="233446"/>
              </a:solidFill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3048000"/>
            <a:ext cx="41148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800" dirty="0" smtClean="0">
              <a:solidFill>
                <a:srgbClr val="EC8D5F"/>
              </a:solidFill>
              <a:latin typeface="Arial Rounded MT Bold" pitchFamily="34" charset="0"/>
            </a:endParaRPr>
          </a:p>
          <a:p>
            <a:pPr lvl="0"/>
            <a:r>
              <a:rPr lang="en-US" dirty="0" smtClean="0">
                <a:solidFill>
                  <a:srgbClr val="EC8D5F"/>
                </a:solidFill>
                <a:latin typeface="Arial Rounded MT Bold" pitchFamily="34" charset="0"/>
              </a:rPr>
              <a:t>National Library of Indonesia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EC8D5F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EC8D5F"/>
                </a:solidFill>
                <a:latin typeface="Arial Rounded MT Bold" pitchFamily="34" charset="0"/>
              </a:rPr>
              <a:t>Pustaka</a:t>
            </a:r>
            <a:r>
              <a:rPr lang="en-US" sz="1600" dirty="0" smtClean="0">
                <a:solidFill>
                  <a:srgbClr val="EC8D5F"/>
                </a:solidFill>
                <a:latin typeface="Arial Rounded MT Bold" pitchFamily="34" charset="0"/>
              </a:rPr>
              <a:t> Indonesia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EC8D5F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EC8D5F"/>
                </a:solidFill>
                <a:latin typeface="Arial Rounded MT Bold" pitchFamily="34" charset="0"/>
              </a:rPr>
              <a:t>Pernaskahan</a:t>
            </a:r>
            <a:r>
              <a:rPr lang="en-US" sz="1600" dirty="0" smtClean="0">
                <a:solidFill>
                  <a:srgbClr val="EC8D5F"/>
                </a:solidFill>
                <a:latin typeface="Arial Rounded MT Bold" pitchFamily="34" charset="0"/>
              </a:rPr>
              <a:t> Nusantara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EC8D5F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EC8D5F"/>
                </a:solidFill>
                <a:latin typeface="Arial Rounded MT Bold" pitchFamily="34" charset="0"/>
              </a:rPr>
              <a:t>Keraton</a:t>
            </a:r>
            <a:r>
              <a:rPr lang="en-US" sz="1600" dirty="0" smtClean="0">
                <a:solidFill>
                  <a:srgbClr val="EC8D5F"/>
                </a:solidFill>
                <a:latin typeface="Arial Rounded MT Bold" pitchFamily="34" charset="0"/>
              </a:rPr>
              <a:t> Nusantara</a:t>
            </a:r>
          </a:p>
          <a:p>
            <a:pPr>
              <a:buFont typeface="Wingdings" pitchFamily="2" charset="2"/>
              <a:buChar char="§"/>
            </a:pP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lle_BW_edi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457200"/>
            <a:ext cx="9144000" cy="1295400"/>
          </a:xfrm>
          <a:prstGeom prst="rect">
            <a:avLst/>
          </a:prstGeom>
          <a:solidFill>
            <a:srgbClr val="88D393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233446"/>
                </a:solidFill>
                <a:latin typeface="Arial Rounded MT Bold" pitchFamily="34" charset="0"/>
              </a:rPr>
              <a:t>gotong</a:t>
            </a:r>
            <a:r>
              <a:rPr lang="en-US" sz="4400" dirty="0" smtClean="0">
                <a:solidFill>
                  <a:srgbClr val="233446"/>
                </a:solidFill>
                <a:latin typeface="Arial Rounded MT Bold" pitchFamily="34" charset="0"/>
              </a:rPr>
              <a:t> </a:t>
            </a:r>
            <a:r>
              <a:rPr lang="en-US" sz="4400" dirty="0" err="1" smtClean="0">
                <a:solidFill>
                  <a:srgbClr val="233446"/>
                </a:solidFill>
                <a:latin typeface="Arial Rounded MT Bold" pitchFamily="34" charset="0"/>
              </a:rPr>
              <a:t>royong</a:t>
            </a:r>
            <a:endParaRPr lang="en-US" sz="4400" dirty="0">
              <a:solidFill>
                <a:srgbClr val="233446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https://upload.wikimedia.org/wikipedia/commons/a/a4/Bayanihan_2.JPG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0" y="4724400"/>
            <a:ext cx="9144000" cy="990600"/>
          </a:xfrm>
          <a:prstGeom prst="rect">
            <a:avLst/>
          </a:prstGeom>
          <a:solidFill>
            <a:srgbClr val="88D393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233446"/>
                </a:solidFill>
                <a:latin typeface="Arial Rounded MT Bold" pitchFamily="34" charset="0"/>
              </a:rPr>
              <a:t>crowdsourcing</a:t>
            </a:r>
            <a:endParaRPr lang="en-US" sz="4800" dirty="0">
              <a:solidFill>
                <a:srgbClr val="233446"/>
              </a:solidFill>
              <a:latin typeface="Arial Rounded MT Bold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733800" y="2133600"/>
            <a:ext cx="1524000" cy="1676400"/>
          </a:xfrm>
          <a:prstGeom prst="downArrow">
            <a:avLst/>
          </a:prstGeom>
          <a:solidFill>
            <a:srgbClr val="EC8D5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769425"/>
            <a:ext cx="9144000" cy="825733"/>
          </a:xfrm>
          <a:prstGeom prst="rect">
            <a:avLst/>
          </a:prstGeom>
          <a:solidFill>
            <a:srgbClr val="88D393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“the act of taking a job traditionally performed by a designated agent (usually an employee) and outsourcing it to an undefined, generally large group of people in the form of an open call (</a:t>
            </a:r>
            <a:r>
              <a:rPr lang="en-US" sz="1600" b="1" dirty="0" err="1" smtClean="0">
                <a:solidFill>
                  <a:schemeClr val="tx1"/>
                </a:solidFill>
              </a:rPr>
              <a:t>Alam</a:t>
            </a:r>
            <a:r>
              <a:rPr lang="en-US" sz="1600" b="1" dirty="0" smtClean="0">
                <a:solidFill>
                  <a:schemeClr val="tx1"/>
                </a:solidFill>
              </a:rPr>
              <a:t> &amp; Campbell, 2012)</a:t>
            </a:r>
            <a:endParaRPr lang="en-US" sz="16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44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19100"/>
            <a:ext cx="9144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838200"/>
            <a:ext cx="4114800" cy="1219200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en-US" sz="4800" dirty="0" smtClean="0">
                <a:solidFill>
                  <a:srgbClr val="88D393"/>
                </a:solidFill>
                <a:latin typeface="Arial Rounded MT Bold" pitchFamily="34" charset="0"/>
              </a:rPr>
              <a:t>Why </a:t>
            </a:r>
            <a:r>
              <a:rPr lang="en-US" sz="4800" dirty="0" err="1" smtClean="0">
                <a:solidFill>
                  <a:srgbClr val="88D393"/>
                </a:solidFill>
                <a:latin typeface="Arial Rounded MT Bold" pitchFamily="34" charset="0"/>
              </a:rPr>
              <a:t>Crowdsourcing</a:t>
            </a:r>
            <a:r>
              <a:rPr lang="en-US" sz="4800" dirty="0" smtClean="0">
                <a:solidFill>
                  <a:srgbClr val="88D393"/>
                </a:solidFill>
                <a:latin typeface="Arial Rounded MT Bold" pitchFamily="34" charset="0"/>
              </a:rPr>
              <a:t>?</a:t>
            </a:r>
            <a:endParaRPr lang="en-US" sz="5400" dirty="0">
              <a:solidFill>
                <a:srgbClr val="88D393"/>
              </a:solidFill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33350"/>
            <a:ext cx="4572000" cy="923330"/>
          </a:xfrm>
          <a:prstGeom prst="rect">
            <a:avLst/>
          </a:prstGeom>
          <a:solidFill>
            <a:srgbClr val="23344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8D393"/>
                </a:solidFill>
              </a:rPr>
              <a:t>               </a:t>
            </a:r>
          </a:p>
          <a:p>
            <a:r>
              <a:rPr lang="en-US" dirty="0" smtClean="0">
                <a:solidFill>
                  <a:srgbClr val="88D393"/>
                </a:solidFill>
              </a:rPr>
              <a:t>                to achieve goals using cheap </a:t>
            </a:r>
          </a:p>
          <a:p>
            <a:r>
              <a:rPr lang="en-US" dirty="0" smtClean="0">
                <a:solidFill>
                  <a:srgbClr val="88D393"/>
                </a:solidFill>
              </a:rPr>
              <a:t>                resources</a:t>
            </a:r>
            <a:endParaRPr lang="en-US" dirty="0">
              <a:solidFill>
                <a:srgbClr val="88D393"/>
              </a:solidFill>
              <a:latin typeface="Arial Rounded MT Bol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1551215"/>
            <a:ext cx="4572000" cy="646331"/>
          </a:xfrm>
          <a:prstGeom prst="rect">
            <a:avLst/>
          </a:prstGeom>
          <a:solidFill>
            <a:srgbClr val="233446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88D393"/>
                </a:solidFill>
              </a:rPr>
              <a:t>                 to have supporting virtual</a:t>
            </a:r>
          </a:p>
          <a:p>
            <a:pPr lvl="0"/>
            <a:r>
              <a:rPr lang="en-US" dirty="0" smtClean="0">
                <a:solidFill>
                  <a:srgbClr val="88D393"/>
                </a:solidFill>
              </a:rPr>
              <a:t>                 communities and user groups</a:t>
            </a:r>
            <a:endParaRPr lang="en-US" dirty="0">
              <a:solidFill>
                <a:srgbClr val="88D39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2832102"/>
            <a:ext cx="4572000" cy="923330"/>
          </a:xfrm>
          <a:prstGeom prst="rect">
            <a:avLst/>
          </a:prstGeom>
          <a:solidFill>
            <a:srgbClr val="233446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88D393"/>
                </a:solidFill>
              </a:rPr>
              <a:t>                 make use of the knowledge, </a:t>
            </a:r>
          </a:p>
          <a:p>
            <a:pPr lvl="0"/>
            <a:r>
              <a:rPr lang="en-US" dirty="0" smtClean="0">
                <a:solidFill>
                  <a:srgbClr val="88D393"/>
                </a:solidFill>
              </a:rPr>
              <a:t>                 expertise and interest of </a:t>
            </a:r>
          </a:p>
          <a:p>
            <a:pPr lvl="0"/>
            <a:r>
              <a:rPr lang="en-US" dirty="0" smtClean="0">
                <a:solidFill>
                  <a:srgbClr val="88D393"/>
                </a:solidFill>
              </a:rPr>
              <a:t>                 the community</a:t>
            </a:r>
            <a:endParaRPr lang="en-US" dirty="0">
              <a:solidFill>
                <a:srgbClr val="88D39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5655132"/>
            <a:ext cx="4572000" cy="1200329"/>
          </a:xfrm>
          <a:prstGeom prst="rect">
            <a:avLst/>
          </a:prstGeom>
          <a:solidFill>
            <a:srgbClr val="23344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8D393"/>
                </a:solidFill>
              </a:rPr>
              <a:t>                 to raise a sense of public </a:t>
            </a:r>
          </a:p>
          <a:p>
            <a:r>
              <a:rPr lang="en-US" dirty="0" smtClean="0">
                <a:solidFill>
                  <a:srgbClr val="88D393"/>
                </a:solidFill>
              </a:rPr>
              <a:t>                 ownership and responsibility </a:t>
            </a:r>
          </a:p>
          <a:p>
            <a:r>
              <a:rPr lang="en-US" dirty="0" smtClean="0">
                <a:solidFill>
                  <a:srgbClr val="88D393"/>
                </a:solidFill>
              </a:rPr>
              <a:t>                 towards cultural heritage collections</a:t>
            </a:r>
          </a:p>
          <a:p>
            <a:endParaRPr lang="en-US" dirty="0">
              <a:solidFill>
                <a:srgbClr val="88D393"/>
              </a:solidFill>
              <a:latin typeface="Arial Rounded MT Bol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5016504"/>
            <a:ext cx="4572000" cy="646331"/>
          </a:xfrm>
          <a:prstGeom prst="rect">
            <a:avLst/>
          </a:prstGeom>
          <a:solidFill>
            <a:srgbClr val="88D393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233446"/>
                </a:solidFill>
              </a:rPr>
              <a:t>                 to improve data </a:t>
            </a:r>
          </a:p>
          <a:p>
            <a:pPr lvl="0"/>
            <a:r>
              <a:rPr lang="en-US" dirty="0" smtClean="0">
                <a:solidFill>
                  <a:srgbClr val="233446"/>
                </a:solidFill>
              </a:rPr>
              <a:t>                 discoverability</a:t>
            </a:r>
            <a:endParaRPr lang="en-US" dirty="0">
              <a:solidFill>
                <a:srgbClr val="23344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0" y="1038684"/>
            <a:ext cx="4572000" cy="530915"/>
          </a:xfrm>
          <a:prstGeom prst="rect">
            <a:avLst/>
          </a:prstGeom>
          <a:solidFill>
            <a:srgbClr val="88D393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233446"/>
                </a:solidFill>
              </a:rPr>
              <a:t>                to achieve the goals faster</a:t>
            </a:r>
          </a:p>
          <a:p>
            <a:pPr lvl="0"/>
            <a:endParaRPr lang="en-US" sz="1050" dirty="0">
              <a:solidFill>
                <a:srgbClr val="23344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0" y="2189844"/>
            <a:ext cx="4572000" cy="646331"/>
          </a:xfrm>
          <a:prstGeom prst="rect">
            <a:avLst/>
          </a:prstGeom>
          <a:solidFill>
            <a:srgbClr val="88D393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233446"/>
                </a:solidFill>
              </a:rPr>
              <a:t>                 to get engaged with </a:t>
            </a:r>
          </a:p>
          <a:p>
            <a:pPr lvl="0"/>
            <a:r>
              <a:rPr lang="en-US" dirty="0" smtClean="0">
                <a:solidFill>
                  <a:srgbClr val="233446"/>
                </a:solidFill>
              </a:rPr>
              <a:t>                 community</a:t>
            </a:r>
            <a:endParaRPr lang="en-US" dirty="0">
              <a:solidFill>
                <a:srgbClr val="23344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0" y="3742872"/>
            <a:ext cx="4572000" cy="646331"/>
          </a:xfrm>
          <a:prstGeom prst="rect">
            <a:avLst/>
          </a:prstGeom>
          <a:solidFill>
            <a:srgbClr val="88D393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233446"/>
                </a:solidFill>
              </a:rPr>
              <a:t>                 to improve the quality of</a:t>
            </a:r>
          </a:p>
          <a:p>
            <a:pPr lvl="0"/>
            <a:r>
              <a:rPr lang="en-US" dirty="0" smtClean="0">
                <a:solidFill>
                  <a:srgbClr val="233446"/>
                </a:solidFill>
              </a:rPr>
              <a:t>                 data/resource</a:t>
            </a:r>
            <a:endParaRPr lang="en-US" dirty="0">
              <a:solidFill>
                <a:srgbClr val="23344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0" y="4388760"/>
            <a:ext cx="4572000" cy="646331"/>
          </a:xfrm>
          <a:prstGeom prst="rect">
            <a:avLst/>
          </a:prstGeom>
          <a:solidFill>
            <a:srgbClr val="233446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88D393"/>
                </a:solidFill>
              </a:rPr>
              <a:t>                 to add more value to the data</a:t>
            </a:r>
          </a:p>
          <a:p>
            <a:pPr lvl="0"/>
            <a:endParaRPr lang="en-US" dirty="0">
              <a:solidFill>
                <a:srgbClr val="88D393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349342" y="657684"/>
            <a:ext cx="685800" cy="685800"/>
          </a:xfrm>
          <a:prstGeom prst="ellipse">
            <a:avLst/>
          </a:prstGeom>
          <a:solidFill>
            <a:srgbClr val="233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8D393"/>
                </a:solidFill>
                <a:latin typeface="Tw Cen MT Condensed Extra Bold" pitchFamily="34" charset="0"/>
              </a:rPr>
              <a:t>#2</a:t>
            </a:r>
            <a:endParaRPr lang="en-US" sz="800" dirty="0">
              <a:solidFill>
                <a:srgbClr val="88D393"/>
              </a:solidFill>
              <a:latin typeface="Tw Cen MT Condensed Extra Bold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705350" y="1257300"/>
            <a:ext cx="704850" cy="685800"/>
          </a:xfrm>
          <a:prstGeom prst="ellipse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233446"/>
                </a:solidFill>
                <a:latin typeface="Tw Cen MT Condensed Extra Bold" pitchFamily="34" charset="0"/>
              </a:rPr>
              <a:t>#3</a:t>
            </a:r>
            <a:endParaRPr lang="en-US" sz="2400" dirty="0">
              <a:solidFill>
                <a:srgbClr val="233446"/>
              </a:solidFill>
              <a:latin typeface="Tw Cen MT Condensed Extra Bold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305800" y="1848756"/>
            <a:ext cx="685800" cy="685800"/>
          </a:xfrm>
          <a:prstGeom prst="ellipse">
            <a:avLst/>
          </a:prstGeom>
          <a:solidFill>
            <a:srgbClr val="233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8D393"/>
                </a:solidFill>
                <a:latin typeface="Tw Cen MT Condensed Extra Bold" pitchFamily="34" charset="0"/>
              </a:rPr>
              <a:t>#4</a:t>
            </a:r>
            <a:endParaRPr lang="en-US" sz="800" dirty="0">
              <a:solidFill>
                <a:srgbClr val="88D393"/>
              </a:solidFill>
              <a:latin typeface="Tw Cen MT Condensed Extra Bold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705350" y="2523672"/>
            <a:ext cx="704850" cy="685800"/>
          </a:xfrm>
          <a:prstGeom prst="ellipse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233446"/>
                </a:solidFill>
                <a:latin typeface="Tw Cen MT Condensed Extra Bold" pitchFamily="34" charset="0"/>
              </a:rPr>
              <a:t>#5</a:t>
            </a:r>
            <a:endParaRPr lang="en-US" sz="2400" dirty="0">
              <a:solidFill>
                <a:srgbClr val="233446"/>
              </a:solidFill>
              <a:latin typeface="Tw Cen MT Condensed Extra Bold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305800" y="3376386"/>
            <a:ext cx="685800" cy="685800"/>
          </a:xfrm>
          <a:prstGeom prst="ellipse">
            <a:avLst/>
          </a:prstGeom>
          <a:solidFill>
            <a:srgbClr val="233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8D393"/>
                </a:solidFill>
                <a:latin typeface="Tw Cen MT Condensed Extra Bold" pitchFamily="34" charset="0"/>
              </a:rPr>
              <a:t>#6</a:t>
            </a:r>
            <a:endParaRPr lang="en-US" sz="800" dirty="0">
              <a:solidFill>
                <a:srgbClr val="88D393"/>
              </a:solidFill>
              <a:latin typeface="Tw Cen MT Condensed Extra Bold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677228" y="4062186"/>
            <a:ext cx="704850" cy="685800"/>
          </a:xfrm>
          <a:prstGeom prst="ellipse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233446"/>
                </a:solidFill>
                <a:latin typeface="Tw Cen MT Condensed Extra Bold" pitchFamily="34" charset="0"/>
              </a:rPr>
              <a:t>#7</a:t>
            </a:r>
            <a:endParaRPr lang="en-US" sz="2400" dirty="0">
              <a:solidFill>
                <a:srgbClr val="233446"/>
              </a:solidFill>
              <a:latin typeface="Tw Cen MT Condensed Extra Bold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320314" y="4718958"/>
            <a:ext cx="685800" cy="685800"/>
          </a:xfrm>
          <a:prstGeom prst="ellipse">
            <a:avLst/>
          </a:prstGeom>
          <a:solidFill>
            <a:srgbClr val="233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8D393"/>
                </a:solidFill>
                <a:latin typeface="Tw Cen MT Condensed Extra Bold" pitchFamily="34" charset="0"/>
              </a:rPr>
              <a:t>#8</a:t>
            </a:r>
            <a:endParaRPr lang="en-US" sz="800" dirty="0">
              <a:solidFill>
                <a:srgbClr val="88D393"/>
              </a:solidFill>
              <a:latin typeface="Tw Cen MT Condensed Extra Bold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705350" y="5343072"/>
            <a:ext cx="704850" cy="685800"/>
          </a:xfrm>
          <a:prstGeom prst="ellipse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233446"/>
                </a:solidFill>
                <a:latin typeface="Tw Cen MT Condensed Extra Bold" pitchFamily="34" charset="0"/>
              </a:rPr>
              <a:t>#9</a:t>
            </a:r>
            <a:endParaRPr lang="en-US" sz="2400" dirty="0">
              <a:solidFill>
                <a:srgbClr val="233446"/>
              </a:solidFill>
              <a:latin typeface="Tw Cen MT Condensed Extra Bol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0" y="1"/>
            <a:ext cx="4572000" cy="430887"/>
          </a:xfrm>
          <a:prstGeom prst="rect">
            <a:avLst/>
          </a:prstGeom>
          <a:solidFill>
            <a:srgbClr val="88D393"/>
          </a:solidFill>
        </p:spPr>
        <p:txBody>
          <a:bodyPr wrap="square" rtlCol="0">
            <a:spAutoFit/>
          </a:bodyPr>
          <a:lstStyle/>
          <a:p>
            <a:pPr lvl="0"/>
            <a:endParaRPr lang="en-US" sz="1050" dirty="0" smtClean="0">
              <a:solidFill>
                <a:srgbClr val="233446"/>
              </a:solidFill>
            </a:endParaRPr>
          </a:p>
          <a:p>
            <a:pPr lvl="0"/>
            <a:endParaRPr lang="en-US" sz="1050" dirty="0">
              <a:solidFill>
                <a:srgbClr val="233446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05350" y="110182"/>
            <a:ext cx="704850" cy="685800"/>
          </a:xfrm>
          <a:prstGeom prst="ellipse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233446"/>
                </a:solidFill>
                <a:latin typeface="Tw Cen MT Condensed Extra Bold" pitchFamily="34" charset="0"/>
              </a:rPr>
              <a:t>#1</a:t>
            </a:r>
            <a:endParaRPr lang="en-US" sz="2000" dirty="0">
              <a:solidFill>
                <a:srgbClr val="233446"/>
              </a:solidFill>
              <a:latin typeface="Tw Cen MT Condensed Extra Bol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0" y="6172200"/>
            <a:ext cx="1547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solidFill>
                  <a:srgbClr val="88D393"/>
                </a:solidFill>
              </a:rPr>
              <a:t>Holley (2009) </a:t>
            </a:r>
            <a:endParaRPr lang="en-US" dirty="0">
              <a:solidFill>
                <a:srgbClr val="88D3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6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78" y="0"/>
            <a:ext cx="4572000" cy="6858000"/>
          </a:xfrm>
          <a:prstGeom prst="rect">
            <a:avLst/>
          </a:prstGeom>
          <a:solidFill>
            <a:srgbClr val="23344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8D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685800"/>
            <a:ext cx="4114800" cy="1219200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en-US" sz="4800" dirty="0" err="1" smtClean="0">
                <a:solidFill>
                  <a:srgbClr val="88D393"/>
                </a:solidFill>
                <a:latin typeface="Arial Rounded MT Bold" pitchFamily="34" charset="0"/>
              </a:rPr>
              <a:t>Crowdsourcing</a:t>
            </a:r>
            <a:r>
              <a:rPr lang="en-US" sz="4800" dirty="0" smtClean="0">
                <a:solidFill>
                  <a:srgbClr val="88D393"/>
                </a:solidFill>
                <a:latin typeface="Arial Rounded MT Bold" pitchFamily="34" charset="0"/>
              </a:rPr>
              <a:t> initiatives</a:t>
            </a:r>
            <a:r>
              <a:rPr lang="en-US" sz="5400" dirty="0" smtClean="0">
                <a:solidFill>
                  <a:srgbClr val="88D393"/>
                </a:solidFill>
                <a:latin typeface="Arial Rounded MT Bold" pitchFamily="34" charset="0"/>
              </a:rPr>
              <a:t>  </a:t>
            </a:r>
            <a:endParaRPr lang="en-US" sz="5400" dirty="0">
              <a:solidFill>
                <a:srgbClr val="88D393"/>
              </a:solidFill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8382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233446"/>
                </a:solidFill>
                <a:latin typeface="Arial Rounded MT Bold" pitchFamily="34" charset="0"/>
              </a:rPr>
              <a:t>Yayasan</a:t>
            </a:r>
            <a:r>
              <a:rPr lang="en-US" sz="2400" u="sng" dirty="0" smtClean="0">
                <a:solidFill>
                  <a:srgbClr val="233446"/>
                </a:solidFill>
                <a:latin typeface="Arial Rounded MT Bold" pitchFamily="34" charset="0"/>
              </a:rPr>
              <a:t> </a:t>
            </a:r>
            <a:r>
              <a:rPr lang="en-US" sz="2400" u="sng" dirty="0" err="1" smtClean="0">
                <a:solidFill>
                  <a:srgbClr val="233446"/>
                </a:solidFill>
                <a:latin typeface="Arial Rounded MT Bold" pitchFamily="34" charset="0"/>
              </a:rPr>
              <a:t>Mitra</a:t>
            </a:r>
            <a:r>
              <a:rPr lang="en-US" sz="2400" u="sng" dirty="0" smtClean="0">
                <a:solidFill>
                  <a:srgbClr val="233446"/>
                </a:solidFill>
                <a:latin typeface="Arial Rounded MT Bold" pitchFamily="34" charset="0"/>
              </a:rPr>
              <a:t> </a:t>
            </a:r>
            <a:r>
              <a:rPr lang="en-US" sz="2400" u="sng" dirty="0" err="1" smtClean="0">
                <a:solidFill>
                  <a:srgbClr val="233446"/>
                </a:solidFill>
                <a:latin typeface="Arial Rounded MT Bold" pitchFamily="34" charset="0"/>
              </a:rPr>
              <a:t>Netra</a:t>
            </a:r>
            <a:endParaRPr lang="en-US" sz="2400" dirty="0" smtClean="0">
              <a:solidFill>
                <a:srgbClr val="233446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solidFill>
                  <a:srgbClr val="233446"/>
                </a:solidFill>
                <a:latin typeface="Arial Rounded MT Bold" pitchFamily="34" charset="0"/>
              </a:rPr>
              <a:t>providing </a:t>
            </a:r>
            <a:r>
              <a:rPr lang="en-US" sz="2400" dirty="0" err="1" smtClean="0">
                <a:solidFill>
                  <a:srgbClr val="233446"/>
                </a:solidFill>
                <a:latin typeface="Arial Rounded MT Bold" pitchFamily="34" charset="0"/>
              </a:rPr>
              <a:t>braille</a:t>
            </a:r>
            <a:r>
              <a:rPr lang="en-US" sz="2400" dirty="0" smtClean="0">
                <a:solidFill>
                  <a:srgbClr val="233446"/>
                </a:solidFill>
                <a:latin typeface="Arial Rounded MT Bold" pitchFamily="34" charset="0"/>
              </a:rPr>
              <a:t> readings for the blind t</a:t>
            </a:r>
            <a:r>
              <a:rPr lang="id-ID" sz="2400" dirty="0" smtClean="0">
                <a:solidFill>
                  <a:srgbClr val="233446"/>
                </a:solidFill>
                <a:latin typeface="Arial Rounded MT Bold" pitchFamily="34" charset="0"/>
              </a:rPr>
              <a:t>h</a:t>
            </a:r>
            <a:r>
              <a:rPr lang="en-US" sz="2400" dirty="0" smtClean="0">
                <a:solidFill>
                  <a:srgbClr val="233446"/>
                </a:solidFill>
                <a:latin typeface="Arial Rounded MT Bold" pitchFamily="34" charset="0"/>
              </a:rPr>
              <a:t>rough mass digitalization</a:t>
            </a:r>
            <a:endParaRPr lang="en-US" sz="2400" dirty="0">
              <a:solidFill>
                <a:srgbClr val="233446"/>
              </a:solidFill>
              <a:latin typeface="Arial Rounded MT Bold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0" y="571500"/>
            <a:ext cx="4572000" cy="1588"/>
          </a:xfrm>
          <a:prstGeom prst="line">
            <a:avLst/>
          </a:prstGeom>
          <a:ln w="28575">
            <a:solidFill>
              <a:srgbClr val="2334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3000" y="48078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233446"/>
                </a:solidFill>
                <a:latin typeface="Arial Rounded MT Bold" pitchFamily="34" charset="0"/>
              </a:rPr>
              <a:t>Buku</a:t>
            </a:r>
            <a:r>
              <a:rPr lang="en-US" sz="2400" u="sng" dirty="0" smtClean="0">
                <a:solidFill>
                  <a:srgbClr val="233446"/>
                </a:solidFill>
                <a:latin typeface="Arial Rounded MT Bold" pitchFamily="34" charset="0"/>
              </a:rPr>
              <a:t> </a:t>
            </a:r>
            <a:r>
              <a:rPr lang="en-US" sz="2400" u="sng" dirty="0" err="1" smtClean="0">
                <a:solidFill>
                  <a:srgbClr val="233446"/>
                </a:solidFill>
                <a:latin typeface="Arial Rounded MT Bold" pitchFamily="34" charset="0"/>
              </a:rPr>
              <a:t>Untuk</a:t>
            </a:r>
            <a:r>
              <a:rPr lang="en-US" sz="2400" u="sng" dirty="0" smtClean="0">
                <a:solidFill>
                  <a:srgbClr val="233446"/>
                </a:solidFill>
                <a:latin typeface="Arial Rounded MT Bold" pitchFamily="34" charset="0"/>
              </a:rPr>
              <a:t> Indonesia </a:t>
            </a:r>
            <a:r>
              <a:rPr lang="en-US" sz="2400" dirty="0" smtClean="0">
                <a:solidFill>
                  <a:srgbClr val="233446"/>
                </a:solidFill>
                <a:latin typeface="Arial Rounded MT Bold" pitchFamily="34" charset="0"/>
              </a:rPr>
              <a:t>raising book donation</a:t>
            </a:r>
            <a:endParaRPr lang="en-US" sz="2400" dirty="0">
              <a:solidFill>
                <a:srgbClr val="233446"/>
              </a:solidFill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28956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233446"/>
                </a:solidFill>
                <a:latin typeface="Arial Rounded MT Bold" pitchFamily="34" charset="0"/>
              </a:rPr>
              <a:t>Kitabisa.com</a:t>
            </a:r>
            <a:r>
              <a:rPr lang="en-US" sz="2400" u="sng" dirty="0" smtClean="0">
                <a:solidFill>
                  <a:srgbClr val="233446"/>
                </a:solidFill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solidFill>
                  <a:srgbClr val="233446"/>
                </a:solidFill>
                <a:latin typeface="Arial Rounded MT Bold" pitchFamily="34" charset="0"/>
              </a:rPr>
              <a:t>raising donations from the public for library developments </a:t>
            </a:r>
            <a:endParaRPr lang="en-US" sz="2400" dirty="0">
              <a:solidFill>
                <a:srgbClr val="233446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920</Words>
  <Application>Microsoft Office PowerPoint</Application>
  <PresentationFormat>On-screen Show (4:3)</PresentationFormat>
  <Paragraphs>206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About us</vt:lpstr>
      <vt:lpstr>Today’s discussions</vt:lpstr>
      <vt:lpstr>Indonesia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Conclusion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perpusFT</dc:creator>
  <cp:lastModifiedBy>perpusFT</cp:lastModifiedBy>
  <cp:revision>195</cp:revision>
  <dcterms:created xsi:type="dcterms:W3CDTF">2017-04-18T02:19:35Z</dcterms:created>
  <dcterms:modified xsi:type="dcterms:W3CDTF">2017-05-05T04:51:37Z</dcterms:modified>
</cp:coreProperties>
</file>