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8"/>
  </p:notesMasterIdLst>
  <p:handoutMasterIdLst>
    <p:handoutMasterId r:id="rId19"/>
  </p:handoutMasterIdLst>
  <p:sldIdLst>
    <p:sldId id="322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24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581" autoAdjust="0"/>
  </p:normalViewPr>
  <p:slideViewPr>
    <p:cSldViewPr showGuides="1">
      <p:cViewPr varScale="1">
        <p:scale>
          <a:sx n="88" d="100"/>
          <a:sy n="88" d="100"/>
        </p:scale>
        <p:origin x="576" y="96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5/8/2017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5/8/2017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5/8/2017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5/8/2017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1" y="1524000"/>
            <a:ext cx="10667999" cy="2895600"/>
          </a:xfrm>
        </p:spPr>
        <p:txBody>
          <a:bodyPr>
            <a:normAutofit/>
          </a:bodyPr>
          <a:lstStyle/>
          <a:p>
            <a:r>
              <a:rPr lang="en-US" dirty="0"/>
              <a:t>Curtailing the Challenges Faced in Digital </a:t>
            </a:r>
            <a:r>
              <a:rPr lang="en-US" dirty="0" smtClean="0"/>
              <a:t>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7087" y="4440382"/>
            <a:ext cx="10667999" cy="1219200"/>
          </a:xfrm>
        </p:spPr>
        <p:txBody>
          <a:bodyPr/>
          <a:lstStyle/>
          <a:p>
            <a:r>
              <a:rPr lang="en-US" dirty="0"/>
              <a:t>A Success Story of Library and Publisher Collaboration for Promoting Electronic Resources</a:t>
            </a:r>
          </a:p>
        </p:txBody>
      </p:sp>
      <p:sp>
        <p:nvSpPr>
          <p:cNvPr id="4" name="Title 12"/>
          <p:cNvSpPr txBox="1">
            <a:spLocks/>
          </p:cNvSpPr>
          <p:nvPr/>
        </p:nvSpPr>
        <p:spPr>
          <a:xfrm>
            <a:off x="1065211" y="5257800"/>
            <a:ext cx="105918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b="1" kern="1200" cap="none" spc="0" baseline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solidFill>
                  <a:srgbClr val="002060"/>
                </a:solidFill>
              </a:rPr>
              <a:t>Mr. </a:t>
            </a:r>
            <a:r>
              <a:rPr lang="en-US" sz="1800" dirty="0" err="1" smtClean="0">
                <a:solidFill>
                  <a:srgbClr val="002060"/>
                </a:solidFill>
              </a:rPr>
              <a:t>Iranna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Shettar</a:t>
            </a:r>
            <a:r>
              <a:rPr lang="en-US" sz="1800" dirty="0" smtClean="0">
                <a:solidFill>
                  <a:srgbClr val="002060"/>
                </a:solidFill>
              </a:rPr>
              <a:t>					Mr. </a:t>
            </a:r>
            <a:r>
              <a:rPr lang="en-US" sz="1800" dirty="0" err="1" smtClean="0">
                <a:solidFill>
                  <a:srgbClr val="002060"/>
                </a:solidFill>
              </a:rPr>
              <a:t>Dhanukumar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</a:rPr>
              <a:t>Pattanashetti</a:t>
            </a:r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b="0" dirty="0" smtClean="0">
                <a:solidFill>
                  <a:srgbClr val="002060"/>
                </a:solidFill>
              </a:rPr>
              <a:t>Asst. </a:t>
            </a:r>
            <a:r>
              <a:rPr lang="en-US" sz="1800" b="0" dirty="0">
                <a:solidFill>
                  <a:srgbClr val="002060"/>
                </a:solidFill>
              </a:rPr>
              <a:t>Librarian						IEEE Client Services </a:t>
            </a:r>
            <a:r>
              <a:rPr lang="en-US" sz="1800" b="0" dirty="0" smtClean="0">
                <a:solidFill>
                  <a:srgbClr val="002060"/>
                </a:solidFill>
              </a:rPr>
              <a:t>Manager</a:t>
            </a:r>
          </a:p>
          <a:p>
            <a:r>
              <a:rPr lang="en-US" sz="1800" b="0" dirty="0" smtClean="0">
                <a:solidFill>
                  <a:srgbClr val="002060"/>
                </a:solidFill>
              </a:rPr>
              <a:t>NITK, Surathkal, India					IEEE, Bangalore, India</a:t>
            </a: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8612" y="76200"/>
            <a:ext cx="2777658" cy="25430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224" y="5519304"/>
            <a:ext cx="1042556" cy="1042556"/>
          </a:xfrm>
          <a:prstGeom prst="rect">
            <a:avLst/>
          </a:prstGeom>
        </p:spPr>
      </p:pic>
      <p:pic>
        <p:nvPicPr>
          <p:cNvPr id="1026" name="Picture 2" descr="Image result for iee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368" y="5609904"/>
            <a:ext cx="2657138" cy="8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342900"/>
            <a:ext cx="9144001" cy="1371600"/>
          </a:xfrm>
        </p:spPr>
        <p:txBody>
          <a:bodyPr/>
          <a:lstStyle/>
          <a:p>
            <a:r>
              <a:rPr lang="en-US" dirty="0" smtClean="0"/>
              <a:t>Few more!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905000"/>
            <a:ext cx="9134391" cy="411480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Director, NITK appreciated the partnership initiative with IEEE and encouraged the library to continue offering such highly engaging sessions.</a:t>
            </a:r>
          </a:p>
          <a:p>
            <a:r>
              <a:rPr lang="en-US" dirty="0"/>
              <a:t>The participants provided suggestions on new books for the library, and features for the IEEE </a:t>
            </a:r>
            <a:r>
              <a:rPr lang="en-US" dirty="0" err="1"/>
              <a:t>Xplore</a:t>
            </a:r>
            <a:r>
              <a:rPr lang="en-US" dirty="0"/>
              <a:t> Digital Library.</a:t>
            </a:r>
          </a:p>
          <a:p>
            <a:r>
              <a:rPr lang="en-US" dirty="0"/>
              <a:t>As suggested by the Director NITK, Central Library continued partnering with publishers to conduct more user awareness sessions of this type. </a:t>
            </a:r>
          </a:p>
          <a:p>
            <a:r>
              <a:rPr lang="en-US" dirty="0"/>
              <a:t>Till date (2016) conducted more than 18 such events partnering with various publishers.</a:t>
            </a:r>
          </a:p>
          <a:p>
            <a:r>
              <a:rPr lang="en-US" dirty="0"/>
              <a:t>Usage of the library website and the services offered significantly increased.</a:t>
            </a:r>
          </a:p>
          <a:p>
            <a:r>
              <a:rPr lang="en-US" dirty="0"/>
              <a:t>The library footfalls increased compared in the past.</a:t>
            </a:r>
          </a:p>
          <a:p>
            <a:r>
              <a:rPr lang="en-US" dirty="0"/>
              <a:t>User requests for Library assistance for literature searches increased, especially from Research Scholars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75812" y="152400"/>
            <a:ext cx="2373393" cy="235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17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Following are some of the other ways of looking at promoting the resources: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Clubbing such orientation sessions with a paper writing session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Recognizing the top authors of the institution in various streams during such orientation sessions.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Clubbing such orientation sessions with an in house expert talk on a general topic of interest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9583" y="152400"/>
            <a:ext cx="2309641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0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1000"/>
            <a:ext cx="9144001" cy="13716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2" y="1905000"/>
            <a:ext cx="9134391" cy="411480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Technology has changed the way end-users engage with library resources and the information professionals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Library, heart of the institution by making research materials available online, usage statistics and participation in library training sessions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Usage will continue to be a driving factor for libraries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For end users’ attention, new models of engagement are necessary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</a:t>
            </a:r>
            <a:r>
              <a:rPr lang="en-US" dirty="0" smtClean="0"/>
              <a:t>ffective </a:t>
            </a:r>
            <a:r>
              <a:rPr lang="en-US" dirty="0"/>
              <a:t>mechanism: involving the active student </a:t>
            </a:r>
            <a:r>
              <a:rPr lang="en-US" dirty="0" smtClean="0"/>
              <a:t>groups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Digital society needs more of inclusivity to succeed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1012" y="76200"/>
            <a:ext cx="2693547" cy="24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67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1219200"/>
          </a:xfrm>
        </p:spPr>
        <p:txBody>
          <a:bodyPr/>
          <a:lstStyle/>
          <a:p>
            <a:r>
              <a:rPr lang="en-US" dirty="0" smtClean="0"/>
              <a:t>Thank You…!!!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5866" y="33528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/>
              <a:t>Mr. </a:t>
            </a:r>
            <a:r>
              <a:rPr lang="en-US" dirty="0" err="1"/>
              <a:t>Dhanukumar</a:t>
            </a:r>
            <a:r>
              <a:rPr lang="en-US" dirty="0"/>
              <a:t> </a:t>
            </a:r>
            <a:r>
              <a:rPr lang="en-US" dirty="0" err="1"/>
              <a:t>Pattanashetti</a:t>
            </a:r>
            <a:endParaRPr lang="en-US" dirty="0"/>
          </a:p>
          <a:p>
            <a:r>
              <a:rPr lang="en-US" b="0" dirty="0"/>
              <a:t>IEEE Client Services Manager</a:t>
            </a:r>
          </a:p>
          <a:p>
            <a:r>
              <a:rPr lang="en-US" b="0" dirty="0"/>
              <a:t>IEEE, Bangalore, </a:t>
            </a:r>
            <a:r>
              <a:rPr lang="en-US" b="0" dirty="0" smtClean="0"/>
              <a:t>India</a:t>
            </a:r>
          </a:p>
          <a:p>
            <a:endParaRPr lang="en-US" b="0" dirty="0"/>
          </a:p>
          <a:p>
            <a:r>
              <a:rPr lang="fr-FR" b="0" dirty="0"/>
              <a:t>Email: dhanu.p@ieee.org</a:t>
            </a:r>
          </a:p>
          <a:p>
            <a:r>
              <a:rPr lang="fr-FR" b="0" dirty="0" smtClean="0"/>
              <a:t>PHONE: </a:t>
            </a:r>
            <a:r>
              <a:rPr lang="fr-FR" b="0" dirty="0"/>
              <a:t>+91 80 4944 4366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732" y="76200"/>
            <a:ext cx="2770031" cy="244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Challenges in promoting electronic resources</a:t>
            </a:r>
          </a:p>
          <a:p>
            <a:r>
              <a:rPr lang="en-US" dirty="0" smtClean="0"/>
              <a:t>Adoption of new and innovative activities by libraries</a:t>
            </a:r>
          </a:p>
          <a:p>
            <a:r>
              <a:rPr lang="en-US" dirty="0" err="1" smtClean="0"/>
              <a:t>Library+Students+Publisher</a:t>
            </a:r>
            <a:r>
              <a:rPr lang="en-US" dirty="0" smtClean="0"/>
              <a:t> partnership, a new mantra?</a:t>
            </a:r>
          </a:p>
          <a:p>
            <a:r>
              <a:rPr lang="en-US" dirty="0" smtClean="0"/>
              <a:t>Methodology</a:t>
            </a:r>
          </a:p>
          <a:p>
            <a:r>
              <a:rPr lang="en-US" dirty="0" smtClean="0"/>
              <a:t>Outcome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5204" y="152400"/>
            <a:ext cx="2743200" cy="233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304800"/>
            <a:ext cx="9144001" cy="1371600"/>
          </a:xfrm>
        </p:spPr>
        <p:txBody>
          <a:bodyPr/>
          <a:lstStyle/>
          <a:p>
            <a:r>
              <a:rPr lang="en-US" dirty="0" smtClean="0"/>
              <a:t>Program Partners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2057400"/>
            <a:ext cx="9134391" cy="4114801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Central Library, NITK</a:t>
            </a:r>
          </a:p>
          <a:p>
            <a:pPr lvl="1"/>
            <a:r>
              <a:rPr lang="en-US" dirty="0"/>
              <a:t>NITK is one of the oldest and most prestigious Centrally Funded Technical Institution in India. 5000+ resident users, 14 </a:t>
            </a:r>
            <a:r>
              <a:rPr lang="en-US" dirty="0" err="1"/>
              <a:t>engg</a:t>
            </a:r>
            <a:r>
              <a:rPr lang="en-US" dirty="0"/>
              <a:t>. depts. </a:t>
            </a:r>
          </a:p>
          <a:p>
            <a:pPr lvl="1"/>
            <a:r>
              <a:rPr lang="en-US" dirty="0"/>
              <a:t>Resources: 2.5L Prints, 14 e-databases, 6,000 eJournals, 5,000 eBooks.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IEEE </a:t>
            </a:r>
            <a:r>
              <a:rPr lang="en-US" b="1" dirty="0" err="1"/>
              <a:t>Xplore</a:t>
            </a:r>
            <a:r>
              <a:rPr lang="en-US" b="1" dirty="0"/>
              <a:t> Digital Library</a:t>
            </a:r>
          </a:p>
          <a:p>
            <a:pPr lvl="1"/>
            <a:r>
              <a:rPr lang="en-US" dirty="0"/>
              <a:t>A powerful resource for the discovery of and access to scientific and technical content.</a:t>
            </a:r>
          </a:p>
          <a:p>
            <a:pPr lvl="1"/>
            <a:r>
              <a:rPr lang="en-US" dirty="0"/>
              <a:t>Provides web access to more than four million full-text documents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/>
              <a:t>IEEE Student Branch</a:t>
            </a:r>
          </a:p>
          <a:p>
            <a:pPr lvl="1"/>
            <a:r>
              <a:rPr lang="en-US" dirty="0" smtClean="0"/>
              <a:t>Basic operating organizational unit of an IEEE Section or Region</a:t>
            </a:r>
          </a:p>
          <a:p>
            <a:pPr lvl="1"/>
            <a:r>
              <a:rPr lang="en-US" dirty="0" smtClean="0"/>
              <a:t>At </a:t>
            </a:r>
            <a:r>
              <a:rPr lang="en-US" dirty="0"/>
              <a:t>institutes to represent and fulfil the needs of the members and the missions of IEEE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12" y="76200"/>
            <a:ext cx="2478944" cy="234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7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Event promotion &amp; Registrations collected</a:t>
            </a:r>
          </a:p>
          <a:p>
            <a:pPr algn="just"/>
            <a:r>
              <a:rPr lang="en-US" dirty="0"/>
              <a:t>Event promotion through email campaigns, social media pages and regular posters.</a:t>
            </a:r>
          </a:p>
          <a:p>
            <a:pPr algn="just"/>
            <a:r>
              <a:rPr lang="en-US" dirty="0"/>
              <a:t>120 registered for the event; walk-ins were encouraged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Two sessions were planned to accommodate the participants’ schedules: 1st was with hands-on session and 2nd was briefing open session. Both the activities were followed by an online quiz, about library, its offerings, IEEE </a:t>
            </a:r>
            <a:r>
              <a:rPr lang="en-US" dirty="0" err="1"/>
              <a:t>Xplore</a:t>
            </a:r>
            <a:r>
              <a:rPr lang="en-US" dirty="0"/>
              <a:t> etc.</a:t>
            </a:r>
          </a:p>
        </p:txBody>
      </p:sp>
      <p:pic>
        <p:nvPicPr>
          <p:cNvPr id="9" name="Picture 8" descr="https://scontent.fbom1-1.fna.fbcdn.net/v/t1.0-9/10245440_10152369917852473_4132143358694339152_n.jpg?oh=ae0db8593380ac20aabbb5ab83f63aae&amp;oe=5892A85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2" y="5599111"/>
            <a:ext cx="1901639" cy="114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3"/>
          <a:stretch>
            <a:fillRect/>
          </a:stretch>
        </p:blipFill>
        <p:spPr>
          <a:xfrm>
            <a:off x="5256212" y="5599111"/>
            <a:ext cx="2117767" cy="1146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012" y="76200"/>
            <a:ext cx="2354976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Briefing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Session: With hands-on, 100+ participants. </a:t>
            </a:r>
          </a:p>
          <a:p>
            <a:r>
              <a:rPr lang="en-US" dirty="0"/>
              <a:t>in-depth training on </a:t>
            </a:r>
            <a:endParaRPr lang="en-US" dirty="0" smtClean="0"/>
          </a:p>
          <a:p>
            <a:pPr lvl="4">
              <a:buFont typeface="Wingdings" panose="05000000000000000000" pitchFamily="2" charset="2"/>
              <a:buChar char="ü"/>
            </a:pPr>
            <a:r>
              <a:rPr lang="en-US" dirty="0"/>
              <a:t>how to leverage various features of the IEEE </a:t>
            </a:r>
            <a:r>
              <a:rPr lang="en-US" dirty="0" err="1"/>
              <a:t>Xplore</a:t>
            </a:r>
            <a:r>
              <a:rPr lang="en-US" dirty="0"/>
              <a:t> platform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dirty="0"/>
              <a:t>how to reduce time and frustration finding the right set of articles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dirty="0"/>
              <a:t>how to understand the structure of a scholarly article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dirty="0" smtClean="0"/>
              <a:t>easy-to-use </a:t>
            </a:r>
            <a:r>
              <a:rPr lang="en-US" dirty="0"/>
              <a:t>discovery and search tools</a:t>
            </a:r>
          </a:p>
          <a:p>
            <a:pPr lvl="4">
              <a:buFont typeface="Wingdings" panose="05000000000000000000" pitchFamily="2" charset="2"/>
              <a:buChar char="ü"/>
            </a:pPr>
            <a:r>
              <a:rPr lang="en-US" dirty="0"/>
              <a:t>create and refine search queries etc.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Session: 120+ Participants</a:t>
            </a:r>
            <a:endParaRPr lang="en-US" dirty="0"/>
          </a:p>
          <a:p>
            <a:r>
              <a:rPr lang="en-US" dirty="0"/>
              <a:t>During the closing ceremony, Director was briefed on the </a:t>
            </a:r>
            <a:r>
              <a:rPr lang="en-US" dirty="0" smtClean="0"/>
              <a:t>outcome, prizes/ participation certificates were distributed.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612" y="152400"/>
            <a:ext cx="2461452" cy="243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5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534638"/>
              </p:ext>
            </p:extLst>
          </p:nvPr>
        </p:nvGraphicFramePr>
        <p:xfrm>
          <a:off x="1827214" y="2362200"/>
          <a:ext cx="9448798" cy="587121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940690"/>
                <a:gridCol w="924138"/>
                <a:gridCol w="2680001"/>
                <a:gridCol w="1039141"/>
                <a:gridCol w="1478621"/>
                <a:gridCol w="1386207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Q2-2014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Q3-2014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smtClean="0">
                          <a:effectLst/>
                        </a:rPr>
                        <a:t>(Awareness </a:t>
                      </a:r>
                      <a:r>
                        <a:rPr lang="en-IN" sz="1200" dirty="0">
                          <a:effectLst/>
                        </a:rPr>
                        <a:t>conducted)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Q3-2013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QoQ</a:t>
                      </a:r>
                      <a:r>
                        <a:rPr lang="en-IN" sz="1200" dirty="0">
                          <a:effectLst/>
                        </a:rPr>
                        <a:t> Growth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YoY</a:t>
                      </a:r>
                      <a:r>
                        <a:rPr lang="en-IN" sz="1200" dirty="0">
                          <a:effectLst/>
                        </a:rPr>
                        <a:t> Growth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Article Downloads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26564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48276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effectLst/>
                        </a:rPr>
                        <a:t>29997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81.74 %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60.94 %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0328835"/>
              </p:ext>
            </p:extLst>
          </p:nvPr>
        </p:nvGraphicFramePr>
        <p:xfrm>
          <a:off x="1827213" y="3733800"/>
          <a:ext cx="9448798" cy="1369949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1736426"/>
                <a:gridCol w="1370862"/>
                <a:gridCol w="2376162"/>
                <a:gridCol w="1132231"/>
                <a:gridCol w="1462255"/>
                <a:gridCol w="1370862"/>
              </a:tblGrid>
              <a:tr h="190500"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Q2-2014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Q3-2014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(Awareness conducted)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Q3-2013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QoQ</a:t>
                      </a:r>
                      <a:r>
                        <a:rPr lang="en-IN" sz="1200" dirty="0">
                          <a:effectLst/>
                        </a:rPr>
                        <a:t> Growth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 err="1">
                          <a:effectLst/>
                        </a:rPr>
                        <a:t>YoY</a:t>
                      </a:r>
                      <a:r>
                        <a:rPr lang="en-IN" sz="1200" dirty="0">
                          <a:effectLst/>
                        </a:rPr>
                        <a:t> Growth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dirty="0">
                          <a:effectLst/>
                        </a:rPr>
                        <a:t>Page Views</a:t>
                      </a:r>
                      <a:endParaRPr lang="en-US" sz="1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107753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207535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effectLst/>
                        </a:rPr>
                        <a:t>160551</a:t>
                      </a:r>
                      <a:endParaRPr lang="en-US" sz="12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effectLst/>
                        </a:rPr>
                        <a:t>92.60 %</a:t>
                      </a:r>
                      <a:endParaRPr lang="en-US" sz="12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effectLst/>
                        </a:rPr>
                        <a:t>29.26 %</a:t>
                      </a:r>
                      <a:endParaRPr lang="en-US" sz="12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Visits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9334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16142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effectLst/>
                        </a:rPr>
                        <a:t>10581</a:t>
                      </a:r>
                      <a:endParaRPr lang="en-US" sz="12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>
                          <a:effectLst/>
                        </a:rPr>
                        <a:t>72.93 %</a:t>
                      </a:r>
                      <a:endParaRPr lang="en-US" sz="1200" b="1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52.56 %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Article Request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32451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58403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37179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79.97 %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57.09 %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Abstracts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5695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7341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7118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28.90 %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-1143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3.13 %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>
                          <a:effectLst/>
                        </a:rPr>
                        <a:t>Searches Run</a:t>
                      </a:r>
                      <a:endParaRPr lang="en-US" sz="12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12193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28030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22435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129.89 %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7000"/>
                        </a:lnSpc>
                        <a:spcBef>
                          <a:spcPts val="130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effectLst/>
                        </a:rPr>
                        <a:t>24.94 %</a:t>
                      </a:r>
                      <a:endParaRPr lang="en-US" sz="12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522413" y="1824952"/>
            <a:ext cx="3248966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1765" algn="ctr">
              <a:lnSpc>
                <a:spcPct val="107000"/>
              </a:lnSpc>
              <a:spcBef>
                <a:spcPts val="1300"/>
              </a:spcBef>
            </a:pPr>
            <a:r>
              <a:rPr lang="en-IN" b="1" dirty="0">
                <a:latin typeface="Helvetica" panose="020B060402020202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Table 1. Article downloads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2413" y="3226956"/>
            <a:ext cx="319767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151765" algn="ctr">
              <a:lnSpc>
                <a:spcPct val="107000"/>
              </a:lnSpc>
              <a:spcBef>
                <a:spcPts val="1300"/>
              </a:spcBef>
            </a:pPr>
            <a:r>
              <a:rPr lang="en-IN" b="1" dirty="0">
                <a:latin typeface="Helvetica" panose="020B06040202020202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Table 2. Other Parameters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6612" y="5867400"/>
            <a:ext cx="1150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1765" algn="just"/>
            <a:r>
              <a:rPr lang="en-IN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Abstract </a:t>
            </a:r>
            <a:r>
              <a:rPr lang="en-IN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Views:</a:t>
            </a:r>
            <a:r>
              <a:rPr lang="en-IN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Reports 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requests for an article Abstract</a:t>
            </a:r>
            <a:r>
              <a:rPr lang="en-IN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		</a:t>
            </a:r>
            <a:r>
              <a:rPr lang="en-IN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Article </a:t>
            </a:r>
            <a:r>
              <a:rPr lang="en-IN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Request (PDF):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number of PDF documents requested from the server.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1765" algn="just"/>
            <a:r>
              <a:rPr lang="en-IN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Page Views: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number of pages viewed on a Web </a:t>
            </a:r>
            <a:r>
              <a:rPr lang="en-IN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site.			</a:t>
            </a:r>
            <a:r>
              <a:rPr lang="en-IN" sz="1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Searches </a:t>
            </a:r>
            <a:r>
              <a:rPr lang="en-IN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Run: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Reports the number of keyword searches performed.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1765" algn="just"/>
            <a:r>
              <a:rPr lang="en-IN" sz="1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Visits: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Represents the number of individual durations of times visitors were on the site accessing a series of pages without 30 minutes of inactivity.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51765" algn="just"/>
            <a:r>
              <a:rPr lang="en-IN" sz="12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QoQ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Quarter on </a:t>
            </a:r>
            <a:r>
              <a:rPr lang="en-IN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Quarter					</a:t>
            </a:r>
            <a:r>
              <a:rPr lang="en-IN" sz="1200" b="1" i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YoY</a:t>
            </a:r>
            <a:r>
              <a:rPr lang="en-IN" sz="1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N" sz="1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Year on Year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12" y="102772"/>
            <a:ext cx="2141468" cy="21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0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5526" y="150962"/>
            <a:ext cx="9144001" cy="1371600"/>
          </a:xfrm>
        </p:spPr>
        <p:txBody>
          <a:bodyPr/>
          <a:lstStyle/>
          <a:p>
            <a:r>
              <a:rPr lang="en-US" dirty="0"/>
              <a:t>Outcome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2" y="1524000"/>
            <a:ext cx="9134391" cy="411480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30% of the registered members admitted they weren't aware of the availability of the IEEE subscription</a:t>
            </a:r>
          </a:p>
          <a:p>
            <a:r>
              <a:rPr lang="en-US" dirty="0"/>
              <a:t>Participants learned the various services provided by the library.</a:t>
            </a:r>
          </a:p>
          <a:p>
            <a:r>
              <a:rPr lang="en-US" dirty="0"/>
              <a:t>Usage of the IEEE </a:t>
            </a:r>
            <a:r>
              <a:rPr lang="en-US" dirty="0" err="1"/>
              <a:t>Xplore</a:t>
            </a:r>
            <a:r>
              <a:rPr lang="en-US" dirty="0"/>
              <a:t> platform went up by 92.60% in September 2014 when compared with September 2013</a:t>
            </a:r>
          </a:p>
          <a:p>
            <a:r>
              <a:rPr lang="en-US" dirty="0"/>
              <a:t>Usage consistently increased in Q3 2014 when compared with Q4 2013 with a percentage increase of 29.26%.</a:t>
            </a:r>
          </a:p>
          <a:p>
            <a:r>
              <a:rPr lang="en-US" dirty="0"/>
              <a:t>Articles Downloads went up by 81.74% in Q3 2014 when compared with Q2 2014</a:t>
            </a:r>
          </a:p>
          <a:p>
            <a:r>
              <a:rPr lang="en-US" dirty="0"/>
              <a:t>Articles Downloads went up by 60.94 % in Q3 2014 when compared with Q3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8190230" y="5206365"/>
            <a:ext cx="3998595" cy="16268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0612" y="138022"/>
            <a:ext cx="2080361" cy="19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3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81000"/>
            <a:ext cx="9144001" cy="1371600"/>
          </a:xfrm>
        </p:spPr>
        <p:txBody>
          <a:bodyPr/>
          <a:lstStyle/>
          <a:p>
            <a:r>
              <a:rPr lang="en-US" dirty="0" smtClean="0"/>
              <a:t>Outcome </a:t>
            </a:r>
            <a:r>
              <a:rPr lang="en-US" dirty="0" err="1" smtClean="0"/>
              <a:t>contd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905000"/>
            <a:ext cx="9134391" cy="4114801"/>
          </a:xfrm>
        </p:spPr>
        <p:txBody>
          <a:bodyPr>
            <a:normAutofit fontScale="92500"/>
          </a:bodyPr>
          <a:lstStyle/>
          <a:p>
            <a:r>
              <a:rPr lang="en-US" dirty="0"/>
              <a:t>Significant increase of usage in terms of page views, abstract views, and the searches run, were observed when compared with the previous year’s statistics.</a:t>
            </a:r>
          </a:p>
          <a:p>
            <a:r>
              <a:rPr lang="en-US" dirty="0"/>
              <a:t>Number of page visits within IEEE </a:t>
            </a:r>
            <a:r>
              <a:rPr lang="en-US" dirty="0" err="1"/>
              <a:t>Xplore</a:t>
            </a:r>
            <a:r>
              <a:rPr lang="en-US" dirty="0"/>
              <a:t> platform shot up by 72.93% </a:t>
            </a:r>
            <a:r>
              <a:rPr lang="en-US" dirty="0" err="1"/>
              <a:t>QoQ</a:t>
            </a:r>
            <a:r>
              <a:rPr lang="en-US" dirty="0"/>
              <a:t> and </a:t>
            </a:r>
            <a:r>
              <a:rPr lang="en-US" dirty="0" err="1"/>
              <a:t>YoY</a:t>
            </a:r>
            <a:r>
              <a:rPr lang="en-US" dirty="0"/>
              <a:t> doubled with 52.56%</a:t>
            </a:r>
          </a:p>
          <a:p>
            <a:r>
              <a:rPr lang="en-US" dirty="0"/>
              <a:t>80% increase in Articles request </a:t>
            </a:r>
            <a:r>
              <a:rPr lang="en-US" dirty="0" err="1"/>
              <a:t>QoQ</a:t>
            </a:r>
            <a:r>
              <a:rPr lang="en-US" dirty="0"/>
              <a:t> and 57.09% increase in </a:t>
            </a:r>
            <a:r>
              <a:rPr lang="en-US" dirty="0" err="1"/>
              <a:t>YoY</a:t>
            </a:r>
            <a:endParaRPr lang="en-US" dirty="0"/>
          </a:p>
          <a:p>
            <a:r>
              <a:rPr lang="en-US" dirty="0"/>
              <a:t>Abstract view increased 28.90% and 3.13% respectively, </a:t>
            </a:r>
            <a:r>
              <a:rPr lang="en-US" dirty="0" err="1"/>
              <a:t>QoQ</a:t>
            </a:r>
            <a:r>
              <a:rPr lang="en-US" dirty="0"/>
              <a:t> and </a:t>
            </a:r>
            <a:r>
              <a:rPr lang="en-US" dirty="0" err="1"/>
              <a:t>YoY</a:t>
            </a:r>
            <a:endParaRPr lang="en-US" dirty="0"/>
          </a:p>
          <a:p>
            <a:r>
              <a:rPr lang="en-US" dirty="0"/>
              <a:t>The total searches run for </a:t>
            </a:r>
            <a:r>
              <a:rPr lang="en-US" dirty="0" err="1"/>
              <a:t>QoQ</a:t>
            </a:r>
            <a:r>
              <a:rPr lang="en-US" dirty="0"/>
              <a:t> increased drastically with 129.89% 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9371012" y="5029200"/>
            <a:ext cx="2686050" cy="176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16" y="152400"/>
            <a:ext cx="2367146" cy="22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78047"/>
            <a:ext cx="9144001" cy="1371600"/>
          </a:xfrm>
        </p:spPr>
        <p:txBody>
          <a:bodyPr/>
          <a:lstStyle/>
          <a:p>
            <a:r>
              <a:rPr lang="en-US" dirty="0" smtClean="0"/>
              <a:t>Institute Receives Award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621" y="1946694"/>
            <a:ext cx="9134391" cy="4114801"/>
          </a:xfrm>
        </p:spPr>
        <p:txBody>
          <a:bodyPr/>
          <a:lstStyle/>
          <a:p>
            <a:r>
              <a:rPr lang="en-US" dirty="0"/>
              <a:t>The institute claimed the highest user award in the IEL Level 2 category during the AICTE-INDEST annual event held in Mohali in 2015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12" y="3124200"/>
            <a:ext cx="47244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2012" y="152400"/>
            <a:ext cx="2269650" cy="226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8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1452</TotalTime>
  <Words>879</Words>
  <Application>Microsoft Office PowerPoint</Application>
  <PresentationFormat>Custom</PresentationFormat>
  <Paragraphs>141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Century Gothic</vt:lpstr>
      <vt:lpstr>Helvetica</vt:lpstr>
      <vt:lpstr>Times New Roman</vt:lpstr>
      <vt:lpstr>Wingdings</vt:lpstr>
      <vt:lpstr>Blue atom design template</vt:lpstr>
      <vt:lpstr>Curtailing the Challenges Faced in Digital Society</vt:lpstr>
      <vt:lpstr>Introduction</vt:lpstr>
      <vt:lpstr>Program Partners </vt:lpstr>
      <vt:lpstr>Methodology</vt:lpstr>
      <vt:lpstr>Briefing Sessions</vt:lpstr>
      <vt:lpstr>Findings</vt:lpstr>
      <vt:lpstr>Outcome</vt:lpstr>
      <vt:lpstr>Outcome contd…</vt:lpstr>
      <vt:lpstr>Institute Receives Award</vt:lpstr>
      <vt:lpstr>Few more!</vt:lpstr>
      <vt:lpstr>Suggestions</vt:lpstr>
      <vt:lpstr>Conclusion</vt:lpstr>
      <vt:lpstr>Thank You…!!!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Curtailing the Challenges Faced in Digital Society</dc:title>
  <dc:creator>Editor</dc:creator>
  <cp:lastModifiedBy>Editor</cp:lastModifiedBy>
  <cp:revision>13</cp:revision>
  <dcterms:created xsi:type="dcterms:W3CDTF">2017-05-02T04:39:10Z</dcterms:created>
  <dcterms:modified xsi:type="dcterms:W3CDTF">2017-05-08T05:03:51Z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