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9" r:id="rId11"/>
    <p:sldId id="265" r:id="rId12"/>
    <p:sldId id="266" r:id="rId13"/>
    <p:sldId id="267" r:id="rId14"/>
    <p:sldId id="268" r:id="rId15"/>
    <p:sldId id="27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94660"/>
  </p:normalViewPr>
  <p:slideViewPr>
    <p:cSldViewPr snapToGrid="0">
      <p:cViewPr varScale="1">
        <p:scale>
          <a:sx n="45" d="100"/>
          <a:sy n="45" d="100"/>
        </p:scale>
        <p:origin x="7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5/9/2017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853" y="1889760"/>
            <a:ext cx="8915399" cy="2262781"/>
          </a:xfrm>
        </p:spPr>
        <p:txBody>
          <a:bodyPr>
            <a:normAutofit/>
          </a:bodyPr>
          <a:lstStyle/>
          <a:p>
            <a:pPr algn="ctr"/>
            <a:r>
              <a:rPr lang="id-ID" sz="2000" dirty="0" smtClean="0"/>
              <a:t>The Role  of Bengkulu Corner in Preserving Bengkulu’s Cultural Heritage (the Land Raflesia) Through the Manuscript and  Bengkulu’s Collection Increase in Student’s Cultural Literacy (Study in Library Of  University of Bengkulu)</a:t>
            </a:r>
            <a:br>
              <a:rPr lang="id-ID" sz="2000" dirty="0" smtClean="0"/>
            </a:br>
            <a:r>
              <a:rPr lang="id-ID" sz="1800" dirty="0"/>
              <a:t/>
            </a:r>
            <a:br>
              <a:rPr lang="id-ID" sz="1800" dirty="0"/>
            </a:br>
            <a:endParaRPr lang="id-ID" sz="1800" dirty="0"/>
          </a:p>
        </p:txBody>
      </p:sp>
      <p:sp>
        <p:nvSpPr>
          <p:cNvPr id="3" name="Subtitle 2"/>
          <p:cNvSpPr>
            <a:spLocks noGrp="1"/>
          </p:cNvSpPr>
          <p:nvPr>
            <p:ph type="subTitle" idx="1"/>
          </p:nvPr>
        </p:nvSpPr>
        <p:spPr>
          <a:xfrm>
            <a:off x="2817813" y="6294858"/>
            <a:ext cx="8915399" cy="1126283"/>
          </a:xfrm>
        </p:spPr>
        <p:txBody>
          <a:bodyPr>
            <a:normAutofit lnSpcReduction="10000"/>
          </a:bodyPr>
          <a:lstStyle/>
          <a:p>
            <a:pPr algn="ctr"/>
            <a:r>
              <a:rPr lang="id-ID" dirty="0"/>
              <a:t>Fransiska Timoria Samosir, S.Sos.,M.A</a:t>
            </a:r>
            <a:br>
              <a:rPr lang="id-ID" dirty="0"/>
            </a:br>
            <a:r>
              <a:rPr lang="id-ID" dirty="0"/>
              <a:t>University of Bengkulu</a:t>
            </a:r>
            <a:br>
              <a:rPr lang="id-ID" dirty="0"/>
            </a:br>
            <a:r>
              <a:rPr lang="id-ID" dirty="0"/>
              <a:t/>
            </a:r>
            <a:br>
              <a:rPr lang="id-ID" dirty="0"/>
            </a:b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937" y="3645376"/>
            <a:ext cx="3310903" cy="2481103"/>
          </a:xfrm>
          <a:prstGeom prst="rect">
            <a:avLst/>
          </a:prstGeom>
        </p:spPr>
      </p:pic>
    </p:spTree>
    <p:extLst>
      <p:ext uri="{BB962C8B-B14F-4D97-AF65-F5344CB8AC3E}">
        <p14:creationId xmlns:p14="http://schemas.microsoft.com/office/powerpoint/2010/main" val="443666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2250"/>
          </a:xfrm>
        </p:spPr>
        <p:txBody>
          <a:bodyPr>
            <a:normAutofit/>
          </a:bodyPr>
          <a:lstStyle/>
          <a:p>
            <a:pPr algn="ctr"/>
            <a:r>
              <a:rPr lang="id-ID" sz="1600" b="1" dirty="0" smtClean="0"/>
              <a:t>Coastal area</a:t>
            </a:r>
            <a:endParaRPr lang="id-ID" sz="1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1920" y="2211254"/>
            <a:ext cx="5660073" cy="3625984"/>
          </a:xfrm>
          <a:prstGeom prst="rect">
            <a:avLst/>
          </a:prstGeom>
        </p:spPr>
      </p:pic>
    </p:spTree>
    <p:extLst>
      <p:ext uri="{BB962C8B-B14F-4D97-AF65-F5344CB8AC3E}">
        <p14:creationId xmlns:p14="http://schemas.microsoft.com/office/powerpoint/2010/main" val="394173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02920"/>
            <a:ext cx="8915400" cy="5408302"/>
          </a:xfrm>
        </p:spPr>
        <p:txBody>
          <a:bodyPr/>
          <a:lstStyle/>
          <a:p>
            <a:pPr algn="ctr"/>
            <a:r>
              <a:rPr lang="id-ID" dirty="0" smtClean="0"/>
              <a:t>Tabot </a:t>
            </a:r>
          </a:p>
          <a:p>
            <a:pPr marL="0" indent="0">
              <a:buNone/>
            </a:pP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132" y="1158240"/>
            <a:ext cx="6720840" cy="4633306"/>
          </a:xfrm>
          <a:prstGeom prst="rect">
            <a:avLst/>
          </a:prstGeom>
        </p:spPr>
      </p:pic>
    </p:spTree>
    <p:extLst>
      <p:ext uri="{BB962C8B-B14F-4D97-AF65-F5344CB8AC3E}">
        <p14:creationId xmlns:p14="http://schemas.microsoft.com/office/powerpoint/2010/main" val="1684483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045" y="1309910"/>
            <a:ext cx="8911687" cy="1280890"/>
          </a:xfrm>
        </p:spPr>
        <p:txBody>
          <a:bodyPr>
            <a:normAutofit/>
          </a:bodyPr>
          <a:lstStyle/>
          <a:p>
            <a:pPr algn="ctr"/>
            <a:r>
              <a:rPr lang="id-ID" sz="1600" dirty="0" smtClean="0"/>
              <a:t>Rafflesia Arnoldi</a:t>
            </a:r>
            <a:endParaRPr lang="id-ID"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2366" y="2410142"/>
            <a:ext cx="6992804" cy="3411538"/>
          </a:xfrm>
        </p:spPr>
      </p:pic>
    </p:spTree>
    <p:extLst>
      <p:ext uri="{BB962C8B-B14F-4D97-AF65-F5344CB8AC3E}">
        <p14:creationId xmlns:p14="http://schemas.microsoft.com/office/powerpoint/2010/main" val="1765770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1400" dirty="0" smtClean="0"/>
              <a:t>Bengkulu in history</a:t>
            </a:r>
            <a:endParaRPr lang="id-ID" sz="1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3556" y="1417320"/>
            <a:ext cx="5858420" cy="4419917"/>
          </a:xfrm>
        </p:spPr>
      </p:pic>
    </p:spTree>
    <p:extLst>
      <p:ext uri="{BB962C8B-B14F-4D97-AF65-F5344CB8AC3E}">
        <p14:creationId xmlns:p14="http://schemas.microsoft.com/office/powerpoint/2010/main" val="1864092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8662" y="2133600"/>
            <a:ext cx="5716501" cy="3778250"/>
          </a:xfrm>
        </p:spPr>
      </p:pic>
    </p:spTree>
    <p:extLst>
      <p:ext uri="{BB962C8B-B14F-4D97-AF65-F5344CB8AC3E}">
        <p14:creationId xmlns:p14="http://schemas.microsoft.com/office/powerpoint/2010/main" val="3218725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Kain besurek</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9920" y="2133600"/>
            <a:ext cx="7330440" cy="3778250"/>
          </a:xfrm>
        </p:spPr>
      </p:pic>
    </p:spTree>
    <p:extLst>
      <p:ext uri="{BB962C8B-B14F-4D97-AF65-F5344CB8AC3E}">
        <p14:creationId xmlns:p14="http://schemas.microsoft.com/office/powerpoint/2010/main" val="836518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II. 	Bengkulu Corner </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9935" y="1584960"/>
            <a:ext cx="5037666" cy="3778250"/>
          </a:xfrm>
        </p:spPr>
      </p:pic>
      <p:sp>
        <p:nvSpPr>
          <p:cNvPr id="5" name="TextBox 4"/>
          <p:cNvSpPr txBox="1"/>
          <p:nvPr/>
        </p:nvSpPr>
        <p:spPr>
          <a:xfrm>
            <a:off x="5120640" y="6019800"/>
            <a:ext cx="4116833" cy="369332"/>
          </a:xfrm>
          <a:prstGeom prst="rect">
            <a:avLst/>
          </a:prstGeom>
          <a:noFill/>
        </p:spPr>
        <p:txBody>
          <a:bodyPr wrap="none" rtlCol="0">
            <a:spAutoFit/>
          </a:bodyPr>
          <a:lstStyle/>
          <a:p>
            <a:r>
              <a:rPr lang="id-ID" dirty="0" smtClean="0"/>
              <a:t>Bengkulu corner persist in april 2016</a:t>
            </a:r>
            <a:endParaRPr lang="id-ID" dirty="0"/>
          </a:p>
        </p:txBody>
      </p:sp>
    </p:spTree>
    <p:extLst>
      <p:ext uri="{BB962C8B-B14F-4D97-AF65-F5344CB8AC3E}">
        <p14:creationId xmlns:p14="http://schemas.microsoft.com/office/powerpoint/2010/main" val="2380858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r>
              <a:rPr lang="id-ID" dirty="0" smtClean="0"/>
              <a:t>Collection of bengkulu corner</a:t>
            </a:r>
          </a:p>
          <a:p>
            <a:pPr>
              <a:buAutoNum type="alphaLcPeriod"/>
            </a:pPr>
            <a:r>
              <a:rPr lang="id-ID" dirty="0" smtClean="0"/>
              <a:t>Manuscript</a:t>
            </a:r>
          </a:p>
          <a:p>
            <a:pPr marL="0" indent="0">
              <a:buNone/>
            </a:pP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349" y="2942705"/>
            <a:ext cx="5735782" cy="3441469"/>
          </a:xfrm>
          <a:prstGeom prst="rect">
            <a:avLst/>
          </a:prstGeom>
        </p:spPr>
      </p:pic>
    </p:spTree>
    <p:extLst>
      <p:ext uri="{BB962C8B-B14F-4D97-AF65-F5344CB8AC3E}">
        <p14:creationId xmlns:p14="http://schemas.microsoft.com/office/powerpoint/2010/main" val="1012530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pPr marL="0" indent="0">
              <a:buNone/>
            </a:pPr>
            <a:r>
              <a:rPr lang="id-ID" sz="2000" dirty="0" smtClean="0"/>
              <a:t>b. Scientific work</a:t>
            </a:r>
          </a:p>
          <a:p>
            <a:pPr>
              <a:buFontTx/>
              <a:buChar char="-"/>
            </a:pPr>
            <a:r>
              <a:rPr lang="id-ID" sz="2000" dirty="0" smtClean="0"/>
              <a:t>Jurnal</a:t>
            </a:r>
          </a:p>
          <a:p>
            <a:pPr>
              <a:buFontTx/>
              <a:buChar char="-"/>
            </a:pPr>
            <a:r>
              <a:rPr lang="id-ID" sz="2000" dirty="0" smtClean="0"/>
              <a:t>Thesis</a:t>
            </a:r>
          </a:p>
          <a:p>
            <a:pPr>
              <a:buFontTx/>
              <a:buChar char="-"/>
            </a:pPr>
            <a:r>
              <a:rPr lang="id-ID" sz="2000" dirty="0" smtClean="0"/>
              <a:t>Disertation</a:t>
            </a:r>
          </a:p>
          <a:p>
            <a:pPr>
              <a:buFontTx/>
              <a:buChar char="-"/>
            </a:pPr>
            <a:r>
              <a:rPr lang="id-ID" sz="2000" dirty="0" smtClean="0"/>
              <a:t>Essay</a:t>
            </a:r>
          </a:p>
          <a:p>
            <a:pPr>
              <a:buFontTx/>
              <a:buChar char="-"/>
            </a:pPr>
            <a:r>
              <a:rPr lang="id-ID" sz="2000" dirty="0" smtClean="0"/>
              <a:t>Research reports</a:t>
            </a:r>
          </a:p>
          <a:p>
            <a:pPr>
              <a:buFontTx/>
              <a:buChar char="-"/>
            </a:pPr>
            <a:endParaRPr lang="id-ID" dirty="0" smtClean="0"/>
          </a:p>
          <a:p>
            <a:pPr marL="0" indent="0">
              <a:buNone/>
            </a:pPr>
            <a:endParaRPr lang="id-ID" dirty="0"/>
          </a:p>
        </p:txBody>
      </p:sp>
    </p:spTree>
    <p:extLst>
      <p:ext uri="{BB962C8B-B14F-4D97-AF65-F5344CB8AC3E}">
        <p14:creationId xmlns:p14="http://schemas.microsoft.com/office/powerpoint/2010/main" val="360567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pPr marL="0" indent="0">
              <a:buNone/>
            </a:pPr>
            <a:r>
              <a:rPr lang="id-ID" dirty="0" smtClean="0"/>
              <a:t>C. Photo </a:t>
            </a:r>
          </a:p>
          <a:p>
            <a:pPr marL="0" indent="0">
              <a:buNone/>
            </a:pPr>
            <a:endParaRPr lang="id-ID"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5070"/>
          <a:stretch/>
        </p:blipFill>
        <p:spPr>
          <a:xfrm>
            <a:off x="3185159" y="2773680"/>
            <a:ext cx="8162399" cy="3669650"/>
          </a:xfrm>
          <a:prstGeom prst="rect">
            <a:avLst/>
          </a:prstGeom>
        </p:spPr>
      </p:pic>
    </p:spTree>
    <p:extLst>
      <p:ext uri="{BB962C8B-B14F-4D97-AF65-F5344CB8AC3E}">
        <p14:creationId xmlns:p14="http://schemas.microsoft.com/office/powerpoint/2010/main" val="562298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738" y="365030"/>
            <a:ext cx="9933874" cy="6020530"/>
          </a:xfrm>
        </p:spPr>
      </p:pic>
      <p:sp>
        <p:nvSpPr>
          <p:cNvPr id="2" name="Title 1"/>
          <p:cNvSpPr>
            <a:spLocks noGrp="1"/>
          </p:cNvSpPr>
          <p:nvPr>
            <p:ph type="title"/>
          </p:nvPr>
        </p:nvSpPr>
        <p:spPr/>
        <p:txBody>
          <a:bodyPr/>
          <a:lstStyle/>
          <a:p>
            <a:pPr algn="ctr"/>
            <a:r>
              <a:rPr lang="id-ID" dirty="0" smtClean="0"/>
              <a:t>Background</a:t>
            </a:r>
            <a:endParaRPr lang="id-ID" dirty="0"/>
          </a:p>
        </p:txBody>
      </p:sp>
      <p:sp>
        <p:nvSpPr>
          <p:cNvPr id="5" name="Rectangle 4"/>
          <p:cNvSpPr/>
          <p:nvPr/>
        </p:nvSpPr>
        <p:spPr>
          <a:xfrm>
            <a:off x="3048000" y="2828836"/>
            <a:ext cx="6096000" cy="923330"/>
          </a:xfrm>
          <a:prstGeom prst="rect">
            <a:avLst/>
          </a:prstGeom>
        </p:spPr>
        <p:txBody>
          <a:bodyPr>
            <a:spAutoFit/>
          </a:bodyPr>
          <a:lstStyle/>
          <a:p>
            <a:r>
              <a:rPr lang="id-ID" dirty="0"/>
              <a:t/>
            </a:r>
            <a:br>
              <a:rPr lang="id-ID" dirty="0"/>
            </a:br>
            <a:r>
              <a:rPr lang="id-ID" dirty="0"/>
              <a:t/>
            </a:r>
            <a:br>
              <a:rPr lang="id-ID" dirty="0"/>
            </a:br>
            <a:endParaRPr lang="id-ID" dirty="0"/>
          </a:p>
        </p:txBody>
      </p:sp>
      <p:sp>
        <p:nvSpPr>
          <p:cNvPr id="6" name="Title 1"/>
          <p:cNvSpPr txBox="1">
            <a:spLocks/>
          </p:cNvSpPr>
          <p:nvPr/>
        </p:nvSpPr>
        <p:spPr>
          <a:xfrm>
            <a:off x="1754725" y="1527014"/>
            <a:ext cx="9749887" cy="352697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panose="020B0604020202020204" pitchFamily="34" charset="0"/>
              <a:buChar char="•"/>
            </a:pPr>
            <a:r>
              <a:rPr lang="id-ID" dirty="0" smtClean="0"/>
              <a:t>Bengkulu is as history city in Indonesia</a:t>
            </a:r>
          </a:p>
          <a:p>
            <a:pPr marL="571500" indent="-571500" algn="just">
              <a:buFont typeface="Arial" panose="020B0604020202020204" pitchFamily="34" charset="0"/>
              <a:buChar char="•"/>
            </a:pPr>
            <a:r>
              <a:rPr lang="id-ID" dirty="0" smtClean="0"/>
              <a:t>Bengkulu always call The land of Rafflesia. </a:t>
            </a:r>
            <a:endParaRPr lang="id-ID" dirty="0"/>
          </a:p>
        </p:txBody>
      </p:sp>
    </p:spTree>
    <p:extLst>
      <p:ext uri="{BB962C8B-B14F-4D97-AF65-F5344CB8AC3E}">
        <p14:creationId xmlns:p14="http://schemas.microsoft.com/office/powerpoint/2010/main" val="28011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Book</a:t>
            </a:r>
          </a:p>
          <a:p>
            <a:endParaRPr lang="id-ID" dirty="0"/>
          </a:p>
        </p:txBody>
      </p:sp>
      <p:pic>
        <p:nvPicPr>
          <p:cNvPr id="4" name="Picture 3"/>
          <p:cNvPicPr>
            <a:picLocks noChangeAspect="1"/>
          </p:cNvPicPr>
          <p:nvPr/>
        </p:nvPicPr>
        <p:blipFill rotWithShape="1">
          <a:blip r:embed="rId2"/>
          <a:srcRect l="3437" t="15866" r="4219" b="6534"/>
          <a:stretch/>
        </p:blipFill>
        <p:spPr>
          <a:xfrm>
            <a:off x="2543492" y="2591530"/>
            <a:ext cx="9006840" cy="4434840"/>
          </a:xfrm>
          <a:prstGeom prst="rect">
            <a:avLst/>
          </a:prstGeom>
        </p:spPr>
      </p:pic>
    </p:spTree>
    <p:extLst>
      <p:ext uri="{BB962C8B-B14F-4D97-AF65-F5344CB8AC3E}">
        <p14:creationId xmlns:p14="http://schemas.microsoft.com/office/powerpoint/2010/main" val="3126369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I</a:t>
            </a:r>
            <a:r>
              <a:rPr lang="id-ID" sz="2000" dirty="0" smtClean="0"/>
              <a:t>I </a:t>
            </a:r>
            <a:r>
              <a:rPr lang="id-ID" sz="2800" dirty="0" smtClean="0"/>
              <a:t>. User of Bengkulu University</a:t>
            </a:r>
          </a:p>
          <a:p>
            <a:pPr>
              <a:buAutoNum type="alphaLcPeriod"/>
            </a:pPr>
            <a:r>
              <a:rPr lang="id-ID" sz="2800" dirty="0" smtClean="0"/>
              <a:t>Students from University of Bengkulu</a:t>
            </a:r>
          </a:p>
          <a:p>
            <a:pPr>
              <a:buAutoNum type="alphaLcPeriod"/>
            </a:pPr>
            <a:r>
              <a:rPr lang="id-ID" sz="2800" dirty="0" smtClean="0"/>
              <a:t>Researches</a:t>
            </a:r>
          </a:p>
          <a:p>
            <a:pPr>
              <a:buAutoNum type="alphaLcPeriod"/>
            </a:pPr>
            <a:r>
              <a:rPr lang="id-ID" sz="2800" dirty="0" smtClean="0"/>
              <a:t>Student from out university</a:t>
            </a:r>
          </a:p>
          <a:p>
            <a:pPr>
              <a:buAutoNum type="alphaLcPeriod"/>
            </a:pPr>
            <a:r>
              <a:rPr lang="id-ID" sz="2800" dirty="0" smtClean="0"/>
              <a:t>Community</a:t>
            </a:r>
            <a:endParaRPr lang="id-ID" sz="2800" dirty="0"/>
          </a:p>
        </p:txBody>
      </p:sp>
    </p:spTree>
    <p:extLst>
      <p:ext uri="{BB962C8B-B14F-4D97-AF65-F5344CB8AC3E}">
        <p14:creationId xmlns:p14="http://schemas.microsoft.com/office/powerpoint/2010/main" val="3516823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id-ID" dirty="0"/>
          </a:p>
        </p:txBody>
      </p:sp>
      <p:sp>
        <p:nvSpPr>
          <p:cNvPr id="3" name="Content Placeholder 2"/>
          <p:cNvSpPr>
            <a:spLocks noGrp="1"/>
          </p:cNvSpPr>
          <p:nvPr>
            <p:ph idx="1"/>
          </p:nvPr>
        </p:nvSpPr>
        <p:spPr/>
        <p:txBody>
          <a:bodyPr>
            <a:normAutofit/>
          </a:bodyPr>
          <a:lstStyle/>
          <a:p>
            <a:r>
              <a:rPr lang="id-ID" sz="2800" dirty="0">
                <a:latin typeface="Centra"/>
              </a:rPr>
              <a:t>Cultural Literacy and the Role of Bengkulu </a:t>
            </a:r>
            <a:r>
              <a:rPr lang="id-ID" sz="2800" dirty="0" smtClean="0">
                <a:latin typeface="Centra"/>
              </a:rPr>
              <a:t>Corner's</a:t>
            </a:r>
          </a:p>
          <a:p>
            <a:pPr>
              <a:buAutoNum type="arabicPeriod"/>
            </a:pPr>
            <a:r>
              <a:rPr lang="id-ID" sz="2800" dirty="0" smtClean="0">
                <a:latin typeface="Centra"/>
              </a:rPr>
              <a:t>Cultral literatur to help reader</a:t>
            </a:r>
          </a:p>
          <a:p>
            <a:pPr>
              <a:buAutoNum type="arabicPeriod"/>
            </a:pPr>
            <a:r>
              <a:rPr lang="id-ID" sz="2800" dirty="0" smtClean="0">
                <a:latin typeface="Centra"/>
              </a:rPr>
              <a:t>Bengkulu corner presence have  a positive impact to increase cultural literacy</a:t>
            </a:r>
            <a:endParaRPr lang="id-ID" sz="2800" dirty="0">
              <a:latin typeface="Centra"/>
            </a:endParaRPr>
          </a:p>
        </p:txBody>
      </p:sp>
    </p:spTree>
    <p:extLst>
      <p:ext uri="{BB962C8B-B14F-4D97-AF65-F5344CB8AC3E}">
        <p14:creationId xmlns:p14="http://schemas.microsoft.com/office/powerpoint/2010/main" val="2397915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sz="2800" dirty="0"/>
              <a:t>Bengkulu corner do promotion of the service to the academic civitas through </a:t>
            </a:r>
          </a:p>
          <a:p>
            <a:pPr marL="0" lvl="0" indent="0">
              <a:buNone/>
            </a:pPr>
            <a:r>
              <a:rPr lang="id-ID" sz="2800" dirty="0" smtClean="0"/>
              <a:t>1. </a:t>
            </a:r>
            <a:r>
              <a:rPr lang="id-ID" sz="2800" dirty="0"/>
              <a:t>the library user education.</a:t>
            </a:r>
            <a:endParaRPr lang="id-ID" sz="2800" dirty="0"/>
          </a:p>
          <a:p>
            <a:pPr marL="0" lvl="0" indent="0">
              <a:buNone/>
            </a:pPr>
            <a:r>
              <a:rPr lang="id-ID" sz="2800" dirty="0" smtClean="0"/>
              <a:t>2. </a:t>
            </a:r>
            <a:r>
              <a:rPr lang="id-ID" sz="2800" dirty="0"/>
              <a:t>UNIB Fair</a:t>
            </a:r>
            <a:endParaRPr lang="id-ID" sz="2800" dirty="0"/>
          </a:p>
          <a:p>
            <a:pPr marL="0" indent="0">
              <a:buNone/>
            </a:pPr>
            <a:endParaRPr lang="id-ID" dirty="0"/>
          </a:p>
        </p:txBody>
      </p:sp>
    </p:spTree>
    <p:extLst>
      <p:ext uri="{BB962C8B-B14F-4D97-AF65-F5344CB8AC3E}">
        <p14:creationId xmlns:p14="http://schemas.microsoft.com/office/powerpoint/2010/main" val="1314633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Conclusion</a:t>
            </a:r>
            <a:endParaRPr lang="id-ID" dirty="0"/>
          </a:p>
        </p:txBody>
      </p:sp>
      <p:sp>
        <p:nvSpPr>
          <p:cNvPr id="3" name="Content Placeholder 2"/>
          <p:cNvSpPr>
            <a:spLocks noGrp="1"/>
          </p:cNvSpPr>
          <p:nvPr>
            <p:ph idx="1"/>
          </p:nvPr>
        </p:nvSpPr>
        <p:spPr/>
        <p:txBody>
          <a:bodyPr/>
          <a:lstStyle/>
          <a:p>
            <a:pPr lvl="0"/>
            <a:r>
              <a:rPr lang="id-ID" sz="2800" dirty="0">
                <a:solidFill>
                  <a:schemeClr val="tx1"/>
                </a:solidFill>
              </a:rPr>
              <a:t>Culture is something becoming important to </a:t>
            </a:r>
            <a:r>
              <a:rPr lang="id-ID" sz="2800" dirty="0">
                <a:solidFill>
                  <a:schemeClr val="tx1"/>
                </a:solidFill>
                <a:latin typeface="inherit"/>
              </a:rPr>
              <a:t>Need be safeguarded and inherited</a:t>
            </a:r>
            <a:r>
              <a:rPr lang="id-ID" sz="2800" dirty="0">
                <a:solidFill>
                  <a:schemeClr val="tx1"/>
                </a:solidFill>
              </a:rPr>
              <a:t>  our generation</a:t>
            </a:r>
          </a:p>
          <a:p>
            <a:r>
              <a:rPr lang="id-ID" sz="2800" dirty="0" smtClean="0">
                <a:solidFill>
                  <a:schemeClr val="tx1"/>
                </a:solidFill>
              </a:rPr>
              <a:t>Bengkulu corner have big role increase cultural literacy of Bengkulu society except academician Bengkulu University</a:t>
            </a:r>
          </a:p>
          <a:p>
            <a:pPr lvl="0"/>
            <a:r>
              <a:rPr lang="id-ID" sz="2800" dirty="0" smtClean="0">
                <a:solidFill>
                  <a:schemeClr val="tx1"/>
                </a:solidFill>
              </a:rPr>
              <a:t>Bengkulu </a:t>
            </a:r>
            <a:r>
              <a:rPr lang="id-ID" sz="2800" dirty="0">
                <a:solidFill>
                  <a:schemeClr val="tx1"/>
                </a:solidFill>
              </a:rPr>
              <a:t>corner present to present the collection of Bengkulu about history, culture, customs, beliefs, norms and the </a:t>
            </a:r>
            <a:r>
              <a:rPr lang="id-ID" sz="2800" dirty="0" smtClean="0">
                <a:solidFill>
                  <a:schemeClr val="tx1"/>
                </a:solidFill>
              </a:rPr>
              <a:t>other</a:t>
            </a:r>
          </a:p>
          <a:p>
            <a:pPr marL="0" lvl="0" indent="0">
              <a:buNone/>
            </a:pPr>
            <a:endParaRPr lang="id-ID" sz="2000" dirty="0">
              <a:solidFill>
                <a:schemeClr val="tx1"/>
              </a:solidFill>
              <a:latin typeface="Arial" panose="020B0604020202020204" pitchFamily="34" charset="0"/>
            </a:endParaRPr>
          </a:p>
          <a:p>
            <a:pPr marL="0" indent="0">
              <a:buNone/>
            </a:pPr>
            <a:endParaRPr lang="id-ID" dirty="0"/>
          </a:p>
        </p:txBody>
      </p:sp>
      <p:sp>
        <p:nvSpPr>
          <p:cNvPr id="6"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9559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Bengkulu in history</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7920" y="2133600"/>
            <a:ext cx="8778239" cy="3778250"/>
          </a:xfrm>
        </p:spPr>
      </p:pic>
    </p:spTree>
    <p:extLst>
      <p:ext uri="{BB962C8B-B14F-4D97-AF65-F5344CB8AC3E}">
        <p14:creationId xmlns:p14="http://schemas.microsoft.com/office/powerpoint/2010/main" val="817110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b="1" dirty="0" smtClean="0"/>
              <a:t>The problem</a:t>
            </a:r>
            <a:endParaRPr lang="id-ID"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426369"/>
            <a:ext cx="5181600" cy="3454400"/>
          </a:xfrm>
        </p:spPr>
      </p:pic>
      <p:sp>
        <p:nvSpPr>
          <p:cNvPr id="6" name="Text Placeholder 5"/>
          <p:cNvSpPr>
            <a:spLocks noGrp="1"/>
          </p:cNvSpPr>
          <p:nvPr>
            <p:ph type="body" sz="half" idx="2"/>
          </p:nvPr>
        </p:nvSpPr>
        <p:spPr/>
        <p:txBody>
          <a:bodyPr>
            <a:normAutofit fontScale="85000" lnSpcReduction="20000"/>
          </a:bodyPr>
          <a:lstStyle/>
          <a:p>
            <a:pPr marL="285750" indent="-285750">
              <a:buFont typeface="Wingdings" panose="05000000000000000000" pitchFamily="2" charset="2"/>
              <a:buChar char="q"/>
            </a:pPr>
            <a:r>
              <a:rPr lang="id-ID" sz="2200" dirty="0" smtClean="0"/>
              <a:t>Some of the Young generation in Bengkulu dont know history, culture, norm etc about Bengkulu</a:t>
            </a:r>
          </a:p>
          <a:p>
            <a:pPr marL="285750" indent="-285750">
              <a:buFont typeface="Wingdings" panose="05000000000000000000" pitchFamily="2" charset="2"/>
              <a:buChar char="q"/>
            </a:pPr>
            <a:r>
              <a:rPr lang="id-ID" sz="2200" smtClean="0"/>
              <a:t>In Bengkulu there is </a:t>
            </a:r>
            <a:r>
              <a:rPr lang="id-ID" sz="2200" dirty="0" smtClean="0"/>
              <a:t>not institution give and provide  information about culture of Bengkulu</a:t>
            </a:r>
          </a:p>
          <a:p>
            <a:pPr marL="285750" indent="-285750">
              <a:buFont typeface="Wingdings" panose="05000000000000000000" pitchFamily="2" charset="2"/>
              <a:buChar char="q"/>
            </a:pPr>
            <a:r>
              <a:rPr lang="id-ID" sz="2200" dirty="0" smtClean="0"/>
              <a:t>Bengkulu Corner is in response to the social conditions </a:t>
            </a:r>
            <a:br>
              <a:rPr lang="id-ID" sz="2200" dirty="0" smtClean="0"/>
            </a:br>
            <a:r>
              <a:rPr lang="id-ID" sz="2200" dirty="0" smtClean="0"/>
              <a:t/>
            </a:r>
            <a:br>
              <a:rPr lang="id-ID" sz="2200" dirty="0" smtClean="0"/>
            </a:br>
            <a:r>
              <a:rPr lang="id-ID" dirty="0" smtClean="0"/>
              <a:t/>
            </a:r>
            <a:br>
              <a:rPr lang="id-ID" dirty="0" smtClean="0"/>
            </a:br>
            <a:r>
              <a:rPr lang="id-ID" dirty="0" smtClean="0"/>
              <a:t/>
            </a:r>
            <a:br>
              <a:rPr lang="id-ID" dirty="0" smtClean="0"/>
            </a:br>
            <a:r>
              <a:rPr lang="id-ID" dirty="0" smtClean="0"/>
              <a:t/>
            </a:r>
            <a:br>
              <a:rPr lang="id-ID" dirty="0" smtClean="0"/>
            </a:br>
            <a:endParaRPr lang="id-ID" dirty="0"/>
          </a:p>
        </p:txBody>
      </p:sp>
    </p:spTree>
    <p:extLst>
      <p:ext uri="{BB962C8B-B14F-4D97-AF65-F5344CB8AC3E}">
        <p14:creationId xmlns:p14="http://schemas.microsoft.com/office/powerpoint/2010/main" val="316829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77240"/>
            <a:ext cx="8915400" cy="5133982"/>
          </a:xfrm>
        </p:spPr>
        <p:txBody>
          <a:bodyPr/>
          <a:lstStyle/>
          <a:p>
            <a:pPr marL="0" indent="0" algn="ctr">
              <a:buNone/>
            </a:pPr>
            <a:endParaRPr lang="id-ID" dirty="0" smtClean="0"/>
          </a:p>
          <a:p>
            <a:pPr marL="0" indent="0" algn="ctr">
              <a:buNone/>
            </a:pPr>
            <a:endParaRPr lang="id-ID" dirty="0"/>
          </a:p>
          <a:p>
            <a:pPr marL="0" indent="0" algn="ctr">
              <a:buNone/>
            </a:pPr>
            <a:endParaRPr lang="id-ID" dirty="0" smtClean="0"/>
          </a:p>
          <a:p>
            <a:pPr marL="0" indent="0" algn="ctr">
              <a:buNone/>
            </a:pPr>
            <a:endParaRPr lang="id-ID" dirty="0"/>
          </a:p>
          <a:p>
            <a:pPr marL="0" indent="0" algn="ctr">
              <a:buNone/>
            </a:pPr>
            <a:endParaRPr lang="id-ID" dirty="0"/>
          </a:p>
        </p:txBody>
      </p:sp>
      <p:sp>
        <p:nvSpPr>
          <p:cNvPr id="4" name="Rectangle 3"/>
          <p:cNvSpPr/>
          <p:nvPr/>
        </p:nvSpPr>
        <p:spPr>
          <a:xfrm>
            <a:off x="5013960" y="975360"/>
            <a:ext cx="416052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University of Bengkulu Library</a:t>
            </a:r>
            <a:endParaRPr lang="id-ID" dirty="0"/>
          </a:p>
        </p:txBody>
      </p:sp>
      <p:sp>
        <p:nvSpPr>
          <p:cNvPr id="8" name="Rectangle 7"/>
          <p:cNvSpPr/>
          <p:nvPr/>
        </p:nvSpPr>
        <p:spPr>
          <a:xfrm>
            <a:off x="4966652" y="2315033"/>
            <a:ext cx="416052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Bengkulu Corner</a:t>
            </a:r>
            <a:endParaRPr lang="id-ID" dirty="0"/>
          </a:p>
        </p:txBody>
      </p:sp>
      <p:sp>
        <p:nvSpPr>
          <p:cNvPr id="10" name="Rectangle 9"/>
          <p:cNvSpPr/>
          <p:nvPr/>
        </p:nvSpPr>
        <p:spPr>
          <a:xfrm>
            <a:off x="5013960" y="3632962"/>
            <a:ext cx="416052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Preserving cultural heritage</a:t>
            </a:r>
            <a:endParaRPr lang="id-ID" dirty="0"/>
          </a:p>
        </p:txBody>
      </p:sp>
      <p:sp>
        <p:nvSpPr>
          <p:cNvPr id="11" name="Rectangle 10"/>
          <p:cNvSpPr/>
          <p:nvPr/>
        </p:nvSpPr>
        <p:spPr>
          <a:xfrm>
            <a:off x="4983480" y="4976200"/>
            <a:ext cx="4160520"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Cultural literacy</a:t>
            </a:r>
            <a:endParaRPr lang="id-ID" dirty="0"/>
          </a:p>
        </p:txBody>
      </p:sp>
      <p:sp>
        <p:nvSpPr>
          <p:cNvPr id="12" name="Down Arrow 11"/>
          <p:cNvSpPr/>
          <p:nvPr/>
        </p:nvSpPr>
        <p:spPr>
          <a:xfrm>
            <a:off x="7046912" y="1752600"/>
            <a:ext cx="359728" cy="608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Down Arrow 12"/>
          <p:cNvSpPr/>
          <p:nvPr/>
        </p:nvSpPr>
        <p:spPr>
          <a:xfrm>
            <a:off x="7077392" y="3092273"/>
            <a:ext cx="359728" cy="608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Down Arrow 13"/>
          <p:cNvSpPr/>
          <p:nvPr/>
        </p:nvSpPr>
        <p:spPr>
          <a:xfrm>
            <a:off x="7063740" y="4389196"/>
            <a:ext cx="359728" cy="608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925482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Theoretical Overview</a:t>
            </a:r>
            <a:endParaRPr lang="id-ID" dirty="0"/>
          </a:p>
        </p:txBody>
      </p:sp>
      <p:sp>
        <p:nvSpPr>
          <p:cNvPr id="3" name="Content Placeholder 2"/>
          <p:cNvSpPr>
            <a:spLocks noGrp="1"/>
          </p:cNvSpPr>
          <p:nvPr>
            <p:ph idx="1"/>
          </p:nvPr>
        </p:nvSpPr>
        <p:spPr>
          <a:xfrm>
            <a:off x="1105786" y="1548808"/>
            <a:ext cx="10398826" cy="5309192"/>
          </a:xfrm>
          <a:blipFill dpi="0" rotWithShape="1">
            <a:blip r:embed="rId2">
              <a:alphaModFix amt="23000"/>
            </a:blip>
            <a:srcRect/>
            <a:stretch>
              <a:fillRect/>
            </a:stretch>
          </a:blipFill>
        </p:spPr>
        <p:txBody>
          <a:bodyPr>
            <a:noAutofit/>
          </a:bodyPr>
          <a:lstStyle/>
          <a:p>
            <a:r>
              <a:rPr lang="id-ID" sz="2800" dirty="0"/>
              <a:t>(Chibuzor,Dim. L, Ngozi, 2009) Cultural heritage refers to the legacies of physical artifacts and intangible attributes of agroup or society that are inherited from past generations, maintained in the present for the benefit of future generation. </a:t>
            </a:r>
            <a:endParaRPr lang="id-ID" sz="2800" dirty="0" smtClean="0"/>
          </a:p>
          <a:p>
            <a:r>
              <a:rPr lang="id-ID" sz="2800" dirty="0"/>
              <a:t>Prott. &amp; O’keefe in (Chibuzor,Dim. L,  2009) cultural heritage includes moveable objects (works of arts)-, immovable cultural objects (monuments and sites), expressive activities (language, music, dance and drama) as well as intangible customs and traditions such as proverbs, rituals and intellectual norms</a:t>
            </a:r>
            <a:endParaRPr lang="id-ID" sz="2800" dirty="0"/>
          </a:p>
        </p:txBody>
      </p:sp>
    </p:spTree>
    <p:extLst>
      <p:ext uri="{BB962C8B-B14F-4D97-AF65-F5344CB8AC3E}">
        <p14:creationId xmlns:p14="http://schemas.microsoft.com/office/powerpoint/2010/main" val="1929647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23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2800" dirty="0">
                <a:solidFill>
                  <a:schemeClr val="tx1"/>
                </a:solidFill>
              </a:rPr>
              <a:t>Laster, Paulsen expanded  H.B wilson in (Thayer, 1998) Cultural literacy is being aware your ethnicity and utilizing cross multikultural communication skill. </a:t>
            </a:r>
            <a:endParaRPr lang="id-ID" sz="2800" dirty="0">
              <a:solidFill>
                <a:schemeClr val="tx1"/>
              </a:solidFill>
            </a:endParaRPr>
          </a:p>
        </p:txBody>
      </p:sp>
    </p:spTree>
    <p:extLst>
      <p:ext uri="{BB962C8B-B14F-4D97-AF65-F5344CB8AC3E}">
        <p14:creationId xmlns:p14="http://schemas.microsoft.com/office/powerpoint/2010/main" val="1980727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2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Methods</a:t>
            </a:r>
            <a:endParaRPr lang="id-ID" dirty="0"/>
          </a:p>
        </p:txBody>
      </p:sp>
      <p:sp>
        <p:nvSpPr>
          <p:cNvPr id="3" name="Content Placeholder 2"/>
          <p:cNvSpPr>
            <a:spLocks noGrp="1"/>
          </p:cNvSpPr>
          <p:nvPr>
            <p:ph idx="1"/>
          </p:nvPr>
        </p:nvSpPr>
        <p:spPr>
          <a:xfrm>
            <a:off x="2563687" y="1550707"/>
            <a:ext cx="8915400" cy="3777622"/>
          </a:xfrm>
        </p:spPr>
        <p:txBody>
          <a:bodyPr>
            <a:noAutofit/>
          </a:bodyPr>
          <a:lstStyle/>
          <a:p>
            <a:pPr marL="0" indent="0" algn="ctr">
              <a:buNone/>
            </a:pPr>
            <a:r>
              <a:rPr lang="id-ID" sz="2800" dirty="0" smtClean="0"/>
              <a:t>Qualitative</a:t>
            </a:r>
          </a:p>
          <a:p>
            <a:pPr marL="0" indent="0" algn="ctr">
              <a:buNone/>
            </a:pPr>
            <a:endParaRPr lang="id-ID" sz="2800" dirty="0"/>
          </a:p>
          <a:p>
            <a:pPr marL="0" indent="0" algn="ctr">
              <a:buNone/>
            </a:pPr>
            <a:endParaRPr lang="id-ID" sz="2800" dirty="0" smtClean="0"/>
          </a:p>
          <a:p>
            <a:pPr marL="0" indent="0" algn="ctr">
              <a:buNone/>
            </a:pPr>
            <a:r>
              <a:rPr lang="id-ID" sz="2800" dirty="0" smtClean="0"/>
              <a:t>Interview/Observation</a:t>
            </a:r>
          </a:p>
          <a:p>
            <a:pPr marL="0" indent="0" algn="ctr">
              <a:buNone/>
            </a:pPr>
            <a:endParaRPr lang="id-ID" sz="2800" dirty="0"/>
          </a:p>
          <a:p>
            <a:pPr marL="0" indent="0" algn="ctr">
              <a:buNone/>
            </a:pPr>
            <a:endParaRPr lang="id-ID" sz="2800" dirty="0" smtClean="0"/>
          </a:p>
          <a:p>
            <a:pPr marL="0" indent="0" algn="ctr">
              <a:buNone/>
            </a:pPr>
            <a:r>
              <a:rPr lang="id-ID" sz="2800" dirty="0" smtClean="0"/>
              <a:t>Head of University of Bengkulu library</a:t>
            </a:r>
          </a:p>
          <a:p>
            <a:pPr marL="0" indent="0" algn="ctr">
              <a:buNone/>
            </a:pPr>
            <a:r>
              <a:rPr lang="id-ID" sz="2800" dirty="0" smtClean="0"/>
              <a:t>Librarian in Bengkulu corner</a:t>
            </a:r>
          </a:p>
          <a:p>
            <a:pPr marL="0" indent="0" algn="ctr">
              <a:buNone/>
            </a:pPr>
            <a:r>
              <a:rPr lang="id-ID" sz="2800" dirty="0" smtClean="0"/>
              <a:t>Students </a:t>
            </a:r>
            <a:endParaRPr lang="id-ID" sz="2800" dirty="0"/>
          </a:p>
        </p:txBody>
      </p:sp>
      <p:cxnSp>
        <p:nvCxnSpPr>
          <p:cNvPr id="5" name="Straight Arrow Connector 4"/>
          <p:cNvCxnSpPr/>
          <p:nvPr/>
        </p:nvCxnSpPr>
        <p:spPr>
          <a:xfrm>
            <a:off x="6979920" y="2453640"/>
            <a:ext cx="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073932" y="3894705"/>
            <a:ext cx="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714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2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Discussion and analysis</a:t>
            </a:r>
            <a:endParaRPr lang="id-ID" dirty="0"/>
          </a:p>
        </p:txBody>
      </p:sp>
      <p:sp>
        <p:nvSpPr>
          <p:cNvPr id="3" name="Content Placeholder 2"/>
          <p:cNvSpPr>
            <a:spLocks noGrp="1"/>
          </p:cNvSpPr>
          <p:nvPr>
            <p:ph idx="1"/>
          </p:nvPr>
        </p:nvSpPr>
        <p:spPr/>
        <p:txBody>
          <a:bodyPr/>
          <a:lstStyle/>
          <a:p>
            <a:pPr marL="400050" indent="-400050">
              <a:buAutoNum type="romanUcPeriod"/>
            </a:pPr>
            <a:r>
              <a:rPr lang="id-ID" sz="2800" dirty="0" smtClean="0"/>
              <a:t>Glance of Bengkulu</a:t>
            </a:r>
          </a:p>
          <a:p>
            <a:pPr marL="0" indent="0">
              <a:buNone/>
            </a:pPr>
            <a:r>
              <a:rPr lang="id-ID" sz="2800" dirty="0"/>
              <a:t> </a:t>
            </a:r>
            <a:r>
              <a:rPr lang="id-ID" sz="2800" dirty="0" smtClean="0"/>
              <a:t>     The main tribe is Lebak and Melayu. </a:t>
            </a:r>
          </a:p>
          <a:p>
            <a:pPr marL="0" indent="0">
              <a:buNone/>
            </a:pPr>
            <a:r>
              <a:rPr lang="id-ID" dirty="0"/>
              <a:t>	</a:t>
            </a:r>
          </a:p>
        </p:txBody>
      </p:sp>
    </p:spTree>
    <p:extLst>
      <p:ext uri="{BB962C8B-B14F-4D97-AF65-F5344CB8AC3E}">
        <p14:creationId xmlns:p14="http://schemas.microsoft.com/office/powerpoint/2010/main" val="1500241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476</TotalTime>
  <Words>422</Words>
  <Application>Microsoft Office PowerPoint</Application>
  <PresentationFormat>Widescreen</PresentationFormat>
  <Paragraphs>68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Centra</vt:lpstr>
      <vt:lpstr>Century Gothic</vt:lpstr>
      <vt:lpstr>inherit</vt:lpstr>
      <vt:lpstr>Wingdings</vt:lpstr>
      <vt:lpstr>Wingdings 3</vt:lpstr>
      <vt:lpstr>Wisp</vt:lpstr>
      <vt:lpstr>The Role  of Bengkulu Corner in Preserving Bengkulu’s Cultural Heritage (the Land Raflesia) Through the Manuscript and  Bengkulu’s Collection Increase in Student’s Cultural Literacy (Study in Library Of  University of Bengkulu)  </vt:lpstr>
      <vt:lpstr>Background</vt:lpstr>
      <vt:lpstr>Bengkulu in history</vt:lpstr>
      <vt:lpstr>The problem</vt:lpstr>
      <vt:lpstr>PowerPoint Presentation</vt:lpstr>
      <vt:lpstr>Theoretical Overview</vt:lpstr>
      <vt:lpstr>PowerPoint Presentation</vt:lpstr>
      <vt:lpstr>Methods</vt:lpstr>
      <vt:lpstr>Discussion and analysis</vt:lpstr>
      <vt:lpstr>Coastal area</vt:lpstr>
      <vt:lpstr>PowerPoint Presentation</vt:lpstr>
      <vt:lpstr>Rafflesia Arnoldi</vt:lpstr>
      <vt:lpstr>Bengkulu in history</vt:lpstr>
      <vt:lpstr>PowerPoint Presentation</vt:lpstr>
      <vt:lpstr>Kain besurek</vt:lpstr>
      <vt:lpstr>II.  Bengkulu Corner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Bengkulu Corner in Preserving Bengkulu’s Cultural Heritage (the Land Raflesia) Through the Manuscript and  Bengkulu’s Collection Increase in Student’s Cultural Literacy (Study in Library Of  University of Bengkulu)</dc:title>
  <dc:creator>Siska</dc:creator>
  <cp:lastModifiedBy>Siska</cp:lastModifiedBy>
  <cp:revision>19</cp:revision>
  <dcterms:created xsi:type="dcterms:W3CDTF">2017-05-09T14:26:37Z</dcterms:created>
  <dcterms:modified xsi:type="dcterms:W3CDTF">2017-05-09T22:23:29Z</dcterms:modified>
</cp:coreProperties>
</file>