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23" r:id="rId1"/>
  </p:sldMasterIdLst>
  <p:notesMasterIdLst>
    <p:notesMasterId r:id="rId39"/>
  </p:notesMasterIdLst>
  <p:handoutMasterIdLst>
    <p:handoutMasterId r:id="rId40"/>
  </p:handoutMasterIdLst>
  <p:sldIdLst>
    <p:sldId id="256" r:id="rId2"/>
    <p:sldId id="261" r:id="rId3"/>
    <p:sldId id="262" r:id="rId4"/>
    <p:sldId id="286" r:id="rId5"/>
    <p:sldId id="287" r:id="rId6"/>
    <p:sldId id="289" r:id="rId7"/>
    <p:sldId id="288" r:id="rId8"/>
    <p:sldId id="290" r:id="rId9"/>
    <p:sldId id="291" r:id="rId10"/>
    <p:sldId id="292" r:id="rId11"/>
    <p:sldId id="293" r:id="rId12"/>
    <p:sldId id="294" r:id="rId13"/>
    <p:sldId id="295" r:id="rId14"/>
    <p:sldId id="296" r:id="rId15"/>
    <p:sldId id="297" r:id="rId16"/>
    <p:sldId id="298" r:id="rId17"/>
    <p:sldId id="300" r:id="rId18"/>
    <p:sldId id="299" r:id="rId19"/>
    <p:sldId id="301" r:id="rId20"/>
    <p:sldId id="302" r:id="rId21"/>
    <p:sldId id="303" r:id="rId22"/>
    <p:sldId id="304" r:id="rId23"/>
    <p:sldId id="305" r:id="rId24"/>
    <p:sldId id="307" r:id="rId25"/>
    <p:sldId id="309" r:id="rId26"/>
    <p:sldId id="310" r:id="rId27"/>
    <p:sldId id="311" r:id="rId28"/>
    <p:sldId id="313" r:id="rId29"/>
    <p:sldId id="314" r:id="rId30"/>
    <p:sldId id="315" r:id="rId31"/>
    <p:sldId id="316" r:id="rId32"/>
    <p:sldId id="317" r:id="rId33"/>
    <p:sldId id="319" r:id="rId34"/>
    <p:sldId id="320" r:id="rId35"/>
    <p:sldId id="321" r:id="rId36"/>
    <p:sldId id="265" r:id="rId37"/>
    <p:sldId id="279" r:id="rId38"/>
  </p:sldIdLst>
  <p:sldSz cx="9144000" cy="6858000" type="screen4x3"/>
  <p:notesSz cx="6858000" cy="9947275"/>
  <p:embeddedFontLst>
    <p:embeddedFont>
      <p:font typeface="Wingdings 2" panose="05020102010507070707" pitchFamily="18" charset="2"/>
      <p:regular r:id="rId41"/>
    </p:embeddedFont>
    <p:embeddedFont>
      <p:font typeface="Rockwell" panose="02060603020205020403" pitchFamily="18" charset="0"/>
      <p:regular r:id="rId42"/>
      <p:bold r:id="rId43"/>
      <p:italic r:id="rId44"/>
      <p:boldItalic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1CC2EAE-A922-4CF3-BDCF-2FBEAE9EBC34}">
  <a:tblStyle styleId="{C1CC2EAE-A922-4CF3-BDCF-2FBEAE9EBC34}"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0" autoAdjust="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2.fntdata"/><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3.fntdata"/><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875C1AD8-9B12-4387-9048-39A65EB08DD8}" type="datetimeFigureOut">
              <a:rPr lang="en-US" smtClean="0"/>
              <a:pPr/>
              <a:t>5/8/2017</a:t>
            </a:fld>
            <a:endParaRPr lang="en-IN"/>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3C70D12D-336D-4FB8-A29B-91DC6DA596B9}" type="slidenum">
              <a:rPr lang="en-IN" smtClean="0"/>
              <a:pPr/>
              <a:t>‹#›</a:t>
            </a:fld>
            <a:endParaRPr lang="en-IN"/>
          </a:p>
        </p:txBody>
      </p:sp>
    </p:spTree>
    <p:extLst>
      <p:ext uri="{BB962C8B-B14F-4D97-AF65-F5344CB8AC3E}">
        <p14:creationId xmlns:p14="http://schemas.microsoft.com/office/powerpoint/2010/main" val="3250547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1" y="4724956"/>
            <a:ext cx="5486399" cy="4476274"/>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409322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r>
              <a:rPr lang="en-IN" smtClean="0"/>
              <a:t>https://www.treehugger.com/sustainable-product-design/learning-from-the-past-designing-for-the-future-how-they-air-conditioned-in-india-400-years-ago.html</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r>
              <a:rPr lang="en-US" dirty="0" smtClean="0"/>
              <a:t>https://</a:t>
            </a:r>
            <a:r>
              <a:rPr lang="en-US" dirty="0" err="1" smtClean="0"/>
              <a:t>www.pinterest.com</a:t>
            </a:r>
            <a:r>
              <a:rPr lang="en-US" dirty="0" smtClean="0"/>
              <a:t>/</a:t>
            </a:r>
            <a:r>
              <a:rPr lang="en-US" dirty="0" err="1" smtClean="0"/>
              <a:t>b_litwiler</a:t>
            </a:r>
            <a:r>
              <a:rPr lang="en-US" dirty="0" smtClean="0"/>
              <a:t>/environment/</a:t>
            </a: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6" name="Shape 286"/>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942975"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6632967-254C-4B62-B13B-ED5B6C14C9CA}" type="datetimeFigureOut">
              <a:rPr lang="en-US" smtClean="0"/>
              <a:pPr/>
              <a:t>5/8/2017</a:t>
            </a:fld>
            <a:endParaRPr lang="en-IN"/>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595002E-C6D6-4A20-80EA-A4387C4FE33A}" type="slidenum">
              <a:rPr lang="en-IN" smtClean="0"/>
              <a:pPr/>
              <a:t>‹#›</a:t>
            </a:fld>
            <a:endParaRPr lang="en-IN"/>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632967-254C-4B62-B13B-ED5B6C14C9CA}" type="datetimeFigureOut">
              <a:rPr lang="en-US" smtClean="0"/>
              <a:pPr/>
              <a:t>5/8/2017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595002E-C6D6-4A20-80EA-A4387C4FE33A}" type="slidenum">
              <a:rPr lang="en-IN" smtClean="0"/>
              <a:pPr/>
              <a:t>‹#›</a:t>
            </a:fld>
            <a:endParaRPr lang="en-I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632967-254C-4B62-B13B-ED5B6C14C9CA}" type="datetimeFigureOut">
              <a:rPr lang="en-US" smtClean="0"/>
              <a:pPr/>
              <a:t>5/8/2017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595002E-C6D6-4A20-80EA-A4387C4FE33A}" type="slidenum">
              <a:rPr lang="en-IN" smtClean="0"/>
              <a:pPr/>
              <a:t>‹#›</a:t>
            </a:fld>
            <a:endParaRPr lang="en-IN"/>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1319175" y="2876425"/>
            <a:ext cx="6680399" cy="1546500"/>
          </a:xfrm>
          <a:prstGeom prst="rect">
            <a:avLst/>
          </a:prstGeom>
        </p:spPr>
        <p:txBody>
          <a:bodyPr lIns="91425" tIns="91425" rIns="91425" bIns="91425" anchor="t"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2"/>
        <p:cNvGrpSpPr/>
        <p:nvPr/>
      </p:nvGrpSpPr>
      <p:grpSpPr>
        <a:xfrm>
          <a:off x="0" y="0"/>
          <a:ext cx="0" cy="0"/>
          <a:chOff x="0" y="0"/>
          <a:chExt cx="0" cy="0"/>
        </a:xfrm>
      </p:grpSpPr>
      <p:sp>
        <p:nvSpPr>
          <p:cNvPr id="26" name="Shape 26"/>
          <p:cNvSpPr txBox="1">
            <a:spLocks noGrp="1"/>
          </p:cNvSpPr>
          <p:nvPr>
            <p:ph type="title"/>
          </p:nvPr>
        </p:nvSpPr>
        <p:spPr>
          <a:xfrm>
            <a:off x="1165475" y="665975"/>
            <a:ext cx="6858000" cy="459900"/>
          </a:xfrm>
          <a:prstGeom prst="rect">
            <a:avLst/>
          </a:prstGeom>
        </p:spPr>
        <p:txBody>
          <a:bodyPr lIns="91425" tIns="91425" rIns="91425" bIns="91425" anchor="b" anchorCtr="0"/>
          <a:lstStyle>
            <a:lvl1pPr lvl="0"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1pPr>
            <a:lvl2pPr lvl="1"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2pPr>
            <a:lvl3pPr lvl="2"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3pPr>
            <a:lvl4pPr lvl="3"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4pPr>
            <a:lvl5pPr lvl="4"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5pPr>
            <a:lvl6pPr lvl="5"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6pPr>
            <a:lvl7pPr lvl="6"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7pPr>
            <a:lvl8pPr lvl="7"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8pPr>
            <a:lvl9pPr lvl="8" rtl="0">
              <a:spcBef>
                <a:spcPts val="0"/>
              </a:spcBef>
              <a:buClr>
                <a:srgbClr val="39C0BA"/>
              </a:buClr>
              <a:buSzPct val="100000"/>
              <a:buFont typeface="Quicksand"/>
              <a:buNone/>
              <a:defRPr sz="1800">
                <a:solidFill>
                  <a:srgbClr val="39C0BA"/>
                </a:solidFill>
                <a:latin typeface="Quicksand"/>
                <a:ea typeface="Quicksand"/>
                <a:cs typeface="Quicksand"/>
                <a:sym typeface="Quicksand"/>
              </a:defRPr>
            </a:lvl9pPr>
          </a:lstStyle>
          <a:p>
            <a:endParaRPr/>
          </a:p>
        </p:txBody>
      </p:sp>
      <p:sp>
        <p:nvSpPr>
          <p:cNvPr id="27" name="Shape 27"/>
          <p:cNvSpPr txBox="1">
            <a:spLocks noGrp="1"/>
          </p:cNvSpPr>
          <p:nvPr>
            <p:ph type="body" idx="1"/>
          </p:nvPr>
        </p:nvSpPr>
        <p:spPr>
          <a:xfrm>
            <a:off x="1165497" y="1600200"/>
            <a:ext cx="6858000" cy="4967700"/>
          </a:xfrm>
          <a:prstGeom prst="rect">
            <a:avLst/>
          </a:prstGeom>
        </p:spPr>
        <p:txBody>
          <a:bodyPr lIns="91425" tIns="91425" rIns="91425" bIns="91425" anchor="t" anchorCtr="0"/>
          <a:lstStyle>
            <a:lvl1pPr lvl="0" rtl="0">
              <a:spcBef>
                <a:spcPts val="600"/>
              </a:spcBef>
              <a:buClr>
                <a:srgbClr val="F3F3F3"/>
              </a:buClr>
              <a:buSzPct val="100000"/>
              <a:buFont typeface="Quicksand"/>
              <a:buChar char="◦"/>
              <a:defRPr sz="3000">
                <a:solidFill>
                  <a:srgbClr val="F3F3F3"/>
                </a:solidFill>
                <a:latin typeface="Quicksand"/>
                <a:ea typeface="Quicksand"/>
                <a:cs typeface="Quicksand"/>
                <a:sym typeface="Quicksand"/>
              </a:defRPr>
            </a:lvl1pPr>
            <a:lvl2pPr lvl="1" rtl="0">
              <a:spcBef>
                <a:spcPts val="480"/>
              </a:spcBef>
              <a:buClr>
                <a:srgbClr val="F3F3F3"/>
              </a:buClr>
              <a:buSzPct val="100000"/>
              <a:buFont typeface="Quicksand"/>
              <a:buChar char="▫"/>
              <a:defRPr sz="2400">
                <a:solidFill>
                  <a:srgbClr val="F3F3F3"/>
                </a:solidFill>
                <a:latin typeface="Quicksand"/>
                <a:ea typeface="Quicksand"/>
                <a:cs typeface="Quicksand"/>
                <a:sym typeface="Quicksand"/>
              </a:defRPr>
            </a:lvl2pPr>
            <a:lvl3pPr lvl="2" rtl="0">
              <a:spcBef>
                <a:spcPts val="480"/>
              </a:spcBef>
              <a:buClr>
                <a:srgbClr val="F3F3F3"/>
              </a:buClr>
              <a:buSzPct val="100000"/>
              <a:buFont typeface="Quicksand"/>
              <a:defRPr sz="2400">
                <a:solidFill>
                  <a:srgbClr val="F3F3F3"/>
                </a:solidFill>
                <a:latin typeface="Quicksand"/>
                <a:ea typeface="Quicksand"/>
                <a:cs typeface="Quicksand"/>
                <a:sym typeface="Quicksand"/>
              </a:defRPr>
            </a:lvl3pPr>
            <a:lvl4pPr lvl="3" rtl="0">
              <a:spcBef>
                <a:spcPts val="360"/>
              </a:spcBef>
              <a:buClr>
                <a:srgbClr val="F3F3F3"/>
              </a:buClr>
              <a:buSzPct val="100000"/>
              <a:buFont typeface="Quicksand"/>
              <a:defRPr sz="1800">
                <a:solidFill>
                  <a:srgbClr val="F3F3F3"/>
                </a:solidFill>
                <a:latin typeface="Quicksand"/>
                <a:ea typeface="Quicksand"/>
                <a:cs typeface="Quicksand"/>
                <a:sym typeface="Quicksand"/>
              </a:defRPr>
            </a:lvl4pPr>
            <a:lvl5pPr lvl="4" rtl="0">
              <a:spcBef>
                <a:spcPts val="360"/>
              </a:spcBef>
              <a:buClr>
                <a:srgbClr val="F3F3F3"/>
              </a:buClr>
              <a:buSzPct val="100000"/>
              <a:buFont typeface="Quicksand"/>
              <a:defRPr sz="1800">
                <a:solidFill>
                  <a:srgbClr val="F3F3F3"/>
                </a:solidFill>
                <a:latin typeface="Quicksand"/>
                <a:ea typeface="Quicksand"/>
                <a:cs typeface="Quicksand"/>
                <a:sym typeface="Quicksand"/>
              </a:defRPr>
            </a:lvl5pPr>
            <a:lvl6pPr lvl="5" rtl="0">
              <a:spcBef>
                <a:spcPts val="360"/>
              </a:spcBef>
              <a:buClr>
                <a:srgbClr val="F3F3F3"/>
              </a:buClr>
              <a:buSzPct val="100000"/>
              <a:buFont typeface="Quicksand"/>
              <a:defRPr sz="1800">
                <a:solidFill>
                  <a:srgbClr val="F3F3F3"/>
                </a:solidFill>
                <a:latin typeface="Quicksand"/>
                <a:ea typeface="Quicksand"/>
                <a:cs typeface="Quicksand"/>
                <a:sym typeface="Quicksand"/>
              </a:defRPr>
            </a:lvl6pPr>
            <a:lvl7pPr lvl="6" rtl="0">
              <a:spcBef>
                <a:spcPts val="360"/>
              </a:spcBef>
              <a:buClr>
                <a:srgbClr val="F3F3F3"/>
              </a:buClr>
              <a:buSzPct val="100000"/>
              <a:buFont typeface="Quicksand"/>
              <a:defRPr sz="1800">
                <a:solidFill>
                  <a:srgbClr val="F3F3F3"/>
                </a:solidFill>
                <a:latin typeface="Quicksand"/>
                <a:ea typeface="Quicksand"/>
                <a:cs typeface="Quicksand"/>
                <a:sym typeface="Quicksand"/>
              </a:defRPr>
            </a:lvl7pPr>
            <a:lvl8pPr lvl="7" rtl="0">
              <a:spcBef>
                <a:spcPts val="360"/>
              </a:spcBef>
              <a:buClr>
                <a:srgbClr val="F3F3F3"/>
              </a:buClr>
              <a:buSzPct val="100000"/>
              <a:buFont typeface="Quicksand"/>
              <a:defRPr sz="1800">
                <a:solidFill>
                  <a:srgbClr val="F3F3F3"/>
                </a:solidFill>
                <a:latin typeface="Quicksand"/>
                <a:ea typeface="Quicksand"/>
                <a:cs typeface="Quicksand"/>
                <a:sym typeface="Quicksand"/>
              </a:defRPr>
            </a:lvl8pPr>
            <a:lvl9pPr lvl="8" rtl="0">
              <a:spcBef>
                <a:spcPts val="360"/>
              </a:spcBef>
              <a:buClr>
                <a:srgbClr val="F3F3F3"/>
              </a:buClr>
              <a:buSzPct val="100000"/>
              <a:buFont typeface="Quicksand"/>
              <a:defRPr sz="1800">
                <a:solidFill>
                  <a:srgbClr val="F3F3F3"/>
                </a:solidFill>
                <a:latin typeface="Quicksand"/>
                <a:ea typeface="Quicksand"/>
                <a:cs typeface="Quicksand"/>
                <a:sym typeface="Quicksand"/>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Subtitl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530175" y="3077050"/>
            <a:ext cx="6767100" cy="709799"/>
          </a:xfrm>
          <a:prstGeom prst="rect">
            <a:avLst/>
          </a:prstGeom>
        </p:spPr>
        <p:txBody>
          <a:bodyPr lIns="91425" tIns="91425" rIns="91425" bIns="91425" anchor="ctr" anchorCtr="0"/>
          <a:lstStyle>
            <a:lvl1pPr lvl="0" rtl="0">
              <a:spcBef>
                <a:spcPts val="0"/>
              </a:spcBef>
              <a:buSzPct val="100000"/>
              <a:defRPr sz="3000"/>
            </a:lvl1pPr>
            <a:lvl2pPr lvl="1" rtl="0">
              <a:spcBef>
                <a:spcPts val="0"/>
              </a:spcBef>
              <a:buSzPct val="100000"/>
              <a:defRPr sz="3000"/>
            </a:lvl2pPr>
            <a:lvl3pPr lvl="2" rtl="0">
              <a:spcBef>
                <a:spcPts val="0"/>
              </a:spcBef>
              <a:buSzPct val="100000"/>
              <a:defRPr sz="3000"/>
            </a:lvl3pPr>
            <a:lvl4pPr lvl="3" rtl="0">
              <a:spcBef>
                <a:spcPts val="0"/>
              </a:spcBef>
              <a:buSzPct val="100000"/>
              <a:defRPr sz="3000"/>
            </a:lvl4pPr>
            <a:lvl5pPr lvl="4" rtl="0">
              <a:spcBef>
                <a:spcPts val="0"/>
              </a:spcBef>
              <a:buSzPct val="100000"/>
              <a:defRPr sz="3000"/>
            </a:lvl5pPr>
            <a:lvl6pPr lvl="5" rtl="0">
              <a:spcBef>
                <a:spcPts val="0"/>
              </a:spcBef>
              <a:buSzPct val="100000"/>
              <a:defRPr sz="3000"/>
            </a:lvl6pPr>
            <a:lvl7pPr lvl="6" rtl="0">
              <a:spcBef>
                <a:spcPts val="0"/>
              </a:spcBef>
              <a:buSzPct val="100000"/>
              <a:defRPr sz="3000"/>
            </a:lvl7pPr>
            <a:lvl8pPr lvl="7" rtl="0">
              <a:spcBef>
                <a:spcPts val="0"/>
              </a:spcBef>
              <a:buSzPct val="100000"/>
              <a:defRPr sz="3000"/>
            </a:lvl8pPr>
            <a:lvl9pPr lvl="8" rtl="0">
              <a:spcBef>
                <a:spcPts val="0"/>
              </a:spcBef>
              <a:buSzPct val="100000"/>
              <a:defRPr sz="3000"/>
            </a:lvl9pPr>
          </a:lstStyle>
          <a:p>
            <a:endParaRPr/>
          </a:p>
        </p:txBody>
      </p:sp>
      <p:sp>
        <p:nvSpPr>
          <p:cNvPr id="14" name="Shape 14"/>
          <p:cNvSpPr txBox="1">
            <a:spLocks noGrp="1"/>
          </p:cNvSpPr>
          <p:nvPr>
            <p:ph type="subTitle" idx="1"/>
          </p:nvPr>
        </p:nvSpPr>
        <p:spPr>
          <a:xfrm>
            <a:off x="1530175" y="3710550"/>
            <a:ext cx="6927899" cy="470700"/>
          </a:xfrm>
          <a:prstGeom prst="rect">
            <a:avLst/>
          </a:prstGeom>
        </p:spPr>
        <p:txBody>
          <a:bodyPr lIns="91425" tIns="91425" rIns="91425" bIns="91425" anchor="t" anchorCtr="0"/>
          <a:lstStyle>
            <a:lvl1pPr lvl="0" rtl="0">
              <a:spcBef>
                <a:spcPts val="0"/>
              </a:spcBef>
              <a:buSzPct val="100000"/>
              <a:buNone/>
              <a:defRPr sz="1800"/>
            </a:lvl1pPr>
            <a:lvl2pPr lvl="1" rtl="0">
              <a:spcBef>
                <a:spcPts val="0"/>
              </a:spcBef>
              <a:buSzPct val="100000"/>
              <a:buNone/>
              <a:defRPr sz="1800"/>
            </a:lvl2pPr>
            <a:lvl3pPr lvl="2" rtl="0">
              <a:spcBef>
                <a:spcPts val="0"/>
              </a:spcBef>
              <a:buSzPct val="100000"/>
              <a:buNone/>
              <a:defRPr sz="1800"/>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Blank key color">
    <p:spTree>
      <p:nvGrpSpPr>
        <p:cNvPr id="1" name="Shape 5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632967-254C-4B62-B13B-ED5B6C14C9CA}" type="datetimeFigureOut">
              <a:rPr lang="en-US" smtClean="0"/>
              <a:pPr/>
              <a:t>5/8/2017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595002E-C6D6-4A20-80EA-A4387C4FE33A}" type="slidenum">
              <a:rPr lang="en-IN" smtClean="0"/>
              <a:pPr/>
              <a:t>‹#›</a:t>
            </a:fld>
            <a:endParaRPr lang="en-IN"/>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6632967-254C-4B62-B13B-ED5B6C14C9CA}" type="datetimeFigureOut">
              <a:rPr lang="en-US" smtClean="0"/>
              <a:pPr/>
              <a:t>5/8/2017</a:t>
            </a:fld>
            <a:endParaRPr lang="en-IN"/>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595002E-C6D6-4A20-80EA-A4387C4FE33A}" type="slidenum">
              <a:rPr lang="en-IN" smtClean="0"/>
              <a:pPr/>
              <a:t>‹#›</a:t>
            </a:fld>
            <a:endParaRPr lang="en-IN"/>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632967-254C-4B62-B13B-ED5B6C14C9CA}" type="datetimeFigureOut">
              <a:rPr lang="en-US" smtClean="0"/>
              <a:pPr/>
              <a:t>5/8/2017</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595002E-C6D6-4A20-80EA-A4387C4FE33A}" type="slidenum">
              <a:rPr lang="en-IN" smtClean="0"/>
              <a:pPr/>
              <a:t>‹#›</a:t>
            </a:fld>
            <a:endParaRPr lang="en-IN"/>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632967-254C-4B62-B13B-ED5B6C14C9CA}" type="datetimeFigureOut">
              <a:rPr lang="en-US" smtClean="0"/>
              <a:pPr/>
              <a:t>5/8/2017</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595002E-C6D6-4A20-80EA-A4387C4FE33A}" type="slidenum">
              <a:rPr lang="en-IN" smtClean="0"/>
              <a:pPr/>
              <a:t>‹#›</a:t>
            </a:fld>
            <a:endParaRPr lang="en-I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6632967-254C-4B62-B13B-ED5B6C14C9CA}" type="datetimeFigureOut">
              <a:rPr lang="en-US" smtClean="0"/>
              <a:pPr/>
              <a:t>5/8/2017</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E595002E-C6D6-4A20-80EA-A4387C4FE33A}" type="slidenum">
              <a:rPr lang="en-IN" smtClean="0"/>
              <a:pPr/>
              <a:t>‹#›</a:t>
            </a:fld>
            <a:endParaRPr lang="en-IN"/>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632967-254C-4B62-B13B-ED5B6C14C9CA}" type="datetimeFigureOut">
              <a:rPr lang="en-US" smtClean="0"/>
              <a:pPr/>
              <a:t>5/8/2017</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E595002E-C6D6-4A20-80EA-A4387C4FE33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6632967-254C-4B62-B13B-ED5B6C14C9CA}" type="datetimeFigureOut">
              <a:rPr lang="en-US" smtClean="0"/>
              <a:pPr/>
              <a:t>5/8/2017</a:t>
            </a:fld>
            <a:endParaRPr lang="en-IN"/>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595002E-C6D6-4A20-80EA-A4387C4FE33A}" type="slidenum">
              <a:rPr lang="en-IN" smtClean="0"/>
              <a:pPr/>
              <a:t>‹#›</a:t>
            </a:fld>
            <a:endParaRPr lang="en-IN"/>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IN"/>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6632967-254C-4B62-B13B-ED5B6C14C9CA}" type="datetimeFigureOut">
              <a:rPr lang="en-US" smtClean="0"/>
              <a:pPr/>
              <a:t>5/8/2017</a:t>
            </a:fld>
            <a:endParaRPr lang="en-IN"/>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595002E-C6D6-4A20-80EA-A4387C4FE33A}" type="slidenum">
              <a:rPr lang="en-IN" smtClean="0"/>
              <a:pPr/>
              <a:t>‹#›</a:t>
            </a:fld>
            <a:endParaRPr lang="en-IN"/>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IN"/>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IN"/>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6632967-254C-4B62-B13B-ED5B6C14C9CA}" type="datetimeFigureOut">
              <a:rPr lang="en-US" smtClean="0"/>
              <a:pPr/>
              <a:t>5/8/2017</a:t>
            </a:fld>
            <a:endParaRPr lang="en-IN"/>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595002E-C6D6-4A20-80EA-A4387C4FE33A}" type="slidenum">
              <a:rPr lang="en-IN" smtClean="0"/>
              <a:pPr/>
              <a:t>‹#›</a:t>
            </a:fld>
            <a:endParaRPr lang="en-IN"/>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Lst>
  <p:hf sldNum="0"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3.xml"/><Relationship Id="rId5" Type="http://schemas.openxmlformats.org/officeDocument/2006/relationships/image" Target="../media/image3.png"/><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1187624" y="1124744"/>
            <a:ext cx="7344816" cy="4752528"/>
          </a:xfrm>
          <a:prstGeom prst="rect">
            <a:avLst/>
          </a:prstGeom>
        </p:spPr>
        <p:txBody>
          <a:bodyPr lIns="91425" tIns="91425" rIns="91425" bIns="91425" anchor="t" anchorCtr="0">
            <a:noAutofit/>
          </a:bodyPr>
          <a:lstStyle/>
          <a:p>
            <a:pPr lvl="0" algn="ctr"/>
            <a:r>
              <a:rPr lang="en-IN" sz="2000" b="1" dirty="0" smtClean="0">
                <a:solidFill>
                  <a:schemeClr val="tx1"/>
                </a:solidFill>
              </a:rPr>
              <a:t>STRATEGIC LEADERSHIP AND ROLE OF LIBRARY AND INFORMATION CENTRES IN ENVIRONMENTAL SUSTAINABILITY: </a:t>
            </a:r>
            <a:br>
              <a:rPr lang="en-IN" sz="2000" b="1" dirty="0" smtClean="0">
                <a:solidFill>
                  <a:schemeClr val="tx1"/>
                </a:solidFill>
              </a:rPr>
            </a:br>
            <a:r>
              <a:rPr lang="en-IN" sz="2000" b="1" dirty="0" smtClean="0">
                <a:solidFill>
                  <a:schemeClr val="tx1"/>
                </a:solidFill>
              </a:rPr>
              <a:t>AN OVERVIEW OF GREEN TECHNOLOGIES</a:t>
            </a:r>
            <a:r>
              <a:rPr lang="en-IN" sz="2400" b="1" dirty="0" smtClean="0">
                <a:solidFill>
                  <a:schemeClr val="tx1"/>
                </a:solidFill>
              </a:rPr>
              <a:t/>
            </a:r>
            <a:br>
              <a:rPr lang="en-IN" sz="2400" b="1" dirty="0" smtClean="0">
                <a:solidFill>
                  <a:schemeClr val="tx1"/>
                </a:solidFill>
              </a:rPr>
            </a:br>
            <a:r>
              <a:rPr lang="en-IN" sz="2400" b="1" dirty="0" smtClean="0">
                <a:solidFill>
                  <a:schemeClr val="tx1"/>
                </a:solidFill>
              </a:rPr>
              <a:t/>
            </a:r>
            <a:br>
              <a:rPr lang="en-IN" sz="2400" b="1" dirty="0" smtClean="0">
                <a:solidFill>
                  <a:schemeClr val="tx1"/>
                </a:solidFill>
              </a:rPr>
            </a:br>
            <a:r>
              <a:rPr lang="en-IN" sz="2400" b="1" dirty="0" smtClean="0">
                <a:solidFill>
                  <a:schemeClr val="tx1"/>
                </a:solidFill>
              </a:rPr>
              <a:t/>
            </a:r>
            <a:br>
              <a:rPr lang="en-IN" sz="2400" b="1" dirty="0" smtClean="0">
                <a:solidFill>
                  <a:schemeClr val="tx1"/>
                </a:solidFill>
              </a:rPr>
            </a:br>
            <a:r>
              <a:rPr lang="en-IN" sz="1800" b="1" dirty="0" err="1" smtClean="0">
                <a:solidFill>
                  <a:schemeClr val="tx1"/>
                </a:solidFill>
              </a:rPr>
              <a:t>Prof.</a:t>
            </a:r>
            <a:r>
              <a:rPr lang="en-IN" sz="1800" b="1" dirty="0" smtClean="0">
                <a:solidFill>
                  <a:schemeClr val="tx1"/>
                </a:solidFill>
              </a:rPr>
              <a:t> I V </a:t>
            </a:r>
            <a:r>
              <a:rPr lang="en-IN" sz="1800" b="1" dirty="0" err="1" smtClean="0">
                <a:solidFill>
                  <a:schemeClr val="tx1"/>
                </a:solidFill>
              </a:rPr>
              <a:t>Malhan</a:t>
            </a:r>
            <a:r>
              <a:rPr lang="en-IN" sz="1800" b="1" dirty="0" smtClean="0">
                <a:solidFill>
                  <a:schemeClr val="tx1"/>
                </a:solidFill>
              </a:rPr>
              <a:t/>
            </a:r>
            <a:br>
              <a:rPr lang="en-IN" sz="1800" b="1" dirty="0" smtClean="0">
                <a:solidFill>
                  <a:schemeClr val="tx1"/>
                </a:solidFill>
              </a:rPr>
            </a:br>
            <a:r>
              <a:rPr lang="en-IN" sz="1800" b="1" dirty="0" smtClean="0">
                <a:solidFill>
                  <a:schemeClr val="tx1"/>
                </a:solidFill>
              </a:rPr>
              <a:t>Central University of Himachal Pradesh</a:t>
            </a:r>
            <a:br>
              <a:rPr lang="en-IN" sz="1800" b="1" dirty="0" smtClean="0">
                <a:solidFill>
                  <a:schemeClr val="tx1"/>
                </a:solidFill>
              </a:rPr>
            </a:br>
            <a:r>
              <a:rPr lang="en-IN" sz="1800" b="1" dirty="0" err="1" smtClean="0">
                <a:solidFill>
                  <a:schemeClr val="tx1"/>
                </a:solidFill>
              </a:rPr>
              <a:t>Dharamshala</a:t>
            </a:r>
            <a:r>
              <a:rPr lang="en-IN" sz="1800" b="1" dirty="0" smtClean="0">
                <a:solidFill>
                  <a:schemeClr val="tx1"/>
                </a:solidFill>
              </a:rPr>
              <a:t>, H. P., India</a:t>
            </a:r>
            <a:br>
              <a:rPr lang="en-IN" sz="1800" b="1" dirty="0" smtClean="0">
                <a:solidFill>
                  <a:schemeClr val="tx1"/>
                </a:solidFill>
              </a:rPr>
            </a:br>
            <a:r>
              <a:rPr lang="en-IN" sz="1800" b="1" dirty="0" smtClean="0">
                <a:solidFill>
                  <a:schemeClr val="tx1"/>
                </a:solidFill>
              </a:rPr>
              <a:t/>
            </a:r>
            <a:br>
              <a:rPr lang="en-IN" sz="1800" b="1" dirty="0" smtClean="0">
                <a:solidFill>
                  <a:schemeClr val="tx1"/>
                </a:solidFill>
              </a:rPr>
            </a:br>
            <a:r>
              <a:rPr lang="en-IN" sz="1800" b="1" dirty="0" smtClean="0">
                <a:solidFill>
                  <a:schemeClr val="tx1"/>
                </a:solidFill>
              </a:rPr>
              <a:t>&amp;</a:t>
            </a:r>
            <a:br>
              <a:rPr lang="en-IN" sz="1800" b="1" dirty="0" smtClean="0">
                <a:solidFill>
                  <a:schemeClr val="tx1"/>
                </a:solidFill>
              </a:rPr>
            </a:br>
            <a:r>
              <a:rPr lang="en-IN" sz="1800" b="1" dirty="0" smtClean="0">
                <a:solidFill>
                  <a:schemeClr val="tx1"/>
                </a:solidFill>
              </a:rPr>
              <a:t/>
            </a:r>
            <a:br>
              <a:rPr lang="en-IN" sz="1800" b="1" dirty="0" smtClean="0">
                <a:solidFill>
                  <a:schemeClr val="tx1"/>
                </a:solidFill>
              </a:rPr>
            </a:br>
            <a:r>
              <a:rPr lang="en-IN" sz="1800" b="1" dirty="0" err="1" smtClean="0">
                <a:solidFill>
                  <a:schemeClr val="tx1"/>
                </a:solidFill>
              </a:rPr>
              <a:t>Dr.</a:t>
            </a:r>
            <a:r>
              <a:rPr lang="en-IN" sz="1800" b="1" dirty="0" smtClean="0">
                <a:solidFill>
                  <a:schemeClr val="tx1"/>
                </a:solidFill>
              </a:rPr>
              <a:t> </a:t>
            </a:r>
            <a:r>
              <a:rPr lang="en-IN" sz="1800" b="1" dirty="0" err="1" smtClean="0">
                <a:solidFill>
                  <a:schemeClr val="tx1"/>
                </a:solidFill>
              </a:rPr>
              <a:t>Shivarama</a:t>
            </a:r>
            <a:r>
              <a:rPr lang="en-IN" sz="1800" b="1" dirty="0" smtClean="0">
                <a:solidFill>
                  <a:schemeClr val="tx1"/>
                </a:solidFill>
              </a:rPr>
              <a:t> Rao K</a:t>
            </a:r>
            <a:br>
              <a:rPr lang="en-IN" sz="1800" b="1" dirty="0" smtClean="0">
                <a:solidFill>
                  <a:schemeClr val="tx1"/>
                </a:solidFill>
              </a:rPr>
            </a:br>
            <a:r>
              <a:rPr lang="en-IN" sz="1800" b="1" dirty="0" smtClean="0">
                <a:solidFill>
                  <a:schemeClr val="tx1"/>
                </a:solidFill>
              </a:rPr>
              <a:t>Central University of Kerala</a:t>
            </a:r>
            <a:br>
              <a:rPr lang="en-IN" sz="1800" b="1" dirty="0" smtClean="0">
                <a:solidFill>
                  <a:schemeClr val="tx1"/>
                </a:solidFill>
              </a:rPr>
            </a:br>
            <a:r>
              <a:rPr lang="en-IN" sz="1800" b="1" dirty="0" smtClean="0">
                <a:solidFill>
                  <a:schemeClr val="tx1"/>
                </a:solidFill>
              </a:rPr>
              <a:t>Kasaragod, Kerala, India</a:t>
            </a:r>
            <a:endParaRPr lang="en" sz="1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800" dirty="0">
                <a:solidFill>
                  <a:schemeClr val="tx1"/>
                </a:solidFill>
              </a:rPr>
              <a:t>Energy savers and renewable energies </a:t>
            </a:r>
          </a:p>
        </p:txBody>
      </p:sp>
      <p:sp>
        <p:nvSpPr>
          <p:cNvPr id="96" name="Shape 96"/>
          <p:cNvSpPr txBox="1">
            <a:spLocks noGrp="1"/>
          </p:cNvSpPr>
          <p:nvPr>
            <p:ph type="body" idx="1"/>
          </p:nvPr>
        </p:nvSpPr>
        <p:spPr>
          <a:xfrm>
            <a:off x="1165496" y="1600200"/>
            <a:ext cx="7438951" cy="4967700"/>
          </a:xfrm>
          <a:prstGeom prst="rect">
            <a:avLst/>
          </a:prstGeom>
        </p:spPr>
        <p:txBody>
          <a:bodyPr lIns="91425" tIns="91425" rIns="91425" bIns="91425" anchor="t" anchorCtr="0">
            <a:noAutofit/>
          </a:bodyPr>
          <a:lstStyle/>
          <a:p>
            <a:pPr marL="457200" lvl="0" indent="-228600">
              <a:spcBef>
                <a:spcPts val="0"/>
              </a:spcBef>
            </a:pPr>
            <a:r>
              <a:rPr lang="en-IN" sz="2800" dirty="0" smtClean="0">
                <a:solidFill>
                  <a:schemeClr val="tx1"/>
                </a:solidFill>
              </a:rPr>
              <a:t>Systems to control high exposure to the sun.</a:t>
            </a:r>
          </a:p>
          <a:p>
            <a:pPr marL="457200" lvl="0" indent="-228600">
              <a:spcBef>
                <a:spcPts val="0"/>
              </a:spcBef>
            </a:pPr>
            <a:endParaRPr lang="en-IN" sz="2800" dirty="0" smtClean="0">
              <a:solidFill>
                <a:schemeClr val="tx1"/>
              </a:solidFill>
            </a:endParaRPr>
          </a:p>
          <a:p>
            <a:pPr marL="457200" lvl="0" indent="-228600">
              <a:spcBef>
                <a:spcPts val="0"/>
              </a:spcBef>
            </a:pPr>
            <a:r>
              <a:rPr lang="en-IN" sz="2800" dirty="0" smtClean="0">
                <a:solidFill>
                  <a:schemeClr val="tx1"/>
                </a:solidFill>
              </a:rPr>
              <a:t>Natural cooling techniques</a:t>
            </a:r>
          </a:p>
          <a:p>
            <a:pPr marL="457200" lvl="0" indent="-228600">
              <a:spcBef>
                <a:spcPts val="0"/>
              </a:spcBef>
            </a:pPr>
            <a:endParaRPr lang="en-IN" sz="2800" dirty="0" smtClean="0">
              <a:solidFill>
                <a:schemeClr val="tx1"/>
              </a:solidFill>
            </a:endParaRPr>
          </a:p>
          <a:p>
            <a:pPr marL="457200" lvl="0" indent="-228600">
              <a:spcBef>
                <a:spcPts val="0"/>
              </a:spcBef>
            </a:pPr>
            <a:r>
              <a:rPr lang="en-IN" sz="2800" dirty="0" smtClean="0">
                <a:solidFill>
                  <a:schemeClr val="tx1"/>
                </a:solidFill>
              </a:rPr>
              <a:t>Full fledged maintenance programme</a:t>
            </a:r>
          </a:p>
          <a:p>
            <a:pPr marL="228600" lvl="0">
              <a:spcBef>
                <a:spcPts val="0"/>
              </a:spcBef>
              <a:buNone/>
            </a:pPr>
            <a:endParaRPr lang="en-IN" sz="2800" dirty="0" smtClean="0">
              <a:solidFill>
                <a:schemeClr val="tx1"/>
              </a:solidFill>
            </a:endParaRPr>
          </a:p>
          <a:p>
            <a:pPr marL="457200" lvl="0" indent="-228600">
              <a:spcBef>
                <a:spcPts val="0"/>
              </a:spcBef>
            </a:pPr>
            <a:endParaRPr lang="en-IN" sz="2800" dirty="0" smtClean="0">
              <a:solidFill>
                <a:schemeClr val="tx1"/>
              </a:solidFill>
            </a:endParaRPr>
          </a:p>
        </p:txBody>
      </p:sp>
    </p:spTree>
    <p:extLst>
      <p:ext uri="{BB962C8B-B14F-4D97-AF65-F5344CB8AC3E}">
        <p14:creationId xmlns:p14="http://schemas.microsoft.com/office/powerpoint/2010/main" val="520451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683569" y="188640"/>
            <a:ext cx="7128792" cy="937235"/>
          </a:xfrm>
          <a:prstGeom prst="rect">
            <a:avLst/>
          </a:prstGeom>
        </p:spPr>
        <p:txBody>
          <a:bodyPr lIns="91425" tIns="91425" rIns="91425" bIns="91425" anchor="b" anchorCtr="0">
            <a:noAutofit/>
          </a:bodyPr>
          <a:lstStyle/>
          <a:p>
            <a:pPr marL="457200" lvl="0" indent="-228600"/>
            <a:r>
              <a:rPr lang="en-IN" sz="2800" dirty="0" smtClean="0">
                <a:solidFill>
                  <a:schemeClr val="tx1"/>
                </a:solidFill>
              </a:rPr>
              <a:t>Green IT, gadgets and apps</a:t>
            </a:r>
            <a:endParaRPr lang="en-IN" sz="2800" dirty="0">
              <a:solidFill>
                <a:schemeClr val="tx1"/>
              </a:solidFill>
            </a:endParaRPr>
          </a:p>
        </p:txBody>
      </p:sp>
      <p:sp>
        <p:nvSpPr>
          <p:cNvPr id="96" name="Shape 96"/>
          <p:cNvSpPr txBox="1">
            <a:spLocks noGrp="1"/>
          </p:cNvSpPr>
          <p:nvPr>
            <p:ph type="body" idx="1"/>
          </p:nvPr>
        </p:nvSpPr>
        <p:spPr>
          <a:xfrm>
            <a:off x="179512" y="1124744"/>
            <a:ext cx="8208912" cy="5733256"/>
          </a:xfrm>
          <a:prstGeom prst="rect">
            <a:avLst/>
          </a:prstGeom>
        </p:spPr>
        <p:txBody>
          <a:bodyPr lIns="91425" tIns="91425" rIns="91425" bIns="91425" anchor="t" anchorCtr="0">
            <a:noAutofit/>
          </a:bodyPr>
          <a:lstStyle/>
          <a:p>
            <a:pPr marL="228600" lvl="0" indent="0">
              <a:spcBef>
                <a:spcPts val="0"/>
              </a:spcBef>
              <a:buNone/>
            </a:pPr>
            <a:r>
              <a:rPr lang="en-IN" sz="2400" dirty="0">
                <a:solidFill>
                  <a:schemeClr val="tx1"/>
                </a:solidFill>
              </a:rPr>
              <a:t>Green IT is a set of practical measures designed to ensure that Information Technology is developed, delivered and used in a way that is </a:t>
            </a:r>
            <a:r>
              <a:rPr lang="en-IN" sz="2400" dirty="0" smtClean="0">
                <a:solidFill>
                  <a:schemeClr val="tx1"/>
                </a:solidFill>
              </a:rPr>
              <a:t>environmental </a:t>
            </a:r>
            <a:r>
              <a:rPr lang="en-IN" sz="2400" dirty="0">
                <a:solidFill>
                  <a:schemeClr val="tx1"/>
                </a:solidFill>
              </a:rPr>
              <a:t>friendly, sustainable and energy efficient. </a:t>
            </a:r>
            <a:endParaRPr lang="en-IN" sz="2400" dirty="0" smtClean="0">
              <a:solidFill>
                <a:schemeClr val="tx1"/>
              </a:solidFill>
            </a:endParaRPr>
          </a:p>
          <a:p>
            <a:pPr marL="228600" lvl="0" indent="0">
              <a:spcBef>
                <a:spcPts val="0"/>
              </a:spcBef>
              <a:buNone/>
            </a:pPr>
            <a:endParaRPr lang="en-IN" sz="2400" dirty="0" smtClean="0">
              <a:solidFill>
                <a:schemeClr val="tx1"/>
              </a:solidFill>
            </a:endParaRPr>
          </a:p>
          <a:p>
            <a:pPr marL="228600" lvl="0" indent="0">
              <a:spcBef>
                <a:spcPts val="0"/>
              </a:spcBef>
              <a:buNone/>
            </a:pPr>
            <a:r>
              <a:rPr lang="en-IN" sz="2400" dirty="0">
                <a:solidFill>
                  <a:schemeClr val="tx1"/>
                </a:solidFill>
              </a:rPr>
              <a:t>Environment compliant </a:t>
            </a:r>
            <a:r>
              <a:rPr lang="en-IN" sz="2400" dirty="0" smtClean="0">
                <a:solidFill>
                  <a:schemeClr val="tx1"/>
                </a:solidFill>
              </a:rPr>
              <a:t>purchasing of IT.</a:t>
            </a:r>
          </a:p>
          <a:p>
            <a:pPr marL="228600" lvl="0" indent="0">
              <a:spcBef>
                <a:spcPts val="0"/>
              </a:spcBef>
              <a:buNone/>
            </a:pPr>
            <a:r>
              <a:rPr lang="en-IN" sz="2400" dirty="0" smtClean="0">
                <a:solidFill>
                  <a:schemeClr val="tx1"/>
                </a:solidFill>
              </a:rPr>
              <a:t> </a:t>
            </a:r>
          </a:p>
          <a:p>
            <a:pPr marL="228600" lvl="0" indent="0">
              <a:spcBef>
                <a:spcPts val="0"/>
              </a:spcBef>
              <a:buNone/>
            </a:pPr>
            <a:r>
              <a:rPr lang="en-IN" sz="2400" dirty="0" smtClean="0">
                <a:solidFill>
                  <a:schemeClr val="tx1"/>
                </a:solidFill>
              </a:rPr>
              <a:t>Institute purchasing policies that promote resource efficiency and toxic reduction.</a:t>
            </a:r>
          </a:p>
          <a:p>
            <a:pPr marL="228600" lvl="0" indent="0">
              <a:spcBef>
                <a:spcPts val="0"/>
              </a:spcBef>
              <a:buNone/>
            </a:pPr>
            <a:endParaRPr lang="en-IN" sz="2400" dirty="0" smtClean="0">
              <a:solidFill>
                <a:schemeClr val="tx1"/>
              </a:solidFill>
            </a:endParaRPr>
          </a:p>
          <a:p>
            <a:pPr marL="228600" lvl="0" indent="0">
              <a:spcBef>
                <a:spcPts val="0"/>
              </a:spcBef>
              <a:buNone/>
            </a:pPr>
            <a:r>
              <a:rPr lang="en-IN" sz="2400" dirty="0">
                <a:solidFill>
                  <a:schemeClr val="tx1"/>
                </a:solidFill>
              </a:rPr>
              <a:t>Green </a:t>
            </a:r>
            <a:r>
              <a:rPr lang="en-IN" sz="2400" dirty="0" smtClean="0">
                <a:solidFill>
                  <a:schemeClr val="tx1"/>
                </a:solidFill>
              </a:rPr>
              <a:t>Computing – by providing </a:t>
            </a:r>
            <a:r>
              <a:rPr lang="en-IN" sz="2400" dirty="0">
                <a:solidFill>
                  <a:schemeClr val="tx1"/>
                </a:solidFill>
              </a:rPr>
              <a:t>responsible and environment sensitive computing solutions </a:t>
            </a:r>
            <a:endParaRPr lang="en-IN" sz="2400" dirty="0" smtClean="0">
              <a:solidFill>
                <a:schemeClr val="tx1"/>
              </a:solidFill>
            </a:endParaRPr>
          </a:p>
          <a:p>
            <a:pPr marL="457200" lvl="0" indent="-228600">
              <a:spcBef>
                <a:spcPts val="0"/>
              </a:spcBef>
            </a:pPr>
            <a:endParaRPr lang="en-IN" sz="2800" dirty="0" smtClean="0">
              <a:solidFill>
                <a:schemeClr val="tx1"/>
              </a:solidFill>
            </a:endParaRPr>
          </a:p>
          <a:p>
            <a:pPr marL="457200" lvl="0" indent="-228600">
              <a:spcBef>
                <a:spcPts val="0"/>
              </a:spcBef>
            </a:pPr>
            <a:endParaRPr lang="en-IN" sz="2800" dirty="0" smtClean="0">
              <a:solidFill>
                <a:schemeClr val="tx1"/>
              </a:solidFill>
            </a:endParaRPr>
          </a:p>
        </p:txBody>
      </p:sp>
    </p:spTree>
    <p:extLst>
      <p:ext uri="{BB962C8B-B14F-4D97-AF65-F5344CB8AC3E}">
        <p14:creationId xmlns:p14="http://schemas.microsoft.com/office/powerpoint/2010/main" val="3709710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899592" y="404664"/>
            <a:ext cx="7654997" cy="459900"/>
          </a:xfrm>
          <a:prstGeom prst="rect">
            <a:avLst/>
          </a:prstGeom>
        </p:spPr>
        <p:txBody>
          <a:bodyPr lIns="91425" tIns="91425" rIns="91425" bIns="91425" anchor="b" anchorCtr="0">
            <a:noAutofit/>
          </a:bodyPr>
          <a:lstStyle/>
          <a:p>
            <a:pPr marL="457200" lvl="0" indent="-228600"/>
            <a:r>
              <a:rPr lang="en-IN" sz="2800" dirty="0" smtClean="0">
                <a:solidFill>
                  <a:schemeClr val="tx1"/>
                </a:solidFill>
              </a:rPr>
              <a:t>Green IT, gadgets and apps-</a:t>
            </a:r>
            <a:r>
              <a:rPr lang="en-IN" sz="2800" dirty="0" err="1" smtClean="0">
                <a:solidFill>
                  <a:schemeClr val="tx1"/>
                </a:solidFill>
              </a:rPr>
              <a:t>contd</a:t>
            </a:r>
            <a:endParaRPr lang="en-IN" sz="2800" dirty="0">
              <a:solidFill>
                <a:schemeClr val="tx1"/>
              </a:solidFill>
            </a:endParaRPr>
          </a:p>
        </p:txBody>
      </p:sp>
      <p:sp>
        <p:nvSpPr>
          <p:cNvPr id="96" name="Shape 96"/>
          <p:cNvSpPr txBox="1">
            <a:spLocks noGrp="1"/>
          </p:cNvSpPr>
          <p:nvPr>
            <p:ph type="body" idx="1"/>
          </p:nvPr>
        </p:nvSpPr>
        <p:spPr>
          <a:xfrm>
            <a:off x="1165496" y="1268760"/>
            <a:ext cx="7438951" cy="5299140"/>
          </a:xfrm>
          <a:prstGeom prst="rect">
            <a:avLst/>
          </a:prstGeom>
        </p:spPr>
        <p:txBody>
          <a:bodyPr lIns="91425" tIns="91425" rIns="91425" bIns="91425" anchor="t" anchorCtr="0">
            <a:noAutofit/>
          </a:bodyPr>
          <a:lstStyle/>
          <a:p>
            <a:pPr marL="457200" lvl="0" indent="-228600">
              <a:spcBef>
                <a:spcPts val="0"/>
              </a:spcBef>
            </a:pPr>
            <a:r>
              <a:rPr lang="en-IN" sz="2800" dirty="0">
                <a:solidFill>
                  <a:schemeClr val="tx1"/>
                </a:solidFill>
              </a:rPr>
              <a:t>P</a:t>
            </a:r>
            <a:r>
              <a:rPr lang="en-IN" sz="2800" dirty="0" smtClean="0">
                <a:solidFill>
                  <a:schemeClr val="tx1"/>
                </a:solidFill>
              </a:rPr>
              <a:t>eople </a:t>
            </a:r>
            <a:r>
              <a:rPr lang="en-IN" sz="2800" dirty="0">
                <a:solidFill>
                  <a:schemeClr val="tx1"/>
                </a:solidFill>
              </a:rPr>
              <a:t>around the world rely on laptops, phones and tablets as an essential part </a:t>
            </a:r>
            <a:r>
              <a:rPr lang="en-IN" sz="2800" dirty="0" smtClean="0">
                <a:solidFill>
                  <a:schemeClr val="tx1"/>
                </a:solidFill>
              </a:rPr>
              <a:t>of their everyday </a:t>
            </a:r>
            <a:r>
              <a:rPr lang="en-IN" sz="2800" dirty="0">
                <a:solidFill>
                  <a:schemeClr val="tx1"/>
                </a:solidFill>
              </a:rPr>
              <a:t>lives</a:t>
            </a:r>
            <a:r>
              <a:rPr lang="en-IN" sz="2800" dirty="0" smtClean="0">
                <a:solidFill>
                  <a:schemeClr val="tx1"/>
                </a:solidFill>
              </a:rPr>
              <a:t>.</a:t>
            </a:r>
          </a:p>
          <a:p>
            <a:pPr marL="457200" lvl="0" indent="-228600">
              <a:spcBef>
                <a:spcPts val="0"/>
              </a:spcBef>
            </a:pPr>
            <a:endParaRPr lang="en-IN" sz="2800" dirty="0" smtClean="0">
              <a:solidFill>
                <a:schemeClr val="tx1"/>
              </a:solidFill>
            </a:endParaRPr>
          </a:p>
          <a:p>
            <a:pPr marL="457200" lvl="0" indent="-228600">
              <a:spcBef>
                <a:spcPts val="0"/>
              </a:spcBef>
            </a:pPr>
            <a:r>
              <a:rPr lang="en-IN" sz="2800" dirty="0">
                <a:solidFill>
                  <a:schemeClr val="tx1"/>
                </a:solidFill>
              </a:rPr>
              <a:t>Toxic e-waste is predicted to grow to 65.4 million metric tons in </a:t>
            </a:r>
            <a:r>
              <a:rPr lang="en-IN" sz="2800" dirty="0" smtClean="0">
                <a:solidFill>
                  <a:schemeClr val="tx1"/>
                </a:solidFill>
              </a:rPr>
              <a:t>2017 (UN study).</a:t>
            </a:r>
          </a:p>
          <a:p>
            <a:pPr marL="457200" lvl="0" indent="-228600">
              <a:spcBef>
                <a:spcPts val="0"/>
              </a:spcBef>
            </a:pPr>
            <a:endParaRPr lang="en-IN" sz="2800" dirty="0" smtClean="0">
              <a:solidFill>
                <a:schemeClr val="tx1"/>
              </a:solidFill>
            </a:endParaRPr>
          </a:p>
          <a:p>
            <a:pPr marL="457200" lvl="0" indent="-228600">
              <a:spcBef>
                <a:spcPts val="0"/>
              </a:spcBef>
            </a:pPr>
            <a:r>
              <a:rPr lang="en-IN" sz="2800" dirty="0">
                <a:solidFill>
                  <a:schemeClr val="tx1"/>
                </a:solidFill>
              </a:rPr>
              <a:t>E-Waste - voluntary take-back </a:t>
            </a:r>
            <a:r>
              <a:rPr lang="en-IN" sz="2800" dirty="0" smtClean="0">
                <a:solidFill>
                  <a:schemeClr val="tx1"/>
                </a:solidFill>
              </a:rPr>
              <a:t>programmes (buy-back offers).</a:t>
            </a:r>
          </a:p>
          <a:p>
            <a:pPr marL="457200" lvl="0" indent="-228600">
              <a:spcBef>
                <a:spcPts val="0"/>
              </a:spcBef>
            </a:pPr>
            <a:endParaRPr lang="en-IN" sz="2800" dirty="0" smtClean="0"/>
          </a:p>
          <a:p>
            <a:pPr marL="457200" lvl="0" indent="-228600">
              <a:spcBef>
                <a:spcPts val="0"/>
              </a:spcBef>
            </a:pPr>
            <a:endParaRPr lang="en-IN" sz="2800" dirty="0" smtClean="0"/>
          </a:p>
          <a:p>
            <a:pPr marL="457200" lvl="0" indent="-228600">
              <a:spcBef>
                <a:spcPts val="0"/>
              </a:spcBef>
            </a:pPr>
            <a:endParaRPr lang="en-IN" sz="2800" dirty="0" smtClean="0"/>
          </a:p>
        </p:txBody>
      </p:sp>
      <p:sp>
        <p:nvSpPr>
          <p:cNvPr id="4" name="Shape 96"/>
          <p:cNvSpPr txBox="1">
            <a:spLocks/>
          </p:cNvSpPr>
          <p:nvPr/>
        </p:nvSpPr>
        <p:spPr>
          <a:xfrm>
            <a:off x="509452" y="1268760"/>
            <a:ext cx="8045116" cy="5155124"/>
          </a:xfrm>
          <a:prstGeom prst="rect">
            <a:avLst/>
          </a:prstGeom>
        </p:spPr>
        <p:txBody>
          <a:bodyPr lIns="91425" tIns="91425" rIns="91425" bIns="91425" anchor="t" anchorCtr="0">
            <a:noAutofit/>
          </a:bodyPr>
          <a:lstStyle>
            <a:lvl1pPr marL="292100" lvl="0" indent="-292100" algn="l" rtl="0" eaLnBrk="1" latinLnBrk="0" hangingPunct="1">
              <a:spcBef>
                <a:spcPts val="600"/>
              </a:spcBef>
              <a:buClr>
                <a:srgbClr val="F3F3F3"/>
              </a:buClr>
              <a:buSzPct val="100000"/>
              <a:buFont typeface="Quicksand"/>
              <a:buChar char="◦"/>
              <a:defRPr kumimoji="0" sz="3000" kern="1200">
                <a:solidFill>
                  <a:srgbClr val="F3F3F3"/>
                </a:solidFill>
                <a:latin typeface="Quicksand"/>
                <a:ea typeface="Quicksand"/>
                <a:cs typeface="Quicksand"/>
                <a:sym typeface="Quicksand"/>
              </a:defRPr>
            </a:lvl1pPr>
            <a:lvl2pPr marL="640080" lvl="1" indent="-228600" algn="l" rtl="0" eaLnBrk="1" latinLnBrk="0" hangingPunct="1">
              <a:spcBef>
                <a:spcPts val="480"/>
              </a:spcBef>
              <a:buClr>
                <a:srgbClr val="F3F3F3"/>
              </a:buClr>
              <a:buSzPct val="100000"/>
              <a:buFont typeface="Quicksand"/>
              <a:buChar char="▫"/>
              <a:defRPr kumimoji="0" sz="2400" kern="1200">
                <a:solidFill>
                  <a:srgbClr val="F3F3F3"/>
                </a:solidFill>
                <a:latin typeface="Quicksand"/>
                <a:ea typeface="Quicksand"/>
                <a:cs typeface="Quicksand"/>
                <a:sym typeface="Quicksand"/>
              </a:defRPr>
            </a:lvl2pPr>
            <a:lvl3pPr marL="822960" lvl="2" indent="-192024" algn="l" rtl="0" eaLnBrk="1" latinLnBrk="0" hangingPunct="1">
              <a:spcBef>
                <a:spcPts val="480"/>
              </a:spcBef>
              <a:buClr>
                <a:srgbClr val="F3F3F3"/>
              </a:buClr>
              <a:buSzPct val="100000"/>
              <a:buFont typeface="Quicksand"/>
              <a:buChar char=""/>
              <a:defRPr kumimoji="0" sz="2400" kern="1200">
                <a:solidFill>
                  <a:srgbClr val="F3F3F3"/>
                </a:solidFill>
                <a:latin typeface="Quicksand"/>
                <a:ea typeface="Quicksand"/>
                <a:cs typeface="Quicksand"/>
                <a:sym typeface="Quicksand"/>
              </a:defRPr>
            </a:lvl3pPr>
            <a:lvl4pPr marL="1005840" lvl="3" indent="-182880" algn="l" rtl="0" eaLnBrk="1" latinLnBrk="0" hangingPunct="1">
              <a:spcBef>
                <a:spcPts val="360"/>
              </a:spcBef>
              <a:buClr>
                <a:srgbClr val="F3F3F3"/>
              </a:buClr>
              <a:buSzPct val="100000"/>
              <a:buFont typeface="Quicksand"/>
              <a:buChar char=""/>
              <a:defRPr kumimoji="0" sz="1800" kern="1200">
                <a:solidFill>
                  <a:srgbClr val="F3F3F3"/>
                </a:solidFill>
                <a:latin typeface="Quicksand"/>
                <a:ea typeface="Quicksand"/>
                <a:cs typeface="Quicksand"/>
                <a:sym typeface="Quicksand"/>
              </a:defRPr>
            </a:lvl4pPr>
            <a:lvl5pPr marL="1188720" lvl="4" indent="-182880" algn="l" rtl="0" eaLnBrk="1" latinLnBrk="0" hangingPunct="1">
              <a:spcBef>
                <a:spcPts val="360"/>
              </a:spcBef>
              <a:buClr>
                <a:srgbClr val="F3F3F3"/>
              </a:buClr>
              <a:buSzPct val="100000"/>
              <a:buFont typeface="Quicksand"/>
              <a:buChar char=""/>
              <a:defRPr kumimoji="0" sz="1800" kern="1200">
                <a:solidFill>
                  <a:srgbClr val="F3F3F3"/>
                </a:solidFill>
                <a:latin typeface="Quicksand"/>
                <a:ea typeface="Quicksand"/>
                <a:cs typeface="Quicksand"/>
                <a:sym typeface="Quicksand"/>
              </a:defRPr>
            </a:lvl5pPr>
            <a:lvl6pPr marL="1371600" lvl="5" indent="-173736" algn="l" rtl="0" eaLnBrk="1" latinLnBrk="0" hangingPunct="1">
              <a:spcBef>
                <a:spcPts val="360"/>
              </a:spcBef>
              <a:buClr>
                <a:srgbClr val="F3F3F3"/>
              </a:buClr>
              <a:buSzPct val="100000"/>
              <a:buFont typeface="Quicksand"/>
              <a:buChar char=""/>
              <a:defRPr kumimoji="0" sz="1800" kern="1200" baseline="0">
                <a:solidFill>
                  <a:srgbClr val="F3F3F3"/>
                </a:solidFill>
                <a:latin typeface="Quicksand"/>
                <a:ea typeface="Quicksand"/>
                <a:cs typeface="Quicksand"/>
                <a:sym typeface="Quicksand"/>
              </a:defRPr>
            </a:lvl6pPr>
            <a:lvl7pPr marL="1554480" lvl="6" indent="-173736" algn="l" rtl="0" eaLnBrk="1" latinLnBrk="0" hangingPunct="1">
              <a:spcBef>
                <a:spcPts val="360"/>
              </a:spcBef>
              <a:buClr>
                <a:srgbClr val="F3F3F3"/>
              </a:buClr>
              <a:buSzPct val="100000"/>
              <a:buFont typeface="Quicksand"/>
              <a:buChar char=""/>
              <a:defRPr kumimoji="0" sz="1800" kern="1200" baseline="0">
                <a:solidFill>
                  <a:srgbClr val="F3F3F3"/>
                </a:solidFill>
                <a:latin typeface="Quicksand"/>
                <a:ea typeface="Quicksand"/>
                <a:cs typeface="Quicksand"/>
                <a:sym typeface="Quicksand"/>
              </a:defRPr>
            </a:lvl7pPr>
            <a:lvl8pPr marL="1737360" lvl="7" indent="-173736" algn="l" rtl="0" eaLnBrk="1" latinLnBrk="0" hangingPunct="1">
              <a:spcBef>
                <a:spcPts val="360"/>
              </a:spcBef>
              <a:buClr>
                <a:srgbClr val="F3F3F3"/>
              </a:buClr>
              <a:buSzPct val="100000"/>
              <a:buFont typeface="Quicksand"/>
              <a:buChar char=""/>
              <a:defRPr kumimoji="0" sz="1800" kern="1200" baseline="0">
                <a:solidFill>
                  <a:srgbClr val="F3F3F3"/>
                </a:solidFill>
                <a:latin typeface="Quicksand"/>
                <a:ea typeface="Quicksand"/>
                <a:cs typeface="Quicksand"/>
                <a:sym typeface="Quicksand"/>
              </a:defRPr>
            </a:lvl8pPr>
            <a:lvl9pPr marL="1920240" lvl="8" indent="-173736" algn="l" rtl="0" eaLnBrk="1" latinLnBrk="0" hangingPunct="1">
              <a:spcBef>
                <a:spcPts val="360"/>
              </a:spcBef>
              <a:buClr>
                <a:srgbClr val="F3F3F3"/>
              </a:buClr>
              <a:buSzPct val="100000"/>
              <a:buFont typeface="Quicksand"/>
              <a:buChar char=""/>
              <a:defRPr kumimoji="0" sz="1800" kern="1200" baseline="0">
                <a:solidFill>
                  <a:srgbClr val="F3F3F3"/>
                </a:solidFill>
                <a:latin typeface="Quicksand"/>
                <a:ea typeface="Quicksand"/>
                <a:cs typeface="Quicksand"/>
                <a:sym typeface="Quicksand"/>
              </a:defRPr>
            </a:lvl9pPr>
            <a:extLst/>
          </a:lstStyle>
          <a:p>
            <a:pPr marL="457200" indent="-228600">
              <a:spcBef>
                <a:spcPts val="0"/>
              </a:spcBef>
            </a:pPr>
            <a:endParaRPr lang="en-US" sz="2400" dirty="0" smtClean="0">
              <a:solidFill>
                <a:schemeClr val="tx1"/>
              </a:solidFill>
            </a:endParaRPr>
          </a:p>
          <a:p>
            <a:pPr marL="457200" indent="-228600">
              <a:spcBef>
                <a:spcPts val="0"/>
              </a:spcBef>
            </a:pPr>
            <a:endParaRPr lang="en-IN" sz="2400" dirty="0" smtClean="0">
              <a:solidFill>
                <a:schemeClr val="tx1"/>
              </a:solidFill>
            </a:endParaRPr>
          </a:p>
          <a:p>
            <a:pPr marL="457200" indent="-228600">
              <a:spcBef>
                <a:spcPts val="0"/>
              </a:spcBef>
            </a:pPr>
            <a:endParaRPr lang="en-IN" sz="2400" dirty="0" smtClean="0">
              <a:solidFill>
                <a:schemeClr val="tx1"/>
              </a:solidFill>
            </a:endParaRPr>
          </a:p>
          <a:p>
            <a:pPr marL="457200" indent="-228600">
              <a:spcBef>
                <a:spcPts val="0"/>
              </a:spcBef>
            </a:pPr>
            <a:endParaRPr lang="en-IN" sz="2200" dirty="0" smtClean="0">
              <a:solidFill>
                <a:schemeClr val="tx1"/>
              </a:solidFill>
            </a:endParaRPr>
          </a:p>
        </p:txBody>
      </p:sp>
    </p:spTree>
    <p:extLst>
      <p:ext uri="{BB962C8B-B14F-4D97-AF65-F5344CB8AC3E}">
        <p14:creationId xmlns:p14="http://schemas.microsoft.com/office/powerpoint/2010/main" val="3379859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800" dirty="0" smtClean="0">
                <a:solidFill>
                  <a:schemeClr val="tx1"/>
                </a:solidFill>
              </a:rPr>
              <a:t>Green IT, gadgets and apps-</a:t>
            </a:r>
            <a:r>
              <a:rPr lang="en-IN" sz="2800" dirty="0" err="1" smtClean="0">
                <a:solidFill>
                  <a:schemeClr val="tx1"/>
                </a:solidFill>
              </a:rPr>
              <a:t>cond</a:t>
            </a:r>
            <a:endParaRPr lang="en-IN" sz="2800" dirty="0">
              <a:solidFill>
                <a:schemeClr val="tx1"/>
              </a:solidFill>
            </a:endParaRPr>
          </a:p>
        </p:txBody>
      </p:sp>
      <p:sp>
        <p:nvSpPr>
          <p:cNvPr id="96" name="Shape 96"/>
          <p:cNvSpPr txBox="1">
            <a:spLocks noGrp="1"/>
          </p:cNvSpPr>
          <p:nvPr>
            <p:ph type="body" idx="1"/>
          </p:nvPr>
        </p:nvSpPr>
        <p:spPr>
          <a:xfrm>
            <a:off x="323528" y="1268760"/>
            <a:ext cx="8280919" cy="5299140"/>
          </a:xfrm>
          <a:prstGeom prst="rect">
            <a:avLst/>
          </a:prstGeom>
        </p:spPr>
        <p:txBody>
          <a:bodyPr lIns="91425" tIns="91425" rIns="91425" bIns="91425" anchor="t" anchorCtr="0">
            <a:noAutofit/>
          </a:bodyPr>
          <a:lstStyle/>
          <a:p>
            <a:pPr marL="457200" lvl="0" indent="-228600">
              <a:spcBef>
                <a:spcPts val="0"/>
              </a:spcBef>
            </a:pPr>
            <a:r>
              <a:rPr lang="en-IN" sz="2800" dirty="0">
                <a:solidFill>
                  <a:schemeClr val="tx1"/>
                </a:solidFill>
              </a:rPr>
              <a:t>Smartphone apps </a:t>
            </a:r>
            <a:r>
              <a:rPr lang="en-IN" sz="2800" dirty="0" smtClean="0">
                <a:solidFill>
                  <a:schemeClr val="tx1"/>
                </a:solidFill>
              </a:rPr>
              <a:t>abound! But there some green apps too.</a:t>
            </a:r>
          </a:p>
          <a:p>
            <a:pPr marL="457200" lvl="0" indent="-228600">
              <a:spcBef>
                <a:spcPts val="0"/>
              </a:spcBef>
            </a:pPr>
            <a:endParaRPr lang="en-IN" sz="2800" dirty="0" smtClean="0">
              <a:solidFill>
                <a:schemeClr val="tx1"/>
              </a:solidFill>
            </a:endParaRPr>
          </a:p>
          <a:p>
            <a:pPr marL="457200" lvl="1" indent="-228600">
              <a:spcBef>
                <a:spcPts val="0"/>
              </a:spcBef>
            </a:pPr>
            <a:r>
              <a:rPr lang="en-IN" sz="2200" dirty="0" smtClean="0">
                <a:solidFill>
                  <a:schemeClr val="tx1"/>
                </a:solidFill>
              </a:rPr>
              <a:t>Light bulb finder – to find energy efficient light bulbs</a:t>
            </a:r>
          </a:p>
          <a:p>
            <a:pPr marL="457200" lvl="1" indent="-228600">
              <a:spcBef>
                <a:spcPts val="0"/>
              </a:spcBef>
            </a:pPr>
            <a:r>
              <a:rPr lang="en-IN" sz="2200" dirty="0">
                <a:solidFill>
                  <a:schemeClr val="tx1"/>
                </a:solidFill>
              </a:rPr>
              <a:t>Good Guide - green app that lets you scan a bar code, then informs you about that product's environmental </a:t>
            </a:r>
            <a:r>
              <a:rPr lang="en-IN" sz="2200" dirty="0" smtClean="0">
                <a:solidFill>
                  <a:schemeClr val="tx1"/>
                </a:solidFill>
              </a:rPr>
              <a:t>footprint</a:t>
            </a:r>
          </a:p>
          <a:p>
            <a:pPr marL="457200" lvl="1" indent="-228600">
              <a:spcBef>
                <a:spcPts val="0"/>
              </a:spcBef>
            </a:pPr>
            <a:endParaRPr lang="en-IN" sz="2200" dirty="0" smtClean="0">
              <a:solidFill>
                <a:schemeClr val="tx1"/>
              </a:solidFill>
            </a:endParaRPr>
          </a:p>
          <a:p>
            <a:pPr marL="457200" lvl="1" indent="-228600">
              <a:spcBef>
                <a:spcPts val="0"/>
              </a:spcBef>
            </a:pPr>
            <a:r>
              <a:rPr lang="en-IN" sz="2200" dirty="0" err="1" smtClean="0">
                <a:solidFill>
                  <a:schemeClr val="tx1"/>
                </a:solidFill>
              </a:rPr>
              <a:t>iRecycle</a:t>
            </a:r>
            <a:r>
              <a:rPr lang="en-IN" sz="2200" dirty="0" smtClean="0">
                <a:solidFill>
                  <a:schemeClr val="tx1"/>
                </a:solidFill>
              </a:rPr>
              <a:t> </a:t>
            </a:r>
            <a:r>
              <a:rPr lang="en-IN" sz="2200" dirty="0">
                <a:solidFill>
                  <a:schemeClr val="tx1"/>
                </a:solidFill>
              </a:rPr>
              <a:t>- the app know where you want to recycle </a:t>
            </a:r>
            <a:r>
              <a:rPr lang="en-IN" sz="2200" dirty="0" smtClean="0">
                <a:solidFill>
                  <a:schemeClr val="tx1"/>
                </a:solidFill>
              </a:rPr>
              <a:t>or </a:t>
            </a:r>
            <a:r>
              <a:rPr lang="en-IN" sz="2200" dirty="0">
                <a:solidFill>
                  <a:schemeClr val="tx1"/>
                </a:solidFill>
              </a:rPr>
              <a:t>use your current location </a:t>
            </a:r>
            <a:r>
              <a:rPr lang="en-IN" sz="2200" dirty="0" smtClean="0">
                <a:solidFill>
                  <a:schemeClr val="tx1"/>
                </a:solidFill>
              </a:rPr>
              <a:t>and </a:t>
            </a:r>
            <a:r>
              <a:rPr lang="en-IN" sz="2200" dirty="0" err="1">
                <a:solidFill>
                  <a:schemeClr val="tx1"/>
                </a:solidFill>
              </a:rPr>
              <a:t>iRecycle</a:t>
            </a:r>
            <a:r>
              <a:rPr lang="en-IN" sz="2200" dirty="0">
                <a:solidFill>
                  <a:schemeClr val="tx1"/>
                </a:solidFill>
              </a:rPr>
              <a:t> will tell you what resources are nearby, their hours of operation and driving </a:t>
            </a:r>
            <a:r>
              <a:rPr lang="en-IN" sz="2200">
                <a:solidFill>
                  <a:schemeClr val="tx1"/>
                </a:solidFill>
              </a:rPr>
              <a:t>directions</a:t>
            </a:r>
            <a:r>
              <a:rPr lang="en-IN" sz="2200" smtClean="0">
                <a:solidFill>
                  <a:schemeClr val="tx1"/>
                </a:solidFill>
              </a:rPr>
              <a:t>.</a:t>
            </a:r>
          </a:p>
          <a:p>
            <a:pPr marL="457200" lvl="1" indent="-228600">
              <a:spcBef>
                <a:spcPts val="0"/>
              </a:spcBef>
            </a:pPr>
            <a:endParaRPr lang="en-IN" sz="2200" dirty="0" smtClean="0">
              <a:solidFill>
                <a:schemeClr val="tx1"/>
              </a:solidFill>
            </a:endParaRPr>
          </a:p>
          <a:p>
            <a:pPr marL="457200" indent="-228600">
              <a:spcBef>
                <a:spcPts val="0"/>
              </a:spcBef>
            </a:pPr>
            <a:r>
              <a:rPr lang="en-IN" sz="2800" dirty="0" smtClean="0">
                <a:solidFill>
                  <a:schemeClr val="tx1"/>
                </a:solidFill>
              </a:rPr>
              <a:t>Selection and efficient usage of smart apps in libraries green initiatives.</a:t>
            </a:r>
          </a:p>
          <a:p>
            <a:pPr marL="228600" lvl="1">
              <a:spcBef>
                <a:spcPts val="0"/>
              </a:spcBef>
              <a:buNone/>
            </a:pPr>
            <a:endParaRPr lang="en-IN" sz="2200" dirty="0" smtClean="0"/>
          </a:p>
          <a:p>
            <a:pPr marL="457200" lvl="0" indent="-228600">
              <a:spcBef>
                <a:spcPts val="0"/>
              </a:spcBef>
            </a:pPr>
            <a:endParaRPr lang="en-IN" sz="2800" dirty="0" smtClean="0"/>
          </a:p>
          <a:p>
            <a:pPr marL="457200" lvl="0" indent="-228600">
              <a:spcBef>
                <a:spcPts val="0"/>
              </a:spcBef>
            </a:pPr>
            <a:endParaRPr lang="en-IN" sz="2800" dirty="0" smtClean="0"/>
          </a:p>
        </p:txBody>
      </p:sp>
    </p:spTree>
    <p:extLst>
      <p:ext uri="{BB962C8B-B14F-4D97-AF65-F5344CB8AC3E}">
        <p14:creationId xmlns:p14="http://schemas.microsoft.com/office/powerpoint/2010/main" val="3033357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800" dirty="0" smtClean="0">
                <a:solidFill>
                  <a:schemeClr val="tx1"/>
                </a:solidFill>
              </a:rPr>
              <a:t>Day light harvesting</a:t>
            </a:r>
            <a:endParaRPr lang="en-IN" sz="2800" dirty="0">
              <a:solidFill>
                <a:schemeClr val="tx1"/>
              </a:solidFill>
            </a:endParaRPr>
          </a:p>
        </p:txBody>
      </p:sp>
      <p:sp>
        <p:nvSpPr>
          <p:cNvPr id="96" name="Shape 96"/>
          <p:cNvSpPr txBox="1">
            <a:spLocks noGrp="1"/>
          </p:cNvSpPr>
          <p:nvPr>
            <p:ph type="body" idx="1"/>
          </p:nvPr>
        </p:nvSpPr>
        <p:spPr>
          <a:xfrm>
            <a:off x="467544" y="1412776"/>
            <a:ext cx="8428262" cy="5328592"/>
          </a:xfrm>
          <a:prstGeom prst="rect">
            <a:avLst/>
          </a:prstGeom>
        </p:spPr>
        <p:txBody>
          <a:bodyPr lIns="91425" tIns="91425" rIns="91425" bIns="91425" anchor="t" anchorCtr="0">
            <a:noAutofit/>
          </a:bodyPr>
          <a:lstStyle/>
          <a:p>
            <a:pPr marL="457200" lvl="0" indent="-228600">
              <a:spcBef>
                <a:spcPts val="0"/>
              </a:spcBef>
            </a:pPr>
            <a:r>
              <a:rPr lang="en-IN" sz="2400" dirty="0">
                <a:solidFill>
                  <a:schemeClr val="tx1"/>
                </a:solidFill>
              </a:rPr>
              <a:t>U</a:t>
            </a:r>
            <a:r>
              <a:rPr lang="en-IN" sz="2400" dirty="0" smtClean="0">
                <a:solidFill>
                  <a:schemeClr val="tx1"/>
                </a:solidFill>
              </a:rPr>
              <a:t>tilizing </a:t>
            </a:r>
            <a:r>
              <a:rPr lang="en-IN" sz="2400" dirty="0">
                <a:solidFill>
                  <a:schemeClr val="tx1"/>
                </a:solidFill>
              </a:rPr>
              <a:t>daylight in libraries is becoming a priority not only for aesthetic reasons, but also with the intent to save energy and costs. </a:t>
            </a:r>
            <a:r>
              <a:rPr lang="en-IN" sz="2400" dirty="0" smtClean="0">
                <a:solidFill>
                  <a:schemeClr val="tx1"/>
                </a:solidFill>
              </a:rPr>
              <a:t>apps in libraries green initiatives.</a:t>
            </a:r>
          </a:p>
          <a:p>
            <a:pPr marL="457200" lvl="1" indent="-228600">
              <a:spcBef>
                <a:spcPts val="0"/>
              </a:spcBef>
            </a:pPr>
            <a:endParaRPr lang="en-IN" dirty="0">
              <a:solidFill>
                <a:schemeClr val="tx1"/>
              </a:solidFill>
            </a:endParaRPr>
          </a:p>
          <a:p>
            <a:pPr marL="457200" lvl="1" indent="-228600">
              <a:spcBef>
                <a:spcPts val="0"/>
              </a:spcBef>
            </a:pPr>
            <a:r>
              <a:rPr lang="en-IN" dirty="0" smtClean="0">
                <a:solidFill>
                  <a:schemeClr val="tx1"/>
                </a:solidFill>
              </a:rPr>
              <a:t>Roof </a:t>
            </a:r>
            <a:r>
              <a:rPr lang="en-IN" dirty="0">
                <a:solidFill>
                  <a:schemeClr val="tx1"/>
                </a:solidFill>
              </a:rPr>
              <a:t>monitors, skylights, and wall apertures are some of the design features used to improve the quality of natural lighting in </a:t>
            </a:r>
            <a:r>
              <a:rPr lang="en-IN" dirty="0" smtClean="0">
                <a:solidFill>
                  <a:schemeClr val="tx1"/>
                </a:solidFill>
              </a:rPr>
              <a:t>libraries.</a:t>
            </a:r>
          </a:p>
          <a:p>
            <a:pPr marL="457200" lvl="1" indent="-228600">
              <a:spcBef>
                <a:spcPts val="0"/>
              </a:spcBef>
            </a:pPr>
            <a:endParaRPr lang="en-IN" dirty="0" smtClean="0">
              <a:solidFill>
                <a:schemeClr val="tx1"/>
              </a:solidFill>
            </a:endParaRPr>
          </a:p>
          <a:p>
            <a:pPr marL="457200" lvl="1" indent="-228600">
              <a:spcBef>
                <a:spcPts val="0"/>
              </a:spcBef>
            </a:pPr>
            <a:r>
              <a:rPr lang="en-IN" dirty="0">
                <a:solidFill>
                  <a:schemeClr val="tx1"/>
                </a:solidFill>
              </a:rPr>
              <a:t>Use of day light sensors will helps in </a:t>
            </a:r>
            <a:r>
              <a:rPr lang="en-IN" dirty="0" smtClean="0">
                <a:solidFill>
                  <a:schemeClr val="tx1"/>
                </a:solidFill>
              </a:rPr>
              <a:t>reducing energy </a:t>
            </a:r>
            <a:r>
              <a:rPr lang="en-IN" dirty="0">
                <a:solidFill>
                  <a:schemeClr val="tx1"/>
                </a:solidFill>
              </a:rPr>
              <a:t>consumption and controls the lights in day lit spaces. </a:t>
            </a:r>
            <a:endParaRPr lang="en-IN" dirty="0" smtClean="0">
              <a:solidFill>
                <a:schemeClr val="tx1"/>
              </a:solidFill>
            </a:endParaRPr>
          </a:p>
          <a:p>
            <a:pPr marL="457200" lvl="1" indent="-228600">
              <a:spcBef>
                <a:spcPts val="0"/>
              </a:spcBef>
            </a:pPr>
            <a:endParaRPr lang="en-IN" dirty="0">
              <a:solidFill>
                <a:schemeClr val="tx1"/>
              </a:solidFill>
            </a:endParaRPr>
          </a:p>
          <a:p>
            <a:pPr marL="457200" lvl="1" indent="-228600">
              <a:spcBef>
                <a:spcPts val="0"/>
              </a:spcBef>
            </a:pPr>
            <a:r>
              <a:rPr lang="en-IN" dirty="0" smtClean="0">
                <a:solidFill>
                  <a:schemeClr val="tx1"/>
                </a:solidFill>
              </a:rPr>
              <a:t>Using </a:t>
            </a:r>
            <a:r>
              <a:rPr lang="en-IN" dirty="0">
                <a:solidFill>
                  <a:schemeClr val="tx1"/>
                </a:solidFill>
              </a:rPr>
              <a:t>photo sensors in day lit spaces to control dimmable ballasts will allow a system to work without being actively operated by occupants</a:t>
            </a:r>
            <a:r>
              <a:rPr lang="en-IN" dirty="0"/>
              <a:t>. </a:t>
            </a:r>
            <a:endParaRPr lang="en-IN" dirty="0" smtClean="0"/>
          </a:p>
          <a:p>
            <a:pPr marL="228600" lvl="1">
              <a:spcBef>
                <a:spcPts val="0"/>
              </a:spcBef>
              <a:buNone/>
            </a:pPr>
            <a:endParaRPr lang="en-IN" dirty="0" smtClean="0"/>
          </a:p>
          <a:p>
            <a:pPr marL="457200" lvl="0" indent="-228600">
              <a:spcBef>
                <a:spcPts val="0"/>
              </a:spcBef>
            </a:pPr>
            <a:endParaRPr lang="en-IN" sz="2400" dirty="0" smtClean="0"/>
          </a:p>
          <a:p>
            <a:pPr marL="457200" lvl="0" indent="-228600">
              <a:spcBef>
                <a:spcPts val="0"/>
              </a:spcBef>
            </a:pPr>
            <a:endParaRPr lang="en-IN" sz="2800" dirty="0" smtClean="0"/>
          </a:p>
        </p:txBody>
      </p:sp>
    </p:spTree>
    <p:extLst>
      <p:ext uri="{BB962C8B-B14F-4D97-AF65-F5344CB8AC3E}">
        <p14:creationId xmlns:p14="http://schemas.microsoft.com/office/powerpoint/2010/main" val="1415411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683568" y="836712"/>
            <a:ext cx="7627939" cy="459900"/>
          </a:xfrm>
          <a:prstGeom prst="rect">
            <a:avLst/>
          </a:prstGeom>
        </p:spPr>
        <p:txBody>
          <a:bodyPr lIns="91425" tIns="91425" rIns="91425" bIns="91425" anchor="b" anchorCtr="0">
            <a:noAutofit/>
          </a:bodyPr>
          <a:lstStyle/>
          <a:p>
            <a:pPr marL="457200" lvl="0" indent="-228600"/>
            <a:r>
              <a:rPr lang="en-IN" sz="2800" dirty="0" smtClean="0">
                <a:solidFill>
                  <a:schemeClr val="tx1"/>
                </a:solidFill>
              </a:rPr>
              <a:t>Space management and Alternative transport</a:t>
            </a:r>
            <a:endParaRPr lang="en-IN" sz="2800" dirty="0">
              <a:solidFill>
                <a:schemeClr val="tx1"/>
              </a:solidFill>
            </a:endParaRPr>
          </a:p>
        </p:txBody>
      </p:sp>
      <p:sp>
        <p:nvSpPr>
          <p:cNvPr id="96" name="Shape 96"/>
          <p:cNvSpPr txBox="1">
            <a:spLocks noGrp="1"/>
          </p:cNvSpPr>
          <p:nvPr>
            <p:ph type="body" idx="1"/>
          </p:nvPr>
        </p:nvSpPr>
        <p:spPr>
          <a:xfrm>
            <a:off x="1021804" y="1308273"/>
            <a:ext cx="7438951" cy="5155124"/>
          </a:xfrm>
          <a:prstGeom prst="rect">
            <a:avLst/>
          </a:prstGeom>
        </p:spPr>
        <p:txBody>
          <a:bodyPr lIns="91425" tIns="91425" rIns="91425" bIns="91425" anchor="t" anchorCtr="0">
            <a:noAutofit/>
          </a:bodyPr>
          <a:lstStyle/>
          <a:p>
            <a:pPr marL="457200" lvl="0" indent="-228600">
              <a:spcBef>
                <a:spcPts val="0"/>
              </a:spcBef>
            </a:pPr>
            <a:r>
              <a:rPr lang="en-IN" sz="2800" dirty="0" smtClean="0">
                <a:solidFill>
                  <a:schemeClr val="tx1"/>
                </a:solidFill>
              </a:rPr>
              <a:t>Share and ride for library </a:t>
            </a:r>
            <a:r>
              <a:rPr lang="en-IN" sz="2800" dirty="0">
                <a:solidFill>
                  <a:schemeClr val="tx1"/>
                </a:solidFill>
              </a:rPr>
              <a:t>employees and users </a:t>
            </a:r>
            <a:endParaRPr lang="en-IN" sz="2800" dirty="0" smtClean="0">
              <a:solidFill>
                <a:schemeClr val="tx1"/>
              </a:solidFill>
            </a:endParaRPr>
          </a:p>
          <a:p>
            <a:pPr marL="457200" lvl="1" indent="-228600">
              <a:spcBef>
                <a:spcPts val="0"/>
              </a:spcBef>
            </a:pPr>
            <a:endParaRPr lang="en-IN" sz="2800" dirty="0">
              <a:solidFill>
                <a:schemeClr val="tx1"/>
              </a:solidFill>
            </a:endParaRPr>
          </a:p>
          <a:p>
            <a:pPr marL="457200" lvl="1" indent="-228600">
              <a:spcBef>
                <a:spcPts val="0"/>
              </a:spcBef>
            </a:pPr>
            <a:r>
              <a:rPr lang="en-IN" sz="2200" dirty="0" smtClean="0">
                <a:solidFill>
                  <a:schemeClr val="tx1"/>
                </a:solidFill>
              </a:rPr>
              <a:t>Carpool, </a:t>
            </a:r>
            <a:r>
              <a:rPr lang="en-IN" sz="2200" dirty="0" err="1" smtClean="0">
                <a:solidFill>
                  <a:schemeClr val="tx1"/>
                </a:solidFill>
              </a:rPr>
              <a:t>Bikepool</a:t>
            </a:r>
            <a:r>
              <a:rPr lang="en-IN" sz="2200" dirty="0" smtClean="0">
                <a:solidFill>
                  <a:schemeClr val="tx1"/>
                </a:solidFill>
              </a:rPr>
              <a:t>, Public transport</a:t>
            </a:r>
          </a:p>
          <a:p>
            <a:pPr marL="457200" lvl="1" indent="-228600">
              <a:spcBef>
                <a:spcPts val="0"/>
              </a:spcBef>
            </a:pPr>
            <a:r>
              <a:rPr lang="en-IN" sz="2200" dirty="0" smtClean="0">
                <a:solidFill>
                  <a:schemeClr val="tx1"/>
                </a:solidFill>
              </a:rPr>
              <a:t>Split cost, Save fuel</a:t>
            </a:r>
          </a:p>
          <a:p>
            <a:pPr marL="457200" lvl="1" indent="-228600">
              <a:spcBef>
                <a:spcPts val="0"/>
              </a:spcBef>
            </a:pPr>
            <a:r>
              <a:rPr lang="en-IN" sz="2200" dirty="0" err="1" smtClean="0">
                <a:solidFill>
                  <a:schemeClr val="tx1"/>
                </a:solidFill>
              </a:rPr>
              <a:t>Exmaples</a:t>
            </a:r>
            <a:r>
              <a:rPr lang="en-IN" sz="2200" dirty="0" smtClean="0">
                <a:solidFill>
                  <a:schemeClr val="tx1"/>
                </a:solidFill>
              </a:rPr>
              <a:t>- </a:t>
            </a:r>
            <a:r>
              <a:rPr lang="en-IN" sz="2200" dirty="0" err="1" smtClean="0">
                <a:solidFill>
                  <a:schemeClr val="tx1"/>
                </a:solidFill>
              </a:rPr>
              <a:t>UberPOOL</a:t>
            </a:r>
            <a:r>
              <a:rPr lang="en-IN" sz="2200" dirty="0" smtClean="0">
                <a:solidFill>
                  <a:schemeClr val="tx1"/>
                </a:solidFill>
              </a:rPr>
              <a:t>, Ola</a:t>
            </a:r>
          </a:p>
          <a:p>
            <a:pPr marL="457200" lvl="1" indent="-228600">
              <a:spcBef>
                <a:spcPts val="0"/>
              </a:spcBef>
            </a:pPr>
            <a:endParaRPr lang="en-IN" sz="2200" dirty="0" smtClean="0">
              <a:solidFill>
                <a:schemeClr val="tx1"/>
              </a:solidFill>
            </a:endParaRPr>
          </a:p>
          <a:p>
            <a:pPr marL="457200" lvl="1">
              <a:spcBef>
                <a:spcPts val="0"/>
              </a:spcBef>
            </a:pPr>
            <a:r>
              <a:rPr lang="en-IN" sz="2200" dirty="0" smtClean="0">
                <a:solidFill>
                  <a:schemeClr val="tx1"/>
                </a:solidFill>
              </a:rPr>
              <a:t>Use of </a:t>
            </a:r>
            <a:r>
              <a:rPr lang="en-IN" sz="2200" dirty="0">
                <a:solidFill>
                  <a:schemeClr val="tx1"/>
                </a:solidFill>
              </a:rPr>
              <a:t>bicycles and electric car </a:t>
            </a:r>
            <a:r>
              <a:rPr lang="en-IN" sz="2200" dirty="0" smtClean="0">
                <a:solidFill>
                  <a:schemeClr val="tx1"/>
                </a:solidFill>
              </a:rPr>
              <a:t>with charging stations</a:t>
            </a:r>
            <a:endParaRPr lang="en-IN" sz="2200" dirty="0">
              <a:solidFill>
                <a:schemeClr val="tx1"/>
              </a:solidFill>
            </a:endParaRPr>
          </a:p>
          <a:p>
            <a:pPr marL="228600" indent="0">
              <a:spcBef>
                <a:spcPts val="0"/>
              </a:spcBef>
              <a:buNone/>
            </a:pPr>
            <a:r>
              <a:rPr lang="en-IN" sz="2400" dirty="0" smtClean="0">
                <a:solidFill>
                  <a:schemeClr val="tx1"/>
                </a:solidFill>
              </a:rPr>
              <a:t>, </a:t>
            </a:r>
            <a:r>
              <a:rPr lang="en-IN" sz="2400" dirty="0">
                <a:solidFill>
                  <a:schemeClr val="tx1"/>
                </a:solidFill>
              </a:rPr>
              <a:t>promotion or subsidy of alternative forms of transportation for employees, such as fuel efficient vehicles, cycling, or mass transit mechanisms will largely help in controlling greenhouse-gas emissions. </a:t>
            </a:r>
          </a:p>
          <a:p>
            <a:pPr marL="457200" lvl="0" indent="-228600">
              <a:spcBef>
                <a:spcPts val="0"/>
              </a:spcBef>
            </a:pPr>
            <a:endParaRPr lang="en-IN" sz="2800" dirty="0" smtClean="0"/>
          </a:p>
        </p:txBody>
      </p:sp>
    </p:spTree>
    <p:extLst>
      <p:ext uri="{BB962C8B-B14F-4D97-AF65-F5344CB8AC3E}">
        <p14:creationId xmlns:p14="http://schemas.microsoft.com/office/powerpoint/2010/main" val="2221982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539552" y="692696"/>
            <a:ext cx="6264696" cy="459900"/>
          </a:xfrm>
          <a:prstGeom prst="rect">
            <a:avLst/>
          </a:prstGeom>
        </p:spPr>
        <p:txBody>
          <a:bodyPr lIns="91425" tIns="91425" rIns="91425" bIns="91425" anchor="b" anchorCtr="0">
            <a:noAutofit/>
          </a:bodyPr>
          <a:lstStyle/>
          <a:p>
            <a:pPr marL="457200" lvl="0" indent="-228600"/>
            <a:r>
              <a:rPr lang="en-IN" sz="2400" dirty="0" smtClean="0">
                <a:solidFill>
                  <a:schemeClr val="tx1"/>
                </a:solidFill>
              </a:rPr>
              <a:t>Healthy </a:t>
            </a:r>
            <a:r>
              <a:rPr lang="en-IN" sz="2400" dirty="0">
                <a:solidFill>
                  <a:schemeClr val="tx1"/>
                </a:solidFill>
              </a:rPr>
              <a:t>atmosphere through microclimate</a:t>
            </a:r>
          </a:p>
        </p:txBody>
      </p:sp>
      <p:sp>
        <p:nvSpPr>
          <p:cNvPr id="96" name="Shape 96"/>
          <p:cNvSpPr txBox="1">
            <a:spLocks noGrp="1"/>
          </p:cNvSpPr>
          <p:nvPr>
            <p:ph type="body" idx="1"/>
          </p:nvPr>
        </p:nvSpPr>
        <p:spPr>
          <a:xfrm>
            <a:off x="1165496" y="1412776"/>
            <a:ext cx="7438951" cy="5155124"/>
          </a:xfrm>
          <a:prstGeom prst="rect">
            <a:avLst/>
          </a:prstGeom>
        </p:spPr>
        <p:txBody>
          <a:bodyPr lIns="91425" tIns="91425" rIns="91425" bIns="91425" anchor="t" anchorCtr="0">
            <a:noAutofit/>
          </a:bodyPr>
          <a:lstStyle/>
          <a:p>
            <a:pPr marL="576580" lvl="1" indent="0">
              <a:spcBef>
                <a:spcPts val="0"/>
              </a:spcBef>
              <a:buNone/>
            </a:pPr>
            <a:r>
              <a:rPr lang="en-IN" dirty="0">
                <a:solidFill>
                  <a:schemeClr val="tx1"/>
                </a:solidFill>
              </a:rPr>
              <a:t>Libraries exist and function in a wide range of climatic conditions </a:t>
            </a:r>
            <a:endParaRPr lang="en-IN" dirty="0" smtClean="0">
              <a:solidFill>
                <a:schemeClr val="tx1"/>
              </a:solidFill>
            </a:endParaRPr>
          </a:p>
          <a:p>
            <a:pPr marL="457200" lvl="0" indent="-228600">
              <a:spcBef>
                <a:spcPts val="0"/>
              </a:spcBef>
            </a:pPr>
            <a:endParaRPr lang="en-IN" sz="2400" dirty="0">
              <a:solidFill>
                <a:schemeClr val="tx1"/>
              </a:solidFill>
            </a:endParaRPr>
          </a:p>
          <a:p>
            <a:pPr marL="457200" lvl="0" indent="-228600">
              <a:spcBef>
                <a:spcPts val="0"/>
              </a:spcBef>
            </a:pPr>
            <a:r>
              <a:rPr lang="en-IN" sz="2400" dirty="0" smtClean="0">
                <a:solidFill>
                  <a:schemeClr val="tx1"/>
                </a:solidFill>
              </a:rPr>
              <a:t>Raising </a:t>
            </a:r>
            <a:r>
              <a:rPr lang="en-IN" sz="2400" dirty="0">
                <a:solidFill>
                  <a:schemeClr val="tx1"/>
                </a:solidFill>
              </a:rPr>
              <a:t>the height of ceiling of reading </a:t>
            </a:r>
            <a:r>
              <a:rPr lang="en-IN" sz="2400" dirty="0" smtClean="0">
                <a:solidFill>
                  <a:schemeClr val="tx1"/>
                </a:solidFill>
              </a:rPr>
              <a:t>room.</a:t>
            </a:r>
          </a:p>
          <a:p>
            <a:pPr marL="457200" lvl="0" indent="-228600">
              <a:spcBef>
                <a:spcPts val="0"/>
              </a:spcBef>
            </a:pPr>
            <a:endParaRPr lang="en-IN" sz="2400" dirty="0" smtClean="0">
              <a:solidFill>
                <a:schemeClr val="tx1"/>
              </a:solidFill>
            </a:endParaRPr>
          </a:p>
          <a:p>
            <a:pPr marL="457200" lvl="0" indent="-228600">
              <a:spcBef>
                <a:spcPts val="0"/>
              </a:spcBef>
            </a:pPr>
            <a:r>
              <a:rPr lang="en-IN" sz="2400" dirty="0" smtClean="0">
                <a:solidFill>
                  <a:schemeClr val="tx1"/>
                </a:solidFill>
              </a:rPr>
              <a:t>Rain </a:t>
            </a:r>
            <a:r>
              <a:rPr lang="en-IN" sz="2400" dirty="0">
                <a:solidFill>
                  <a:schemeClr val="tx1"/>
                </a:solidFill>
              </a:rPr>
              <a:t>water harvesting tank on </a:t>
            </a:r>
            <a:r>
              <a:rPr lang="en-IN" sz="2400" dirty="0" smtClean="0">
                <a:solidFill>
                  <a:schemeClr val="tx1"/>
                </a:solidFill>
              </a:rPr>
              <a:t>roof.</a:t>
            </a:r>
          </a:p>
          <a:p>
            <a:pPr marL="457200" lvl="0" indent="-228600">
              <a:spcBef>
                <a:spcPts val="0"/>
              </a:spcBef>
            </a:pPr>
            <a:endParaRPr lang="en-IN" sz="2400" dirty="0" smtClean="0">
              <a:solidFill>
                <a:schemeClr val="tx1"/>
              </a:solidFill>
            </a:endParaRPr>
          </a:p>
          <a:p>
            <a:pPr marL="457200" lvl="0" indent="-228600">
              <a:spcBef>
                <a:spcPts val="0"/>
              </a:spcBef>
            </a:pPr>
            <a:r>
              <a:rPr lang="en-IN" sz="2400" dirty="0" smtClean="0">
                <a:solidFill>
                  <a:schemeClr val="tx1"/>
                </a:solidFill>
              </a:rPr>
              <a:t>Water bodies </a:t>
            </a:r>
            <a:r>
              <a:rPr lang="en-IN" sz="2400" dirty="0">
                <a:solidFill>
                  <a:schemeClr val="tx1"/>
                </a:solidFill>
              </a:rPr>
              <a:t>in the library premises, landscaped plantation and underground </a:t>
            </a:r>
            <a:r>
              <a:rPr lang="en-IN" sz="2400" dirty="0" smtClean="0">
                <a:solidFill>
                  <a:schemeClr val="tx1"/>
                </a:solidFill>
              </a:rPr>
              <a:t>parking.</a:t>
            </a:r>
          </a:p>
          <a:p>
            <a:pPr marL="457200" lvl="0" indent="-228600">
              <a:spcBef>
                <a:spcPts val="0"/>
              </a:spcBef>
            </a:pPr>
            <a:endParaRPr lang="en-IN" sz="2400" dirty="0" smtClean="0">
              <a:solidFill>
                <a:schemeClr val="tx1"/>
              </a:solidFill>
            </a:endParaRPr>
          </a:p>
          <a:p>
            <a:pPr marL="457200" lvl="0" indent="-228600">
              <a:spcBef>
                <a:spcPts val="0"/>
              </a:spcBef>
            </a:pPr>
            <a:r>
              <a:rPr lang="en-IN" sz="2400" dirty="0">
                <a:solidFill>
                  <a:schemeClr val="tx1"/>
                </a:solidFill>
              </a:rPr>
              <a:t>V</a:t>
            </a:r>
            <a:r>
              <a:rPr lang="en-IN" sz="2400" dirty="0" smtClean="0">
                <a:solidFill>
                  <a:schemeClr val="tx1"/>
                </a:solidFill>
              </a:rPr>
              <a:t>egetated </a:t>
            </a:r>
            <a:r>
              <a:rPr lang="en-IN" sz="2400" dirty="0">
                <a:solidFill>
                  <a:schemeClr val="tx1"/>
                </a:solidFill>
              </a:rPr>
              <a:t>roof </a:t>
            </a:r>
            <a:endParaRPr lang="en-IN" sz="2400" dirty="0" smtClean="0">
              <a:solidFill>
                <a:schemeClr val="tx1"/>
              </a:solidFill>
            </a:endParaRPr>
          </a:p>
          <a:p>
            <a:pPr marL="457200" lvl="0" indent="-228600">
              <a:spcBef>
                <a:spcPts val="0"/>
              </a:spcBef>
            </a:pPr>
            <a:endParaRPr lang="en-IN" sz="2800" dirty="0" smtClean="0">
              <a:solidFill>
                <a:schemeClr val="tx1"/>
              </a:solidFill>
            </a:endParaRPr>
          </a:p>
        </p:txBody>
      </p:sp>
    </p:spTree>
    <p:extLst>
      <p:ext uri="{BB962C8B-B14F-4D97-AF65-F5344CB8AC3E}">
        <p14:creationId xmlns:p14="http://schemas.microsoft.com/office/powerpoint/2010/main" val="1849334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95536" y="692696"/>
            <a:ext cx="8280920" cy="459900"/>
          </a:xfrm>
          <a:prstGeom prst="rect">
            <a:avLst/>
          </a:prstGeom>
        </p:spPr>
        <p:txBody>
          <a:bodyPr lIns="91425" tIns="91425" rIns="91425" bIns="91425" anchor="b" anchorCtr="0">
            <a:noAutofit/>
          </a:bodyPr>
          <a:lstStyle/>
          <a:p>
            <a:pPr marL="457200" lvl="0" indent="-228600"/>
            <a:r>
              <a:rPr lang="en-IN" sz="2800" dirty="0" smtClean="0">
                <a:solidFill>
                  <a:schemeClr val="tx1"/>
                </a:solidFill>
              </a:rPr>
              <a:t>Healthy </a:t>
            </a:r>
            <a:r>
              <a:rPr lang="en-IN" sz="2800" dirty="0">
                <a:solidFill>
                  <a:schemeClr val="tx1"/>
                </a:solidFill>
              </a:rPr>
              <a:t>atmosphere through </a:t>
            </a:r>
            <a:r>
              <a:rPr lang="en-IN" sz="2800" dirty="0" smtClean="0">
                <a:solidFill>
                  <a:schemeClr val="tx1"/>
                </a:solidFill>
              </a:rPr>
              <a:t>microclimate-</a:t>
            </a:r>
            <a:r>
              <a:rPr lang="en-IN" sz="2800" dirty="0" err="1" smtClean="0">
                <a:solidFill>
                  <a:schemeClr val="tx1"/>
                </a:solidFill>
              </a:rPr>
              <a:t>contd</a:t>
            </a:r>
            <a:endParaRPr lang="en-IN" sz="2800" dirty="0">
              <a:solidFill>
                <a:schemeClr val="tx1"/>
              </a:solidFill>
            </a:endParaRPr>
          </a:p>
        </p:txBody>
      </p:sp>
      <p:sp>
        <p:nvSpPr>
          <p:cNvPr id="96" name="Shape 96"/>
          <p:cNvSpPr txBox="1">
            <a:spLocks noGrp="1"/>
          </p:cNvSpPr>
          <p:nvPr>
            <p:ph type="body" idx="1"/>
          </p:nvPr>
        </p:nvSpPr>
        <p:spPr>
          <a:xfrm>
            <a:off x="467544" y="1412776"/>
            <a:ext cx="8545827" cy="5155124"/>
          </a:xfrm>
          <a:prstGeom prst="rect">
            <a:avLst/>
          </a:prstGeom>
        </p:spPr>
        <p:txBody>
          <a:bodyPr lIns="91425" tIns="91425" rIns="91425" bIns="91425" anchor="t" anchorCtr="0">
            <a:noAutofit/>
          </a:bodyPr>
          <a:lstStyle/>
          <a:p>
            <a:pPr marL="457200" lvl="1" indent="-228600">
              <a:spcBef>
                <a:spcPts val="0"/>
              </a:spcBef>
            </a:pPr>
            <a:r>
              <a:rPr lang="en-IN" sz="2200" dirty="0" smtClean="0">
                <a:solidFill>
                  <a:schemeClr val="tx1"/>
                </a:solidFill>
              </a:rPr>
              <a:t>Jaipur city in India </a:t>
            </a:r>
            <a:r>
              <a:rPr lang="en-IN" sz="2200" dirty="0">
                <a:solidFill>
                  <a:schemeClr val="tx1"/>
                </a:solidFill>
              </a:rPr>
              <a:t>is </a:t>
            </a:r>
            <a:r>
              <a:rPr lang="en-IN" sz="2200" dirty="0" smtClean="0">
                <a:solidFill>
                  <a:schemeClr val="tx1"/>
                </a:solidFill>
              </a:rPr>
              <a:t>hot, </a:t>
            </a:r>
            <a:r>
              <a:rPr lang="en-IN" sz="2200" dirty="0">
                <a:solidFill>
                  <a:schemeClr val="tx1"/>
                </a:solidFill>
              </a:rPr>
              <a:t>like 45 degrees C or 113 </a:t>
            </a:r>
            <a:r>
              <a:rPr lang="en-IN" sz="2200" dirty="0" smtClean="0">
                <a:solidFill>
                  <a:schemeClr val="tx1"/>
                </a:solidFill>
              </a:rPr>
              <a:t>F</a:t>
            </a:r>
          </a:p>
          <a:p>
            <a:pPr marL="457200" lvl="1" indent="-228600">
              <a:spcBef>
                <a:spcPts val="0"/>
              </a:spcBef>
            </a:pPr>
            <a:r>
              <a:rPr lang="en-IN" sz="2200" dirty="0">
                <a:solidFill>
                  <a:schemeClr val="tx1"/>
                </a:solidFill>
              </a:rPr>
              <a:t>Architect </a:t>
            </a:r>
            <a:r>
              <a:rPr lang="en-IN" sz="2200" dirty="0" err="1">
                <a:solidFill>
                  <a:schemeClr val="tx1"/>
                </a:solidFill>
              </a:rPr>
              <a:t>Manit</a:t>
            </a:r>
            <a:r>
              <a:rPr lang="en-IN" sz="2200" dirty="0">
                <a:solidFill>
                  <a:schemeClr val="tx1"/>
                </a:solidFill>
              </a:rPr>
              <a:t> </a:t>
            </a:r>
            <a:r>
              <a:rPr lang="en-IN" sz="2200" dirty="0" err="1">
                <a:solidFill>
                  <a:schemeClr val="tx1"/>
                </a:solidFill>
              </a:rPr>
              <a:t>Rastogi</a:t>
            </a:r>
            <a:r>
              <a:rPr lang="en-IN" sz="2200" dirty="0">
                <a:solidFill>
                  <a:schemeClr val="tx1"/>
                </a:solidFill>
              </a:rPr>
              <a:t> or Morphogenesis designed the Pearl Academy of Fashion in Jaipur using a number of old technologies to create "an environmentally responsive passive habitat."</a:t>
            </a:r>
          </a:p>
          <a:p>
            <a:pPr marL="457200" lvl="1" indent="-228600">
              <a:spcBef>
                <a:spcPts val="0"/>
              </a:spcBef>
            </a:pPr>
            <a:r>
              <a:rPr lang="en-IN" sz="2200" dirty="0" smtClean="0">
                <a:solidFill>
                  <a:schemeClr val="tx1"/>
                </a:solidFill>
              </a:rPr>
              <a:t>A  </a:t>
            </a:r>
            <a:r>
              <a:rPr lang="en-IN" sz="2200" dirty="0">
                <a:solidFill>
                  <a:schemeClr val="tx1"/>
                </a:solidFill>
              </a:rPr>
              <a:t>traditional way of cooling in India was the Stepwell, a pond dug into the ground or surrounded by walls above ground so that the air is cooled by evaporating water in an enclosed, shaded </a:t>
            </a:r>
            <a:r>
              <a:rPr lang="en-IN" sz="2200" dirty="0" smtClean="0">
                <a:solidFill>
                  <a:schemeClr val="tx1"/>
                </a:solidFill>
              </a:rPr>
              <a:t>zone”. </a:t>
            </a:r>
          </a:p>
          <a:p>
            <a:pPr marL="457200" lvl="1" indent="-228600">
              <a:spcBef>
                <a:spcPts val="0"/>
              </a:spcBef>
            </a:pPr>
            <a:r>
              <a:rPr lang="en-IN" sz="2200" dirty="0" smtClean="0">
                <a:solidFill>
                  <a:schemeClr val="tx1"/>
                </a:solidFill>
              </a:rPr>
              <a:t>Buildings are protected by double </a:t>
            </a:r>
            <a:r>
              <a:rPr lang="en-IN" sz="2200" dirty="0">
                <a:solidFill>
                  <a:schemeClr val="tx1"/>
                </a:solidFill>
              </a:rPr>
              <a:t>skin which is derived from a traditional building element called the ‘</a:t>
            </a:r>
            <a:r>
              <a:rPr lang="en-IN" sz="2200" dirty="0" err="1">
                <a:solidFill>
                  <a:schemeClr val="tx1"/>
                </a:solidFill>
              </a:rPr>
              <a:t>Jaali</a:t>
            </a:r>
            <a:r>
              <a:rPr lang="en-IN" sz="2200" dirty="0">
                <a:solidFill>
                  <a:schemeClr val="tx1"/>
                </a:solidFill>
              </a:rPr>
              <a:t>’ which is prevalent in </a:t>
            </a:r>
            <a:r>
              <a:rPr lang="en-IN" sz="2200" dirty="0" err="1">
                <a:solidFill>
                  <a:schemeClr val="tx1"/>
                </a:solidFill>
              </a:rPr>
              <a:t>Rajasthani</a:t>
            </a:r>
            <a:r>
              <a:rPr lang="en-IN" sz="2200" dirty="0">
                <a:solidFill>
                  <a:schemeClr val="tx1"/>
                </a:solidFill>
              </a:rPr>
              <a:t> architecture. The double skin acts as a thermal buffer between the building and the surroundings.</a:t>
            </a:r>
            <a:endParaRPr lang="en-IN" sz="2200" dirty="0" smtClean="0">
              <a:solidFill>
                <a:schemeClr val="tx1"/>
              </a:solidFill>
            </a:endParaRPr>
          </a:p>
        </p:txBody>
      </p:sp>
    </p:spTree>
    <p:extLst>
      <p:ext uri="{BB962C8B-B14F-4D97-AF65-F5344CB8AC3E}">
        <p14:creationId xmlns:p14="http://schemas.microsoft.com/office/powerpoint/2010/main" val="1169563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475656" y="764704"/>
            <a:ext cx="6858000" cy="459900"/>
          </a:xfrm>
          <a:prstGeom prst="rect">
            <a:avLst/>
          </a:prstGeom>
        </p:spPr>
        <p:txBody>
          <a:bodyPr lIns="91425" tIns="91425" rIns="91425" bIns="91425" anchor="b" anchorCtr="0">
            <a:noAutofit/>
          </a:bodyPr>
          <a:lstStyle/>
          <a:p>
            <a:pPr marL="457200" lvl="0" indent="-228600"/>
            <a:r>
              <a:rPr lang="en-IN" sz="2400" dirty="0" smtClean="0">
                <a:solidFill>
                  <a:schemeClr val="tx1"/>
                </a:solidFill>
              </a:rPr>
              <a:t>Water management and recycling techniques</a:t>
            </a:r>
            <a:endParaRPr lang="en-IN" sz="2400" dirty="0">
              <a:solidFill>
                <a:schemeClr val="tx1"/>
              </a:solidFill>
            </a:endParaRPr>
          </a:p>
        </p:txBody>
      </p:sp>
      <p:sp>
        <p:nvSpPr>
          <p:cNvPr id="96" name="Shape 96"/>
          <p:cNvSpPr txBox="1">
            <a:spLocks noGrp="1"/>
          </p:cNvSpPr>
          <p:nvPr>
            <p:ph type="body" idx="1"/>
          </p:nvPr>
        </p:nvSpPr>
        <p:spPr>
          <a:xfrm>
            <a:off x="1165496" y="1412776"/>
            <a:ext cx="7438951" cy="5155124"/>
          </a:xfrm>
          <a:prstGeom prst="rect">
            <a:avLst/>
          </a:prstGeom>
        </p:spPr>
        <p:txBody>
          <a:bodyPr lIns="91425" tIns="91425" rIns="91425" bIns="91425" anchor="t" anchorCtr="0">
            <a:noAutofit/>
          </a:bodyPr>
          <a:lstStyle/>
          <a:p>
            <a:pPr marL="457200" lvl="0" indent="-228600">
              <a:spcBef>
                <a:spcPts val="0"/>
              </a:spcBef>
            </a:pPr>
            <a:r>
              <a:rPr lang="en-IN" sz="2400" dirty="0">
                <a:solidFill>
                  <a:schemeClr val="tx1"/>
                </a:solidFill>
              </a:rPr>
              <a:t>Besides overall management of resources at the </a:t>
            </a:r>
            <a:r>
              <a:rPr lang="en-IN" sz="2400" dirty="0" smtClean="0">
                <a:solidFill>
                  <a:schemeClr val="tx1"/>
                </a:solidFill>
              </a:rPr>
              <a:t>national level</a:t>
            </a:r>
            <a:r>
              <a:rPr lang="en-IN" sz="2400" dirty="0">
                <a:solidFill>
                  <a:schemeClr val="tx1"/>
                </a:solidFill>
              </a:rPr>
              <a:t>, water resources require to be adequately managed at </a:t>
            </a:r>
            <a:r>
              <a:rPr lang="en-IN" sz="2400" dirty="0" smtClean="0">
                <a:solidFill>
                  <a:schemeClr val="tx1"/>
                </a:solidFill>
              </a:rPr>
              <a:t>institutional level.</a:t>
            </a:r>
          </a:p>
          <a:p>
            <a:pPr marL="457200" lvl="0" indent="-228600">
              <a:spcBef>
                <a:spcPts val="0"/>
              </a:spcBef>
            </a:pPr>
            <a:endParaRPr lang="en-IN" sz="2400" dirty="0">
              <a:solidFill>
                <a:schemeClr val="tx1"/>
              </a:solidFill>
            </a:endParaRPr>
          </a:p>
          <a:p>
            <a:pPr marL="457200" lvl="0" indent="-228600">
              <a:spcBef>
                <a:spcPts val="0"/>
              </a:spcBef>
            </a:pPr>
            <a:r>
              <a:rPr lang="en-IN" sz="2400" dirty="0" smtClean="0">
                <a:solidFill>
                  <a:schemeClr val="tx1"/>
                </a:solidFill>
              </a:rPr>
              <a:t>Use </a:t>
            </a:r>
            <a:r>
              <a:rPr lang="en-IN" sz="2400" dirty="0">
                <a:solidFill>
                  <a:schemeClr val="tx1"/>
                </a:solidFill>
              </a:rPr>
              <a:t>technologies or practices to reduce or eliminate the creation of waste </a:t>
            </a:r>
            <a:r>
              <a:rPr lang="en-IN" sz="2400" dirty="0" smtClean="0">
                <a:solidFill>
                  <a:schemeClr val="tx1"/>
                </a:solidFill>
              </a:rPr>
              <a:t>materials. </a:t>
            </a:r>
          </a:p>
          <a:p>
            <a:pPr marL="457200" lvl="0" indent="-228600">
              <a:spcBef>
                <a:spcPts val="0"/>
              </a:spcBef>
            </a:pPr>
            <a:endParaRPr lang="en-IN" sz="2400" dirty="0">
              <a:solidFill>
                <a:schemeClr val="tx1"/>
              </a:solidFill>
            </a:endParaRPr>
          </a:p>
          <a:p>
            <a:pPr marL="457200" lvl="0" indent="-228600">
              <a:spcBef>
                <a:spcPts val="0"/>
              </a:spcBef>
            </a:pPr>
            <a:r>
              <a:rPr lang="en-IN" sz="2400" dirty="0" smtClean="0">
                <a:solidFill>
                  <a:schemeClr val="tx1"/>
                </a:solidFill>
              </a:rPr>
              <a:t>Reusing </a:t>
            </a:r>
            <a:r>
              <a:rPr lang="en-IN" sz="2400" dirty="0">
                <a:solidFill>
                  <a:schemeClr val="tx1"/>
                </a:solidFill>
              </a:rPr>
              <a:t>or recycling waste </a:t>
            </a:r>
            <a:r>
              <a:rPr lang="en-IN" sz="2400" dirty="0" smtClean="0">
                <a:solidFill>
                  <a:schemeClr val="tx1"/>
                </a:solidFill>
              </a:rPr>
              <a:t>materials.</a:t>
            </a:r>
          </a:p>
          <a:p>
            <a:pPr marL="457200" lvl="0" indent="-228600">
              <a:spcBef>
                <a:spcPts val="0"/>
              </a:spcBef>
            </a:pPr>
            <a:r>
              <a:rPr lang="en-IN" sz="2400" dirty="0" smtClean="0">
                <a:solidFill>
                  <a:schemeClr val="tx1"/>
                </a:solidFill>
              </a:rPr>
              <a:t> </a:t>
            </a:r>
          </a:p>
          <a:p>
            <a:pPr marL="457200" lvl="1" indent="-228600">
              <a:spcBef>
                <a:spcPts val="0"/>
              </a:spcBef>
            </a:pPr>
            <a:r>
              <a:rPr lang="en-IN" sz="2200" dirty="0">
                <a:solidFill>
                  <a:schemeClr val="tx1"/>
                </a:solidFill>
              </a:rPr>
              <a:t>B</a:t>
            </a:r>
            <a:r>
              <a:rPr lang="en-IN" sz="2200" dirty="0" smtClean="0">
                <a:solidFill>
                  <a:schemeClr val="tx1"/>
                </a:solidFill>
              </a:rPr>
              <a:t>ans </a:t>
            </a:r>
            <a:r>
              <a:rPr lang="en-IN" sz="2200" dirty="0">
                <a:solidFill>
                  <a:schemeClr val="tx1"/>
                </a:solidFill>
              </a:rPr>
              <a:t>on plastic, shifting from paper to digital </a:t>
            </a:r>
            <a:endParaRPr lang="en-IN" sz="2200" dirty="0" smtClean="0">
              <a:solidFill>
                <a:schemeClr val="tx1"/>
              </a:solidFill>
            </a:endParaRPr>
          </a:p>
          <a:p>
            <a:pPr marL="457200" lvl="1" indent="-228600">
              <a:spcBef>
                <a:spcPts val="0"/>
              </a:spcBef>
            </a:pPr>
            <a:r>
              <a:rPr lang="en-IN" sz="2200" dirty="0">
                <a:solidFill>
                  <a:schemeClr val="tx1"/>
                </a:solidFill>
              </a:rPr>
              <a:t>3-D printing </a:t>
            </a:r>
            <a:endParaRPr lang="en-IN" sz="2200" dirty="0" smtClean="0">
              <a:solidFill>
                <a:schemeClr val="tx1"/>
              </a:solidFill>
            </a:endParaRPr>
          </a:p>
        </p:txBody>
      </p:sp>
    </p:spTree>
    <p:extLst>
      <p:ext uri="{BB962C8B-B14F-4D97-AF65-F5344CB8AC3E}">
        <p14:creationId xmlns:p14="http://schemas.microsoft.com/office/powerpoint/2010/main" val="1079163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prstGeom prst="rect">
            <a:avLst/>
          </a:prstGeom>
        </p:spPr>
        <p:txBody>
          <a:bodyPr lIns="91425" tIns="91425" rIns="91425" bIns="91425" anchor="ctr" anchorCtr="0">
            <a:noAutofit/>
          </a:bodyPr>
          <a:lstStyle/>
          <a:p>
            <a:pPr lvl="0"/>
            <a:r>
              <a:rPr lang="en-IN" dirty="0" smtClean="0">
                <a:solidFill>
                  <a:schemeClr val="tx1"/>
                </a:solidFill>
              </a:rPr>
              <a:t>ACTION PLANS &amp; STRATEGIES</a:t>
            </a:r>
            <a:endParaRPr lang="en" dirty="0">
              <a:solidFill>
                <a:schemeClr val="tx1"/>
              </a:solidFill>
            </a:endParaRPr>
          </a:p>
        </p:txBody>
      </p:sp>
    </p:spTree>
    <p:extLst>
      <p:ext uri="{BB962C8B-B14F-4D97-AF65-F5344CB8AC3E}">
        <p14:creationId xmlns:p14="http://schemas.microsoft.com/office/powerpoint/2010/main" val="2140464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214415" y="714356"/>
            <a:ext cx="2357453" cy="459900"/>
          </a:xfrm>
          <a:prstGeom prst="rect">
            <a:avLst/>
          </a:prstGeom>
        </p:spPr>
        <p:txBody>
          <a:bodyPr lIns="91425" tIns="91425" rIns="91425" bIns="91425" anchor="b" anchorCtr="0">
            <a:noAutofit/>
          </a:bodyPr>
          <a:lstStyle/>
          <a:p>
            <a:pPr lvl="0"/>
            <a:r>
              <a:rPr lang="en" dirty="0" smtClean="0">
                <a:solidFill>
                  <a:schemeClr val="tx1"/>
                </a:solidFill>
              </a:rPr>
              <a:t/>
            </a:r>
            <a:br>
              <a:rPr lang="en" dirty="0" smtClean="0">
                <a:solidFill>
                  <a:schemeClr val="tx1"/>
                </a:solidFill>
              </a:rPr>
            </a:br>
            <a:r>
              <a:rPr lang="en" sz="2800" dirty="0" smtClean="0">
                <a:solidFill>
                  <a:schemeClr val="tx1"/>
                </a:solidFill>
              </a:rPr>
              <a:t>Introduction</a:t>
            </a:r>
            <a:endParaRPr lang="en" sz="2800" dirty="0">
              <a:solidFill>
                <a:schemeClr val="tx1"/>
              </a:solidFill>
            </a:endParaRPr>
          </a:p>
        </p:txBody>
      </p:sp>
      <p:sp>
        <p:nvSpPr>
          <p:cNvPr id="96" name="Shape 96"/>
          <p:cNvSpPr txBox="1">
            <a:spLocks noGrp="1"/>
          </p:cNvSpPr>
          <p:nvPr>
            <p:ph type="body" idx="1"/>
          </p:nvPr>
        </p:nvSpPr>
        <p:spPr>
          <a:xfrm>
            <a:off x="1165496" y="1340768"/>
            <a:ext cx="7438951" cy="5227132"/>
          </a:xfrm>
          <a:prstGeom prst="rect">
            <a:avLst/>
          </a:prstGeom>
        </p:spPr>
        <p:txBody>
          <a:bodyPr lIns="91425" tIns="91425" rIns="91425" bIns="91425" anchor="t" anchorCtr="0">
            <a:noAutofit/>
          </a:bodyPr>
          <a:lstStyle/>
          <a:p>
            <a:pPr marL="228600" lvl="0" indent="0">
              <a:spcBef>
                <a:spcPts val="0"/>
              </a:spcBef>
              <a:buNone/>
            </a:pPr>
            <a:r>
              <a:rPr lang="en-IN" sz="2800" dirty="0">
                <a:solidFill>
                  <a:schemeClr val="tx1"/>
                </a:solidFill>
              </a:rPr>
              <a:t>Green is largely becoming a standard term to denote processes, products, services and technologies that in one way or the other integrate with them </a:t>
            </a:r>
            <a:r>
              <a:rPr lang="en-IN" sz="2800" dirty="0" smtClean="0">
                <a:solidFill>
                  <a:schemeClr val="tx1"/>
                </a:solidFill>
              </a:rPr>
              <a:t>indicating that their use is in the larger interest of environment </a:t>
            </a:r>
            <a:r>
              <a:rPr lang="en-IN" sz="2800" dirty="0">
                <a:solidFill>
                  <a:schemeClr val="tx1"/>
                </a:solidFill>
              </a:rPr>
              <a:t>care and protection</a:t>
            </a:r>
            <a:r>
              <a:rPr lang="en-IN" sz="2800" dirty="0" smtClean="0">
                <a:solidFill>
                  <a:schemeClr val="tx1"/>
                </a:solidFill>
              </a:rPr>
              <a:t>.</a:t>
            </a:r>
          </a:p>
          <a:p>
            <a:pPr marL="0" indent="0">
              <a:spcBef>
                <a:spcPts val="0"/>
              </a:spcBef>
              <a:buNone/>
            </a:pPr>
            <a:r>
              <a:rPr lang="en-IN" dirty="0" smtClean="0">
                <a:solidFill>
                  <a:schemeClr val="tx1"/>
                </a:solidFill>
              </a:rPr>
              <a:t> </a:t>
            </a:r>
          </a:p>
          <a:p>
            <a:pPr marL="228600" lvl="0" indent="0">
              <a:spcBef>
                <a:spcPts val="0"/>
              </a:spcBef>
              <a:buNone/>
            </a:pPr>
            <a:r>
              <a:rPr lang="en-IN" sz="2800" dirty="0" smtClean="0">
                <a:solidFill>
                  <a:schemeClr val="tx1"/>
                </a:solidFill>
              </a:rPr>
              <a:t>The </a:t>
            </a:r>
            <a:r>
              <a:rPr lang="en-IN" sz="2800" dirty="0">
                <a:solidFill>
                  <a:schemeClr val="tx1"/>
                </a:solidFill>
              </a:rPr>
              <a:t>fundamental concern of any </a:t>
            </a:r>
            <a:r>
              <a:rPr lang="en-IN" sz="2800" dirty="0" smtClean="0">
                <a:solidFill>
                  <a:schemeClr val="tx1"/>
                </a:solidFill>
              </a:rPr>
              <a:t>green technology </a:t>
            </a:r>
            <a:r>
              <a:rPr lang="en-IN" sz="2800" dirty="0">
                <a:solidFill>
                  <a:schemeClr val="tx1"/>
                </a:solidFill>
              </a:rPr>
              <a:t>is </a:t>
            </a:r>
            <a:r>
              <a:rPr lang="en-IN" sz="2800" dirty="0" smtClean="0">
                <a:solidFill>
                  <a:schemeClr val="tx1"/>
                </a:solidFill>
              </a:rPr>
              <a:t>environment </a:t>
            </a:r>
            <a:r>
              <a:rPr lang="en-IN" sz="2800" dirty="0">
                <a:solidFill>
                  <a:schemeClr val="tx1"/>
                </a:solidFill>
              </a:rPr>
              <a:t>sustainability</a:t>
            </a:r>
            <a:r>
              <a:rPr lang="en-IN" dirty="0">
                <a:solidFill>
                  <a:schemeClr val="tx1"/>
                </a:solidFill>
              </a:rPr>
              <a:t>. </a:t>
            </a:r>
            <a:endParaRPr lang="en-IN" dirty="0" smtClean="0">
              <a:solidFill>
                <a:schemeClr val="tx1"/>
              </a:solidFill>
            </a:endParaRPr>
          </a:p>
          <a:p>
            <a:pPr marL="0" indent="0">
              <a:spcBef>
                <a:spcPts val="0"/>
              </a:spcBef>
              <a:buNone/>
            </a:pPr>
            <a:endParaRPr lang="en-IN" dirty="0" smtClean="0">
              <a:solidFill>
                <a:schemeClr val="tx1"/>
              </a:solidFill>
            </a:endParaRPr>
          </a:p>
          <a:p>
            <a:pPr marL="228600" indent="0">
              <a:spcBef>
                <a:spcPts val="0"/>
              </a:spcBef>
              <a:buNone/>
            </a:pPr>
            <a:r>
              <a:rPr lang="en-IN" sz="2800" dirty="0">
                <a:solidFill>
                  <a:schemeClr val="tx1"/>
                </a:solidFill>
              </a:rPr>
              <a:t>Green technologies are </a:t>
            </a:r>
            <a:r>
              <a:rPr lang="en-IN" sz="2800" dirty="0" smtClean="0">
                <a:solidFill>
                  <a:schemeClr val="tx1"/>
                </a:solidFill>
              </a:rPr>
              <a:t>thus an </a:t>
            </a:r>
            <a:r>
              <a:rPr lang="en-IN" sz="2800" dirty="0">
                <a:solidFill>
                  <a:schemeClr val="tx1"/>
                </a:solidFill>
              </a:rPr>
              <a:t>approach towards saving earth. </a:t>
            </a:r>
          </a:p>
          <a:p>
            <a:pPr marL="457200" lvl="0" indent="-228600">
              <a:spcBef>
                <a:spcPts val="0"/>
              </a:spcBef>
            </a:pPr>
            <a:endParaRPr lang="en-IN" dirty="0" smtClean="0">
              <a:solidFill>
                <a:schemeClr val="tx1"/>
              </a:solidFill>
            </a:endParaRPr>
          </a:p>
          <a:p>
            <a:pPr marL="228600" lvl="0">
              <a:spcBef>
                <a:spcPts val="0"/>
              </a:spcBef>
              <a:buNone/>
            </a:pPr>
            <a:endParaRPr lang="en-IN"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800" dirty="0" smtClean="0">
                <a:solidFill>
                  <a:schemeClr val="tx1"/>
                </a:solidFill>
              </a:rPr>
              <a:t>Environmental Literacy</a:t>
            </a:r>
            <a:endParaRPr lang="en-IN" sz="2800" dirty="0">
              <a:solidFill>
                <a:schemeClr val="tx1"/>
              </a:solidFill>
            </a:endParaRPr>
          </a:p>
        </p:txBody>
      </p:sp>
      <p:sp>
        <p:nvSpPr>
          <p:cNvPr id="96" name="Shape 96"/>
          <p:cNvSpPr txBox="1">
            <a:spLocks noGrp="1"/>
          </p:cNvSpPr>
          <p:nvPr>
            <p:ph type="body" idx="1"/>
          </p:nvPr>
        </p:nvSpPr>
        <p:spPr>
          <a:xfrm>
            <a:off x="1165496" y="1412776"/>
            <a:ext cx="7438951" cy="5155124"/>
          </a:xfrm>
          <a:prstGeom prst="rect">
            <a:avLst/>
          </a:prstGeom>
        </p:spPr>
        <p:txBody>
          <a:bodyPr lIns="91425" tIns="91425" rIns="91425" bIns="91425" anchor="t" anchorCtr="0">
            <a:noAutofit/>
          </a:bodyPr>
          <a:lstStyle/>
          <a:p>
            <a:pPr marL="457200" lvl="0" indent="-228600">
              <a:spcBef>
                <a:spcPts val="0"/>
              </a:spcBef>
            </a:pPr>
            <a:r>
              <a:rPr lang="en-IN" sz="2400" dirty="0">
                <a:solidFill>
                  <a:schemeClr val="tx1"/>
                </a:solidFill>
              </a:rPr>
              <a:t>Awareness is a key to participate in green initiatives. Systematic learning may require becoming a fully green literate individual. </a:t>
            </a:r>
            <a:endParaRPr lang="en-IN" sz="2400" dirty="0" smtClean="0">
              <a:solidFill>
                <a:schemeClr val="tx1"/>
              </a:solidFill>
            </a:endParaRPr>
          </a:p>
          <a:p>
            <a:pPr marL="457200" lvl="0" indent="-228600">
              <a:spcBef>
                <a:spcPts val="0"/>
              </a:spcBef>
            </a:pPr>
            <a:endParaRPr lang="en-IN" sz="2400" dirty="0" smtClean="0">
              <a:solidFill>
                <a:schemeClr val="tx1"/>
              </a:solidFill>
            </a:endParaRPr>
          </a:p>
          <a:p>
            <a:pPr marL="457200" lvl="0" indent="-228600">
              <a:spcBef>
                <a:spcPts val="0"/>
              </a:spcBef>
            </a:pPr>
            <a:r>
              <a:rPr lang="en-IN" sz="2400" dirty="0" smtClean="0">
                <a:solidFill>
                  <a:schemeClr val="tx1"/>
                </a:solidFill>
              </a:rPr>
              <a:t>Even </a:t>
            </a:r>
            <a:r>
              <a:rPr lang="en-IN" sz="2400" dirty="0">
                <a:solidFill>
                  <a:schemeClr val="tx1"/>
                </a:solidFill>
              </a:rPr>
              <a:t>many of us on day to day basis informally contribute to green initiatives, </a:t>
            </a:r>
            <a:r>
              <a:rPr lang="en-IN" sz="2400" dirty="0" smtClean="0">
                <a:solidFill>
                  <a:schemeClr val="tx1"/>
                </a:solidFill>
              </a:rPr>
              <a:t>but are </a:t>
            </a:r>
            <a:r>
              <a:rPr lang="en-IN" sz="2400" dirty="0">
                <a:solidFill>
                  <a:schemeClr val="tx1"/>
                </a:solidFill>
              </a:rPr>
              <a:t>never aware of our contributions in green initiatives. </a:t>
            </a:r>
            <a:endParaRPr lang="en-IN" sz="2400" dirty="0" smtClean="0">
              <a:solidFill>
                <a:schemeClr val="tx1"/>
              </a:solidFill>
            </a:endParaRPr>
          </a:p>
          <a:p>
            <a:pPr marL="457200" lvl="0" indent="-228600">
              <a:spcBef>
                <a:spcPts val="0"/>
              </a:spcBef>
            </a:pPr>
            <a:endParaRPr lang="en-IN" sz="2400" dirty="0">
              <a:solidFill>
                <a:schemeClr val="tx1"/>
              </a:solidFill>
            </a:endParaRPr>
          </a:p>
          <a:p>
            <a:pPr marL="457200" lvl="0" indent="-228600">
              <a:spcBef>
                <a:spcPts val="0"/>
              </a:spcBef>
            </a:pPr>
            <a:r>
              <a:rPr lang="en-IN" sz="2400" dirty="0" smtClean="0">
                <a:solidFill>
                  <a:schemeClr val="tx1"/>
                </a:solidFill>
              </a:rPr>
              <a:t>We need to analyse </a:t>
            </a:r>
            <a:r>
              <a:rPr lang="en-IN" sz="2400" dirty="0">
                <a:solidFill>
                  <a:schemeClr val="tx1"/>
                </a:solidFill>
              </a:rPr>
              <a:t>environmental issues more closely through the lens of world religions and </a:t>
            </a:r>
            <a:r>
              <a:rPr lang="en-IN" sz="2400" dirty="0" smtClean="0">
                <a:solidFill>
                  <a:schemeClr val="tx1"/>
                </a:solidFill>
              </a:rPr>
              <a:t>cultures</a:t>
            </a:r>
          </a:p>
          <a:p>
            <a:pPr marL="457200" lvl="0" indent="-228600">
              <a:spcBef>
                <a:spcPts val="0"/>
              </a:spcBef>
            </a:pPr>
            <a:endParaRPr lang="en-IN" sz="2200" dirty="0" smtClean="0">
              <a:solidFill>
                <a:schemeClr val="tx1"/>
              </a:solidFill>
            </a:endParaRPr>
          </a:p>
        </p:txBody>
      </p:sp>
    </p:spTree>
    <p:extLst>
      <p:ext uri="{BB962C8B-B14F-4D97-AF65-F5344CB8AC3E}">
        <p14:creationId xmlns:p14="http://schemas.microsoft.com/office/powerpoint/2010/main" val="222450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400" dirty="0" smtClean="0">
                <a:solidFill>
                  <a:schemeClr val="tx1"/>
                </a:solidFill>
              </a:rPr>
              <a:t>Environmental Literacy-</a:t>
            </a:r>
            <a:r>
              <a:rPr lang="en-IN" sz="2400" dirty="0" err="1" smtClean="0">
                <a:solidFill>
                  <a:schemeClr val="tx1"/>
                </a:solidFill>
              </a:rPr>
              <a:t>contd</a:t>
            </a:r>
            <a:endParaRPr lang="en-IN" sz="2400" dirty="0">
              <a:solidFill>
                <a:schemeClr val="tx1"/>
              </a:solidFill>
            </a:endParaRPr>
          </a:p>
        </p:txBody>
      </p:sp>
      <p:sp>
        <p:nvSpPr>
          <p:cNvPr id="96" name="Shape 96"/>
          <p:cNvSpPr txBox="1">
            <a:spLocks noGrp="1"/>
          </p:cNvSpPr>
          <p:nvPr>
            <p:ph type="body" idx="1"/>
          </p:nvPr>
        </p:nvSpPr>
        <p:spPr>
          <a:xfrm>
            <a:off x="1165496" y="1412776"/>
            <a:ext cx="7438951" cy="5155124"/>
          </a:xfrm>
          <a:prstGeom prst="rect">
            <a:avLst/>
          </a:prstGeom>
        </p:spPr>
        <p:txBody>
          <a:bodyPr lIns="91425" tIns="91425" rIns="91425" bIns="91425" anchor="t" anchorCtr="0">
            <a:noAutofit/>
          </a:bodyPr>
          <a:lstStyle/>
          <a:p>
            <a:pPr marL="457200" lvl="0" indent="-228600">
              <a:spcBef>
                <a:spcPts val="0"/>
              </a:spcBef>
            </a:pPr>
            <a:r>
              <a:rPr lang="en-IN" sz="2400" dirty="0">
                <a:solidFill>
                  <a:schemeClr val="tx1"/>
                </a:solidFill>
              </a:rPr>
              <a:t>Libraries are central to students’ academic investigations; the work of librarians in embedding information literacy across the curriculum is an obvious place to transform the practices of knowledge </a:t>
            </a:r>
            <a:r>
              <a:rPr lang="en-IN" sz="2400" dirty="0" smtClean="0">
                <a:solidFill>
                  <a:schemeClr val="tx1"/>
                </a:solidFill>
              </a:rPr>
              <a:t>inquiry.</a:t>
            </a:r>
          </a:p>
          <a:p>
            <a:pPr marL="457200" lvl="0" indent="-228600">
              <a:spcBef>
                <a:spcPts val="0"/>
              </a:spcBef>
            </a:pPr>
            <a:r>
              <a:rPr lang="en-IN" sz="2400" dirty="0" smtClean="0">
                <a:solidFill>
                  <a:schemeClr val="tx1"/>
                </a:solidFill>
              </a:rPr>
              <a:t> </a:t>
            </a:r>
          </a:p>
          <a:p>
            <a:pPr marL="457200" lvl="0" indent="-228600">
              <a:spcBef>
                <a:spcPts val="0"/>
              </a:spcBef>
            </a:pPr>
            <a:r>
              <a:rPr lang="en-IN" sz="2400" dirty="0">
                <a:solidFill>
                  <a:schemeClr val="tx1"/>
                </a:solidFill>
              </a:rPr>
              <a:t>Using the library as a teaching tool and employing alternative education </a:t>
            </a:r>
            <a:r>
              <a:rPr lang="en-IN" sz="2400" dirty="0" smtClean="0">
                <a:solidFill>
                  <a:schemeClr val="tx1"/>
                </a:solidFill>
              </a:rPr>
              <a:t>techniques.</a:t>
            </a:r>
          </a:p>
          <a:p>
            <a:pPr marL="457200" lvl="0" indent="-228600">
              <a:spcBef>
                <a:spcPts val="0"/>
              </a:spcBef>
            </a:pPr>
            <a:endParaRPr lang="en-IN" sz="2400" dirty="0" smtClean="0">
              <a:solidFill>
                <a:schemeClr val="tx1"/>
              </a:solidFill>
            </a:endParaRPr>
          </a:p>
          <a:p>
            <a:pPr marL="457200" lvl="0" indent="-228600">
              <a:spcBef>
                <a:spcPts val="0"/>
              </a:spcBef>
            </a:pPr>
            <a:r>
              <a:rPr lang="en-IN" sz="2400" dirty="0" smtClean="0">
                <a:solidFill>
                  <a:schemeClr val="tx1"/>
                </a:solidFill>
              </a:rPr>
              <a:t>Applying </a:t>
            </a:r>
            <a:r>
              <a:rPr lang="en-IN" sz="2400" dirty="0">
                <a:solidFill>
                  <a:schemeClr val="tx1"/>
                </a:solidFill>
              </a:rPr>
              <a:t>green practices in library and information systems and asking users to practice is not an easy task</a:t>
            </a:r>
            <a:endParaRPr lang="en-IN" sz="2400" dirty="0" smtClean="0">
              <a:solidFill>
                <a:schemeClr val="tx1"/>
              </a:solidFill>
            </a:endParaRPr>
          </a:p>
          <a:p>
            <a:pPr marL="228600" lvl="0">
              <a:spcBef>
                <a:spcPts val="0"/>
              </a:spcBef>
              <a:buNone/>
            </a:pPr>
            <a:endParaRPr lang="en-IN" sz="2400" dirty="0" smtClean="0">
              <a:solidFill>
                <a:schemeClr val="tx1"/>
              </a:solidFill>
            </a:endParaRPr>
          </a:p>
        </p:txBody>
      </p:sp>
    </p:spTree>
    <p:extLst>
      <p:ext uri="{BB962C8B-B14F-4D97-AF65-F5344CB8AC3E}">
        <p14:creationId xmlns:p14="http://schemas.microsoft.com/office/powerpoint/2010/main" val="3959148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400" dirty="0" smtClean="0">
                <a:solidFill>
                  <a:schemeClr val="tx1"/>
                </a:solidFill>
              </a:rPr>
              <a:t>Environmental Literacy-</a:t>
            </a:r>
            <a:r>
              <a:rPr lang="en-IN" sz="2400" dirty="0" err="1" smtClean="0">
                <a:solidFill>
                  <a:schemeClr val="tx1"/>
                </a:solidFill>
              </a:rPr>
              <a:t>contd</a:t>
            </a:r>
            <a:endParaRPr lang="en-IN" sz="2400" dirty="0">
              <a:solidFill>
                <a:schemeClr val="tx1"/>
              </a:solidFill>
            </a:endParaRPr>
          </a:p>
        </p:txBody>
      </p:sp>
      <p:sp>
        <p:nvSpPr>
          <p:cNvPr id="96" name="Shape 96"/>
          <p:cNvSpPr txBox="1">
            <a:spLocks noGrp="1"/>
          </p:cNvSpPr>
          <p:nvPr>
            <p:ph type="body" idx="1"/>
          </p:nvPr>
        </p:nvSpPr>
        <p:spPr>
          <a:xfrm>
            <a:off x="1115616" y="1268760"/>
            <a:ext cx="7438951" cy="5155124"/>
          </a:xfrm>
          <a:prstGeom prst="rect">
            <a:avLst/>
          </a:prstGeom>
        </p:spPr>
        <p:txBody>
          <a:bodyPr lIns="91425" tIns="91425" rIns="91425" bIns="91425" anchor="t" anchorCtr="0">
            <a:noAutofit/>
          </a:bodyPr>
          <a:lstStyle/>
          <a:p>
            <a:pPr marL="457200" lvl="0" indent="-228600">
              <a:spcBef>
                <a:spcPts val="0"/>
              </a:spcBef>
            </a:pPr>
            <a:r>
              <a:rPr lang="en-IN" sz="2400" dirty="0">
                <a:solidFill>
                  <a:schemeClr val="tx1"/>
                </a:solidFill>
              </a:rPr>
              <a:t>Even our ancient scriptures have included practices and values related with ecological and environmental </a:t>
            </a:r>
            <a:r>
              <a:rPr lang="en-IN" sz="2400" dirty="0" smtClean="0">
                <a:solidFill>
                  <a:schemeClr val="tx1"/>
                </a:solidFill>
              </a:rPr>
              <a:t>conservation.</a:t>
            </a:r>
          </a:p>
          <a:p>
            <a:pPr marL="457200" lvl="0" indent="-228600">
              <a:spcBef>
                <a:spcPts val="0"/>
              </a:spcBef>
            </a:pPr>
            <a:endParaRPr lang="en-IN" sz="2400" dirty="0" smtClean="0">
              <a:solidFill>
                <a:schemeClr val="tx1"/>
              </a:solidFill>
            </a:endParaRPr>
          </a:p>
          <a:p>
            <a:pPr marL="457200" lvl="0" indent="-228600">
              <a:spcBef>
                <a:spcPts val="0"/>
              </a:spcBef>
            </a:pPr>
            <a:r>
              <a:rPr lang="en-IN" sz="2400" dirty="0">
                <a:solidFill>
                  <a:schemeClr val="tx1"/>
                </a:solidFill>
              </a:rPr>
              <a:t>Information literacy has close connection with sustainable </a:t>
            </a:r>
            <a:r>
              <a:rPr lang="en-IN" sz="2400" dirty="0" smtClean="0">
                <a:solidFill>
                  <a:schemeClr val="tx1"/>
                </a:solidFill>
              </a:rPr>
              <a:t>literacy.</a:t>
            </a:r>
          </a:p>
          <a:p>
            <a:pPr marL="457200" lvl="0" indent="-228600">
              <a:spcBef>
                <a:spcPts val="0"/>
              </a:spcBef>
            </a:pPr>
            <a:endParaRPr lang="en-IN" sz="2400" dirty="0" smtClean="0">
              <a:solidFill>
                <a:schemeClr val="tx1"/>
              </a:solidFill>
            </a:endParaRPr>
          </a:p>
          <a:p>
            <a:pPr marL="457200" lvl="0" indent="-228600">
              <a:spcBef>
                <a:spcPts val="0"/>
              </a:spcBef>
            </a:pPr>
            <a:r>
              <a:rPr lang="en-IN" sz="2400" dirty="0">
                <a:solidFill>
                  <a:schemeClr val="tx1"/>
                </a:solidFill>
              </a:rPr>
              <a:t>Ultimately, the goal of environmental education is to develop an environmentally </a:t>
            </a:r>
            <a:r>
              <a:rPr lang="en-IN" sz="2400">
                <a:solidFill>
                  <a:schemeClr val="tx1"/>
                </a:solidFill>
              </a:rPr>
              <a:t>literate </a:t>
            </a:r>
            <a:r>
              <a:rPr lang="en-IN" sz="2400" smtClean="0">
                <a:solidFill>
                  <a:schemeClr val="tx1"/>
                </a:solidFill>
              </a:rPr>
              <a:t>public.</a:t>
            </a:r>
          </a:p>
          <a:p>
            <a:pPr marL="457200" lvl="0" indent="-228600">
              <a:spcBef>
                <a:spcPts val="0"/>
              </a:spcBef>
            </a:pPr>
            <a:endParaRPr lang="en-IN" sz="2400" dirty="0" smtClean="0">
              <a:solidFill>
                <a:schemeClr val="tx1"/>
              </a:solidFill>
            </a:endParaRPr>
          </a:p>
          <a:p>
            <a:pPr marL="457200" lvl="0" indent="-228600">
              <a:spcBef>
                <a:spcPts val="0"/>
              </a:spcBef>
            </a:pPr>
            <a:r>
              <a:rPr lang="en-IN" sz="2400" dirty="0">
                <a:solidFill>
                  <a:schemeClr val="tx1"/>
                </a:solidFill>
              </a:rPr>
              <a:t> The issues of </a:t>
            </a:r>
            <a:r>
              <a:rPr lang="en-IN" sz="2400" dirty="0" smtClean="0">
                <a:solidFill>
                  <a:schemeClr val="tx1"/>
                </a:solidFill>
              </a:rPr>
              <a:t>sustainability are </a:t>
            </a:r>
            <a:r>
              <a:rPr lang="en-IN" sz="2400" dirty="0">
                <a:solidFill>
                  <a:schemeClr val="tx1"/>
                </a:solidFill>
              </a:rPr>
              <a:t>location-specific, but the aim is </a:t>
            </a:r>
            <a:r>
              <a:rPr lang="en-IN" sz="2400" dirty="0" smtClean="0">
                <a:solidFill>
                  <a:schemeClr val="tx1"/>
                </a:solidFill>
              </a:rPr>
              <a:t>to have </a:t>
            </a:r>
            <a:r>
              <a:rPr lang="en-IN" sz="2400" dirty="0">
                <a:solidFill>
                  <a:schemeClr val="tx1"/>
                </a:solidFill>
              </a:rPr>
              <a:t>sustainability of the planet Earth</a:t>
            </a:r>
          </a:p>
          <a:p>
            <a:pPr marL="457200" lvl="0" indent="-228600">
              <a:spcBef>
                <a:spcPts val="0"/>
              </a:spcBef>
            </a:pPr>
            <a:endParaRPr lang="en-IN" sz="2400" dirty="0" smtClean="0">
              <a:solidFill>
                <a:schemeClr val="tx1"/>
              </a:solidFill>
            </a:endParaRPr>
          </a:p>
        </p:txBody>
      </p:sp>
    </p:spTree>
    <p:extLst>
      <p:ext uri="{BB962C8B-B14F-4D97-AF65-F5344CB8AC3E}">
        <p14:creationId xmlns:p14="http://schemas.microsoft.com/office/powerpoint/2010/main" val="18451301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400" dirty="0" smtClean="0">
                <a:solidFill>
                  <a:schemeClr val="tx1"/>
                </a:solidFill>
              </a:rPr>
              <a:t>Environmental Literacy</a:t>
            </a:r>
            <a:endParaRPr lang="en-IN" sz="2400" dirty="0">
              <a:solidFill>
                <a:schemeClr val="tx1"/>
              </a:solidFill>
            </a:endParaRPr>
          </a:p>
        </p:txBody>
      </p:sp>
      <p:sp>
        <p:nvSpPr>
          <p:cNvPr id="96" name="Shape 96"/>
          <p:cNvSpPr txBox="1">
            <a:spLocks noGrp="1"/>
          </p:cNvSpPr>
          <p:nvPr>
            <p:ph type="body" idx="1"/>
          </p:nvPr>
        </p:nvSpPr>
        <p:spPr>
          <a:xfrm>
            <a:off x="1115616" y="1268760"/>
            <a:ext cx="7438951" cy="5155124"/>
          </a:xfrm>
          <a:prstGeom prst="rect">
            <a:avLst/>
          </a:prstGeom>
        </p:spPr>
        <p:txBody>
          <a:bodyPr lIns="91425" tIns="91425" rIns="91425" bIns="91425" anchor="t" anchorCtr="0">
            <a:noAutofit/>
          </a:bodyPr>
          <a:lstStyle/>
          <a:p>
            <a:pPr marL="457200" lvl="0" indent="-228600">
              <a:spcBef>
                <a:spcPts val="0"/>
              </a:spcBef>
            </a:pPr>
            <a:r>
              <a:rPr lang="en-IN" sz="2400" dirty="0" smtClean="0">
                <a:solidFill>
                  <a:schemeClr val="tx1"/>
                </a:solidFill>
              </a:rPr>
              <a:t>Introduce </a:t>
            </a:r>
            <a:r>
              <a:rPr lang="en-IN" sz="2400" dirty="0">
                <a:solidFill>
                  <a:schemeClr val="tx1"/>
                </a:solidFill>
              </a:rPr>
              <a:t>a course on </a:t>
            </a:r>
            <a:r>
              <a:rPr lang="en-IN" sz="2400" dirty="0" err="1">
                <a:solidFill>
                  <a:schemeClr val="tx1"/>
                </a:solidFill>
              </a:rPr>
              <a:t>vaastu</a:t>
            </a:r>
            <a:r>
              <a:rPr lang="en-IN" sz="2400" dirty="0">
                <a:solidFill>
                  <a:schemeClr val="tx1"/>
                </a:solidFill>
              </a:rPr>
              <a:t> </a:t>
            </a:r>
            <a:r>
              <a:rPr lang="en-IN" sz="2400" dirty="0" err="1">
                <a:solidFill>
                  <a:schemeClr val="tx1"/>
                </a:solidFill>
              </a:rPr>
              <a:t>shastra</a:t>
            </a:r>
            <a:r>
              <a:rPr lang="en-IN" sz="2400" dirty="0">
                <a:solidFill>
                  <a:schemeClr val="tx1"/>
                </a:solidFill>
              </a:rPr>
              <a:t> that integrates architecture </a:t>
            </a:r>
            <a:r>
              <a:rPr lang="en-IN" sz="2400" dirty="0" smtClean="0">
                <a:solidFill>
                  <a:schemeClr val="tx1"/>
                </a:solidFill>
              </a:rPr>
              <a:t>and Nature while planning library buildings.</a:t>
            </a:r>
          </a:p>
          <a:p>
            <a:pPr marL="457200" lvl="0" indent="-228600">
              <a:spcBef>
                <a:spcPts val="0"/>
              </a:spcBef>
            </a:pPr>
            <a:endParaRPr lang="en-IN" sz="2400" dirty="0" smtClean="0">
              <a:solidFill>
                <a:schemeClr val="tx1"/>
              </a:solidFill>
            </a:endParaRPr>
          </a:p>
          <a:p>
            <a:pPr marL="457200" lvl="0" indent="-228600">
              <a:spcBef>
                <a:spcPts val="0"/>
              </a:spcBef>
            </a:pPr>
            <a:r>
              <a:rPr lang="en-IN" sz="2400" dirty="0" smtClean="0">
                <a:solidFill>
                  <a:schemeClr val="tx1"/>
                </a:solidFill>
              </a:rPr>
              <a:t>The trend of Earth Buildings is growing.</a:t>
            </a:r>
          </a:p>
          <a:p>
            <a:pPr marL="457200" lvl="0" indent="-228600">
              <a:spcBef>
                <a:spcPts val="0"/>
              </a:spcBef>
            </a:pPr>
            <a:endParaRPr lang="en-IN" sz="2400" dirty="0" smtClean="0">
              <a:solidFill>
                <a:schemeClr val="tx1"/>
              </a:solidFill>
            </a:endParaRPr>
          </a:p>
          <a:p>
            <a:pPr marL="457200" lvl="0" indent="-228600">
              <a:spcBef>
                <a:spcPts val="0"/>
              </a:spcBef>
            </a:pPr>
            <a:r>
              <a:rPr lang="en-IN" sz="2400" dirty="0" smtClean="0">
                <a:solidFill>
                  <a:schemeClr val="tx1"/>
                </a:solidFill>
              </a:rPr>
              <a:t>Some of the organizations involved are:</a:t>
            </a:r>
            <a:endParaRPr lang="en-IN" dirty="0">
              <a:solidFill>
                <a:schemeClr val="tx1"/>
              </a:solidFill>
            </a:endParaRPr>
          </a:p>
          <a:p>
            <a:pPr marL="457200" lvl="1" indent="-228600">
              <a:spcBef>
                <a:spcPts val="0"/>
              </a:spcBef>
            </a:pPr>
            <a:r>
              <a:rPr lang="en-IN" sz="2200" dirty="0" err="1" smtClean="0">
                <a:solidFill>
                  <a:schemeClr val="tx1"/>
                </a:solidFill>
              </a:rPr>
              <a:t>Thannal</a:t>
            </a:r>
            <a:r>
              <a:rPr lang="en-IN" sz="2200" dirty="0" smtClean="0">
                <a:solidFill>
                  <a:schemeClr val="tx1"/>
                </a:solidFill>
              </a:rPr>
              <a:t> </a:t>
            </a:r>
            <a:r>
              <a:rPr lang="en-IN" sz="2200" dirty="0">
                <a:solidFill>
                  <a:schemeClr val="tx1"/>
                </a:solidFill>
              </a:rPr>
              <a:t>and </a:t>
            </a:r>
            <a:r>
              <a:rPr lang="en-IN" sz="2200" dirty="0" err="1">
                <a:solidFill>
                  <a:schemeClr val="tx1"/>
                </a:solidFill>
              </a:rPr>
              <a:t>Vasthukam</a:t>
            </a:r>
            <a:r>
              <a:rPr lang="en-IN" sz="2200" dirty="0">
                <a:solidFill>
                  <a:schemeClr val="tx1"/>
                </a:solidFill>
              </a:rPr>
              <a:t> in Kerala, Made in Earth in Bengaluru, </a:t>
            </a:r>
            <a:r>
              <a:rPr lang="en-IN" sz="2200" dirty="0" err="1">
                <a:solidFill>
                  <a:schemeClr val="tx1"/>
                </a:solidFill>
              </a:rPr>
              <a:t>Auroville</a:t>
            </a:r>
            <a:r>
              <a:rPr lang="en-IN" sz="2200" dirty="0">
                <a:solidFill>
                  <a:schemeClr val="tx1"/>
                </a:solidFill>
              </a:rPr>
              <a:t> Earth Institute in </a:t>
            </a:r>
            <a:r>
              <a:rPr lang="en-IN" sz="2200" dirty="0" err="1">
                <a:solidFill>
                  <a:schemeClr val="tx1"/>
                </a:solidFill>
              </a:rPr>
              <a:t>Auroville</a:t>
            </a:r>
            <a:r>
              <a:rPr lang="en-IN" sz="2200" dirty="0">
                <a:solidFill>
                  <a:schemeClr val="tx1"/>
                </a:solidFill>
              </a:rPr>
              <a:t> — and architects such as </a:t>
            </a:r>
            <a:r>
              <a:rPr lang="en-IN" sz="2200" dirty="0" err="1">
                <a:solidFill>
                  <a:schemeClr val="tx1"/>
                </a:solidFill>
              </a:rPr>
              <a:t>Dharamsala</a:t>
            </a:r>
            <a:r>
              <a:rPr lang="en-IN" sz="2200" dirty="0">
                <a:solidFill>
                  <a:schemeClr val="tx1"/>
                </a:solidFill>
              </a:rPr>
              <a:t>-based </a:t>
            </a:r>
            <a:r>
              <a:rPr lang="en-IN" sz="2200" dirty="0" err="1">
                <a:solidFill>
                  <a:schemeClr val="tx1"/>
                </a:solidFill>
              </a:rPr>
              <a:t>Didi</a:t>
            </a:r>
            <a:r>
              <a:rPr lang="en-IN" sz="2200" dirty="0">
                <a:solidFill>
                  <a:schemeClr val="tx1"/>
                </a:solidFill>
              </a:rPr>
              <a:t> Contractor, Chennai-based Benny </a:t>
            </a:r>
            <a:r>
              <a:rPr lang="en-IN" sz="2200" dirty="0" err="1">
                <a:solidFill>
                  <a:schemeClr val="tx1"/>
                </a:solidFill>
              </a:rPr>
              <a:t>Kuriakose</a:t>
            </a:r>
            <a:r>
              <a:rPr lang="en-IN" sz="2200" dirty="0">
                <a:solidFill>
                  <a:schemeClr val="tx1"/>
                </a:solidFill>
              </a:rPr>
              <a:t>, Kerala-based Eugene </a:t>
            </a:r>
            <a:r>
              <a:rPr lang="en-IN" sz="2200" dirty="0" err="1">
                <a:solidFill>
                  <a:schemeClr val="tx1"/>
                </a:solidFill>
              </a:rPr>
              <a:t>Pandala</a:t>
            </a:r>
            <a:r>
              <a:rPr lang="en-IN" sz="2200" dirty="0">
                <a:solidFill>
                  <a:schemeClr val="tx1"/>
                </a:solidFill>
              </a:rPr>
              <a:t> and Goa-based Gerard da </a:t>
            </a:r>
            <a:r>
              <a:rPr lang="en-IN" sz="2200" dirty="0" err="1" smtClean="0">
                <a:solidFill>
                  <a:schemeClr val="tx1"/>
                </a:solidFill>
              </a:rPr>
              <a:t>Cunh</a:t>
            </a:r>
            <a:r>
              <a:rPr lang="en-IN" sz="2200" dirty="0" smtClean="0">
                <a:solidFill>
                  <a:schemeClr val="tx1"/>
                </a:solidFill>
              </a:rPr>
              <a:t>.</a:t>
            </a:r>
          </a:p>
          <a:p>
            <a:pPr marL="457200" lvl="1" indent="-228600">
              <a:spcBef>
                <a:spcPts val="0"/>
              </a:spcBef>
            </a:pPr>
            <a:endParaRPr lang="en-IN" sz="2200" dirty="0" smtClean="0">
              <a:solidFill>
                <a:schemeClr val="tx1"/>
              </a:solidFill>
            </a:endParaRPr>
          </a:p>
          <a:p>
            <a:pPr marL="457200" indent="-228600">
              <a:spcBef>
                <a:spcPts val="0"/>
              </a:spcBef>
            </a:pPr>
            <a:r>
              <a:rPr lang="en-IN" sz="2400" dirty="0" smtClean="0">
                <a:solidFill>
                  <a:schemeClr val="tx1"/>
                </a:solidFill>
              </a:rPr>
              <a:t>Create </a:t>
            </a:r>
            <a:r>
              <a:rPr lang="en-IN" sz="2400" dirty="0">
                <a:solidFill>
                  <a:schemeClr val="tx1"/>
                </a:solidFill>
              </a:rPr>
              <a:t>environment-conscious </a:t>
            </a:r>
            <a:r>
              <a:rPr lang="en-IN" sz="2400" dirty="0" smtClean="0">
                <a:solidFill>
                  <a:schemeClr val="tx1"/>
                </a:solidFill>
              </a:rPr>
              <a:t>ambassadors.</a:t>
            </a:r>
          </a:p>
          <a:p>
            <a:pPr marL="457200" lvl="0" indent="-228600">
              <a:spcBef>
                <a:spcPts val="0"/>
              </a:spcBef>
            </a:pPr>
            <a:endParaRPr lang="en-IN" sz="2200" dirty="0" smtClean="0">
              <a:solidFill>
                <a:schemeClr val="tx1"/>
              </a:solidFill>
            </a:endParaRPr>
          </a:p>
        </p:txBody>
      </p:sp>
    </p:spTree>
    <p:extLst>
      <p:ext uri="{BB962C8B-B14F-4D97-AF65-F5344CB8AC3E}">
        <p14:creationId xmlns:p14="http://schemas.microsoft.com/office/powerpoint/2010/main" val="3766808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475656" y="692696"/>
            <a:ext cx="6858000" cy="459900"/>
          </a:xfrm>
          <a:prstGeom prst="rect">
            <a:avLst/>
          </a:prstGeom>
        </p:spPr>
        <p:txBody>
          <a:bodyPr lIns="91425" tIns="91425" rIns="91425" bIns="91425" anchor="b" anchorCtr="0">
            <a:noAutofit/>
          </a:bodyPr>
          <a:lstStyle/>
          <a:p>
            <a:pPr marL="457200" lvl="0" indent="-228600"/>
            <a:r>
              <a:rPr lang="en-IN" sz="2400" dirty="0" smtClean="0">
                <a:solidFill>
                  <a:schemeClr val="tx1"/>
                </a:solidFill>
              </a:rPr>
              <a:t>Environmental values-traditional knowledge</a:t>
            </a:r>
            <a:endParaRPr lang="en-IN" sz="2400" dirty="0">
              <a:solidFill>
                <a:schemeClr val="tx1"/>
              </a:solidFill>
            </a:endParaRPr>
          </a:p>
        </p:txBody>
      </p:sp>
      <p:sp>
        <p:nvSpPr>
          <p:cNvPr id="96" name="Shape 96"/>
          <p:cNvSpPr txBox="1">
            <a:spLocks noGrp="1"/>
          </p:cNvSpPr>
          <p:nvPr>
            <p:ph type="body" idx="1"/>
          </p:nvPr>
        </p:nvSpPr>
        <p:spPr>
          <a:xfrm>
            <a:off x="1115616" y="1268760"/>
            <a:ext cx="7438951" cy="5155124"/>
          </a:xfrm>
          <a:prstGeom prst="rect">
            <a:avLst/>
          </a:prstGeom>
        </p:spPr>
        <p:txBody>
          <a:bodyPr lIns="91425" tIns="91425" rIns="91425" bIns="91425" anchor="t" anchorCtr="0">
            <a:noAutofit/>
          </a:bodyPr>
          <a:lstStyle/>
          <a:p>
            <a:pPr marL="457200" lvl="0" indent="-228600">
              <a:spcBef>
                <a:spcPts val="0"/>
              </a:spcBef>
            </a:pPr>
            <a:r>
              <a:rPr lang="en-IN" sz="2800" dirty="0">
                <a:solidFill>
                  <a:schemeClr val="tx1"/>
                </a:solidFill>
              </a:rPr>
              <a:t>Environmental values are </a:t>
            </a:r>
            <a:r>
              <a:rPr lang="en-IN" sz="2800" dirty="0" smtClean="0">
                <a:solidFill>
                  <a:schemeClr val="tx1"/>
                </a:solidFill>
              </a:rPr>
              <a:t>already built </a:t>
            </a:r>
            <a:r>
              <a:rPr lang="en-IN" sz="2800" dirty="0">
                <a:solidFill>
                  <a:schemeClr val="tx1"/>
                </a:solidFill>
              </a:rPr>
              <a:t>in our ethos but we are not </a:t>
            </a:r>
            <a:r>
              <a:rPr lang="en-IN" sz="2800" dirty="0" smtClean="0">
                <a:solidFill>
                  <a:schemeClr val="tx1"/>
                </a:solidFill>
              </a:rPr>
              <a:t>behaving in </a:t>
            </a:r>
            <a:r>
              <a:rPr lang="en-IN" sz="2800" dirty="0">
                <a:solidFill>
                  <a:schemeClr val="tx1"/>
                </a:solidFill>
              </a:rPr>
              <a:t>accordance with those </a:t>
            </a:r>
            <a:r>
              <a:rPr lang="en-IN" sz="2800" dirty="0" smtClean="0">
                <a:solidFill>
                  <a:schemeClr val="tx1"/>
                </a:solidFill>
              </a:rPr>
              <a:t>environmental values </a:t>
            </a:r>
            <a:r>
              <a:rPr lang="en-IN" sz="2800" dirty="0">
                <a:solidFill>
                  <a:schemeClr val="tx1"/>
                </a:solidFill>
              </a:rPr>
              <a:t>and in fact we seem to </a:t>
            </a:r>
            <a:r>
              <a:rPr lang="en-IN" sz="2800" dirty="0" smtClean="0">
                <a:solidFill>
                  <a:schemeClr val="tx1"/>
                </a:solidFill>
              </a:rPr>
              <a:t>be behaving </a:t>
            </a:r>
            <a:r>
              <a:rPr lang="en-IN" sz="2800" dirty="0">
                <a:solidFill>
                  <a:schemeClr val="tx1"/>
                </a:solidFill>
              </a:rPr>
              <a:t>in the exact opposite direction</a:t>
            </a:r>
            <a:r>
              <a:rPr lang="en-IN" sz="2800" dirty="0" smtClean="0">
                <a:solidFill>
                  <a:schemeClr val="tx1"/>
                </a:solidFill>
              </a:rPr>
              <a:t>.</a:t>
            </a:r>
          </a:p>
          <a:p>
            <a:pPr marL="457200" lvl="0" indent="-228600">
              <a:spcBef>
                <a:spcPts val="0"/>
              </a:spcBef>
            </a:pPr>
            <a:endParaRPr lang="en-US" sz="2800" dirty="0" smtClean="0">
              <a:solidFill>
                <a:schemeClr val="tx1"/>
              </a:solidFill>
            </a:endParaRPr>
          </a:p>
          <a:p>
            <a:pPr marL="457200" lvl="0" indent="-228600">
              <a:spcBef>
                <a:spcPts val="0"/>
              </a:spcBef>
            </a:pPr>
            <a:r>
              <a:rPr lang="en-US" sz="2800" dirty="0" smtClean="0">
                <a:solidFill>
                  <a:schemeClr val="tx1"/>
                </a:solidFill>
              </a:rPr>
              <a:t>We require to preserve our traditional knowledge on environment issue that has helped environmental sustainability century after century.</a:t>
            </a:r>
            <a:endParaRPr lang="en-IN" sz="2800" dirty="0">
              <a:solidFill>
                <a:schemeClr val="tx1"/>
              </a:solidFill>
            </a:endParaRPr>
          </a:p>
        </p:txBody>
      </p:sp>
    </p:spTree>
    <p:extLst>
      <p:ext uri="{BB962C8B-B14F-4D97-AF65-F5344CB8AC3E}">
        <p14:creationId xmlns:p14="http://schemas.microsoft.com/office/powerpoint/2010/main" val="19637479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259632" y="692696"/>
            <a:ext cx="6858000" cy="459900"/>
          </a:xfrm>
          <a:prstGeom prst="rect">
            <a:avLst/>
          </a:prstGeom>
        </p:spPr>
        <p:txBody>
          <a:bodyPr lIns="91425" tIns="91425" rIns="91425" bIns="91425" anchor="b" anchorCtr="0">
            <a:noAutofit/>
          </a:bodyPr>
          <a:lstStyle/>
          <a:p>
            <a:pPr marL="457200" lvl="0" indent="-228600"/>
            <a:r>
              <a:rPr lang="en-IN" sz="2400" dirty="0" smtClean="0">
                <a:solidFill>
                  <a:schemeClr val="tx1"/>
                </a:solidFill>
              </a:rPr>
              <a:t>Digitization and Resource Sharing</a:t>
            </a:r>
            <a:endParaRPr lang="en-IN" sz="2400" dirty="0">
              <a:solidFill>
                <a:schemeClr val="tx1"/>
              </a:solidFill>
            </a:endParaRPr>
          </a:p>
        </p:txBody>
      </p:sp>
      <p:sp>
        <p:nvSpPr>
          <p:cNvPr id="96" name="Shape 96"/>
          <p:cNvSpPr txBox="1">
            <a:spLocks noGrp="1"/>
          </p:cNvSpPr>
          <p:nvPr>
            <p:ph type="body" idx="1"/>
          </p:nvPr>
        </p:nvSpPr>
        <p:spPr>
          <a:xfrm>
            <a:off x="1115616" y="1268760"/>
            <a:ext cx="7438951" cy="5155124"/>
          </a:xfrm>
          <a:prstGeom prst="rect">
            <a:avLst/>
          </a:prstGeom>
        </p:spPr>
        <p:txBody>
          <a:bodyPr lIns="91425" tIns="91425" rIns="91425" bIns="91425" anchor="t" anchorCtr="0">
            <a:noAutofit/>
          </a:bodyPr>
          <a:lstStyle/>
          <a:p>
            <a:pPr marL="457200" lvl="0" indent="-228600">
              <a:spcBef>
                <a:spcPts val="0"/>
              </a:spcBef>
            </a:pPr>
            <a:r>
              <a:rPr lang="en-IN" sz="2400" dirty="0">
                <a:solidFill>
                  <a:schemeClr val="tx1"/>
                </a:solidFill>
              </a:rPr>
              <a:t>D</a:t>
            </a:r>
            <a:r>
              <a:rPr lang="en-IN" sz="2400" dirty="0" smtClean="0">
                <a:solidFill>
                  <a:schemeClr val="tx1"/>
                </a:solidFill>
              </a:rPr>
              <a:t>igital </a:t>
            </a:r>
            <a:r>
              <a:rPr lang="en-IN" sz="2400" dirty="0">
                <a:solidFill>
                  <a:schemeClr val="tx1"/>
                </a:solidFill>
              </a:rPr>
              <a:t>resources have larger impact on usage and accessibility of information, but it has negative environmental impacts due to energy use and </a:t>
            </a:r>
            <a:r>
              <a:rPr lang="en-IN" sz="2400" dirty="0" smtClean="0">
                <a:solidFill>
                  <a:schemeClr val="tx1"/>
                </a:solidFill>
              </a:rPr>
              <a:t>e-waste.</a:t>
            </a:r>
          </a:p>
          <a:p>
            <a:pPr marL="457200" lvl="0" indent="-228600">
              <a:spcBef>
                <a:spcPts val="0"/>
              </a:spcBef>
            </a:pPr>
            <a:endParaRPr lang="en-IN" sz="2400" dirty="0" smtClean="0">
              <a:solidFill>
                <a:schemeClr val="tx1"/>
              </a:solidFill>
            </a:endParaRPr>
          </a:p>
          <a:p>
            <a:pPr marL="457200" lvl="0" indent="-228600">
              <a:spcBef>
                <a:spcPts val="0"/>
              </a:spcBef>
            </a:pPr>
            <a:r>
              <a:rPr lang="en-US" sz="2400" dirty="0">
                <a:solidFill>
                  <a:schemeClr val="tx1"/>
                </a:solidFill>
              </a:rPr>
              <a:t>E</a:t>
            </a:r>
            <a:r>
              <a:rPr lang="en-IN" sz="2400" dirty="0" smtClean="0">
                <a:solidFill>
                  <a:schemeClr val="tx1"/>
                </a:solidFill>
              </a:rPr>
              <a:t>ncourage </a:t>
            </a:r>
            <a:r>
              <a:rPr lang="en-IN" sz="2400" dirty="0">
                <a:solidFill>
                  <a:schemeClr val="tx1"/>
                </a:solidFill>
              </a:rPr>
              <a:t>positive responsible behaviours to users on consumption of paper, ink and toner</a:t>
            </a:r>
            <a:r>
              <a:rPr lang="en-US" sz="2400" dirty="0">
                <a:solidFill>
                  <a:schemeClr val="tx1"/>
                </a:solidFill>
              </a:rPr>
              <a:t> </a:t>
            </a:r>
            <a:endParaRPr lang="en-US" sz="2400" dirty="0" smtClean="0">
              <a:solidFill>
                <a:schemeClr val="tx1"/>
              </a:solidFill>
            </a:endParaRPr>
          </a:p>
          <a:p>
            <a:pPr marL="457200" lvl="1" indent="-228600">
              <a:spcBef>
                <a:spcPts val="0"/>
              </a:spcBef>
            </a:pPr>
            <a:endParaRPr lang="en-US" dirty="0">
              <a:solidFill>
                <a:schemeClr val="tx1"/>
              </a:solidFill>
            </a:endParaRPr>
          </a:p>
          <a:p>
            <a:pPr marL="457200" lvl="1" indent="-228600">
              <a:spcBef>
                <a:spcPts val="0"/>
              </a:spcBef>
            </a:pPr>
            <a:r>
              <a:rPr lang="en-IN" sz="2200" dirty="0" smtClean="0">
                <a:solidFill>
                  <a:schemeClr val="tx1"/>
                </a:solidFill>
              </a:rPr>
              <a:t>For </a:t>
            </a:r>
            <a:r>
              <a:rPr lang="en-IN" sz="2200" dirty="0">
                <a:solidFill>
                  <a:schemeClr val="tx1"/>
                </a:solidFill>
              </a:rPr>
              <a:t>example, Green Print a software that removes space and unnecessary </a:t>
            </a:r>
            <a:r>
              <a:rPr lang="en-IN" sz="2200" dirty="0" smtClean="0">
                <a:solidFill>
                  <a:schemeClr val="tx1"/>
                </a:solidFill>
              </a:rPr>
              <a:t>images.</a:t>
            </a:r>
          </a:p>
          <a:p>
            <a:pPr marL="457200" lvl="1" indent="-228600">
              <a:spcBef>
                <a:spcPts val="0"/>
              </a:spcBef>
            </a:pPr>
            <a:endParaRPr lang="en-IN" sz="2200" dirty="0" smtClean="0">
              <a:solidFill>
                <a:schemeClr val="tx1"/>
              </a:solidFill>
            </a:endParaRPr>
          </a:p>
          <a:p>
            <a:pPr marL="457200" lvl="1" indent="-228600">
              <a:spcBef>
                <a:spcPts val="0"/>
              </a:spcBef>
            </a:pPr>
            <a:r>
              <a:rPr lang="en-IN" sz="2200" dirty="0">
                <a:solidFill>
                  <a:schemeClr val="tx1"/>
                </a:solidFill>
              </a:rPr>
              <a:t>Eco-Font is a font face for text with tiny holes to reduce ink usage by 20% without much impact to readability</a:t>
            </a:r>
            <a:r>
              <a:rPr lang="en-US" sz="2200" dirty="0">
                <a:solidFill>
                  <a:schemeClr val="tx1"/>
                </a:solidFill>
              </a:rPr>
              <a:t> </a:t>
            </a:r>
            <a:r>
              <a:rPr lang="en-US" sz="2200" dirty="0" smtClean="0">
                <a:solidFill>
                  <a:schemeClr val="tx1"/>
                </a:solidFill>
              </a:rPr>
              <a:t> </a:t>
            </a:r>
            <a:endParaRPr lang="en-IN" sz="2200" dirty="0" smtClean="0">
              <a:solidFill>
                <a:schemeClr val="tx1"/>
              </a:solidFill>
            </a:endParaRPr>
          </a:p>
        </p:txBody>
      </p:sp>
    </p:spTree>
    <p:extLst>
      <p:ext uri="{BB962C8B-B14F-4D97-AF65-F5344CB8AC3E}">
        <p14:creationId xmlns:p14="http://schemas.microsoft.com/office/powerpoint/2010/main" val="1021056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400" dirty="0" smtClean="0">
                <a:solidFill>
                  <a:schemeClr val="tx1"/>
                </a:solidFill>
              </a:rPr>
              <a:t>Digitization and Resource Sharing-</a:t>
            </a:r>
            <a:r>
              <a:rPr lang="en-IN" sz="2400" dirty="0" err="1" smtClean="0">
                <a:solidFill>
                  <a:schemeClr val="tx1"/>
                </a:solidFill>
              </a:rPr>
              <a:t>contd</a:t>
            </a:r>
            <a:endParaRPr lang="en-IN" sz="2400" dirty="0">
              <a:solidFill>
                <a:schemeClr val="tx1"/>
              </a:solidFill>
            </a:endParaRPr>
          </a:p>
        </p:txBody>
      </p:sp>
      <p:sp>
        <p:nvSpPr>
          <p:cNvPr id="2" name="Text Placeholder 1"/>
          <p:cNvSpPr>
            <a:spLocks noGrp="1"/>
          </p:cNvSpPr>
          <p:nvPr>
            <p:ph type="body" idx="1"/>
          </p:nvPr>
        </p:nvSpPr>
        <p:spPr>
          <a:xfrm>
            <a:off x="718457" y="1340768"/>
            <a:ext cx="7305040" cy="5227132"/>
          </a:xfrm>
        </p:spPr>
        <p:txBody>
          <a:bodyPr/>
          <a:lstStyle/>
          <a:p>
            <a:endParaRPr lang="en-IN" dirty="0"/>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89953" l="9963" r="89963"/>
                    </a14:imgEffect>
                  </a14:imgLayer>
                </a14:imgProps>
              </a:ext>
              <a:ext uri="{28A0092B-C50C-407E-A947-70E740481C1C}">
                <a14:useLocalDpi xmlns:a14="http://schemas.microsoft.com/office/drawing/2010/main" val="0"/>
              </a:ext>
            </a:extLst>
          </a:blip>
          <a:srcRect/>
          <a:stretch>
            <a:fillRect/>
          </a:stretch>
        </p:blipFill>
        <p:spPr bwMode="auto">
          <a:xfrm>
            <a:off x="526982" y="2060848"/>
            <a:ext cx="8139113" cy="4217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887" y="1517117"/>
            <a:ext cx="8139113" cy="4522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34193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187624" y="692696"/>
            <a:ext cx="6858000" cy="459900"/>
          </a:xfrm>
          <a:prstGeom prst="rect">
            <a:avLst/>
          </a:prstGeom>
        </p:spPr>
        <p:txBody>
          <a:bodyPr lIns="91425" tIns="91425" rIns="91425" bIns="91425" anchor="b" anchorCtr="0">
            <a:noAutofit/>
          </a:bodyPr>
          <a:lstStyle/>
          <a:p>
            <a:pPr marL="457200" lvl="0" indent="-228600"/>
            <a:r>
              <a:rPr lang="en-IN" sz="2400" dirty="0" smtClean="0">
                <a:solidFill>
                  <a:schemeClr val="tx1"/>
                </a:solidFill>
              </a:rPr>
              <a:t>Simplified in-house operations and processes</a:t>
            </a:r>
            <a:endParaRPr lang="en-IN" sz="2400" dirty="0">
              <a:solidFill>
                <a:schemeClr val="tx1"/>
              </a:solidFill>
            </a:endParaRPr>
          </a:p>
        </p:txBody>
      </p:sp>
      <p:sp>
        <p:nvSpPr>
          <p:cNvPr id="96" name="Shape 96"/>
          <p:cNvSpPr txBox="1">
            <a:spLocks noGrp="1"/>
          </p:cNvSpPr>
          <p:nvPr>
            <p:ph type="body" idx="1"/>
          </p:nvPr>
        </p:nvSpPr>
        <p:spPr>
          <a:xfrm>
            <a:off x="1115616" y="1268760"/>
            <a:ext cx="7438951" cy="5155124"/>
          </a:xfrm>
          <a:prstGeom prst="rect">
            <a:avLst/>
          </a:prstGeom>
        </p:spPr>
        <p:txBody>
          <a:bodyPr lIns="91425" tIns="91425" rIns="91425" bIns="91425" anchor="t" anchorCtr="0">
            <a:noAutofit/>
          </a:bodyPr>
          <a:lstStyle/>
          <a:p>
            <a:pPr marL="457200" lvl="0" indent="-228600">
              <a:spcBef>
                <a:spcPts val="0"/>
              </a:spcBef>
            </a:pPr>
            <a:r>
              <a:rPr lang="en-US" sz="2800" dirty="0" smtClean="0">
                <a:solidFill>
                  <a:schemeClr val="tx1"/>
                </a:solidFill>
              </a:rPr>
              <a:t>Re-design library operations and processes.</a:t>
            </a:r>
          </a:p>
          <a:p>
            <a:pPr marL="457200" lvl="0" indent="-228600">
              <a:spcBef>
                <a:spcPts val="0"/>
              </a:spcBef>
            </a:pPr>
            <a:endParaRPr lang="en-US" sz="2800" dirty="0" smtClean="0">
              <a:solidFill>
                <a:schemeClr val="tx1"/>
              </a:solidFill>
            </a:endParaRPr>
          </a:p>
          <a:p>
            <a:pPr marL="457200" lvl="0" indent="-228600">
              <a:spcBef>
                <a:spcPts val="0"/>
              </a:spcBef>
            </a:pPr>
            <a:r>
              <a:rPr lang="en-US" sz="2800" dirty="0" smtClean="0">
                <a:solidFill>
                  <a:schemeClr val="tx1"/>
                </a:solidFill>
              </a:rPr>
              <a:t>Implement Lean – six sigma.</a:t>
            </a:r>
          </a:p>
          <a:p>
            <a:pPr marL="457200" lvl="0" indent="-228600">
              <a:spcBef>
                <a:spcPts val="0"/>
              </a:spcBef>
            </a:pPr>
            <a:endParaRPr lang="en-US" sz="2800" dirty="0" smtClean="0">
              <a:solidFill>
                <a:schemeClr val="tx1"/>
              </a:solidFill>
            </a:endParaRPr>
          </a:p>
          <a:p>
            <a:pPr marL="457200" indent="-228600">
              <a:spcBef>
                <a:spcPts val="0"/>
              </a:spcBef>
            </a:pPr>
            <a:r>
              <a:rPr lang="en-US" sz="2800" dirty="0" smtClean="0">
                <a:solidFill>
                  <a:schemeClr val="tx1"/>
                </a:solidFill>
              </a:rPr>
              <a:t>R</a:t>
            </a:r>
            <a:r>
              <a:rPr lang="en-IN" sz="2800" dirty="0" smtClean="0">
                <a:solidFill>
                  <a:schemeClr val="tx1"/>
                </a:solidFill>
              </a:rPr>
              <a:t>evamping the library procedures using green concepts and technologies is also desirable</a:t>
            </a:r>
          </a:p>
          <a:p>
            <a:pPr marL="457200" indent="-228600">
              <a:spcBef>
                <a:spcPts val="0"/>
              </a:spcBef>
            </a:pPr>
            <a:endParaRPr lang="en-US" sz="2800" dirty="0" smtClean="0">
              <a:solidFill>
                <a:schemeClr val="tx1"/>
              </a:solidFill>
            </a:endParaRPr>
          </a:p>
          <a:p>
            <a:pPr marL="457200" lvl="0" indent="-228600">
              <a:spcBef>
                <a:spcPts val="0"/>
              </a:spcBef>
            </a:pPr>
            <a:endParaRPr lang="en-IN" sz="2200" dirty="0" smtClean="0">
              <a:solidFill>
                <a:schemeClr val="tx1"/>
              </a:solidFill>
            </a:endParaRPr>
          </a:p>
        </p:txBody>
      </p:sp>
    </p:spTree>
    <p:extLst>
      <p:ext uri="{BB962C8B-B14F-4D97-AF65-F5344CB8AC3E}">
        <p14:creationId xmlns:p14="http://schemas.microsoft.com/office/powerpoint/2010/main" val="917169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400" dirty="0" smtClean="0">
                <a:solidFill>
                  <a:schemeClr val="tx1"/>
                </a:solidFill>
              </a:rPr>
              <a:t>Maintenance of library buildings</a:t>
            </a:r>
            <a:endParaRPr lang="en-IN" sz="2400" dirty="0">
              <a:solidFill>
                <a:schemeClr val="tx1"/>
              </a:solidFill>
            </a:endParaRPr>
          </a:p>
        </p:txBody>
      </p:sp>
      <p:sp>
        <p:nvSpPr>
          <p:cNvPr id="96" name="Shape 96"/>
          <p:cNvSpPr txBox="1">
            <a:spLocks noGrp="1"/>
          </p:cNvSpPr>
          <p:nvPr>
            <p:ph type="body" idx="1"/>
          </p:nvPr>
        </p:nvSpPr>
        <p:spPr>
          <a:xfrm>
            <a:off x="1115616" y="1268760"/>
            <a:ext cx="7438951" cy="5155124"/>
          </a:xfrm>
          <a:prstGeom prst="rect">
            <a:avLst/>
          </a:prstGeom>
        </p:spPr>
        <p:txBody>
          <a:bodyPr lIns="91425" tIns="91425" rIns="91425" bIns="91425" anchor="t" anchorCtr="0">
            <a:noAutofit/>
          </a:bodyPr>
          <a:lstStyle/>
          <a:p>
            <a:pPr marL="457200" lvl="0" indent="-228600">
              <a:spcBef>
                <a:spcPts val="0"/>
              </a:spcBef>
            </a:pPr>
            <a:r>
              <a:rPr lang="en-US" sz="2400" dirty="0" smtClean="0">
                <a:solidFill>
                  <a:schemeClr val="tx1"/>
                </a:solidFill>
              </a:rPr>
              <a:t>Cut down usage of chemicals and poisonous floor cleaners.</a:t>
            </a:r>
          </a:p>
          <a:p>
            <a:pPr marL="457200" lvl="0" indent="-228600">
              <a:spcBef>
                <a:spcPts val="0"/>
              </a:spcBef>
            </a:pPr>
            <a:endParaRPr lang="en-US" sz="2800" dirty="0" smtClean="0">
              <a:solidFill>
                <a:schemeClr val="tx1"/>
              </a:solidFill>
            </a:endParaRPr>
          </a:p>
          <a:p>
            <a:pPr marL="457200" lvl="0" indent="-228600">
              <a:spcBef>
                <a:spcPts val="0"/>
              </a:spcBef>
            </a:pPr>
            <a:r>
              <a:rPr lang="en-US" sz="2800" dirty="0" smtClean="0">
                <a:solidFill>
                  <a:schemeClr val="tx1"/>
                </a:solidFill>
              </a:rPr>
              <a:t>Install </a:t>
            </a:r>
            <a:r>
              <a:rPr lang="en-IN" sz="2800" dirty="0">
                <a:solidFill>
                  <a:schemeClr val="tx1"/>
                </a:solidFill>
              </a:rPr>
              <a:t>environment friendly </a:t>
            </a:r>
            <a:r>
              <a:rPr lang="en-IN" sz="2800" dirty="0" smtClean="0">
                <a:solidFill>
                  <a:schemeClr val="tx1"/>
                </a:solidFill>
              </a:rPr>
              <a:t>furniture</a:t>
            </a:r>
            <a:r>
              <a:rPr lang="en-US" sz="2800" dirty="0" smtClean="0">
                <a:solidFill>
                  <a:schemeClr val="tx1"/>
                </a:solidFill>
              </a:rPr>
              <a:t>s</a:t>
            </a:r>
          </a:p>
          <a:p>
            <a:pPr marL="457200" lvl="0" indent="-228600">
              <a:spcBef>
                <a:spcPts val="0"/>
              </a:spcBef>
            </a:pPr>
            <a:r>
              <a:rPr lang="en-IN" sz="2400" dirty="0">
                <a:solidFill>
                  <a:schemeClr val="tx1"/>
                </a:solidFill>
              </a:rPr>
              <a:t>For example, WeBike – pedal for library furniture is a new innovation for library furniture, this type of furniture will have a pedal to recharge devices like smart phones in thirty minutes of time. </a:t>
            </a:r>
            <a:endParaRPr lang="en-US" sz="2400" dirty="0" smtClean="0">
              <a:solidFill>
                <a:schemeClr val="tx1"/>
              </a:solidFill>
            </a:endParaRPr>
          </a:p>
          <a:p>
            <a:pPr marL="457200" lvl="0" indent="-228600">
              <a:spcBef>
                <a:spcPts val="0"/>
              </a:spcBef>
            </a:pPr>
            <a:endParaRPr lang="en-US" sz="2400" dirty="0">
              <a:solidFill>
                <a:schemeClr val="tx1"/>
              </a:solidFill>
            </a:endParaRPr>
          </a:p>
          <a:p>
            <a:pPr marL="457200" lvl="0" indent="-228600">
              <a:spcBef>
                <a:spcPts val="0"/>
              </a:spcBef>
            </a:pPr>
            <a:r>
              <a:rPr lang="en-IN" sz="2400" dirty="0" smtClean="0">
                <a:solidFill>
                  <a:schemeClr val="tx1"/>
                </a:solidFill>
              </a:rPr>
              <a:t>Education </a:t>
            </a:r>
            <a:r>
              <a:rPr lang="en-IN" sz="2400" dirty="0">
                <a:solidFill>
                  <a:schemeClr val="tx1"/>
                </a:solidFill>
              </a:rPr>
              <a:t>is a key component for LEED </a:t>
            </a:r>
            <a:r>
              <a:rPr lang="en-IN" sz="2400" dirty="0" smtClean="0">
                <a:solidFill>
                  <a:schemeClr val="tx1"/>
                </a:solidFill>
              </a:rPr>
              <a:t>understanding.</a:t>
            </a:r>
            <a:endParaRPr lang="en-IN" sz="2800" dirty="0" smtClean="0">
              <a:solidFill>
                <a:schemeClr val="tx1"/>
              </a:solidFill>
            </a:endParaRPr>
          </a:p>
          <a:p>
            <a:pPr marL="457200" indent="-228600">
              <a:spcBef>
                <a:spcPts val="0"/>
              </a:spcBef>
            </a:pPr>
            <a:endParaRPr lang="en-US" sz="2800" dirty="0" smtClean="0">
              <a:solidFill>
                <a:schemeClr val="tx1"/>
              </a:solidFill>
            </a:endParaRPr>
          </a:p>
          <a:p>
            <a:pPr marL="457200" lvl="0" indent="-228600">
              <a:spcBef>
                <a:spcPts val="0"/>
              </a:spcBef>
            </a:pPr>
            <a:endParaRPr lang="en-IN" sz="2200" dirty="0" smtClean="0">
              <a:solidFill>
                <a:schemeClr val="tx1"/>
              </a:solidFill>
            </a:endParaRPr>
          </a:p>
        </p:txBody>
      </p:sp>
    </p:spTree>
    <p:extLst>
      <p:ext uri="{BB962C8B-B14F-4D97-AF65-F5344CB8AC3E}">
        <p14:creationId xmlns:p14="http://schemas.microsoft.com/office/powerpoint/2010/main" val="3917762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400" dirty="0" smtClean="0">
                <a:solidFill>
                  <a:schemeClr val="tx1"/>
                </a:solidFill>
              </a:rPr>
              <a:t>Collaboration</a:t>
            </a:r>
            <a:endParaRPr lang="en-IN" sz="2400" dirty="0">
              <a:solidFill>
                <a:schemeClr val="tx1"/>
              </a:solidFill>
            </a:endParaRPr>
          </a:p>
        </p:txBody>
      </p:sp>
      <p:sp>
        <p:nvSpPr>
          <p:cNvPr id="96" name="Shape 96"/>
          <p:cNvSpPr txBox="1">
            <a:spLocks noGrp="1"/>
          </p:cNvSpPr>
          <p:nvPr>
            <p:ph type="body" idx="1"/>
          </p:nvPr>
        </p:nvSpPr>
        <p:spPr>
          <a:xfrm>
            <a:off x="1115616" y="1268760"/>
            <a:ext cx="7438951" cy="5155124"/>
          </a:xfrm>
          <a:prstGeom prst="rect">
            <a:avLst/>
          </a:prstGeom>
        </p:spPr>
        <p:txBody>
          <a:bodyPr lIns="91425" tIns="91425" rIns="91425" bIns="91425" anchor="t" anchorCtr="0">
            <a:noAutofit/>
          </a:bodyPr>
          <a:lstStyle/>
          <a:p>
            <a:pPr marL="457200" lvl="0" indent="-228600">
              <a:spcBef>
                <a:spcPts val="0"/>
              </a:spcBef>
            </a:pPr>
            <a:r>
              <a:rPr lang="en-IN" sz="2800" dirty="0">
                <a:solidFill>
                  <a:schemeClr val="tx1"/>
                </a:solidFill>
              </a:rPr>
              <a:t>L</a:t>
            </a:r>
            <a:r>
              <a:rPr lang="en-IN" sz="2800" dirty="0" smtClean="0">
                <a:solidFill>
                  <a:schemeClr val="tx1"/>
                </a:solidFill>
              </a:rPr>
              <a:t>ibrary </a:t>
            </a:r>
            <a:r>
              <a:rPr lang="en-IN" sz="2800" dirty="0">
                <a:solidFill>
                  <a:schemeClr val="tx1"/>
                </a:solidFill>
              </a:rPr>
              <a:t>and </a:t>
            </a:r>
            <a:r>
              <a:rPr lang="en-IN" sz="2800" dirty="0" smtClean="0">
                <a:solidFill>
                  <a:schemeClr val="tx1"/>
                </a:solidFill>
              </a:rPr>
              <a:t>IT </a:t>
            </a:r>
            <a:r>
              <a:rPr lang="en-IN" sz="2800" dirty="0">
                <a:solidFill>
                  <a:schemeClr val="tx1"/>
                </a:solidFill>
              </a:rPr>
              <a:t>department can work together to test green technology programs in the library</a:t>
            </a:r>
            <a:r>
              <a:rPr lang="en-US" sz="2800" dirty="0">
                <a:solidFill>
                  <a:schemeClr val="tx1"/>
                </a:solidFill>
              </a:rPr>
              <a:t> </a:t>
            </a:r>
            <a:r>
              <a:rPr lang="en-US" sz="2800" dirty="0" smtClean="0">
                <a:solidFill>
                  <a:schemeClr val="tx1"/>
                </a:solidFill>
              </a:rPr>
              <a:t>.</a:t>
            </a:r>
          </a:p>
          <a:p>
            <a:pPr marL="457200" lvl="0" indent="-228600">
              <a:spcBef>
                <a:spcPts val="0"/>
              </a:spcBef>
            </a:pPr>
            <a:endParaRPr lang="en-US" sz="2800" dirty="0">
              <a:solidFill>
                <a:schemeClr val="tx1"/>
              </a:solidFill>
            </a:endParaRPr>
          </a:p>
          <a:p>
            <a:pPr marL="457200" lvl="0" indent="-228600">
              <a:spcBef>
                <a:spcPts val="0"/>
              </a:spcBef>
            </a:pPr>
            <a:r>
              <a:rPr lang="en-US" sz="2800" dirty="0" smtClean="0">
                <a:solidFill>
                  <a:schemeClr val="tx1"/>
                </a:solidFill>
              </a:rPr>
              <a:t>Duplex printing, loaning i-pads and kindle kinds of devices to library users</a:t>
            </a:r>
          </a:p>
          <a:p>
            <a:pPr marL="457200" lvl="0" indent="-228600">
              <a:spcBef>
                <a:spcPts val="0"/>
              </a:spcBef>
            </a:pPr>
            <a:endParaRPr lang="en-IN" sz="2800" dirty="0" smtClean="0">
              <a:solidFill>
                <a:schemeClr val="tx1"/>
              </a:solidFill>
            </a:endParaRPr>
          </a:p>
          <a:p>
            <a:pPr marL="457200" indent="-228600">
              <a:spcBef>
                <a:spcPts val="0"/>
              </a:spcBef>
            </a:pPr>
            <a:endParaRPr lang="en-US" sz="2800" dirty="0" smtClean="0">
              <a:solidFill>
                <a:schemeClr val="tx1"/>
              </a:solidFill>
            </a:endParaRPr>
          </a:p>
          <a:p>
            <a:pPr marL="457200" lvl="0" indent="-228600">
              <a:spcBef>
                <a:spcPts val="0"/>
              </a:spcBef>
            </a:pPr>
            <a:endParaRPr lang="en-IN" sz="2200" dirty="0" smtClean="0">
              <a:solidFill>
                <a:schemeClr val="tx1"/>
              </a:solidFill>
            </a:endParaRPr>
          </a:p>
        </p:txBody>
      </p:sp>
    </p:spTree>
    <p:extLst>
      <p:ext uri="{BB962C8B-B14F-4D97-AF65-F5344CB8AC3E}">
        <p14:creationId xmlns:p14="http://schemas.microsoft.com/office/powerpoint/2010/main" val="898248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100"/>
        <p:cNvGrpSpPr/>
        <p:nvPr/>
      </p:nvGrpSpPr>
      <p:grpSpPr>
        <a:xfrm>
          <a:off x="0" y="0"/>
          <a:ext cx="0" cy="0"/>
          <a:chOff x="0" y="0"/>
          <a:chExt cx="0" cy="0"/>
        </a:xfrm>
      </p:grpSpPr>
      <p:sp>
        <p:nvSpPr>
          <p:cNvPr id="101" name="Shape 101"/>
          <p:cNvSpPr/>
          <p:nvPr/>
        </p:nvSpPr>
        <p:spPr>
          <a:xfrm>
            <a:off x="-318125" y="2204575"/>
            <a:ext cx="2448899" cy="2448899"/>
          </a:xfrm>
          <a:prstGeom prst="ellipse">
            <a:avLst/>
          </a:prstGeom>
          <a:solidFill>
            <a:srgbClr val="39C0BA"/>
          </a:solidFill>
          <a:ln w="28575" cap="flat" cmpd="sng">
            <a:solidFill>
              <a:srgbClr val="2E303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2" name="Shape 102"/>
          <p:cNvSpPr txBox="1">
            <a:spLocks noGrp="1"/>
          </p:cNvSpPr>
          <p:nvPr>
            <p:ph type="ctrTitle" idx="4294967295"/>
          </p:nvPr>
        </p:nvSpPr>
        <p:spPr>
          <a:xfrm>
            <a:off x="785787" y="396875"/>
            <a:ext cx="8072494" cy="2317745"/>
          </a:xfrm>
          <a:prstGeom prst="rect">
            <a:avLst/>
          </a:prstGeom>
        </p:spPr>
        <p:txBody>
          <a:bodyPr lIns="91425" tIns="91425" rIns="91425" bIns="91425" anchor="ctr" anchorCtr="0">
            <a:noAutofit/>
          </a:bodyPr>
          <a:lstStyle/>
          <a:p>
            <a:pPr lvl="0"/>
            <a:r>
              <a:rPr lang="en-IN" sz="3600" dirty="0"/>
              <a:t>Environmental damage is a worldwide problem </a:t>
            </a:r>
            <a:endParaRPr lang="en" sz="3600" dirty="0"/>
          </a:p>
        </p:txBody>
      </p:sp>
      <p:sp>
        <p:nvSpPr>
          <p:cNvPr id="103" name="Shape 103"/>
          <p:cNvSpPr txBox="1">
            <a:spLocks noGrp="1"/>
          </p:cNvSpPr>
          <p:nvPr>
            <p:ph type="subTitle" idx="4294967295"/>
          </p:nvPr>
        </p:nvSpPr>
        <p:spPr>
          <a:xfrm>
            <a:off x="2357422" y="2857496"/>
            <a:ext cx="6029325" cy="2786063"/>
          </a:xfrm>
          <a:prstGeom prst="rect">
            <a:avLst/>
          </a:prstGeom>
        </p:spPr>
        <p:txBody>
          <a:bodyPr lIns="91425" tIns="91425" rIns="91425" bIns="91425" anchor="t" anchorCtr="0">
            <a:noAutofit/>
          </a:bodyPr>
          <a:lstStyle/>
          <a:p>
            <a:pPr lvl="0">
              <a:spcBef>
                <a:spcPts val="0"/>
              </a:spcBef>
              <a:buNone/>
            </a:pPr>
            <a:r>
              <a:rPr lang="en-IN" sz="2400" dirty="0"/>
              <a:t>Too many </a:t>
            </a:r>
            <a:r>
              <a:rPr lang="en-IN" sz="2400" dirty="0" smtClean="0"/>
              <a:t>activities </a:t>
            </a:r>
            <a:r>
              <a:rPr lang="en-IN" sz="2400" dirty="0"/>
              <a:t>for societal modernization ranging from deforestation, increasing volume of e-waste, ruthless use of chemicals in agriculture and household and growing emission of greenhouse gases are leading to environmental damage. </a:t>
            </a:r>
            <a:endParaRPr lang="en" sz="2400" dirty="0"/>
          </a:p>
        </p:txBody>
      </p:sp>
      <p:grpSp>
        <p:nvGrpSpPr>
          <p:cNvPr id="104" name="Shape 104"/>
          <p:cNvGrpSpPr/>
          <p:nvPr/>
        </p:nvGrpSpPr>
        <p:grpSpPr>
          <a:xfrm>
            <a:off x="347933" y="2870643"/>
            <a:ext cx="1116779" cy="1116779"/>
            <a:chOff x="2594050" y="1631825"/>
            <a:chExt cx="439625" cy="439625"/>
          </a:xfrm>
        </p:grpSpPr>
        <p:sp>
          <p:nvSpPr>
            <p:cNvPr id="105" name="Shape 105"/>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285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6" name="Shape 106"/>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285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7" name="Shape 107"/>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285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8" name="Shape 108"/>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285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400" dirty="0" smtClean="0">
                <a:solidFill>
                  <a:schemeClr val="tx1"/>
                </a:solidFill>
              </a:rPr>
              <a:t>Information professionals as change managers</a:t>
            </a:r>
            <a:endParaRPr lang="en-IN" sz="2400" dirty="0">
              <a:solidFill>
                <a:schemeClr val="tx1"/>
              </a:solidFill>
            </a:endParaRPr>
          </a:p>
        </p:txBody>
      </p:sp>
      <p:sp>
        <p:nvSpPr>
          <p:cNvPr id="96" name="Shape 96"/>
          <p:cNvSpPr txBox="1">
            <a:spLocks noGrp="1"/>
          </p:cNvSpPr>
          <p:nvPr>
            <p:ph type="body" idx="1"/>
          </p:nvPr>
        </p:nvSpPr>
        <p:spPr>
          <a:xfrm>
            <a:off x="1115616" y="1268760"/>
            <a:ext cx="7438951" cy="5155124"/>
          </a:xfrm>
          <a:prstGeom prst="rect">
            <a:avLst/>
          </a:prstGeom>
        </p:spPr>
        <p:txBody>
          <a:bodyPr lIns="91425" tIns="91425" rIns="91425" bIns="91425" anchor="t" anchorCtr="0">
            <a:noAutofit/>
          </a:bodyPr>
          <a:lstStyle/>
          <a:p>
            <a:pPr marL="457200" lvl="0" indent="-228600">
              <a:spcBef>
                <a:spcPts val="0"/>
              </a:spcBef>
            </a:pPr>
            <a:r>
              <a:rPr lang="en-IN" sz="2400" dirty="0" smtClean="0">
                <a:solidFill>
                  <a:schemeClr val="tx1"/>
                </a:solidFill>
              </a:rPr>
              <a:t>Our inititaitves must link business </a:t>
            </a:r>
            <a:r>
              <a:rPr lang="en-IN" sz="2400" dirty="0">
                <a:solidFill>
                  <a:schemeClr val="tx1"/>
                </a:solidFill>
              </a:rPr>
              <a:t>to the industry, the community and the political, social and economic forces of the nation as a whole.</a:t>
            </a:r>
            <a:r>
              <a:rPr lang="en-US" sz="2400" dirty="0">
                <a:solidFill>
                  <a:schemeClr val="tx1"/>
                </a:solidFill>
              </a:rPr>
              <a:t> </a:t>
            </a:r>
            <a:endParaRPr lang="en-US" sz="2400" dirty="0" smtClean="0">
              <a:solidFill>
                <a:schemeClr val="tx1"/>
              </a:solidFill>
            </a:endParaRPr>
          </a:p>
          <a:p>
            <a:pPr marL="457200" lvl="0" indent="-228600">
              <a:spcBef>
                <a:spcPts val="0"/>
              </a:spcBef>
            </a:pPr>
            <a:endParaRPr lang="en-US" sz="2400" dirty="0">
              <a:solidFill>
                <a:schemeClr val="tx1"/>
              </a:solidFill>
            </a:endParaRPr>
          </a:p>
          <a:p>
            <a:pPr marL="457200" lvl="0" indent="-228600">
              <a:spcBef>
                <a:spcPts val="0"/>
              </a:spcBef>
            </a:pPr>
            <a:r>
              <a:rPr lang="en-IN" sz="2400" dirty="0" smtClean="0">
                <a:solidFill>
                  <a:schemeClr val="tx1"/>
                </a:solidFill>
              </a:rPr>
              <a:t>Create </a:t>
            </a:r>
            <a:r>
              <a:rPr lang="en-IN" sz="2400" dirty="0">
                <a:solidFill>
                  <a:schemeClr val="tx1"/>
                </a:solidFill>
              </a:rPr>
              <a:t>a think tank for </a:t>
            </a:r>
            <a:r>
              <a:rPr lang="en-IN" sz="2400" dirty="0" smtClean="0">
                <a:solidFill>
                  <a:schemeClr val="tx1"/>
                </a:solidFill>
              </a:rPr>
              <a:t>green knowledge services.</a:t>
            </a:r>
          </a:p>
          <a:p>
            <a:pPr marL="457200" lvl="0" indent="-228600">
              <a:spcBef>
                <a:spcPts val="0"/>
              </a:spcBef>
            </a:pPr>
            <a:endParaRPr lang="en-IN" sz="2400" dirty="0" smtClean="0">
              <a:solidFill>
                <a:schemeClr val="tx1"/>
              </a:solidFill>
            </a:endParaRPr>
          </a:p>
          <a:p>
            <a:pPr marL="457200" lvl="0" indent="-228600">
              <a:spcBef>
                <a:spcPts val="0"/>
              </a:spcBef>
            </a:pPr>
            <a:r>
              <a:rPr lang="en-IN" sz="2400" dirty="0" smtClean="0">
                <a:solidFill>
                  <a:schemeClr val="tx1"/>
                </a:solidFill>
              </a:rPr>
              <a:t>Outreach activities;</a:t>
            </a:r>
          </a:p>
          <a:p>
            <a:pPr marL="457200" lvl="1" indent="-228600">
              <a:spcBef>
                <a:spcPts val="0"/>
              </a:spcBef>
            </a:pPr>
            <a:r>
              <a:rPr lang="en-IN" sz="2200" dirty="0" smtClean="0">
                <a:solidFill>
                  <a:schemeClr val="tx1"/>
                </a:solidFill>
              </a:rPr>
              <a:t>Adopt villages </a:t>
            </a:r>
          </a:p>
          <a:p>
            <a:pPr marL="457200" lvl="1" indent="-228600">
              <a:spcBef>
                <a:spcPts val="0"/>
              </a:spcBef>
            </a:pPr>
            <a:r>
              <a:rPr lang="en-IN" sz="2200" dirty="0" smtClean="0">
                <a:solidFill>
                  <a:schemeClr val="tx1"/>
                </a:solidFill>
              </a:rPr>
              <a:t>Enhance community reach programs with green message.</a:t>
            </a:r>
          </a:p>
          <a:p>
            <a:pPr marL="457200" lvl="1" indent="-228600">
              <a:spcBef>
                <a:spcPts val="0"/>
              </a:spcBef>
            </a:pPr>
            <a:endParaRPr lang="en-IN" sz="2200" dirty="0" smtClean="0">
              <a:solidFill>
                <a:schemeClr val="tx1"/>
              </a:solidFill>
            </a:endParaRPr>
          </a:p>
          <a:p>
            <a:pPr marL="457200" lvl="0" indent="-228600">
              <a:spcBef>
                <a:spcPts val="0"/>
              </a:spcBef>
            </a:pPr>
            <a:endParaRPr lang="en-IN" sz="2800" dirty="0" smtClean="0">
              <a:solidFill>
                <a:schemeClr val="tx1"/>
              </a:solidFill>
            </a:endParaRPr>
          </a:p>
          <a:p>
            <a:pPr marL="457200" indent="-228600">
              <a:spcBef>
                <a:spcPts val="0"/>
              </a:spcBef>
            </a:pPr>
            <a:endParaRPr lang="en-US" sz="2800" dirty="0" smtClean="0">
              <a:solidFill>
                <a:schemeClr val="tx1"/>
              </a:solidFill>
            </a:endParaRPr>
          </a:p>
          <a:p>
            <a:pPr marL="457200" lvl="0" indent="-228600">
              <a:spcBef>
                <a:spcPts val="0"/>
              </a:spcBef>
            </a:pPr>
            <a:endParaRPr lang="en-IN" sz="2200" dirty="0" smtClean="0">
              <a:solidFill>
                <a:schemeClr val="tx1"/>
              </a:solidFill>
            </a:endParaRPr>
          </a:p>
        </p:txBody>
      </p:sp>
    </p:spTree>
    <p:extLst>
      <p:ext uri="{BB962C8B-B14F-4D97-AF65-F5344CB8AC3E}">
        <p14:creationId xmlns:p14="http://schemas.microsoft.com/office/powerpoint/2010/main" val="33591348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400" dirty="0" smtClean="0">
                <a:solidFill>
                  <a:schemeClr val="tx1"/>
                </a:solidFill>
              </a:rPr>
              <a:t>Measure green impact and set benchmarks</a:t>
            </a:r>
            <a:endParaRPr lang="en-IN" sz="2400" dirty="0">
              <a:solidFill>
                <a:schemeClr val="tx1"/>
              </a:solidFill>
            </a:endParaRPr>
          </a:p>
        </p:txBody>
      </p:sp>
      <p:sp>
        <p:nvSpPr>
          <p:cNvPr id="96" name="Shape 96"/>
          <p:cNvSpPr txBox="1">
            <a:spLocks noGrp="1"/>
          </p:cNvSpPr>
          <p:nvPr>
            <p:ph type="body" idx="1"/>
          </p:nvPr>
        </p:nvSpPr>
        <p:spPr>
          <a:xfrm>
            <a:off x="467544" y="1268760"/>
            <a:ext cx="8352928" cy="5155124"/>
          </a:xfrm>
          <a:prstGeom prst="rect">
            <a:avLst/>
          </a:prstGeom>
        </p:spPr>
        <p:txBody>
          <a:bodyPr lIns="91425" tIns="91425" rIns="91425" bIns="91425" anchor="t" anchorCtr="0">
            <a:noAutofit/>
          </a:bodyPr>
          <a:lstStyle/>
          <a:p>
            <a:pPr marL="457200" lvl="0" indent="-228600">
              <a:spcBef>
                <a:spcPts val="0"/>
              </a:spcBef>
            </a:pPr>
            <a:r>
              <a:rPr lang="en-IN" sz="2400" dirty="0">
                <a:solidFill>
                  <a:schemeClr val="tx1"/>
                </a:solidFill>
              </a:rPr>
              <a:t>Green initiatives of libraries must be </a:t>
            </a:r>
            <a:r>
              <a:rPr lang="en-IN" sz="2400" b="1" dirty="0">
                <a:solidFill>
                  <a:schemeClr val="tx1"/>
                </a:solidFill>
              </a:rPr>
              <a:t>measured</a:t>
            </a:r>
            <a:r>
              <a:rPr lang="en-IN" sz="2400" dirty="0">
                <a:solidFill>
                  <a:schemeClr val="tx1"/>
                </a:solidFill>
              </a:rPr>
              <a:t> based on their programs and publish frequent dashboards on energy saving, waste cut down, waste recycling and other indicators related to green compliance</a:t>
            </a:r>
            <a:r>
              <a:rPr lang="en-IN" sz="2400" dirty="0" smtClean="0">
                <a:solidFill>
                  <a:schemeClr val="tx1"/>
                </a:solidFill>
              </a:rPr>
              <a:t>.</a:t>
            </a:r>
          </a:p>
          <a:p>
            <a:pPr marL="457200" lvl="0" indent="-228600">
              <a:spcBef>
                <a:spcPts val="0"/>
              </a:spcBef>
            </a:pPr>
            <a:endParaRPr lang="en-IN" sz="2400" dirty="0" smtClean="0">
              <a:solidFill>
                <a:schemeClr val="tx1"/>
              </a:solidFill>
            </a:endParaRPr>
          </a:p>
          <a:p>
            <a:pPr marL="457200" lvl="1" indent="-228600">
              <a:spcBef>
                <a:spcPts val="0"/>
              </a:spcBef>
            </a:pPr>
            <a:r>
              <a:rPr lang="en-IN" dirty="0">
                <a:solidFill>
                  <a:schemeClr val="tx1"/>
                </a:solidFill>
              </a:rPr>
              <a:t>A</a:t>
            </a:r>
            <a:r>
              <a:rPr lang="en-IN" dirty="0" smtClean="0">
                <a:solidFill>
                  <a:schemeClr val="tx1"/>
                </a:solidFill>
              </a:rPr>
              <a:t>mount </a:t>
            </a:r>
            <a:r>
              <a:rPr lang="en-IN" dirty="0">
                <a:solidFill>
                  <a:schemeClr val="tx1"/>
                </a:solidFill>
              </a:rPr>
              <a:t>of water used annually by an average library, amount of solid and hazardous waste generated by a library, cost reduction effected by reducing energy, water, and paper use, percentage of daily library shipments received that end up in garbage bins, percentage of publisher catalogs produced on recycled paper, quantity of computer paper used per library employee and user</a:t>
            </a:r>
            <a:r>
              <a:rPr lang="en-US" dirty="0">
                <a:solidFill>
                  <a:schemeClr val="tx1"/>
                </a:solidFill>
              </a:rPr>
              <a:t> </a:t>
            </a:r>
            <a:r>
              <a:rPr lang="en-US" dirty="0" smtClean="0">
                <a:solidFill>
                  <a:schemeClr val="tx1"/>
                </a:solidFill>
              </a:rPr>
              <a:t>etc.</a:t>
            </a:r>
            <a:endParaRPr lang="en-IN" dirty="0" smtClean="0">
              <a:solidFill>
                <a:schemeClr val="tx1"/>
              </a:solidFill>
            </a:endParaRPr>
          </a:p>
          <a:p>
            <a:pPr marL="457200" indent="-228600">
              <a:spcBef>
                <a:spcPts val="0"/>
              </a:spcBef>
            </a:pPr>
            <a:endParaRPr lang="en-US" sz="2800" dirty="0" smtClean="0">
              <a:solidFill>
                <a:schemeClr val="tx1"/>
              </a:solidFill>
            </a:endParaRPr>
          </a:p>
          <a:p>
            <a:pPr marL="457200" lvl="0" indent="-228600">
              <a:spcBef>
                <a:spcPts val="0"/>
              </a:spcBef>
            </a:pPr>
            <a:endParaRPr lang="en-IN" sz="2200" dirty="0" smtClean="0">
              <a:solidFill>
                <a:schemeClr val="tx1"/>
              </a:solidFill>
            </a:endParaRPr>
          </a:p>
        </p:txBody>
      </p:sp>
    </p:spTree>
    <p:extLst>
      <p:ext uri="{BB962C8B-B14F-4D97-AF65-F5344CB8AC3E}">
        <p14:creationId xmlns:p14="http://schemas.microsoft.com/office/powerpoint/2010/main" val="3085481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187624" y="692696"/>
            <a:ext cx="6858000" cy="459900"/>
          </a:xfrm>
          <a:prstGeom prst="rect">
            <a:avLst/>
          </a:prstGeom>
        </p:spPr>
        <p:txBody>
          <a:bodyPr lIns="91425" tIns="91425" rIns="91425" bIns="91425" anchor="b" anchorCtr="0">
            <a:noAutofit/>
          </a:bodyPr>
          <a:lstStyle/>
          <a:p>
            <a:pPr marL="457200" lvl="0" indent="-228600"/>
            <a:r>
              <a:rPr lang="en-IN" sz="2400" dirty="0" smtClean="0">
                <a:solidFill>
                  <a:schemeClr val="tx1"/>
                </a:solidFill>
              </a:rPr>
              <a:t>Corporate Social Responsibility (CSR)</a:t>
            </a:r>
            <a:endParaRPr lang="en-IN" sz="2400" dirty="0">
              <a:solidFill>
                <a:schemeClr val="tx1"/>
              </a:solidFill>
            </a:endParaRPr>
          </a:p>
        </p:txBody>
      </p:sp>
      <p:sp>
        <p:nvSpPr>
          <p:cNvPr id="96" name="Shape 96"/>
          <p:cNvSpPr txBox="1">
            <a:spLocks noGrp="1"/>
          </p:cNvSpPr>
          <p:nvPr>
            <p:ph type="body" idx="1"/>
          </p:nvPr>
        </p:nvSpPr>
        <p:spPr>
          <a:xfrm>
            <a:off x="539552" y="1268760"/>
            <a:ext cx="8015015" cy="5155124"/>
          </a:xfrm>
          <a:prstGeom prst="rect">
            <a:avLst/>
          </a:prstGeom>
        </p:spPr>
        <p:txBody>
          <a:bodyPr lIns="91425" tIns="91425" rIns="91425" bIns="91425" anchor="t" anchorCtr="0">
            <a:noAutofit/>
          </a:bodyPr>
          <a:lstStyle/>
          <a:p>
            <a:pPr marL="457200" lvl="0" indent="-228600">
              <a:spcBef>
                <a:spcPts val="0"/>
              </a:spcBef>
            </a:pPr>
            <a:r>
              <a:rPr lang="en-IN" sz="2400" dirty="0">
                <a:solidFill>
                  <a:schemeClr val="tx1"/>
                </a:solidFill>
              </a:rPr>
              <a:t>The survival of the libraries both in the medium and long term depends on its economic feasibility, commitment with the environmental sustainability and socially responsible performance</a:t>
            </a:r>
            <a:r>
              <a:rPr lang="en-IN" sz="2400" dirty="0" smtClean="0">
                <a:solidFill>
                  <a:schemeClr val="tx1"/>
                </a:solidFill>
              </a:rPr>
              <a:t>.</a:t>
            </a:r>
          </a:p>
          <a:p>
            <a:pPr marL="457200" lvl="0" indent="-228600">
              <a:spcBef>
                <a:spcPts val="0"/>
              </a:spcBef>
            </a:pPr>
            <a:endParaRPr lang="en-IN" sz="2400" dirty="0" smtClean="0">
              <a:solidFill>
                <a:schemeClr val="tx1"/>
              </a:solidFill>
            </a:endParaRPr>
          </a:p>
          <a:p>
            <a:pPr marL="457200" lvl="1" indent="-228600">
              <a:spcBef>
                <a:spcPts val="0"/>
              </a:spcBef>
            </a:pPr>
            <a:r>
              <a:rPr lang="en-IN" dirty="0">
                <a:solidFill>
                  <a:schemeClr val="tx1"/>
                </a:solidFill>
              </a:rPr>
              <a:t>We have examples of corporates helping public libraries in reshaping their structures; however, libraries should also revisit their library social responsibility (LSR) by implementing programs like green initiatives for sustainable development and participate in environment protection </a:t>
            </a:r>
            <a:r>
              <a:rPr lang="en-IN" dirty="0" smtClean="0">
                <a:solidFill>
                  <a:schemeClr val="tx1"/>
                </a:solidFill>
              </a:rPr>
              <a:t>programs</a:t>
            </a:r>
            <a:r>
              <a:rPr lang="en-US" dirty="0">
                <a:solidFill>
                  <a:schemeClr val="tx1"/>
                </a:solidFill>
              </a:rPr>
              <a:t>.</a:t>
            </a:r>
            <a:endParaRPr lang="en-US" dirty="0" smtClean="0">
              <a:solidFill>
                <a:schemeClr val="tx1"/>
              </a:solidFill>
            </a:endParaRPr>
          </a:p>
          <a:p>
            <a:pPr marL="457200" lvl="0" indent="-228600">
              <a:spcBef>
                <a:spcPts val="0"/>
              </a:spcBef>
            </a:pPr>
            <a:endParaRPr lang="en-IN" sz="2400" dirty="0" smtClean="0">
              <a:solidFill>
                <a:schemeClr val="tx1"/>
              </a:solidFill>
            </a:endParaRPr>
          </a:p>
        </p:txBody>
      </p:sp>
    </p:spTree>
    <p:extLst>
      <p:ext uri="{BB962C8B-B14F-4D97-AF65-F5344CB8AC3E}">
        <p14:creationId xmlns:p14="http://schemas.microsoft.com/office/powerpoint/2010/main" val="15905917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400" dirty="0" smtClean="0">
                <a:solidFill>
                  <a:schemeClr val="tx1"/>
                </a:solidFill>
              </a:rPr>
              <a:t>Corporate Social Responsibility (CSR)-</a:t>
            </a:r>
            <a:r>
              <a:rPr lang="en-IN" sz="2400" dirty="0" err="1" smtClean="0">
                <a:solidFill>
                  <a:schemeClr val="tx1"/>
                </a:solidFill>
              </a:rPr>
              <a:t>contd</a:t>
            </a:r>
            <a:endParaRPr lang="en-IN" sz="2400" dirty="0">
              <a:solidFill>
                <a:schemeClr val="tx1"/>
              </a:solidFill>
            </a:endParaRPr>
          </a:p>
        </p:txBody>
      </p:sp>
      <p:sp>
        <p:nvSpPr>
          <p:cNvPr id="96" name="Shape 96"/>
          <p:cNvSpPr txBox="1">
            <a:spLocks noGrp="1"/>
          </p:cNvSpPr>
          <p:nvPr>
            <p:ph type="body" idx="1"/>
          </p:nvPr>
        </p:nvSpPr>
        <p:spPr>
          <a:xfrm>
            <a:off x="1115616" y="1268760"/>
            <a:ext cx="7438951" cy="5155124"/>
          </a:xfrm>
          <a:prstGeom prst="rect">
            <a:avLst/>
          </a:prstGeom>
        </p:spPr>
        <p:txBody>
          <a:bodyPr lIns="91425" tIns="91425" rIns="91425" bIns="91425" anchor="t" anchorCtr="0">
            <a:noAutofit/>
          </a:bodyPr>
          <a:lstStyle/>
          <a:p>
            <a:pPr marL="457200" lvl="0" indent="-228600">
              <a:spcBef>
                <a:spcPts val="0"/>
              </a:spcBef>
            </a:pPr>
            <a:r>
              <a:rPr lang="en-IN" sz="2800" dirty="0">
                <a:solidFill>
                  <a:schemeClr val="tx1"/>
                </a:solidFill>
              </a:rPr>
              <a:t>For example, The Northern Ireland Library Authority (Libraries NI, 2015) has its own statement of corporate social </a:t>
            </a:r>
            <a:r>
              <a:rPr lang="en-IN" sz="2800" dirty="0" smtClean="0">
                <a:solidFill>
                  <a:schemeClr val="tx1"/>
                </a:solidFill>
              </a:rPr>
              <a:t>responsibility</a:t>
            </a:r>
          </a:p>
          <a:p>
            <a:pPr marL="457200" lvl="0" indent="-228600">
              <a:spcBef>
                <a:spcPts val="0"/>
              </a:spcBef>
            </a:pPr>
            <a:r>
              <a:rPr lang="en-IN" sz="2800" dirty="0">
                <a:solidFill>
                  <a:schemeClr val="tx1"/>
                </a:solidFill>
              </a:rPr>
              <a:t>CSR must be part and parcel of doing services that contributes to organizations’ long term survival </a:t>
            </a:r>
            <a:r>
              <a:rPr lang="en-US" sz="2800" dirty="0" smtClean="0">
                <a:solidFill>
                  <a:schemeClr val="tx1"/>
                </a:solidFill>
              </a:rPr>
              <a:t> </a:t>
            </a:r>
            <a:endParaRPr lang="en-IN" sz="2200" dirty="0" smtClean="0">
              <a:solidFill>
                <a:schemeClr val="tx1"/>
              </a:solidFill>
            </a:endParaRPr>
          </a:p>
        </p:txBody>
      </p:sp>
    </p:spTree>
    <p:extLst>
      <p:ext uri="{BB962C8B-B14F-4D97-AF65-F5344CB8AC3E}">
        <p14:creationId xmlns:p14="http://schemas.microsoft.com/office/powerpoint/2010/main" val="13081751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400" dirty="0" smtClean="0">
                <a:solidFill>
                  <a:schemeClr val="tx1"/>
                </a:solidFill>
              </a:rPr>
              <a:t>CONCLUSIONS</a:t>
            </a:r>
            <a:endParaRPr lang="en-IN" sz="2400" dirty="0">
              <a:solidFill>
                <a:schemeClr val="tx1"/>
              </a:solidFill>
            </a:endParaRPr>
          </a:p>
        </p:txBody>
      </p:sp>
      <p:sp>
        <p:nvSpPr>
          <p:cNvPr id="96" name="Shape 96"/>
          <p:cNvSpPr txBox="1">
            <a:spLocks noGrp="1"/>
          </p:cNvSpPr>
          <p:nvPr>
            <p:ph type="body" idx="1"/>
          </p:nvPr>
        </p:nvSpPr>
        <p:spPr>
          <a:xfrm>
            <a:off x="1115616" y="1268760"/>
            <a:ext cx="7438951" cy="5155124"/>
          </a:xfrm>
          <a:prstGeom prst="rect">
            <a:avLst/>
          </a:prstGeom>
        </p:spPr>
        <p:txBody>
          <a:bodyPr lIns="91425" tIns="91425" rIns="91425" bIns="91425" anchor="t" anchorCtr="0">
            <a:noAutofit/>
          </a:bodyPr>
          <a:lstStyle/>
          <a:p>
            <a:pPr marL="457200" lvl="0" indent="-228600">
              <a:spcBef>
                <a:spcPts val="0"/>
              </a:spcBef>
            </a:pPr>
            <a:r>
              <a:rPr lang="en-IN" sz="2800" dirty="0" smtClean="0">
                <a:solidFill>
                  <a:schemeClr val="tx1"/>
                </a:solidFill>
              </a:rPr>
              <a:t>Foster a sense of green culture at organizational level</a:t>
            </a:r>
          </a:p>
          <a:p>
            <a:pPr marL="457200" lvl="0" indent="-228600">
              <a:spcBef>
                <a:spcPts val="0"/>
              </a:spcBef>
            </a:pPr>
            <a:r>
              <a:rPr lang="en-IN" sz="2800" dirty="0" smtClean="0">
                <a:solidFill>
                  <a:schemeClr val="tx1"/>
                </a:solidFill>
              </a:rPr>
              <a:t>Find out locally suitable ideas with global benchmarks</a:t>
            </a:r>
          </a:p>
          <a:p>
            <a:pPr marL="457200" lvl="0" indent="-228600">
              <a:spcBef>
                <a:spcPts val="0"/>
              </a:spcBef>
            </a:pPr>
            <a:r>
              <a:rPr lang="en-IN" sz="2800" dirty="0">
                <a:solidFill>
                  <a:schemeClr val="tx1"/>
                </a:solidFill>
              </a:rPr>
              <a:t>LIS professionals who are involved in green initiatives should make use of social media to disseminate </a:t>
            </a:r>
            <a:r>
              <a:rPr lang="en-IN" sz="2800" dirty="0" smtClean="0">
                <a:solidFill>
                  <a:schemeClr val="tx1"/>
                </a:solidFill>
              </a:rPr>
              <a:t>information</a:t>
            </a:r>
            <a:endParaRPr lang="en-IN" sz="2800" dirty="0">
              <a:solidFill>
                <a:schemeClr val="tx1"/>
              </a:solidFill>
            </a:endParaRPr>
          </a:p>
          <a:p>
            <a:pPr marL="457200" lvl="0" indent="-228600">
              <a:spcBef>
                <a:spcPts val="0"/>
              </a:spcBef>
            </a:pPr>
            <a:r>
              <a:rPr lang="en-IN" sz="2800" dirty="0">
                <a:solidFill>
                  <a:schemeClr val="tx1"/>
                </a:solidFill>
              </a:rPr>
              <a:t>L</a:t>
            </a:r>
            <a:r>
              <a:rPr lang="en-IN" sz="2800" dirty="0" smtClean="0">
                <a:solidFill>
                  <a:schemeClr val="tx1"/>
                </a:solidFill>
              </a:rPr>
              <a:t>ibraries </a:t>
            </a:r>
            <a:r>
              <a:rPr lang="en-IN" sz="2800" dirty="0">
                <a:solidFill>
                  <a:schemeClr val="tx1"/>
                </a:solidFill>
              </a:rPr>
              <a:t>becoming promoters of sustainability and social responsibility initiatives</a:t>
            </a:r>
            <a:r>
              <a:rPr lang="en-US" sz="2800" dirty="0">
                <a:solidFill>
                  <a:schemeClr val="tx1"/>
                </a:solidFill>
              </a:rPr>
              <a:t> </a:t>
            </a:r>
            <a:endParaRPr lang="en-IN" sz="2800" dirty="0" smtClean="0">
              <a:solidFill>
                <a:schemeClr val="tx1"/>
              </a:solidFill>
            </a:endParaRPr>
          </a:p>
          <a:p>
            <a:pPr marL="457200" lvl="0" indent="-228600">
              <a:spcBef>
                <a:spcPts val="0"/>
              </a:spcBef>
            </a:pPr>
            <a:endParaRPr lang="en-IN" sz="2200" dirty="0" smtClean="0">
              <a:solidFill>
                <a:schemeClr val="tx1"/>
              </a:solidFill>
            </a:endParaRPr>
          </a:p>
        </p:txBody>
      </p:sp>
    </p:spTree>
    <p:extLst>
      <p:ext uri="{BB962C8B-B14F-4D97-AF65-F5344CB8AC3E}">
        <p14:creationId xmlns:p14="http://schemas.microsoft.com/office/powerpoint/2010/main" val="13526032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259632" y="620688"/>
            <a:ext cx="6858000" cy="459900"/>
          </a:xfrm>
          <a:prstGeom prst="rect">
            <a:avLst/>
          </a:prstGeom>
        </p:spPr>
        <p:txBody>
          <a:bodyPr lIns="91425" tIns="91425" rIns="91425" bIns="91425" anchor="b" anchorCtr="0">
            <a:noAutofit/>
          </a:bodyPr>
          <a:lstStyle/>
          <a:p>
            <a:pPr marL="457200" lvl="0" indent="-228600"/>
            <a:r>
              <a:rPr lang="en-IN" sz="2400" dirty="0" smtClean="0">
                <a:solidFill>
                  <a:schemeClr val="tx1"/>
                </a:solidFill>
              </a:rPr>
              <a:t>CONCLUSIONS-</a:t>
            </a:r>
            <a:r>
              <a:rPr lang="en-IN" sz="2400" dirty="0" err="1" smtClean="0">
                <a:solidFill>
                  <a:schemeClr val="tx1"/>
                </a:solidFill>
              </a:rPr>
              <a:t>contd</a:t>
            </a:r>
            <a:endParaRPr lang="en-IN" sz="2400" dirty="0">
              <a:solidFill>
                <a:schemeClr val="tx1"/>
              </a:solidFill>
            </a:endParaRPr>
          </a:p>
        </p:txBody>
      </p:sp>
      <p:sp>
        <p:nvSpPr>
          <p:cNvPr id="96" name="Shape 96"/>
          <p:cNvSpPr txBox="1">
            <a:spLocks noGrp="1"/>
          </p:cNvSpPr>
          <p:nvPr>
            <p:ph type="body" idx="1"/>
          </p:nvPr>
        </p:nvSpPr>
        <p:spPr>
          <a:xfrm>
            <a:off x="1115616" y="1268760"/>
            <a:ext cx="7438951" cy="5155124"/>
          </a:xfrm>
          <a:prstGeom prst="rect">
            <a:avLst/>
          </a:prstGeom>
        </p:spPr>
        <p:txBody>
          <a:bodyPr lIns="91425" tIns="91425" rIns="91425" bIns="91425" anchor="t" anchorCtr="0">
            <a:noAutofit/>
          </a:bodyPr>
          <a:lstStyle/>
          <a:p>
            <a:pPr marL="457200" lvl="0" indent="-228600">
              <a:spcBef>
                <a:spcPts val="0"/>
              </a:spcBef>
            </a:pPr>
            <a:r>
              <a:rPr lang="en-IN" sz="2800" dirty="0" smtClean="0">
                <a:solidFill>
                  <a:schemeClr val="tx1"/>
                </a:solidFill>
              </a:rPr>
              <a:t>Combine </a:t>
            </a:r>
            <a:r>
              <a:rPr lang="en-IN" sz="2800" dirty="0">
                <a:solidFill>
                  <a:schemeClr val="tx1"/>
                </a:solidFill>
              </a:rPr>
              <a:t>such projects with public education programs </a:t>
            </a:r>
            <a:r>
              <a:rPr lang="en-IN" sz="2800" dirty="0" smtClean="0">
                <a:solidFill>
                  <a:schemeClr val="tx1"/>
                </a:solidFill>
              </a:rPr>
              <a:t>to strategically </a:t>
            </a:r>
            <a:r>
              <a:rPr lang="en-IN" sz="2800" dirty="0">
                <a:solidFill>
                  <a:schemeClr val="tx1"/>
                </a:solidFill>
              </a:rPr>
              <a:t>positions libraries to become community models for </a:t>
            </a:r>
            <a:r>
              <a:rPr lang="en-IN" sz="2800" dirty="0" smtClean="0">
                <a:solidFill>
                  <a:schemeClr val="tx1"/>
                </a:solidFill>
              </a:rPr>
              <a:t>sustainability.</a:t>
            </a:r>
          </a:p>
          <a:p>
            <a:pPr marL="457200" lvl="0" indent="-228600">
              <a:spcBef>
                <a:spcPts val="0"/>
              </a:spcBef>
            </a:pPr>
            <a:endParaRPr lang="en-US" sz="2800" dirty="0" smtClean="0">
              <a:solidFill>
                <a:schemeClr val="tx1"/>
              </a:solidFill>
            </a:endParaRPr>
          </a:p>
          <a:p>
            <a:pPr marL="457200" lvl="0" indent="-228600">
              <a:spcBef>
                <a:spcPts val="0"/>
              </a:spcBef>
            </a:pPr>
            <a:r>
              <a:rPr lang="en-IN" sz="2800" dirty="0">
                <a:solidFill>
                  <a:schemeClr val="tx1"/>
                </a:solidFill>
              </a:rPr>
              <a:t>If librarianship is humanism in practice, any service rendered for environment sustainability is service to the whole gambit of nature.</a:t>
            </a:r>
            <a:r>
              <a:rPr lang="en-US" sz="2800" dirty="0">
                <a:solidFill>
                  <a:schemeClr val="tx1"/>
                </a:solidFill>
              </a:rPr>
              <a:t> </a:t>
            </a:r>
            <a:endParaRPr lang="en-US" sz="2800" dirty="0" smtClean="0">
              <a:solidFill>
                <a:schemeClr val="tx1"/>
              </a:solidFill>
            </a:endParaRPr>
          </a:p>
        </p:txBody>
      </p:sp>
    </p:spTree>
    <p:extLst>
      <p:ext uri="{BB962C8B-B14F-4D97-AF65-F5344CB8AC3E}">
        <p14:creationId xmlns:p14="http://schemas.microsoft.com/office/powerpoint/2010/main" val="3521911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Shape 127"/>
        <p:cNvGrpSpPr/>
        <p:nvPr/>
      </p:nvGrpSpPr>
      <p:grpSpPr>
        <a:xfrm>
          <a:off x="0" y="0"/>
          <a:ext cx="0" cy="0"/>
          <a:chOff x="0" y="0"/>
          <a:chExt cx="0" cy="0"/>
        </a:xfrm>
      </p:grpSpPr>
      <p:sp>
        <p:nvSpPr>
          <p:cNvPr id="129" name="Shape 129"/>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US" dirty="0" smtClean="0"/>
              <a:t>CONCLUSION</a:t>
            </a:r>
            <a:endParaRPr lang="en" dirty="0">
              <a:solidFill>
                <a:srgbClr val="39C0BA"/>
              </a:solidFill>
            </a:endParaRPr>
          </a:p>
        </p:txBody>
      </p:sp>
      <p:pic>
        <p:nvPicPr>
          <p:cNvPr id="2" name="Picture 1" descr="72131c863d88e0acc7a25ce03b3c867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412776"/>
            <a:ext cx="7344816" cy="4176464"/>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Shape 287"/>
        <p:cNvGrpSpPr/>
        <p:nvPr/>
      </p:nvGrpSpPr>
      <p:grpSpPr>
        <a:xfrm>
          <a:off x="0" y="0"/>
          <a:ext cx="0" cy="0"/>
          <a:chOff x="0" y="0"/>
          <a:chExt cx="0" cy="0"/>
        </a:xfrm>
      </p:grpSpPr>
      <p:sp>
        <p:nvSpPr>
          <p:cNvPr id="288" name="Shape 288"/>
          <p:cNvSpPr txBox="1">
            <a:spLocks noGrp="1"/>
          </p:cNvSpPr>
          <p:nvPr>
            <p:ph type="ctrTitle" idx="4294967295"/>
          </p:nvPr>
        </p:nvSpPr>
        <p:spPr>
          <a:xfrm>
            <a:off x="1806575" y="1679575"/>
            <a:ext cx="7337425" cy="1546225"/>
          </a:xfrm>
          <a:prstGeom prst="rect">
            <a:avLst/>
          </a:prstGeom>
        </p:spPr>
        <p:txBody>
          <a:bodyPr lIns="91425" tIns="91425" rIns="91425" bIns="91425" anchor="b" anchorCtr="0">
            <a:noAutofit/>
          </a:bodyPr>
          <a:lstStyle/>
          <a:p>
            <a:pPr lvl="0" rtl="0">
              <a:spcBef>
                <a:spcPts val="0"/>
              </a:spcBef>
              <a:buNone/>
            </a:pPr>
            <a:r>
              <a:rPr lang="en" sz="2200" b="1">
                <a:solidFill>
                  <a:srgbClr val="2E3037"/>
                </a:solidFill>
              </a:rPr>
              <a:t>Thanks!</a:t>
            </a:r>
          </a:p>
        </p:txBody>
      </p:sp>
      <p:sp>
        <p:nvSpPr>
          <p:cNvPr id="289" name="Shape 289"/>
          <p:cNvSpPr txBox="1">
            <a:spLocks noGrp="1"/>
          </p:cNvSpPr>
          <p:nvPr>
            <p:ph type="subTitle" idx="4294967295"/>
          </p:nvPr>
        </p:nvSpPr>
        <p:spPr>
          <a:xfrm>
            <a:off x="1806575" y="3022600"/>
            <a:ext cx="7337425" cy="812800"/>
          </a:xfrm>
          <a:prstGeom prst="rect">
            <a:avLst/>
          </a:prstGeom>
        </p:spPr>
        <p:txBody>
          <a:bodyPr lIns="91425" tIns="91425" rIns="91425" bIns="91425" anchor="ctr" anchorCtr="0">
            <a:noAutofit/>
          </a:bodyPr>
          <a:lstStyle/>
          <a:p>
            <a:pPr lvl="0" rtl="0">
              <a:spcBef>
                <a:spcPts val="0"/>
              </a:spcBef>
              <a:buNone/>
            </a:pPr>
            <a:r>
              <a:rPr lang="en" sz="3600" b="1" dirty="0"/>
              <a:t>ANY QUESTIONS?</a:t>
            </a:r>
          </a:p>
        </p:txBody>
      </p:sp>
      <p:sp>
        <p:nvSpPr>
          <p:cNvPr id="290" name="Shape 290"/>
          <p:cNvSpPr txBox="1">
            <a:spLocks noGrp="1"/>
          </p:cNvSpPr>
          <p:nvPr>
            <p:ph type="body" idx="4294967295"/>
          </p:nvPr>
        </p:nvSpPr>
        <p:spPr>
          <a:xfrm>
            <a:off x="1806575" y="3797300"/>
            <a:ext cx="7337425" cy="1135063"/>
          </a:xfrm>
          <a:prstGeom prst="rect">
            <a:avLst/>
          </a:prstGeom>
        </p:spPr>
        <p:txBody>
          <a:bodyPr lIns="91425" tIns="91425" rIns="91425" bIns="91425" anchor="t" anchorCtr="0">
            <a:noAutofit/>
          </a:bodyPr>
          <a:lstStyle/>
          <a:p>
            <a:pPr lvl="0" rtl="0">
              <a:spcBef>
                <a:spcPts val="0"/>
              </a:spcBef>
              <a:buNone/>
            </a:pPr>
            <a:r>
              <a:rPr lang="en" sz="2200" dirty="0"/>
              <a:t>You can find me </a:t>
            </a:r>
            <a:r>
              <a:rPr lang="en-US" sz="2200" dirty="0" smtClean="0"/>
              <a:t>and my co-author </a:t>
            </a:r>
            <a:r>
              <a:rPr lang="en" sz="2200" dirty="0" smtClean="0"/>
              <a:t>at</a:t>
            </a:r>
            <a:endParaRPr lang="en" sz="2200" dirty="0"/>
          </a:p>
          <a:p>
            <a:pPr lvl="0" rtl="0">
              <a:spcBef>
                <a:spcPts val="0"/>
              </a:spcBef>
              <a:buNone/>
            </a:pPr>
            <a:r>
              <a:rPr lang="en" sz="2200" dirty="0"/>
              <a:t>i</a:t>
            </a:r>
            <a:r>
              <a:rPr lang="en-US" sz="2200" dirty="0" smtClean="0"/>
              <a:t>malhan_47</a:t>
            </a:r>
            <a:r>
              <a:rPr lang="en" sz="2200" dirty="0" smtClean="0"/>
              <a:t>@</a:t>
            </a:r>
            <a:r>
              <a:rPr lang="en-US" sz="2200" dirty="0" err="1" smtClean="0"/>
              <a:t>rediffmail.com</a:t>
            </a:r>
            <a:endParaRPr lang="en" sz="2200" dirty="0"/>
          </a:p>
          <a:p>
            <a:pPr lvl="0" rtl="0">
              <a:spcBef>
                <a:spcPts val="0"/>
              </a:spcBef>
              <a:buNone/>
            </a:pPr>
            <a:r>
              <a:rPr lang="en-US" sz="2200" dirty="0" err="1" smtClean="0"/>
              <a:t>shiva@cukerala.ac.in</a:t>
            </a:r>
            <a:endParaRPr lang="en" sz="2200" dirty="0"/>
          </a:p>
        </p:txBody>
      </p:sp>
      <p:sp>
        <p:nvSpPr>
          <p:cNvPr id="2" name="Rectangle 1"/>
          <p:cNvSpPr/>
          <p:nvPr/>
        </p:nvSpPr>
        <p:spPr>
          <a:xfrm>
            <a:off x="4220782" y="3275112"/>
            <a:ext cx="1737976" cy="307777"/>
          </a:xfrm>
          <a:prstGeom prst="rect">
            <a:avLst/>
          </a:prstGeom>
        </p:spPr>
        <p:txBody>
          <a:bodyPr wrap="none">
            <a:spAutoFit/>
          </a:bodyPr>
          <a:lstStyle/>
          <a:p>
            <a:r>
              <a:rPr lang="en-IN" dirty="0">
                <a:solidFill>
                  <a:schemeClr val="tx1"/>
                </a:solidFill>
              </a:rPr>
              <a:t>Cloud </a:t>
            </a:r>
            <a:r>
              <a:rPr lang="en-IN" dirty="0" err="1">
                <a:solidFill>
                  <a:schemeClr val="tx1"/>
                </a:solidFill>
              </a:rPr>
              <a:t>Cloud</a:t>
            </a:r>
            <a:r>
              <a:rPr lang="en-IN" dirty="0">
                <a:solidFill>
                  <a:schemeClr val="tx1"/>
                </a:solidFill>
              </a:rPr>
              <a:t> </a:t>
            </a:r>
            <a:r>
              <a:rPr lang="en-IN" dirty="0" err="1">
                <a:solidFill>
                  <a:schemeClr val="tx1"/>
                </a:solidFill>
              </a:rPr>
              <a:t>Cloud</a:t>
            </a:r>
            <a:r>
              <a:rPr lang="en-IN">
                <a:solidFill>
                  <a:schemeClr val="tx1"/>
                </a:solidFill>
              </a:rPr>
              <a:t> </a:t>
            </a: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lvl="0">
              <a:spcBef>
                <a:spcPts val="0"/>
              </a:spcBef>
              <a:buNone/>
            </a:pPr>
            <a:r>
              <a:rPr lang="en-IN" dirty="0" smtClean="0">
                <a:solidFill>
                  <a:schemeClr val="tx1"/>
                </a:solidFill>
              </a:rPr>
              <a:t>W</a:t>
            </a:r>
            <a:r>
              <a:rPr lang="en" dirty="0" smtClean="0">
                <a:solidFill>
                  <a:schemeClr val="tx1"/>
                </a:solidFill>
              </a:rPr>
              <a:t>HY LIBRARIES NEED ATTENTION and  INVOLVEMENT?</a:t>
            </a:r>
            <a:endParaRPr lang="en" dirty="0">
              <a:solidFill>
                <a:schemeClr val="tx1"/>
              </a:solidFill>
            </a:endParaRPr>
          </a:p>
        </p:txBody>
      </p:sp>
      <p:sp>
        <p:nvSpPr>
          <p:cNvPr id="96" name="Shape 96"/>
          <p:cNvSpPr txBox="1">
            <a:spLocks noGrp="1"/>
          </p:cNvSpPr>
          <p:nvPr>
            <p:ph type="body" idx="1"/>
          </p:nvPr>
        </p:nvSpPr>
        <p:spPr>
          <a:xfrm>
            <a:off x="251520" y="1124744"/>
            <a:ext cx="8712968" cy="5616624"/>
          </a:xfrm>
          <a:prstGeom prst="rect">
            <a:avLst/>
          </a:prstGeom>
        </p:spPr>
        <p:txBody>
          <a:bodyPr lIns="91425" tIns="91425" rIns="91425" bIns="91425" anchor="t" anchorCtr="0">
            <a:noAutofit/>
          </a:bodyPr>
          <a:lstStyle/>
          <a:p>
            <a:pPr marL="228600" indent="0">
              <a:spcBef>
                <a:spcPts val="0"/>
              </a:spcBef>
              <a:buNone/>
            </a:pPr>
            <a:r>
              <a:rPr lang="en-IN" sz="2400" dirty="0" smtClean="0">
                <a:solidFill>
                  <a:schemeClr val="tx1"/>
                </a:solidFill>
              </a:rPr>
              <a:t>Libraries are key channels of self education and information. </a:t>
            </a:r>
          </a:p>
          <a:p>
            <a:pPr marL="228600" indent="0">
              <a:spcBef>
                <a:spcPts val="0"/>
              </a:spcBef>
              <a:buNone/>
            </a:pPr>
            <a:endParaRPr lang="en-IN" sz="2400" dirty="0" smtClean="0">
              <a:solidFill>
                <a:schemeClr val="tx1"/>
              </a:solidFill>
            </a:endParaRPr>
          </a:p>
          <a:p>
            <a:pPr marL="228600" indent="0">
              <a:spcBef>
                <a:spcPts val="0"/>
              </a:spcBef>
              <a:buNone/>
            </a:pPr>
            <a:r>
              <a:rPr lang="en-IN" sz="2400" dirty="0" smtClean="0">
                <a:solidFill>
                  <a:schemeClr val="tx1"/>
                </a:solidFill>
              </a:rPr>
              <a:t>Libraries are social institutions.</a:t>
            </a:r>
          </a:p>
          <a:p>
            <a:pPr marL="228600" indent="0">
              <a:spcBef>
                <a:spcPts val="0"/>
              </a:spcBef>
              <a:buNone/>
            </a:pPr>
            <a:endParaRPr lang="en-IN" sz="2400" dirty="0" smtClean="0">
              <a:solidFill>
                <a:schemeClr val="tx1"/>
              </a:solidFill>
            </a:endParaRPr>
          </a:p>
          <a:p>
            <a:pPr marL="228600" indent="0">
              <a:spcBef>
                <a:spcPts val="0"/>
              </a:spcBef>
              <a:buNone/>
            </a:pPr>
            <a:r>
              <a:rPr lang="en-IN" sz="2400" dirty="0" smtClean="0">
                <a:solidFill>
                  <a:schemeClr val="tx1"/>
                </a:solidFill>
              </a:rPr>
              <a:t>Libraries contribute to the understanding and advancement of human knowledge.</a:t>
            </a:r>
          </a:p>
          <a:p>
            <a:pPr marL="228600" indent="0">
              <a:spcBef>
                <a:spcPts val="0"/>
              </a:spcBef>
              <a:buNone/>
            </a:pPr>
            <a:endParaRPr lang="en-IN" sz="2400" dirty="0" smtClean="0">
              <a:solidFill>
                <a:schemeClr val="tx1"/>
              </a:solidFill>
            </a:endParaRPr>
          </a:p>
          <a:p>
            <a:pPr marL="228600" indent="0">
              <a:spcBef>
                <a:spcPts val="0"/>
              </a:spcBef>
              <a:buNone/>
            </a:pPr>
            <a:r>
              <a:rPr lang="en-IN" sz="2400" dirty="0" smtClean="0">
                <a:solidFill>
                  <a:schemeClr val="tx1"/>
                </a:solidFill>
              </a:rPr>
              <a:t>Libraries can contribute their bit by imparting  environmental information literacy.</a:t>
            </a:r>
          </a:p>
          <a:p>
            <a:pPr marL="228600" indent="0">
              <a:spcBef>
                <a:spcPts val="0"/>
              </a:spcBef>
              <a:buNone/>
            </a:pPr>
            <a:endParaRPr lang="en-IN" sz="2400" dirty="0" smtClean="0">
              <a:solidFill>
                <a:schemeClr val="tx1"/>
              </a:solidFill>
            </a:endParaRPr>
          </a:p>
          <a:p>
            <a:pPr marL="228600" indent="0">
              <a:spcBef>
                <a:spcPts val="0"/>
              </a:spcBef>
              <a:buNone/>
            </a:pPr>
            <a:r>
              <a:rPr lang="en-IN" sz="2400" dirty="0" smtClean="0">
                <a:solidFill>
                  <a:schemeClr val="tx1"/>
                </a:solidFill>
              </a:rPr>
              <a:t>Libraries house a large volume of documents printed on paper.</a:t>
            </a:r>
          </a:p>
          <a:p>
            <a:pPr marL="228600" indent="0">
              <a:spcBef>
                <a:spcPts val="0"/>
              </a:spcBef>
              <a:buNone/>
            </a:pPr>
            <a:endParaRPr lang="en-IN" sz="2400" dirty="0" smtClean="0">
              <a:solidFill>
                <a:schemeClr val="tx1"/>
              </a:solidFill>
            </a:endParaRPr>
          </a:p>
          <a:p>
            <a:pPr marL="228600" indent="0">
              <a:spcBef>
                <a:spcPts val="0"/>
              </a:spcBef>
              <a:buNone/>
            </a:pPr>
            <a:r>
              <a:rPr lang="en-IN" sz="2400" dirty="0">
                <a:solidFill>
                  <a:schemeClr val="tx1"/>
                </a:solidFill>
              </a:rPr>
              <a:t>The pulp and paper industry is the third largest industrial greenhouse gas </a:t>
            </a:r>
            <a:r>
              <a:rPr lang="en-IN" sz="2400" dirty="0" smtClean="0">
                <a:solidFill>
                  <a:schemeClr val="tx1"/>
                </a:solidFill>
              </a:rPr>
              <a:t>emitter.</a:t>
            </a:r>
            <a:r>
              <a:rPr lang="en-IN" sz="2400" dirty="0" smtClean="0"/>
              <a:t>..</a:t>
            </a:r>
          </a:p>
          <a:p>
            <a:pPr marL="228600" lvl="0">
              <a:spcBef>
                <a:spcPts val="0"/>
              </a:spcBef>
              <a:buNone/>
            </a:pPr>
            <a:endParaRPr lang="en-IN" sz="2800" dirty="0" smtClean="0"/>
          </a:p>
        </p:txBody>
      </p:sp>
    </p:spTree>
    <p:extLst>
      <p:ext uri="{BB962C8B-B14F-4D97-AF65-F5344CB8AC3E}">
        <p14:creationId xmlns:p14="http://schemas.microsoft.com/office/powerpoint/2010/main" val="388250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07505" y="188640"/>
            <a:ext cx="7866112" cy="937235"/>
          </a:xfrm>
          <a:prstGeom prst="rect">
            <a:avLst/>
          </a:prstGeom>
        </p:spPr>
        <p:txBody>
          <a:bodyPr lIns="91425" tIns="91425" rIns="91425" bIns="91425" anchor="b" anchorCtr="0">
            <a:noAutofit/>
          </a:bodyPr>
          <a:lstStyle/>
          <a:p>
            <a:pPr lvl="0">
              <a:spcBef>
                <a:spcPts val="0"/>
              </a:spcBef>
              <a:buNone/>
            </a:pPr>
            <a:r>
              <a:rPr lang="en-IN" dirty="0" smtClean="0">
                <a:solidFill>
                  <a:schemeClr val="tx1"/>
                </a:solidFill>
              </a:rPr>
              <a:t>W</a:t>
            </a:r>
            <a:r>
              <a:rPr lang="en" dirty="0" smtClean="0">
                <a:solidFill>
                  <a:schemeClr val="tx1"/>
                </a:solidFill>
              </a:rPr>
              <a:t>HY LIBRARIES NEED ATTENTION and I</a:t>
            </a:r>
            <a:r>
              <a:rPr lang="en" sz="2800" dirty="0" smtClean="0">
                <a:solidFill>
                  <a:schemeClr val="tx1"/>
                </a:solidFill>
              </a:rPr>
              <a:t>nvovement-contd</a:t>
            </a:r>
            <a:r>
              <a:rPr lang="en" dirty="0" smtClean="0">
                <a:solidFill>
                  <a:schemeClr val="tx1"/>
                </a:solidFill>
              </a:rPr>
              <a:t>?</a:t>
            </a:r>
            <a:endParaRPr lang="en" dirty="0">
              <a:solidFill>
                <a:schemeClr val="tx1"/>
              </a:solidFill>
            </a:endParaRPr>
          </a:p>
        </p:txBody>
      </p:sp>
      <p:sp>
        <p:nvSpPr>
          <p:cNvPr id="96" name="Shape 96"/>
          <p:cNvSpPr txBox="1">
            <a:spLocks noGrp="1"/>
          </p:cNvSpPr>
          <p:nvPr>
            <p:ph type="body" idx="1"/>
          </p:nvPr>
        </p:nvSpPr>
        <p:spPr>
          <a:xfrm>
            <a:off x="1165496" y="1196752"/>
            <a:ext cx="7438951" cy="5371148"/>
          </a:xfrm>
          <a:prstGeom prst="rect">
            <a:avLst/>
          </a:prstGeom>
        </p:spPr>
        <p:txBody>
          <a:bodyPr lIns="91425" tIns="91425" rIns="91425" bIns="91425" anchor="t" anchorCtr="0">
            <a:noAutofit/>
          </a:bodyPr>
          <a:lstStyle/>
          <a:p>
            <a:pPr marL="228600" lvl="0" indent="0">
              <a:spcBef>
                <a:spcPts val="0"/>
              </a:spcBef>
              <a:buNone/>
            </a:pPr>
            <a:r>
              <a:rPr lang="en-IN" sz="2800" dirty="0">
                <a:solidFill>
                  <a:schemeClr val="tx1"/>
                </a:solidFill>
              </a:rPr>
              <a:t>Libraries consume enormous quantities of energy for user services and </a:t>
            </a:r>
            <a:r>
              <a:rPr lang="en-IN" sz="2800" dirty="0" smtClean="0">
                <a:solidFill>
                  <a:schemeClr val="tx1"/>
                </a:solidFill>
              </a:rPr>
              <a:t>comfort.</a:t>
            </a:r>
          </a:p>
          <a:p>
            <a:pPr marL="228600" lvl="0" indent="0">
              <a:spcBef>
                <a:spcPts val="0"/>
              </a:spcBef>
              <a:buNone/>
            </a:pPr>
            <a:endParaRPr lang="en-IN" sz="2800" dirty="0" smtClean="0">
              <a:solidFill>
                <a:schemeClr val="tx1"/>
              </a:solidFill>
            </a:endParaRPr>
          </a:p>
          <a:p>
            <a:pPr marL="228600" lvl="0" indent="0">
              <a:spcBef>
                <a:spcPts val="0"/>
              </a:spcBef>
              <a:buNone/>
            </a:pPr>
            <a:r>
              <a:rPr lang="en-IN" sz="2800" dirty="0">
                <a:solidFill>
                  <a:schemeClr val="tx1"/>
                </a:solidFill>
              </a:rPr>
              <a:t>Libraries produce considerable </a:t>
            </a:r>
            <a:r>
              <a:rPr lang="en-IN" sz="2800" dirty="0" smtClean="0">
                <a:solidFill>
                  <a:schemeClr val="tx1"/>
                </a:solidFill>
              </a:rPr>
              <a:t>waste.</a:t>
            </a:r>
          </a:p>
          <a:p>
            <a:pPr marL="228600" lvl="0" indent="0">
              <a:spcBef>
                <a:spcPts val="0"/>
              </a:spcBef>
              <a:buNone/>
            </a:pPr>
            <a:endParaRPr lang="en-IN" sz="2800" dirty="0" smtClean="0">
              <a:solidFill>
                <a:schemeClr val="tx1"/>
              </a:solidFill>
            </a:endParaRPr>
          </a:p>
          <a:p>
            <a:pPr marL="228600" lvl="0" indent="0">
              <a:spcBef>
                <a:spcPts val="0"/>
              </a:spcBef>
              <a:buNone/>
            </a:pPr>
            <a:r>
              <a:rPr lang="en-IN" sz="2800" dirty="0" smtClean="0">
                <a:solidFill>
                  <a:schemeClr val="tx1"/>
                </a:solidFill>
              </a:rPr>
              <a:t>Libraries </a:t>
            </a:r>
            <a:r>
              <a:rPr lang="en-IN" sz="2800" dirty="0">
                <a:solidFill>
                  <a:schemeClr val="tx1"/>
                </a:solidFill>
              </a:rPr>
              <a:t>should set examples for environment friendly </a:t>
            </a:r>
            <a:r>
              <a:rPr lang="en-IN" sz="2800" dirty="0" smtClean="0">
                <a:solidFill>
                  <a:schemeClr val="tx1"/>
                </a:solidFill>
              </a:rPr>
              <a:t>practices.</a:t>
            </a:r>
          </a:p>
          <a:p>
            <a:pPr marL="228600" lvl="0" indent="0">
              <a:spcBef>
                <a:spcPts val="0"/>
              </a:spcBef>
              <a:buNone/>
            </a:pPr>
            <a:r>
              <a:rPr lang="en-IN" sz="2800" dirty="0" smtClean="0">
                <a:solidFill>
                  <a:schemeClr val="tx1"/>
                </a:solidFill>
              </a:rPr>
              <a:t> </a:t>
            </a:r>
          </a:p>
          <a:p>
            <a:pPr marL="228600" lvl="0" indent="0">
              <a:spcBef>
                <a:spcPts val="0"/>
              </a:spcBef>
              <a:buNone/>
            </a:pPr>
            <a:r>
              <a:rPr lang="en-IN" sz="2800" dirty="0" smtClean="0">
                <a:solidFill>
                  <a:schemeClr val="tx1"/>
                </a:solidFill>
              </a:rPr>
              <a:t>Libraries should </a:t>
            </a:r>
            <a:r>
              <a:rPr lang="en-IN" sz="2800" dirty="0">
                <a:solidFill>
                  <a:schemeClr val="tx1"/>
                </a:solidFill>
              </a:rPr>
              <a:t>be the first institutions to incorporate principles of sustainability and turn themselves into models of green </a:t>
            </a:r>
            <a:r>
              <a:rPr lang="en-IN" sz="2800" dirty="0" smtClean="0">
                <a:solidFill>
                  <a:schemeClr val="tx1"/>
                </a:solidFill>
              </a:rPr>
              <a:t>culture </a:t>
            </a:r>
          </a:p>
          <a:p>
            <a:pPr marL="228600" lvl="0">
              <a:spcBef>
                <a:spcPts val="0"/>
              </a:spcBef>
              <a:buNone/>
            </a:pPr>
            <a:endParaRPr lang="en-IN" sz="2800" dirty="0" smtClean="0"/>
          </a:p>
        </p:txBody>
      </p:sp>
    </p:spTree>
    <p:extLst>
      <p:ext uri="{BB962C8B-B14F-4D97-AF65-F5344CB8AC3E}">
        <p14:creationId xmlns:p14="http://schemas.microsoft.com/office/powerpoint/2010/main" val="4281188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prstGeom prst="rect">
            <a:avLst/>
          </a:prstGeom>
        </p:spPr>
        <p:txBody>
          <a:bodyPr lIns="91425" tIns="91425" rIns="91425" bIns="91425" anchor="ctr" anchorCtr="0">
            <a:noAutofit/>
          </a:bodyPr>
          <a:lstStyle/>
          <a:p>
            <a:pPr lvl="0"/>
            <a:r>
              <a:rPr lang="en-IN" dirty="0">
                <a:solidFill>
                  <a:schemeClr val="tx1"/>
                </a:solidFill>
              </a:rPr>
              <a:t>APPROACHES TO GREEN INITIATIVES</a:t>
            </a:r>
            <a:endParaRPr lang="en" dirty="0">
              <a:solidFill>
                <a:schemeClr val="tx1"/>
              </a:solidFill>
            </a:endParaRPr>
          </a:p>
        </p:txBody>
      </p:sp>
    </p:spTree>
    <p:extLst>
      <p:ext uri="{BB962C8B-B14F-4D97-AF65-F5344CB8AC3E}">
        <p14:creationId xmlns:p14="http://schemas.microsoft.com/office/powerpoint/2010/main" val="1047188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800" dirty="0">
                <a:solidFill>
                  <a:schemeClr val="tx1"/>
                </a:solidFill>
              </a:rPr>
              <a:t>Social and cultural </a:t>
            </a:r>
          </a:p>
        </p:txBody>
      </p:sp>
      <p:sp>
        <p:nvSpPr>
          <p:cNvPr id="96" name="Shape 96"/>
          <p:cNvSpPr txBox="1">
            <a:spLocks noGrp="1"/>
          </p:cNvSpPr>
          <p:nvPr>
            <p:ph type="body" idx="1"/>
          </p:nvPr>
        </p:nvSpPr>
        <p:spPr>
          <a:xfrm>
            <a:off x="539552" y="1124744"/>
            <a:ext cx="8064895" cy="5443156"/>
          </a:xfrm>
          <a:prstGeom prst="rect">
            <a:avLst/>
          </a:prstGeom>
        </p:spPr>
        <p:txBody>
          <a:bodyPr lIns="91425" tIns="91425" rIns="91425" bIns="91425" anchor="t" anchorCtr="0">
            <a:noAutofit/>
          </a:bodyPr>
          <a:lstStyle/>
          <a:p>
            <a:pPr marL="457200" lvl="0" indent="-228600">
              <a:spcBef>
                <a:spcPts val="0"/>
              </a:spcBef>
            </a:pPr>
            <a:r>
              <a:rPr lang="en-IN" sz="2800" dirty="0">
                <a:solidFill>
                  <a:schemeClr val="tx1"/>
                </a:solidFill>
              </a:rPr>
              <a:t>U</a:t>
            </a:r>
            <a:r>
              <a:rPr lang="en-IN" sz="2800" dirty="0" smtClean="0">
                <a:solidFill>
                  <a:schemeClr val="tx1"/>
                </a:solidFill>
              </a:rPr>
              <a:t>sage of social media for green campaigns</a:t>
            </a:r>
          </a:p>
          <a:p>
            <a:pPr marL="457200" lvl="0" indent="-228600">
              <a:spcBef>
                <a:spcPts val="0"/>
              </a:spcBef>
            </a:pPr>
            <a:r>
              <a:rPr lang="en-IN" sz="2800" dirty="0" smtClean="0">
                <a:solidFill>
                  <a:schemeClr val="tx1"/>
                </a:solidFill>
              </a:rPr>
              <a:t>Virtual meetings – Reduce travel.</a:t>
            </a:r>
          </a:p>
          <a:p>
            <a:pPr marL="457200" lvl="0" indent="-228600">
              <a:spcBef>
                <a:spcPts val="0"/>
              </a:spcBef>
            </a:pPr>
            <a:endParaRPr lang="en-IN" sz="2800" dirty="0" smtClean="0">
              <a:solidFill>
                <a:schemeClr val="tx1"/>
              </a:solidFill>
            </a:endParaRPr>
          </a:p>
          <a:p>
            <a:pPr marL="457200" lvl="0" indent="-228600">
              <a:spcBef>
                <a:spcPts val="0"/>
              </a:spcBef>
            </a:pPr>
            <a:r>
              <a:rPr lang="en-IN" sz="2800" dirty="0">
                <a:solidFill>
                  <a:schemeClr val="tx1"/>
                </a:solidFill>
              </a:rPr>
              <a:t>Social media and networks make it easier for large numbers to participate in </a:t>
            </a:r>
            <a:r>
              <a:rPr lang="en-IN" sz="2800" dirty="0" smtClean="0">
                <a:solidFill>
                  <a:schemeClr val="tx1"/>
                </a:solidFill>
              </a:rPr>
              <a:t>campaigns.</a:t>
            </a:r>
          </a:p>
          <a:p>
            <a:pPr marL="457200" lvl="0" indent="-228600">
              <a:spcBef>
                <a:spcPts val="0"/>
              </a:spcBef>
            </a:pPr>
            <a:endParaRPr lang="en-IN" sz="2800" dirty="0" smtClean="0">
              <a:solidFill>
                <a:schemeClr val="tx1"/>
              </a:solidFill>
            </a:endParaRPr>
          </a:p>
          <a:p>
            <a:pPr marL="457200" lvl="1" indent="-228600">
              <a:spcBef>
                <a:spcPts val="0"/>
              </a:spcBef>
            </a:pPr>
            <a:r>
              <a:rPr lang="en-IN" sz="2200" dirty="0" smtClean="0">
                <a:solidFill>
                  <a:schemeClr val="tx1"/>
                </a:solidFill>
              </a:rPr>
              <a:t>Example:- Nestle </a:t>
            </a:r>
            <a:r>
              <a:rPr lang="en-IN" sz="2200" dirty="0">
                <a:solidFill>
                  <a:schemeClr val="tx1"/>
                </a:solidFill>
              </a:rPr>
              <a:t>was targeted for using </a:t>
            </a:r>
            <a:r>
              <a:rPr lang="en-IN" sz="2200" dirty="0" err="1">
                <a:solidFill>
                  <a:schemeClr val="tx1"/>
                </a:solidFill>
              </a:rPr>
              <a:t>Sinar</a:t>
            </a:r>
            <a:r>
              <a:rPr lang="en-IN" sz="2200" dirty="0">
                <a:solidFill>
                  <a:schemeClr val="tx1"/>
                </a:solidFill>
              </a:rPr>
              <a:t> Mas, the offending producer and supplier of palm oil in </a:t>
            </a:r>
            <a:r>
              <a:rPr lang="en-IN" sz="2200" dirty="0" smtClean="0">
                <a:solidFill>
                  <a:schemeClr val="tx1"/>
                </a:solidFill>
              </a:rPr>
              <a:t>Indonesia.</a:t>
            </a:r>
          </a:p>
          <a:p>
            <a:pPr marL="457200" lvl="1" indent="-228600">
              <a:spcBef>
                <a:spcPts val="0"/>
              </a:spcBef>
            </a:pPr>
            <a:endParaRPr lang="en-IN" sz="2200" dirty="0">
              <a:solidFill>
                <a:schemeClr val="tx1"/>
              </a:solidFill>
            </a:endParaRPr>
          </a:p>
          <a:p>
            <a:pPr marL="457200" lvl="1" indent="-228600">
              <a:spcBef>
                <a:spcPts val="0"/>
              </a:spcBef>
            </a:pPr>
            <a:r>
              <a:rPr lang="en-IN" sz="2800" dirty="0" smtClean="0">
                <a:solidFill>
                  <a:schemeClr val="tx1"/>
                </a:solidFill>
              </a:rPr>
              <a:t>Public libraries can also publicize green issues and disseminate information on environmental issues.</a:t>
            </a:r>
          </a:p>
          <a:p>
            <a:pPr marL="457200" lvl="0" indent="-228600">
              <a:spcBef>
                <a:spcPts val="0"/>
              </a:spcBef>
            </a:pPr>
            <a:endParaRPr lang="en-IN" sz="2800" dirty="0">
              <a:solidFill>
                <a:schemeClr val="tx1"/>
              </a:solidFill>
            </a:endParaRPr>
          </a:p>
          <a:p>
            <a:pPr marL="457200" lvl="0" indent="-228600">
              <a:spcBef>
                <a:spcPts val="0"/>
              </a:spcBef>
            </a:pPr>
            <a:endParaRPr lang="en-IN" sz="2800" dirty="0" smtClean="0">
              <a:solidFill>
                <a:schemeClr val="tx1"/>
              </a:solidFill>
            </a:endParaRPr>
          </a:p>
        </p:txBody>
      </p:sp>
    </p:spTree>
    <p:extLst>
      <p:ext uri="{BB962C8B-B14F-4D97-AF65-F5344CB8AC3E}">
        <p14:creationId xmlns:p14="http://schemas.microsoft.com/office/powerpoint/2010/main" val="1345472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115616" y="476672"/>
            <a:ext cx="6858000" cy="459900"/>
          </a:xfrm>
          <a:prstGeom prst="rect">
            <a:avLst/>
          </a:prstGeom>
        </p:spPr>
        <p:txBody>
          <a:bodyPr lIns="91425" tIns="91425" rIns="91425" bIns="91425" anchor="b" anchorCtr="0">
            <a:noAutofit/>
          </a:bodyPr>
          <a:lstStyle/>
          <a:p>
            <a:pPr marL="457200" lvl="0" indent="-228600"/>
            <a:r>
              <a:rPr lang="en-IN" sz="2800" dirty="0" smtClean="0">
                <a:solidFill>
                  <a:schemeClr val="tx1"/>
                </a:solidFill>
              </a:rPr>
              <a:t>Green buildings</a:t>
            </a:r>
            <a:endParaRPr lang="en-IN" sz="2800" dirty="0">
              <a:solidFill>
                <a:schemeClr val="tx1"/>
              </a:solidFill>
            </a:endParaRPr>
          </a:p>
        </p:txBody>
      </p:sp>
      <p:sp>
        <p:nvSpPr>
          <p:cNvPr id="96" name="Shape 96"/>
          <p:cNvSpPr txBox="1">
            <a:spLocks noGrp="1"/>
          </p:cNvSpPr>
          <p:nvPr>
            <p:ph type="body" idx="1"/>
          </p:nvPr>
        </p:nvSpPr>
        <p:spPr>
          <a:xfrm>
            <a:off x="179512" y="908720"/>
            <a:ext cx="8591079" cy="5659180"/>
          </a:xfrm>
          <a:prstGeom prst="rect">
            <a:avLst/>
          </a:prstGeom>
        </p:spPr>
        <p:txBody>
          <a:bodyPr lIns="91425" tIns="91425" rIns="91425" bIns="91425" anchor="t" anchorCtr="0">
            <a:noAutofit/>
          </a:bodyPr>
          <a:lstStyle/>
          <a:p>
            <a:pPr marL="457200" lvl="0" indent="-228600">
              <a:spcBef>
                <a:spcPts val="0"/>
              </a:spcBef>
            </a:pPr>
            <a:r>
              <a:rPr lang="en-IN" sz="2800" dirty="0" smtClean="0">
                <a:solidFill>
                  <a:schemeClr val="tx1"/>
                </a:solidFill>
              </a:rPr>
              <a:t>Many </a:t>
            </a:r>
            <a:r>
              <a:rPr lang="en-IN" sz="2800" dirty="0">
                <a:solidFill>
                  <a:schemeClr val="tx1"/>
                </a:solidFill>
              </a:rPr>
              <a:t>of modern day construction </a:t>
            </a:r>
            <a:r>
              <a:rPr lang="en-IN" sz="2800" dirty="0" smtClean="0">
                <a:solidFill>
                  <a:schemeClr val="tx1"/>
                </a:solidFill>
              </a:rPr>
              <a:t>of </a:t>
            </a:r>
            <a:r>
              <a:rPr lang="en-IN" sz="2800" dirty="0">
                <a:solidFill>
                  <a:schemeClr val="tx1"/>
                </a:solidFill>
              </a:rPr>
              <a:t>buildings are damaging its ecosystem, oceans, lakes, forests and fields. There are plenty of threats to people, animals and plants. </a:t>
            </a:r>
            <a:endParaRPr lang="en-IN" sz="2800" dirty="0" smtClean="0">
              <a:solidFill>
                <a:schemeClr val="tx1"/>
              </a:solidFill>
            </a:endParaRPr>
          </a:p>
          <a:p>
            <a:pPr marL="457200" lvl="0" indent="-228600">
              <a:spcBef>
                <a:spcPts val="0"/>
              </a:spcBef>
            </a:pPr>
            <a:endParaRPr lang="en-IN" sz="2800" dirty="0" smtClean="0">
              <a:solidFill>
                <a:schemeClr val="tx1"/>
              </a:solidFill>
            </a:endParaRPr>
          </a:p>
          <a:p>
            <a:pPr marL="457200" lvl="0" indent="-228600">
              <a:spcBef>
                <a:spcPts val="0"/>
              </a:spcBef>
            </a:pPr>
            <a:r>
              <a:rPr lang="en-IN" sz="2800" dirty="0" smtClean="0">
                <a:solidFill>
                  <a:schemeClr val="tx1"/>
                </a:solidFill>
              </a:rPr>
              <a:t>Green </a:t>
            </a:r>
            <a:r>
              <a:rPr lang="en-IN" sz="2800" dirty="0">
                <a:solidFill>
                  <a:schemeClr val="tx1"/>
                </a:solidFill>
              </a:rPr>
              <a:t>building certifications -  G-SEED, LEED, BREEAM, CASBEE </a:t>
            </a:r>
            <a:r>
              <a:rPr lang="en-IN" sz="2800" dirty="0" err="1" smtClean="0">
                <a:solidFill>
                  <a:schemeClr val="tx1"/>
                </a:solidFill>
              </a:rPr>
              <a:t>etc</a:t>
            </a:r>
            <a:endParaRPr lang="en-IN" sz="2800" dirty="0" smtClean="0">
              <a:solidFill>
                <a:schemeClr val="tx1"/>
              </a:solidFill>
            </a:endParaRPr>
          </a:p>
          <a:p>
            <a:pPr marL="457200" lvl="0" indent="-228600">
              <a:spcBef>
                <a:spcPts val="0"/>
              </a:spcBef>
            </a:pPr>
            <a:endParaRPr lang="en-IN" sz="2800" dirty="0" smtClean="0">
              <a:solidFill>
                <a:schemeClr val="tx1"/>
              </a:solidFill>
            </a:endParaRPr>
          </a:p>
          <a:p>
            <a:pPr marL="457200" lvl="0" indent="-228600">
              <a:spcBef>
                <a:spcPts val="0"/>
              </a:spcBef>
            </a:pPr>
            <a:r>
              <a:rPr lang="en-IN" sz="2800" dirty="0">
                <a:solidFill>
                  <a:schemeClr val="tx1"/>
                </a:solidFill>
              </a:rPr>
              <a:t>It is estimated that there are nearly 600 green product certifications in the world</a:t>
            </a:r>
          </a:p>
          <a:p>
            <a:pPr marL="457200" lvl="0" indent="-228600">
              <a:spcBef>
                <a:spcPts val="0"/>
              </a:spcBef>
            </a:pPr>
            <a:endParaRPr lang="en-IN" sz="2800" dirty="0" smtClean="0">
              <a:solidFill>
                <a:schemeClr val="tx1"/>
              </a:solidFill>
            </a:endParaRPr>
          </a:p>
        </p:txBody>
      </p:sp>
    </p:spTree>
    <p:extLst>
      <p:ext uri="{BB962C8B-B14F-4D97-AF65-F5344CB8AC3E}">
        <p14:creationId xmlns:p14="http://schemas.microsoft.com/office/powerpoint/2010/main" val="3871651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prstGeom prst="rect">
            <a:avLst/>
          </a:prstGeom>
        </p:spPr>
        <p:txBody>
          <a:bodyPr lIns="91425" tIns="91425" rIns="91425" bIns="91425" anchor="b" anchorCtr="0">
            <a:noAutofit/>
          </a:bodyPr>
          <a:lstStyle/>
          <a:p>
            <a:pPr marL="457200" lvl="0" indent="-228600"/>
            <a:r>
              <a:rPr lang="en-IN" sz="2800" dirty="0">
                <a:solidFill>
                  <a:schemeClr val="tx1"/>
                </a:solidFill>
              </a:rPr>
              <a:t>Energy savers and renewable energies </a:t>
            </a:r>
          </a:p>
        </p:txBody>
      </p:sp>
      <p:sp>
        <p:nvSpPr>
          <p:cNvPr id="96" name="Shape 96"/>
          <p:cNvSpPr txBox="1">
            <a:spLocks noGrp="1"/>
          </p:cNvSpPr>
          <p:nvPr>
            <p:ph type="body" idx="1"/>
          </p:nvPr>
        </p:nvSpPr>
        <p:spPr>
          <a:xfrm>
            <a:off x="323528" y="1124744"/>
            <a:ext cx="8280919" cy="5443156"/>
          </a:xfrm>
          <a:prstGeom prst="rect">
            <a:avLst/>
          </a:prstGeom>
        </p:spPr>
        <p:txBody>
          <a:bodyPr lIns="91425" tIns="91425" rIns="91425" bIns="91425" anchor="t" anchorCtr="0">
            <a:noAutofit/>
          </a:bodyPr>
          <a:lstStyle/>
          <a:p>
            <a:pPr marL="457200" lvl="0" indent="-228600">
              <a:spcBef>
                <a:spcPts val="0"/>
              </a:spcBef>
            </a:pPr>
            <a:r>
              <a:rPr lang="en-IN" sz="2800" dirty="0" smtClean="0">
                <a:solidFill>
                  <a:schemeClr val="tx1"/>
                </a:solidFill>
              </a:rPr>
              <a:t>Benchmarking of </a:t>
            </a:r>
            <a:r>
              <a:rPr lang="en-IN" sz="2800" dirty="0">
                <a:solidFill>
                  <a:schemeClr val="tx1"/>
                </a:solidFill>
              </a:rPr>
              <a:t>energy </a:t>
            </a:r>
            <a:r>
              <a:rPr lang="en-IN" sz="2800" dirty="0" smtClean="0">
                <a:solidFill>
                  <a:schemeClr val="tx1"/>
                </a:solidFill>
              </a:rPr>
              <a:t>use</a:t>
            </a:r>
          </a:p>
          <a:p>
            <a:pPr marL="457200" lvl="1" indent="-228600">
              <a:spcBef>
                <a:spcPts val="0"/>
              </a:spcBef>
            </a:pPr>
            <a:r>
              <a:rPr lang="en-IN" sz="2200" dirty="0">
                <a:solidFill>
                  <a:schemeClr val="tx1"/>
                </a:solidFill>
              </a:rPr>
              <a:t>Example - ENERGY STAR benchmarking </a:t>
            </a:r>
            <a:r>
              <a:rPr lang="en-IN" sz="2200" dirty="0" smtClean="0">
                <a:solidFill>
                  <a:schemeClr val="tx1"/>
                </a:solidFill>
              </a:rPr>
              <a:t>tools.</a:t>
            </a:r>
          </a:p>
          <a:p>
            <a:pPr marL="457200" lvl="1" indent="-228600">
              <a:spcBef>
                <a:spcPts val="0"/>
              </a:spcBef>
            </a:pPr>
            <a:endParaRPr lang="en-IN" sz="2200" dirty="0" smtClean="0">
              <a:solidFill>
                <a:schemeClr val="tx1"/>
              </a:solidFill>
            </a:endParaRPr>
          </a:p>
          <a:p>
            <a:pPr marL="457200" indent="-228600">
              <a:spcBef>
                <a:spcPts val="0"/>
              </a:spcBef>
            </a:pPr>
            <a:r>
              <a:rPr lang="en-IN" sz="2800" dirty="0" smtClean="0">
                <a:solidFill>
                  <a:schemeClr val="tx1"/>
                </a:solidFill>
              </a:rPr>
              <a:t>Exploration of renewable energy technologies - wind</a:t>
            </a:r>
            <a:r>
              <a:rPr lang="en-IN" sz="2800" dirty="0">
                <a:solidFill>
                  <a:schemeClr val="tx1"/>
                </a:solidFill>
              </a:rPr>
              <a:t>, solar, </a:t>
            </a:r>
            <a:r>
              <a:rPr lang="en-IN" sz="2800" dirty="0" smtClean="0">
                <a:solidFill>
                  <a:schemeClr val="tx1"/>
                </a:solidFill>
              </a:rPr>
              <a:t>bioenergy.</a:t>
            </a:r>
          </a:p>
          <a:p>
            <a:pPr marL="457200" indent="-228600">
              <a:spcBef>
                <a:spcPts val="0"/>
              </a:spcBef>
            </a:pPr>
            <a:endParaRPr lang="en-IN" sz="2800" dirty="0" smtClean="0">
              <a:solidFill>
                <a:schemeClr val="tx1"/>
              </a:solidFill>
            </a:endParaRPr>
          </a:p>
          <a:p>
            <a:pPr marL="457200" indent="-228600">
              <a:spcBef>
                <a:spcPts val="0"/>
              </a:spcBef>
            </a:pPr>
            <a:r>
              <a:rPr lang="en-IN" sz="2800" dirty="0">
                <a:solidFill>
                  <a:schemeClr val="tx1"/>
                </a:solidFill>
              </a:rPr>
              <a:t>Use of </a:t>
            </a:r>
            <a:r>
              <a:rPr lang="en-IN" sz="2800" dirty="0" smtClean="0">
                <a:solidFill>
                  <a:schemeClr val="tx1"/>
                </a:solidFill>
              </a:rPr>
              <a:t>Day light, </a:t>
            </a:r>
            <a:r>
              <a:rPr lang="en-IN" sz="2800" dirty="0">
                <a:solidFill>
                  <a:schemeClr val="tx1"/>
                </a:solidFill>
              </a:rPr>
              <a:t>turn off the lights when </a:t>
            </a:r>
            <a:r>
              <a:rPr lang="en-IN" sz="2800" dirty="0" smtClean="0">
                <a:solidFill>
                  <a:schemeClr val="tx1"/>
                </a:solidFill>
              </a:rPr>
              <a:t>not required.</a:t>
            </a:r>
          </a:p>
          <a:p>
            <a:pPr marL="457200" indent="-228600">
              <a:spcBef>
                <a:spcPts val="0"/>
              </a:spcBef>
            </a:pPr>
            <a:endParaRPr lang="en-IN" sz="2800" dirty="0" smtClean="0">
              <a:solidFill>
                <a:schemeClr val="tx1"/>
              </a:solidFill>
            </a:endParaRPr>
          </a:p>
          <a:p>
            <a:pPr marL="457200" indent="-228600">
              <a:spcBef>
                <a:spcPts val="0"/>
              </a:spcBef>
            </a:pPr>
            <a:r>
              <a:rPr lang="en-IN" sz="2800" dirty="0" smtClean="0">
                <a:solidFill>
                  <a:schemeClr val="tx1"/>
                </a:solidFill>
              </a:rPr>
              <a:t>Installing motion-sensors</a:t>
            </a:r>
          </a:p>
          <a:p>
            <a:pPr marL="457200" indent="-228600">
              <a:spcBef>
                <a:spcPts val="0"/>
              </a:spcBef>
            </a:pPr>
            <a:endParaRPr lang="en-IN" sz="2800" dirty="0" smtClean="0">
              <a:solidFill>
                <a:schemeClr val="tx1"/>
              </a:solidFill>
            </a:endParaRPr>
          </a:p>
          <a:p>
            <a:pPr marL="457200" indent="-228600">
              <a:spcBef>
                <a:spcPts val="0"/>
              </a:spcBef>
            </a:pPr>
            <a:r>
              <a:rPr lang="en-IN" sz="2800" dirty="0">
                <a:solidFill>
                  <a:schemeClr val="tx1"/>
                </a:solidFill>
              </a:rPr>
              <a:t>More Light from Less </a:t>
            </a:r>
            <a:r>
              <a:rPr lang="en-IN" sz="2800" dirty="0" smtClean="0">
                <a:solidFill>
                  <a:schemeClr val="tx1"/>
                </a:solidFill>
              </a:rPr>
              <a:t>Power through CFLs and LEDs</a:t>
            </a:r>
          </a:p>
        </p:txBody>
      </p:sp>
    </p:spTree>
    <p:extLst>
      <p:ext uri="{BB962C8B-B14F-4D97-AF65-F5344CB8AC3E}">
        <p14:creationId xmlns:p14="http://schemas.microsoft.com/office/powerpoint/2010/main" val="41467611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2645</TotalTime>
  <Words>1991</Words>
  <Application>Microsoft Office PowerPoint</Application>
  <PresentationFormat>On-screen Show (4:3)</PresentationFormat>
  <Paragraphs>231</Paragraphs>
  <Slides>37</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Wingdings 2</vt:lpstr>
      <vt:lpstr>Quicksand</vt:lpstr>
      <vt:lpstr>Rockwell</vt:lpstr>
      <vt:lpstr>Foundry</vt:lpstr>
      <vt:lpstr>STRATEGIC LEADERSHIP AND ROLE OF LIBRARY AND INFORMATION CENTRES IN ENVIRONMENTAL SUSTAINABILITY:  AN OVERVIEW OF GREEN TECHNOLOGIES   Prof. I V Malhan Central University of Himachal Pradesh Dharamshala, H. P., India  &amp;  Dr. Shivarama Rao K Central University of Kerala Kasaragod, Kerala, India</vt:lpstr>
      <vt:lpstr> Introduction</vt:lpstr>
      <vt:lpstr>Environmental damage is a worldwide problem </vt:lpstr>
      <vt:lpstr>WHY LIBRARIES NEED ATTENTION and  INVOLVEMENT?</vt:lpstr>
      <vt:lpstr>WHY LIBRARIES NEED ATTENTION and Invovement-contd?</vt:lpstr>
      <vt:lpstr>APPROACHES TO GREEN INITIATIVES</vt:lpstr>
      <vt:lpstr>Social and cultural </vt:lpstr>
      <vt:lpstr>Green buildings</vt:lpstr>
      <vt:lpstr>Energy savers and renewable energies </vt:lpstr>
      <vt:lpstr>Energy savers and renewable energies </vt:lpstr>
      <vt:lpstr>Green IT, gadgets and apps</vt:lpstr>
      <vt:lpstr>Green IT, gadgets and apps-contd</vt:lpstr>
      <vt:lpstr>Green IT, gadgets and apps-cond</vt:lpstr>
      <vt:lpstr>Day light harvesting</vt:lpstr>
      <vt:lpstr>Space management and Alternative transport</vt:lpstr>
      <vt:lpstr>Healthy atmosphere through microclimate</vt:lpstr>
      <vt:lpstr>Healthy atmosphere through microclimate-contd</vt:lpstr>
      <vt:lpstr>Water management and recycling techniques</vt:lpstr>
      <vt:lpstr>ACTION PLANS &amp; STRATEGIES</vt:lpstr>
      <vt:lpstr>Environmental Literacy</vt:lpstr>
      <vt:lpstr>Environmental Literacy-contd</vt:lpstr>
      <vt:lpstr>Environmental Literacy-contd</vt:lpstr>
      <vt:lpstr>Environmental Literacy</vt:lpstr>
      <vt:lpstr>Environmental values-traditional knowledge</vt:lpstr>
      <vt:lpstr>Digitization and Resource Sharing</vt:lpstr>
      <vt:lpstr>Digitization and Resource Sharing-contd</vt:lpstr>
      <vt:lpstr>Simplified in-house operations and processes</vt:lpstr>
      <vt:lpstr>Maintenance of library buildings</vt:lpstr>
      <vt:lpstr>Collaboration</vt:lpstr>
      <vt:lpstr>Information professionals as change managers</vt:lpstr>
      <vt:lpstr>Measure green impact and set benchmarks</vt:lpstr>
      <vt:lpstr>Corporate Social Responsibility (CSR)</vt:lpstr>
      <vt:lpstr>Corporate Social Responsibility (CSR)-contd</vt:lpstr>
      <vt:lpstr>CONCLUSIONS</vt:lpstr>
      <vt:lpstr>CONCLUSIONS-contd</vt:lpstr>
      <vt:lpstr>CONCLUSION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LEADERSHIP AND ROLE OF LIBRARY AND INFORMATION CENTRES IN ENVIRONMENTAL SUSTAINABILITY:  AN OVERVIEW OF GREEN TECHNOLOGIES     Prof. I V Malhan Central University of Himachal Pradesh H. P., India</dc:title>
  <dc:creator>cuhp</dc:creator>
  <cp:lastModifiedBy>dell</cp:lastModifiedBy>
  <cp:revision>147</cp:revision>
  <dcterms:modified xsi:type="dcterms:W3CDTF">2017-05-08T03:39:15Z</dcterms:modified>
</cp:coreProperties>
</file>