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4"/>
  </p:notesMasterIdLst>
  <p:sldIdLst>
    <p:sldId id="256" r:id="rId2"/>
    <p:sldId id="257" r:id="rId3"/>
    <p:sldId id="258" r:id="rId4"/>
    <p:sldId id="297" r:id="rId5"/>
    <p:sldId id="260" r:id="rId6"/>
    <p:sldId id="262" r:id="rId7"/>
    <p:sldId id="261" r:id="rId8"/>
    <p:sldId id="263" r:id="rId9"/>
    <p:sldId id="284" r:id="rId10"/>
    <p:sldId id="285" r:id="rId11"/>
    <p:sldId id="286" r:id="rId12"/>
    <p:sldId id="266" r:id="rId13"/>
    <p:sldId id="288" r:id="rId14"/>
    <p:sldId id="267" r:id="rId15"/>
    <p:sldId id="287" r:id="rId16"/>
    <p:sldId id="268" r:id="rId17"/>
    <p:sldId id="289" r:id="rId18"/>
    <p:sldId id="290" r:id="rId19"/>
    <p:sldId id="269" r:id="rId20"/>
    <p:sldId id="291" r:id="rId21"/>
    <p:sldId id="292" r:id="rId22"/>
    <p:sldId id="293" r:id="rId23"/>
    <p:sldId id="273" r:id="rId24"/>
    <p:sldId id="274" r:id="rId25"/>
    <p:sldId id="275" r:id="rId26"/>
    <p:sldId id="276" r:id="rId27"/>
    <p:sldId id="277" r:id="rId28"/>
    <p:sldId id="294" r:id="rId29"/>
    <p:sldId id="278" r:id="rId30"/>
    <p:sldId id="279" r:id="rId31"/>
    <p:sldId id="295" r:id="rId32"/>
    <p:sldId id="296" r:id="rId3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C90D47"/>
    <a:srgbClr val="EC68AA"/>
    <a:srgbClr val="05BED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EECC1D-D713-4344-A073-9C0F12042E9A}" type="doc">
      <dgm:prSet loTypeId="urn:microsoft.com/office/officeart/2005/8/layout/chevron1" loCatId="process" qsTypeId="urn:microsoft.com/office/officeart/2005/8/quickstyle/simple1" qsCatId="simple" csTypeId="urn:microsoft.com/office/officeart/2005/8/colors/accent1_2" csCatId="accent1" phldr="1"/>
      <dgm:spPr/>
    </dgm:pt>
    <dgm:pt modelId="{7162C1E0-6FCA-4CFD-837D-BB450029CA78}">
      <dgm:prSet phldrT="[Text]" custT="1"/>
      <dgm:spPr/>
      <dgm:t>
        <a:bodyPr/>
        <a:lstStyle/>
        <a:p>
          <a:r>
            <a:rPr lang="en-US" sz="2000" dirty="0" smtClean="0"/>
            <a:t>establishment in 1923</a:t>
          </a:r>
          <a:endParaRPr lang="id-ID" sz="2000" dirty="0"/>
        </a:p>
      </dgm:t>
    </dgm:pt>
    <dgm:pt modelId="{D2BC8D19-0FC5-4FD2-8A7E-75EC06DE5A7B}" type="parTrans" cxnId="{329FCD24-797D-4F3C-BE50-3F30BF2A8D0A}">
      <dgm:prSet/>
      <dgm:spPr/>
      <dgm:t>
        <a:bodyPr/>
        <a:lstStyle/>
        <a:p>
          <a:endParaRPr lang="id-ID"/>
        </a:p>
      </dgm:t>
    </dgm:pt>
    <dgm:pt modelId="{28CEA796-95C2-465C-86DF-7E93615B050D}" type="sibTrans" cxnId="{329FCD24-797D-4F3C-BE50-3F30BF2A8D0A}">
      <dgm:prSet/>
      <dgm:spPr/>
      <dgm:t>
        <a:bodyPr/>
        <a:lstStyle/>
        <a:p>
          <a:endParaRPr lang="id-ID"/>
        </a:p>
      </dgm:t>
    </dgm:pt>
    <dgm:pt modelId="{D44D7F5A-BEA7-4DB3-B638-A7E5B782DC88}">
      <dgm:prSet phldrT="[Text]" custT="1"/>
      <dgm:spPr/>
      <dgm:t>
        <a:bodyPr/>
        <a:lstStyle/>
        <a:p>
          <a:r>
            <a:rPr lang="id-ID" sz="2000" dirty="0" smtClean="0"/>
            <a:t>Have various different functions</a:t>
          </a:r>
          <a:endParaRPr lang="id-ID" sz="2000" dirty="0"/>
        </a:p>
      </dgm:t>
    </dgm:pt>
    <dgm:pt modelId="{FEBD4D65-E178-4472-BA81-35166AF9885F}" type="parTrans" cxnId="{81CBE688-4259-4021-8AA8-A484158DF965}">
      <dgm:prSet/>
      <dgm:spPr/>
      <dgm:t>
        <a:bodyPr/>
        <a:lstStyle/>
        <a:p>
          <a:endParaRPr lang="id-ID"/>
        </a:p>
      </dgm:t>
    </dgm:pt>
    <dgm:pt modelId="{50D33350-A78C-4128-B8E5-4B3EDC916368}" type="sibTrans" cxnId="{81CBE688-4259-4021-8AA8-A484158DF965}">
      <dgm:prSet/>
      <dgm:spPr/>
      <dgm:t>
        <a:bodyPr/>
        <a:lstStyle/>
        <a:p>
          <a:endParaRPr lang="id-ID"/>
        </a:p>
      </dgm:t>
    </dgm:pt>
    <dgm:pt modelId="{171FC5B2-95BF-4ED9-8858-36C03EF883A2}">
      <dgm:prSet phldrT="[Text]" custT="1"/>
      <dgm:spPr/>
      <dgm:t>
        <a:bodyPr/>
        <a:lstStyle/>
        <a:p>
          <a:r>
            <a:rPr lang="en-US" sz="1400" dirty="0" smtClean="0"/>
            <a:t>One of this functions help empowering the preservation of collection of a variety</a:t>
          </a:r>
          <a:r>
            <a:rPr lang="id-ID" sz="1400" dirty="0" smtClean="0"/>
            <a:t> </a:t>
          </a:r>
          <a:r>
            <a:rPr lang="en-US" sz="1400" dirty="0" smtClean="0"/>
            <a:t>creations of human culture, both books and archipelago old manuscripts</a:t>
          </a:r>
          <a:endParaRPr lang="id-ID" sz="1400" dirty="0"/>
        </a:p>
      </dgm:t>
    </dgm:pt>
    <dgm:pt modelId="{C0034F42-173F-4040-91EA-CB7D85D957F2}" type="parTrans" cxnId="{BCDDD1A7-8E9C-432E-8FE8-44CA0F04CED3}">
      <dgm:prSet/>
      <dgm:spPr/>
      <dgm:t>
        <a:bodyPr/>
        <a:lstStyle/>
        <a:p>
          <a:endParaRPr lang="id-ID"/>
        </a:p>
      </dgm:t>
    </dgm:pt>
    <dgm:pt modelId="{238BCED1-EA64-40E1-998E-79CA78CB6FE9}" type="sibTrans" cxnId="{BCDDD1A7-8E9C-432E-8FE8-44CA0F04CED3}">
      <dgm:prSet/>
      <dgm:spPr/>
      <dgm:t>
        <a:bodyPr/>
        <a:lstStyle/>
        <a:p>
          <a:endParaRPr lang="id-ID"/>
        </a:p>
      </dgm:t>
    </dgm:pt>
    <dgm:pt modelId="{5DB6B25E-9492-4B1A-9CE1-0E2176FDDA65}" type="pres">
      <dgm:prSet presAssocID="{04EECC1D-D713-4344-A073-9C0F12042E9A}" presName="Name0" presStyleCnt="0">
        <dgm:presLayoutVars>
          <dgm:dir/>
          <dgm:animLvl val="lvl"/>
          <dgm:resizeHandles val="exact"/>
        </dgm:presLayoutVars>
      </dgm:prSet>
      <dgm:spPr/>
    </dgm:pt>
    <dgm:pt modelId="{9B1BE24A-C776-4841-9A2C-D36787988F11}" type="pres">
      <dgm:prSet presAssocID="{7162C1E0-6FCA-4CFD-837D-BB450029CA78}" presName="parTxOnly" presStyleLbl="node1" presStyleIdx="0" presStyleCnt="3">
        <dgm:presLayoutVars>
          <dgm:chMax val="0"/>
          <dgm:chPref val="0"/>
          <dgm:bulletEnabled val="1"/>
        </dgm:presLayoutVars>
      </dgm:prSet>
      <dgm:spPr/>
      <dgm:t>
        <a:bodyPr/>
        <a:lstStyle/>
        <a:p>
          <a:endParaRPr lang="id-ID"/>
        </a:p>
      </dgm:t>
    </dgm:pt>
    <dgm:pt modelId="{2852E72D-DCF1-49B9-B74A-E066F9C2F603}" type="pres">
      <dgm:prSet presAssocID="{28CEA796-95C2-465C-86DF-7E93615B050D}" presName="parTxOnlySpace" presStyleCnt="0"/>
      <dgm:spPr/>
    </dgm:pt>
    <dgm:pt modelId="{71F5951B-2452-4907-8759-314EE0A27D8E}" type="pres">
      <dgm:prSet presAssocID="{D44D7F5A-BEA7-4DB3-B638-A7E5B782DC88}" presName="parTxOnly" presStyleLbl="node1" presStyleIdx="1" presStyleCnt="3">
        <dgm:presLayoutVars>
          <dgm:chMax val="0"/>
          <dgm:chPref val="0"/>
          <dgm:bulletEnabled val="1"/>
        </dgm:presLayoutVars>
      </dgm:prSet>
      <dgm:spPr/>
      <dgm:t>
        <a:bodyPr/>
        <a:lstStyle/>
        <a:p>
          <a:endParaRPr lang="id-ID"/>
        </a:p>
      </dgm:t>
    </dgm:pt>
    <dgm:pt modelId="{815847B9-CAAA-4D05-9F00-2EC9C59E29DA}" type="pres">
      <dgm:prSet presAssocID="{50D33350-A78C-4128-B8E5-4B3EDC916368}" presName="parTxOnlySpace" presStyleCnt="0"/>
      <dgm:spPr/>
    </dgm:pt>
    <dgm:pt modelId="{B7CB205D-DCFA-436C-A91B-7B4AE9A853DF}" type="pres">
      <dgm:prSet presAssocID="{171FC5B2-95BF-4ED9-8858-36C03EF883A2}" presName="parTxOnly" presStyleLbl="node1" presStyleIdx="2" presStyleCnt="3">
        <dgm:presLayoutVars>
          <dgm:chMax val="0"/>
          <dgm:chPref val="0"/>
          <dgm:bulletEnabled val="1"/>
        </dgm:presLayoutVars>
      </dgm:prSet>
      <dgm:spPr/>
      <dgm:t>
        <a:bodyPr/>
        <a:lstStyle/>
        <a:p>
          <a:endParaRPr lang="id-ID"/>
        </a:p>
      </dgm:t>
    </dgm:pt>
  </dgm:ptLst>
  <dgm:cxnLst>
    <dgm:cxn modelId="{329FCD24-797D-4F3C-BE50-3F30BF2A8D0A}" srcId="{04EECC1D-D713-4344-A073-9C0F12042E9A}" destId="{7162C1E0-6FCA-4CFD-837D-BB450029CA78}" srcOrd="0" destOrd="0" parTransId="{D2BC8D19-0FC5-4FD2-8A7E-75EC06DE5A7B}" sibTransId="{28CEA796-95C2-465C-86DF-7E93615B050D}"/>
    <dgm:cxn modelId="{B3D949CA-09D7-43EE-95BD-F842A9DBD16A}" type="presOf" srcId="{7162C1E0-6FCA-4CFD-837D-BB450029CA78}" destId="{9B1BE24A-C776-4841-9A2C-D36787988F11}" srcOrd="0" destOrd="0" presId="urn:microsoft.com/office/officeart/2005/8/layout/chevron1"/>
    <dgm:cxn modelId="{2712F25C-74B1-4460-8749-79E5942524E6}" type="presOf" srcId="{171FC5B2-95BF-4ED9-8858-36C03EF883A2}" destId="{B7CB205D-DCFA-436C-A91B-7B4AE9A853DF}" srcOrd="0" destOrd="0" presId="urn:microsoft.com/office/officeart/2005/8/layout/chevron1"/>
    <dgm:cxn modelId="{BCDDD1A7-8E9C-432E-8FE8-44CA0F04CED3}" srcId="{04EECC1D-D713-4344-A073-9C0F12042E9A}" destId="{171FC5B2-95BF-4ED9-8858-36C03EF883A2}" srcOrd="2" destOrd="0" parTransId="{C0034F42-173F-4040-91EA-CB7D85D957F2}" sibTransId="{238BCED1-EA64-40E1-998E-79CA78CB6FE9}"/>
    <dgm:cxn modelId="{81CBE688-4259-4021-8AA8-A484158DF965}" srcId="{04EECC1D-D713-4344-A073-9C0F12042E9A}" destId="{D44D7F5A-BEA7-4DB3-B638-A7E5B782DC88}" srcOrd="1" destOrd="0" parTransId="{FEBD4D65-E178-4472-BA81-35166AF9885F}" sibTransId="{50D33350-A78C-4128-B8E5-4B3EDC916368}"/>
    <dgm:cxn modelId="{1F7645AA-D0E1-490B-81AB-CA21E3790779}" type="presOf" srcId="{D44D7F5A-BEA7-4DB3-B638-A7E5B782DC88}" destId="{71F5951B-2452-4907-8759-314EE0A27D8E}" srcOrd="0" destOrd="0" presId="urn:microsoft.com/office/officeart/2005/8/layout/chevron1"/>
    <dgm:cxn modelId="{FD9E78AC-2101-46BB-AEC6-E226C1594992}" type="presOf" srcId="{04EECC1D-D713-4344-A073-9C0F12042E9A}" destId="{5DB6B25E-9492-4B1A-9CE1-0E2176FDDA65}" srcOrd="0" destOrd="0" presId="urn:microsoft.com/office/officeart/2005/8/layout/chevron1"/>
    <dgm:cxn modelId="{57727DDD-8973-47E5-9E28-6C99E17997E3}" type="presParOf" srcId="{5DB6B25E-9492-4B1A-9CE1-0E2176FDDA65}" destId="{9B1BE24A-C776-4841-9A2C-D36787988F11}" srcOrd="0" destOrd="0" presId="urn:microsoft.com/office/officeart/2005/8/layout/chevron1"/>
    <dgm:cxn modelId="{A8B5D5EA-A0BF-4159-A38E-3A417C208B0D}" type="presParOf" srcId="{5DB6B25E-9492-4B1A-9CE1-0E2176FDDA65}" destId="{2852E72D-DCF1-49B9-B74A-E066F9C2F603}" srcOrd="1" destOrd="0" presId="urn:microsoft.com/office/officeart/2005/8/layout/chevron1"/>
    <dgm:cxn modelId="{C2423284-EF80-434F-AE8E-DD00AC3F5EEB}" type="presParOf" srcId="{5DB6B25E-9492-4B1A-9CE1-0E2176FDDA65}" destId="{71F5951B-2452-4907-8759-314EE0A27D8E}" srcOrd="2" destOrd="0" presId="urn:microsoft.com/office/officeart/2005/8/layout/chevron1"/>
    <dgm:cxn modelId="{0FBB64DE-46D8-4FDB-B889-7C8609137A1A}" type="presParOf" srcId="{5DB6B25E-9492-4B1A-9CE1-0E2176FDDA65}" destId="{815847B9-CAAA-4D05-9F00-2EC9C59E29DA}" srcOrd="3" destOrd="0" presId="urn:microsoft.com/office/officeart/2005/8/layout/chevron1"/>
    <dgm:cxn modelId="{DBF770CC-1A2B-42A8-B042-C022EA00D4F2}" type="presParOf" srcId="{5DB6B25E-9492-4B1A-9CE1-0E2176FDDA65}" destId="{B7CB205D-DCFA-436C-A91B-7B4AE9A853DF}" srcOrd="4" destOrd="0" presId="urn:microsoft.com/office/officeart/2005/8/layout/chevron1"/>
  </dgm:cxnLst>
  <dgm:bg/>
  <dgm:whole/>
</dgm:dataModel>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3A515-377F-42CC-9155-94A6CB6AB362}" type="datetimeFigureOut">
              <a:rPr lang="id-ID" smtClean="0"/>
              <a:pPr/>
              <a:t>09/05/2017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0C2DC9-222B-4230-9C22-A7569D16F438}"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56DC25B6-4DB0-4780-844F-373985E5A01E}" type="datetimeFigureOut">
              <a:rPr lang="id-ID" smtClean="0"/>
              <a:pPr/>
              <a:t>09/05/2017</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43D0EFAD-E775-4BBA-B859-C107C4DEA969}" type="slidenum">
              <a:rPr lang="id-ID" smtClean="0"/>
              <a:pPr/>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DC25B6-4DB0-4780-844F-373985E5A01E}" type="datetimeFigureOut">
              <a:rPr lang="id-ID" smtClean="0"/>
              <a:pPr/>
              <a:t>09/05/2017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3D0EFAD-E775-4BBA-B859-C107C4DEA969}" type="slidenum">
              <a:rPr lang="id-ID" smtClean="0"/>
              <a:pPr/>
              <a:t>‹#›</a:t>
            </a:fld>
            <a:endParaRPr lang="id-ID"/>
          </a:p>
        </p:txBody>
      </p:sp>
    </p:spTree>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DC25B6-4DB0-4780-844F-373985E5A01E}" type="datetimeFigureOut">
              <a:rPr lang="id-ID" smtClean="0"/>
              <a:pPr/>
              <a:t>09/05/2017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3D0EFAD-E775-4BBA-B859-C107C4DEA969}" type="slidenum">
              <a:rPr lang="id-ID" smtClean="0"/>
              <a:pPr/>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DC25B6-4DB0-4780-844F-373985E5A01E}" type="datetimeFigureOut">
              <a:rPr lang="id-ID" smtClean="0"/>
              <a:pPr/>
              <a:t>09/05/2017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3D0EFAD-E775-4BBA-B859-C107C4DEA969}" type="slidenum">
              <a:rPr lang="id-ID" smtClean="0"/>
              <a:pPr/>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6DC25B6-4DB0-4780-844F-373985E5A01E}" type="datetimeFigureOut">
              <a:rPr lang="id-ID" smtClean="0"/>
              <a:pPr/>
              <a:t>09/05/2017</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43D0EFAD-E775-4BBA-B859-C107C4DEA969}" type="slidenum">
              <a:rPr lang="id-ID" smtClean="0"/>
              <a:pPr/>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DC25B6-4DB0-4780-844F-373985E5A01E}" type="datetimeFigureOut">
              <a:rPr lang="id-ID" smtClean="0"/>
              <a:pPr/>
              <a:t>09/05/2017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3D0EFAD-E775-4BBA-B859-C107C4DEA969}" type="slidenum">
              <a:rPr lang="id-ID" smtClean="0"/>
              <a:pPr/>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DC25B6-4DB0-4780-844F-373985E5A01E}" type="datetimeFigureOut">
              <a:rPr lang="id-ID" smtClean="0"/>
              <a:pPr/>
              <a:t>09/05/2017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3D0EFAD-E775-4BBA-B859-C107C4DEA969}" type="slidenum">
              <a:rPr lang="id-ID" smtClean="0"/>
              <a:pPr/>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DC25B6-4DB0-4780-844F-373985E5A01E}" type="datetimeFigureOut">
              <a:rPr lang="id-ID" smtClean="0"/>
              <a:pPr/>
              <a:t>09/05/2017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3D0EFAD-E775-4BBA-B859-C107C4DEA969}" type="slidenum">
              <a:rPr lang="id-ID" smtClean="0"/>
              <a:pPr/>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DC25B6-4DB0-4780-844F-373985E5A01E}" type="datetimeFigureOut">
              <a:rPr lang="id-ID" smtClean="0"/>
              <a:pPr/>
              <a:t>09/05/2017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3D0EFAD-E775-4BBA-B859-C107C4DEA969}" type="slidenum">
              <a:rPr lang="id-ID" smtClean="0"/>
              <a:pPr/>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DC25B6-4DB0-4780-844F-373985E5A01E}" type="datetimeFigureOut">
              <a:rPr lang="id-ID" smtClean="0"/>
              <a:pPr/>
              <a:t>09/05/2017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3D0EFAD-E775-4BBA-B859-C107C4DEA969}"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DC25B6-4DB0-4780-844F-373985E5A01E}" type="datetimeFigureOut">
              <a:rPr lang="id-ID" smtClean="0"/>
              <a:pPr/>
              <a:t>09/05/2017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3D0EFAD-E775-4BBA-B859-C107C4DEA969}" type="slidenum">
              <a:rPr lang="id-ID" smtClean="0"/>
              <a:pPr/>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6DC25B6-4DB0-4780-844F-373985E5A01E}" type="datetimeFigureOut">
              <a:rPr lang="id-ID" smtClean="0"/>
              <a:pPr/>
              <a:t>09/05/2017</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3D0EFAD-E775-4BBA-B859-C107C4DEA969}" type="slidenum">
              <a:rPr lang="id-ID" smtClean="0"/>
              <a:pPr/>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pull/>
  </p:transition>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428736"/>
            <a:ext cx="8458200" cy="1470025"/>
          </a:xfrm>
        </p:spPr>
        <p:txBody>
          <a:bodyPr>
            <a:normAutofit fontScale="90000"/>
          </a:bodyPr>
          <a:lstStyle/>
          <a:p>
            <a:r>
              <a:rPr lang="en-US" b="1" dirty="0" smtClean="0"/>
              <a:t>A Model of Preservation in Managing Old Collection at the Library of </a:t>
            </a:r>
            <a:r>
              <a:rPr lang="en-US" b="1" dirty="0" err="1" smtClean="0"/>
              <a:t>Kolese</a:t>
            </a:r>
            <a:r>
              <a:rPr lang="en-US" b="1" dirty="0" smtClean="0"/>
              <a:t> St. Ignatius Yogyakarta, Indonesia </a:t>
            </a: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b="1" dirty="0" smtClean="0"/>
              <a:t/>
            </a:r>
            <a:br>
              <a:rPr lang="id-ID" b="1" dirty="0" smtClean="0"/>
            </a:br>
            <a:r>
              <a:rPr lang="id-ID" dirty="0" smtClean="0"/>
              <a:t/>
            </a:r>
            <a:br>
              <a:rPr lang="id-ID" dirty="0" smtClean="0"/>
            </a:br>
            <a:endParaRPr lang="id-ID" dirty="0"/>
          </a:p>
        </p:txBody>
      </p:sp>
      <p:sp>
        <p:nvSpPr>
          <p:cNvPr id="3" name="Subtitle 2"/>
          <p:cNvSpPr>
            <a:spLocks noGrp="1"/>
          </p:cNvSpPr>
          <p:nvPr>
            <p:ph type="subTitle" idx="1"/>
          </p:nvPr>
        </p:nvSpPr>
        <p:spPr>
          <a:xfrm>
            <a:off x="1214414" y="3857628"/>
            <a:ext cx="6858000" cy="533400"/>
          </a:xfrm>
        </p:spPr>
        <p:txBody>
          <a:bodyPr>
            <a:normAutofit fontScale="70000" lnSpcReduction="20000"/>
          </a:bodyPr>
          <a:lstStyle/>
          <a:p>
            <a:pPr>
              <a:buFont typeface="Wingdings" pitchFamily="2" charset="2"/>
              <a:buChar char="ü"/>
            </a:pPr>
            <a:r>
              <a:rPr lang="id-ID" dirty="0" smtClean="0"/>
              <a:t> Melisia Windhi Astuti</a:t>
            </a:r>
          </a:p>
          <a:p>
            <a:pPr>
              <a:buFont typeface="Wingdings" pitchFamily="2" charset="2"/>
              <a:buChar char="ü"/>
            </a:pPr>
            <a:r>
              <a:rPr lang="id-ID" dirty="0" smtClean="0"/>
              <a:t> Nurdin Laugu</a:t>
            </a:r>
          </a:p>
          <a:p>
            <a:pPr>
              <a:buFont typeface="Wingdings" pitchFamily="2" charset="2"/>
              <a:buChar char="ü"/>
            </a:pPr>
            <a:endParaRPr lang="id-ID"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Text Placeholder 2"/>
          <p:cNvSpPr>
            <a:spLocks noGrp="1"/>
          </p:cNvSpPr>
          <p:nvPr>
            <p:ph type="body" idx="2"/>
          </p:nvPr>
        </p:nvSpPr>
        <p:spPr/>
        <p:txBody>
          <a:bodyPr>
            <a:normAutofit/>
          </a:bodyPr>
          <a:lstStyle/>
          <a:p>
            <a:pPr algn="ctr"/>
            <a:endParaRPr lang="id-ID" sz="4400" dirty="0" smtClean="0"/>
          </a:p>
          <a:p>
            <a:pPr algn="ctr"/>
            <a:endParaRPr lang="id-ID" sz="4400" b="1" dirty="0" smtClean="0">
              <a:solidFill>
                <a:srgbClr val="92D050"/>
              </a:solidFill>
            </a:endParaRPr>
          </a:p>
          <a:p>
            <a:pPr algn="ctr"/>
            <a:r>
              <a:rPr lang="id-ID" sz="4400" b="1" dirty="0" smtClean="0">
                <a:solidFill>
                  <a:srgbClr val="00B0F0"/>
                </a:solidFill>
              </a:rPr>
              <a:t>Internal</a:t>
            </a:r>
          </a:p>
          <a:p>
            <a:pPr algn="ctr"/>
            <a:r>
              <a:rPr lang="id-ID" sz="4400" b="1" dirty="0" smtClean="0">
                <a:solidFill>
                  <a:srgbClr val="00B0F0"/>
                </a:solidFill>
              </a:rPr>
              <a:t>Factor</a:t>
            </a:r>
            <a:endParaRPr lang="id-ID" sz="4400" b="1" dirty="0">
              <a:solidFill>
                <a:srgbClr val="00B0F0"/>
              </a:solidFill>
            </a:endParaRPr>
          </a:p>
        </p:txBody>
      </p:sp>
      <p:sp>
        <p:nvSpPr>
          <p:cNvPr id="4" name="Content Placeholder 3"/>
          <p:cNvSpPr>
            <a:spLocks noGrp="1"/>
          </p:cNvSpPr>
          <p:nvPr>
            <p:ph sz="quarter" idx="1"/>
          </p:nvPr>
        </p:nvSpPr>
        <p:spPr/>
        <p:txBody>
          <a:bodyPr/>
          <a:lstStyle/>
          <a:p>
            <a:pPr indent="274320" algn="just">
              <a:buNone/>
            </a:pPr>
            <a:r>
              <a:rPr lang="id-ID" dirty="0" smtClean="0"/>
              <a:t>T</a:t>
            </a:r>
            <a:r>
              <a:rPr lang="en-AU" dirty="0" smtClean="0"/>
              <a:t>he paper materials still contain </a:t>
            </a:r>
            <a:r>
              <a:rPr lang="en-AU" dirty="0" smtClean="0">
                <a:solidFill>
                  <a:srgbClr val="C90D47"/>
                </a:solidFill>
              </a:rPr>
              <a:t>acid</a:t>
            </a:r>
            <a:r>
              <a:rPr lang="en-AU" dirty="0" smtClean="0"/>
              <a:t> and </a:t>
            </a:r>
            <a:r>
              <a:rPr lang="en-AU" dirty="0" smtClean="0">
                <a:solidFill>
                  <a:srgbClr val="CC0000"/>
                </a:solidFill>
              </a:rPr>
              <a:t>lignin compounds </a:t>
            </a:r>
            <a:r>
              <a:rPr lang="en-AU" dirty="0" smtClean="0"/>
              <a:t>which can accelerate the process of weathering and alteration on the paper.</a:t>
            </a:r>
            <a:endParaRPr lang="id-ID" dirty="0" smtClean="0"/>
          </a:p>
          <a:p>
            <a:pPr indent="274320" algn="just">
              <a:buNone/>
            </a:pPr>
            <a:endParaRPr lang="id-ID" dirty="0" smtClean="0"/>
          </a:p>
          <a:p>
            <a:pPr marL="273050" indent="-7938" algn="just">
              <a:buNone/>
            </a:pPr>
            <a:r>
              <a:rPr lang="id-ID" dirty="0" smtClean="0"/>
              <a:t>Paper with low quality</a:t>
            </a:r>
          </a:p>
          <a:p>
            <a:pPr marL="273050" indent="-7938" algn="just">
              <a:buNone/>
            </a:pPr>
            <a:endParaRPr lang="id-ID" dirty="0" smtClean="0"/>
          </a:p>
          <a:p>
            <a:pPr marL="273050" indent="-7938" algn="just">
              <a:buNone/>
            </a:pPr>
            <a:endParaRPr lang="id-ID" dirty="0" smtClean="0"/>
          </a:p>
          <a:p>
            <a:pPr marL="273050" indent="-7938" algn="just">
              <a:buNone/>
            </a:pPr>
            <a:r>
              <a:rPr lang="id-ID" dirty="0" smtClean="0"/>
              <a:t>Paper with good quality</a:t>
            </a:r>
            <a:endParaRPr lang="id-ID" dirty="0"/>
          </a:p>
        </p:txBody>
      </p:sp>
      <p:sp>
        <p:nvSpPr>
          <p:cNvPr id="5" name="Rounded Rectangle 4"/>
          <p:cNvSpPr/>
          <p:nvPr/>
        </p:nvSpPr>
        <p:spPr>
          <a:xfrm>
            <a:off x="642910" y="3000372"/>
            <a:ext cx="5143536" cy="642942"/>
          </a:xfrm>
          <a:prstGeom prst="roundRect">
            <a:avLst/>
          </a:prstGeom>
          <a:ln w="5715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r>
              <a:rPr lang="id-ID" dirty="0" smtClean="0"/>
              <a:t>Usually </a:t>
            </a:r>
            <a:r>
              <a:rPr lang="en-AU" dirty="0" smtClean="0"/>
              <a:t>contains a lot of acid and lignin compounds</a:t>
            </a:r>
            <a:endParaRPr lang="id-ID" dirty="0"/>
          </a:p>
        </p:txBody>
      </p:sp>
      <p:sp>
        <p:nvSpPr>
          <p:cNvPr id="6" name="Rounded Rectangle 5"/>
          <p:cNvSpPr/>
          <p:nvPr/>
        </p:nvSpPr>
        <p:spPr>
          <a:xfrm>
            <a:off x="642910" y="4429132"/>
            <a:ext cx="5143536" cy="642942"/>
          </a:xfrm>
          <a:prstGeom prst="roundRect">
            <a:avLst/>
          </a:prstGeom>
          <a:ln w="57150">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r>
              <a:rPr lang="id-ID" dirty="0" smtClean="0"/>
              <a:t>T</a:t>
            </a:r>
            <a:r>
              <a:rPr lang="en-AU" dirty="0" smtClean="0"/>
              <a:t>he paper is free from the effect of acid and lignin compounds.</a:t>
            </a:r>
            <a:endParaRPr lang="id-ID" dirty="0"/>
          </a:p>
        </p:txBody>
      </p:sp>
    </p:spTree>
  </p:cSld>
  <p:clrMapOvr>
    <a:masterClrMapping/>
  </p:clrMapOvr>
  <p:transition>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Text Placeholder 2"/>
          <p:cNvSpPr>
            <a:spLocks noGrp="1"/>
          </p:cNvSpPr>
          <p:nvPr>
            <p:ph type="body" idx="2"/>
          </p:nvPr>
        </p:nvSpPr>
        <p:spPr/>
        <p:txBody>
          <a:bodyPr>
            <a:normAutofit/>
          </a:bodyPr>
          <a:lstStyle/>
          <a:p>
            <a:pPr algn="ctr"/>
            <a:endParaRPr lang="id-ID" sz="3600" b="1" dirty="0" smtClean="0">
              <a:solidFill>
                <a:srgbClr val="C00000"/>
              </a:solidFill>
            </a:endParaRPr>
          </a:p>
          <a:p>
            <a:pPr algn="ctr"/>
            <a:endParaRPr lang="id-ID" sz="3600" b="1" dirty="0" smtClean="0">
              <a:solidFill>
                <a:srgbClr val="C00000"/>
              </a:solidFill>
            </a:endParaRPr>
          </a:p>
          <a:p>
            <a:pPr algn="ctr"/>
            <a:endParaRPr lang="id-ID" sz="3600" b="1" dirty="0" smtClean="0">
              <a:solidFill>
                <a:srgbClr val="C00000"/>
              </a:solidFill>
            </a:endParaRPr>
          </a:p>
          <a:p>
            <a:pPr algn="ctr"/>
            <a:r>
              <a:rPr lang="id-ID" sz="4400" b="1" dirty="0" smtClean="0">
                <a:solidFill>
                  <a:srgbClr val="C00000"/>
                </a:solidFill>
              </a:rPr>
              <a:t>External </a:t>
            </a:r>
          </a:p>
          <a:p>
            <a:pPr algn="ctr"/>
            <a:r>
              <a:rPr lang="id-ID" sz="4400" b="1" dirty="0" smtClean="0">
                <a:solidFill>
                  <a:srgbClr val="C00000"/>
                </a:solidFill>
              </a:rPr>
              <a:t>Factor</a:t>
            </a:r>
            <a:endParaRPr lang="id-ID" sz="4400" b="1" dirty="0">
              <a:solidFill>
                <a:srgbClr val="C00000"/>
              </a:solidFill>
            </a:endParaRPr>
          </a:p>
        </p:txBody>
      </p:sp>
      <p:sp>
        <p:nvSpPr>
          <p:cNvPr id="4" name="Content Placeholder 3"/>
          <p:cNvSpPr>
            <a:spLocks noGrp="1"/>
          </p:cNvSpPr>
          <p:nvPr>
            <p:ph sz="quarter" idx="1"/>
          </p:nvPr>
        </p:nvSpPr>
        <p:spPr/>
        <p:txBody>
          <a:bodyPr/>
          <a:lstStyle/>
          <a:p>
            <a:pPr indent="274320" algn="just">
              <a:buNone/>
            </a:pPr>
            <a:r>
              <a:rPr lang="id-ID" dirty="0" smtClean="0"/>
              <a:t>E</a:t>
            </a:r>
            <a:r>
              <a:rPr lang="en-AU" dirty="0" err="1" smtClean="0"/>
              <a:t>xternal</a:t>
            </a:r>
            <a:r>
              <a:rPr lang="en-AU" dirty="0" smtClean="0"/>
              <a:t> factor can be seen from three forms. </a:t>
            </a:r>
            <a:endParaRPr lang="id-ID" dirty="0" smtClean="0"/>
          </a:p>
          <a:p>
            <a:pPr marL="530225" indent="-265113" algn="just"/>
            <a:r>
              <a:rPr lang="en-AU" dirty="0" smtClean="0"/>
              <a:t>First is the physics associated with the temperature, humidity, and light.</a:t>
            </a:r>
            <a:endParaRPr lang="id-ID" dirty="0" smtClean="0"/>
          </a:p>
          <a:p>
            <a:pPr marL="530225" indent="-265113" algn="just"/>
            <a:r>
              <a:rPr lang="en-AU" dirty="0" smtClean="0"/>
              <a:t>Second is the biology which constitutes fungus, insects, rodents, etc.</a:t>
            </a:r>
            <a:endParaRPr lang="id-ID" dirty="0" smtClean="0"/>
          </a:p>
          <a:p>
            <a:pPr marL="530225" indent="-265113" algn="just"/>
            <a:r>
              <a:rPr lang="en-AU" dirty="0" smtClean="0"/>
              <a:t>Third is other form of factor that includes, such as disaster and human </a:t>
            </a:r>
            <a:r>
              <a:rPr lang="id-ID" dirty="0" smtClean="0"/>
              <a:t>(Made, 2013).</a:t>
            </a:r>
            <a:endParaRPr lang="id-ID" dirty="0"/>
          </a:p>
        </p:txBody>
      </p:sp>
    </p:spTree>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indent="274320" algn="just">
              <a:buNone/>
            </a:pPr>
            <a:r>
              <a:rPr lang="en-AU" dirty="0" smtClean="0"/>
              <a:t>There are several ways done by a library in order to protect collection from damage. The way can be seen in three parts, namely</a:t>
            </a:r>
            <a:r>
              <a:rPr lang="id-ID" dirty="0" smtClean="0"/>
              <a:t>:</a:t>
            </a:r>
            <a:endParaRPr lang="id-ID" dirty="0"/>
          </a:p>
        </p:txBody>
      </p:sp>
      <p:sp>
        <p:nvSpPr>
          <p:cNvPr id="4" name="Rounded Rectangle 3"/>
          <p:cNvSpPr/>
          <p:nvPr/>
        </p:nvSpPr>
        <p:spPr>
          <a:xfrm>
            <a:off x="1000100" y="2714620"/>
            <a:ext cx="3143272" cy="642942"/>
          </a:xfrm>
          <a:prstGeom prst="roundRect">
            <a:avLst/>
          </a:prstGeom>
          <a:solidFill>
            <a:srgbClr val="05BED1"/>
          </a:solidFill>
          <a:ln/>
        </p:spPr>
        <p:style>
          <a:lnRef idx="3">
            <a:schemeClr val="lt1"/>
          </a:lnRef>
          <a:fillRef idx="1">
            <a:schemeClr val="accent5"/>
          </a:fillRef>
          <a:effectRef idx="1">
            <a:schemeClr val="accent5"/>
          </a:effectRef>
          <a:fontRef idx="minor">
            <a:schemeClr val="lt1"/>
          </a:fontRef>
        </p:style>
        <p:txBody>
          <a:bodyPr rtlCol="0" anchor="ctr"/>
          <a:lstStyle/>
          <a:p>
            <a:pPr algn="ctr"/>
            <a:r>
              <a:rPr lang="id-ID" dirty="0" smtClean="0">
                <a:solidFill>
                  <a:schemeClr val="bg1"/>
                </a:solidFill>
              </a:rPr>
              <a:t>P</a:t>
            </a:r>
            <a:r>
              <a:rPr lang="en-AU" dirty="0" err="1" smtClean="0">
                <a:solidFill>
                  <a:schemeClr val="bg1"/>
                </a:solidFill>
              </a:rPr>
              <a:t>reventive</a:t>
            </a:r>
            <a:endParaRPr lang="id-ID" dirty="0">
              <a:solidFill>
                <a:schemeClr val="bg1"/>
              </a:solidFill>
            </a:endParaRPr>
          </a:p>
        </p:txBody>
      </p:sp>
      <p:sp>
        <p:nvSpPr>
          <p:cNvPr id="5" name="Rounded Rectangle 4"/>
          <p:cNvSpPr/>
          <p:nvPr/>
        </p:nvSpPr>
        <p:spPr>
          <a:xfrm>
            <a:off x="1000100" y="3786190"/>
            <a:ext cx="3143272" cy="642942"/>
          </a:xfrm>
          <a:prstGeom prst="roundRect">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id-ID" dirty="0" smtClean="0">
                <a:solidFill>
                  <a:schemeClr val="bg1"/>
                </a:solidFill>
              </a:rPr>
              <a:t>Curative</a:t>
            </a:r>
            <a:endParaRPr lang="id-ID" dirty="0">
              <a:solidFill>
                <a:schemeClr val="bg1"/>
              </a:solidFill>
            </a:endParaRPr>
          </a:p>
        </p:txBody>
      </p:sp>
      <p:sp>
        <p:nvSpPr>
          <p:cNvPr id="6" name="Rounded Rectangle 5"/>
          <p:cNvSpPr/>
          <p:nvPr/>
        </p:nvSpPr>
        <p:spPr>
          <a:xfrm>
            <a:off x="1000100" y="4857760"/>
            <a:ext cx="3143272" cy="642942"/>
          </a:xfrm>
          <a:prstGeom prst="roundRect">
            <a:avLst/>
          </a:prstGeom>
          <a:solidFill>
            <a:srgbClr val="EC68AA"/>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id-ID" dirty="0" smtClean="0">
                <a:solidFill>
                  <a:schemeClr val="bg1"/>
                </a:solidFill>
              </a:rPr>
              <a:t>Restorative</a:t>
            </a:r>
            <a:endParaRPr lang="id-ID" dirty="0">
              <a:solidFill>
                <a:schemeClr val="bg1"/>
              </a:solidFill>
            </a:endParaRPr>
          </a:p>
        </p:txBody>
      </p:sp>
    </p:spTree>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114676"/>
            <a:ext cx="6858000" cy="671514"/>
          </a:xfrm>
        </p:spPr>
        <p:txBody>
          <a:bodyPr/>
          <a:lstStyle/>
          <a:p>
            <a:pPr algn="ctr"/>
            <a:r>
              <a:rPr lang="id-ID" b="1" dirty="0" smtClean="0"/>
              <a:t>PREVENTIVE</a:t>
            </a:r>
            <a:endParaRPr lang="id-ID" b="1" dirty="0"/>
          </a:p>
        </p:txBody>
      </p:sp>
      <p:sp>
        <p:nvSpPr>
          <p:cNvPr id="3" name="Text Placeholder 2"/>
          <p:cNvSpPr>
            <a:spLocks noGrp="1"/>
          </p:cNvSpPr>
          <p:nvPr>
            <p:ph type="body" idx="1"/>
          </p:nvPr>
        </p:nvSpPr>
        <p:spPr/>
        <p:txBody>
          <a:bodyPr/>
          <a:lstStyle/>
          <a:p>
            <a:r>
              <a:rPr lang="en-AU" dirty="0" smtClean="0"/>
              <a:t>Preventive according to </a:t>
            </a:r>
            <a:r>
              <a:rPr lang="en-AU" dirty="0" err="1" smtClean="0"/>
              <a:t>Martoatmojo</a:t>
            </a:r>
            <a:r>
              <a:rPr lang="en-AU" dirty="0" smtClean="0"/>
              <a:t> (2010) is the activities that have been done since the collection belongs to the library.</a:t>
            </a:r>
            <a:endParaRPr lang="id-ID" dirty="0" smtClean="0"/>
          </a:p>
          <a:p>
            <a:endParaRPr lang="id-ID" dirty="0"/>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400" dirty="0" smtClean="0"/>
              <a:t>There are various different approaches to prevent the damage of library materials from physical factor.</a:t>
            </a:r>
            <a:endParaRPr lang="id-ID" sz="2400" dirty="0"/>
          </a:p>
        </p:txBody>
      </p:sp>
      <p:sp>
        <p:nvSpPr>
          <p:cNvPr id="3" name="Content Placeholder 2"/>
          <p:cNvSpPr>
            <a:spLocks noGrp="1"/>
          </p:cNvSpPr>
          <p:nvPr>
            <p:ph sz="quarter" idx="1"/>
          </p:nvPr>
        </p:nvSpPr>
        <p:spPr>
          <a:xfrm>
            <a:off x="457200" y="1219200"/>
            <a:ext cx="8186766" cy="5353072"/>
          </a:xfrm>
        </p:spPr>
        <p:txBody>
          <a:bodyPr>
            <a:normAutofit/>
          </a:bodyPr>
          <a:lstStyle/>
          <a:p>
            <a:pPr marL="273050" indent="257175" algn="just">
              <a:buNone/>
            </a:pPr>
            <a:r>
              <a:rPr lang="id-ID" b="1" dirty="0" smtClean="0">
                <a:solidFill>
                  <a:schemeClr val="accent2">
                    <a:lumMod val="60000"/>
                    <a:lumOff val="40000"/>
                  </a:schemeClr>
                </a:solidFill>
              </a:rPr>
              <a:t>LIGHT</a:t>
            </a:r>
          </a:p>
          <a:p>
            <a:pPr indent="274320" algn="just">
              <a:buFont typeface="Wingdings" pitchFamily="2" charset="2"/>
              <a:buChar char="ü"/>
            </a:pPr>
            <a:r>
              <a:rPr lang="en-AU" dirty="0" smtClean="0"/>
              <a:t>The light for instance is used when it is needed. </a:t>
            </a:r>
            <a:endParaRPr lang="id-ID" dirty="0" smtClean="0"/>
          </a:p>
          <a:p>
            <a:pPr marL="536575" indent="-271463" algn="just">
              <a:buFont typeface="Wingdings" pitchFamily="2" charset="2"/>
              <a:buChar char="ü"/>
            </a:pPr>
            <a:r>
              <a:rPr lang="id-ID" dirty="0" smtClean="0"/>
              <a:t>T</a:t>
            </a:r>
            <a:r>
              <a:rPr lang="en-AU" dirty="0" smtClean="0"/>
              <a:t>he use of fabric curtains needs to be considered associated to the hot sunlight entering the room. </a:t>
            </a:r>
            <a:endParaRPr lang="id-ID" dirty="0" smtClean="0"/>
          </a:p>
          <a:p>
            <a:pPr marL="530225" indent="-265113" algn="just">
              <a:buFont typeface="Wingdings" pitchFamily="2" charset="2"/>
              <a:buChar char="ü"/>
            </a:pPr>
            <a:r>
              <a:rPr lang="en-AU" dirty="0" smtClean="0"/>
              <a:t>The position of the books should not be too close to the window to avoid ultraviolet radiation. </a:t>
            </a:r>
            <a:endParaRPr lang="id-ID" dirty="0" smtClean="0"/>
          </a:p>
          <a:p>
            <a:pPr marL="530225" indent="-265113" algn="just">
              <a:buFont typeface="Wingdings" pitchFamily="2" charset="2"/>
              <a:buChar char="ü"/>
            </a:pPr>
            <a:r>
              <a:rPr lang="en-AU" dirty="0" smtClean="0"/>
              <a:t>Meanwhile, aspects of air and dust can be considered through the clean of the library room, book storage in protector boxes, </a:t>
            </a:r>
            <a:r>
              <a:rPr lang="id-ID" dirty="0" smtClean="0"/>
              <a:t>t</a:t>
            </a:r>
            <a:r>
              <a:rPr lang="en-AU" dirty="0" smtClean="0"/>
              <a:t>he use of air conditioner (AC), and cleaning air through air cleaner. </a:t>
            </a:r>
            <a:endParaRPr lang="id-ID" dirty="0" smtClean="0"/>
          </a:p>
          <a:p>
            <a:pPr>
              <a:buNone/>
            </a:pPr>
            <a:endParaRPr lang="id-ID" dirty="0"/>
          </a:p>
        </p:txBody>
      </p:sp>
    </p:spTree>
  </p:cSld>
  <p:clrMapOvr>
    <a:masterClrMapping/>
  </p:clrMapOvr>
  <p:transition>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pPr indent="274320" algn="just">
              <a:buNone/>
            </a:pPr>
            <a:r>
              <a:rPr lang="id-ID" dirty="0" smtClean="0">
                <a:solidFill>
                  <a:srgbClr val="C00000"/>
                </a:solidFill>
              </a:rPr>
              <a:t>TEMPERATURE &amp; HUMIDITY</a:t>
            </a:r>
          </a:p>
          <a:p>
            <a:pPr indent="274320" algn="just">
              <a:buFont typeface="Wingdings" pitchFamily="2" charset="2"/>
              <a:buChar char="ü"/>
            </a:pPr>
            <a:r>
              <a:rPr lang="id-ID" dirty="0" smtClean="0"/>
              <a:t>A</a:t>
            </a:r>
            <a:r>
              <a:rPr lang="en-AU" dirty="0" smtClean="0"/>
              <a:t>voiding humidity sources. </a:t>
            </a:r>
            <a:endParaRPr lang="id-ID" dirty="0" smtClean="0"/>
          </a:p>
          <a:p>
            <a:pPr marL="530225" indent="-265113" algn="just">
              <a:buFont typeface="Wingdings" pitchFamily="2" charset="2"/>
              <a:buChar char="ü"/>
            </a:pPr>
            <a:r>
              <a:rPr lang="id-ID" dirty="0" smtClean="0"/>
              <a:t>T</a:t>
            </a:r>
            <a:r>
              <a:rPr lang="en-AU" dirty="0" smtClean="0"/>
              <a:t>he temperature should be arranged to between </a:t>
            </a:r>
            <a:r>
              <a:rPr lang="en-US" dirty="0" smtClean="0"/>
              <a:t>20-24</a:t>
            </a:r>
            <a:r>
              <a:rPr lang="en-US" dirty="0" smtClean="0">
                <a:sym typeface="Symbol"/>
              </a:rPr>
              <a:t></a:t>
            </a:r>
            <a:r>
              <a:rPr lang="en-US" dirty="0" smtClean="0"/>
              <a:t>c</a:t>
            </a:r>
            <a:r>
              <a:rPr lang="en-AU" dirty="0" smtClean="0"/>
              <a:t> or humidity between </a:t>
            </a:r>
            <a:r>
              <a:rPr lang="id-ID" dirty="0" smtClean="0"/>
              <a:t>45-60% RH.</a:t>
            </a:r>
          </a:p>
          <a:p>
            <a:pPr marL="530225" indent="-265113" algn="just">
              <a:buFont typeface="Wingdings" pitchFamily="2" charset="2"/>
              <a:buChar char="ü"/>
            </a:pPr>
            <a:r>
              <a:rPr lang="en-AU" dirty="0" smtClean="0"/>
              <a:t>The use of air conditioner should be used in 24 hours/day and 7 day/week. </a:t>
            </a:r>
            <a:endParaRPr lang="id-ID" dirty="0" smtClean="0"/>
          </a:p>
          <a:p>
            <a:pPr marL="530225" indent="-265113" algn="just">
              <a:buFont typeface="Wingdings" pitchFamily="2" charset="2"/>
              <a:buChar char="ü"/>
            </a:pPr>
            <a:r>
              <a:rPr lang="en-AU" dirty="0" smtClean="0"/>
              <a:t>The condition of room should also be maintained through good ventilation, installation of blower or dehumidifier, the use of silica gel, etc. </a:t>
            </a:r>
            <a:endParaRPr lang="id-ID" dirty="0" smtClean="0"/>
          </a:p>
          <a:p>
            <a:pPr marL="530225" indent="-265113" algn="just">
              <a:buFont typeface="Wingdings" pitchFamily="2" charset="2"/>
              <a:buChar char="ü"/>
            </a:pPr>
            <a:r>
              <a:rPr lang="en-AU" dirty="0" smtClean="0"/>
              <a:t>In order to monitor the temperature and humidity, there are used a variety of tools, such as </a:t>
            </a:r>
            <a:r>
              <a:rPr lang="id-ID" dirty="0" smtClean="0"/>
              <a:t>thermohygrometer, psychoeter, dan thermohygrogaph. </a:t>
            </a:r>
            <a:r>
              <a:rPr lang="en-AU" dirty="0" smtClean="0"/>
              <a:t>Besides, library materials also need to be stored in filing cabinets and the like </a:t>
            </a:r>
            <a:r>
              <a:rPr lang="id-ID" dirty="0" smtClean="0"/>
              <a:t>(Made, 2013; Martoatmodjo, 2010).</a:t>
            </a:r>
          </a:p>
          <a:p>
            <a:endParaRPr lang="id-ID" dirty="0"/>
          </a:p>
        </p:txBody>
      </p:sp>
    </p:spTree>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000108"/>
            <a:ext cx="8229600" cy="633394"/>
          </a:xfrm>
        </p:spPr>
        <p:txBody>
          <a:bodyPr>
            <a:normAutofit fontScale="90000"/>
          </a:bodyPr>
          <a:lstStyle/>
          <a:p>
            <a:r>
              <a:rPr lang="id-ID" sz="2700" dirty="0" smtClean="0"/>
              <a:t/>
            </a:r>
            <a:br>
              <a:rPr lang="id-ID" sz="2700" dirty="0" smtClean="0"/>
            </a:br>
            <a:r>
              <a:rPr lang="id-ID" sz="2700" dirty="0" smtClean="0"/>
              <a:t/>
            </a:r>
            <a:br>
              <a:rPr lang="id-ID" sz="2700" dirty="0" smtClean="0"/>
            </a:br>
            <a:r>
              <a:rPr lang="en-AU" sz="2700" dirty="0" smtClean="0"/>
              <a:t>In terms of </a:t>
            </a:r>
            <a:r>
              <a:rPr lang="en-AU" sz="2700" dirty="0" smtClean="0">
                <a:solidFill>
                  <a:schemeClr val="bg2">
                    <a:lumMod val="50000"/>
                  </a:schemeClr>
                </a:solidFill>
              </a:rPr>
              <a:t>biological factor</a:t>
            </a:r>
            <a:r>
              <a:rPr lang="en-AU" sz="2700" dirty="0" smtClean="0"/>
              <a:t>, there are several points that should be payed attention. </a:t>
            </a:r>
            <a:r>
              <a:rPr lang="id-ID" dirty="0" smtClean="0"/>
              <a:t/>
            </a:r>
            <a:br>
              <a:rPr lang="id-ID" dirty="0" smtClean="0"/>
            </a:br>
            <a:endParaRPr lang="id-ID" dirty="0"/>
          </a:p>
        </p:txBody>
      </p:sp>
      <p:sp>
        <p:nvSpPr>
          <p:cNvPr id="3" name="Content Placeholder 2"/>
          <p:cNvSpPr>
            <a:spLocks noGrp="1"/>
          </p:cNvSpPr>
          <p:nvPr>
            <p:ph sz="quarter" idx="1"/>
          </p:nvPr>
        </p:nvSpPr>
        <p:spPr/>
        <p:txBody>
          <a:bodyPr>
            <a:normAutofit/>
          </a:bodyPr>
          <a:lstStyle/>
          <a:p>
            <a:pPr marL="633413" indent="-279400">
              <a:buFont typeface="Wingdings" pitchFamily="2" charset="2"/>
              <a:buChar char="ü"/>
            </a:pPr>
            <a:r>
              <a:rPr lang="en-AU" dirty="0" smtClean="0"/>
              <a:t>Place for restoring library materials must be clean and dry as well as controlled periodically. </a:t>
            </a:r>
            <a:endParaRPr lang="id-ID" dirty="0" smtClean="0"/>
          </a:p>
          <a:p>
            <a:pPr marL="633413" indent="-279400">
              <a:buFont typeface="Wingdings" pitchFamily="2" charset="2"/>
              <a:buChar char="ü"/>
            </a:pPr>
            <a:r>
              <a:rPr lang="id-ID" dirty="0" smtClean="0"/>
              <a:t>A</a:t>
            </a:r>
            <a:r>
              <a:rPr lang="en-AU" dirty="0" err="1" smtClean="0"/>
              <a:t>ir</a:t>
            </a:r>
            <a:r>
              <a:rPr lang="en-AU" dirty="0" smtClean="0"/>
              <a:t> humidity should be decreased and the holes that enable insects to enter must be prevented. </a:t>
            </a:r>
            <a:r>
              <a:rPr lang="id-ID" dirty="0" smtClean="0"/>
              <a:t> </a:t>
            </a:r>
          </a:p>
          <a:p>
            <a:pPr>
              <a:buNone/>
            </a:pPr>
            <a:endParaRPr lang="id-ID" dirty="0"/>
          </a:p>
        </p:txBody>
      </p:sp>
    </p:spTree>
  </p:cSld>
  <p:clrMapOvr>
    <a:masterClrMapping/>
  </p:clrMapOvr>
  <p:transition>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Besides, the other factor can be seen from two elements, human and nature.</a:t>
            </a:r>
            <a:endParaRPr lang="id-ID" dirty="0"/>
          </a:p>
        </p:txBody>
      </p:sp>
      <p:sp>
        <p:nvSpPr>
          <p:cNvPr id="3" name="Content Placeholder 2"/>
          <p:cNvSpPr>
            <a:spLocks noGrp="1"/>
          </p:cNvSpPr>
          <p:nvPr>
            <p:ph sz="quarter" idx="1"/>
          </p:nvPr>
        </p:nvSpPr>
        <p:spPr/>
        <p:txBody>
          <a:bodyPr>
            <a:normAutofit fontScale="92500"/>
          </a:bodyPr>
          <a:lstStyle/>
          <a:p>
            <a:pPr algn="just"/>
            <a:r>
              <a:rPr lang="en-AU" dirty="0" smtClean="0"/>
              <a:t>In referred to </a:t>
            </a:r>
            <a:r>
              <a:rPr lang="en-AU" dirty="0" smtClean="0">
                <a:solidFill>
                  <a:srgbClr val="C00000"/>
                </a:solidFill>
              </a:rPr>
              <a:t>human element</a:t>
            </a:r>
            <a:r>
              <a:rPr lang="en-AU" dirty="0" smtClean="0"/>
              <a:t>, there are several things that need to be considered. One of them is training </a:t>
            </a:r>
            <a:r>
              <a:rPr lang="en-AU" dirty="0" smtClean="0">
                <a:solidFill>
                  <a:srgbClr val="C00000"/>
                </a:solidFill>
              </a:rPr>
              <a:t>how to handle</a:t>
            </a:r>
            <a:r>
              <a:rPr lang="en-AU" dirty="0" smtClean="0"/>
              <a:t> and </a:t>
            </a:r>
            <a:r>
              <a:rPr lang="en-AU" dirty="0" smtClean="0">
                <a:solidFill>
                  <a:srgbClr val="C00000"/>
                </a:solidFill>
              </a:rPr>
              <a:t>treat</a:t>
            </a:r>
            <a:r>
              <a:rPr lang="en-AU" dirty="0" smtClean="0"/>
              <a:t> library materials in a good way. It is also important to </a:t>
            </a:r>
            <a:r>
              <a:rPr lang="en-AU" dirty="0" smtClean="0">
                <a:solidFill>
                  <a:srgbClr val="C00000"/>
                </a:solidFill>
              </a:rPr>
              <a:t>consider</a:t>
            </a:r>
            <a:r>
              <a:rPr lang="en-AU" dirty="0" smtClean="0"/>
              <a:t> about the </a:t>
            </a:r>
            <a:r>
              <a:rPr lang="en-AU" dirty="0" smtClean="0">
                <a:solidFill>
                  <a:srgbClr val="C00000"/>
                </a:solidFill>
              </a:rPr>
              <a:t>security</a:t>
            </a:r>
            <a:r>
              <a:rPr lang="en-AU" dirty="0" smtClean="0"/>
              <a:t>, </a:t>
            </a:r>
            <a:r>
              <a:rPr lang="en-AU" dirty="0" smtClean="0">
                <a:solidFill>
                  <a:srgbClr val="C00000"/>
                </a:solidFill>
              </a:rPr>
              <a:t>arrangement</a:t>
            </a:r>
            <a:r>
              <a:rPr lang="en-AU" dirty="0" smtClean="0"/>
              <a:t>, </a:t>
            </a:r>
            <a:r>
              <a:rPr lang="en-AU" dirty="0" smtClean="0">
                <a:solidFill>
                  <a:srgbClr val="C00000"/>
                </a:solidFill>
              </a:rPr>
              <a:t>equipment</a:t>
            </a:r>
            <a:r>
              <a:rPr lang="en-AU" dirty="0" smtClean="0"/>
              <a:t>, and </a:t>
            </a:r>
            <a:r>
              <a:rPr lang="en-AU" dirty="0" smtClean="0">
                <a:solidFill>
                  <a:srgbClr val="C00000"/>
                </a:solidFill>
              </a:rPr>
              <a:t>environment</a:t>
            </a:r>
            <a:r>
              <a:rPr lang="en-AU" dirty="0" smtClean="0"/>
              <a:t> when they are exhibited. Food and drink should not be brought into reading rooms so that the rooms always remain clean. </a:t>
            </a:r>
            <a:r>
              <a:rPr lang="en-AU" dirty="0" smtClean="0">
                <a:solidFill>
                  <a:srgbClr val="C00000"/>
                </a:solidFill>
              </a:rPr>
              <a:t>The understanding</a:t>
            </a:r>
            <a:r>
              <a:rPr lang="en-AU" dirty="0" smtClean="0"/>
              <a:t> and </a:t>
            </a:r>
            <a:r>
              <a:rPr lang="en-AU" dirty="0" smtClean="0">
                <a:solidFill>
                  <a:srgbClr val="C00000"/>
                </a:solidFill>
              </a:rPr>
              <a:t>the awareness</a:t>
            </a:r>
            <a:r>
              <a:rPr lang="en-AU" dirty="0" smtClean="0"/>
              <a:t> of users should be improved. </a:t>
            </a:r>
            <a:endParaRPr lang="id-ID" dirty="0" smtClean="0"/>
          </a:p>
          <a:p>
            <a:pPr algn="just"/>
            <a:r>
              <a:rPr lang="en-AU" dirty="0" smtClean="0"/>
              <a:t>Furthermore, the </a:t>
            </a:r>
            <a:r>
              <a:rPr lang="en-AU" dirty="0" smtClean="0">
                <a:solidFill>
                  <a:srgbClr val="C00000"/>
                </a:solidFill>
              </a:rPr>
              <a:t>natural factor</a:t>
            </a:r>
            <a:r>
              <a:rPr lang="en-AU" dirty="0" smtClean="0"/>
              <a:t> pays </a:t>
            </a:r>
            <a:r>
              <a:rPr lang="en-AU" dirty="0" smtClean="0">
                <a:solidFill>
                  <a:srgbClr val="C00000"/>
                </a:solidFill>
              </a:rPr>
              <a:t>attention</a:t>
            </a:r>
            <a:r>
              <a:rPr lang="en-AU" dirty="0" smtClean="0"/>
              <a:t> for </a:t>
            </a:r>
            <a:r>
              <a:rPr lang="en-AU" dirty="0" smtClean="0">
                <a:solidFill>
                  <a:srgbClr val="C00000"/>
                </a:solidFill>
              </a:rPr>
              <a:t>all equipments</a:t>
            </a:r>
            <a:r>
              <a:rPr lang="en-AU" dirty="0" smtClean="0"/>
              <a:t> concerning on their capabilities to be </a:t>
            </a:r>
            <a:r>
              <a:rPr lang="en-AU" dirty="0" smtClean="0">
                <a:solidFill>
                  <a:srgbClr val="C00000"/>
                </a:solidFill>
              </a:rPr>
              <a:t>fireproof</a:t>
            </a:r>
            <a:r>
              <a:rPr lang="en-AU" dirty="0" smtClean="0"/>
              <a:t> and </a:t>
            </a:r>
            <a:r>
              <a:rPr lang="en-AU" dirty="0" smtClean="0">
                <a:solidFill>
                  <a:srgbClr val="C00000"/>
                </a:solidFill>
              </a:rPr>
              <a:t>fire resistant</a:t>
            </a:r>
            <a:r>
              <a:rPr lang="en-AU" dirty="0" smtClean="0"/>
              <a:t> should be </a:t>
            </a:r>
            <a:r>
              <a:rPr lang="en-AU" dirty="0" smtClean="0">
                <a:solidFill>
                  <a:srgbClr val="C00000"/>
                </a:solidFill>
              </a:rPr>
              <a:t>always available</a:t>
            </a:r>
            <a:r>
              <a:rPr lang="en-AU" dirty="0" smtClean="0"/>
              <a:t>. Banning smoking in the library should be made of </a:t>
            </a:r>
            <a:r>
              <a:rPr lang="en-AU" dirty="0" smtClean="0">
                <a:solidFill>
                  <a:srgbClr val="C00000"/>
                </a:solidFill>
              </a:rPr>
              <a:t>signs</a:t>
            </a:r>
            <a:r>
              <a:rPr lang="en-AU" dirty="0" smtClean="0"/>
              <a:t>, the use of electrical equipment must be carefully</a:t>
            </a:r>
            <a:r>
              <a:rPr lang="id-ID" dirty="0" smtClean="0"/>
              <a:t> (Martoatmodjo, 2010).</a:t>
            </a:r>
            <a:endParaRPr lang="id-ID" dirty="0"/>
          </a:p>
        </p:txBody>
      </p:sp>
    </p:spTree>
  </p:cSld>
  <p:clrMapOvr>
    <a:masterClrMapping/>
  </p:clrMapOvr>
  <p:transition>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3238"/>
            <a:ext cx="6858000" cy="742952"/>
          </a:xfrm>
        </p:spPr>
        <p:txBody>
          <a:bodyPr>
            <a:normAutofit/>
          </a:bodyPr>
          <a:lstStyle/>
          <a:p>
            <a:pPr algn="ctr"/>
            <a:r>
              <a:rPr lang="id-ID" sz="4000" b="1" dirty="0" smtClean="0"/>
              <a:t>CURATIVE</a:t>
            </a:r>
            <a:endParaRPr lang="id-ID" sz="4000" b="1" dirty="0"/>
          </a:p>
        </p:txBody>
      </p:sp>
      <p:sp>
        <p:nvSpPr>
          <p:cNvPr id="3" name="Text Placeholder 2"/>
          <p:cNvSpPr>
            <a:spLocks noGrp="1"/>
          </p:cNvSpPr>
          <p:nvPr>
            <p:ph type="body" idx="1"/>
          </p:nvPr>
        </p:nvSpPr>
        <p:spPr/>
        <p:txBody>
          <a:bodyPr>
            <a:normAutofit fontScale="92500" lnSpcReduction="10000"/>
          </a:bodyPr>
          <a:lstStyle/>
          <a:p>
            <a:r>
              <a:rPr lang="en-AU" dirty="0" smtClean="0"/>
              <a:t>This can be understood as activities that are particularly maintaining library materials which begin to damage. The curative treatment is used to make collection to be long-life in physical forms.</a:t>
            </a:r>
            <a:endParaRPr lang="id-ID" dirty="0"/>
          </a:p>
        </p:txBody>
      </p:sp>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b="1" dirty="0" smtClean="0"/>
              <a:t>Curative</a:t>
            </a:r>
          </a:p>
          <a:p>
            <a:pPr indent="274320" algn="just">
              <a:buNone/>
            </a:pPr>
            <a:r>
              <a:rPr lang="en-AU" dirty="0" smtClean="0"/>
              <a:t>The curative preservation can be seen from several activities, such as</a:t>
            </a:r>
            <a:r>
              <a:rPr lang="id-ID" dirty="0" smtClean="0"/>
              <a:t>:</a:t>
            </a:r>
            <a:endParaRPr lang="id-ID" dirty="0"/>
          </a:p>
        </p:txBody>
      </p:sp>
      <p:sp>
        <p:nvSpPr>
          <p:cNvPr id="4" name="Rounded Rectangle 3"/>
          <p:cNvSpPr/>
          <p:nvPr/>
        </p:nvSpPr>
        <p:spPr>
          <a:xfrm>
            <a:off x="857224" y="2786058"/>
            <a:ext cx="2286016" cy="714380"/>
          </a:xfrm>
          <a:prstGeom prst="roundRect">
            <a:avLst/>
          </a:prstGeom>
          <a:ln w="38100">
            <a:solidFill>
              <a:srgbClr val="EC68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F</a:t>
            </a:r>
            <a:r>
              <a:rPr lang="en-AU" dirty="0" err="1" smtClean="0">
                <a:solidFill>
                  <a:schemeClr val="bg1"/>
                </a:solidFill>
              </a:rPr>
              <a:t>umigation</a:t>
            </a:r>
            <a:endParaRPr lang="id-ID" dirty="0">
              <a:solidFill>
                <a:schemeClr val="bg1"/>
              </a:solidFill>
            </a:endParaRPr>
          </a:p>
        </p:txBody>
      </p:sp>
      <p:sp>
        <p:nvSpPr>
          <p:cNvPr id="5" name="Rounded Rectangle 4"/>
          <p:cNvSpPr/>
          <p:nvPr/>
        </p:nvSpPr>
        <p:spPr>
          <a:xfrm>
            <a:off x="2571736" y="3714752"/>
            <a:ext cx="2286016" cy="714380"/>
          </a:xfrm>
          <a:prstGeom prst="roundRect">
            <a:avLst/>
          </a:prstGeom>
          <a:ln w="38100">
            <a:solidFill>
              <a:srgbClr val="EC68AA"/>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id-ID" dirty="0" smtClean="0">
                <a:solidFill>
                  <a:schemeClr val="bg1"/>
                </a:solidFill>
              </a:rPr>
              <a:t>D</a:t>
            </a:r>
            <a:r>
              <a:rPr lang="en-AU" dirty="0" smtClean="0">
                <a:solidFill>
                  <a:schemeClr val="bg1"/>
                </a:solidFill>
              </a:rPr>
              <a:t>e-acidification</a:t>
            </a:r>
            <a:endParaRPr lang="id-ID" dirty="0"/>
          </a:p>
        </p:txBody>
      </p:sp>
      <p:sp>
        <p:nvSpPr>
          <p:cNvPr id="6" name="Rounded Rectangle 5"/>
          <p:cNvSpPr/>
          <p:nvPr/>
        </p:nvSpPr>
        <p:spPr>
          <a:xfrm>
            <a:off x="4357686" y="4643446"/>
            <a:ext cx="2286016" cy="714380"/>
          </a:xfrm>
          <a:prstGeom prst="roundRect">
            <a:avLst/>
          </a:prstGeom>
          <a:solidFill>
            <a:srgbClr val="92D050"/>
          </a:solidFill>
          <a:ln w="38100">
            <a:solidFill>
              <a:srgbClr val="EC68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bg1"/>
                </a:solidFill>
              </a:rPr>
              <a:t>L</a:t>
            </a:r>
            <a:r>
              <a:rPr lang="en-AU" dirty="0" err="1" smtClean="0">
                <a:solidFill>
                  <a:schemeClr val="bg1"/>
                </a:solidFill>
              </a:rPr>
              <a:t>amination</a:t>
            </a:r>
            <a:endParaRPr lang="id-ID" dirty="0"/>
          </a:p>
        </p:txBody>
      </p:sp>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Introduction</a:t>
            </a:r>
            <a:endParaRPr lang="id-ID" b="1" dirty="0"/>
          </a:p>
        </p:txBody>
      </p:sp>
      <p:sp>
        <p:nvSpPr>
          <p:cNvPr id="3" name="Content Placeholder 2"/>
          <p:cNvSpPr>
            <a:spLocks noGrp="1"/>
          </p:cNvSpPr>
          <p:nvPr>
            <p:ph sz="quarter" idx="1"/>
          </p:nvPr>
        </p:nvSpPr>
        <p:spPr/>
        <p:txBody>
          <a:bodyPr>
            <a:normAutofit/>
          </a:bodyPr>
          <a:lstStyle/>
          <a:p>
            <a:pPr indent="274320" algn="just">
              <a:buNone/>
            </a:pPr>
            <a:r>
              <a:rPr lang="en-US" dirty="0" smtClean="0"/>
              <a:t>According to law no. 43 year 2007 on libraries, a library is an institution responsible for managing a collection of written works, printed works, and/or recorded works in a professional way through standard system, and recreation for library users. </a:t>
            </a:r>
            <a:endParaRPr lang="id-ID" dirty="0" smtClean="0"/>
          </a:p>
          <a:p>
            <a:pPr indent="274320" algn="just">
              <a:buNone/>
            </a:pPr>
            <a:r>
              <a:rPr lang="id-ID" dirty="0" smtClean="0"/>
              <a:t>A</a:t>
            </a:r>
            <a:r>
              <a:rPr lang="en-US" smtClean="0"/>
              <a:t> </a:t>
            </a:r>
            <a:r>
              <a:rPr lang="en-US" dirty="0" smtClean="0"/>
              <a:t>library has a variety of functions, from education to culture, including collection preservation</a:t>
            </a:r>
            <a:r>
              <a:rPr lang="id-ID" dirty="0" smtClean="0"/>
              <a:t>.</a:t>
            </a:r>
          </a:p>
          <a:p>
            <a:pPr>
              <a:buNone/>
            </a:pPr>
            <a:endParaRPr lang="id-ID" dirty="0"/>
          </a:p>
        </p:txBody>
      </p:sp>
    </p:spTree>
  </p:cSld>
  <p:clrMapOvr>
    <a:masterClrMapping/>
  </p:clrMapOvr>
  <p:transition>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3238"/>
            <a:ext cx="6858000" cy="814390"/>
          </a:xfrm>
        </p:spPr>
        <p:txBody>
          <a:bodyPr>
            <a:normAutofit/>
          </a:bodyPr>
          <a:lstStyle/>
          <a:p>
            <a:pPr algn="ctr"/>
            <a:r>
              <a:rPr lang="id-ID" sz="4000" b="1" dirty="0" smtClean="0"/>
              <a:t>RESTORATIVE</a:t>
            </a:r>
            <a:endParaRPr lang="id-ID" sz="4000" b="1" dirty="0"/>
          </a:p>
        </p:txBody>
      </p:sp>
      <p:sp>
        <p:nvSpPr>
          <p:cNvPr id="3" name="Text Placeholder 2"/>
          <p:cNvSpPr>
            <a:spLocks noGrp="1"/>
          </p:cNvSpPr>
          <p:nvPr>
            <p:ph type="body" idx="1"/>
          </p:nvPr>
        </p:nvSpPr>
        <p:spPr>
          <a:xfrm>
            <a:off x="1295400" y="4267200"/>
            <a:ext cx="6777062" cy="1947882"/>
          </a:xfrm>
        </p:spPr>
        <p:txBody>
          <a:bodyPr>
            <a:normAutofit/>
          </a:bodyPr>
          <a:lstStyle/>
          <a:p>
            <a:r>
              <a:rPr lang="en-AU" dirty="0" smtClean="0"/>
              <a:t>As for the restorative, it means an activity done in order to improve damaged collection through several ways, such as patching and bleaching the paper, the replacement of damaged pages, and tightening the thread binding.</a:t>
            </a:r>
            <a:endParaRPr lang="id-ID" dirty="0" smtClean="0"/>
          </a:p>
          <a:p>
            <a:endParaRPr lang="id-ID" dirty="0"/>
          </a:p>
        </p:txBody>
      </p:sp>
    </p:spTree>
  </p:cSld>
  <p:clrMapOvr>
    <a:masterClrMapping/>
  </p:clrMapOvr>
  <p:transition>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114676"/>
            <a:ext cx="6858000" cy="671514"/>
          </a:xfrm>
        </p:spPr>
        <p:txBody>
          <a:bodyPr>
            <a:noAutofit/>
          </a:bodyPr>
          <a:lstStyle/>
          <a:p>
            <a:pPr algn="ctr"/>
            <a:r>
              <a:rPr lang="id-ID" b="1" dirty="0" smtClean="0"/>
              <a:t>Management of Preservation</a:t>
            </a:r>
            <a:endParaRPr lang="id-ID" b="1" dirty="0"/>
          </a:p>
        </p:txBody>
      </p:sp>
      <p:sp>
        <p:nvSpPr>
          <p:cNvPr id="3" name="Text Placeholder 2"/>
          <p:cNvSpPr>
            <a:spLocks noGrp="1"/>
          </p:cNvSpPr>
          <p:nvPr>
            <p:ph type="body" idx="1"/>
          </p:nvPr>
        </p:nvSpPr>
        <p:spPr>
          <a:xfrm>
            <a:off x="1285852" y="4267200"/>
            <a:ext cx="6791348" cy="1519254"/>
          </a:xfrm>
        </p:spPr>
        <p:txBody>
          <a:bodyPr>
            <a:normAutofit/>
          </a:bodyPr>
          <a:lstStyle/>
          <a:p>
            <a:r>
              <a:rPr lang="id-ID" dirty="0" smtClean="0"/>
              <a:t>The </a:t>
            </a:r>
            <a:r>
              <a:rPr lang="en-AU" dirty="0" smtClean="0"/>
              <a:t>management of preservation can be concluded as an effort to organize and manage all forms of preservation and conservation of library materials due to the </a:t>
            </a:r>
            <a:r>
              <a:rPr lang="en-AU" dirty="0" err="1" smtClean="0"/>
              <a:t>optimalization</a:t>
            </a:r>
            <a:r>
              <a:rPr lang="en-AU" dirty="0" smtClean="0"/>
              <a:t> of function of collection. Also, they can be used for a long time.</a:t>
            </a:r>
            <a:endParaRPr lang="id-ID" dirty="0"/>
          </a:p>
        </p:txBody>
      </p:sp>
    </p:spTree>
  </p:cSld>
  <p:clrMapOvr>
    <a:masterClrMapping/>
  </p:clrMapOvr>
  <p:transition>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114676"/>
            <a:ext cx="6858000" cy="671514"/>
          </a:xfrm>
        </p:spPr>
        <p:txBody>
          <a:bodyPr>
            <a:normAutofit/>
          </a:bodyPr>
          <a:lstStyle/>
          <a:p>
            <a:pPr algn="ctr"/>
            <a:r>
              <a:rPr lang="id-ID" sz="3600" b="1" dirty="0" smtClean="0"/>
              <a:t>Model of Preservation</a:t>
            </a:r>
            <a:endParaRPr lang="id-ID" sz="3600" b="1" dirty="0"/>
          </a:p>
        </p:txBody>
      </p:sp>
      <p:sp>
        <p:nvSpPr>
          <p:cNvPr id="3" name="Text Placeholder 2"/>
          <p:cNvSpPr>
            <a:spLocks noGrp="1"/>
          </p:cNvSpPr>
          <p:nvPr>
            <p:ph type="body" idx="1"/>
          </p:nvPr>
        </p:nvSpPr>
        <p:spPr/>
        <p:txBody>
          <a:bodyPr>
            <a:normAutofit fontScale="92500" lnSpcReduction="10000"/>
          </a:bodyPr>
          <a:lstStyle/>
          <a:p>
            <a:r>
              <a:rPr lang="en-AU" dirty="0" smtClean="0"/>
              <a:t>According Oxford Advanced Learners’ Dictionary, it is a representation of something; it is a simple description of a system used </a:t>
            </a:r>
            <a:r>
              <a:rPr lang="en-AU" dirty="0" smtClean="0">
                <a:solidFill>
                  <a:schemeClr val="tx1"/>
                </a:solidFill>
              </a:rPr>
              <a:t>for explaining, calculating something, </a:t>
            </a:r>
            <a:r>
              <a:rPr lang="en-AU" dirty="0" smtClean="0"/>
              <a:t>etc. or it is a person or thing regarded as an excellent example to copy.</a:t>
            </a:r>
            <a:endParaRPr lang="id-ID" b="1" dirty="0"/>
          </a:p>
        </p:txBody>
      </p:sp>
    </p:spTree>
  </p:cSld>
  <p:clrMapOvr>
    <a:masterClrMapping/>
  </p:clrMapOvr>
  <p:transition>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4400" b="1" dirty="0" smtClean="0"/>
              <a:t>DISCUSSION</a:t>
            </a:r>
            <a:endParaRPr lang="id-ID" sz="4400" b="1" dirty="0"/>
          </a:p>
        </p:txBody>
      </p:sp>
      <p:sp>
        <p:nvSpPr>
          <p:cNvPr id="3" name="Text Placeholder 2"/>
          <p:cNvSpPr>
            <a:spLocks noGrp="1"/>
          </p:cNvSpPr>
          <p:nvPr>
            <p:ph type="body" idx="1"/>
          </p:nvPr>
        </p:nvSpPr>
        <p:spPr/>
        <p:txBody>
          <a:bodyPr/>
          <a:lstStyle/>
          <a:p>
            <a:endParaRPr lang="id-ID"/>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WINDHI TITIP\ICOASL\GAMBAR\Kolese_Ignatius_Library.jpg"/>
          <p:cNvPicPr>
            <a:picLocks noChangeAspect="1" noChangeArrowheads="1"/>
          </p:cNvPicPr>
          <p:nvPr/>
        </p:nvPicPr>
        <p:blipFill>
          <a:blip r:embed="rId2"/>
          <a:srcRect/>
          <a:stretch>
            <a:fillRect/>
          </a:stretch>
        </p:blipFill>
        <p:spPr bwMode="auto">
          <a:xfrm>
            <a:off x="571472" y="1214422"/>
            <a:ext cx="4636373" cy="3500462"/>
          </a:xfrm>
          <a:prstGeom prst="rect">
            <a:avLst/>
          </a:prstGeom>
          <a:noFill/>
        </p:spPr>
      </p:pic>
      <p:sp>
        <p:nvSpPr>
          <p:cNvPr id="2" name="Title 1"/>
          <p:cNvSpPr>
            <a:spLocks noGrp="1"/>
          </p:cNvSpPr>
          <p:nvPr>
            <p:ph type="title"/>
          </p:nvPr>
        </p:nvSpPr>
        <p:spPr/>
        <p:txBody>
          <a:bodyPr/>
          <a:lstStyle/>
          <a:p>
            <a:r>
              <a:rPr lang="id-ID" b="1" dirty="0" smtClean="0"/>
              <a:t>A Glance of Library</a:t>
            </a:r>
            <a:endParaRPr lang="id-ID" b="1" dirty="0"/>
          </a:p>
        </p:txBody>
      </p:sp>
      <p:sp>
        <p:nvSpPr>
          <p:cNvPr id="3" name="Content Placeholder 2"/>
          <p:cNvSpPr>
            <a:spLocks noGrp="1"/>
          </p:cNvSpPr>
          <p:nvPr>
            <p:ph sz="quarter" idx="1"/>
          </p:nvPr>
        </p:nvSpPr>
        <p:spPr>
          <a:xfrm>
            <a:off x="5072066" y="1285860"/>
            <a:ext cx="3686172" cy="3352808"/>
          </a:xfrm>
        </p:spPr>
        <p:txBody>
          <a:bodyPr>
            <a:normAutofit fontScale="92500" lnSpcReduction="10000"/>
          </a:bodyPr>
          <a:lstStyle/>
          <a:p>
            <a:pPr indent="274320" algn="just">
              <a:buNone/>
            </a:pPr>
            <a:r>
              <a:rPr lang="en-US" dirty="0" smtClean="0"/>
              <a:t>The library of St. Ignatius of Yogyakarta which is commonly abbreviated with the </a:t>
            </a:r>
            <a:r>
              <a:rPr lang="en-US" dirty="0" smtClean="0">
                <a:solidFill>
                  <a:srgbClr val="C00000"/>
                </a:solidFill>
              </a:rPr>
              <a:t>Library of </a:t>
            </a:r>
            <a:r>
              <a:rPr lang="en-US" dirty="0" err="1" smtClean="0">
                <a:solidFill>
                  <a:srgbClr val="C00000"/>
                </a:solidFill>
              </a:rPr>
              <a:t>Kolsani</a:t>
            </a:r>
            <a:r>
              <a:rPr lang="en-US" dirty="0" smtClean="0"/>
              <a:t>. It is the library of the </a:t>
            </a:r>
            <a:r>
              <a:rPr lang="en-US" dirty="0" smtClean="0">
                <a:solidFill>
                  <a:srgbClr val="C00000"/>
                </a:solidFill>
              </a:rPr>
              <a:t>monastery</a:t>
            </a:r>
            <a:r>
              <a:rPr lang="en-US" dirty="0" smtClean="0"/>
              <a:t>, a </a:t>
            </a:r>
            <a:r>
              <a:rPr lang="en-US" dirty="0" smtClean="0">
                <a:solidFill>
                  <a:srgbClr val="C00000"/>
                </a:solidFill>
              </a:rPr>
              <a:t>friar</a:t>
            </a:r>
            <a:r>
              <a:rPr lang="en-US" dirty="0" smtClean="0"/>
              <a:t> and </a:t>
            </a:r>
            <a:r>
              <a:rPr lang="en-US" dirty="0" smtClean="0">
                <a:solidFill>
                  <a:srgbClr val="C00000"/>
                </a:solidFill>
              </a:rPr>
              <a:t>brother</a:t>
            </a:r>
            <a:r>
              <a:rPr lang="en-US" dirty="0" smtClean="0"/>
              <a:t> of the society of Jesus, studying Theology. </a:t>
            </a:r>
            <a:endParaRPr lang="id-ID" dirty="0"/>
          </a:p>
        </p:txBody>
      </p:sp>
      <p:sp>
        <p:nvSpPr>
          <p:cNvPr id="6" name="Content Placeholder 2"/>
          <p:cNvSpPr txBox="1">
            <a:spLocks/>
          </p:cNvSpPr>
          <p:nvPr/>
        </p:nvSpPr>
        <p:spPr>
          <a:xfrm>
            <a:off x="214282" y="4786322"/>
            <a:ext cx="7929618" cy="1714512"/>
          </a:xfrm>
          <a:prstGeom prst="rect">
            <a:avLst/>
          </a:prstGeom>
        </p:spPr>
        <p:txBody>
          <a:bodyPr vert="horz">
            <a:normAutofit fontScale="92500" lnSpcReduction="20000"/>
          </a:bodyPr>
          <a:lstStyle/>
          <a:p>
            <a:pPr marL="274320" marR="0" lvl="0" indent="274320" algn="just"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The library is one of library the private non-university in the Province of D. </a:t>
            </a:r>
            <a:r>
              <a:rPr kumimoji="0" lang="id-ID" sz="2600" b="0" i="0" u="none" strike="noStrike" kern="1200" cap="none" spc="0" normalizeH="0" baseline="0" noProof="0" dirty="0" smtClean="0">
                <a:ln>
                  <a:noFill/>
                </a:ln>
                <a:solidFill>
                  <a:schemeClr val="tx1"/>
                </a:solidFill>
                <a:effectLst/>
                <a:uLnTx/>
                <a:uFillTx/>
                <a:latin typeface="+mn-lt"/>
                <a:ea typeface="+mn-ea"/>
                <a:cs typeface="+mn-cs"/>
              </a:rPr>
              <a:t>I.</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Yogyakarta that is located at Jl. Abu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Bakr</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Ali No. 1,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Kotabaru</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Gondokusuman</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Yogyakarta, D. I. Yogyakarta. The position is located at the edge of the road, on the east side of the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Toko</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600" b="0" i="0" u="none" strike="noStrike" kern="1200" cap="none" spc="0" normalizeH="0" baseline="0" noProof="0" dirty="0" err="1" smtClean="0">
                <a:ln>
                  <a:noFill/>
                </a:ln>
                <a:solidFill>
                  <a:schemeClr val="tx1"/>
                </a:solidFill>
                <a:effectLst/>
                <a:uLnTx/>
                <a:uFillTx/>
                <a:latin typeface="+mn-lt"/>
                <a:ea typeface="+mn-ea"/>
                <a:cs typeface="+mn-cs"/>
              </a:rPr>
              <a:t>Puskat</a:t>
            </a:r>
            <a:r>
              <a:rPr kumimoji="0" lang="en-US" sz="2600" b="0" i="0" u="none" strike="noStrike" kern="1200" cap="none" spc="0" normalizeH="0" baseline="0" noProof="0" dirty="0" smtClean="0">
                <a:ln>
                  <a:noFill/>
                </a:ln>
                <a:solidFill>
                  <a:schemeClr val="tx1"/>
                </a:solidFill>
                <a:effectLst/>
                <a:uLnTx/>
                <a:uFillTx/>
                <a:latin typeface="+mn-lt"/>
                <a:ea typeface="+mn-ea"/>
                <a:cs typeface="+mn-cs"/>
              </a:rPr>
              <a:t>.</a:t>
            </a:r>
            <a:endParaRPr kumimoji="0" lang="id-ID"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Collection and Managemenet Preservation</a:t>
            </a:r>
            <a:endParaRPr lang="id-ID" b="1" dirty="0"/>
          </a:p>
        </p:txBody>
      </p:sp>
      <p:sp>
        <p:nvSpPr>
          <p:cNvPr id="3" name="Content Placeholder 2"/>
          <p:cNvSpPr>
            <a:spLocks noGrp="1"/>
          </p:cNvSpPr>
          <p:nvPr>
            <p:ph sz="quarter" idx="1"/>
          </p:nvPr>
        </p:nvSpPr>
        <p:spPr>
          <a:xfrm>
            <a:off x="571472" y="4286256"/>
            <a:ext cx="8143932" cy="1928826"/>
          </a:xfrm>
        </p:spPr>
        <p:txBody>
          <a:bodyPr>
            <a:normAutofit/>
          </a:bodyPr>
          <a:lstStyle/>
          <a:p>
            <a:r>
              <a:rPr lang="id-ID" b="1" dirty="0" smtClean="0"/>
              <a:t>Library Collection</a:t>
            </a:r>
          </a:p>
          <a:p>
            <a:pPr indent="274320" algn="just">
              <a:buNone/>
            </a:pPr>
            <a:r>
              <a:rPr lang="en-US" dirty="0" smtClean="0"/>
              <a:t>Library of St. Ignatius provides 250,000 copies of library materials in printed form, journal by 130 titles, and seminary around 100,000 copies. </a:t>
            </a:r>
            <a:endParaRPr lang="id-ID" dirty="0"/>
          </a:p>
        </p:txBody>
      </p:sp>
      <p:pic>
        <p:nvPicPr>
          <p:cNvPr id="2051" name="Picture 3" descr="D:\WINDHI TITIP\ICOASL\DOKUMETASI PKI\1417072974.jpg"/>
          <p:cNvPicPr>
            <a:picLocks noChangeAspect="1" noChangeArrowheads="1"/>
          </p:cNvPicPr>
          <p:nvPr/>
        </p:nvPicPr>
        <p:blipFill>
          <a:blip r:embed="rId2"/>
          <a:srcRect/>
          <a:stretch>
            <a:fillRect/>
          </a:stretch>
        </p:blipFill>
        <p:spPr bwMode="auto">
          <a:xfrm>
            <a:off x="500034" y="1293815"/>
            <a:ext cx="4595818" cy="3063879"/>
          </a:xfrm>
          <a:prstGeom prst="rect">
            <a:avLst/>
          </a:prstGeom>
          <a:noFill/>
        </p:spPr>
      </p:pic>
    </p:spTree>
  </p:cSld>
  <p:clrMapOvr>
    <a:masterClrMapping/>
  </p:clrMapOvr>
  <p:transition>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10000"/>
          </a:bodyPr>
          <a:lstStyle/>
          <a:p>
            <a:r>
              <a:rPr lang="id-ID" b="1" dirty="0" smtClean="0"/>
              <a:t>Management of Collection Preservation</a:t>
            </a:r>
          </a:p>
          <a:p>
            <a:pPr indent="274320" algn="just">
              <a:buNone/>
            </a:pPr>
            <a:r>
              <a:rPr lang="en-US" dirty="0" smtClean="0"/>
              <a:t>Basically, the management of the existing collection at the Library of </a:t>
            </a:r>
            <a:r>
              <a:rPr lang="en-US" dirty="0" err="1" smtClean="0"/>
              <a:t>Kolsani</a:t>
            </a:r>
            <a:r>
              <a:rPr lang="en-US" dirty="0" smtClean="0"/>
              <a:t> has </a:t>
            </a:r>
            <a:r>
              <a:rPr lang="en-US" dirty="0" smtClean="0">
                <a:solidFill>
                  <a:srgbClr val="C00000"/>
                </a:solidFill>
              </a:rPr>
              <a:t>no planning</a:t>
            </a:r>
            <a:r>
              <a:rPr lang="en-US" dirty="0" smtClean="0"/>
              <a:t> or </a:t>
            </a:r>
            <a:r>
              <a:rPr lang="en-US" dirty="0" smtClean="0">
                <a:solidFill>
                  <a:srgbClr val="C00000"/>
                </a:solidFill>
              </a:rPr>
              <a:t>organization</a:t>
            </a:r>
            <a:r>
              <a:rPr lang="en-US" dirty="0" smtClean="0"/>
              <a:t> that regularly from the library. The library of </a:t>
            </a:r>
            <a:r>
              <a:rPr lang="en-US" dirty="0" err="1" smtClean="0"/>
              <a:t>Kolsani</a:t>
            </a:r>
            <a:r>
              <a:rPr lang="en-US" dirty="0" smtClean="0"/>
              <a:t> gives special attention to 4 things: </a:t>
            </a:r>
            <a:endParaRPr lang="id-ID" dirty="0" smtClean="0"/>
          </a:p>
          <a:p>
            <a:pPr marL="530225" indent="-265113" algn="just">
              <a:buFont typeface="Wingdings" pitchFamily="2" charset="2"/>
              <a:buChar char="ü"/>
            </a:pPr>
            <a:r>
              <a:rPr lang="id-ID" dirty="0" smtClean="0">
                <a:solidFill>
                  <a:srgbClr val="C00000"/>
                </a:solidFill>
              </a:rPr>
              <a:t>Material collection </a:t>
            </a:r>
            <a:r>
              <a:rPr lang="id-ID" dirty="0" smtClean="0"/>
              <a:t>in the library should be maintained in accordance </a:t>
            </a:r>
            <a:r>
              <a:rPr lang="en-US" dirty="0" smtClean="0"/>
              <a:t>with its</a:t>
            </a:r>
            <a:r>
              <a:rPr lang="id-ID" dirty="0" smtClean="0"/>
              <a:t> place (continuously controlled, including on the part of the circulation)</a:t>
            </a:r>
            <a:r>
              <a:rPr lang="en-US" dirty="0" smtClean="0"/>
              <a:t>; </a:t>
            </a:r>
            <a:endParaRPr lang="id-ID" dirty="0" smtClean="0"/>
          </a:p>
          <a:p>
            <a:pPr marL="530225" indent="-265113" algn="just">
              <a:buFont typeface="Wingdings" pitchFamily="2" charset="2"/>
              <a:buChar char="ü"/>
            </a:pPr>
            <a:r>
              <a:rPr lang="id-ID" dirty="0" smtClean="0"/>
              <a:t>The </a:t>
            </a:r>
            <a:r>
              <a:rPr lang="id-ID" dirty="0" smtClean="0">
                <a:solidFill>
                  <a:srgbClr val="C00000"/>
                </a:solidFill>
              </a:rPr>
              <a:t>damage occurs </a:t>
            </a:r>
            <a:r>
              <a:rPr lang="id-ID" dirty="0" smtClean="0"/>
              <a:t>in the material collection (binding loose, paper tears, etc.) </a:t>
            </a:r>
            <a:r>
              <a:rPr lang="en-US" dirty="0" smtClean="0"/>
              <a:t>are </a:t>
            </a:r>
            <a:r>
              <a:rPr lang="id-ID" dirty="0" smtClean="0">
                <a:solidFill>
                  <a:srgbClr val="C00000"/>
                </a:solidFill>
              </a:rPr>
              <a:t>directly corrected</a:t>
            </a:r>
            <a:r>
              <a:rPr lang="en-US" dirty="0" smtClean="0">
                <a:solidFill>
                  <a:srgbClr val="C00000"/>
                </a:solidFill>
              </a:rPr>
              <a:t> </a:t>
            </a:r>
            <a:r>
              <a:rPr lang="en-US" dirty="0" smtClean="0"/>
              <a:t>or </a:t>
            </a:r>
            <a:r>
              <a:rPr lang="en-US" dirty="0" err="1" smtClean="0">
                <a:solidFill>
                  <a:srgbClr val="C00000"/>
                </a:solidFill>
              </a:rPr>
              <a:t>repared</a:t>
            </a:r>
            <a:r>
              <a:rPr lang="en-US" dirty="0" smtClean="0"/>
              <a:t>; </a:t>
            </a:r>
            <a:endParaRPr lang="id-ID" dirty="0" smtClean="0"/>
          </a:p>
          <a:p>
            <a:pPr marL="530225" indent="-265113" algn="just">
              <a:buFont typeface="Wingdings" pitchFamily="2" charset="2"/>
              <a:buChar char="ü"/>
            </a:pPr>
            <a:r>
              <a:rPr lang="id-ID" dirty="0" smtClean="0"/>
              <a:t>The </a:t>
            </a:r>
            <a:r>
              <a:rPr lang="id-ID" dirty="0" smtClean="0">
                <a:solidFill>
                  <a:srgbClr val="C00000"/>
                </a:solidFill>
              </a:rPr>
              <a:t>cleanliness</a:t>
            </a:r>
            <a:r>
              <a:rPr lang="id-ID" dirty="0" smtClean="0"/>
              <a:t> of the materials collection should </a:t>
            </a:r>
            <a:r>
              <a:rPr lang="id-ID" dirty="0" smtClean="0">
                <a:solidFill>
                  <a:srgbClr val="C00000"/>
                </a:solidFill>
              </a:rPr>
              <a:t>always be maintained</a:t>
            </a:r>
            <a:r>
              <a:rPr lang="en-US" dirty="0" smtClean="0"/>
              <a:t>;</a:t>
            </a:r>
            <a:endParaRPr lang="id-ID" dirty="0" smtClean="0"/>
          </a:p>
          <a:p>
            <a:pPr indent="274320" algn="just">
              <a:buFont typeface="Wingdings" pitchFamily="2" charset="2"/>
              <a:buChar char="ü"/>
            </a:pPr>
            <a:r>
              <a:rPr lang="id-ID" dirty="0" smtClean="0"/>
              <a:t>Temperature and humidity should be </a:t>
            </a:r>
            <a:r>
              <a:rPr lang="id-ID" dirty="0" smtClean="0">
                <a:solidFill>
                  <a:srgbClr val="C00000"/>
                </a:solidFill>
              </a:rPr>
              <a:t>always controlled.</a:t>
            </a:r>
          </a:p>
          <a:p>
            <a:pPr>
              <a:buNone/>
            </a:pPr>
            <a:endParaRPr lang="id-ID" b="1" dirty="0"/>
          </a:p>
        </p:txBody>
      </p:sp>
    </p:spTree>
  </p:cSld>
  <p:clrMapOvr>
    <a:masterClrMapping/>
  </p:clrMapOvr>
  <p:transition>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lnSpcReduction="10000"/>
          </a:bodyPr>
          <a:lstStyle/>
          <a:p>
            <a:r>
              <a:rPr lang="id-ID" dirty="0" smtClean="0">
                <a:solidFill>
                  <a:srgbClr val="0070C0"/>
                </a:solidFill>
              </a:rPr>
              <a:t>Preventive Preservation</a:t>
            </a:r>
          </a:p>
          <a:p>
            <a:pPr marL="530225" indent="-265113" algn="just">
              <a:buFont typeface="Wingdings" pitchFamily="2" charset="2"/>
              <a:buChar char="ü"/>
            </a:pPr>
            <a:r>
              <a:rPr lang="id-ID" dirty="0" smtClean="0"/>
              <a:t>C</a:t>
            </a:r>
            <a:r>
              <a:rPr lang="en-US" dirty="0" smtClean="0"/>
              <a:t>leaning books periodically using a </a:t>
            </a:r>
            <a:r>
              <a:rPr lang="en-US" dirty="0" smtClean="0">
                <a:solidFill>
                  <a:srgbClr val="C00000"/>
                </a:solidFill>
              </a:rPr>
              <a:t>small broom </a:t>
            </a:r>
            <a:r>
              <a:rPr lang="en-US" dirty="0" smtClean="0"/>
              <a:t>special</a:t>
            </a:r>
            <a:r>
              <a:rPr lang="id-ID" dirty="0" smtClean="0"/>
              <a:t>ized to clean book</a:t>
            </a:r>
            <a:r>
              <a:rPr lang="en-US" dirty="0" smtClean="0"/>
              <a:t>.</a:t>
            </a:r>
            <a:endParaRPr lang="id-ID" dirty="0" smtClean="0"/>
          </a:p>
          <a:p>
            <a:pPr marL="530225" indent="-265113" algn="just">
              <a:buFont typeface="Wingdings" pitchFamily="2" charset="2"/>
              <a:buChar char="ü"/>
            </a:pPr>
            <a:r>
              <a:rPr lang="en-US" dirty="0" smtClean="0"/>
              <a:t>The </a:t>
            </a:r>
            <a:r>
              <a:rPr lang="en-US" dirty="0" smtClean="0">
                <a:solidFill>
                  <a:srgbClr val="C00000"/>
                </a:solidFill>
              </a:rPr>
              <a:t>temperature</a:t>
            </a:r>
            <a:r>
              <a:rPr lang="en-US" dirty="0" smtClean="0"/>
              <a:t> of the library room is set to </a:t>
            </a:r>
            <a:r>
              <a:rPr lang="en-US" dirty="0" smtClean="0">
                <a:solidFill>
                  <a:srgbClr val="C00000"/>
                </a:solidFill>
              </a:rPr>
              <a:t>26 degrees </a:t>
            </a:r>
            <a:r>
              <a:rPr lang="en-US" dirty="0" err="1" smtClean="0">
                <a:solidFill>
                  <a:srgbClr val="C00000"/>
                </a:solidFill>
              </a:rPr>
              <a:t>celsius</a:t>
            </a:r>
            <a:r>
              <a:rPr lang="en-US" dirty="0" smtClean="0"/>
              <a:t> and </a:t>
            </a:r>
            <a:r>
              <a:rPr lang="en-US" dirty="0" smtClean="0">
                <a:solidFill>
                  <a:srgbClr val="C00000"/>
                </a:solidFill>
              </a:rPr>
              <a:t>room humidity </a:t>
            </a:r>
            <a:r>
              <a:rPr lang="en-US" dirty="0" smtClean="0"/>
              <a:t>are set according to the proper humidity, i.e. </a:t>
            </a:r>
            <a:r>
              <a:rPr lang="en-US" dirty="0" smtClean="0">
                <a:solidFill>
                  <a:srgbClr val="C00000"/>
                </a:solidFill>
              </a:rPr>
              <a:t>62 Hg</a:t>
            </a:r>
            <a:r>
              <a:rPr lang="en-US" dirty="0" smtClean="0"/>
              <a:t>. </a:t>
            </a:r>
            <a:endParaRPr lang="id-ID" dirty="0" smtClean="0"/>
          </a:p>
          <a:p>
            <a:pPr marL="530225" indent="-265113" algn="just">
              <a:buFont typeface="Wingdings" pitchFamily="2" charset="2"/>
              <a:buChar char="ü"/>
            </a:pPr>
            <a:r>
              <a:rPr lang="en-US" dirty="0" smtClean="0"/>
              <a:t>Lighting in the library of </a:t>
            </a:r>
            <a:r>
              <a:rPr lang="en-US" dirty="0" err="1" smtClean="0"/>
              <a:t>Kolsani</a:t>
            </a:r>
            <a:r>
              <a:rPr lang="en-US" dirty="0" smtClean="0"/>
              <a:t> is </a:t>
            </a:r>
            <a:r>
              <a:rPr lang="en-US" dirty="0" smtClean="0">
                <a:solidFill>
                  <a:srgbClr val="C00000"/>
                </a:solidFill>
              </a:rPr>
              <a:t>not</a:t>
            </a:r>
            <a:r>
              <a:rPr lang="en-US" dirty="0" smtClean="0"/>
              <a:t> from </a:t>
            </a:r>
            <a:r>
              <a:rPr lang="en-US" dirty="0" smtClean="0">
                <a:solidFill>
                  <a:srgbClr val="C00000"/>
                </a:solidFill>
              </a:rPr>
              <a:t>light only</a:t>
            </a:r>
            <a:r>
              <a:rPr lang="en-US" dirty="0" smtClean="0"/>
              <a:t>, but also </a:t>
            </a:r>
            <a:r>
              <a:rPr lang="en-US" dirty="0" smtClean="0">
                <a:solidFill>
                  <a:srgbClr val="C00000"/>
                </a:solidFill>
              </a:rPr>
              <a:t>utilizing a window </a:t>
            </a:r>
            <a:r>
              <a:rPr lang="en-US" dirty="0" smtClean="0"/>
              <a:t>- a large window that was there. This library </a:t>
            </a:r>
            <a:r>
              <a:rPr lang="en-US" dirty="0" smtClean="0">
                <a:solidFill>
                  <a:srgbClr val="C00000"/>
                </a:solidFill>
              </a:rPr>
              <a:t>maximizes</a:t>
            </a:r>
            <a:r>
              <a:rPr lang="en-US" dirty="0" smtClean="0"/>
              <a:t> the </a:t>
            </a:r>
            <a:r>
              <a:rPr lang="en-US" dirty="0" smtClean="0">
                <a:solidFill>
                  <a:srgbClr val="C00000"/>
                </a:solidFill>
              </a:rPr>
              <a:t>use</a:t>
            </a:r>
            <a:r>
              <a:rPr lang="en-US" dirty="0" smtClean="0"/>
              <a:t> of </a:t>
            </a:r>
            <a:r>
              <a:rPr lang="en-US" dirty="0" smtClean="0">
                <a:solidFill>
                  <a:srgbClr val="C00000"/>
                </a:solidFill>
              </a:rPr>
              <a:t>sunlight</a:t>
            </a:r>
            <a:r>
              <a:rPr lang="en-US" dirty="0" smtClean="0"/>
              <a:t>. </a:t>
            </a:r>
            <a:endParaRPr lang="id-ID" dirty="0" smtClean="0"/>
          </a:p>
          <a:p>
            <a:pPr marL="530225" indent="-265113" algn="just">
              <a:buFont typeface="Wingdings" pitchFamily="2" charset="2"/>
              <a:buChar char="ü"/>
            </a:pPr>
            <a:r>
              <a:rPr lang="en-US" dirty="0" smtClean="0"/>
              <a:t>In order to</a:t>
            </a:r>
            <a:r>
              <a:rPr lang="en-US" dirty="0" smtClean="0">
                <a:solidFill>
                  <a:srgbClr val="C00000"/>
                </a:solidFill>
              </a:rPr>
              <a:t> reduce </a:t>
            </a:r>
            <a:r>
              <a:rPr lang="en-US" dirty="0" smtClean="0"/>
              <a:t>the </a:t>
            </a:r>
            <a:r>
              <a:rPr lang="en-US" dirty="0" smtClean="0">
                <a:solidFill>
                  <a:srgbClr val="C00000"/>
                </a:solidFill>
              </a:rPr>
              <a:t>radiation</a:t>
            </a:r>
            <a:r>
              <a:rPr lang="en-US" dirty="0" smtClean="0"/>
              <a:t> of the </a:t>
            </a:r>
            <a:r>
              <a:rPr lang="en-US" dirty="0" smtClean="0">
                <a:solidFill>
                  <a:srgbClr val="C00000"/>
                </a:solidFill>
              </a:rPr>
              <a:t>ultraviolet rays </a:t>
            </a:r>
            <a:r>
              <a:rPr lang="en-US" dirty="0" smtClean="0"/>
              <a:t>of books, this library </a:t>
            </a:r>
            <a:r>
              <a:rPr lang="en-US" dirty="0" smtClean="0">
                <a:solidFill>
                  <a:srgbClr val="C00000"/>
                </a:solidFill>
              </a:rPr>
              <a:t>use curtains</a:t>
            </a:r>
            <a:r>
              <a:rPr lang="en-US" dirty="0" smtClean="0"/>
              <a:t>, as well as </a:t>
            </a:r>
            <a:r>
              <a:rPr lang="en-US" dirty="0" smtClean="0">
                <a:solidFill>
                  <a:srgbClr val="C00000"/>
                </a:solidFill>
              </a:rPr>
              <a:t>do not put </a:t>
            </a:r>
            <a:r>
              <a:rPr lang="en-US" dirty="0" smtClean="0"/>
              <a:t>library materials</a:t>
            </a:r>
            <a:r>
              <a:rPr lang="en-US" dirty="0" smtClean="0">
                <a:solidFill>
                  <a:srgbClr val="C00000"/>
                </a:solidFill>
              </a:rPr>
              <a:t> close </a:t>
            </a:r>
            <a:r>
              <a:rPr lang="en-US" dirty="0" smtClean="0"/>
              <a:t>to the </a:t>
            </a:r>
            <a:r>
              <a:rPr lang="en-US" dirty="0" smtClean="0">
                <a:solidFill>
                  <a:srgbClr val="C00000"/>
                </a:solidFill>
              </a:rPr>
              <a:t>window</a:t>
            </a:r>
            <a:r>
              <a:rPr lang="en-US" dirty="0" smtClean="0"/>
              <a:t>.</a:t>
            </a:r>
            <a:endParaRPr lang="id-ID" dirty="0" smtClean="0"/>
          </a:p>
          <a:p>
            <a:pPr>
              <a:buNone/>
            </a:pPr>
            <a:endParaRPr lang="id-ID" dirty="0" smtClean="0"/>
          </a:p>
          <a:p>
            <a:endParaRPr lang="id-ID" dirty="0"/>
          </a:p>
        </p:txBody>
      </p:sp>
    </p:spTree>
  </p:cSld>
  <p:clrMapOvr>
    <a:masterClrMapping/>
  </p:clrMapOvr>
  <p:transition>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pic>
        <p:nvPicPr>
          <p:cNvPr id="2050" name="Picture 2" descr="D:\WINDHI TITIP\ICOASL\DOKUMETASI PKI\3.jpg"/>
          <p:cNvPicPr>
            <a:picLocks noChangeAspect="1" noChangeArrowheads="1"/>
          </p:cNvPicPr>
          <p:nvPr/>
        </p:nvPicPr>
        <p:blipFill>
          <a:blip r:embed="rId2"/>
          <a:srcRect/>
          <a:stretch>
            <a:fillRect/>
          </a:stretch>
        </p:blipFill>
        <p:spPr bwMode="auto">
          <a:xfrm>
            <a:off x="642909" y="1571612"/>
            <a:ext cx="3507551" cy="3429024"/>
          </a:xfrm>
          <a:prstGeom prst="rect">
            <a:avLst/>
          </a:prstGeom>
          <a:noFill/>
        </p:spPr>
      </p:pic>
      <p:pic>
        <p:nvPicPr>
          <p:cNvPr id="2052" name="Picture 4" descr="D:\WINDHI TITIP\ICOASL\DOKUMETASI PKI\5.jpg"/>
          <p:cNvPicPr>
            <a:picLocks noChangeAspect="1" noChangeArrowheads="1"/>
          </p:cNvPicPr>
          <p:nvPr/>
        </p:nvPicPr>
        <p:blipFill>
          <a:blip r:embed="rId3"/>
          <a:srcRect/>
          <a:stretch>
            <a:fillRect/>
          </a:stretch>
        </p:blipFill>
        <p:spPr bwMode="auto">
          <a:xfrm>
            <a:off x="4572000" y="1643049"/>
            <a:ext cx="3500462" cy="3290187"/>
          </a:xfrm>
          <a:prstGeom prst="rect">
            <a:avLst/>
          </a:prstGeom>
          <a:noFill/>
        </p:spPr>
      </p:pic>
    </p:spTree>
  </p:cSld>
  <p:clrMapOvr>
    <a:masterClrMapping/>
  </p:clrMapOvr>
  <p:transition>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solidFill>
                  <a:srgbClr val="0070C0"/>
                </a:solidFill>
              </a:rPr>
              <a:t>Currative Preservation</a:t>
            </a:r>
          </a:p>
          <a:p>
            <a:pPr indent="274320" algn="just">
              <a:buNone/>
            </a:pPr>
            <a:r>
              <a:rPr lang="en-US" dirty="0" smtClean="0"/>
              <a:t>In this library, the activities of </a:t>
            </a:r>
            <a:r>
              <a:rPr lang="en-US" dirty="0" smtClean="0">
                <a:solidFill>
                  <a:srgbClr val="C00000"/>
                </a:solidFill>
              </a:rPr>
              <a:t>curative preservation </a:t>
            </a:r>
            <a:r>
              <a:rPr lang="en-US" dirty="0" smtClean="0"/>
              <a:t>done are to do </a:t>
            </a:r>
            <a:r>
              <a:rPr lang="en-US" dirty="0" smtClean="0">
                <a:solidFill>
                  <a:srgbClr val="C00000"/>
                </a:solidFill>
              </a:rPr>
              <a:t>fumigation</a:t>
            </a:r>
            <a:r>
              <a:rPr lang="en-US" dirty="0" smtClean="0"/>
              <a:t> regularly to its library materials. </a:t>
            </a:r>
            <a:endParaRPr lang="id-ID" dirty="0" smtClean="0"/>
          </a:p>
          <a:p>
            <a:endParaRPr lang="id-ID" dirty="0"/>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indent="274320" algn="just">
              <a:buNone/>
            </a:pPr>
            <a:endParaRPr lang="id-ID" dirty="0" smtClean="0"/>
          </a:p>
          <a:p>
            <a:pPr indent="274320" algn="just">
              <a:buNone/>
            </a:pPr>
            <a:endParaRPr lang="id-ID" dirty="0" smtClean="0"/>
          </a:p>
          <a:p>
            <a:pPr indent="274320" algn="just">
              <a:buNone/>
            </a:pPr>
            <a:endParaRPr lang="id-ID" dirty="0" smtClean="0"/>
          </a:p>
          <a:p>
            <a:pPr>
              <a:buNone/>
            </a:pPr>
            <a:endParaRPr lang="id-ID" dirty="0"/>
          </a:p>
        </p:txBody>
      </p:sp>
      <p:sp>
        <p:nvSpPr>
          <p:cNvPr id="4" name="Pentagon 3"/>
          <p:cNvSpPr/>
          <p:nvPr/>
        </p:nvSpPr>
        <p:spPr>
          <a:xfrm>
            <a:off x="500034" y="3786190"/>
            <a:ext cx="8286776" cy="2428892"/>
          </a:xfrm>
          <a:prstGeom prst="homePlat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id-ID" sz="2000" dirty="0" smtClean="0"/>
              <a:t>P</a:t>
            </a:r>
            <a:r>
              <a:rPr lang="en-US" sz="2000" dirty="0" smtClean="0"/>
              <a:t>reservation is meant as direct treatment toward objects of collection, library materials, in order that those can be protected from different factors, such as humidity, chemistry, insect, microorganism, etc.</a:t>
            </a:r>
            <a:endParaRPr lang="id-ID" sz="2000" dirty="0" smtClean="0"/>
          </a:p>
          <a:p>
            <a:pPr algn="ctr"/>
            <a:endParaRPr lang="id-ID" dirty="0"/>
          </a:p>
        </p:txBody>
      </p:sp>
      <p:sp>
        <p:nvSpPr>
          <p:cNvPr id="5" name="Pentagon 4"/>
          <p:cNvSpPr/>
          <p:nvPr/>
        </p:nvSpPr>
        <p:spPr>
          <a:xfrm>
            <a:off x="500034" y="1285860"/>
            <a:ext cx="8286776" cy="2428892"/>
          </a:xfrm>
          <a:prstGeom prst="homePlate">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the frame of UNESCO principles on Instruction to Conservation </a:t>
            </a:r>
            <a:r>
              <a:rPr lang="id-ID" dirty="0" smtClean="0"/>
              <a:t> </a:t>
            </a:r>
            <a:r>
              <a:rPr lang="id-ID" dirty="0" smtClean="0">
                <a:sym typeface="Wingdings" pitchFamily="2" charset="2"/>
              </a:rPr>
              <a:t> </a:t>
            </a:r>
            <a:r>
              <a:rPr lang="en-US" dirty="0" smtClean="0"/>
              <a:t>“conservation”</a:t>
            </a:r>
            <a:r>
              <a:rPr lang="id-ID" dirty="0" smtClean="0"/>
              <a:t> </a:t>
            </a:r>
            <a:r>
              <a:rPr lang="id-ID" dirty="0" smtClean="0">
                <a:sym typeface="Wingdings" pitchFamily="2" charset="2"/>
              </a:rPr>
              <a:t></a:t>
            </a:r>
            <a:r>
              <a:rPr lang="en-US" dirty="0" smtClean="0"/>
              <a:t> as a </a:t>
            </a:r>
            <a:r>
              <a:rPr lang="en-US" b="1" dirty="0" smtClean="0"/>
              <a:t>preventive</a:t>
            </a:r>
            <a:r>
              <a:rPr lang="en-US" dirty="0" smtClean="0"/>
              <a:t> action in order </a:t>
            </a:r>
            <a:r>
              <a:rPr lang="en-US" b="1" dirty="0" smtClean="0"/>
              <a:t>to protect</a:t>
            </a:r>
            <a:r>
              <a:rPr lang="en-US" dirty="0" smtClean="0"/>
              <a:t> the object of culture through </a:t>
            </a:r>
            <a:r>
              <a:rPr lang="en-US" b="1" dirty="0" smtClean="0"/>
              <a:t>environmental control</a:t>
            </a:r>
            <a:r>
              <a:rPr lang="en-US" dirty="0" smtClean="0"/>
              <a:t> and protection from </a:t>
            </a:r>
            <a:r>
              <a:rPr lang="en-US" b="1" dirty="0" smtClean="0"/>
              <a:t>damaging factors</a:t>
            </a:r>
            <a:r>
              <a:rPr lang="en-US" dirty="0" smtClean="0"/>
              <a:t> and </a:t>
            </a:r>
            <a:r>
              <a:rPr lang="en-US" b="1" dirty="0" smtClean="0"/>
              <a:t>mishandling</a:t>
            </a:r>
            <a:r>
              <a:rPr lang="en-US" dirty="0" smtClean="0"/>
              <a:t>.</a:t>
            </a:r>
            <a:endParaRPr lang="id-ID"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2"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1"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5" grpId="2"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r>
              <a:rPr lang="id-ID" dirty="0" smtClean="0">
                <a:solidFill>
                  <a:srgbClr val="0070C0"/>
                </a:solidFill>
              </a:rPr>
              <a:t>Restorative Preservation</a:t>
            </a:r>
          </a:p>
          <a:p>
            <a:pPr indent="274320" algn="just">
              <a:buNone/>
            </a:pPr>
            <a:r>
              <a:rPr lang="id-ID" dirty="0" smtClean="0"/>
              <a:t>In the library</a:t>
            </a:r>
            <a:r>
              <a:rPr lang="en-US" dirty="0" smtClean="0"/>
              <a:t>, collections</a:t>
            </a:r>
            <a:r>
              <a:rPr lang="id-ID" dirty="0" smtClean="0"/>
              <a:t> that are damaged will be </a:t>
            </a:r>
            <a:r>
              <a:rPr lang="id-ID" dirty="0" smtClean="0">
                <a:solidFill>
                  <a:srgbClr val="C00000"/>
                </a:solidFill>
              </a:rPr>
              <a:t>directly</a:t>
            </a:r>
            <a:r>
              <a:rPr lang="id-ID" dirty="0" smtClean="0"/>
              <a:t> carried out the </a:t>
            </a:r>
            <a:r>
              <a:rPr lang="id-ID" dirty="0" smtClean="0">
                <a:solidFill>
                  <a:srgbClr val="C00000"/>
                </a:solidFill>
              </a:rPr>
              <a:t>repair</a:t>
            </a:r>
            <a:r>
              <a:rPr lang="id-ID" dirty="0" smtClean="0"/>
              <a:t>, while the repair itself can </a:t>
            </a:r>
            <a:r>
              <a:rPr lang="id-ID" dirty="0" smtClean="0">
                <a:solidFill>
                  <a:srgbClr val="C00000"/>
                </a:solidFill>
              </a:rPr>
              <a:t>not be ascertained </a:t>
            </a:r>
            <a:r>
              <a:rPr lang="id-ID" dirty="0" smtClean="0"/>
              <a:t>will end how long because </a:t>
            </a:r>
            <a:r>
              <a:rPr lang="id-ID" dirty="0" smtClean="0">
                <a:solidFill>
                  <a:srgbClr val="C00000"/>
                </a:solidFill>
              </a:rPr>
              <a:t>there is not</a:t>
            </a:r>
            <a:r>
              <a:rPr lang="id-ID" dirty="0" smtClean="0"/>
              <a:t> a </a:t>
            </a:r>
            <a:r>
              <a:rPr lang="id-ID" dirty="0" smtClean="0">
                <a:solidFill>
                  <a:srgbClr val="C00000"/>
                </a:solidFill>
              </a:rPr>
              <a:t>special officer</a:t>
            </a:r>
            <a:r>
              <a:rPr lang="en-US" dirty="0" smtClean="0">
                <a:solidFill>
                  <a:srgbClr val="C00000"/>
                </a:solidFill>
              </a:rPr>
              <a:t> </a:t>
            </a:r>
            <a:r>
              <a:rPr lang="en-US" dirty="0" smtClean="0"/>
              <a:t>who</a:t>
            </a:r>
            <a:r>
              <a:rPr lang="id-ID" dirty="0" smtClean="0"/>
              <a:t> is responsible for the repair</a:t>
            </a:r>
            <a:r>
              <a:rPr lang="en-US" dirty="0" err="1" smtClean="0"/>
              <a:t>ment</a:t>
            </a:r>
            <a:r>
              <a:rPr lang="id-ID" dirty="0" smtClean="0"/>
              <a:t> of library materials. </a:t>
            </a:r>
            <a:endParaRPr lang="id-ID" dirty="0"/>
          </a:p>
        </p:txBody>
      </p:sp>
    </p:spTree>
  </p:cSld>
  <p:clrMapOvr>
    <a:masterClrMapping/>
  </p:clrMapOvr>
  <p:transition>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pic>
        <p:nvPicPr>
          <p:cNvPr id="3074" name="Picture 2" descr="D:\WINDHI TITIP\ICOASL\DOKUMETASI PKI\2.jpg"/>
          <p:cNvPicPr>
            <a:picLocks noGrp="1" noChangeAspect="1" noChangeArrowheads="1"/>
          </p:cNvPicPr>
          <p:nvPr>
            <p:ph sz="quarter" idx="1"/>
          </p:nvPr>
        </p:nvPicPr>
        <p:blipFill>
          <a:blip r:embed="rId2"/>
          <a:srcRect/>
          <a:stretch>
            <a:fillRect/>
          </a:stretch>
        </p:blipFill>
        <p:spPr bwMode="auto">
          <a:xfrm>
            <a:off x="500034" y="1285860"/>
            <a:ext cx="3354742" cy="3208353"/>
          </a:xfrm>
          <a:prstGeom prst="rect">
            <a:avLst/>
          </a:prstGeom>
          <a:noFill/>
        </p:spPr>
      </p:pic>
      <p:pic>
        <p:nvPicPr>
          <p:cNvPr id="3075" name="Picture 3" descr="D:\WINDHI TITIP\ICOASL\DOKUMETASI PKI\1.jpg"/>
          <p:cNvPicPr>
            <a:picLocks noChangeAspect="1" noChangeArrowheads="1"/>
          </p:cNvPicPr>
          <p:nvPr/>
        </p:nvPicPr>
        <p:blipFill>
          <a:blip r:embed="rId3"/>
          <a:srcRect/>
          <a:stretch>
            <a:fillRect/>
          </a:stretch>
        </p:blipFill>
        <p:spPr bwMode="auto">
          <a:xfrm>
            <a:off x="4143372" y="2500306"/>
            <a:ext cx="3714776" cy="3563992"/>
          </a:xfrm>
          <a:prstGeom prst="rect">
            <a:avLst/>
          </a:prstGeom>
          <a:noFill/>
        </p:spPr>
      </p:pic>
    </p:spTree>
  </p:cSld>
  <p:clrMapOvr>
    <a:masterClrMapping/>
  </p:clrMapOvr>
  <p:transition>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114676"/>
            <a:ext cx="6858000" cy="742952"/>
          </a:xfrm>
        </p:spPr>
        <p:txBody>
          <a:bodyPr>
            <a:normAutofit/>
          </a:bodyPr>
          <a:lstStyle/>
          <a:p>
            <a:pPr algn="ctr"/>
            <a:r>
              <a:rPr lang="id-ID" sz="3600" b="1" dirty="0" smtClean="0"/>
              <a:t>THANK YOU</a:t>
            </a:r>
            <a:endParaRPr lang="id-ID" sz="3600" b="1" dirty="0"/>
          </a:p>
        </p:txBody>
      </p:sp>
      <p:sp>
        <p:nvSpPr>
          <p:cNvPr id="3" name="Text Placeholder 2"/>
          <p:cNvSpPr>
            <a:spLocks noGrp="1"/>
          </p:cNvSpPr>
          <p:nvPr>
            <p:ph type="body" idx="1"/>
          </p:nvPr>
        </p:nvSpPr>
        <p:spPr/>
        <p:txBody>
          <a:bodyPr/>
          <a:lstStyle/>
          <a:p>
            <a:endParaRPr lang="id-ID"/>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857364"/>
            <a:ext cx="8229600" cy="990600"/>
          </a:xfrm>
        </p:spPr>
        <p:txBody>
          <a:bodyPr>
            <a:normAutofit fontScale="90000"/>
          </a:bodyPr>
          <a:lstStyle/>
          <a:p>
            <a:r>
              <a:rPr lang="id-ID" dirty="0" smtClean="0"/>
              <a:t>The Library of Kolese St. Ignatius Yogyakarta</a:t>
            </a:r>
            <a:endParaRPr lang="id-ID" dirty="0"/>
          </a:p>
        </p:txBody>
      </p:sp>
      <p:graphicFrame>
        <p:nvGraphicFramePr>
          <p:cNvPr id="4" name="Content Placeholder 3"/>
          <p:cNvGraphicFramePr>
            <a:graphicFrameLocks noGrp="1"/>
          </p:cNvGraphicFramePr>
          <p:nvPr>
            <p:ph sz="quarter" idx="1"/>
          </p:nvPr>
        </p:nvGraphicFramePr>
        <p:xfrm>
          <a:off x="0" y="1214422"/>
          <a:ext cx="91440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Method</a:t>
            </a:r>
            <a:endParaRPr lang="id-ID" dirty="0"/>
          </a:p>
        </p:txBody>
      </p:sp>
      <p:sp>
        <p:nvSpPr>
          <p:cNvPr id="4" name="Rounded Rectangle 3"/>
          <p:cNvSpPr/>
          <p:nvPr/>
        </p:nvSpPr>
        <p:spPr>
          <a:xfrm>
            <a:off x="3214678" y="1214422"/>
            <a:ext cx="2714644" cy="785818"/>
          </a:xfrm>
          <a:prstGeom prst="round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id-ID" dirty="0" smtClean="0"/>
              <a:t>Use </a:t>
            </a:r>
            <a:r>
              <a:rPr lang="en-AU" dirty="0" smtClean="0"/>
              <a:t>qualitative</a:t>
            </a:r>
            <a:r>
              <a:rPr lang="id-ID" dirty="0" smtClean="0"/>
              <a:t> method</a:t>
            </a:r>
            <a:endParaRPr lang="id-ID" dirty="0"/>
          </a:p>
        </p:txBody>
      </p:sp>
      <p:sp>
        <p:nvSpPr>
          <p:cNvPr id="5" name="Rounded Rectangle 4"/>
          <p:cNvSpPr/>
          <p:nvPr/>
        </p:nvSpPr>
        <p:spPr>
          <a:xfrm>
            <a:off x="4714876" y="2428868"/>
            <a:ext cx="4071966" cy="1857388"/>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r>
              <a:rPr lang="en-AU" dirty="0" smtClean="0">
                <a:solidFill>
                  <a:srgbClr val="CC0000"/>
                </a:solidFill>
              </a:rPr>
              <a:t>The subject </a:t>
            </a:r>
            <a:r>
              <a:rPr lang="en-AU" dirty="0" smtClean="0"/>
              <a:t>of this research consists of the head of the library of </a:t>
            </a:r>
            <a:r>
              <a:rPr lang="en-AU" dirty="0" err="1" smtClean="0"/>
              <a:t>Kolese</a:t>
            </a:r>
            <a:r>
              <a:rPr lang="en-AU" dirty="0" smtClean="0"/>
              <a:t> St. Ignatius Yogyakarta and several staffs who are responsible for the department of the library preservation</a:t>
            </a:r>
            <a:endParaRPr lang="id-ID" dirty="0"/>
          </a:p>
        </p:txBody>
      </p:sp>
      <p:sp>
        <p:nvSpPr>
          <p:cNvPr id="6" name="Rounded Rectangle 5"/>
          <p:cNvSpPr/>
          <p:nvPr/>
        </p:nvSpPr>
        <p:spPr>
          <a:xfrm>
            <a:off x="428596" y="2428868"/>
            <a:ext cx="4000528" cy="1857388"/>
          </a:xfrm>
          <a:prstGeom prst="roundRect">
            <a:avLst/>
          </a:prstGeom>
          <a:ln/>
        </p:spPr>
        <p:style>
          <a:lnRef idx="0">
            <a:schemeClr val="accent3"/>
          </a:lnRef>
          <a:fillRef idx="3">
            <a:schemeClr val="accent3"/>
          </a:fillRef>
          <a:effectRef idx="3">
            <a:schemeClr val="accent3"/>
          </a:effectRef>
          <a:fontRef idx="minor">
            <a:schemeClr val="lt1"/>
          </a:fontRef>
        </p:style>
        <p:txBody>
          <a:bodyPr rtlCol="0" anchor="ctr"/>
          <a:lstStyle/>
          <a:p>
            <a:r>
              <a:rPr lang="en-AU" dirty="0" smtClean="0">
                <a:solidFill>
                  <a:srgbClr val="CC0000"/>
                </a:solidFill>
              </a:rPr>
              <a:t>The object </a:t>
            </a:r>
            <a:r>
              <a:rPr lang="en-AU" dirty="0" smtClean="0"/>
              <a:t>of this research is a model of preservation at this library including activities of managing old collection, namely: preventive, curative, and restorative.</a:t>
            </a:r>
            <a:endParaRPr lang="id-ID" dirty="0"/>
          </a:p>
        </p:txBody>
      </p:sp>
      <p:sp>
        <p:nvSpPr>
          <p:cNvPr id="7" name="Content Placeholder 6"/>
          <p:cNvSpPr>
            <a:spLocks noGrp="1"/>
          </p:cNvSpPr>
          <p:nvPr>
            <p:ph sz="quarter" idx="1"/>
          </p:nvPr>
        </p:nvSpPr>
        <p:spPr>
          <a:xfrm>
            <a:off x="2285984" y="4714884"/>
            <a:ext cx="5143536" cy="107157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normAutofit fontScale="85000" lnSpcReduction="20000"/>
          </a:bodyPr>
          <a:lstStyle/>
          <a:p>
            <a:pPr algn="ctr"/>
            <a:r>
              <a:rPr lang="en-AU" dirty="0" smtClean="0"/>
              <a:t>uses three techniques</a:t>
            </a:r>
            <a:r>
              <a:rPr lang="id-ID" dirty="0" smtClean="0"/>
              <a:t> of data collection: </a:t>
            </a:r>
            <a:r>
              <a:rPr lang="en-AU" dirty="0" smtClean="0"/>
              <a:t> interview, documentation, and observation.</a:t>
            </a:r>
            <a:endParaRPr lang="id-ID" dirty="0"/>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3071810"/>
            <a:ext cx="6858000" cy="1066800"/>
          </a:xfrm>
        </p:spPr>
        <p:txBody>
          <a:bodyPr>
            <a:normAutofit/>
          </a:bodyPr>
          <a:lstStyle/>
          <a:p>
            <a:pPr algn="ctr"/>
            <a:r>
              <a:rPr lang="id-ID" sz="3600" b="1" dirty="0" smtClean="0"/>
              <a:t>CONSEPTUAL APPARATUS</a:t>
            </a:r>
            <a:endParaRPr lang="id-ID" sz="3600" b="1" dirty="0"/>
          </a:p>
        </p:txBody>
      </p:sp>
      <p:sp>
        <p:nvSpPr>
          <p:cNvPr id="3" name="Text Placeholder 2"/>
          <p:cNvSpPr>
            <a:spLocks noGrp="1"/>
          </p:cNvSpPr>
          <p:nvPr>
            <p:ph type="body" idx="1"/>
          </p:nvPr>
        </p:nvSpPr>
        <p:spPr/>
        <p:txBody>
          <a:bodyPr/>
          <a:lstStyle/>
          <a:p>
            <a:endParaRPr lang="id-ID"/>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Management</a:t>
            </a:r>
            <a:endParaRPr lang="id-ID" b="1" dirty="0"/>
          </a:p>
        </p:txBody>
      </p:sp>
      <p:sp>
        <p:nvSpPr>
          <p:cNvPr id="3" name="Content Placeholder 2"/>
          <p:cNvSpPr>
            <a:spLocks noGrp="1"/>
          </p:cNvSpPr>
          <p:nvPr>
            <p:ph sz="quarter" idx="1"/>
          </p:nvPr>
        </p:nvSpPr>
        <p:spPr/>
        <p:txBody>
          <a:bodyPr>
            <a:normAutofit/>
          </a:bodyPr>
          <a:lstStyle/>
          <a:p>
            <a:pPr indent="274320" algn="just">
              <a:buNone/>
            </a:pPr>
            <a:r>
              <a:rPr lang="en-AU" dirty="0" smtClean="0"/>
              <a:t>Management according to </a:t>
            </a:r>
            <a:r>
              <a:rPr lang="en-AU" dirty="0" err="1" smtClean="0"/>
              <a:t>Kamus</a:t>
            </a:r>
            <a:r>
              <a:rPr lang="en-AU" dirty="0" smtClean="0"/>
              <a:t> </a:t>
            </a:r>
            <a:r>
              <a:rPr lang="en-AU" dirty="0" err="1" smtClean="0"/>
              <a:t>Bahasa</a:t>
            </a:r>
            <a:r>
              <a:rPr lang="en-AU" dirty="0" smtClean="0"/>
              <a:t> Indonesia (2006) is meant as a use of resources effectively to achieve objective. </a:t>
            </a:r>
            <a:endParaRPr lang="id-ID" dirty="0" smtClean="0"/>
          </a:p>
          <a:p>
            <a:pPr indent="274320" algn="just">
              <a:buNone/>
            </a:pPr>
            <a:endParaRPr lang="id-ID" dirty="0" smtClean="0"/>
          </a:p>
          <a:p>
            <a:pPr indent="274320" algn="just">
              <a:buNone/>
            </a:pPr>
            <a:r>
              <a:rPr lang="en-AU" dirty="0" err="1" smtClean="0"/>
              <a:t>Lasa</a:t>
            </a:r>
            <a:r>
              <a:rPr lang="en-AU" dirty="0" smtClean="0"/>
              <a:t> Hs. (2009) in his book </a:t>
            </a:r>
            <a:r>
              <a:rPr lang="en-AU" dirty="0" err="1" smtClean="0"/>
              <a:t>Kamus</a:t>
            </a:r>
            <a:r>
              <a:rPr lang="en-AU" dirty="0" smtClean="0"/>
              <a:t> </a:t>
            </a:r>
            <a:r>
              <a:rPr lang="en-AU" dirty="0" err="1" smtClean="0"/>
              <a:t>Kepustakawanan</a:t>
            </a:r>
            <a:r>
              <a:rPr lang="en-AU" dirty="0" smtClean="0"/>
              <a:t> Indonesia explained that management is a process of </a:t>
            </a:r>
            <a:r>
              <a:rPr lang="en-AU" dirty="0" smtClean="0">
                <a:solidFill>
                  <a:srgbClr val="FF0000"/>
                </a:solidFill>
              </a:rPr>
              <a:t>planning</a:t>
            </a:r>
            <a:r>
              <a:rPr lang="en-AU" dirty="0" smtClean="0"/>
              <a:t>, </a:t>
            </a:r>
            <a:r>
              <a:rPr lang="en-AU" dirty="0" smtClean="0">
                <a:solidFill>
                  <a:srgbClr val="0070C0"/>
                </a:solidFill>
              </a:rPr>
              <a:t>organizing</a:t>
            </a:r>
            <a:r>
              <a:rPr lang="en-AU" dirty="0" smtClean="0"/>
              <a:t>, </a:t>
            </a:r>
            <a:r>
              <a:rPr lang="en-AU" dirty="0" smtClean="0">
                <a:solidFill>
                  <a:srgbClr val="00B050"/>
                </a:solidFill>
              </a:rPr>
              <a:t>directing, </a:t>
            </a:r>
            <a:r>
              <a:rPr lang="en-AU" dirty="0" smtClean="0"/>
              <a:t>and </a:t>
            </a:r>
            <a:r>
              <a:rPr lang="en-AU" dirty="0" smtClean="0">
                <a:solidFill>
                  <a:schemeClr val="accent4">
                    <a:lumMod val="75000"/>
                  </a:schemeClr>
                </a:solidFill>
              </a:rPr>
              <a:t>controlling</a:t>
            </a:r>
            <a:r>
              <a:rPr lang="en-AU" dirty="0" smtClean="0"/>
              <a:t> members’ activities of certain institution and/or organization and uses of organizational resources in order to achieve the purposes of the institution. </a:t>
            </a:r>
            <a:endParaRPr lang="id-ID" dirty="0"/>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Preservation</a:t>
            </a:r>
            <a:endParaRPr lang="id-ID" b="1" dirty="0"/>
          </a:p>
        </p:txBody>
      </p:sp>
      <p:sp>
        <p:nvSpPr>
          <p:cNvPr id="3" name="Content Placeholder 2"/>
          <p:cNvSpPr>
            <a:spLocks noGrp="1"/>
          </p:cNvSpPr>
          <p:nvPr>
            <p:ph sz="quarter" idx="1"/>
          </p:nvPr>
        </p:nvSpPr>
        <p:spPr/>
        <p:txBody>
          <a:bodyPr/>
          <a:lstStyle/>
          <a:p>
            <a:pPr indent="274320" algn="just">
              <a:buNone/>
            </a:pPr>
            <a:r>
              <a:rPr lang="en-AU" dirty="0" smtClean="0"/>
              <a:t>According to </a:t>
            </a:r>
            <a:r>
              <a:rPr lang="en-AU" dirty="0" err="1" smtClean="0"/>
              <a:t>Martoatmojo</a:t>
            </a:r>
            <a:r>
              <a:rPr lang="en-AU" dirty="0" smtClean="0"/>
              <a:t> (2010), the preservation of library materials has several purposes are, amongst them</a:t>
            </a:r>
            <a:r>
              <a:rPr lang="id-ID" dirty="0" smtClean="0"/>
              <a:t>:</a:t>
            </a:r>
          </a:p>
          <a:p>
            <a:pPr indent="274320" algn="just">
              <a:buFont typeface="Wingdings" pitchFamily="2" charset="2"/>
              <a:buChar char="ü"/>
            </a:pPr>
            <a:r>
              <a:rPr lang="en-AU" dirty="0" smtClean="0"/>
              <a:t>to save the values of information of the library material;</a:t>
            </a:r>
            <a:endParaRPr lang="id-ID" dirty="0" smtClean="0"/>
          </a:p>
          <a:p>
            <a:pPr indent="274320" algn="just">
              <a:buFont typeface="Wingdings" pitchFamily="2" charset="2"/>
              <a:buChar char="ü"/>
            </a:pPr>
            <a:r>
              <a:rPr lang="en-AU" dirty="0" smtClean="0"/>
              <a:t>to save the physical aspect of document; </a:t>
            </a:r>
            <a:endParaRPr lang="id-ID" dirty="0" smtClean="0"/>
          </a:p>
          <a:p>
            <a:pPr marL="530225" indent="-265113" algn="just">
              <a:buFont typeface="Wingdings" pitchFamily="2" charset="2"/>
              <a:buChar char="ü"/>
            </a:pPr>
            <a:r>
              <a:rPr lang="en-AU" dirty="0" smtClean="0"/>
              <a:t>to overcome the barriers of limited number of room for library; </a:t>
            </a:r>
            <a:endParaRPr lang="id-ID" dirty="0" smtClean="0"/>
          </a:p>
          <a:p>
            <a:pPr indent="274320" algn="just">
              <a:buFont typeface="Wingdings" pitchFamily="2" charset="2"/>
              <a:buChar char="ü"/>
            </a:pPr>
            <a:r>
              <a:rPr lang="en-AU" dirty="0" smtClean="0"/>
              <a:t>to accelerate the process of acquisition of information. </a:t>
            </a:r>
            <a:endParaRPr lang="id-ID" dirty="0" smtClean="0"/>
          </a:p>
          <a:p>
            <a:pPr>
              <a:buNone/>
            </a:pPr>
            <a:endParaRPr lang="id-ID" dirty="0"/>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indent="274320">
              <a:buNone/>
            </a:pPr>
            <a:endParaRPr lang="id-ID" dirty="0" smtClean="0"/>
          </a:p>
          <a:p>
            <a:pPr indent="274320">
              <a:buNone/>
            </a:pPr>
            <a:endParaRPr lang="id-ID" dirty="0" smtClean="0"/>
          </a:p>
          <a:p>
            <a:pPr indent="274320">
              <a:buNone/>
            </a:pPr>
            <a:endParaRPr lang="id-ID" dirty="0" smtClean="0"/>
          </a:p>
          <a:p>
            <a:pPr indent="274320">
              <a:buNone/>
            </a:pPr>
            <a:endParaRPr lang="id-ID" dirty="0" smtClean="0"/>
          </a:p>
          <a:p>
            <a:pPr indent="274320">
              <a:buNone/>
            </a:pPr>
            <a:r>
              <a:rPr lang="en-AU" dirty="0" smtClean="0"/>
              <a:t>In general, it seems that the damage of collection is caused by</a:t>
            </a:r>
            <a:r>
              <a:rPr lang="en-AU" dirty="0" smtClean="0">
                <a:solidFill>
                  <a:srgbClr val="00B0F0"/>
                </a:solidFill>
              </a:rPr>
              <a:t> internal </a:t>
            </a:r>
            <a:r>
              <a:rPr lang="en-AU" dirty="0" smtClean="0"/>
              <a:t>and </a:t>
            </a:r>
            <a:r>
              <a:rPr lang="en-AU" dirty="0" smtClean="0">
                <a:solidFill>
                  <a:srgbClr val="FF0000"/>
                </a:solidFill>
              </a:rPr>
              <a:t>external</a:t>
            </a:r>
            <a:r>
              <a:rPr lang="en-AU" dirty="0" smtClean="0"/>
              <a:t> factors.</a:t>
            </a:r>
            <a:endParaRPr lang="id-ID" dirty="0" smtClean="0"/>
          </a:p>
          <a:p>
            <a:pPr indent="274320">
              <a:buNone/>
            </a:pPr>
            <a:endParaRPr lang="id-ID" dirty="0"/>
          </a:p>
        </p:txBody>
      </p:sp>
    </p:spTree>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2092</TotalTime>
  <Words>1620</Words>
  <Application>Microsoft Office PowerPoint</Application>
  <PresentationFormat>On-screen Show (4:3)</PresentationFormat>
  <Paragraphs>116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Origin</vt:lpstr>
      <vt:lpstr>A Model of Preservation in Managing Old Collection at the Library of Kolese St. Ignatius Yogyakarta, Indonesia            </vt:lpstr>
      <vt:lpstr>Introduction</vt:lpstr>
      <vt:lpstr>Slide 3</vt:lpstr>
      <vt:lpstr>The Library of Kolese St. Ignatius Yogyakarta</vt:lpstr>
      <vt:lpstr>Method</vt:lpstr>
      <vt:lpstr>CONSEPTUAL APPARATUS</vt:lpstr>
      <vt:lpstr>Management</vt:lpstr>
      <vt:lpstr>Preservation</vt:lpstr>
      <vt:lpstr>Slide 9</vt:lpstr>
      <vt:lpstr>Slide 10</vt:lpstr>
      <vt:lpstr>Slide 11</vt:lpstr>
      <vt:lpstr>Slide 12</vt:lpstr>
      <vt:lpstr>PREVENTIVE</vt:lpstr>
      <vt:lpstr>There are various different approaches to prevent the damage of library materials from physical factor.</vt:lpstr>
      <vt:lpstr>Slide 15</vt:lpstr>
      <vt:lpstr>  In terms of biological factor, there are several points that should be payed attention.  </vt:lpstr>
      <vt:lpstr>Besides, the other factor can be seen from two elements, human and nature.</vt:lpstr>
      <vt:lpstr>CURATIVE</vt:lpstr>
      <vt:lpstr>Slide 19</vt:lpstr>
      <vt:lpstr>RESTORATIVE</vt:lpstr>
      <vt:lpstr>Management of Preservation</vt:lpstr>
      <vt:lpstr>Model of Preservation</vt:lpstr>
      <vt:lpstr>DISCUSSION</vt:lpstr>
      <vt:lpstr>A Glance of Library</vt:lpstr>
      <vt:lpstr>Collection and Managemenet Preservation</vt:lpstr>
      <vt:lpstr>Slide 26</vt:lpstr>
      <vt:lpstr>Slide 27</vt:lpstr>
      <vt:lpstr>Slide 28</vt:lpstr>
      <vt:lpstr>Slide 29</vt:lpstr>
      <vt:lpstr>Slide 30</vt:lpstr>
      <vt:lpstr>Slide 31</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Model of Preservation in Managing Old Collection at the Library of Kolese St. Ignatius Yogyakarta, Indonesia</dc:title>
  <dc:creator>Arif</dc:creator>
  <cp:lastModifiedBy>Arif</cp:lastModifiedBy>
  <cp:revision>90</cp:revision>
  <dcterms:created xsi:type="dcterms:W3CDTF">2017-05-02T02:32:49Z</dcterms:created>
  <dcterms:modified xsi:type="dcterms:W3CDTF">2017-05-09T07:27:13Z</dcterms:modified>
</cp:coreProperties>
</file>