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handoutMasterIdLst>
    <p:handoutMasterId r:id="rId19"/>
  </p:handoutMasterIdLst>
  <p:sldIdLst>
    <p:sldId id="257" r:id="rId2"/>
    <p:sldId id="258" r:id="rId3"/>
    <p:sldId id="263" r:id="rId4"/>
    <p:sldId id="259" r:id="rId5"/>
    <p:sldId id="262" r:id="rId6"/>
    <p:sldId id="260" r:id="rId7"/>
    <p:sldId id="261" r:id="rId8"/>
    <p:sldId id="273" r:id="rId9"/>
    <p:sldId id="264" r:id="rId10"/>
    <p:sldId id="265" r:id="rId11"/>
    <p:sldId id="266" r:id="rId12"/>
    <p:sldId id="267" r:id="rId13"/>
    <p:sldId id="268" r:id="rId14"/>
    <p:sldId id="269" r:id="rId15"/>
    <p:sldId id="271" r:id="rId16"/>
    <p:sldId id="274" r:id="rId17"/>
    <p:sldId id="275" r:id="rId18"/>
  </p:sldIdLst>
  <p:sldSz cx="9144000" cy="5715000" type="screen16x10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5909642A-CDD7-4774-AD7D-70DED12020D7}">
          <p14:sldIdLst>
            <p14:sldId id="257"/>
            <p14:sldId id="258"/>
            <p14:sldId id="263"/>
            <p14:sldId id="259"/>
            <p14:sldId id="262"/>
          </p14:sldIdLst>
        </p14:section>
        <p14:section name="Untitled Section" id="{8DE73CBE-6FBE-44C0-A24D-552E64E21A1D}">
          <p14:sldIdLst>
            <p14:sldId id="260"/>
            <p14:sldId id="261"/>
            <p14:sldId id="273"/>
            <p14:sldId id="264"/>
            <p14:sldId id="265"/>
            <p14:sldId id="266"/>
            <p14:sldId id="267"/>
            <p14:sldId id="268"/>
            <p14:sldId id="269"/>
            <p14:sldId id="271"/>
            <p14:sldId id="274"/>
            <p14:sldId id="275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FF"/>
    <a:srgbClr val="006600"/>
    <a:srgbClr val="969696"/>
    <a:srgbClr val="A3430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014" y="-90"/>
      </p:cViewPr>
      <p:guideLst>
        <p:guide orient="horz" pos="180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170135-BCCA-44F1-A551-8EB8D92C0F77}" type="datetimeFigureOut">
              <a:rPr lang="id-ID" smtClean="0"/>
              <a:t>08/05/2017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8ABE4C-E9BB-4ED5-9842-B57A95253A54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4298776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6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6B104-B7DA-4053-8BF4-02791B66191D}" type="datetimeFigureOut">
              <a:rPr lang="id-ID" smtClean="0"/>
              <a:t>08/05/2017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E6447-EF47-4BCD-A1F8-29DD936165F1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5875840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6B104-B7DA-4053-8BF4-02791B66191D}" type="datetimeFigureOut">
              <a:rPr lang="id-ID" smtClean="0"/>
              <a:t>08/05/2017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E6447-EF47-4BCD-A1F8-29DD936165F1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8196311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90500"/>
            <a:ext cx="2057400" cy="4064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90500"/>
            <a:ext cx="6019800" cy="4064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6B104-B7DA-4053-8BF4-02791B66191D}" type="datetimeFigureOut">
              <a:rPr lang="id-ID" smtClean="0"/>
              <a:t>08/05/2017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E6447-EF47-4BCD-A1F8-29DD936165F1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0859343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6B104-B7DA-4053-8BF4-02791B66191D}" type="datetimeFigureOut">
              <a:rPr lang="id-ID" smtClean="0"/>
              <a:t>08/05/2017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E6447-EF47-4BCD-A1F8-29DD936165F1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8779794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8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6B104-B7DA-4053-8BF4-02791B66191D}" type="datetimeFigureOut">
              <a:rPr lang="id-ID" smtClean="0"/>
              <a:t>08/05/2017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E6447-EF47-4BCD-A1F8-29DD936165F1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9560806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11250"/>
            <a:ext cx="4038600" cy="3143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11250"/>
            <a:ext cx="4038600" cy="3143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6B104-B7DA-4053-8BF4-02791B66191D}" type="datetimeFigureOut">
              <a:rPr lang="id-ID" smtClean="0"/>
              <a:t>08/05/2017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E6447-EF47-4BCD-A1F8-29DD936165F1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524787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2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1279262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6B104-B7DA-4053-8BF4-02791B66191D}" type="datetimeFigureOut">
              <a:rPr lang="id-ID" smtClean="0"/>
              <a:t>08/05/2017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E6447-EF47-4BCD-A1F8-29DD936165F1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8708707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6B104-B7DA-4053-8BF4-02791B66191D}" type="datetimeFigureOut">
              <a:rPr lang="id-ID" smtClean="0"/>
              <a:t>08/05/2017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E6447-EF47-4BCD-A1F8-29DD936165F1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5666619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6B104-B7DA-4053-8BF4-02791B66191D}" type="datetimeFigureOut">
              <a:rPr lang="id-ID" smtClean="0"/>
              <a:t>08/05/2017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E6447-EF47-4BCD-A1F8-29DD936165F1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0745349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3" y="227543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3" y="1195918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6B104-B7DA-4053-8BF4-02791B66191D}" type="datetimeFigureOut">
              <a:rPr lang="id-ID" smtClean="0"/>
              <a:t>08/05/2017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E6447-EF47-4BCD-A1F8-29DD936165F1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5260024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6B104-B7DA-4053-8BF4-02791B66191D}" type="datetimeFigureOut">
              <a:rPr lang="id-ID" smtClean="0"/>
              <a:t>08/05/2017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E6447-EF47-4BCD-A1F8-29DD936165F1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4469323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33500"/>
            <a:ext cx="8229600" cy="37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296960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96B104-B7DA-4053-8BF4-02791B66191D}" type="datetimeFigureOut">
              <a:rPr lang="id-ID" smtClean="0"/>
              <a:t>08/05/2017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296960"/>
            <a:ext cx="2895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296960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2E6447-EF47-4BCD-A1F8-29DD936165F1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5032838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6.jpg"/><Relationship Id="rId4" Type="http://schemas.openxmlformats.org/officeDocument/2006/relationships/image" Target="../media/image5.jp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617"/>
          <a:stretch/>
        </p:blipFill>
        <p:spPr>
          <a:xfrm>
            <a:off x="0" y="1129308"/>
            <a:ext cx="9144000" cy="288032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07504" y="4369668"/>
            <a:ext cx="4752528" cy="101568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sz="2000" b="1" dirty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Atin </a:t>
            </a:r>
            <a:r>
              <a:rPr lang="id-ID" sz="2000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Istiarni &amp; </a:t>
            </a:r>
            <a:r>
              <a:rPr lang="id-ID" sz="2000" b="1" dirty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Rizki Shofak Isnaini</a:t>
            </a:r>
          </a:p>
          <a:p>
            <a:pPr algn="ctr"/>
            <a:endParaRPr lang="id-ID" sz="1600" b="1" dirty="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/>
            <a:r>
              <a:rPr lang="id-ID" sz="1200" b="1" i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Librarians </a:t>
            </a:r>
            <a:r>
              <a:rPr lang="en-US" sz="1200" b="1" i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at</a:t>
            </a:r>
            <a:r>
              <a:rPr lang="id-ID" sz="1200" b="1" i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University </a:t>
            </a:r>
            <a:r>
              <a:rPr lang="en-US" sz="1200" b="1" i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of </a:t>
            </a:r>
            <a:r>
              <a:rPr lang="id-ID" sz="1200" b="1" i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Muhammadiyah</a:t>
            </a:r>
            <a:r>
              <a:rPr lang="en-US" sz="1200" b="1" i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id-ID" sz="1200" b="1" i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Magelang</a:t>
            </a:r>
            <a:endParaRPr lang="id-ID" sz="1200" b="1" i="1" dirty="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194" y="24980"/>
            <a:ext cx="837923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Candara" pitchFamily="34" charset="0"/>
                <a:ea typeface="Tahoma" pitchFamily="34" charset="0"/>
                <a:cs typeface="Tahoma" pitchFamily="34" charset="0"/>
              </a:rPr>
              <a:t>The </a:t>
            </a:r>
            <a:r>
              <a:rPr lang="id-ID" sz="2000" b="1" dirty="0">
                <a:latin typeface="Candara" pitchFamily="34" charset="0"/>
                <a:ea typeface="Tahoma" pitchFamily="34" charset="0"/>
                <a:cs typeface="Tahoma" pitchFamily="34" charset="0"/>
              </a:rPr>
              <a:t>Role of Borobudur Conservation Center </a:t>
            </a:r>
            <a:r>
              <a:rPr lang="en-US" sz="2000" b="1" dirty="0">
                <a:latin typeface="Candara" pitchFamily="34" charset="0"/>
                <a:ea typeface="Tahoma" pitchFamily="34" charset="0"/>
                <a:cs typeface="Tahoma" pitchFamily="34" charset="0"/>
              </a:rPr>
              <a:t>Library in </a:t>
            </a:r>
            <a:r>
              <a:rPr lang="id-ID" sz="2000" b="1" dirty="0">
                <a:latin typeface="Candara" pitchFamily="34" charset="0"/>
                <a:ea typeface="Tahoma" pitchFamily="34" charset="0"/>
                <a:cs typeface="Tahoma" pitchFamily="34" charset="0"/>
              </a:rPr>
              <a:t>Providing Reference</a:t>
            </a:r>
            <a:r>
              <a:rPr lang="en-US" sz="2000" b="1" dirty="0">
                <a:latin typeface="Candara" pitchFamily="34" charset="0"/>
                <a:ea typeface="Tahoma" pitchFamily="34" charset="0"/>
                <a:cs typeface="Tahoma" pitchFamily="34" charset="0"/>
              </a:rPr>
              <a:t>s</a:t>
            </a:r>
            <a:r>
              <a:rPr lang="id-ID" sz="2000" b="1" dirty="0">
                <a:latin typeface="Candara" pitchFamily="34" charset="0"/>
                <a:ea typeface="Tahoma" pitchFamily="34" charset="0"/>
                <a:cs typeface="Tahoma" pitchFamily="34" charset="0"/>
              </a:rPr>
              <a:t> for </a:t>
            </a:r>
            <a:r>
              <a:rPr lang="en-US" sz="2000" b="1" dirty="0">
                <a:latin typeface="Candara" pitchFamily="34" charset="0"/>
                <a:ea typeface="Tahoma" pitchFamily="34" charset="0"/>
                <a:cs typeface="Tahoma" pitchFamily="34" charset="0"/>
              </a:rPr>
              <a:t>Com</a:t>
            </a:r>
            <a:r>
              <a:rPr lang="id-ID" sz="2000" b="1" dirty="0">
                <a:latin typeface="Candara" pitchFamily="34" charset="0"/>
                <a:ea typeface="Tahoma" pitchFamily="34" charset="0"/>
                <a:cs typeface="Tahoma" pitchFamily="34" charset="0"/>
              </a:rPr>
              <a:t>p</a:t>
            </a:r>
            <a:r>
              <a:rPr lang="en-US" sz="2000" b="1" dirty="0" err="1">
                <a:latin typeface="Candara" pitchFamily="34" charset="0"/>
                <a:ea typeface="Tahoma" pitchFamily="34" charset="0"/>
                <a:cs typeface="Tahoma" pitchFamily="34" charset="0"/>
              </a:rPr>
              <a:t>osing</a:t>
            </a:r>
            <a:r>
              <a:rPr lang="en-US" sz="2000" b="1" dirty="0">
                <a:latin typeface="Candar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id-ID" sz="2000" b="1" dirty="0">
                <a:latin typeface="Candara" pitchFamily="34" charset="0"/>
                <a:ea typeface="Tahoma" pitchFamily="34" charset="0"/>
                <a:cs typeface="Tahoma" pitchFamily="34" charset="0"/>
              </a:rPr>
              <a:t>Cultural Objects Studies Results </a:t>
            </a:r>
            <a:endParaRPr lang="id-ID" sz="2000" dirty="0">
              <a:latin typeface="Candara" pitchFamily="34" charset="0"/>
              <a:ea typeface="Tahoma" pitchFamily="34" charset="0"/>
              <a:cs typeface="Tahoma" pitchFamily="34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107504" y="732866"/>
            <a:ext cx="6408712" cy="0"/>
          </a:xfrm>
          <a:prstGeom prst="line">
            <a:avLst/>
          </a:prstGeom>
          <a:ln w="57150"/>
          <a:effectLst/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60463717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65713" y="265212"/>
            <a:ext cx="9401842" cy="1312540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id-ID" dirty="0"/>
              <a:t>Roles of Library for Studies Result Report</a:t>
            </a:r>
            <a:endParaRPr lang="id-ID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563180" y="1921396"/>
            <a:ext cx="7897252" cy="3142163"/>
            <a:chOff x="563180" y="1803569"/>
            <a:chExt cx="7897252" cy="3142163"/>
          </a:xfrm>
        </p:grpSpPr>
        <p:grpSp>
          <p:nvGrpSpPr>
            <p:cNvPr id="3" name="Group 2"/>
            <p:cNvGrpSpPr/>
            <p:nvPr/>
          </p:nvGrpSpPr>
          <p:grpSpPr>
            <a:xfrm>
              <a:off x="827584" y="2073796"/>
              <a:ext cx="7632848" cy="2871936"/>
              <a:chOff x="966664" y="2073796"/>
              <a:chExt cx="7349752" cy="2295872"/>
            </a:xfrm>
          </p:grpSpPr>
          <p:sp>
            <p:nvSpPr>
              <p:cNvPr id="5" name="Pentagon 4"/>
              <p:cNvSpPr/>
              <p:nvPr/>
            </p:nvSpPr>
            <p:spPr>
              <a:xfrm>
                <a:off x="966664" y="2073796"/>
                <a:ext cx="3096344" cy="864096"/>
              </a:xfrm>
              <a:prstGeom prst="homePlate">
                <a:avLst/>
              </a:prstGeom>
              <a:ln/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dirty="0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Information Laboratory </a:t>
                </a:r>
                <a:endParaRPr lang="en-US" sz="2000" dirty="0">
                  <a:solidFill>
                    <a:schemeClr val="bg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6" name="Pentagon 5"/>
              <p:cNvSpPr/>
              <p:nvPr/>
            </p:nvSpPr>
            <p:spPr>
              <a:xfrm>
                <a:off x="966664" y="3505572"/>
                <a:ext cx="3096344" cy="864096"/>
              </a:xfrm>
              <a:prstGeom prst="homePlate">
                <a:avLst/>
              </a:prstGeom>
              <a:ln/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dirty="0" err="1"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Informa</a:t>
                </a:r>
                <a:r>
                  <a:rPr lang="id-ID" sz="2000" dirty="0"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tion References Source</a:t>
                </a:r>
                <a:endParaRPr lang="en-US" sz="2000" dirty="0"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7" name="Pentagon 6"/>
              <p:cNvSpPr/>
              <p:nvPr/>
            </p:nvSpPr>
            <p:spPr>
              <a:xfrm>
                <a:off x="5220072" y="2073796"/>
                <a:ext cx="3096344" cy="864096"/>
              </a:xfrm>
              <a:prstGeom prst="homePlate">
                <a:avLst/>
              </a:prstGeom>
              <a:ln/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dirty="0">
                    <a:solidFill>
                      <a:schemeClr val="tx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Heritage</a:t>
                </a:r>
                <a:r>
                  <a:rPr lang="id-ID" sz="2000" dirty="0">
                    <a:solidFill>
                      <a:schemeClr val="tx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 </a:t>
                </a:r>
                <a:r>
                  <a:rPr lang="en-US" sz="2000" dirty="0">
                    <a:solidFill>
                      <a:schemeClr val="tx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Information</a:t>
                </a:r>
                <a:r>
                  <a:rPr lang="id-ID" sz="2000" dirty="0">
                    <a:solidFill>
                      <a:schemeClr val="tx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 </a:t>
                </a:r>
                <a:r>
                  <a:rPr lang="en-US" sz="2000" dirty="0" smtClean="0">
                    <a:solidFill>
                      <a:schemeClr val="tx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M</a:t>
                </a:r>
                <a:r>
                  <a:rPr lang="id-ID" sz="2000" dirty="0" smtClean="0">
                    <a:solidFill>
                      <a:schemeClr val="tx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anagement</a:t>
                </a:r>
                <a:endParaRPr lang="en-US" sz="2000" dirty="0">
                  <a:solidFill>
                    <a:schemeClr val="tx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8" name="Pentagon 7"/>
              <p:cNvSpPr/>
              <p:nvPr/>
            </p:nvSpPr>
            <p:spPr>
              <a:xfrm>
                <a:off x="5220072" y="3505572"/>
                <a:ext cx="3096344" cy="864096"/>
              </a:xfrm>
              <a:prstGeom prst="homePlate">
                <a:avLst/>
              </a:prstGeom>
              <a:ln/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dirty="0" smtClean="0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Information Services</a:t>
                </a:r>
                <a:endParaRPr lang="en-US" sz="2000" dirty="0">
                  <a:solidFill>
                    <a:schemeClr val="bg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</p:grpSp>
        <p:sp>
          <p:nvSpPr>
            <p:cNvPr id="4" name="Oval 3"/>
            <p:cNvSpPr/>
            <p:nvPr/>
          </p:nvSpPr>
          <p:spPr>
            <a:xfrm>
              <a:off x="563180" y="1803569"/>
              <a:ext cx="528808" cy="540454"/>
            </a:xfrm>
            <a:prstGeom prst="ellipse">
              <a:avLst/>
            </a:prstGeom>
            <a:ln/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d-ID" b="1" dirty="0" smtClean="0">
                  <a:solidFill>
                    <a:schemeClr val="bg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1</a:t>
              </a:r>
              <a:endParaRPr lang="id-ID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563180" y="3594596"/>
              <a:ext cx="528808" cy="540454"/>
            </a:xfrm>
            <a:prstGeom prst="ellipse">
              <a:avLst/>
            </a:prstGeom>
            <a:ln/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d-ID" b="1" dirty="0" smtClean="0">
                  <a:solidFill>
                    <a:schemeClr val="bg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2</a:t>
              </a:r>
              <a:endParaRPr lang="id-ID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4980420" y="1803569"/>
              <a:ext cx="528808" cy="540454"/>
            </a:xfrm>
            <a:prstGeom prst="ellipse">
              <a:avLst/>
            </a:prstGeom>
            <a:ln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d-ID" b="1" dirty="0" smtClean="0">
                  <a:solidFill>
                    <a:schemeClr val="bg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3</a:t>
              </a:r>
              <a:endParaRPr lang="id-ID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4980420" y="3636392"/>
              <a:ext cx="528808" cy="540454"/>
            </a:xfrm>
            <a:prstGeom prst="ellipse">
              <a:avLst/>
            </a:prstGeom>
            <a:ln/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d-ID" b="1" dirty="0" smtClean="0">
                  <a:solidFill>
                    <a:schemeClr val="bg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4</a:t>
              </a:r>
              <a:endParaRPr lang="id-ID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051584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lowchart: Process 4"/>
          <p:cNvSpPr/>
          <p:nvPr/>
        </p:nvSpPr>
        <p:spPr>
          <a:xfrm>
            <a:off x="611560" y="1967750"/>
            <a:ext cx="7560840" cy="3096344"/>
          </a:xfrm>
          <a:prstGeom prst="flowChartProcess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 algn="just">
              <a:buFont typeface="Wingdings" pitchFamily="2" charset="2"/>
              <a:buChar char="ü"/>
            </a:pPr>
            <a:r>
              <a:rPr lang="id-ID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Various kind of information dealing with conservation and cultural </a:t>
            </a:r>
            <a:r>
              <a:rPr lang="id-ID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heritage </a:t>
            </a:r>
            <a:r>
              <a:rPr lang="id-ID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object can be found in </a:t>
            </a:r>
            <a:r>
              <a:rPr lang="id-ID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Bor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o</a:t>
            </a:r>
            <a:r>
              <a:rPr lang="id-ID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budur </a:t>
            </a:r>
            <a:r>
              <a:rPr lang="id-ID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Conservation Center Library.</a:t>
            </a:r>
            <a:endParaRPr lang="en-US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285750" indent="-285750" algn="just">
              <a:buFont typeface="Wingdings" pitchFamily="2" charset="2"/>
              <a:buChar char="ü"/>
            </a:pPr>
            <a:r>
              <a:rPr lang="id-ID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Free access information</a:t>
            </a:r>
            <a:endParaRPr lang="en-US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285750" indent="-285750" algn="just">
              <a:buFont typeface="Wingdings" pitchFamily="2" charset="2"/>
              <a:buChar char="ü"/>
            </a:pPr>
            <a:r>
              <a:rPr lang="id-ID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To create </a:t>
            </a:r>
            <a:r>
              <a:rPr lang="en-US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heritage</a:t>
            </a:r>
            <a:r>
              <a:rPr lang="id-ID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information </a:t>
            </a:r>
            <a:r>
              <a:rPr lang="id-ID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→ Studies result Reports</a:t>
            </a:r>
            <a:r>
              <a:rPr lang="en-US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93204"/>
            <a:ext cx="8229600" cy="1044459"/>
          </a:xfrm>
        </p:spPr>
        <p:txBody>
          <a:bodyPr>
            <a:normAutofit fontScale="90000"/>
          </a:bodyPr>
          <a:lstStyle/>
          <a:p>
            <a:r>
              <a:rPr lang="id-ID" dirty="0">
                <a:latin typeface="Tahoma" pitchFamily="34" charset="0"/>
                <a:ea typeface="Tahoma" pitchFamily="34" charset="0"/>
                <a:cs typeface="Tahoma" pitchFamily="34" charset="0"/>
              </a:rPr>
              <a:t>Roles of Library for Research Result Report</a:t>
            </a:r>
            <a:endParaRPr lang="en-US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611560" y="1489348"/>
            <a:ext cx="2808312" cy="72008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000" b="1" dirty="0">
                <a:latin typeface="Tahoma" pitchFamily="34" charset="0"/>
                <a:ea typeface="Tahoma" pitchFamily="34" charset="0"/>
                <a:cs typeface="Tahoma" pitchFamily="34" charset="0"/>
              </a:rPr>
              <a:t>Information Laboratory</a:t>
            </a:r>
            <a:endParaRPr lang="en-US" sz="20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9153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Process 3"/>
          <p:cNvSpPr/>
          <p:nvPr/>
        </p:nvSpPr>
        <p:spPr>
          <a:xfrm>
            <a:off x="611560" y="2057943"/>
            <a:ext cx="7560840" cy="3096344"/>
          </a:xfrm>
          <a:prstGeom prst="flowChartProcess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id-ID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Borobudur Conservation Center Library has:</a:t>
            </a:r>
          </a:p>
          <a:p>
            <a:pPr algn="just"/>
            <a:endParaRPr lang="id-ID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285750" indent="-285750" algn="just">
              <a:buFont typeface="Wingdings" pitchFamily="2" charset="2"/>
              <a:buChar char="ü"/>
            </a:pPr>
            <a:r>
              <a:rPr lang="en-US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Information </a:t>
            </a:r>
            <a:r>
              <a:rPr lang="id-ID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on cultural heritage </a:t>
            </a:r>
            <a:r>
              <a:rPr lang="id-ID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object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  <a:endParaRPr lang="id-ID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285750" indent="-285750" algn="just">
              <a:buFont typeface="Wingdings" pitchFamily="2" charset="2"/>
              <a:buChar char="ü"/>
            </a:pPr>
            <a:r>
              <a:rPr lang="id-ID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Always updated information.</a:t>
            </a:r>
          </a:p>
          <a:p>
            <a:pPr marL="285750" indent="-285750" algn="just">
              <a:buFont typeface="Wingdings" pitchFamily="2" charset="2"/>
              <a:buChar char="ü"/>
            </a:pPr>
            <a:r>
              <a:rPr lang="id-ID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Local content collection </a:t>
            </a:r>
            <a:r>
              <a:rPr lang="en-US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t</a:t>
            </a:r>
            <a:r>
              <a:rPr lang="id-ID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hat become </a:t>
            </a:r>
            <a:r>
              <a:rPr lang="id-ID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references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  <a:endParaRPr lang="en-US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606624" y="1489348"/>
            <a:ext cx="2808312" cy="720080"/>
          </a:xfrm>
          <a:prstGeom prst="roundRect">
            <a:avLst/>
          </a:prstGeom>
          <a:solidFill>
            <a:srgbClr val="FF000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Informa</a:t>
            </a:r>
            <a:r>
              <a:rPr lang="id-ID" sz="2000" b="1" dirty="0">
                <a:latin typeface="Tahoma" pitchFamily="34" charset="0"/>
                <a:ea typeface="Tahoma" pitchFamily="34" charset="0"/>
                <a:cs typeface="Tahoma" pitchFamily="34" charset="0"/>
              </a:rPr>
              <a:t>tion References Source</a:t>
            </a:r>
            <a:endParaRPr lang="en-US" sz="20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d-ID" sz="3200" dirty="0">
                <a:latin typeface="Tahoma" pitchFamily="34" charset="0"/>
                <a:ea typeface="Tahoma" pitchFamily="34" charset="0"/>
                <a:cs typeface="Tahoma" pitchFamily="34" charset="0"/>
              </a:rPr>
              <a:t>Roles of Library for Research Result Report</a:t>
            </a:r>
            <a:endParaRPr lang="en-US" sz="32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2414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lowchart: Process 2"/>
          <p:cNvSpPr/>
          <p:nvPr/>
        </p:nvSpPr>
        <p:spPr>
          <a:xfrm>
            <a:off x="611560" y="1957996"/>
            <a:ext cx="7560840" cy="3312368"/>
          </a:xfrm>
          <a:prstGeom prst="flowChartProcess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 algn="just">
              <a:buFont typeface="Wingdings" pitchFamily="2" charset="2"/>
              <a:buChar char="ü"/>
            </a:pPr>
            <a:r>
              <a:rPr lang="id-ID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Rese</a:t>
            </a: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</a:t>
            </a:r>
            <a:r>
              <a:rPr lang="id-ID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rchers </a:t>
            </a:r>
            <a:r>
              <a:rPr lang="id-ID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must  submit the document of the research result to the library</a:t>
            </a:r>
            <a:r>
              <a:rPr lang="id-ID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  <a:endParaRPr lang="en-US" sz="20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342900" indent="-342900" algn="just">
              <a:buFont typeface="Wingdings" pitchFamily="2" charset="2"/>
              <a:buChar char="ü"/>
            </a:pPr>
            <a:r>
              <a:rPr lang="id-ID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“</a:t>
            </a:r>
            <a:r>
              <a:rPr lang="id-ID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special” book published by Borobudur Conservation Center is managed only by the </a:t>
            </a:r>
            <a:r>
              <a:rPr lang="id-ID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library.</a:t>
            </a:r>
            <a:endParaRPr lang="en-US" sz="20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342900" indent="-342900" algn="just">
              <a:buFont typeface="Wingdings" pitchFamily="2" charset="2"/>
              <a:buChar char="ü"/>
            </a:pPr>
            <a:r>
              <a:rPr lang="id-ID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Library </a:t>
            </a:r>
            <a:r>
              <a:rPr lang="id-ID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is the colection circulation controler.</a:t>
            </a:r>
            <a:endParaRPr lang="en-US" sz="20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285750" indent="-285750" algn="just">
              <a:buFont typeface="Wingdings" pitchFamily="2" charset="2"/>
              <a:buChar char="ü"/>
            </a:pPr>
            <a:endParaRPr lang="en-US" sz="20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611560" y="1489348"/>
            <a:ext cx="3240360" cy="936104"/>
          </a:xfrm>
          <a:prstGeom prst="roundRect">
            <a:avLst/>
          </a:prstGeom>
          <a:solidFill>
            <a:srgbClr val="0070C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Heritage</a:t>
            </a:r>
            <a:r>
              <a:rPr lang="id-ID" sz="2000" b="1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b="1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Information</a:t>
            </a:r>
            <a:r>
              <a:rPr lang="id-ID" sz="2000" b="1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b="1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</a:t>
            </a:r>
            <a:r>
              <a:rPr lang="id-ID" sz="2000" b="1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anagement</a:t>
            </a:r>
            <a:endParaRPr lang="en-US" sz="20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d-ID" sz="3200" dirty="0">
                <a:latin typeface="Tahoma" pitchFamily="34" charset="0"/>
                <a:ea typeface="Tahoma" pitchFamily="34" charset="0"/>
                <a:cs typeface="Tahoma" pitchFamily="34" charset="0"/>
              </a:rPr>
              <a:t>Roles of Library for Research Result Report</a:t>
            </a:r>
            <a:endParaRPr lang="en-US" sz="32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08766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lowchart: Process 2"/>
          <p:cNvSpPr/>
          <p:nvPr/>
        </p:nvSpPr>
        <p:spPr>
          <a:xfrm>
            <a:off x="611560" y="1993280"/>
            <a:ext cx="7560840" cy="3096344"/>
          </a:xfrm>
          <a:prstGeom prst="flowChartProcess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 algn="just">
              <a:buFont typeface="Wingdings" pitchFamily="2" charset="2"/>
              <a:buChar char="ü"/>
            </a:pPr>
            <a:r>
              <a:rPr lang="id-ID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Open Acces</a:t>
            </a:r>
            <a:endParaRPr lang="en-US" sz="20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285750" indent="-285750" algn="just">
              <a:buFont typeface="Wingdings" pitchFamily="2" charset="2"/>
              <a:buChar char="ü"/>
            </a:pP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B</a:t>
            </a:r>
            <a:r>
              <a:rPr lang="id-ID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orrowing</a:t>
            </a:r>
            <a:r>
              <a:rPr lang="id-ID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= the intern of Borobudur Conservation Center</a:t>
            </a:r>
          </a:p>
          <a:p>
            <a:pPr marL="285750" indent="-285750" algn="just">
              <a:buFont typeface="Wingdings" pitchFamily="2" charset="2"/>
              <a:buChar char="ü"/>
            </a:pPr>
            <a:r>
              <a:rPr lang="id-ID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Reference service</a:t>
            </a:r>
          </a:p>
          <a:p>
            <a:pPr marL="285750" indent="-285750" algn="just">
              <a:buFont typeface="Wingdings" pitchFamily="2" charset="2"/>
              <a:buChar char="ü"/>
            </a:pPr>
            <a:r>
              <a:rPr lang="id-ID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Information on the availability of collection needed by the researchers</a:t>
            </a:r>
          </a:p>
          <a:p>
            <a:pPr marL="285750" indent="-285750" algn="just">
              <a:buFont typeface="Wingdings" pitchFamily="2" charset="2"/>
              <a:buChar char="ü"/>
            </a:pPr>
            <a:r>
              <a:rPr lang="id-ID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Information </a:t>
            </a:r>
            <a:r>
              <a:rPr lang="id-ID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dis</a:t>
            </a: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</a:t>
            </a:r>
            <a:r>
              <a:rPr lang="id-ID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emination </a:t>
            </a:r>
            <a:r>
              <a:rPr lang="id-ID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through various kind of promotion</a:t>
            </a:r>
            <a:endParaRPr lang="en-US" sz="20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611560" y="1443407"/>
            <a:ext cx="2808312" cy="720080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Information Services</a:t>
            </a:r>
            <a:endParaRPr lang="en-US" sz="20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74848" y="258487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d-ID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Roles of Library for Research Result Report</a:t>
            </a:r>
            <a:endParaRPr lang="en-US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75565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Con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c</a:t>
            </a:r>
            <a:r>
              <a:rPr lang="id-ID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lusion</a:t>
            </a:r>
            <a:endParaRPr lang="id-ID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95536" y="1417340"/>
            <a:ext cx="8352928" cy="38884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Wingdings" pitchFamily="2" charset="2"/>
              <a:buChar char="v"/>
            </a:pP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Conservation research activities obtain  document of research result 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report.</a:t>
            </a:r>
            <a:endParaRPr lang="en-US" sz="2000" dirty="0">
              <a:solidFill>
                <a:schemeClr val="tx2">
                  <a:lumMod val="5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285750" indent="-285750">
              <a:buFont typeface="Wingdings" pitchFamily="2" charset="2"/>
              <a:buChar char="v"/>
            </a:pP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Research result report is one of heritage information 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forms. </a:t>
            </a:r>
            <a:endParaRPr lang="en-US" sz="2000" dirty="0">
              <a:solidFill>
                <a:schemeClr val="tx2">
                  <a:lumMod val="5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285750" indent="-285750">
              <a:buFont typeface="Wingdings" pitchFamily="2" charset="2"/>
              <a:buChar char="v"/>
            </a:pP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Borobudur  Conservation Center Library is the studies result report  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center. </a:t>
            </a:r>
            <a:endParaRPr lang="en-US" sz="2000" dirty="0">
              <a:solidFill>
                <a:schemeClr val="tx2">
                  <a:lumMod val="5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285750" indent="-285750">
              <a:buFont typeface="Wingdings" pitchFamily="2" charset="2"/>
              <a:buChar char="v"/>
            </a:pP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Through Borobudur conservation center library, heritage information will always be protected and 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updated.</a:t>
            </a:r>
            <a:endParaRPr lang="en-US" sz="2000" dirty="0">
              <a:solidFill>
                <a:schemeClr val="tx2">
                  <a:lumMod val="5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285750" indent="-285750">
              <a:buFont typeface="Wingdings" pitchFamily="2" charset="2"/>
              <a:buChar char="v"/>
            </a:pP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Management  of  Studies Result Reports through information services and dissemination is one of  the roles of library in keeping the sustainability of cultural heritage objects.</a:t>
            </a:r>
            <a:endParaRPr lang="en-US" sz="2000" dirty="0">
              <a:solidFill>
                <a:schemeClr val="tx2">
                  <a:lumMod val="5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49980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Sugesstion</a:t>
            </a:r>
            <a:endParaRPr lang="id-ID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39552" y="1273324"/>
            <a:ext cx="7992888" cy="3888432"/>
          </a:xfrm>
          <a:prstGeom prst="rect">
            <a:avLst/>
          </a:prstGeom>
          <a:solidFill>
            <a:srgbClr val="FFC00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just">
              <a:buFont typeface="Wingdings" pitchFamily="2" charset="2"/>
              <a:buChar char="v"/>
            </a:pP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The library should be neat</a:t>
            </a:r>
            <a:r>
              <a:rPr lang="id-ID" sz="2000" dirty="0">
                <a:solidFill>
                  <a:schemeClr val="tx2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er 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so that visitors feel comfortable in the library</a:t>
            </a:r>
          </a:p>
          <a:p>
            <a:pPr marL="285750" indent="-285750" algn="just">
              <a:buFont typeface="Wingdings" pitchFamily="2" charset="2"/>
              <a:buChar char="v"/>
            </a:pP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Technology supports such as computers, Wi-Fi, informative screens are also required to support library services</a:t>
            </a:r>
          </a:p>
          <a:p>
            <a:pPr marL="285750" indent="-285750" algn="just">
              <a:buFont typeface="Wingdings" pitchFamily="2" charset="2"/>
              <a:buChar char="v"/>
            </a:pP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Adequate place becomes an important thing that must be realized immediately</a:t>
            </a:r>
          </a:p>
          <a:p>
            <a:pPr marL="285750" indent="-285750" algn="just">
              <a:buFont typeface="Wingdings" pitchFamily="2" charset="2"/>
              <a:buChar char="v"/>
            </a:pP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The library manager must be more than one</a:t>
            </a:r>
          </a:p>
          <a:p>
            <a:pPr marL="285750" indent="-285750" algn="just">
              <a:buFont typeface="Wingdings" pitchFamily="2" charset="2"/>
              <a:buChar char="v"/>
            </a:pP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The information  re-packaging  is also required as a preservation step</a:t>
            </a:r>
          </a:p>
          <a:p>
            <a:pPr marL="285750" indent="-285750" algn="just">
              <a:buFont typeface="Wingdings" pitchFamily="2" charset="2"/>
              <a:buChar char="v"/>
            </a:pP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Reports in the form of library collection access statistics should be 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displayed</a:t>
            </a:r>
            <a:endParaRPr lang="en-US" sz="2000" dirty="0">
              <a:solidFill>
                <a:schemeClr val="tx2">
                  <a:lumMod val="5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9263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691680" y="481236"/>
            <a:ext cx="5968446" cy="415498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id-ID" sz="8800" b="1" cap="none" spc="0" dirty="0" smtClean="0">
                <a:ln w="11430">
                  <a:solidFill>
                    <a:srgbClr val="00B0F0"/>
                  </a:solidFill>
                </a:ln>
                <a:solidFill>
                  <a:srgbClr val="00B0F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askerville Old Face" pitchFamily="18" charset="0"/>
              </a:rPr>
              <a:t>Thank for </a:t>
            </a:r>
            <a:r>
              <a:rPr lang="en-US" sz="8800" b="1" cap="none" spc="0" dirty="0" smtClean="0">
                <a:ln w="11430">
                  <a:solidFill>
                    <a:srgbClr val="00B0F0"/>
                  </a:solidFill>
                </a:ln>
                <a:solidFill>
                  <a:srgbClr val="00B0F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askerville Old Face" pitchFamily="18" charset="0"/>
              </a:rPr>
              <a:t>y</a:t>
            </a:r>
            <a:r>
              <a:rPr lang="id-ID" sz="8800" b="1" cap="none" spc="0" dirty="0" smtClean="0">
                <a:ln w="11430">
                  <a:solidFill>
                    <a:srgbClr val="00B0F0"/>
                  </a:solidFill>
                </a:ln>
                <a:solidFill>
                  <a:srgbClr val="00B0F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askerville Old Face" pitchFamily="18" charset="0"/>
              </a:rPr>
              <a:t>our attention</a:t>
            </a:r>
            <a:endParaRPr lang="en-US" sz="8800" b="1" cap="none" spc="0" dirty="0">
              <a:ln w="11430">
                <a:solidFill>
                  <a:srgbClr val="00B0F0"/>
                </a:solidFill>
              </a:ln>
              <a:solidFill>
                <a:srgbClr val="00B0F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askerville Old Fac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9383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100000"/>
                    </a14:imgEffect>
                    <a14:imgEffect>
                      <a14:brightnessContrast bright="42000" contrast="-8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715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0"/>
            <a:ext cx="9144000" cy="571500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52000">
                <a:schemeClr val="tx2">
                  <a:lumMod val="20000"/>
                  <a:lumOff val="80000"/>
                  <a:alpha val="58000"/>
                </a:schemeClr>
              </a:gs>
              <a:gs pos="100000">
                <a:schemeClr val="accent6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" name="Rectangle 1"/>
          <p:cNvSpPr/>
          <p:nvPr/>
        </p:nvSpPr>
        <p:spPr>
          <a:xfrm>
            <a:off x="251520" y="265212"/>
            <a:ext cx="6710112" cy="72007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3200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Cultural Heritage In </a:t>
            </a:r>
            <a:r>
              <a:rPr lang="id-ID" sz="3200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Indonesia</a:t>
            </a:r>
            <a:r>
              <a:rPr lang="en-US" sz="3200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n</a:t>
            </a:r>
            <a:endParaRPr lang="id-ID" sz="3200" b="1" dirty="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23528" y="1993404"/>
            <a:ext cx="8136904" cy="223224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>
              <a:buFont typeface="Wingdings" pitchFamily="2" charset="2"/>
              <a:buChar char="ü"/>
            </a:pPr>
            <a:r>
              <a:rPr lang="id-ID" sz="28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Ident</a:t>
            </a:r>
            <a:r>
              <a:rPr lang="en-US" sz="2800" b="1" dirty="0" err="1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ity</a:t>
            </a:r>
            <a:r>
              <a:rPr lang="id-ID" sz="28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id-ID" sz="28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Identit</a:t>
            </a:r>
            <a:r>
              <a:rPr lang="en-US" sz="28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y</a:t>
            </a:r>
            <a:r>
              <a:rPr lang="id-ID" sz="28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→ </a:t>
            </a:r>
            <a:r>
              <a:rPr lang="en-US" sz="28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Culture</a:t>
            </a:r>
            <a:endParaRPr lang="id-ID" sz="2800" b="1" dirty="0" smtClean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285750" indent="-285750">
              <a:buFont typeface="Wingdings" pitchFamily="2" charset="2"/>
              <a:buChar char="ü"/>
            </a:pPr>
            <a:r>
              <a:rPr lang="id-ID" sz="28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Indonesia → constructions</a:t>
            </a:r>
            <a:r>
              <a:rPr lang="id-ID" sz="2800" b="1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, dances, manuscript, etc. </a:t>
            </a:r>
            <a:endParaRPr lang="id-ID" sz="2800" b="1" dirty="0" smtClean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375304" y="985291"/>
            <a:ext cx="6500952" cy="216025"/>
            <a:chOff x="241404" y="625252"/>
            <a:chExt cx="6788984" cy="0"/>
          </a:xfrm>
        </p:grpSpPr>
        <p:cxnSp>
          <p:nvCxnSpPr>
            <p:cNvPr id="7" name="Straight Connector 6"/>
            <p:cNvCxnSpPr/>
            <p:nvPr/>
          </p:nvCxnSpPr>
          <p:spPr>
            <a:xfrm>
              <a:off x="241404" y="625252"/>
              <a:ext cx="2304256" cy="0"/>
            </a:xfrm>
            <a:prstGeom prst="line">
              <a:avLst/>
            </a:prstGeom>
            <a:ln w="381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4891516" y="625252"/>
              <a:ext cx="2138872" cy="0"/>
            </a:xfrm>
            <a:prstGeom prst="line">
              <a:avLst/>
            </a:prstGeom>
            <a:ln w="381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2545660" y="625252"/>
              <a:ext cx="2345856" cy="0"/>
            </a:xfrm>
            <a:prstGeom prst="line">
              <a:avLst/>
            </a:prstGeom>
            <a:ln w="381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144316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-2982"/>
            <a:ext cx="9144000" cy="571500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52000">
                <a:schemeClr val="tx2">
                  <a:lumMod val="20000"/>
                  <a:lumOff val="80000"/>
                  <a:alpha val="58000"/>
                </a:schemeClr>
              </a:gs>
              <a:gs pos="100000">
                <a:schemeClr val="accent6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id-ID" dirty="0"/>
          </a:p>
        </p:txBody>
      </p:sp>
      <p:sp>
        <p:nvSpPr>
          <p:cNvPr id="5" name="Rectangle 4"/>
          <p:cNvSpPr/>
          <p:nvPr/>
        </p:nvSpPr>
        <p:spPr>
          <a:xfrm>
            <a:off x="107504" y="33868"/>
            <a:ext cx="8172401" cy="59138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Kinds of</a:t>
            </a:r>
            <a:r>
              <a:rPr lang="id-ID" sz="2800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id-ID" sz="2800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Cultural Heritage In </a:t>
            </a:r>
            <a:r>
              <a:rPr lang="id-ID" sz="2800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Indonesia</a:t>
            </a:r>
            <a:r>
              <a:rPr lang="en-US" sz="2800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n</a:t>
            </a:r>
            <a:endParaRPr lang="id-ID" sz="2800" b="1" dirty="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757205"/>
            <a:ext cx="2034927" cy="152423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6056" y="1993404"/>
            <a:ext cx="1954332" cy="14859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6256" y="2902000"/>
            <a:ext cx="1872208" cy="146766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6056" y="4081636"/>
            <a:ext cx="1954332" cy="136815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4" name="Pentagon 13"/>
          <p:cNvSpPr/>
          <p:nvPr/>
        </p:nvSpPr>
        <p:spPr>
          <a:xfrm>
            <a:off x="251520" y="1741483"/>
            <a:ext cx="3456384" cy="755977"/>
          </a:xfrm>
          <a:prstGeom prst="homePlat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Cultural </a:t>
            </a:r>
            <a:r>
              <a:rPr lang="en-US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Heritage Objects</a:t>
            </a:r>
            <a:endParaRPr lang="id-ID" sz="24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5" name="Pentagon 14"/>
          <p:cNvSpPr/>
          <p:nvPr/>
        </p:nvSpPr>
        <p:spPr>
          <a:xfrm>
            <a:off x="264651" y="2879857"/>
            <a:ext cx="3456384" cy="755977"/>
          </a:xfrm>
          <a:prstGeom prst="homePlat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Customs</a:t>
            </a:r>
            <a:endParaRPr lang="id-ID" sz="24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6" name="Pentagon 15"/>
          <p:cNvSpPr/>
          <p:nvPr/>
        </p:nvSpPr>
        <p:spPr>
          <a:xfrm>
            <a:off x="264651" y="4073955"/>
            <a:ext cx="3456384" cy="755977"/>
          </a:xfrm>
          <a:prstGeom prst="homePlat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Environment</a:t>
            </a:r>
            <a:endParaRPr lang="id-ID" sz="24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179512" y="625252"/>
            <a:ext cx="6788984" cy="0"/>
            <a:chOff x="241404" y="625252"/>
            <a:chExt cx="6788984" cy="0"/>
          </a:xfrm>
        </p:grpSpPr>
        <p:cxnSp>
          <p:nvCxnSpPr>
            <p:cNvPr id="3" name="Straight Connector 2"/>
            <p:cNvCxnSpPr/>
            <p:nvPr/>
          </p:nvCxnSpPr>
          <p:spPr>
            <a:xfrm>
              <a:off x="241404" y="625252"/>
              <a:ext cx="2304256" cy="0"/>
            </a:xfrm>
            <a:prstGeom prst="line">
              <a:avLst/>
            </a:prstGeom>
            <a:ln w="381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4891516" y="625252"/>
              <a:ext cx="2138872" cy="0"/>
            </a:xfrm>
            <a:prstGeom prst="line">
              <a:avLst/>
            </a:prstGeom>
            <a:ln w="381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2545660" y="625252"/>
              <a:ext cx="2345856" cy="0"/>
            </a:xfrm>
            <a:prstGeom prst="line">
              <a:avLst/>
            </a:prstGeom>
            <a:ln w="381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348230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4" grpId="0" animBg="1"/>
      <p:bldP spid="15" grpId="0" animBg="1"/>
      <p:bldP spid="1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512" y="0"/>
            <a:ext cx="9180512" cy="57150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-36512" y="4567"/>
            <a:ext cx="9191094" cy="5715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0">
                <a:srgbClr val="85C2FF">
                  <a:lumMod val="82000"/>
                  <a:lumOff val="18000"/>
                  <a:alpha val="0"/>
                </a:srgbClr>
              </a:gs>
              <a:gs pos="34000">
                <a:srgbClr val="C4D6EB">
                  <a:alpha val="55000"/>
                </a:srgbClr>
              </a:gs>
              <a:gs pos="73000">
                <a:srgbClr val="FFEBFA">
                  <a:alpha val="74000"/>
                </a:srgbClr>
              </a:gs>
            </a:gsLst>
            <a:lin ang="27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ctr">
              <a:buFont typeface="Arial" pitchFamily="34" charset="0"/>
              <a:buChar char="•"/>
            </a:pPr>
            <a:endParaRPr lang="id-ID"/>
          </a:p>
        </p:txBody>
      </p:sp>
      <p:grpSp>
        <p:nvGrpSpPr>
          <p:cNvPr id="13" name="Group 12"/>
          <p:cNvGrpSpPr/>
          <p:nvPr/>
        </p:nvGrpSpPr>
        <p:grpSpPr>
          <a:xfrm>
            <a:off x="863588" y="985292"/>
            <a:ext cx="7272808" cy="3192617"/>
            <a:chOff x="467544" y="384963"/>
            <a:chExt cx="7272808" cy="3192617"/>
          </a:xfrm>
        </p:grpSpPr>
        <p:sp>
          <p:nvSpPr>
            <p:cNvPr id="6" name="Rectangle 5"/>
            <p:cNvSpPr/>
            <p:nvPr/>
          </p:nvSpPr>
          <p:spPr>
            <a:xfrm>
              <a:off x="922891" y="384963"/>
              <a:ext cx="6817461" cy="720080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d-ID" sz="2800" b="1" dirty="0" smtClean="0">
                  <a:solidFill>
                    <a:srgbClr val="00B05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Conservation &amp; Cultural Heritage</a:t>
              </a:r>
              <a:endParaRPr lang="id-ID" sz="2800" b="1" dirty="0">
                <a:solidFill>
                  <a:srgbClr val="00B050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3" name="Rectangle 2"/>
            <p:cNvSpPr/>
            <p:nvPr/>
          </p:nvSpPr>
          <p:spPr>
            <a:xfrm>
              <a:off x="4614416" y="2317440"/>
              <a:ext cx="3125936" cy="1260140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F0"/>
              </a:solidFill>
            </a:ln>
            <a:effectLst>
              <a:softEdge rad="63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u="sng" dirty="0" smtClean="0">
                  <a:solidFill>
                    <a:schemeClr val="tx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Conservation:</a:t>
              </a:r>
            </a:p>
            <a:p>
              <a:pPr algn="ctr"/>
              <a:r>
                <a:rPr lang="en-US" dirty="0" smtClean="0">
                  <a:solidFill>
                    <a:schemeClr val="tx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Maintenance &amp; Protection</a:t>
              </a:r>
              <a:endParaRPr lang="en-US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467544" y="2317440"/>
              <a:ext cx="3024336" cy="1260140"/>
            </a:xfrm>
            <a:prstGeom prst="rect">
              <a:avLst/>
            </a:prstGeom>
            <a:solidFill>
              <a:srgbClr val="00B050"/>
            </a:solidFill>
            <a:effectLst>
              <a:softEdge rad="63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u="sng" dirty="0" smtClean="0">
                  <a:solidFill>
                    <a:schemeClr val="tx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Cultural </a:t>
              </a:r>
              <a:r>
                <a:rPr lang="en-US" u="sng" dirty="0" smtClean="0">
                  <a:solidFill>
                    <a:schemeClr val="tx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Heritage:</a:t>
              </a:r>
              <a:endParaRPr lang="id-ID" u="sng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  <a:p>
              <a:pPr algn="ctr"/>
              <a:r>
                <a:rPr lang="en-US" dirty="0" smtClean="0">
                  <a:solidFill>
                    <a:schemeClr val="tx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Damage = maintenance for sustainability</a:t>
              </a:r>
              <a:endParaRPr lang="en-US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cxnSp>
          <p:nvCxnSpPr>
            <p:cNvPr id="9" name="Straight Arrow Connector 8"/>
            <p:cNvCxnSpPr/>
            <p:nvPr/>
          </p:nvCxnSpPr>
          <p:spPr>
            <a:xfrm flipH="1">
              <a:off x="1907704" y="1129308"/>
              <a:ext cx="2088231" cy="1080120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/>
            <p:nvPr/>
          </p:nvCxnSpPr>
          <p:spPr>
            <a:xfrm>
              <a:off x="3995935" y="1129308"/>
              <a:ext cx="2130649" cy="1080120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sp>
          <p:nvSpPr>
            <p:cNvPr id="12" name="Right Arrow 11"/>
            <p:cNvSpPr/>
            <p:nvPr/>
          </p:nvSpPr>
          <p:spPr>
            <a:xfrm>
              <a:off x="3563888" y="2857500"/>
              <a:ext cx="936104" cy="288032"/>
            </a:xfrm>
            <a:prstGeom prst="rightArrow">
              <a:avLst/>
            </a:prstGeom>
            <a:solidFill>
              <a:srgbClr val="92D050"/>
            </a:solidFill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18963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53244"/>
            <a:ext cx="9144000" cy="601041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440"/>
            <a:ext cx="9144000" cy="147390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9992" y="2281436"/>
            <a:ext cx="4392488" cy="2448272"/>
          </a:xfrm>
        </p:spPr>
        <p:txBody>
          <a:bodyPr>
            <a:normAutofit/>
          </a:bodyPr>
          <a:lstStyle/>
          <a:p>
            <a:r>
              <a:rPr lang="id-ID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Borobudur Conservation Center</a:t>
            </a:r>
            <a:endParaRPr lang="id-ID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Pentagon 2"/>
          <p:cNvSpPr/>
          <p:nvPr/>
        </p:nvSpPr>
        <p:spPr>
          <a:xfrm>
            <a:off x="683568" y="1921396"/>
            <a:ext cx="3240360" cy="720080"/>
          </a:xfrm>
          <a:prstGeom prst="homePlate">
            <a:avLst/>
          </a:prstGeom>
          <a:solidFill>
            <a:srgbClr val="002060">
              <a:alpha val="7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Govermental</a:t>
            </a:r>
            <a:r>
              <a:rPr lang="en-US" sz="24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Institution</a:t>
            </a:r>
            <a:endParaRPr lang="id-ID" sz="24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" name="Pentagon 3"/>
          <p:cNvSpPr/>
          <p:nvPr/>
        </p:nvSpPr>
        <p:spPr>
          <a:xfrm>
            <a:off x="683568" y="3198410"/>
            <a:ext cx="3240360" cy="720080"/>
          </a:xfrm>
          <a:prstGeom prst="homePlate">
            <a:avLst/>
          </a:prstGeom>
          <a:solidFill>
            <a:srgbClr val="002060">
              <a:alpha val="6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Borobudur </a:t>
            </a:r>
            <a:r>
              <a:rPr lang="en-US" sz="2000" dirty="0" err="1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Tempel</a:t>
            </a:r>
            <a:r>
              <a:rPr lang="en-US" sz="20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Conservation Center</a:t>
            </a:r>
            <a:endParaRPr lang="id-ID" sz="20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Pentagon 4"/>
          <p:cNvSpPr/>
          <p:nvPr/>
        </p:nvSpPr>
        <p:spPr>
          <a:xfrm>
            <a:off x="683568" y="4441676"/>
            <a:ext cx="3240360" cy="1080120"/>
          </a:xfrm>
          <a:prstGeom prst="homePlate">
            <a:avLst/>
          </a:prstGeom>
          <a:solidFill>
            <a:srgbClr val="002060">
              <a:alpha val="4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Indonesian Cultural Heritage Object Conservation Center</a:t>
            </a:r>
            <a:endParaRPr lang="id-ID" sz="20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6366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2160" y="1201316"/>
            <a:ext cx="2976736" cy="4329261"/>
          </a:xfrm>
          <a:prstGeom prst="rect">
            <a:avLst/>
          </a:prstGeom>
        </p:spPr>
      </p:pic>
      <p:sp>
        <p:nvSpPr>
          <p:cNvPr id="3" name="Oval Callout 2"/>
          <p:cNvSpPr/>
          <p:nvPr/>
        </p:nvSpPr>
        <p:spPr>
          <a:xfrm>
            <a:off x="462608" y="2209428"/>
            <a:ext cx="5328592" cy="2900525"/>
          </a:xfrm>
          <a:prstGeom prst="wedgeEllipseCallout">
            <a:avLst>
              <a:gd name="adj1" fmla="val 51185"/>
              <a:gd name="adj2" fmla="val -31814"/>
            </a:avLst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3200" b="1" dirty="0">
                <a:solidFill>
                  <a:schemeClr val="bg2">
                    <a:lumMod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What are the roles of </a:t>
            </a:r>
            <a:r>
              <a:rPr lang="id-ID" sz="3200" b="1" dirty="0" smtClean="0">
                <a:solidFill>
                  <a:schemeClr val="bg2">
                    <a:lumMod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Libra</a:t>
            </a:r>
            <a:r>
              <a:rPr lang="en-US" sz="3200" b="1" dirty="0" smtClean="0">
                <a:solidFill>
                  <a:schemeClr val="bg2">
                    <a:lumMod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r</a:t>
            </a:r>
            <a:r>
              <a:rPr lang="id-ID" sz="3200" b="1" dirty="0" smtClean="0">
                <a:solidFill>
                  <a:schemeClr val="bg2">
                    <a:lumMod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y </a:t>
            </a:r>
            <a:r>
              <a:rPr lang="id-ID" sz="3200" b="1" dirty="0">
                <a:solidFill>
                  <a:schemeClr val="bg2">
                    <a:lumMod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in research result report</a:t>
            </a:r>
            <a:r>
              <a:rPr lang="en-US" sz="3200" b="1" dirty="0">
                <a:solidFill>
                  <a:schemeClr val="bg2">
                    <a:lumMod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?</a:t>
            </a:r>
            <a:endParaRPr lang="en-US" sz="3200" b="1" dirty="0">
              <a:solidFill>
                <a:schemeClr val="bg2">
                  <a:lumMod val="2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6112" y="265212"/>
            <a:ext cx="3744416" cy="22792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59846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FF">
            <a:alpha val="68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2925" y="228865"/>
            <a:ext cx="8433875" cy="952500"/>
          </a:xfrm>
        </p:spPr>
        <p:txBody>
          <a:bodyPr/>
          <a:lstStyle/>
          <a:p>
            <a:pPr algn="l"/>
            <a:r>
              <a:rPr lang="id-ID" b="1" dirty="0">
                <a:latin typeface="Tahoma" pitchFamily="34" charset="0"/>
                <a:ea typeface="Tahoma" pitchFamily="34" charset="0"/>
                <a:cs typeface="Tahoma" pitchFamily="34" charset="0"/>
              </a:rPr>
              <a:t>Studies Result Report</a:t>
            </a:r>
            <a:endParaRPr lang="id-ID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64585" y="3790448"/>
            <a:ext cx="2881658" cy="1895828"/>
          </a:xfrm>
          <a:prstGeom prst="rect">
            <a:avLst/>
          </a:prstGeom>
        </p:spPr>
      </p:pic>
      <p:grpSp>
        <p:nvGrpSpPr>
          <p:cNvPr id="38" name="Group 37"/>
          <p:cNvGrpSpPr/>
          <p:nvPr/>
        </p:nvGrpSpPr>
        <p:grpSpPr>
          <a:xfrm>
            <a:off x="218409" y="1455330"/>
            <a:ext cx="8925591" cy="3420304"/>
            <a:chOff x="218409" y="1295964"/>
            <a:chExt cx="8925591" cy="3420304"/>
          </a:xfrm>
        </p:grpSpPr>
        <p:grpSp>
          <p:nvGrpSpPr>
            <p:cNvPr id="48" name="Group 47"/>
            <p:cNvGrpSpPr/>
            <p:nvPr/>
          </p:nvGrpSpPr>
          <p:grpSpPr>
            <a:xfrm>
              <a:off x="6635576" y="1332027"/>
              <a:ext cx="2328912" cy="720080"/>
              <a:chOff x="6635576" y="1371569"/>
              <a:chExt cx="2328912" cy="720080"/>
            </a:xfrm>
          </p:grpSpPr>
          <p:sp>
            <p:nvSpPr>
              <p:cNvPr id="77" name="Rounded Rectangle 76"/>
              <p:cNvSpPr/>
              <p:nvPr/>
            </p:nvSpPr>
            <p:spPr>
              <a:xfrm>
                <a:off x="7236296" y="1371569"/>
                <a:ext cx="1728192" cy="720080"/>
              </a:xfrm>
              <a:prstGeom prst="roundRect">
                <a:avLst/>
              </a:prstGeom>
              <a:ln w="28575"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id-ID" dirty="0" smtClean="0">
                    <a:latin typeface="Baskerville Old Face" pitchFamily="18" charset="0"/>
                  </a:rPr>
                  <a:t>Final test                    </a:t>
                </a:r>
                <a:endParaRPr lang="id-ID" dirty="0">
                  <a:latin typeface="Baskerville Old Face" pitchFamily="18" charset="0"/>
                </a:endParaRPr>
              </a:p>
            </p:txBody>
          </p:sp>
          <p:sp>
            <p:nvSpPr>
              <p:cNvPr id="78" name="Right Arrow 77"/>
              <p:cNvSpPr/>
              <p:nvPr/>
            </p:nvSpPr>
            <p:spPr>
              <a:xfrm>
                <a:off x="6635576" y="1607868"/>
                <a:ext cx="648072" cy="189735"/>
              </a:xfrm>
              <a:prstGeom prst="rightArrow">
                <a:avLst/>
              </a:prstGeom>
              <a:ln w="28575"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id-ID" dirty="0" smtClean="0"/>
                  <a:t>  </a:t>
                </a:r>
                <a:endParaRPr lang="id-ID" dirty="0"/>
              </a:p>
            </p:txBody>
          </p:sp>
        </p:grpSp>
        <p:grpSp>
          <p:nvGrpSpPr>
            <p:cNvPr id="49" name="Group 48"/>
            <p:cNvGrpSpPr/>
            <p:nvPr/>
          </p:nvGrpSpPr>
          <p:grpSpPr>
            <a:xfrm>
              <a:off x="218409" y="1295964"/>
              <a:ext cx="1728192" cy="1849568"/>
              <a:chOff x="179512" y="2065412"/>
              <a:chExt cx="1728192" cy="1849568"/>
            </a:xfrm>
          </p:grpSpPr>
          <p:sp>
            <p:nvSpPr>
              <p:cNvPr id="71" name="Rounded Rectangle 70"/>
              <p:cNvSpPr/>
              <p:nvPr/>
            </p:nvSpPr>
            <p:spPr>
              <a:xfrm>
                <a:off x="179512" y="2065412"/>
                <a:ext cx="1728192" cy="720080"/>
              </a:xfrm>
              <a:prstGeom prst="roundRect">
                <a:avLst/>
              </a:prstGeom>
              <a:ln w="28575">
                <a:solidFill>
                  <a:srgbClr val="00B050"/>
                </a:solidFill>
              </a:ln>
            </p:spPr>
            <p:style>
              <a:lnRef idx="2">
                <a:schemeClr val="accent4"/>
              </a:lnRef>
              <a:fillRef idx="1">
                <a:schemeClr val="lt1"/>
              </a:fillRef>
              <a:effectRef idx="0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id-ID" dirty="0" smtClean="0">
                    <a:latin typeface="Baskerville Old Face" pitchFamily="18" charset="0"/>
                  </a:rPr>
                  <a:t>Observation </a:t>
                </a:r>
                <a:endParaRPr lang="id-ID" dirty="0">
                  <a:latin typeface="Baskerville Old Face" pitchFamily="18" charset="0"/>
                </a:endParaRPr>
              </a:p>
            </p:txBody>
          </p:sp>
          <p:cxnSp>
            <p:nvCxnSpPr>
              <p:cNvPr id="72" name="Straight Connector 71"/>
              <p:cNvCxnSpPr/>
              <p:nvPr/>
            </p:nvCxnSpPr>
            <p:spPr>
              <a:xfrm flipH="1">
                <a:off x="265973" y="2785492"/>
                <a:ext cx="1" cy="985472"/>
              </a:xfrm>
              <a:prstGeom prst="line">
                <a:avLst/>
              </a:prstGeom>
              <a:ln w="28575">
                <a:solidFill>
                  <a:srgbClr val="00B050"/>
                </a:solidFill>
              </a:ln>
            </p:spPr>
            <p:style>
              <a:lnRef idx="2">
                <a:schemeClr val="accent4"/>
              </a:lnRef>
              <a:fillRef idx="1">
                <a:schemeClr val="lt1"/>
              </a:fillRef>
              <a:effectRef idx="0">
                <a:schemeClr val="accent4"/>
              </a:effectRef>
              <a:fontRef idx="minor">
                <a:schemeClr val="dk1"/>
              </a:fontRef>
            </p:style>
          </p:cxnSp>
          <p:cxnSp>
            <p:nvCxnSpPr>
              <p:cNvPr id="73" name="Straight Arrow Connector 72"/>
              <p:cNvCxnSpPr/>
              <p:nvPr/>
            </p:nvCxnSpPr>
            <p:spPr>
              <a:xfrm>
                <a:off x="265973" y="3289548"/>
                <a:ext cx="360040" cy="0"/>
              </a:xfrm>
              <a:prstGeom prst="straightConnector1">
                <a:avLst/>
              </a:prstGeom>
              <a:ln w="28575">
                <a:solidFill>
                  <a:srgbClr val="00B050"/>
                </a:solidFill>
                <a:tailEnd type="arrow"/>
              </a:ln>
            </p:spPr>
            <p:style>
              <a:lnRef idx="2">
                <a:schemeClr val="accent4"/>
              </a:lnRef>
              <a:fillRef idx="1">
                <a:schemeClr val="lt1"/>
              </a:fillRef>
              <a:effectRef idx="0">
                <a:schemeClr val="accent4"/>
              </a:effectRef>
              <a:fontRef idx="minor">
                <a:schemeClr val="dk1"/>
              </a:fontRef>
            </p:style>
          </p:cxnSp>
          <p:sp>
            <p:nvSpPr>
              <p:cNvPr id="74" name="Rectangle 73"/>
              <p:cNvSpPr/>
              <p:nvPr/>
            </p:nvSpPr>
            <p:spPr>
              <a:xfrm>
                <a:off x="611560" y="3145532"/>
                <a:ext cx="1152128" cy="288032"/>
              </a:xfrm>
              <a:prstGeom prst="rect">
                <a:avLst/>
              </a:prstGeom>
              <a:ln w="28575">
                <a:solidFill>
                  <a:srgbClr val="00B050"/>
                </a:solidFill>
              </a:ln>
            </p:spPr>
            <p:style>
              <a:lnRef idx="2">
                <a:schemeClr val="accent4"/>
              </a:lnRef>
              <a:fillRef idx="1">
                <a:schemeClr val="lt1"/>
              </a:fillRef>
              <a:effectRef idx="0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id-ID" dirty="0" smtClean="0">
                    <a:latin typeface="Baskerville Old Face" pitchFamily="18" charset="0"/>
                  </a:rPr>
                  <a:t>Object </a:t>
                </a:r>
                <a:endParaRPr lang="id-ID" dirty="0">
                  <a:latin typeface="Baskerville Old Face" pitchFamily="18" charset="0"/>
                </a:endParaRPr>
              </a:p>
            </p:txBody>
          </p:sp>
          <p:sp>
            <p:nvSpPr>
              <p:cNvPr id="75" name="Rectangle 74"/>
              <p:cNvSpPr/>
              <p:nvPr/>
            </p:nvSpPr>
            <p:spPr>
              <a:xfrm>
                <a:off x="611560" y="3626948"/>
                <a:ext cx="1152128" cy="288032"/>
              </a:xfrm>
              <a:prstGeom prst="rect">
                <a:avLst/>
              </a:prstGeom>
              <a:ln w="28575">
                <a:solidFill>
                  <a:srgbClr val="00B050"/>
                </a:solidFill>
              </a:ln>
            </p:spPr>
            <p:style>
              <a:lnRef idx="2">
                <a:schemeClr val="accent4"/>
              </a:lnRef>
              <a:fillRef idx="1">
                <a:schemeClr val="lt1"/>
              </a:fillRef>
              <a:effectRef idx="0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id-ID" dirty="0" smtClean="0">
                    <a:latin typeface="Baskerville Old Face" pitchFamily="18" charset="0"/>
                  </a:rPr>
                  <a:t>Samples</a:t>
                </a:r>
                <a:endParaRPr lang="id-ID" dirty="0">
                  <a:latin typeface="Baskerville Old Face" pitchFamily="18" charset="0"/>
                </a:endParaRPr>
              </a:p>
            </p:txBody>
          </p:sp>
          <p:cxnSp>
            <p:nvCxnSpPr>
              <p:cNvPr id="76" name="Straight Arrow Connector 75"/>
              <p:cNvCxnSpPr/>
              <p:nvPr/>
            </p:nvCxnSpPr>
            <p:spPr>
              <a:xfrm>
                <a:off x="265973" y="3781090"/>
                <a:ext cx="360040" cy="0"/>
              </a:xfrm>
              <a:prstGeom prst="straightConnector1">
                <a:avLst/>
              </a:prstGeom>
              <a:ln w="28575">
                <a:solidFill>
                  <a:srgbClr val="00B050"/>
                </a:solidFill>
                <a:tailEnd type="arrow"/>
              </a:ln>
            </p:spPr>
            <p:style>
              <a:lnRef idx="2">
                <a:schemeClr val="accent4"/>
              </a:lnRef>
              <a:fillRef idx="1">
                <a:schemeClr val="lt1"/>
              </a:fillRef>
              <a:effectRef idx="0">
                <a:schemeClr val="accent4"/>
              </a:effectRef>
              <a:fontRef idx="minor">
                <a:schemeClr val="dk1"/>
              </a:fontRef>
            </p:style>
          </p:cxnSp>
        </p:grpSp>
        <p:grpSp>
          <p:nvGrpSpPr>
            <p:cNvPr id="50" name="Group 49"/>
            <p:cNvGrpSpPr/>
            <p:nvPr/>
          </p:nvGrpSpPr>
          <p:grpSpPr>
            <a:xfrm>
              <a:off x="1929951" y="1305246"/>
              <a:ext cx="2477971" cy="2574358"/>
              <a:chOff x="1907704" y="2083342"/>
              <a:chExt cx="2477971" cy="2574358"/>
            </a:xfrm>
          </p:grpSpPr>
          <p:sp>
            <p:nvSpPr>
              <p:cNvPr id="64" name="Rounded Rectangle 63"/>
              <p:cNvSpPr/>
              <p:nvPr/>
            </p:nvSpPr>
            <p:spPr>
              <a:xfrm>
                <a:off x="2554784" y="2083342"/>
                <a:ext cx="1728192" cy="720080"/>
              </a:xfrm>
              <a:prstGeom prst="roundRect">
                <a:avLst/>
              </a:prstGeom>
              <a:ln w="38100">
                <a:solidFill>
                  <a:srgbClr val="A3430D"/>
                </a:solidFill>
              </a:ln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id-ID" dirty="0" smtClean="0">
                    <a:latin typeface="Baskerville Old Face" pitchFamily="18" charset="0"/>
                  </a:rPr>
                  <a:t>Lab</a:t>
                </a:r>
                <a:r>
                  <a:rPr lang="en-US" dirty="0" smtClean="0">
                    <a:latin typeface="Baskerville Old Face" pitchFamily="18" charset="0"/>
                  </a:rPr>
                  <a:t>o</a:t>
                </a:r>
                <a:r>
                  <a:rPr lang="id-ID" dirty="0" smtClean="0">
                    <a:latin typeface="Baskerville Old Face" pitchFamily="18" charset="0"/>
                  </a:rPr>
                  <a:t>ratory </a:t>
                </a:r>
                <a:r>
                  <a:rPr lang="id-ID" dirty="0" smtClean="0">
                    <a:latin typeface="Baskerville Old Face" pitchFamily="18" charset="0"/>
                  </a:rPr>
                  <a:t>Test</a:t>
                </a:r>
                <a:endParaRPr lang="id-ID" dirty="0">
                  <a:latin typeface="Baskerville Old Face" pitchFamily="18" charset="0"/>
                </a:endParaRPr>
              </a:p>
            </p:txBody>
          </p:sp>
          <p:sp>
            <p:nvSpPr>
              <p:cNvPr id="65" name="Right Arrow 64"/>
              <p:cNvSpPr/>
              <p:nvPr/>
            </p:nvSpPr>
            <p:spPr>
              <a:xfrm>
                <a:off x="1907704" y="2357312"/>
                <a:ext cx="648072" cy="189735"/>
              </a:xfrm>
              <a:prstGeom prst="rightArrow">
                <a:avLst/>
              </a:prstGeom>
              <a:ln w="38100">
                <a:solidFill>
                  <a:srgbClr val="A3430D"/>
                </a:solidFill>
              </a:ln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id-ID">
                  <a:latin typeface="Baskerville Old Face" pitchFamily="18" charset="0"/>
                </a:endParaRPr>
              </a:p>
            </p:txBody>
          </p:sp>
          <p:cxnSp>
            <p:nvCxnSpPr>
              <p:cNvPr id="66" name="Straight Connector 65"/>
              <p:cNvCxnSpPr/>
              <p:nvPr/>
            </p:nvCxnSpPr>
            <p:spPr>
              <a:xfrm>
                <a:off x="2690253" y="2796812"/>
                <a:ext cx="9540" cy="1345512"/>
              </a:xfrm>
              <a:prstGeom prst="line">
                <a:avLst/>
              </a:prstGeom>
              <a:ln w="38100">
                <a:solidFill>
                  <a:srgbClr val="A3430D"/>
                </a:solidFill>
              </a:ln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</p:cxnSp>
          <p:sp>
            <p:nvSpPr>
              <p:cNvPr id="67" name="Rectangle 66"/>
              <p:cNvSpPr/>
              <p:nvPr/>
            </p:nvSpPr>
            <p:spPr>
              <a:xfrm>
                <a:off x="3059833" y="3001516"/>
                <a:ext cx="1325842" cy="454064"/>
              </a:xfrm>
              <a:prstGeom prst="rect">
                <a:avLst/>
              </a:prstGeom>
              <a:ln w="38100">
                <a:solidFill>
                  <a:srgbClr val="A3430D"/>
                </a:solidFill>
              </a:ln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id-ID" sz="1600" dirty="0" smtClean="0">
                    <a:latin typeface="Baskerville Old Face" pitchFamily="18" charset="0"/>
                  </a:rPr>
                  <a:t>Sample Test</a:t>
                </a:r>
                <a:endParaRPr lang="id-ID" sz="1600" dirty="0">
                  <a:latin typeface="Baskerville Old Face" pitchFamily="18" charset="0"/>
                </a:endParaRPr>
              </a:p>
            </p:txBody>
          </p:sp>
          <p:cxnSp>
            <p:nvCxnSpPr>
              <p:cNvPr id="68" name="Straight Arrow Connector 67"/>
              <p:cNvCxnSpPr/>
              <p:nvPr/>
            </p:nvCxnSpPr>
            <p:spPr>
              <a:xfrm>
                <a:off x="2699793" y="3289548"/>
                <a:ext cx="360040" cy="0"/>
              </a:xfrm>
              <a:prstGeom prst="straightConnector1">
                <a:avLst/>
              </a:prstGeom>
              <a:ln w="38100">
                <a:solidFill>
                  <a:srgbClr val="A3430D"/>
                </a:solidFill>
                <a:tailEnd type="arrow"/>
              </a:ln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</p:cxnSp>
          <p:cxnSp>
            <p:nvCxnSpPr>
              <p:cNvPr id="69" name="Straight Arrow Connector 68"/>
              <p:cNvCxnSpPr/>
              <p:nvPr/>
            </p:nvCxnSpPr>
            <p:spPr>
              <a:xfrm>
                <a:off x="2699793" y="4142324"/>
                <a:ext cx="360040" cy="0"/>
              </a:xfrm>
              <a:prstGeom prst="straightConnector1">
                <a:avLst/>
              </a:prstGeom>
              <a:ln w="38100">
                <a:solidFill>
                  <a:srgbClr val="A3430D"/>
                </a:solidFill>
                <a:tailEnd type="arrow"/>
              </a:ln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</p:cxnSp>
          <p:sp>
            <p:nvSpPr>
              <p:cNvPr id="70" name="Rectangle 69"/>
              <p:cNvSpPr/>
              <p:nvPr/>
            </p:nvSpPr>
            <p:spPr>
              <a:xfrm>
                <a:off x="3032213" y="3626948"/>
                <a:ext cx="1353462" cy="1030752"/>
              </a:xfrm>
              <a:prstGeom prst="rect">
                <a:avLst/>
              </a:prstGeom>
              <a:ln w="38100">
                <a:solidFill>
                  <a:srgbClr val="A3430D"/>
                </a:solidFill>
              </a:ln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id-ID" sz="1600" dirty="0" smtClean="0">
                    <a:latin typeface="Baskerville Old Face" pitchFamily="18" charset="0"/>
                  </a:rPr>
                  <a:t>Conservation method determination</a:t>
                </a:r>
                <a:endParaRPr lang="id-ID" sz="1600" dirty="0">
                  <a:latin typeface="Baskerville Old Face" pitchFamily="18" charset="0"/>
                </a:endParaRPr>
              </a:p>
            </p:txBody>
          </p:sp>
        </p:grpSp>
        <p:grpSp>
          <p:nvGrpSpPr>
            <p:cNvPr id="51" name="Group 50"/>
            <p:cNvGrpSpPr/>
            <p:nvPr/>
          </p:nvGrpSpPr>
          <p:grpSpPr>
            <a:xfrm>
              <a:off x="4305223" y="1295964"/>
              <a:ext cx="2406954" cy="3235212"/>
              <a:chOff x="4305223" y="2092140"/>
              <a:chExt cx="2406954" cy="3235212"/>
            </a:xfrm>
          </p:grpSpPr>
          <p:sp>
            <p:nvSpPr>
              <p:cNvPr id="55" name="Rounded Rectangle 54"/>
              <p:cNvSpPr/>
              <p:nvPr/>
            </p:nvSpPr>
            <p:spPr>
              <a:xfrm>
                <a:off x="4883424" y="2092140"/>
                <a:ext cx="1728192" cy="720080"/>
              </a:xfrm>
              <a:prstGeom prst="roundRect">
                <a:avLst/>
              </a:prstGeom>
              <a:ln w="38100"/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id-ID" dirty="0" smtClean="0">
                    <a:latin typeface="Baskerville Old Face" pitchFamily="18" charset="0"/>
                  </a:rPr>
                  <a:t>Studies result reports</a:t>
                </a:r>
                <a:endParaRPr lang="id-ID" dirty="0">
                  <a:latin typeface="Baskerville Old Face" pitchFamily="18" charset="0"/>
                </a:endParaRPr>
              </a:p>
            </p:txBody>
          </p:sp>
          <p:sp>
            <p:nvSpPr>
              <p:cNvPr id="56" name="Right Arrow 55"/>
              <p:cNvSpPr/>
              <p:nvPr/>
            </p:nvSpPr>
            <p:spPr>
              <a:xfrm>
                <a:off x="4305223" y="2375648"/>
                <a:ext cx="648072" cy="189735"/>
              </a:xfrm>
              <a:prstGeom prst="rightArrow">
                <a:avLst/>
              </a:prstGeom>
              <a:ln w="38100"/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id-ID">
                  <a:latin typeface="Baskerville Old Face" pitchFamily="18" charset="0"/>
                </a:endParaRPr>
              </a:p>
            </p:txBody>
          </p:sp>
          <p:cxnSp>
            <p:nvCxnSpPr>
              <p:cNvPr id="57" name="Straight Connector 56"/>
              <p:cNvCxnSpPr/>
              <p:nvPr/>
            </p:nvCxnSpPr>
            <p:spPr>
              <a:xfrm>
                <a:off x="5007118" y="2803422"/>
                <a:ext cx="9540" cy="2152365"/>
              </a:xfrm>
              <a:prstGeom prst="line">
                <a:avLst/>
              </a:prstGeom>
              <a:ln w="38100"/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</p:cxnSp>
          <p:sp>
            <p:nvSpPr>
              <p:cNvPr id="58" name="Rectangle 57"/>
              <p:cNvSpPr/>
              <p:nvPr/>
            </p:nvSpPr>
            <p:spPr>
              <a:xfrm>
                <a:off x="5364088" y="2996062"/>
                <a:ext cx="1152128" cy="473505"/>
              </a:xfrm>
              <a:prstGeom prst="rect">
                <a:avLst/>
              </a:prstGeom>
              <a:ln w="38100"/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id-ID" sz="1600" dirty="0" smtClean="0">
                    <a:latin typeface="Baskerville Old Face" pitchFamily="18" charset="0"/>
                  </a:rPr>
                  <a:t>Supporting theories</a:t>
                </a:r>
                <a:endParaRPr lang="id-ID" sz="1600" dirty="0">
                  <a:latin typeface="Baskerville Old Face" pitchFamily="18" charset="0"/>
                </a:endParaRPr>
              </a:p>
            </p:txBody>
          </p:sp>
          <p:sp>
            <p:nvSpPr>
              <p:cNvPr id="59" name="Rectangle 58"/>
              <p:cNvSpPr/>
              <p:nvPr/>
            </p:nvSpPr>
            <p:spPr>
              <a:xfrm>
                <a:off x="5409562" y="3716142"/>
                <a:ext cx="1302615" cy="725534"/>
              </a:xfrm>
              <a:prstGeom prst="rect">
                <a:avLst/>
              </a:prstGeom>
              <a:ln w="38100"/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id-ID" sz="1600" dirty="0" smtClean="0">
                    <a:latin typeface="Baskerville Old Face" pitchFamily="18" charset="0"/>
                  </a:rPr>
                  <a:t>Information deal with conservation</a:t>
                </a:r>
                <a:endParaRPr lang="id-ID" sz="1600" dirty="0">
                  <a:latin typeface="Baskerville Old Face" pitchFamily="18" charset="0"/>
                </a:endParaRPr>
              </a:p>
            </p:txBody>
          </p:sp>
          <p:sp>
            <p:nvSpPr>
              <p:cNvPr id="60" name="Rectangle 59"/>
              <p:cNvSpPr/>
              <p:nvPr/>
            </p:nvSpPr>
            <p:spPr>
              <a:xfrm>
                <a:off x="5434018" y="4601818"/>
                <a:ext cx="1152128" cy="725534"/>
              </a:xfrm>
              <a:prstGeom prst="rect">
                <a:avLst/>
              </a:prstGeom>
              <a:ln w="38100"/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id-ID" sz="1600" dirty="0" smtClean="0">
                    <a:latin typeface="Baskerville Old Face" pitchFamily="18" charset="0"/>
                  </a:rPr>
                  <a:t>Prior research</a:t>
                </a:r>
                <a:endParaRPr lang="id-ID" sz="1600" dirty="0">
                  <a:latin typeface="Baskerville Old Face" pitchFamily="18" charset="0"/>
                </a:endParaRPr>
              </a:p>
            </p:txBody>
          </p:sp>
          <p:cxnSp>
            <p:nvCxnSpPr>
              <p:cNvPr id="61" name="Straight Arrow Connector 60"/>
              <p:cNvCxnSpPr/>
              <p:nvPr/>
            </p:nvCxnSpPr>
            <p:spPr>
              <a:xfrm>
                <a:off x="5049523" y="3211880"/>
                <a:ext cx="360040" cy="0"/>
              </a:xfrm>
              <a:prstGeom prst="straightConnector1">
                <a:avLst/>
              </a:prstGeom>
              <a:ln w="38100">
                <a:tailEnd type="arrow"/>
              </a:ln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</p:cxnSp>
          <p:cxnSp>
            <p:nvCxnSpPr>
              <p:cNvPr id="62" name="Straight Arrow Connector 61"/>
              <p:cNvCxnSpPr/>
              <p:nvPr/>
            </p:nvCxnSpPr>
            <p:spPr>
              <a:xfrm>
                <a:off x="5049523" y="4077746"/>
                <a:ext cx="360040" cy="0"/>
              </a:xfrm>
              <a:prstGeom prst="straightConnector1">
                <a:avLst/>
              </a:prstGeom>
              <a:ln w="38100">
                <a:tailEnd type="arrow"/>
              </a:ln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</p:cxnSp>
          <p:cxnSp>
            <p:nvCxnSpPr>
              <p:cNvPr id="63" name="Straight Arrow Connector 62"/>
              <p:cNvCxnSpPr/>
              <p:nvPr/>
            </p:nvCxnSpPr>
            <p:spPr>
              <a:xfrm>
                <a:off x="5049523" y="4952600"/>
                <a:ext cx="360040" cy="0"/>
              </a:xfrm>
              <a:prstGeom prst="straightConnector1">
                <a:avLst/>
              </a:prstGeom>
              <a:ln w="38100">
                <a:tailEnd type="arrow"/>
              </a:ln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</p:cxnSp>
        </p:grpSp>
        <p:sp>
          <p:nvSpPr>
            <p:cNvPr id="52" name="Oval 51"/>
            <p:cNvSpPr/>
            <p:nvPr/>
          </p:nvSpPr>
          <p:spPr>
            <a:xfrm>
              <a:off x="4883424" y="1993805"/>
              <a:ext cx="2280864" cy="2722463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53" name="Oval 52"/>
            <p:cNvSpPr/>
            <p:nvPr/>
          </p:nvSpPr>
          <p:spPr>
            <a:xfrm>
              <a:off x="7452320" y="3061715"/>
              <a:ext cx="1691680" cy="864096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d-ID" b="1" dirty="0" smtClean="0">
                  <a:latin typeface="Baskerville Old Face" pitchFamily="18" charset="0"/>
                </a:rPr>
                <a:t>LIBRARY</a:t>
              </a:r>
              <a:endParaRPr lang="id-ID" b="1" dirty="0">
                <a:latin typeface="Baskerville Old Face" pitchFamily="18" charset="0"/>
              </a:endParaRPr>
            </a:p>
          </p:txBody>
        </p:sp>
        <p:sp>
          <p:nvSpPr>
            <p:cNvPr id="54" name="Left Arrow 53"/>
            <p:cNvSpPr/>
            <p:nvPr/>
          </p:nvSpPr>
          <p:spPr>
            <a:xfrm>
              <a:off x="7164288" y="3364228"/>
              <a:ext cx="432048" cy="259071"/>
            </a:xfrm>
            <a:prstGeom prst="leftArrow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</p:grpSp>
    </p:spTree>
    <p:extLst>
      <p:ext uri="{BB962C8B-B14F-4D97-AF65-F5344CB8AC3E}">
        <p14:creationId xmlns:p14="http://schemas.microsoft.com/office/powerpoint/2010/main" val="23659251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5012" y="2263532"/>
            <a:ext cx="6804248" cy="3857232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681" r="10484"/>
          <a:stretch/>
        </p:blipFill>
        <p:spPr>
          <a:xfrm rot="20886803">
            <a:off x="-625691" y="-185957"/>
            <a:ext cx="3075849" cy="229043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53068" y="265212"/>
            <a:ext cx="6480720" cy="876715"/>
          </a:xfrm>
          <a:solidFill>
            <a:srgbClr val="002060"/>
          </a:solidFill>
        </p:spPr>
        <p:txBody>
          <a:bodyPr/>
          <a:lstStyle/>
          <a:p>
            <a:r>
              <a:rPr lang="id-ID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Research Method</a:t>
            </a:r>
            <a:endParaRPr lang="id-ID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611560" y="1759476"/>
            <a:ext cx="3553414" cy="2646723"/>
            <a:chOff x="611560" y="1525351"/>
            <a:chExt cx="3553414" cy="2646723"/>
          </a:xfrm>
        </p:grpSpPr>
        <p:sp>
          <p:nvSpPr>
            <p:cNvPr id="16" name="Rectangle 15"/>
            <p:cNvSpPr/>
            <p:nvPr/>
          </p:nvSpPr>
          <p:spPr>
            <a:xfrm>
              <a:off x="636582" y="1903923"/>
              <a:ext cx="3528392" cy="720000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id-ID" dirty="0" smtClean="0">
                  <a:latin typeface="Tahoma" pitchFamily="34" charset="0"/>
                  <a:ea typeface="Tahoma" pitchFamily="34" charset="0"/>
                  <a:cs typeface="Tahoma" pitchFamily="34" charset="0"/>
                </a:rPr>
                <a:t>Qualitative Research</a:t>
              </a:r>
              <a:endParaRPr lang="id-ID" dirty="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7" name="Rounded Rectangle 16"/>
            <p:cNvSpPr/>
            <p:nvPr/>
          </p:nvSpPr>
          <p:spPr>
            <a:xfrm>
              <a:off x="633004" y="1525351"/>
              <a:ext cx="1728192" cy="504056"/>
            </a:xfrm>
            <a:prstGeom prst="round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latin typeface="Tahoma" pitchFamily="34" charset="0"/>
                  <a:ea typeface="Tahoma" pitchFamily="34" charset="0"/>
                  <a:cs typeface="Tahoma" pitchFamily="34" charset="0"/>
                </a:rPr>
                <a:t>T</a:t>
              </a:r>
              <a:r>
                <a:rPr lang="id-ID" b="1" dirty="0" smtClean="0">
                  <a:latin typeface="Tahoma" pitchFamily="34" charset="0"/>
                  <a:ea typeface="Tahoma" pitchFamily="34" charset="0"/>
                  <a:cs typeface="Tahoma" pitchFamily="34" charset="0"/>
                </a:rPr>
                <a:t>ype</a:t>
              </a:r>
              <a:endParaRPr lang="id-ID" b="1" dirty="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611560" y="3452074"/>
              <a:ext cx="3528392" cy="720000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id-ID" dirty="0" smtClean="0">
                  <a:latin typeface="Tahoma" pitchFamily="34" charset="0"/>
                  <a:ea typeface="Tahoma" pitchFamily="34" charset="0"/>
                  <a:cs typeface="Tahoma" pitchFamily="34" charset="0"/>
                </a:rPr>
                <a:t>Observation and Interview</a:t>
              </a:r>
              <a:endParaRPr lang="id-ID" dirty="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9" name="Rounded Rectangle 18"/>
            <p:cNvSpPr/>
            <p:nvPr/>
          </p:nvSpPr>
          <p:spPr>
            <a:xfrm>
              <a:off x="611560" y="3060516"/>
              <a:ext cx="1728192" cy="504056"/>
            </a:xfrm>
            <a:prstGeom prst="roundRect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d-ID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Data Collection</a:t>
              </a:r>
              <a:endParaRPr lang="id-ID" b="1" dirty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4913454" y="1425321"/>
            <a:ext cx="3979026" cy="3363222"/>
            <a:chOff x="4992665" y="1201316"/>
            <a:chExt cx="3979026" cy="3363222"/>
          </a:xfrm>
        </p:grpSpPr>
        <p:sp>
          <p:nvSpPr>
            <p:cNvPr id="21" name="Rectangle 20"/>
            <p:cNvSpPr/>
            <p:nvPr/>
          </p:nvSpPr>
          <p:spPr>
            <a:xfrm>
              <a:off x="4992665" y="1699779"/>
              <a:ext cx="3979026" cy="934264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n-US" sz="1600" dirty="0" smtClean="0">
                  <a:latin typeface="Tahoma" pitchFamily="34" charset="0"/>
                  <a:ea typeface="Tahoma" pitchFamily="34" charset="0"/>
                  <a:cs typeface="Tahoma" pitchFamily="34" charset="0"/>
                </a:rPr>
                <a:t>Triangulation by combining interviewing and observation techniques</a:t>
              </a:r>
              <a:endParaRPr lang="id-ID" sz="1600" dirty="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22" name="Rounded Rectangle 21"/>
            <p:cNvSpPr/>
            <p:nvPr/>
          </p:nvSpPr>
          <p:spPr>
            <a:xfrm>
              <a:off x="4992665" y="1201316"/>
              <a:ext cx="1728192" cy="668311"/>
            </a:xfrm>
            <a:prstGeom prst="roundRect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d-ID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Validity &amp; Reliability</a:t>
              </a:r>
              <a:endParaRPr lang="id-ID" b="1" dirty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5016329" y="3484538"/>
              <a:ext cx="3600000" cy="108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id-ID" sz="1600" dirty="0" smtClean="0">
                  <a:latin typeface="Tahoma" pitchFamily="34" charset="0"/>
                  <a:ea typeface="Tahoma" pitchFamily="34" charset="0"/>
                  <a:cs typeface="Tahoma" pitchFamily="34" charset="0"/>
                </a:rPr>
                <a:t>Data Analisis  from the reduction of interview and observation result </a:t>
              </a:r>
              <a:endParaRPr lang="id-ID" sz="1600" dirty="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24" name="Rounded Rectangle 23"/>
            <p:cNvSpPr/>
            <p:nvPr/>
          </p:nvSpPr>
          <p:spPr>
            <a:xfrm>
              <a:off x="5016329" y="2978389"/>
              <a:ext cx="1728192" cy="668311"/>
            </a:xfrm>
            <a:prstGeom prst="roundRect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d-ID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Data Analysis</a:t>
              </a:r>
              <a:endParaRPr lang="id-ID" b="1" dirty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34441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512" y="0"/>
            <a:ext cx="9180512" cy="5715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977" y="17024"/>
            <a:ext cx="8983534" cy="952500"/>
          </a:xfrm>
        </p:spPr>
        <p:txBody>
          <a:bodyPr>
            <a:normAutofit fontScale="90000"/>
          </a:bodyPr>
          <a:lstStyle/>
          <a:p>
            <a:r>
              <a:rPr lang="id-ID" sz="3600" b="1" dirty="0">
                <a:latin typeface="Tahoma" pitchFamily="34" charset="0"/>
                <a:ea typeface="Tahoma" pitchFamily="34" charset="0"/>
                <a:cs typeface="Tahoma" pitchFamily="34" charset="0"/>
              </a:rPr>
              <a:t>Borobudur Conservation Center Library</a:t>
            </a:r>
            <a:endParaRPr lang="id-ID" sz="36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971600" y="1759827"/>
            <a:ext cx="6912768" cy="953657"/>
            <a:chOff x="971600" y="1759827"/>
            <a:chExt cx="6912768" cy="953657"/>
          </a:xfrm>
        </p:grpSpPr>
        <p:sp>
          <p:nvSpPr>
            <p:cNvPr id="14" name="Pentagon 13"/>
            <p:cNvSpPr/>
            <p:nvPr/>
          </p:nvSpPr>
          <p:spPr>
            <a:xfrm>
              <a:off x="971600" y="1777380"/>
              <a:ext cx="2016224" cy="936104"/>
            </a:xfrm>
            <a:prstGeom prst="homePlate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>
                  <a:latin typeface="Tahoma" pitchFamily="34" charset="0"/>
                  <a:ea typeface="Tahoma" pitchFamily="34" charset="0"/>
                  <a:cs typeface="Tahoma" pitchFamily="34" charset="0"/>
                </a:rPr>
                <a:t>Collection</a:t>
              </a:r>
              <a:endParaRPr lang="en-US" sz="2400" b="1" dirty="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5" name="Chevron 14"/>
            <p:cNvSpPr/>
            <p:nvPr/>
          </p:nvSpPr>
          <p:spPr>
            <a:xfrm>
              <a:off x="2771800" y="1777380"/>
              <a:ext cx="890287" cy="936104"/>
            </a:xfrm>
            <a:prstGeom prst="chevron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3" name="Rectangle 2"/>
            <p:cNvSpPr/>
            <p:nvPr/>
          </p:nvSpPr>
          <p:spPr>
            <a:xfrm>
              <a:off x="4427984" y="1759827"/>
              <a:ext cx="3456384" cy="936104"/>
            </a:xfrm>
            <a:prstGeom prst="rect">
              <a:avLst/>
            </a:prstGeom>
            <a:ln w="28575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id-ID" dirty="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963263" y="3001516"/>
            <a:ext cx="6920893" cy="936104"/>
            <a:chOff x="963263" y="3001516"/>
            <a:chExt cx="6920893" cy="936104"/>
          </a:xfrm>
        </p:grpSpPr>
        <p:sp>
          <p:nvSpPr>
            <p:cNvPr id="16" name="Pentagon 15"/>
            <p:cNvSpPr/>
            <p:nvPr/>
          </p:nvSpPr>
          <p:spPr>
            <a:xfrm>
              <a:off x="963263" y="3001516"/>
              <a:ext cx="2016224" cy="936104"/>
            </a:xfrm>
            <a:prstGeom prst="homePlate">
              <a:avLst/>
            </a:prstGeom>
            <a:ln w="28575"/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d-ID" sz="2400" b="1" dirty="0">
                  <a:latin typeface="Tahoma" pitchFamily="34" charset="0"/>
                  <a:ea typeface="Tahoma" pitchFamily="34" charset="0"/>
                  <a:cs typeface="Tahoma" pitchFamily="34" charset="0"/>
                </a:rPr>
                <a:t>Duties </a:t>
              </a:r>
              <a:endParaRPr lang="en-US" sz="2400" b="1" dirty="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8" name="Chevron 17"/>
            <p:cNvSpPr/>
            <p:nvPr/>
          </p:nvSpPr>
          <p:spPr>
            <a:xfrm>
              <a:off x="2764124" y="3001516"/>
              <a:ext cx="890287" cy="936104"/>
            </a:xfrm>
            <a:prstGeom prst="chevron">
              <a:avLst/>
            </a:prstGeom>
            <a:ln w="28575"/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4427772" y="3001516"/>
              <a:ext cx="3456384" cy="936104"/>
            </a:xfrm>
            <a:prstGeom prst="rect">
              <a:avLst/>
            </a:prstGeom>
            <a:ln w="28575"/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id-ID" dirty="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963263" y="4243205"/>
            <a:ext cx="6920681" cy="990559"/>
            <a:chOff x="963263" y="4243205"/>
            <a:chExt cx="6920681" cy="990559"/>
          </a:xfrm>
        </p:grpSpPr>
        <p:sp>
          <p:nvSpPr>
            <p:cNvPr id="17" name="Pentagon 16"/>
            <p:cNvSpPr/>
            <p:nvPr/>
          </p:nvSpPr>
          <p:spPr>
            <a:xfrm>
              <a:off x="963263" y="4297660"/>
              <a:ext cx="2016224" cy="936104"/>
            </a:xfrm>
            <a:prstGeom prst="homePlate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>
                  <a:latin typeface="Tahoma" pitchFamily="34" charset="0"/>
                  <a:ea typeface="Tahoma" pitchFamily="34" charset="0"/>
                  <a:cs typeface="Tahoma" pitchFamily="34" charset="0"/>
                </a:rPr>
                <a:t>F</a:t>
              </a:r>
              <a:r>
                <a:rPr lang="id-ID" sz="2400" b="1" dirty="0" smtClean="0">
                  <a:latin typeface="Tahoma" pitchFamily="34" charset="0"/>
                  <a:ea typeface="Tahoma" pitchFamily="34" charset="0"/>
                  <a:cs typeface="Tahoma" pitchFamily="34" charset="0"/>
                </a:rPr>
                <a:t>unction</a:t>
              </a:r>
              <a:endParaRPr lang="en-US" sz="2400" b="1" dirty="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9" name="Chevron 18"/>
            <p:cNvSpPr/>
            <p:nvPr/>
          </p:nvSpPr>
          <p:spPr>
            <a:xfrm>
              <a:off x="2771800" y="4245803"/>
              <a:ext cx="890287" cy="936104"/>
            </a:xfrm>
            <a:prstGeom prst="chevron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427560" y="4243205"/>
              <a:ext cx="3456384" cy="936104"/>
            </a:xfrm>
            <a:prstGeom prst="rect">
              <a:avLst/>
            </a:prstGeom>
            <a:ln w="28575"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id-ID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</p:grpSp>
      <p:sp>
        <p:nvSpPr>
          <p:cNvPr id="7" name="Rectangle 6"/>
          <p:cNvSpPr/>
          <p:nvPr/>
        </p:nvSpPr>
        <p:spPr>
          <a:xfrm>
            <a:off x="4749918" y="2043213"/>
            <a:ext cx="30373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d-ID" dirty="0">
                <a:latin typeface="Tahoma" pitchFamily="34" charset="0"/>
                <a:ea typeface="Tahoma" pitchFamily="34" charset="0"/>
                <a:cs typeface="Tahoma" pitchFamily="34" charset="0"/>
              </a:rPr>
              <a:t>3690 copies with 2594 titles</a:t>
            </a:r>
          </a:p>
        </p:txBody>
      </p:sp>
      <p:sp>
        <p:nvSpPr>
          <p:cNvPr id="8" name="Rectangle 7"/>
          <p:cNvSpPr/>
          <p:nvPr/>
        </p:nvSpPr>
        <p:spPr>
          <a:xfrm>
            <a:off x="5182255" y="4529189"/>
            <a:ext cx="208723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d-ID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Information </a:t>
            </a:r>
            <a:r>
              <a:rPr lang="id-ID" dirty="0">
                <a:latin typeface="Tahoma" pitchFamily="34" charset="0"/>
                <a:ea typeface="Tahoma" pitchFamily="34" charset="0"/>
                <a:cs typeface="Tahoma" pitchFamily="34" charset="0"/>
              </a:rPr>
              <a:t>center</a:t>
            </a:r>
          </a:p>
        </p:txBody>
      </p:sp>
      <p:sp>
        <p:nvSpPr>
          <p:cNvPr id="9" name="Rectangle 8"/>
          <p:cNvSpPr/>
          <p:nvPr/>
        </p:nvSpPr>
        <p:spPr>
          <a:xfrm>
            <a:off x="4427984" y="3001978"/>
            <a:ext cx="345638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d-ID" dirty="0">
                <a:latin typeface="Tahoma" pitchFamily="34" charset="0"/>
                <a:ea typeface="Tahoma" pitchFamily="34" charset="0"/>
                <a:cs typeface="Tahoma" pitchFamily="34" charset="0"/>
              </a:rPr>
              <a:t>Supporting the implementation of the implementation of the tasks of their parent institutions</a:t>
            </a:r>
          </a:p>
        </p:txBody>
      </p:sp>
    </p:spTree>
    <p:extLst>
      <p:ext uri="{BB962C8B-B14F-4D97-AF65-F5344CB8AC3E}">
        <p14:creationId xmlns:p14="http://schemas.microsoft.com/office/powerpoint/2010/main" val="1004500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1370</TotalTime>
  <Words>544</Words>
  <Application>Microsoft Office PowerPoint</Application>
  <PresentationFormat>On-screen Show (16:10)</PresentationFormat>
  <Paragraphs>99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Borobudur Conservation Center</vt:lpstr>
      <vt:lpstr>PowerPoint Presentation</vt:lpstr>
      <vt:lpstr>Studies Result Report</vt:lpstr>
      <vt:lpstr>Research Method</vt:lpstr>
      <vt:lpstr>Borobudur Conservation Center Library</vt:lpstr>
      <vt:lpstr>Roles of Library for Studies Result Report</vt:lpstr>
      <vt:lpstr>Roles of Library for Research Result Report</vt:lpstr>
      <vt:lpstr>Roles of Library for Research Result Report</vt:lpstr>
      <vt:lpstr>Roles of Library for Research Result Report</vt:lpstr>
      <vt:lpstr>PowerPoint Presentation</vt:lpstr>
      <vt:lpstr>Conclusion</vt:lpstr>
      <vt:lpstr>Sugesstion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Role of Borobudur Conservation Center Library in Providing References for Composing Cultural Objects Studies Results</dc:title>
  <dc:creator>XXX</dc:creator>
  <cp:lastModifiedBy>asus</cp:lastModifiedBy>
  <cp:revision>86</cp:revision>
  <cp:lastPrinted>2017-05-08T07:25:57Z</cp:lastPrinted>
  <dcterms:created xsi:type="dcterms:W3CDTF">2017-05-03T02:54:06Z</dcterms:created>
  <dcterms:modified xsi:type="dcterms:W3CDTF">2017-05-08T16:24:02Z</dcterms:modified>
</cp:coreProperties>
</file>