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0" r:id="rId7"/>
    <p:sldId id="271" r:id="rId8"/>
    <p:sldId id="272" r:id="rId9"/>
    <p:sldId id="273" r:id="rId10"/>
    <p:sldId id="274" r:id="rId11"/>
    <p:sldId id="262" r:id="rId12"/>
    <p:sldId id="261" r:id="rId13"/>
    <p:sldId id="263" r:id="rId14"/>
    <p:sldId id="264" r:id="rId15"/>
    <p:sldId id="267" r:id="rId16"/>
    <p:sldId id="265" r:id="rId17"/>
    <p:sldId id="266" r:id="rId18"/>
    <p:sldId id="268" r:id="rId19"/>
    <p:sldId id="269"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666" y="-13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9CEAC47-BFA5-4286-8844-F4EBE90BF093}" type="datetimeFigureOut">
              <a:rPr lang="id-ID" smtClean="0"/>
              <a:t>09/05/2017</a:t>
            </a:fld>
            <a:endParaRPr lang="id-ID"/>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id-ID"/>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C1E4F33-FB2B-45DD-9A5D-539535747990}"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EAC47-BFA5-4286-8844-F4EBE90BF093}" type="datetimeFigureOut">
              <a:rPr lang="id-ID" smtClean="0"/>
              <a:t>09/05/2017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1E4F33-FB2B-45DD-9A5D-539535747990}"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CEAC47-BFA5-4286-8844-F4EBE90BF093}" type="datetimeFigureOut">
              <a:rPr lang="id-ID" smtClean="0"/>
              <a:t>09/05/2017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C1E4F33-FB2B-45DD-9A5D-539535747990}"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9CEAC47-BFA5-4286-8844-F4EBE90BF093}" type="datetimeFigureOut">
              <a:rPr lang="id-ID" smtClean="0"/>
              <a:t>09/05/2017</a:t>
            </a:fld>
            <a:endParaRPr lang="id-ID"/>
          </a:p>
        </p:txBody>
      </p:sp>
      <p:sp>
        <p:nvSpPr>
          <p:cNvPr id="9" name="Slide Number Placeholder 8"/>
          <p:cNvSpPr>
            <a:spLocks noGrp="1"/>
          </p:cNvSpPr>
          <p:nvPr>
            <p:ph type="sldNum" sz="quarter" idx="15"/>
          </p:nvPr>
        </p:nvSpPr>
        <p:spPr/>
        <p:txBody>
          <a:bodyPr rtlCol="0"/>
          <a:lstStyle/>
          <a:p>
            <a:fld id="{DC1E4F33-FB2B-45DD-9A5D-539535747990}" type="slidenum">
              <a:rPr lang="id-ID" smtClean="0"/>
              <a:t>‹#›</a:t>
            </a:fld>
            <a:endParaRPr lang="id-ID"/>
          </a:p>
        </p:txBody>
      </p:sp>
      <p:sp>
        <p:nvSpPr>
          <p:cNvPr id="10" name="Footer Placeholder 9"/>
          <p:cNvSpPr>
            <a:spLocks noGrp="1"/>
          </p:cNvSpPr>
          <p:nvPr>
            <p:ph type="ftr" sz="quarter" idx="16"/>
          </p:nvPr>
        </p:nvSpPr>
        <p:spPr/>
        <p:txBody>
          <a:bodyPr rtlCol="0"/>
          <a:lstStyle/>
          <a:p>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9CEAC47-BFA5-4286-8844-F4EBE90BF093}" type="datetimeFigureOut">
              <a:rPr lang="id-ID" smtClean="0"/>
              <a:t>09/05/2017</a:t>
            </a:fld>
            <a:endParaRPr lang="id-ID"/>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id-ID"/>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C1E4F33-FB2B-45DD-9A5D-539535747990}"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9CEAC47-BFA5-4286-8844-F4EBE90BF093}" type="datetimeFigureOut">
              <a:rPr lang="id-ID" smtClean="0"/>
              <a:t>09/05/2017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C1E4F33-FB2B-45DD-9A5D-539535747990}" type="slidenum">
              <a:rPr lang="id-ID" smtClean="0"/>
              <a:t>‹#›</a:t>
            </a:fld>
            <a:endParaRPr lang="id-ID"/>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9CEAC47-BFA5-4286-8844-F4EBE90BF093}" type="datetimeFigureOut">
              <a:rPr lang="id-ID" smtClean="0"/>
              <a:t>09/05/2017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C1E4F33-FB2B-45DD-9A5D-539535747990}" type="slidenum">
              <a:rPr lang="id-ID" smtClean="0"/>
              <a:t>‹#›</a:t>
            </a:fld>
            <a:endParaRPr lang="id-ID"/>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9CEAC47-BFA5-4286-8844-F4EBE90BF093}" type="datetimeFigureOut">
              <a:rPr lang="id-ID" smtClean="0"/>
              <a:t>09/05/2017</a:t>
            </a:fld>
            <a:endParaRPr lang="id-ID"/>
          </a:p>
        </p:txBody>
      </p:sp>
      <p:sp>
        <p:nvSpPr>
          <p:cNvPr id="7" name="Slide Number Placeholder 6"/>
          <p:cNvSpPr>
            <a:spLocks noGrp="1"/>
          </p:cNvSpPr>
          <p:nvPr>
            <p:ph type="sldNum" sz="quarter" idx="11"/>
          </p:nvPr>
        </p:nvSpPr>
        <p:spPr/>
        <p:txBody>
          <a:bodyPr rtlCol="0"/>
          <a:lstStyle/>
          <a:p>
            <a:fld id="{DC1E4F33-FB2B-45DD-9A5D-539535747990}" type="slidenum">
              <a:rPr lang="id-ID" smtClean="0"/>
              <a:t>‹#›</a:t>
            </a:fld>
            <a:endParaRPr lang="id-ID"/>
          </a:p>
        </p:txBody>
      </p:sp>
      <p:sp>
        <p:nvSpPr>
          <p:cNvPr id="8" name="Footer Placeholder 7"/>
          <p:cNvSpPr>
            <a:spLocks noGrp="1"/>
          </p:cNvSpPr>
          <p:nvPr>
            <p:ph type="ftr" sz="quarter" idx="12"/>
          </p:nvPr>
        </p:nvSpPr>
        <p:spPr/>
        <p:txBody>
          <a:bodyPr rtlCol="0"/>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EAC47-BFA5-4286-8844-F4EBE90BF093}" type="datetimeFigureOut">
              <a:rPr lang="id-ID" smtClean="0"/>
              <a:t>09/05/2017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C1E4F33-FB2B-45DD-9A5D-539535747990}"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9CEAC47-BFA5-4286-8844-F4EBE90BF093}" type="datetimeFigureOut">
              <a:rPr lang="id-ID" smtClean="0"/>
              <a:t>09/05/2017</a:t>
            </a:fld>
            <a:endParaRPr lang="id-ID"/>
          </a:p>
        </p:txBody>
      </p:sp>
      <p:sp>
        <p:nvSpPr>
          <p:cNvPr id="22" name="Slide Number Placeholder 21"/>
          <p:cNvSpPr>
            <a:spLocks noGrp="1"/>
          </p:cNvSpPr>
          <p:nvPr>
            <p:ph type="sldNum" sz="quarter" idx="15"/>
          </p:nvPr>
        </p:nvSpPr>
        <p:spPr/>
        <p:txBody>
          <a:bodyPr rtlCol="0"/>
          <a:lstStyle/>
          <a:p>
            <a:fld id="{DC1E4F33-FB2B-45DD-9A5D-539535747990}" type="slidenum">
              <a:rPr lang="id-ID" smtClean="0"/>
              <a:t>‹#›</a:t>
            </a:fld>
            <a:endParaRPr lang="id-ID"/>
          </a:p>
        </p:txBody>
      </p:sp>
      <p:sp>
        <p:nvSpPr>
          <p:cNvPr id="23" name="Footer Placeholder 22"/>
          <p:cNvSpPr>
            <a:spLocks noGrp="1"/>
          </p:cNvSpPr>
          <p:nvPr>
            <p:ph type="ftr" sz="quarter" idx="16"/>
          </p:nvPr>
        </p:nvSpPr>
        <p:spPr/>
        <p:txBody>
          <a:bodyPr rtlCol="0"/>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9CEAC47-BFA5-4286-8844-F4EBE90BF093}" type="datetimeFigureOut">
              <a:rPr lang="id-ID" smtClean="0"/>
              <a:t>09/05/2017</a:t>
            </a:fld>
            <a:endParaRPr lang="id-ID"/>
          </a:p>
        </p:txBody>
      </p:sp>
      <p:sp>
        <p:nvSpPr>
          <p:cNvPr id="18" name="Slide Number Placeholder 17"/>
          <p:cNvSpPr>
            <a:spLocks noGrp="1"/>
          </p:cNvSpPr>
          <p:nvPr>
            <p:ph type="sldNum" sz="quarter" idx="11"/>
          </p:nvPr>
        </p:nvSpPr>
        <p:spPr/>
        <p:txBody>
          <a:bodyPr rtlCol="0"/>
          <a:lstStyle/>
          <a:p>
            <a:fld id="{DC1E4F33-FB2B-45DD-9A5D-539535747990}" type="slidenum">
              <a:rPr lang="id-ID" smtClean="0"/>
              <a:t>‹#›</a:t>
            </a:fld>
            <a:endParaRPr lang="id-ID"/>
          </a:p>
        </p:txBody>
      </p:sp>
      <p:sp>
        <p:nvSpPr>
          <p:cNvPr id="21" name="Footer Placeholder 20"/>
          <p:cNvSpPr>
            <a:spLocks noGrp="1"/>
          </p:cNvSpPr>
          <p:nvPr>
            <p:ph type="ftr" sz="quarter" idx="12"/>
          </p:nvPr>
        </p:nvSpPr>
        <p:spPr/>
        <p:txBody>
          <a:bodyPr rtlCol="0"/>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9CEAC47-BFA5-4286-8844-F4EBE90BF093}" type="datetimeFigureOut">
              <a:rPr lang="id-ID" smtClean="0"/>
              <a:t>09/05/2017</a:t>
            </a:fld>
            <a:endParaRPr lang="id-ID"/>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d-ID"/>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C1E4F33-FB2B-45DD-9A5D-539535747990}"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yahpuspitasari2012@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yahpuspitasari2012@gmail.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500306"/>
            <a:ext cx="7772400" cy="1470025"/>
          </a:xfrm>
        </p:spPr>
        <p:txBody>
          <a:bodyPr>
            <a:noAutofit/>
          </a:bodyPr>
          <a:lstStyle/>
          <a:p>
            <a:r>
              <a:rPr lang="id-ID" sz="3200" b="1" dirty="0"/>
              <a:t>The Lecturers’ Personal Information Management in The Faculty of Vocational Education Universitas Airlangga</a:t>
            </a:r>
            <a:r>
              <a:rPr lang="id-ID" sz="3200" dirty="0"/>
              <a:t/>
            </a:r>
            <a:br>
              <a:rPr lang="id-ID" sz="3200" dirty="0"/>
            </a:br>
            <a:endParaRPr lang="id-ID" sz="3200" dirty="0"/>
          </a:p>
        </p:txBody>
      </p:sp>
      <p:sp>
        <p:nvSpPr>
          <p:cNvPr id="3" name="Subtitle 2"/>
          <p:cNvSpPr>
            <a:spLocks noGrp="1"/>
          </p:cNvSpPr>
          <p:nvPr>
            <p:ph type="subTitle" idx="1"/>
          </p:nvPr>
        </p:nvSpPr>
        <p:spPr/>
        <p:txBody>
          <a:bodyPr>
            <a:noAutofit/>
          </a:bodyPr>
          <a:lstStyle/>
          <a:p>
            <a:pPr algn="l"/>
            <a:r>
              <a:rPr lang="en-US" sz="1600" dirty="0" err="1"/>
              <a:t>Dyah</a:t>
            </a:r>
            <a:r>
              <a:rPr lang="en-US" sz="1600" dirty="0"/>
              <a:t> </a:t>
            </a:r>
            <a:r>
              <a:rPr lang="en-US" sz="1600" dirty="0" err="1"/>
              <a:t>Puspitasari</a:t>
            </a:r>
            <a:r>
              <a:rPr lang="en-US" sz="1600" dirty="0"/>
              <a:t> </a:t>
            </a:r>
            <a:r>
              <a:rPr lang="en-US" sz="1600" dirty="0" err="1"/>
              <a:t>Srirahayu</a:t>
            </a:r>
            <a:r>
              <a:rPr lang="en-US" sz="1600" dirty="0"/>
              <a:t>, </a:t>
            </a:r>
            <a:r>
              <a:rPr lang="en-US" sz="1600" dirty="0" err="1"/>
              <a:t>S.Kom</a:t>
            </a:r>
            <a:r>
              <a:rPr lang="en-US" sz="1600" dirty="0"/>
              <a:t>., </a:t>
            </a:r>
            <a:r>
              <a:rPr lang="en-US" sz="1600" dirty="0" err="1"/>
              <a:t>M.Hum</a:t>
            </a:r>
            <a:endParaRPr lang="id-ID" sz="1600" dirty="0"/>
          </a:p>
          <a:p>
            <a:pPr algn="l"/>
            <a:r>
              <a:rPr lang="id-ID" sz="1600" dirty="0"/>
              <a:t>The Study Program of Library Technician, Faculty of Vocational Education Universitas Airlangga, Jl. Srikana 65 Surabaya, </a:t>
            </a:r>
            <a:r>
              <a:rPr lang="id-ID" sz="1600" u="sng" dirty="0">
                <a:hlinkClick r:id="rId2"/>
              </a:rPr>
              <a:t>dyahpuspitasari2012@gmail.com</a:t>
            </a:r>
            <a:endParaRPr lang="id-ID" sz="1600" dirty="0"/>
          </a:p>
          <a:p>
            <a:pPr algn="l"/>
            <a:endParaRPr lang="id-ID" sz="1600" dirty="0"/>
          </a:p>
        </p:txBody>
      </p:sp>
      <p:sp>
        <p:nvSpPr>
          <p:cNvPr id="4" name="Title 1"/>
          <p:cNvSpPr txBox="1">
            <a:spLocks/>
          </p:cNvSpPr>
          <p:nvPr/>
        </p:nvSpPr>
        <p:spPr>
          <a:xfrm>
            <a:off x="571472" y="285728"/>
            <a:ext cx="7772400" cy="1470025"/>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d-ID" b="1" i="0" u="none" strike="noStrike" kern="1200" cap="none" spc="0" normalizeH="0" baseline="0" noProof="0" dirty="0" smtClean="0">
                <a:ln>
                  <a:noFill/>
                </a:ln>
                <a:solidFill>
                  <a:schemeClr val="tx1"/>
                </a:solidFill>
                <a:effectLst/>
                <a:uLnTx/>
                <a:uFillTx/>
                <a:latin typeface="+mj-lt"/>
                <a:ea typeface="+mj-ea"/>
                <a:cs typeface="+mj-cs"/>
              </a:rPr>
              <a:t>ICoASL</a:t>
            </a:r>
            <a:r>
              <a:rPr kumimoji="0" lang="id-ID" b="1" i="0" u="none" strike="noStrike" kern="1200" cap="none" spc="0" normalizeH="0" noProof="0" dirty="0" smtClean="0">
                <a:ln>
                  <a:noFill/>
                </a:ln>
                <a:solidFill>
                  <a:schemeClr val="tx1"/>
                </a:solidFill>
                <a:effectLst/>
                <a:uLnTx/>
                <a:uFillTx/>
                <a:latin typeface="+mj-lt"/>
                <a:ea typeface="+mj-ea"/>
                <a:cs typeface="+mj-cs"/>
              </a:rPr>
              <a:t> 2017</a:t>
            </a:r>
          </a:p>
          <a:p>
            <a:pPr marL="0" marR="0" lvl="0" indent="0" algn="r" defTabSz="914400" rtl="0" eaLnBrk="1" fontAlgn="auto" latinLnBrk="0" hangingPunct="1">
              <a:lnSpc>
                <a:spcPct val="100000"/>
              </a:lnSpc>
              <a:spcBef>
                <a:spcPct val="0"/>
              </a:spcBef>
              <a:spcAft>
                <a:spcPts val="0"/>
              </a:spcAft>
              <a:buClrTx/>
              <a:buSzTx/>
              <a:buFontTx/>
              <a:buNone/>
              <a:tabLst/>
              <a:defRPr/>
            </a:pPr>
            <a:r>
              <a:rPr lang="id-ID" b="1" baseline="0" dirty="0" smtClean="0">
                <a:latin typeface="+mj-lt"/>
                <a:ea typeface="+mj-ea"/>
                <a:cs typeface="+mj-cs"/>
              </a:rPr>
              <a:t>Yogyakarata,</a:t>
            </a:r>
            <a:r>
              <a:rPr lang="id-ID" b="1" dirty="0" smtClean="0">
                <a:latin typeface="+mj-lt"/>
                <a:ea typeface="+mj-ea"/>
                <a:cs typeface="+mj-cs"/>
              </a:rPr>
              <a:t> 10 May 2017</a:t>
            </a:r>
            <a:r>
              <a:rPr kumimoji="0" lang="id-ID" b="0" i="0" u="none" strike="noStrike" kern="1200" cap="none" spc="0" normalizeH="0" baseline="0" noProof="0" dirty="0" smtClean="0">
                <a:ln>
                  <a:noFill/>
                </a:ln>
                <a:solidFill>
                  <a:schemeClr val="tx1"/>
                </a:solidFill>
                <a:effectLst/>
                <a:uLnTx/>
                <a:uFillTx/>
                <a:latin typeface="+mj-lt"/>
                <a:ea typeface="+mj-ea"/>
                <a:cs typeface="+mj-cs"/>
              </a:rPr>
              <a:t/>
            </a:r>
            <a:br>
              <a:rPr kumimoji="0" lang="id-ID" b="0" i="0" u="none" strike="noStrike" kern="1200" cap="none" spc="0" normalizeH="0" baseline="0" noProof="0" dirty="0" smtClean="0">
                <a:ln>
                  <a:noFill/>
                </a:ln>
                <a:solidFill>
                  <a:schemeClr val="tx1"/>
                </a:solidFill>
                <a:effectLst/>
                <a:uLnTx/>
                <a:uFillTx/>
                <a:latin typeface="+mj-lt"/>
                <a:ea typeface="+mj-ea"/>
                <a:cs typeface="+mj-cs"/>
              </a:rPr>
            </a:br>
            <a:endParaRPr kumimoji="0" lang="id-ID"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571744"/>
            <a:ext cx="7772400" cy="1470025"/>
          </a:xfrm>
        </p:spPr>
        <p:txBody>
          <a:bodyPr>
            <a:noAutofit/>
          </a:bodyPr>
          <a:lstStyle/>
          <a:p>
            <a:r>
              <a:rPr lang="id-ID" sz="3200" b="1" dirty="0"/>
              <a:t>The Lecturers’ Personal Information Management in The Faculty of Vocational Education Universitas Airlangga</a:t>
            </a:r>
            <a:r>
              <a:rPr lang="id-ID" sz="3200" dirty="0"/>
              <a:t/>
            </a:r>
            <a:br>
              <a:rPr lang="id-ID" sz="3200" dirty="0"/>
            </a:br>
            <a:endParaRPr lang="id-ID" sz="3200" dirty="0"/>
          </a:p>
        </p:txBody>
      </p:sp>
      <p:sp>
        <p:nvSpPr>
          <p:cNvPr id="3" name="Subtitle 2"/>
          <p:cNvSpPr>
            <a:spLocks noGrp="1"/>
          </p:cNvSpPr>
          <p:nvPr>
            <p:ph type="subTitle" idx="1"/>
          </p:nvPr>
        </p:nvSpPr>
        <p:spPr/>
        <p:txBody>
          <a:bodyPr>
            <a:noAutofit/>
          </a:bodyPr>
          <a:lstStyle/>
          <a:p>
            <a:pPr algn="l"/>
            <a:r>
              <a:rPr lang="en-US" sz="1600" dirty="0" err="1"/>
              <a:t>Dyah</a:t>
            </a:r>
            <a:r>
              <a:rPr lang="en-US" sz="1600" dirty="0"/>
              <a:t> </a:t>
            </a:r>
            <a:r>
              <a:rPr lang="en-US" sz="1600" dirty="0" err="1"/>
              <a:t>Puspitasari</a:t>
            </a:r>
            <a:r>
              <a:rPr lang="en-US" sz="1600" dirty="0"/>
              <a:t> </a:t>
            </a:r>
            <a:r>
              <a:rPr lang="en-US" sz="1600" dirty="0" err="1"/>
              <a:t>Srirahayu</a:t>
            </a:r>
            <a:r>
              <a:rPr lang="en-US" sz="1600" dirty="0"/>
              <a:t>, </a:t>
            </a:r>
            <a:r>
              <a:rPr lang="en-US" sz="1600" dirty="0" err="1"/>
              <a:t>S.Kom</a:t>
            </a:r>
            <a:r>
              <a:rPr lang="en-US" sz="1600" dirty="0"/>
              <a:t>., </a:t>
            </a:r>
            <a:r>
              <a:rPr lang="en-US" sz="1600" dirty="0" err="1"/>
              <a:t>M.Hum</a:t>
            </a:r>
            <a:endParaRPr lang="id-ID" sz="1600" dirty="0"/>
          </a:p>
          <a:p>
            <a:pPr algn="l"/>
            <a:r>
              <a:rPr lang="id-ID" sz="1600" dirty="0"/>
              <a:t>The Study Program of Library Technician, Faculty of Vocational Education Universitas Airlangga, Jl. Srikana 65 Surabaya, </a:t>
            </a:r>
            <a:r>
              <a:rPr lang="id-ID" sz="1600" u="sng" dirty="0">
                <a:hlinkClick r:id="rId2"/>
              </a:rPr>
              <a:t>dyahpuspitasari2012@gmail.com</a:t>
            </a:r>
            <a:endParaRPr lang="id-ID" sz="1600" dirty="0"/>
          </a:p>
          <a:p>
            <a:pPr algn="l"/>
            <a:endParaRPr lang="id-ID" sz="1600" dirty="0"/>
          </a:p>
        </p:txBody>
      </p:sp>
      <p:sp>
        <p:nvSpPr>
          <p:cNvPr id="4" name="Title 1"/>
          <p:cNvSpPr txBox="1">
            <a:spLocks/>
          </p:cNvSpPr>
          <p:nvPr/>
        </p:nvSpPr>
        <p:spPr>
          <a:xfrm>
            <a:off x="642910" y="357166"/>
            <a:ext cx="7772400" cy="1470025"/>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d-ID" b="1" i="0" u="none" strike="noStrike" kern="1200" cap="none" spc="0" normalizeH="0" baseline="0" noProof="0" dirty="0" smtClean="0">
                <a:ln>
                  <a:noFill/>
                </a:ln>
                <a:solidFill>
                  <a:schemeClr val="tx1"/>
                </a:solidFill>
                <a:effectLst/>
                <a:uLnTx/>
                <a:uFillTx/>
                <a:latin typeface="+mj-lt"/>
                <a:ea typeface="+mj-ea"/>
                <a:cs typeface="+mj-cs"/>
              </a:rPr>
              <a:t>ICoASL</a:t>
            </a:r>
            <a:r>
              <a:rPr kumimoji="0" lang="id-ID" b="1" i="0" u="none" strike="noStrike" kern="1200" cap="none" spc="0" normalizeH="0" noProof="0" dirty="0" smtClean="0">
                <a:ln>
                  <a:noFill/>
                </a:ln>
                <a:solidFill>
                  <a:schemeClr val="tx1"/>
                </a:solidFill>
                <a:effectLst/>
                <a:uLnTx/>
                <a:uFillTx/>
                <a:latin typeface="+mj-lt"/>
                <a:ea typeface="+mj-ea"/>
                <a:cs typeface="+mj-cs"/>
              </a:rPr>
              <a:t> 2017</a:t>
            </a:r>
          </a:p>
          <a:p>
            <a:pPr marL="0" marR="0" lvl="0" indent="0" algn="r" defTabSz="914400" rtl="0" eaLnBrk="1" fontAlgn="auto" latinLnBrk="0" hangingPunct="1">
              <a:lnSpc>
                <a:spcPct val="100000"/>
              </a:lnSpc>
              <a:spcBef>
                <a:spcPct val="0"/>
              </a:spcBef>
              <a:spcAft>
                <a:spcPts val="0"/>
              </a:spcAft>
              <a:buClrTx/>
              <a:buSzTx/>
              <a:buFontTx/>
              <a:buNone/>
              <a:tabLst/>
              <a:defRPr/>
            </a:pPr>
            <a:r>
              <a:rPr lang="id-ID" b="1" baseline="0" dirty="0" smtClean="0">
                <a:latin typeface="+mj-lt"/>
                <a:ea typeface="+mj-ea"/>
                <a:cs typeface="+mj-cs"/>
              </a:rPr>
              <a:t>Yogyakarata,</a:t>
            </a:r>
            <a:r>
              <a:rPr lang="id-ID" b="1" dirty="0" smtClean="0">
                <a:latin typeface="+mj-lt"/>
                <a:ea typeface="+mj-ea"/>
                <a:cs typeface="+mj-cs"/>
              </a:rPr>
              <a:t> 10 May 2017</a:t>
            </a:r>
            <a:r>
              <a:rPr kumimoji="0" lang="id-ID" b="0" i="0" u="none" strike="noStrike" kern="1200" cap="none" spc="0" normalizeH="0" baseline="0" noProof="0" dirty="0" smtClean="0">
                <a:ln>
                  <a:noFill/>
                </a:ln>
                <a:solidFill>
                  <a:schemeClr val="tx1"/>
                </a:solidFill>
                <a:effectLst/>
                <a:uLnTx/>
                <a:uFillTx/>
                <a:latin typeface="+mj-lt"/>
                <a:ea typeface="+mj-ea"/>
                <a:cs typeface="+mj-cs"/>
              </a:rPr>
              <a:t/>
            </a:r>
            <a:br>
              <a:rPr kumimoji="0" lang="id-ID" b="0" i="0" u="none" strike="noStrike" kern="1200" cap="none" spc="0" normalizeH="0" baseline="0" noProof="0" dirty="0" smtClean="0">
                <a:ln>
                  <a:noFill/>
                </a:ln>
                <a:solidFill>
                  <a:schemeClr val="tx1"/>
                </a:solidFill>
                <a:effectLst/>
                <a:uLnTx/>
                <a:uFillTx/>
                <a:latin typeface="+mj-lt"/>
                <a:ea typeface="+mj-ea"/>
                <a:cs typeface="+mj-cs"/>
              </a:rPr>
            </a:br>
            <a:endParaRPr kumimoji="0" lang="id-ID"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Introduction</a:t>
            </a:r>
            <a:endParaRPr lang="id-ID" dirty="0"/>
          </a:p>
        </p:txBody>
      </p:sp>
      <p:sp>
        <p:nvSpPr>
          <p:cNvPr id="3" name="Content Placeholder 2"/>
          <p:cNvSpPr>
            <a:spLocks noGrp="1"/>
          </p:cNvSpPr>
          <p:nvPr>
            <p:ph sz="quarter" idx="1"/>
          </p:nvPr>
        </p:nvSpPr>
        <p:spPr/>
        <p:txBody>
          <a:bodyPr>
            <a:normAutofit fontScale="92500" lnSpcReduction="10000"/>
          </a:bodyPr>
          <a:lstStyle/>
          <a:p>
            <a:r>
              <a:rPr lang="id-ID" dirty="0" smtClean="0"/>
              <a:t>The </a:t>
            </a:r>
            <a:r>
              <a:rPr lang="id-ID" dirty="0"/>
              <a:t>development of information technology makes information to be distributed without any control, thus, it causes the information become overloaded</a:t>
            </a:r>
            <a:r>
              <a:rPr lang="id-ID" dirty="0" smtClean="0"/>
              <a:t>.</a:t>
            </a:r>
          </a:p>
          <a:p>
            <a:r>
              <a:rPr lang="id-ID" dirty="0"/>
              <a:t>A lecturer will always need information to carry out his role and give that information to his students, colleagues, and </a:t>
            </a:r>
            <a:r>
              <a:rPr lang="id-ID" dirty="0" smtClean="0"/>
              <a:t>society</a:t>
            </a:r>
          </a:p>
          <a:p>
            <a:r>
              <a:rPr lang="id-ID" dirty="0"/>
              <a:t>The phenomena above indicated that a personal information management strategy to help the lecturers deal with excessive information must be developed </a:t>
            </a:r>
            <a:endParaRPr lang="id-ID" dirty="0" smtClean="0"/>
          </a:p>
          <a:p>
            <a:r>
              <a:rPr lang="id-ID" dirty="0"/>
              <a:t>Personal Information Management does not only help people in a retrieval information process, but it also trains them to manage, select, and organize their personal information well</a:t>
            </a:r>
            <a:r>
              <a:rPr lang="id-ID" dirty="0" smtClean="0"/>
              <a:t>.</a:t>
            </a:r>
            <a:endParaRPr lang="id-ID" dirty="0"/>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The Purpose of The Study</a:t>
            </a:r>
            <a:endParaRPr lang="id-ID" dirty="0"/>
          </a:p>
        </p:txBody>
      </p:sp>
      <p:sp>
        <p:nvSpPr>
          <p:cNvPr id="3" name="Content Placeholder 2"/>
          <p:cNvSpPr>
            <a:spLocks noGrp="1"/>
          </p:cNvSpPr>
          <p:nvPr>
            <p:ph sz="quarter" idx="1"/>
          </p:nvPr>
        </p:nvSpPr>
        <p:spPr/>
        <p:txBody>
          <a:bodyPr>
            <a:normAutofit/>
          </a:bodyPr>
          <a:lstStyle/>
          <a:p>
            <a:r>
              <a:rPr lang="id-ID" dirty="0"/>
              <a:t>The purpose of the present study is to discover the illustration of personal information management in easing the information rediscovering process to carry out their roles as lecturers in not only doing teaching and learning activities, but also applying the university three-responsibilities </a:t>
            </a:r>
            <a:r>
              <a:rPr lang="id-ID" i="1" dirty="0"/>
              <a:t>(tri-dharma)</a:t>
            </a:r>
            <a:r>
              <a:rPr lang="id-ID" dirty="0"/>
              <a:t>; those are becoming an academician, a researcher, and doing public service. </a:t>
            </a:r>
          </a:p>
          <a:p>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t>Methods of The Study</a:t>
            </a:r>
            <a:endParaRPr lang="id-ID" dirty="0"/>
          </a:p>
        </p:txBody>
      </p:sp>
      <p:sp>
        <p:nvSpPr>
          <p:cNvPr id="3" name="Content Placeholder 2"/>
          <p:cNvSpPr>
            <a:spLocks noGrp="1"/>
          </p:cNvSpPr>
          <p:nvPr>
            <p:ph sz="quarter" idx="1"/>
          </p:nvPr>
        </p:nvSpPr>
        <p:spPr/>
        <p:txBody>
          <a:bodyPr>
            <a:normAutofit/>
          </a:bodyPr>
          <a:lstStyle/>
          <a:p>
            <a:r>
              <a:rPr lang="id-ID" dirty="0"/>
              <a:t>a quantitative approach with a descriptive method </a:t>
            </a:r>
            <a:endParaRPr lang="id-ID" dirty="0" smtClean="0"/>
          </a:p>
          <a:p>
            <a:r>
              <a:rPr lang="id-ID" dirty="0" smtClean="0"/>
              <a:t>Population are lecturers </a:t>
            </a:r>
            <a:r>
              <a:rPr lang="id-ID" dirty="0"/>
              <a:t>in Faculty of Vocational Education, Universitas Airlangga, Surabaya, in </a:t>
            </a:r>
            <a:r>
              <a:rPr lang="id-ID" dirty="0" smtClean="0"/>
              <a:t>2015</a:t>
            </a:r>
          </a:p>
          <a:p>
            <a:r>
              <a:rPr lang="id-ID" dirty="0" smtClean="0"/>
              <a:t>Sampling </a:t>
            </a:r>
            <a:r>
              <a:rPr lang="id-ID" dirty="0"/>
              <a:t>technique applied in this study was total </a:t>
            </a:r>
            <a:r>
              <a:rPr lang="id-ID" dirty="0" smtClean="0"/>
              <a:t>sampling, 37 responden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b="1" dirty="0"/>
              <a:t>Findings and </a:t>
            </a:r>
            <a:r>
              <a:rPr lang="id-ID" b="1" dirty="0" smtClean="0"/>
              <a:t>Discussions</a:t>
            </a:r>
            <a:endParaRPr lang="id-ID" dirty="0"/>
          </a:p>
        </p:txBody>
      </p:sp>
      <p:sp>
        <p:nvSpPr>
          <p:cNvPr id="3" name="Content Placeholder 2"/>
          <p:cNvSpPr>
            <a:spLocks noGrp="1"/>
          </p:cNvSpPr>
          <p:nvPr>
            <p:ph sz="quarter" idx="1"/>
          </p:nvPr>
        </p:nvSpPr>
        <p:spPr/>
        <p:txBody>
          <a:bodyPr>
            <a:normAutofit/>
          </a:bodyPr>
          <a:lstStyle/>
          <a:p>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smtClean="0"/>
              <a:t>Finding Information</a:t>
            </a:r>
            <a:br>
              <a:rPr lang="id-ID" b="1" dirty="0" smtClean="0"/>
            </a:br>
            <a:endParaRPr lang="id-ID" dirty="0"/>
          </a:p>
        </p:txBody>
      </p:sp>
      <p:graphicFrame>
        <p:nvGraphicFramePr>
          <p:cNvPr id="4" name="Content Placeholder 3"/>
          <p:cNvGraphicFramePr>
            <a:graphicFrameLocks noGrp="1"/>
          </p:cNvGraphicFramePr>
          <p:nvPr>
            <p:ph sz="quarter" idx="1"/>
          </p:nvPr>
        </p:nvGraphicFramePr>
        <p:xfrm>
          <a:off x="642910" y="1571611"/>
          <a:ext cx="8001055" cy="3459164"/>
        </p:xfrm>
        <a:graphic>
          <a:graphicData uri="http://schemas.openxmlformats.org/drawingml/2006/table">
            <a:tbl>
              <a:tblPr/>
              <a:tblGrid>
                <a:gridCol w="1614402"/>
                <a:gridCol w="1614402"/>
                <a:gridCol w="910127"/>
                <a:gridCol w="1004605"/>
                <a:gridCol w="1285884"/>
                <a:gridCol w="1000132"/>
                <a:gridCol w="571503"/>
              </a:tblGrid>
              <a:tr h="592901">
                <a:tc>
                  <a:txBody>
                    <a:bodyPr/>
                    <a:lstStyle/>
                    <a:p>
                      <a:pPr algn="just">
                        <a:lnSpc>
                          <a:spcPct val="115000"/>
                        </a:lnSpc>
                        <a:spcAft>
                          <a:spcPts val="0"/>
                        </a:spcAft>
                      </a:pPr>
                      <a:r>
                        <a:rPr lang="id-ID" sz="2000">
                          <a:solidFill>
                            <a:srgbClr val="000000"/>
                          </a:solidFill>
                          <a:latin typeface="Times New Roman"/>
                          <a:ea typeface="Times New Roman"/>
                          <a:cs typeface="Times New Roman"/>
                        </a:rPr>
                        <a:t>Question</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800">
                          <a:latin typeface="Calibri"/>
                          <a:ea typeface="Calibri"/>
                          <a:cs typeface="Times New Roman"/>
                        </a:rPr>
                        <a:t>Answer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800">
                          <a:latin typeface="Calibri"/>
                          <a:ea typeface="Calibri"/>
                          <a:cs typeface="Times New Roman"/>
                        </a:rPr>
                        <a:t>Amount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800">
                          <a:latin typeface="Calibri"/>
                          <a:ea typeface="Calibri"/>
                          <a:cs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1800">
                          <a:latin typeface="Calibri"/>
                          <a:ea typeface="Calibri"/>
                          <a:cs typeface="Times New Roman"/>
                        </a:rPr>
                        <a:t>Amount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1">
                <a:tc rowSpan="7">
                  <a:txBody>
                    <a:bodyPr/>
                    <a:lstStyle/>
                    <a:p>
                      <a:pPr algn="just">
                        <a:lnSpc>
                          <a:spcPct val="115000"/>
                        </a:lnSpc>
                        <a:spcAft>
                          <a:spcPts val="0"/>
                        </a:spcAft>
                      </a:pPr>
                      <a:r>
                        <a:rPr lang="id-ID" sz="1800">
                          <a:latin typeface="Calibri"/>
                          <a:ea typeface="Calibri"/>
                          <a:cs typeface="Times New Roman"/>
                        </a:rPr>
                        <a:t>What information needs are you looking for frequently?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Research</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34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91,89</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901">
                <a:tc vMerge="1">
                  <a:txBody>
                    <a:bodyPr/>
                    <a:lstStyle/>
                    <a:p>
                      <a:endParaRPr lang="id-ID"/>
                    </a:p>
                  </a:txBody>
                  <a:tcPr/>
                </a:tc>
                <a:tc>
                  <a:txBody>
                    <a:bodyPr/>
                    <a:lstStyle/>
                    <a:p>
                      <a:pPr algn="just">
                        <a:lnSpc>
                          <a:spcPct val="115000"/>
                        </a:lnSpc>
                        <a:spcAft>
                          <a:spcPts val="0"/>
                        </a:spcAft>
                      </a:pPr>
                      <a:r>
                        <a:rPr lang="id-ID" sz="1800">
                          <a:latin typeface="Calibri"/>
                          <a:ea typeface="Calibri"/>
                          <a:cs typeface="Times New Roman"/>
                        </a:rPr>
                        <a:t>Course Materials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27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72,97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901">
                <a:tc vMerge="1">
                  <a:txBody>
                    <a:bodyPr/>
                    <a:lstStyle/>
                    <a:p>
                      <a:endParaRPr lang="id-ID"/>
                    </a:p>
                  </a:txBody>
                  <a:tcPr/>
                </a:tc>
                <a:tc>
                  <a:txBody>
                    <a:bodyPr/>
                    <a:lstStyle/>
                    <a:p>
                      <a:pPr algn="just">
                        <a:lnSpc>
                          <a:spcPct val="115000"/>
                        </a:lnSpc>
                        <a:spcAft>
                          <a:spcPts val="0"/>
                        </a:spcAft>
                      </a:pPr>
                      <a:r>
                        <a:rPr lang="id-ID" sz="1800">
                          <a:latin typeface="Calibri"/>
                          <a:ea typeface="Calibri"/>
                          <a:cs typeface="Times New Roman"/>
                        </a:rPr>
                        <a:t>Community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8</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21,62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1">
                <a:tc vMerge="1">
                  <a:txBody>
                    <a:bodyPr/>
                    <a:lstStyle/>
                    <a:p>
                      <a:endParaRPr lang="id-ID"/>
                    </a:p>
                  </a:txBody>
                  <a:tcPr/>
                </a:tc>
                <a:tc>
                  <a:txBody>
                    <a:bodyPr/>
                    <a:lstStyle/>
                    <a:p>
                      <a:pPr algn="just">
                        <a:lnSpc>
                          <a:spcPct val="115000"/>
                        </a:lnSpc>
                        <a:spcAft>
                          <a:spcPts val="0"/>
                        </a:spcAft>
                      </a:pPr>
                      <a:r>
                        <a:rPr lang="id-ID" sz="1800">
                          <a:latin typeface="Calibri"/>
                          <a:ea typeface="Calibri"/>
                          <a:cs typeface="Times New Roman"/>
                        </a:rPr>
                        <a:t>Hobbies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29,73</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1">
                <a:tc vMerge="1">
                  <a:txBody>
                    <a:bodyPr/>
                    <a:lstStyle/>
                    <a:p>
                      <a:endParaRPr lang="id-ID"/>
                    </a:p>
                  </a:txBody>
                  <a:tcPr/>
                </a:tc>
                <a:tc>
                  <a:txBody>
                    <a:bodyPr/>
                    <a:lstStyle/>
                    <a:p>
                      <a:pPr algn="just">
                        <a:lnSpc>
                          <a:spcPct val="115000"/>
                        </a:lnSpc>
                        <a:spcAft>
                          <a:spcPts val="0"/>
                        </a:spcAft>
                      </a:pPr>
                      <a:r>
                        <a:rPr lang="id-ID" sz="1800">
                          <a:latin typeface="Calibri"/>
                          <a:ea typeface="Calibri"/>
                          <a:cs typeface="Times New Roman"/>
                        </a:rPr>
                        <a:t>Entertainment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16</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43,24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1">
                <a:tc vMerge="1">
                  <a:txBody>
                    <a:bodyPr/>
                    <a:lstStyle/>
                    <a:p>
                      <a:endParaRPr lang="id-ID"/>
                    </a:p>
                  </a:txBody>
                  <a:tcPr/>
                </a:tc>
                <a:tc>
                  <a:txBody>
                    <a:bodyPr/>
                    <a:lstStyle/>
                    <a:p>
                      <a:pPr algn="just">
                        <a:lnSpc>
                          <a:spcPct val="115000"/>
                        </a:lnSpc>
                        <a:spcAft>
                          <a:spcPts val="0"/>
                        </a:spcAft>
                      </a:pPr>
                      <a:r>
                        <a:rPr lang="id-ID" sz="1800">
                          <a:latin typeface="Calibri"/>
                          <a:ea typeface="Calibri"/>
                          <a:cs typeface="Times New Roman"/>
                        </a:rPr>
                        <a:t>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29,73</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1">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other</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Tiket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dirty="0">
                          <a:solidFill>
                            <a:srgbClr val="000000"/>
                          </a:solidFill>
                          <a:latin typeface="Times New Roman"/>
                          <a:ea typeface="Times New Roman"/>
                          <a:cs typeface="Times New Roman"/>
                        </a:rPr>
                        <a:t>100</a:t>
                      </a:r>
                      <a:endParaRPr lang="id-ID"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Keeping and Organizing Information</a:t>
            </a:r>
            <a:endParaRPr lang="id-ID" dirty="0"/>
          </a:p>
        </p:txBody>
      </p:sp>
      <p:graphicFrame>
        <p:nvGraphicFramePr>
          <p:cNvPr id="4" name="Content Placeholder 3"/>
          <p:cNvGraphicFramePr>
            <a:graphicFrameLocks noGrp="1"/>
          </p:cNvGraphicFramePr>
          <p:nvPr>
            <p:ph sz="quarter" idx="1"/>
          </p:nvPr>
        </p:nvGraphicFramePr>
        <p:xfrm>
          <a:off x="500034" y="1500174"/>
          <a:ext cx="8001057" cy="4709672"/>
        </p:xfrm>
        <a:graphic>
          <a:graphicData uri="http://schemas.openxmlformats.org/drawingml/2006/table">
            <a:tbl>
              <a:tblPr/>
              <a:tblGrid>
                <a:gridCol w="1768306"/>
                <a:gridCol w="1387729"/>
                <a:gridCol w="905545"/>
                <a:gridCol w="1081956"/>
                <a:gridCol w="1285884"/>
                <a:gridCol w="1019931"/>
                <a:gridCol w="551706"/>
              </a:tblGrid>
              <a:tr h="332402">
                <a:tc>
                  <a:txBody>
                    <a:bodyPr/>
                    <a:lstStyle/>
                    <a:p>
                      <a:pPr algn="just">
                        <a:lnSpc>
                          <a:spcPct val="115000"/>
                        </a:lnSpc>
                        <a:spcAft>
                          <a:spcPts val="0"/>
                        </a:spcAft>
                      </a:pPr>
                      <a:r>
                        <a:rPr lang="id-ID" sz="2000">
                          <a:solidFill>
                            <a:srgbClr val="000000"/>
                          </a:solidFill>
                          <a:latin typeface="Times New Roman"/>
                          <a:ea typeface="Times New Roman"/>
                          <a:cs typeface="Times New Roman"/>
                        </a:rPr>
                        <a:t>Question</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Answer</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Amount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Descripton</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Amount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rowSpan="9">
                  <a:txBody>
                    <a:bodyPr/>
                    <a:lstStyle/>
                    <a:p>
                      <a:pPr algn="just">
                        <a:lnSpc>
                          <a:spcPct val="115000"/>
                        </a:lnSpc>
                        <a:spcAft>
                          <a:spcPts val="0"/>
                        </a:spcAft>
                      </a:pPr>
                      <a:r>
                        <a:rPr lang="id-ID" sz="1800">
                          <a:latin typeface="Calibri"/>
                          <a:ea typeface="Calibri"/>
                          <a:cs typeface="Times New Roman"/>
                        </a:rPr>
                        <a:t>What electronic media do you use most often to store your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Laptop</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32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86,49</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PC</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Email</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18,92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Flash disk</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5</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13,51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Google drive</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3</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8,1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Social Media</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5,4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Other</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5,4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Drop box </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50</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32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86,49</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HP</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50</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02">
                <a:tc vMerge="1">
                  <a:txBody>
                    <a:bodyPr/>
                    <a:lstStyle/>
                    <a:p>
                      <a:endParaRPr lang="id-ID"/>
                    </a:p>
                  </a:txBody>
                  <a:tcPr/>
                </a:tc>
                <a:tc>
                  <a:txBody>
                    <a:bodyPr/>
                    <a:lstStyle/>
                    <a:p>
                      <a:pPr algn="just">
                        <a:lnSpc>
                          <a:spcPct val="115000"/>
                        </a:lnSpc>
                        <a:spcAft>
                          <a:spcPts val="0"/>
                        </a:spcAft>
                      </a:pPr>
                      <a:r>
                        <a:rPr lang="id-ID" sz="2000">
                          <a:solidFill>
                            <a:srgbClr val="000000"/>
                          </a:solidFill>
                          <a:latin typeface="Times New Roman"/>
                          <a:ea typeface="Times New Roman"/>
                          <a:cs typeface="Times New Roman"/>
                        </a:rPr>
                        <a:t>No Information </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d-ID" sz="2000">
                          <a:solidFill>
                            <a:srgbClr val="000000"/>
                          </a:solidFill>
                          <a:latin typeface="Times New Roman"/>
                          <a:ea typeface="Calibri"/>
                          <a:cs typeface="Times New Roman"/>
                        </a:rPr>
                        <a:t>2,7</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sz="1400" dirty="0">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Maintaining Information</a:t>
            </a:r>
            <a:endParaRPr lang="id-ID" dirty="0"/>
          </a:p>
        </p:txBody>
      </p:sp>
      <p:graphicFrame>
        <p:nvGraphicFramePr>
          <p:cNvPr id="4" name="Content Placeholder 3"/>
          <p:cNvGraphicFramePr>
            <a:graphicFrameLocks noGrp="1"/>
          </p:cNvGraphicFramePr>
          <p:nvPr>
            <p:ph sz="quarter" idx="1"/>
          </p:nvPr>
        </p:nvGraphicFramePr>
        <p:xfrm>
          <a:off x="928662" y="1643050"/>
          <a:ext cx="7358114" cy="3241487"/>
        </p:xfrm>
        <a:graphic>
          <a:graphicData uri="http://schemas.openxmlformats.org/drawingml/2006/table">
            <a:tbl>
              <a:tblPr/>
              <a:tblGrid>
                <a:gridCol w="3069593"/>
                <a:gridCol w="1784513"/>
                <a:gridCol w="1356230"/>
                <a:gridCol w="1147778"/>
              </a:tblGrid>
              <a:tr h="0">
                <a:tc>
                  <a:txBody>
                    <a:bodyPr/>
                    <a:lstStyle/>
                    <a:p>
                      <a:pPr>
                        <a:lnSpc>
                          <a:spcPct val="115000"/>
                        </a:lnSpc>
                        <a:spcAft>
                          <a:spcPts val="0"/>
                        </a:spcAft>
                      </a:pPr>
                      <a:r>
                        <a:rPr lang="id-ID" sz="2400">
                          <a:latin typeface="Calibri"/>
                          <a:ea typeface="Calibri"/>
                          <a:cs typeface="Times New Roman"/>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Answers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Amount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15000"/>
                        </a:lnSpc>
                        <a:spcAft>
                          <a:spcPts val="0"/>
                        </a:spcAft>
                      </a:pPr>
                      <a:r>
                        <a:rPr lang="id-ID" sz="2400">
                          <a:latin typeface="Calibri"/>
                          <a:ea typeface="Calibri"/>
                          <a:cs typeface="Times New Roman"/>
                        </a:rPr>
                        <a:t>Back up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Schedule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id-ID"/>
                    </a:p>
                  </a:txBody>
                  <a:tcPr/>
                </a:tc>
                <a:tc>
                  <a:txBody>
                    <a:bodyPr/>
                    <a:lstStyle/>
                    <a:p>
                      <a:pPr>
                        <a:lnSpc>
                          <a:spcPct val="115000"/>
                        </a:lnSpc>
                        <a:spcAft>
                          <a:spcPts val="0"/>
                        </a:spcAft>
                      </a:pPr>
                      <a:r>
                        <a:rPr lang="id-ID" sz="2400">
                          <a:latin typeface="Calibri"/>
                          <a:ea typeface="Calibri"/>
                          <a:cs typeface="Times New Roman"/>
                        </a:rPr>
                        <a:t>Incidental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15000"/>
                        </a:lnSpc>
                        <a:spcAft>
                          <a:spcPts val="0"/>
                        </a:spcAft>
                      </a:pPr>
                      <a:r>
                        <a:rPr lang="id-ID" sz="2400" dirty="0">
                          <a:latin typeface="Calibri"/>
                          <a:ea typeface="Calibri"/>
                          <a:cs typeface="Times New Roman"/>
                        </a:rPr>
                        <a:t>Transfer file to another format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78,38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id-ID"/>
                    </a:p>
                  </a:txBody>
                  <a:tcPr/>
                </a:tc>
                <a:tc>
                  <a:txBody>
                    <a:bodyPr/>
                    <a:lstStyle/>
                    <a:p>
                      <a:pPr>
                        <a:lnSpc>
                          <a:spcPct val="115000"/>
                        </a:lnSpc>
                        <a:spcAft>
                          <a:spcPts val="0"/>
                        </a:spcAft>
                      </a:pPr>
                      <a:r>
                        <a:rPr lang="id-ID" sz="2400">
                          <a:latin typeface="Calibri"/>
                          <a:ea typeface="Calibri"/>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21.62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id-ID" sz="2400">
                          <a:latin typeface="Calibri"/>
                          <a:ea typeface="Calibri"/>
                          <a:cs typeface="Times New Roman"/>
                        </a:rPr>
                        <a:t>Upgrade file to new software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51.35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endParaRPr lang="id-ID"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400" dirty="0">
                          <a:latin typeface="Calibri"/>
                          <a:ea typeface="Calibri"/>
                          <a:cs typeface="Times New Roman"/>
                        </a:rPr>
                        <a:t>48.65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id-ID" sz="3200" b="1" dirty="0"/>
              <a:t>Managing The Flow of </a:t>
            </a:r>
            <a:r>
              <a:rPr lang="id-ID" sz="3200" b="1" dirty="0" smtClean="0"/>
              <a:t>Information</a:t>
            </a:r>
            <a:endParaRPr lang="id-ID" sz="3200" dirty="0"/>
          </a:p>
        </p:txBody>
      </p:sp>
      <p:graphicFrame>
        <p:nvGraphicFramePr>
          <p:cNvPr id="4" name="Content Placeholder 3"/>
          <p:cNvGraphicFramePr>
            <a:graphicFrameLocks noGrp="1"/>
          </p:cNvGraphicFramePr>
          <p:nvPr>
            <p:ph sz="quarter" idx="1"/>
          </p:nvPr>
        </p:nvGraphicFramePr>
        <p:xfrm>
          <a:off x="857224" y="1928802"/>
          <a:ext cx="7643865" cy="3421634"/>
        </p:xfrm>
        <a:graphic>
          <a:graphicData uri="http://schemas.openxmlformats.org/drawingml/2006/table">
            <a:tbl>
              <a:tblPr/>
              <a:tblGrid>
                <a:gridCol w="2756601"/>
                <a:gridCol w="2381746"/>
                <a:gridCol w="1252759"/>
                <a:gridCol w="1252759"/>
              </a:tblGrid>
              <a:tr h="190500">
                <a:tc>
                  <a:txBody>
                    <a:bodyPr/>
                    <a:lstStyle/>
                    <a:p>
                      <a:pPr>
                        <a:lnSpc>
                          <a:spcPct val="115000"/>
                        </a:lnSpc>
                        <a:spcAft>
                          <a:spcPts val="0"/>
                        </a:spcAft>
                      </a:pPr>
                      <a:r>
                        <a:rPr lang="id-ID" sz="2000" dirty="0">
                          <a:solidFill>
                            <a:srgbClr val="000000"/>
                          </a:solidFill>
                          <a:latin typeface="Times New Roman"/>
                          <a:ea typeface="Times New Roman"/>
                          <a:cs typeface="Times New Roman"/>
                        </a:rPr>
                        <a:t>Question</a:t>
                      </a:r>
                      <a:endParaRPr lang="id-ID"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000">
                          <a:solidFill>
                            <a:srgbClr val="000000"/>
                          </a:solidFill>
                          <a:latin typeface="Times New Roman"/>
                          <a:ea typeface="Times New Roman"/>
                          <a:cs typeface="Times New Roman"/>
                        </a:rPr>
                        <a:t>Answer</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000">
                          <a:solidFill>
                            <a:srgbClr val="000000"/>
                          </a:solidFill>
                          <a:latin typeface="Times New Roman"/>
                          <a:ea typeface="Times New Roman"/>
                          <a:cs typeface="Times New Roman"/>
                        </a:rPr>
                        <a:t>Amount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2000">
                          <a:solidFill>
                            <a:srgbClr val="000000"/>
                          </a:solidFill>
                          <a:latin typeface="Times New Roman"/>
                          <a:ea typeface="Times New Roman"/>
                          <a:cs typeface="Times New Roman"/>
                        </a:rPr>
                        <a:t>%</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rowSpan="5">
                  <a:txBody>
                    <a:bodyPr/>
                    <a:lstStyle/>
                    <a:p>
                      <a:pPr>
                        <a:lnSpc>
                          <a:spcPct val="115000"/>
                        </a:lnSpc>
                        <a:spcAft>
                          <a:spcPts val="0"/>
                        </a:spcAft>
                      </a:pPr>
                      <a:r>
                        <a:rPr lang="id-ID" sz="1800">
                          <a:latin typeface="Calibri"/>
                          <a:ea typeface="Calibri"/>
                          <a:cs typeface="Times New Roman"/>
                        </a:rPr>
                        <a:t>How do you manage the incoming information in your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d-ID" sz="1800">
                          <a:latin typeface="Calibri"/>
                          <a:ea typeface="Calibri"/>
                          <a:cs typeface="Times New Roman"/>
                        </a:rPr>
                        <a:t>Keeps all the information coming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2</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5,4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id-ID"/>
                    </a:p>
                  </a:txBody>
                  <a:tcPr/>
                </a:tc>
                <a:tc>
                  <a:txBody>
                    <a:bodyPr/>
                    <a:lstStyle/>
                    <a:p>
                      <a:pPr>
                        <a:lnSpc>
                          <a:spcPct val="115000"/>
                        </a:lnSpc>
                        <a:spcAft>
                          <a:spcPts val="0"/>
                        </a:spcAft>
                      </a:pPr>
                      <a:r>
                        <a:rPr lang="id-ID" sz="1800">
                          <a:latin typeface="Calibri"/>
                          <a:ea typeface="Calibri"/>
                          <a:cs typeface="Times New Roman"/>
                        </a:rPr>
                        <a:t>Focus on information that suits your needs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24</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64,86</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id-ID"/>
                    </a:p>
                  </a:txBody>
                  <a:tcPr/>
                </a:tc>
                <a:tc>
                  <a:txBody>
                    <a:bodyPr/>
                    <a:lstStyle/>
                    <a:p>
                      <a:pPr>
                        <a:lnSpc>
                          <a:spcPct val="115000"/>
                        </a:lnSpc>
                        <a:spcAft>
                          <a:spcPts val="0"/>
                        </a:spcAft>
                      </a:pPr>
                      <a:r>
                        <a:rPr lang="id-ID" sz="1800" dirty="0">
                          <a:latin typeface="Calibri"/>
                          <a:ea typeface="Calibri"/>
                          <a:cs typeface="Times New Roman"/>
                        </a:rPr>
                        <a:t>Respond only without saving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0</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0</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id-ID"/>
                    </a:p>
                  </a:txBody>
                  <a:tcPr/>
                </a:tc>
                <a:tc>
                  <a:txBody>
                    <a:bodyPr/>
                    <a:lstStyle/>
                    <a:p>
                      <a:pPr>
                        <a:lnSpc>
                          <a:spcPct val="115000"/>
                        </a:lnSpc>
                        <a:spcAft>
                          <a:spcPts val="0"/>
                        </a:spcAft>
                      </a:pPr>
                      <a:r>
                        <a:rPr lang="id-ID" sz="1800">
                          <a:latin typeface="Calibri"/>
                          <a:ea typeface="Calibri"/>
                          <a:cs typeface="Times New Roman"/>
                        </a:rPr>
                        <a:t>Sort out the appropriate information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11</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29,73</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vMerge="1">
                  <a:txBody>
                    <a:bodyPr/>
                    <a:lstStyle/>
                    <a:p>
                      <a:endParaRPr lang="id-ID"/>
                    </a:p>
                  </a:txBody>
                  <a:tcPr/>
                </a:tc>
                <a:tc>
                  <a:txBody>
                    <a:bodyPr/>
                    <a:lstStyle/>
                    <a:p>
                      <a:pPr>
                        <a:lnSpc>
                          <a:spcPct val="115000"/>
                        </a:lnSpc>
                        <a:spcAft>
                          <a:spcPts val="0"/>
                        </a:spcAft>
                      </a:pPr>
                      <a:r>
                        <a:rPr lang="id-ID" sz="2000">
                          <a:solidFill>
                            <a:srgbClr val="000000"/>
                          </a:solidFill>
                          <a:latin typeface="Times New Roman"/>
                          <a:ea typeface="Times New Roman"/>
                          <a:cs typeface="Times New Roman"/>
                        </a:rPr>
                        <a:t>other</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a:solidFill>
                            <a:srgbClr val="000000"/>
                          </a:solidFill>
                          <a:latin typeface="Times New Roman"/>
                          <a:ea typeface="Calibri"/>
                          <a:cs typeface="Times New Roman"/>
                        </a:rPr>
                        <a:t>0</a:t>
                      </a:r>
                      <a:endParaRPr lang="id-ID"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d-ID" sz="2000" dirty="0">
                          <a:solidFill>
                            <a:srgbClr val="000000"/>
                          </a:solidFill>
                          <a:latin typeface="Times New Roman"/>
                          <a:ea typeface="Calibri"/>
                          <a:cs typeface="Times New Roman"/>
                        </a:rPr>
                        <a:t>0</a:t>
                      </a:r>
                      <a:endParaRPr lang="id-ID"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conclusion</a:t>
            </a:r>
            <a:endParaRPr lang="id-ID" dirty="0"/>
          </a:p>
        </p:txBody>
      </p:sp>
      <p:sp>
        <p:nvSpPr>
          <p:cNvPr id="3" name="Content Placeholder 2"/>
          <p:cNvSpPr>
            <a:spLocks noGrp="1"/>
          </p:cNvSpPr>
          <p:nvPr>
            <p:ph sz="quarter" idx="1"/>
          </p:nvPr>
        </p:nvSpPr>
        <p:spPr/>
        <p:txBody>
          <a:bodyPr>
            <a:normAutofit fontScale="85000" lnSpcReduction="20000"/>
          </a:bodyPr>
          <a:lstStyle/>
          <a:p>
            <a:r>
              <a:rPr lang="id-ID" dirty="0"/>
              <a:t>The conclusion of this study is information needed by the lecturers of the Vocational Education Faculty was mostly related to their three-responsibility activities; those were research (91.89%), and teaching materials (72.9%). To fulfill the information needs, they used various information sources such as google (97.3%), and library (21.62%) in which 83.78% of the lecturers would directly searched the information when they needed it. Then, 83.78% of the lecturers also did a selection process to the information that they would save if it was suitable with their needs.</a:t>
            </a:r>
          </a:p>
          <a:p>
            <a:r>
              <a:rPr lang="id-ID" dirty="0"/>
              <a:t>In managing the information, the lecturers grouped the information according to its content (67.57%), and renamed the files according to its content (64.86%). In maintaining the information, the lecturers backed up the data, but it was done incidentally (86.5%), moved the data to a new HD (78.38%), upgraded the files to a new software (51.35%), and printed the information if they wanted to understand the information better (40.54). </a:t>
            </a:r>
          </a:p>
          <a:p>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1143000"/>
          </a:xfrm>
        </p:spPr>
        <p:txBody>
          <a:bodyPr>
            <a:noAutofit/>
          </a:bodyPr>
          <a:lstStyle/>
          <a:p>
            <a:pPr algn="l"/>
            <a:r>
              <a:rPr lang="id-ID" sz="2800" dirty="0" smtClean="0"/>
              <a:t>Airlangga University</a:t>
            </a:r>
            <a:br>
              <a:rPr lang="id-ID" sz="2800" dirty="0" smtClean="0"/>
            </a:br>
            <a:r>
              <a:rPr lang="id-ID" sz="2800" dirty="0" smtClean="0"/>
              <a:t>Jl. Mulyorejo Surabaya</a:t>
            </a:r>
            <a:br>
              <a:rPr lang="id-ID" sz="2800" dirty="0" smtClean="0"/>
            </a:br>
            <a:r>
              <a:rPr lang="id-ID" sz="2800" dirty="0" smtClean="0"/>
              <a:t>www.unair.ac.id</a:t>
            </a:r>
            <a:br>
              <a:rPr lang="id-ID" sz="2800" dirty="0" smtClean="0"/>
            </a:br>
            <a:endParaRPr lang="id-ID" sz="2800" dirty="0"/>
          </a:p>
        </p:txBody>
      </p:sp>
      <p:sp>
        <p:nvSpPr>
          <p:cNvPr id="3" name="Content Placeholder 2"/>
          <p:cNvSpPr>
            <a:spLocks noGrp="1"/>
          </p:cNvSpPr>
          <p:nvPr>
            <p:ph sz="quarter" idx="1"/>
          </p:nvPr>
        </p:nvSpPr>
        <p:spPr/>
        <p:txBody>
          <a:bodyPr/>
          <a:lstStyle/>
          <a:p>
            <a:endParaRPr lang="id-ID" dirty="0"/>
          </a:p>
        </p:txBody>
      </p:sp>
      <p:sp>
        <p:nvSpPr>
          <p:cNvPr id="2050" name="AutoShape 2" descr="Image result for universitas airlangg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2052" name="AutoShape 4" descr="Image result for universitas airlangga"/>
          <p:cNvSpPr>
            <a:spLocks noChangeAspect="1" noChangeArrowheads="1"/>
          </p:cNvSpPr>
          <p:nvPr/>
        </p:nvSpPr>
        <p:spPr bwMode="auto">
          <a:xfrm>
            <a:off x="155575" y="-1812925"/>
            <a:ext cx="10334625" cy="3781425"/>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2053" name="Picture 5"/>
          <p:cNvPicPr>
            <a:picLocks noChangeAspect="1" noChangeArrowheads="1"/>
          </p:cNvPicPr>
          <p:nvPr/>
        </p:nvPicPr>
        <p:blipFill>
          <a:blip r:embed="rId2"/>
          <a:srcRect/>
          <a:stretch>
            <a:fillRect/>
          </a:stretch>
        </p:blipFill>
        <p:spPr bwMode="auto">
          <a:xfrm>
            <a:off x="0" y="1928802"/>
            <a:ext cx="9144000" cy="4643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Programs in Airlangga University</a:t>
            </a:r>
            <a:endParaRPr lang="id-ID" dirty="0"/>
          </a:p>
        </p:txBody>
      </p:sp>
      <p:sp>
        <p:nvSpPr>
          <p:cNvPr id="3" name="Content Placeholder 2"/>
          <p:cNvSpPr>
            <a:spLocks noGrp="1"/>
          </p:cNvSpPr>
          <p:nvPr>
            <p:ph sz="quarter" idx="1"/>
          </p:nvPr>
        </p:nvSpPr>
        <p:spPr/>
        <p:txBody>
          <a:bodyPr>
            <a:normAutofit/>
          </a:bodyPr>
          <a:lstStyle/>
          <a:p>
            <a:r>
              <a:rPr lang="id-ID" dirty="0" smtClean="0"/>
              <a:t>Bachelor Degree</a:t>
            </a:r>
          </a:p>
          <a:p>
            <a:r>
              <a:rPr lang="id-ID" dirty="0" smtClean="0"/>
              <a:t>Master Degree</a:t>
            </a:r>
          </a:p>
          <a:p>
            <a:r>
              <a:rPr lang="id-ID" dirty="0" smtClean="0"/>
              <a:t>Doctoral Degree</a:t>
            </a:r>
          </a:p>
          <a:p>
            <a:r>
              <a:rPr lang="id-ID" dirty="0" smtClean="0"/>
              <a:t>Specialist/Subspecialist Medical Degree</a:t>
            </a:r>
          </a:p>
          <a:p>
            <a:r>
              <a:rPr lang="id-ID" dirty="0" smtClean="0"/>
              <a:t>Vocational Degree</a:t>
            </a:r>
          </a:p>
          <a:p>
            <a:r>
              <a:rPr lang="id-ID" dirty="0" smtClean="0"/>
              <a:t>Professional Degree</a:t>
            </a:r>
          </a:p>
          <a:p>
            <a:r>
              <a:rPr lang="id-ID" dirty="0" smtClean="0"/>
              <a:t>International Classes &amp; Double Degree Program</a:t>
            </a:r>
            <a:endParaRPr lang="id-ID"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654032"/>
          </a:xfrm>
        </p:spPr>
        <p:txBody>
          <a:bodyPr/>
          <a:lstStyle/>
          <a:p>
            <a:pPr algn="r"/>
            <a:r>
              <a:rPr lang="id-ID" dirty="0" smtClean="0"/>
              <a:t>Vocational Degree</a:t>
            </a:r>
            <a:endParaRPr lang="id-ID" dirty="0"/>
          </a:p>
        </p:txBody>
      </p:sp>
      <p:sp>
        <p:nvSpPr>
          <p:cNvPr id="3" name="Content Placeholder 2"/>
          <p:cNvSpPr>
            <a:spLocks noGrp="1"/>
          </p:cNvSpPr>
          <p:nvPr>
            <p:ph sz="quarter" idx="1"/>
          </p:nvPr>
        </p:nvSpPr>
        <p:spPr/>
        <p:txBody>
          <a:bodyPr/>
          <a:lstStyle/>
          <a:p>
            <a:endParaRPr lang="id-ID" dirty="0"/>
          </a:p>
        </p:txBody>
      </p:sp>
      <p:pic>
        <p:nvPicPr>
          <p:cNvPr id="7173" name="Picture 5"/>
          <p:cNvPicPr>
            <a:picLocks noChangeAspect="1" noChangeArrowheads="1"/>
          </p:cNvPicPr>
          <p:nvPr/>
        </p:nvPicPr>
        <p:blipFill>
          <a:blip r:embed="rId2"/>
          <a:srcRect/>
          <a:stretch>
            <a:fillRect/>
          </a:stretch>
        </p:blipFill>
        <p:spPr bwMode="auto">
          <a:xfrm>
            <a:off x="428596" y="357166"/>
            <a:ext cx="4214842" cy="5857916"/>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srcRect/>
          <a:stretch>
            <a:fillRect/>
          </a:stretch>
        </p:blipFill>
        <p:spPr bwMode="auto">
          <a:xfrm>
            <a:off x="4714876" y="1214422"/>
            <a:ext cx="4143404" cy="50006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lstStyle/>
          <a:p>
            <a:r>
              <a:rPr lang="id-ID" dirty="0" smtClean="0"/>
              <a:t>Surabaya</a:t>
            </a:r>
            <a:endParaRPr lang="id-ID" dirty="0"/>
          </a:p>
        </p:txBody>
      </p:sp>
      <p:sp>
        <p:nvSpPr>
          <p:cNvPr id="3" name="Content Placeholder 2"/>
          <p:cNvSpPr>
            <a:spLocks noGrp="1"/>
          </p:cNvSpPr>
          <p:nvPr>
            <p:ph sz="quarter" idx="1"/>
          </p:nvPr>
        </p:nvSpPr>
        <p:spPr/>
        <p:txBody>
          <a:bodyPr/>
          <a:lstStyle/>
          <a:p>
            <a:endParaRPr lang="id-ID" dirty="0"/>
          </a:p>
        </p:txBody>
      </p:sp>
      <p:pic>
        <p:nvPicPr>
          <p:cNvPr id="15363" name="Picture 3"/>
          <p:cNvPicPr>
            <a:picLocks noChangeAspect="1" noChangeArrowheads="1"/>
          </p:cNvPicPr>
          <p:nvPr/>
        </p:nvPicPr>
        <p:blipFill>
          <a:blip r:embed="rId2"/>
          <a:srcRect/>
          <a:stretch>
            <a:fillRect/>
          </a:stretch>
        </p:blipFill>
        <p:spPr bwMode="auto">
          <a:xfrm>
            <a:off x="428596" y="1428736"/>
            <a:ext cx="8286808" cy="500065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2" y="928670"/>
            <a:ext cx="2971792" cy="4643470"/>
          </a:xfrm>
        </p:spPr>
        <p:txBody>
          <a:bodyPr>
            <a:normAutofit/>
          </a:bodyPr>
          <a:lstStyle/>
          <a:p>
            <a:r>
              <a:rPr lang="id-ID" dirty="0" smtClean="0"/>
              <a:t>Sura and Baya Simbols</a:t>
            </a:r>
            <a:br>
              <a:rPr lang="id-ID" dirty="0" smtClean="0"/>
            </a:br>
            <a:r>
              <a:rPr lang="id-ID" dirty="0" smtClean="0"/>
              <a:t/>
            </a:r>
            <a:br>
              <a:rPr lang="id-ID" dirty="0" smtClean="0"/>
            </a:br>
            <a:r>
              <a:rPr lang="id-ID" dirty="0" smtClean="0"/>
              <a:t/>
            </a:r>
            <a:br>
              <a:rPr lang="id-ID" dirty="0" smtClean="0"/>
            </a:br>
            <a:endParaRPr lang="id-ID" dirty="0"/>
          </a:p>
        </p:txBody>
      </p:sp>
      <p:pic>
        <p:nvPicPr>
          <p:cNvPr id="28674" name="Picture 2" descr="Image result for surabaya"/>
          <p:cNvPicPr>
            <a:picLocks noChangeAspect="1" noChangeArrowheads="1"/>
          </p:cNvPicPr>
          <p:nvPr/>
        </p:nvPicPr>
        <p:blipFill>
          <a:blip r:embed="rId2"/>
          <a:srcRect/>
          <a:stretch>
            <a:fillRect/>
          </a:stretch>
        </p:blipFill>
        <p:spPr bwMode="auto">
          <a:xfrm>
            <a:off x="357158" y="714356"/>
            <a:ext cx="3619500" cy="5457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r>
              <a:rPr lang="id-ID" dirty="0" smtClean="0"/>
              <a:t>Suramadu Bridge (Surabaya-Madura)</a:t>
            </a:r>
            <a:endParaRPr lang="id-ID" dirty="0"/>
          </a:p>
        </p:txBody>
      </p:sp>
      <p:sp>
        <p:nvSpPr>
          <p:cNvPr id="3" name="Content Placeholder 2"/>
          <p:cNvSpPr>
            <a:spLocks noGrp="1"/>
          </p:cNvSpPr>
          <p:nvPr>
            <p:ph sz="quarter" idx="1"/>
          </p:nvPr>
        </p:nvSpPr>
        <p:spPr/>
        <p:txBody>
          <a:bodyPr/>
          <a:lstStyle/>
          <a:p>
            <a:endParaRPr lang="id-ID"/>
          </a:p>
        </p:txBody>
      </p:sp>
      <p:pic>
        <p:nvPicPr>
          <p:cNvPr id="29698" name="Picture 2" descr="Image result for surabaya"/>
          <p:cNvPicPr>
            <a:picLocks noChangeAspect="1" noChangeArrowheads="1"/>
          </p:cNvPicPr>
          <p:nvPr/>
        </p:nvPicPr>
        <p:blipFill>
          <a:blip r:embed="rId2"/>
          <a:srcRect/>
          <a:stretch>
            <a:fillRect/>
          </a:stretch>
        </p:blipFill>
        <p:spPr bwMode="auto">
          <a:xfrm>
            <a:off x="500034" y="1643050"/>
            <a:ext cx="8215370" cy="46434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725470"/>
          </a:xfrm>
        </p:spPr>
        <p:txBody>
          <a:bodyPr>
            <a:normAutofit/>
          </a:bodyPr>
          <a:lstStyle/>
          <a:p>
            <a:r>
              <a:rPr lang="id-ID" dirty="0" smtClean="0"/>
              <a:t>Surabaya Bridge with water fountain</a:t>
            </a:r>
            <a:endParaRPr lang="id-ID" dirty="0"/>
          </a:p>
        </p:txBody>
      </p:sp>
      <p:sp>
        <p:nvSpPr>
          <p:cNvPr id="3" name="Content Placeholder 2"/>
          <p:cNvSpPr>
            <a:spLocks noGrp="1"/>
          </p:cNvSpPr>
          <p:nvPr>
            <p:ph sz="quarter" idx="1"/>
          </p:nvPr>
        </p:nvSpPr>
        <p:spPr/>
        <p:txBody>
          <a:bodyPr/>
          <a:lstStyle/>
          <a:p>
            <a:endParaRPr lang="id-ID"/>
          </a:p>
        </p:txBody>
      </p:sp>
      <p:sp>
        <p:nvSpPr>
          <p:cNvPr id="30722" name="AutoShape 2" descr="Image result for surabaya jemb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0724" name="Picture 4" descr="Image result for jembatan surabaya baru"/>
          <p:cNvPicPr>
            <a:picLocks noChangeAspect="1" noChangeArrowheads="1"/>
          </p:cNvPicPr>
          <p:nvPr/>
        </p:nvPicPr>
        <p:blipFill>
          <a:blip r:embed="rId2"/>
          <a:srcRect/>
          <a:stretch>
            <a:fillRect/>
          </a:stretch>
        </p:blipFill>
        <p:spPr bwMode="auto">
          <a:xfrm>
            <a:off x="500034" y="1571612"/>
            <a:ext cx="8143932" cy="464347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46"/>
          </a:xfrm>
        </p:spPr>
        <p:txBody>
          <a:bodyPr/>
          <a:lstStyle/>
          <a:p>
            <a:r>
              <a:rPr lang="id-ID" dirty="0" smtClean="0"/>
              <a:t>Mangrove Florest</a:t>
            </a:r>
            <a:endParaRPr lang="id-ID" dirty="0"/>
          </a:p>
        </p:txBody>
      </p:sp>
      <p:sp>
        <p:nvSpPr>
          <p:cNvPr id="3" name="Content Placeholder 2"/>
          <p:cNvSpPr>
            <a:spLocks noGrp="1"/>
          </p:cNvSpPr>
          <p:nvPr>
            <p:ph sz="quarter" idx="1"/>
          </p:nvPr>
        </p:nvSpPr>
        <p:spPr/>
        <p:txBody>
          <a:bodyPr/>
          <a:lstStyle/>
          <a:p>
            <a:endParaRPr lang="id-ID"/>
          </a:p>
        </p:txBody>
      </p:sp>
      <p:pic>
        <p:nvPicPr>
          <p:cNvPr id="31746" name="Picture 2" descr="Image result for mangrove surabaya"/>
          <p:cNvPicPr>
            <a:picLocks noChangeAspect="1" noChangeArrowheads="1"/>
          </p:cNvPicPr>
          <p:nvPr/>
        </p:nvPicPr>
        <p:blipFill>
          <a:blip r:embed="rId2"/>
          <a:srcRect/>
          <a:stretch>
            <a:fillRect/>
          </a:stretch>
        </p:blipFill>
        <p:spPr bwMode="auto">
          <a:xfrm>
            <a:off x="428596" y="1428736"/>
            <a:ext cx="8358246" cy="48577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TotalTime>
  <Words>727</Words>
  <Application>Microsoft Office PowerPoint</Application>
  <PresentationFormat>On-screen Show (4:3)</PresentationFormat>
  <Paragraphs>161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The Lecturers’ Personal Information Management in The Faculty of Vocational Education Universitas Airlangga </vt:lpstr>
      <vt:lpstr>Airlangga University Jl. Mulyorejo Surabaya www.unair.ac.id </vt:lpstr>
      <vt:lpstr>Programs in Airlangga University</vt:lpstr>
      <vt:lpstr>Vocational Degree</vt:lpstr>
      <vt:lpstr>Surabaya</vt:lpstr>
      <vt:lpstr>Sura and Baya Simbols   </vt:lpstr>
      <vt:lpstr>Suramadu Bridge (Surabaya-Madura)</vt:lpstr>
      <vt:lpstr>Surabaya Bridge with water fountain</vt:lpstr>
      <vt:lpstr>Mangrove Florest</vt:lpstr>
      <vt:lpstr>The Lecturers’ Personal Information Management in The Faculty of Vocational Education Universitas Airlangga </vt:lpstr>
      <vt:lpstr>Introduction</vt:lpstr>
      <vt:lpstr>The Purpose of The Study</vt:lpstr>
      <vt:lpstr>Methods of The Study</vt:lpstr>
      <vt:lpstr>Findings and Discussions</vt:lpstr>
      <vt:lpstr>Finding Information </vt:lpstr>
      <vt:lpstr>Keeping and Organizing Information</vt:lpstr>
      <vt:lpstr>Maintaining Information</vt:lpstr>
      <vt:lpstr>Managing The Flow of Information</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Lecturers’ Personal Information Management in The Faculty of Vocational Education Universitas Airlangga</dc:title>
  <dc:creator>OWNER</dc:creator>
  <cp:lastModifiedBy>OWNER</cp:lastModifiedBy>
  <cp:revision>12</cp:revision>
  <dcterms:created xsi:type="dcterms:W3CDTF">2017-05-09T04:36:09Z</dcterms:created>
  <dcterms:modified xsi:type="dcterms:W3CDTF">2017-05-09T06:35:53Z</dcterms:modified>
</cp:coreProperties>
</file>