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78" r:id="rId2"/>
    <p:sldId id="336" r:id="rId3"/>
    <p:sldId id="328" r:id="rId4"/>
    <p:sldId id="297" r:id="rId5"/>
    <p:sldId id="327" r:id="rId6"/>
    <p:sldId id="329" r:id="rId7"/>
    <p:sldId id="280" r:id="rId8"/>
    <p:sldId id="330" r:id="rId9"/>
    <p:sldId id="282" r:id="rId10"/>
    <p:sldId id="281" r:id="rId11"/>
    <p:sldId id="284" r:id="rId12"/>
    <p:sldId id="285" r:id="rId13"/>
    <p:sldId id="286" r:id="rId14"/>
    <p:sldId id="287" r:id="rId15"/>
    <p:sldId id="332" r:id="rId16"/>
    <p:sldId id="333" r:id="rId17"/>
    <p:sldId id="334" r:id="rId18"/>
    <p:sldId id="335" r:id="rId19"/>
    <p:sldId id="299"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066"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A096E0E3-79F1-41D1-A339-012544658544}" type="datetimeFigureOut">
              <a:rPr lang="en-US"/>
              <a:pPr>
                <a:defRPr/>
              </a:pPr>
              <a:t>5/9/2017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40C07D74-6B41-4F83-98F1-1EABFB6B5430}" type="slidenum">
              <a:rPr lang="en-US"/>
              <a:pPr>
                <a:defRPr/>
              </a:pPr>
              <a:t>‹#›</a:t>
            </a:fld>
            <a:endParaRPr lang="en-US"/>
          </a:p>
        </p:txBody>
      </p:sp>
    </p:spTree>
    <p:extLst>
      <p:ext uri="{BB962C8B-B14F-4D97-AF65-F5344CB8AC3E}">
        <p14:creationId xmlns:p14="http://schemas.microsoft.com/office/powerpoint/2010/main" val="1503146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10B99797-CCD1-43A0-BDB4-EF87585419C6}" type="datetimeFigureOut">
              <a:rPr lang="en-US"/>
              <a:pPr>
                <a:defRPr/>
              </a:pPr>
              <a:t>5/9/2017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22BDE5AC-30B0-40E7-A1D2-8CA043BAA470}" type="slidenum">
              <a:rPr lang="en-US"/>
              <a:pPr>
                <a:defRPr/>
              </a:pPr>
              <a:t>‹#›</a:t>
            </a:fld>
            <a:endParaRPr lang="en-US"/>
          </a:p>
        </p:txBody>
      </p:sp>
    </p:spTree>
    <p:extLst>
      <p:ext uri="{BB962C8B-B14F-4D97-AF65-F5344CB8AC3E}">
        <p14:creationId xmlns:p14="http://schemas.microsoft.com/office/powerpoint/2010/main" val="231481367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4DC18F-7332-460C-8374-CF3DAF7D44CA}" type="slidenum">
              <a:rPr lang="en-US"/>
              <a:pPr/>
              <a:t>1</a:t>
            </a:fld>
            <a:endParaRPr lang="en-US"/>
          </a:p>
        </p:txBody>
      </p:sp>
    </p:spTree>
    <p:extLst>
      <p:ext uri="{BB962C8B-B14F-4D97-AF65-F5344CB8AC3E}">
        <p14:creationId xmlns:p14="http://schemas.microsoft.com/office/powerpoint/2010/main" val="769227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65113F9-F8EF-490E-AE84-A6A06AC4C1A7}" type="slidenum">
              <a:rPr lang="en-US"/>
              <a:pPr/>
              <a:t>4</a:t>
            </a:fld>
            <a:endParaRPr lang="en-US"/>
          </a:p>
        </p:txBody>
      </p:sp>
    </p:spTree>
    <p:extLst>
      <p:ext uri="{BB962C8B-B14F-4D97-AF65-F5344CB8AC3E}">
        <p14:creationId xmlns:p14="http://schemas.microsoft.com/office/powerpoint/2010/main" val="1949389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1797E28-48F8-429D-A85C-ED5D418A7674}" type="slidenum">
              <a:rPr lang="en-US"/>
              <a:pPr/>
              <a:t>7</a:t>
            </a:fld>
            <a:endParaRPr lang="en-US"/>
          </a:p>
        </p:txBody>
      </p:sp>
    </p:spTree>
    <p:extLst>
      <p:ext uri="{BB962C8B-B14F-4D97-AF65-F5344CB8AC3E}">
        <p14:creationId xmlns:p14="http://schemas.microsoft.com/office/powerpoint/2010/main" val="1393149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2BDE5AC-30B0-40E7-A1D2-8CA043BAA470}" type="slidenum">
              <a:rPr lang="en-US" smtClean="0"/>
              <a:pPr>
                <a:defRPr/>
              </a:pPr>
              <a:t>9</a:t>
            </a:fld>
            <a:endParaRPr lang="en-US"/>
          </a:p>
        </p:txBody>
      </p:sp>
    </p:spTree>
    <p:extLst>
      <p:ext uri="{BB962C8B-B14F-4D97-AF65-F5344CB8AC3E}">
        <p14:creationId xmlns:p14="http://schemas.microsoft.com/office/powerpoint/2010/main" val="4051952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2BDE5AC-30B0-40E7-A1D2-8CA043BAA470}" type="slidenum">
              <a:rPr lang="en-US" smtClean="0"/>
              <a:pPr>
                <a:defRPr/>
              </a:pPr>
              <a:t>14</a:t>
            </a:fld>
            <a:endParaRPr lang="en-US"/>
          </a:p>
        </p:txBody>
      </p:sp>
    </p:spTree>
    <p:extLst>
      <p:ext uri="{BB962C8B-B14F-4D97-AF65-F5344CB8AC3E}">
        <p14:creationId xmlns:p14="http://schemas.microsoft.com/office/powerpoint/2010/main" val="577703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DC6D96EF-0F02-4335-AD32-843B3886D8B0}" type="datetimeFigureOut">
              <a:rPr lang="en-US"/>
              <a:pPr>
                <a:defRPr/>
              </a:pPr>
              <a:t>5/9/2017</a:t>
            </a:fld>
            <a:endParaRPr lang="en-US" dirty="0"/>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FD71A982-F032-427D-B3FD-9A22B9445D55}"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7EB264E-784B-4119-B6B3-A994E66E05C0}" type="datetimeFigureOut">
              <a:rPr lang="en-US"/>
              <a:pPr>
                <a:defRPr/>
              </a:pPr>
              <a:t>5/9/2017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916819-6659-4223-87B9-8669EDF6ABF2}"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67EADAB3-FC6E-4A03-BE3C-36D9C069895A}" type="slidenum">
              <a:rPr lang="en-US"/>
              <a:pPr>
                <a:defRPr/>
              </a:pPr>
              <a:t>‹#›</a:t>
            </a:fld>
            <a:endParaRPr lang="en-US" dirty="0"/>
          </a:p>
        </p:txBody>
      </p:sp>
      <p:sp>
        <p:nvSpPr>
          <p:cNvPr id="14" name="Date Placeholder 3"/>
          <p:cNvSpPr>
            <a:spLocks noGrp="1"/>
          </p:cNvSpPr>
          <p:nvPr>
            <p:ph type="dt" sz="half" idx="11"/>
          </p:nvPr>
        </p:nvSpPr>
        <p:spPr/>
        <p:txBody>
          <a:bodyPr/>
          <a:lstStyle>
            <a:lvl1pPr>
              <a:defRPr/>
            </a:lvl1pPr>
          </a:lstStyle>
          <a:p>
            <a:pPr>
              <a:defRPr/>
            </a:pPr>
            <a:fld id="{1214EF0C-8EB3-4B47-B31E-55910E27BC28}" type="datetimeFigureOut">
              <a:rPr lang="en-US"/>
              <a:pPr>
                <a:defRPr/>
              </a:pPr>
              <a:t>5/9/2017</a:t>
            </a:fld>
            <a:endParaRPr lang="en-US" dirty="0"/>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18623A7-0EBB-49CE-8CC2-B6D4833388CE}" type="datetimeFigureOut">
              <a:rPr lang="en-US"/>
              <a:pPr>
                <a:defRPr/>
              </a:pPr>
              <a:t>5/9/2017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E927F776-5828-40F3-A08E-A071A56F5A32}"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97C594A5-ADE9-4DA1-923E-6B063F7E83DE}" type="datetimeFigureOut">
              <a:rPr lang="en-US"/>
              <a:pPr>
                <a:defRPr/>
              </a:pPr>
              <a:t>5/9/2017</a:t>
            </a:fld>
            <a:endParaRPr lang="en-US" dirty="0"/>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C83C5915-2965-4A53-B2FC-317221441185}"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B2734A9E-0C15-4645-8CAD-DD3BD7FF6F12}" type="datetimeFigureOut">
              <a:rPr lang="en-US"/>
              <a:pPr>
                <a:defRPr/>
              </a:pPr>
              <a:t>5/9/2017</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4D96FAE6-6D18-4297-A0C2-265B32F706D6}"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182046FF-D3FE-481B-9EC3-1A76B8F301DC}" type="datetimeFigureOut">
              <a:rPr lang="en-US"/>
              <a:pPr>
                <a:defRPr/>
              </a:pPr>
              <a:t>5/9/2017</a:t>
            </a:fld>
            <a:endParaRPr lang="en-US" dirty="0"/>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B464AB5D-048D-4180-BF00-470931B20763}"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A6D38B9F-868E-4536-A365-585B8456BB48}" type="datetimeFigureOut">
              <a:rPr lang="en-US"/>
              <a:pPr>
                <a:defRPr/>
              </a:pPr>
              <a:t>5/9/2017</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F9C40097-B20F-4A1B-8821-5C8512CC0D8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8" name="Date Placeholder 1"/>
          <p:cNvSpPr>
            <a:spLocks noGrp="1"/>
          </p:cNvSpPr>
          <p:nvPr>
            <p:ph type="dt" sz="half" idx="10"/>
          </p:nvPr>
        </p:nvSpPr>
        <p:spPr/>
        <p:txBody>
          <a:bodyPr/>
          <a:lstStyle>
            <a:lvl1pPr>
              <a:defRPr/>
            </a:lvl1pPr>
          </a:lstStyle>
          <a:p>
            <a:pPr>
              <a:defRPr/>
            </a:pPr>
            <a:fld id="{984863E4-78A8-42F4-B222-A1B36184EBC8}" type="datetimeFigureOut">
              <a:rPr lang="en-US"/>
              <a:pPr>
                <a:defRPr/>
              </a:pPr>
              <a:t>5/9/2017</a:t>
            </a:fld>
            <a:endParaRPr lang="en-US" dirty="0"/>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7867009E-EF9E-40A8-B2B2-0EB303AF46D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17A8AF64-6314-49F0-91A7-EDFCC2842429}" type="slidenum">
              <a:rPr lang="en-US"/>
              <a:pPr>
                <a:defRPr/>
              </a:pPr>
              <a:t>‹#›</a:t>
            </a:fld>
            <a:endParaRPr lang="en-US" dirty="0"/>
          </a:p>
        </p:txBody>
      </p:sp>
      <p:sp>
        <p:nvSpPr>
          <p:cNvPr id="17" name="Date Placeholder 4"/>
          <p:cNvSpPr>
            <a:spLocks noGrp="1"/>
          </p:cNvSpPr>
          <p:nvPr>
            <p:ph type="dt" sz="half" idx="11"/>
          </p:nvPr>
        </p:nvSpPr>
        <p:spPr/>
        <p:txBody>
          <a:bodyPr/>
          <a:lstStyle>
            <a:lvl1pPr>
              <a:defRPr/>
            </a:lvl1pPr>
          </a:lstStyle>
          <a:p>
            <a:pPr>
              <a:defRPr/>
            </a:pPr>
            <a:fld id="{0E0CD169-0B9C-492D-AA1B-3E9CAD175C11}" type="datetimeFigureOut">
              <a:rPr lang="en-US"/>
              <a:pPr>
                <a:defRPr/>
              </a:pPr>
              <a:t>5/9/2017</a:t>
            </a:fld>
            <a:endParaRPr lang="en-US" dirty="0"/>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EBFA39E6-7B08-44B1-A8B7-0EBC7590F335}" type="slidenum">
              <a:rPr lang="en-US"/>
              <a:pPr>
                <a:defRPr/>
              </a:pPr>
              <a:t>‹#›</a:t>
            </a:fld>
            <a:endParaRPr lang="en-US" dirty="0"/>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F8A8E401-E704-4720-8B06-471A4D38381F}" type="datetimeFigureOut">
              <a:rPr lang="en-US"/>
              <a:pPr>
                <a:defRPr/>
              </a:pPr>
              <a:t>5/9/2017</a:t>
            </a:fld>
            <a:endParaRPr lang="en-US" dirty="0"/>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defRPr>
            </a:lvl1pPr>
          </a:lstStyle>
          <a:p>
            <a:pPr>
              <a:defRPr/>
            </a:pPr>
            <a:fld id="{C5DD0234-AF31-4B06-8A3D-2DAC1816AEC1}" type="datetimeFigureOut">
              <a:rPr lang="en-US"/>
              <a:pPr>
                <a:defRPr/>
              </a:pPr>
              <a:t>5/9/2017</a:t>
            </a:fld>
            <a:endParaRPr lang="en-US" dirty="0"/>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B33C4A4F-C938-45CC-BB7B-C6C3843595CD}" type="slidenum">
              <a:rPr lang="en-US"/>
              <a:pPr>
                <a:defRPr/>
              </a:pPr>
              <a:t>‹#›</a:t>
            </a:fld>
            <a:endParaRPr lang="en-US" dirty="0"/>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81000" y="4724400"/>
            <a:ext cx="8458200" cy="1676400"/>
          </a:xfrm>
        </p:spPr>
        <p:txBody>
          <a:bodyPr>
            <a:normAutofit lnSpcReduction="10000"/>
          </a:bodyPr>
          <a:lstStyle/>
          <a:p>
            <a:pPr eaLnBrk="1" fontAlgn="auto" hangingPunct="1">
              <a:spcAft>
                <a:spcPts val="0"/>
              </a:spcAft>
              <a:buFont typeface="Wingdings 2"/>
              <a:buNone/>
              <a:defRPr/>
            </a:pPr>
            <a:r>
              <a:rPr lang="en-US" sz="2400" dirty="0" err="1" smtClean="0"/>
              <a:t>Icoasl</a:t>
            </a:r>
            <a:r>
              <a:rPr lang="en-US" sz="2400" dirty="0" smtClean="0"/>
              <a:t> 2017</a:t>
            </a:r>
          </a:p>
          <a:p>
            <a:pPr eaLnBrk="1" fontAlgn="auto" hangingPunct="1">
              <a:spcAft>
                <a:spcPts val="0"/>
              </a:spcAft>
              <a:buFont typeface="Wingdings 2"/>
              <a:buNone/>
              <a:defRPr/>
            </a:pPr>
            <a:r>
              <a:rPr lang="en-US" sz="2400" dirty="0" err="1" smtClean="0"/>
              <a:t>Margaretha</a:t>
            </a:r>
            <a:r>
              <a:rPr lang="en-US" sz="2400" dirty="0" smtClean="0"/>
              <a:t> </a:t>
            </a:r>
            <a:r>
              <a:rPr lang="en-US" sz="2400" dirty="0" err="1" smtClean="0"/>
              <a:t>sri</a:t>
            </a:r>
            <a:r>
              <a:rPr lang="en-US" sz="2400" dirty="0" smtClean="0"/>
              <a:t> </a:t>
            </a:r>
            <a:r>
              <a:rPr lang="en-US" sz="2400" dirty="0" err="1" smtClean="0"/>
              <a:t>udari</a:t>
            </a:r>
            <a:endParaRPr lang="en-US" sz="2400" dirty="0" smtClean="0"/>
          </a:p>
          <a:p>
            <a:pPr eaLnBrk="1" fontAlgn="auto" hangingPunct="1">
              <a:spcAft>
                <a:spcPts val="0"/>
              </a:spcAft>
              <a:buFont typeface="Wingdings 2"/>
              <a:buNone/>
              <a:defRPr/>
            </a:pPr>
            <a:r>
              <a:rPr lang="en-US" sz="2400" dirty="0" err="1" smtClean="0"/>
              <a:t>Akademi</a:t>
            </a:r>
            <a:r>
              <a:rPr lang="en-US" sz="2400" dirty="0" smtClean="0"/>
              <a:t> </a:t>
            </a:r>
            <a:r>
              <a:rPr lang="en-US" sz="2400" dirty="0" err="1" smtClean="0"/>
              <a:t>sekretari</a:t>
            </a:r>
            <a:r>
              <a:rPr lang="en-US" sz="2400" dirty="0" smtClean="0"/>
              <a:t> </a:t>
            </a:r>
            <a:r>
              <a:rPr lang="en-US" sz="2400" dirty="0" err="1" smtClean="0"/>
              <a:t>budi</a:t>
            </a:r>
            <a:r>
              <a:rPr lang="en-US" sz="2400" dirty="0" smtClean="0"/>
              <a:t> </a:t>
            </a:r>
            <a:r>
              <a:rPr lang="en-US" sz="2400" dirty="0" err="1" smtClean="0"/>
              <a:t>luhur</a:t>
            </a:r>
            <a:endParaRPr lang="en-US" sz="2400" dirty="0" smtClean="0"/>
          </a:p>
          <a:p>
            <a:pPr eaLnBrk="1" fontAlgn="auto" hangingPunct="1">
              <a:spcAft>
                <a:spcPts val="0"/>
              </a:spcAft>
              <a:buFont typeface="Wingdings 2"/>
              <a:buNone/>
              <a:defRPr/>
            </a:pPr>
            <a:r>
              <a:rPr lang="en-US" sz="2400" dirty="0" smtClean="0"/>
              <a:t>Jakarta, </a:t>
            </a:r>
            <a:r>
              <a:rPr lang="en-US" sz="2400" dirty="0" err="1" smtClean="0"/>
              <a:t>indonesia</a:t>
            </a:r>
            <a:endParaRPr lang="en-US" sz="2400" dirty="0" smtClean="0"/>
          </a:p>
          <a:p>
            <a:pPr eaLnBrk="1" fontAlgn="auto" hangingPunct="1">
              <a:spcAft>
                <a:spcPts val="0"/>
              </a:spcAft>
              <a:buFont typeface="Wingdings 2"/>
              <a:buNone/>
              <a:defRPr/>
            </a:pPr>
            <a:endParaRPr lang="en-US" dirty="0" smtClean="0"/>
          </a:p>
        </p:txBody>
      </p:sp>
      <p:sp>
        <p:nvSpPr>
          <p:cNvPr id="13315" name="Title 3"/>
          <p:cNvSpPr>
            <a:spLocks noGrp="1"/>
          </p:cNvSpPr>
          <p:nvPr>
            <p:ph type="ctrTitle"/>
          </p:nvPr>
        </p:nvSpPr>
        <p:spPr>
          <a:xfrm>
            <a:off x="304800" y="457200"/>
            <a:ext cx="8686800" cy="1600200"/>
          </a:xfrm>
        </p:spPr>
        <p:txBody>
          <a:bodyPr/>
          <a:lstStyle/>
          <a:p>
            <a:r>
              <a:rPr lang="en-US" sz="3200" b="1" dirty="0" smtClean="0"/>
              <a:t>How Can Librarians Enhance Their Competencies  Beyond the Profession</a:t>
            </a:r>
            <a:r>
              <a:rPr lang="en-US" sz="3200" dirty="0" smtClean="0"/>
              <a:t/>
            </a:r>
            <a:br>
              <a:rPr lang="en-US" sz="3200" dirty="0" smtClean="0"/>
            </a:br>
            <a:r>
              <a:rPr lang="en-US" sz="3200" b="1" dirty="0" smtClean="0"/>
              <a:t>(A Literature Review)</a:t>
            </a:r>
            <a:endParaRPr lang="en-US" sz="3200" dirty="0"/>
          </a:p>
        </p:txBody>
      </p:sp>
      <p:pic>
        <p:nvPicPr>
          <p:cNvPr id="6" name="Picture 2" descr="C:\Documents and Settings\Megan Lowe\Local Settings\Temporary Internet Files\Content.IE5\010DTXH2\MCBD07810_0000[1].wmf"/>
          <p:cNvPicPr>
            <a:picLocks noChangeAspect="1" noChangeArrowheads="1"/>
          </p:cNvPicPr>
          <p:nvPr/>
        </p:nvPicPr>
        <p:blipFill>
          <a:blip r:embed="rId3" cstate="print"/>
          <a:srcRect/>
          <a:stretch>
            <a:fillRect/>
          </a:stretch>
        </p:blipFill>
        <p:spPr bwMode="auto">
          <a:xfrm>
            <a:off x="3856037" y="2286000"/>
            <a:ext cx="1584325" cy="1758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76200" y="-76200"/>
            <a:ext cx="8991600" cy="1143000"/>
          </a:xfrm>
        </p:spPr>
        <p:txBody>
          <a:bodyPr/>
          <a:lstStyle/>
          <a:p>
            <a:pPr eaLnBrk="1" hangingPunct="1"/>
            <a:r>
              <a:rPr lang="en-US" sz="2800" dirty="0">
                <a:solidFill>
                  <a:srgbClr val="FF0000"/>
                </a:solidFill>
              </a:rPr>
              <a:t>The librarian of the twenty-first century, according to </a:t>
            </a:r>
            <a:r>
              <a:rPr lang="en-US" sz="2800" dirty="0" err="1">
                <a:solidFill>
                  <a:srgbClr val="FF0000"/>
                </a:solidFill>
              </a:rPr>
              <a:t>Debons</a:t>
            </a:r>
            <a:r>
              <a:rPr lang="en-US" sz="2800" dirty="0">
                <a:solidFill>
                  <a:srgbClr val="FF0000"/>
                </a:solidFill>
              </a:rPr>
              <a:t> in Richard E. Rubin (2004),</a:t>
            </a:r>
            <a:endParaRPr lang="en-US" sz="2800" dirty="0" smtClean="0">
              <a:solidFill>
                <a:srgbClr val="FF0000"/>
              </a:solidFill>
            </a:endParaRPr>
          </a:p>
        </p:txBody>
      </p:sp>
      <p:sp>
        <p:nvSpPr>
          <p:cNvPr id="17411" name="Content Placeholder 2"/>
          <p:cNvSpPr>
            <a:spLocks noGrp="1"/>
          </p:cNvSpPr>
          <p:nvPr>
            <p:ph sz="quarter" idx="1"/>
          </p:nvPr>
        </p:nvSpPr>
        <p:spPr>
          <a:xfrm>
            <a:off x="301625" y="1752600"/>
            <a:ext cx="8504238" cy="4572000"/>
          </a:xfrm>
        </p:spPr>
        <p:txBody>
          <a:bodyPr/>
          <a:lstStyle/>
          <a:p>
            <a:r>
              <a:rPr lang="en-US" sz="2800" dirty="0"/>
              <a:t>will seen as an “information intermediary”, performing at least three basic functions</a:t>
            </a:r>
            <a:r>
              <a:rPr lang="en-US" sz="2800" dirty="0" smtClean="0"/>
              <a:t>:</a:t>
            </a:r>
            <a:r>
              <a:rPr lang="en-US" sz="2800" dirty="0"/>
              <a:t> </a:t>
            </a:r>
          </a:p>
          <a:p>
            <a:pPr lvl="1"/>
            <a:r>
              <a:rPr lang="en-US" sz="2800" i="1" dirty="0"/>
              <a:t>Diagnosis</a:t>
            </a:r>
            <a:r>
              <a:rPr lang="en-US" sz="2800" dirty="0"/>
              <a:t>: Estimating the information </a:t>
            </a:r>
            <a:r>
              <a:rPr lang="en-US" sz="2800" dirty="0" smtClean="0"/>
              <a:t>need</a:t>
            </a:r>
          </a:p>
          <a:p>
            <a:pPr lvl="1"/>
            <a:r>
              <a:rPr lang="en-US" sz="2800" i="1" dirty="0" smtClean="0"/>
              <a:t>Prescription</a:t>
            </a:r>
            <a:r>
              <a:rPr lang="en-US" sz="2800" dirty="0"/>
              <a:t>: Organizing the information and processing to meet the patron’s </a:t>
            </a:r>
            <a:r>
              <a:rPr lang="en-US" sz="2800" dirty="0" smtClean="0"/>
              <a:t>needs.</a:t>
            </a:r>
          </a:p>
          <a:p>
            <a:pPr lvl="1"/>
            <a:r>
              <a:rPr lang="en-US" sz="2800" i="1" dirty="0" smtClean="0"/>
              <a:t>Evaluation</a:t>
            </a:r>
            <a:r>
              <a:rPr lang="en-US" sz="2800" dirty="0"/>
              <a:t>: Determining if the diagnosis and prescription was effective.</a:t>
            </a:r>
          </a:p>
        </p:txBody>
      </p:sp>
      <p:pic>
        <p:nvPicPr>
          <p:cNvPr id="17412" name="Picture 2" descr="C:\Documents and Settings\Megan Lowe\Local Settings\Temporary Internet Files\Content.IE5\JQBPJGVJ\MCj04160180000[1].wmf"/>
          <p:cNvPicPr>
            <a:picLocks noChangeAspect="1" noChangeArrowheads="1"/>
          </p:cNvPicPr>
          <p:nvPr/>
        </p:nvPicPr>
        <p:blipFill>
          <a:blip r:embed="rId2" cstate="print"/>
          <a:srcRect/>
          <a:stretch>
            <a:fillRect/>
          </a:stretch>
        </p:blipFill>
        <p:spPr bwMode="auto">
          <a:xfrm>
            <a:off x="7391583" y="4495644"/>
            <a:ext cx="1384300" cy="1800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09120" y="609600"/>
            <a:ext cx="8534400" cy="758825"/>
          </a:xfrm>
        </p:spPr>
        <p:txBody>
          <a:bodyPr/>
          <a:lstStyle/>
          <a:p>
            <a:r>
              <a:rPr lang="en-US" sz="2500" dirty="0">
                <a:solidFill>
                  <a:srgbClr val="FF0000"/>
                </a:solidFill>
              </a:rPr>
              <a:t>The role of the future librarian will be to anticipate and satisfy the information needs of patrons and to collect of provide access to information that will be </a:t>
            </a:r>
            <a:r>
              <a:rPr lang="en-US" sz="2500" dirty="0" smtClean="0">
                <a:solidFill>
                  <a:srgbClr val="FF0000"/>
                </a:solidFill>
              </a:rPr>
              <a:t>needed</a:t>
            </a:r>
            <a:endParaRPr lang="en-US" sz="2500" dirty="0">
              <a:solidFill>
                <a:srgbClr val="FF0000"/>
              </a:solidFill>
            </a:endParaRPr>
          </a:p>
        </p:txBody>
      </p:sp>
      <p:sp>
        <p:nvSpPr>
          <p:cNvPr id="21507" name="Content Placeholder 2"/>
          <p:cNvSpPr>
            <a:spLocks noGrp="1"/>
          </p:cNvSpPr>
          <p:nvPr>
            <p:ph sz="quarter" idx="1"/>
          </p:nvPr>
        </p:nvSpPr>
        <p:spPr>
          <a:xfrm>
            <a:off x="301625" y="1600200"/>
            <a:ext cx="7470775" cy="4572000"/>
          </a:xfrm>
        </p:spPr>
        <p:txBody>
          <a:bodyPr/>
          <a:lstStyle/>
          <a:p>
            <a:r>
              <a:rPr lang="en-US" sz="2800" dirty="0"/>
              <a:t>Information does not organize itself, the order must be imposed, and librarians and information scientist perform a valuable service in imposing this order. Although part of this function is accomplished through classification systems and controlled vocabularies, a major part of the task goes to librarian, who applies organizing systems so that the information needs of patrons will be met. </a:t>
            </a:r>
            <a:endParaRPr lang="en-US" dirty="0" smtClean="0"/>
          </a:p>
        </p:txBody>
      </p:sp>
      <p:pic>
        <p:nvPicPr>
          <p:cNvPr id="4" name="Picture 7" descr="C:\Documents and Settings\Megan Lowe\Local Settings\Temporary Internet Files\Content.IE5\AIDSW65J\MCj03676460000[1].wmf"/>
          <p:cNvPicPr>
            <a:picLocks noChangeAspect="1" noChangeArrowheads="1"/>
          </p:cNvPicPr>
          <p:nvPr/>
        </p:nvPicPr>
        <p:blipFill>
          <a:blip r:embed="rId2" cstate="print"/>
          <a:srcRect/>
          <a:stretch>
            <a:fillRect/>
          </a:stretch>
        </p:blipFill>
        <p:spPr bwMode="auto">
          <a:xfrm flipH="1">
            <a:off x="7543800" y="1752600"/>
            <a:ext cx="1450975" cy="1277938"/>
          </a:xfrm>
          <a:prstGeom prst="rect">
            <a:avLst/>
          </a:prstGeom>
          <a:noFill/>
          <a:ln w="9525">
            <a:noFill/>
            <a:miter lim="800000"/>
            <a:headEnd/>
            <a:tailEnd/>
          </a:ln>
        </p:spPr>
      </p:pic>
      <p:pic>
        <p:nvPicPr>
          <p:cNvPr id="5" name="Picture 2" descr="C:\Documents and Settings\Megan Lowe\Local Settings\Temporary Internet Files\Content.IE5\29C3FNVV\MCj02380550000[1].wmf"/>
          <p:cNvPicPr>
            <a:picLocks noChangeAspect="1" noChangeArrowheads="1"/>
          </p:cNvPicPr>
          <p:nvPr/>
        </p:nvPicPr>
        <p:blipFill>
          <a:blip r:embed="rId3" cstate="print"/>
          <a:srcRect/>
          <a:stretch>
            <a:fillRect/>
          </a:stretch>
        </p:blipFill>
        <p:spPr bwMode="auto">
          <a:xfrm flipH="1">
            <a:off x="7416357" y="5256680"/>
            <a:ext cx="1427163" cy="1001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04800" y="542925"/>
            <a:ext cx="8534400" cy="758825"/>
          </a:xfrm>
        </p:spPr>
        <p:txBody>
          <a:bodyPr/>
          <a:lstStyle/>
          <a:p>
            <a:pPr eaLnBrk="1" hangingPunct="1"/>
            <a:r>
              <a:rPr lang="en-US" dirty="0">
                <a:solidFill>
                  <a:srgbClr val="FF0000"/>
                </a:solidFill>
              </a:rPr>
              <a:t>Rubin (2004) identifies that the librarian will meet not only individual </a:t>
            </a:r>
            <a:r>
              <a:rPr lang="en-US" dirty="0" smtClean="0">
                <a:solidFill>
                  <a:srgbClr val="FF0000"/>
                </a:solidFill>
              </a:rPr>
              <a:t>needs,</a:t>
            </a:r>
            <a:endParaRPr lang="en-US" dirty="0" smtClean="0">
              <a:solidFill>
                <a:srgbClr val="FF0000"/>
              </a:solidFill>
            </a:endParaRPr>
          </a:p>
        </p:txBody>
      </p:sp>
      <p:sp>
        <p:nvSpPr>
          <p:cNvPr id="22531" name="Content Placeholder 2"/>
          <p:cNvSpPr>
            <a:spLocks noGrp="1"/>
          </p:cNvSpPr>
          <p:nvPr>
            <p:ph sz="quarter" idx="1"/>
          </p:nvPr>
        </p:nvSpPr>
        <p:spPr>
          <a:xfrm>
            <a:off x="301625" y="1527175"/>
            <a:ext cx="8504238" cy="4572000"/>
          </a:xfrm>
        </p:spPr>
        <p:txBody>
          <a:bodyPr/>
          <a:lstStyle/>
          <a:p>
            <a:pPr marL="0" indent="0" eaLnBrk="1" hangingPunct="1">
              <a:buNone/>
            </a:pPr>
            <a:r>
              <a:rPr lang="en-US" dirty="0" smtClean="0"/>
              <a:t>but </a:t>
            </a:r>
            <a:r>
              <a:rPr lang="en-US" dirty="0"/>
              <a:t>ensure that systems and services are effectively designed so that future needs can be met. </a:t>
            </a:r>
            <a:endParaRPr lang="en-US" dirty="0" smtClean="0"/>
          </a:p>
          <a:p>
            <a:pPr marL="0" indent="0" eaLnBrk="1" hangingPunct="1">
              <a:buNone/>
            </a:pPr>
            <a:endParaRPr lang="en-US" dirty="0"/>
          </a:p>
          <a:p>
            <a:pPr marL="0" indent="0" eaLnBrk="1" hangingPunct="1">
              <a:buNone/>
            </a:pPr>
            <a:r>
              <a:rPr lang="en-US" dirty="0" smtClean="0"/>
              <a:t>The </a:t>
            </a:r>
            <a:r>
              <a:rPr lang="en-US" dirty="0"/>
              <a:t>librarian of the future will be an information needs assessor, information evaluator, information planner, information services manager, and information instructor. </a:t>
            </a:r>
            <a:endParaRPr lang="en-US" dirty="0" smtClean="0"/>
          </a:p>
        </p:txBody>
      </p:sp>
      <p:pic>
        <p:nvPicPr>
          <p:cNvPr id="22532" name="Picture 5" descr="C:\Documents and Settings\Megan Lowe\Local Settings\Temporary Internet Files\Content.IE5\TDZ6VOZ3\MCj04348100000[1].png"/>
          <p:cNvPicPr>
            <a:picLocks noChangeAspect="1" noChangeArrowheads="1"/>
          </p:cNvPicPr>
          <p:nvPr/>
        </p:nvPicPr>
        <p:blipFill>
          <a:blip r:embed="rId2" cstate="print"/>
          <a:srcRect/>
          <a:stretch>
            <a:fillRect/>
          </a:stretch>
        </p:blipFill>
        <p:spPr bwMode="auto">
          <a:xfrm>
            <a:off x="3657600" y="4648200"/>
            <a:ext cx="1828800" cy="1828800"/>
          </a:xfrm>
          <a:prstGeom prst="rect">
            <a:avLst/>
          </a:prstGeom>
          <a:noFill/>
          <a:ln w="9525">
            <a:noFill/>
            <a:miter lim="800000"/>
            <a:headEnd/>
            <a:tailEnd/>
          </a:ln>
        </p:spPr>
      </p:pic>
      <p:pic>
        <p:nvPicPr>
          <p:cNvPr id="22533" name="Picture 6" descr="C:\Documents and Settings\Megan Lowe\Local Settings\Temporary Internet Files\Content.IE5\S7OGRJ1O\MCj02979950000[1].wmf"/>
          <p:cNvPicPr>
            <a:picLocks noChangeAspect="1" noChangeArrowheads="1"/>
          </p:cNvPicPr>
          <p:nvPr/>
        </p:nvPicPr>
        <p:blipFill>
          <a:blip r:embed="rId3" cstate="print"/>
          <a:srcRect/>
          <a:stretch>
            <a:fillRect/>
          </a:stretch>
        </p:blipFill>
        <p:spPr bwMode="auto">
          <a:xfrm>
            <a:off x="1066800" y="4953000"/>
            <a:ext cx="1638300" cy="1058863"/>
          </a:xfrm>
          <a:prstGeom prst="rect">
            <a:avLst/>
          </a:prstGeom>
          <a:noFill/>
          <a:ln w="9525">
            <a:noFill/>
            <a:miter lim="800000"/>
            <a:headEnd/>
            <a:tailEnd/>
          </a:ln>
        </p:spPr>
      </p:pic>
      <p:pic>
        <p:nvPicPr>
          <p:cNvPr id="22534" name="Picture 8" descr="C:\Documents and Settings\Megan Lowe\Local Settings\Temporary Internet Files\Content.IE5\HXIM6EPT\MCj04325650000[1].png"/>
          <p:cNvPicPr>
            <a:picLocks noChangeAspect="1" noChangeArrowheads="1"/>
          </p:cNvPicPr>
          <p:nvPr/>
        </p:nvPicPr>
        <p:blipFill>
          <a:blip r:embed="rId4" cstate="print"/>
          <a:srcRect/>
          <a:stretch>
            <a:fillRect/>
          </a:stretch>
        </p:blipFill>
        <p:spPr bwMode="auto">
          <a:xfrm>
            <a:off x="6172200" y="4495800"/>
            <a:ext cx="18288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28600" y="228600"/>
            <a:ext cx="8915400" cy="758825"/>
          </a:xfrm>
        </p:spPr>
        <p:txBody>
          <a:bodyPr/>
          <a:lstStyle/>
          <a:p>
            <a:pPr eaLnBrk="1" hangingPunct="1"/>
            <a:r>
              <a:rPr lang="en-US" sz="3200" dirty="0"/>
              <a:t>librarians are not just called librarians anymore</a:t>
            </a:r>
            <a:endParaRPr lang="en-US" sz="3200" dirty="0" smtClean="0">
              <a:solidFill>
                <a:srgbClr val="7B9899"/>
              </a:solidFill>
            </a:endParaRPr>
          </a:p>
        </p:txBody>
      </p:sp>
      <p:sp>
        <p:nvSpPr>
          <p:cNvPr id="3" name="Content Placeholder 2"/>
          <p:cNvSpPr>
            <a:spLocks noGrp="1"/>
          </p:cNvSpPr>
          <p:nvPr>
            <p:ph sz="quarter" idx="1"/>
          </p:nvPr>
        </p:nvSpPr>
        <p:spPr>
          <a:xfrm>
            <a:off x="457200" y="1689959"/>
            <a:ext cx="8229600" cy="4525962"/>
          </a:xfrm>
        </p:spPr>
        <p:txBody>
          <a:bodyPr>
            <a:normAutofit/>
          </a:bodyPr>
          <a:lstStyle/>
          <a:p>
            <a:pPr marL="274320" indent="-274320" eaLnBrk="1" fontAlgn="auto" hangingPunct="1">
              <a:spcAft>
                <a:spcPts val="0"/>
              </a:spcAft>
              <a:buFont typeface="Wingdings 2"/>
              <a:buChar char=""/>
              <a:defRPr/>
            </a:pPr>
            <a:r>
              <a:rPr lang="en-US" sz="2800" dirty="0" err="1"/>
              <a:t>Stueart</a:t>
            </a:r>
            <a:r>
              <a:rPr lang="en-US" sz="2800" dirty="0"/>
              <a:t> and Moran (2002) argues that both professional librarians and support staff have new names that reflect this increasing diversity. For instance: librarians are not just called librarians anymore. Increasingly their job responsibilities and titles provide a framework for the technological role that they play within the library.</a:t>
            </a:r>
            <a:endParaRPr lang="en-US" dirty="0"/>
          </a:p>
        </p:txBody>
      </p:sp>
      <p:pic>
        <p:nvPicPr>
          <p:cNvPr id="4" name="Picture 4" descr="C:\Documents and Settings\Megan Lowe\Local Settings\Temporary Internet Files\Content.IE5\S7OGRJ1O\MCSY00001_0000[1].wmf"/>
          <p:cNvPicPr>
            <a:picLocks noChangeAspect="1" noChangeArrowheads="1"/>
          </p:cNvPicPr>
          <p:nvPr/>
        </p:nvPicPr>
        <p:blipFill>
          <a:blip r:embed="rId2" cstate="print"/>
          <a:srcRect/>
          <a:stretch>
            <a:fillRect/>
          </a:stretch>
        </p:blipFill>
        <p:spPr bwMode="auto">
          <a:xfrm>
            <a:off x="6858000" y="4876799"/>
            <a:ext cx="1279525" cy="1744663"/>
          </a:xfrm>
          <a:prstGeom prst="rect">
            <a:avLst/>
          </a:prstGeom>
          <a:noFill/>
          <a:ln w="9525">
            <a:noFill/>
            <a:miter lim="800000"/>
            <a:headEnd/>
            <a:tailEnd/>
          </a:ln>
        </p:spPr>
      </p:pic>
      <p:pic>
        <p:nvPicPr>
          <p:cNvPr id="5" name="Picture 3" descr="C:\Documents and Settings\Megan Lowe\Local Settings\Temporary Internet Files\Content.IE5\0HWNR3YW\MCBD19644_0000[1].wmf"/>
          <p:cNvPicPr>
            <a:picLocks noChangeAspect="1" noChangeArrowheads="1"/>
          </p:cNvPicPr>
          <p:nvPr/>
        </p:nvPicPr>
        <p:blipFill>
          <a:blip r:embed="rId3" cstate="print"/>
          <a:srcRect/>
          <a:stretch>
            <a:fillRect/>
          </a:stretch>
        </p:blipFill>
        <p:spPr bwMode="auto">
          <a:xfrm>
            <a:off x="3869531" y="4761706"/>
            <a:ext cx="1633538" cy="1974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457200"/>
            <a:ext cx="8534400" cy="758825"/>
          </a:xfrm>
        </p:spPr>
        <p:txBody>
          <a:bodyPr/>
          <a:lstStyle/>
          <a:p>
            <a:pPr eaLnBrk="1" hangingPunct="1"/>
            <a:r>
              <a:rPr lang="en-US" dirty="0"/>
              <a:t>Professional journals and electronic mailing list reflect these new </a:t>
            </a:r>
            <a:r>
              <a:rPr lang="en-US" dirty="0" smtClean="0"/>
              <a:t>roles</a:t>
            </a:r>
            <a:endParaRPr lang="en-US" dirty="0" smtClean="0">
              <a:solidFill>
                <a:srgbClr val="7B9899"/>
              </a:solidFill>
            </a:endParaRPr>
          </a:p>
        </p:txBody>
      </p:sp>
      <p:sp>
        <p:nvSpPr>
          <p:cNvPr id="30723" name="Content Placeholder 2"/>
          <p:cNvSpPr>
            <a:spLocks noGrp="1"/>
          </p:cNvSpPr>
          <p:nvPr>
            <p:ph sz="quarter" idx="1"/>
          </p:nvPr>
        </p:nvSpPr>
        <p:spPr>
          <a:xfrm>
            <a:off x="502352" y="1524000"/>
            <a:ext cx="8504238" cy="4572000"/>
          </a:xfrm>
        </p:spPr>
        <p:txBody>
          <a:bodyPr/>
          <a:lstStyle/>
          <a:p>
            <a:pPr marL="0" indent="0">
              <a:buNone/>
            </a:pPr>
            <a:r>
              <a:rPr lang="en-US" sz="1800" dirty="0"/>
              <a:t>They are filled with openings for </a:t>
            </a:r>
          </a:p>
          <a:p>
            <a:pPr marL="731838" lvl="1" indent="-457200">
              <a:buFont typeface="+mj-lt"/>
              <a:buAutoNum type="arabicPeriod"/>
            </a:pPr>
            <a:r>
              <a:rPr lang="en-US" sz="1800" dirty="0" smtClean="0"/>
              <a:t>Technology Consultant</a:t>
            </a:r>
          </a:p>
          <a:p>
            <a:pPr marL="731838" lvl="1" indent="-457200">
              <a:buFont typeface="+mj-lt"/>
              <a:buAutoNum type="arabicPeriod"/>
            </a:pPr>
            <a:r>
              <a:rPr lang="en-US" sz="1800" dirty="0" smtClean="0"/>
              <a:t>Information Consultant</a:t>
            </a:r>
          </a:p>
          <a:p>
            <a:pPr marL="731838" lvl="1" indent="-457200">
              <a:buFont typeface="+mj-lt"/>
              <a:buAutoNum type="arabicPeriod"/>
            </a:pPr>
            <a:r>
              <a:rPr lang="en-US" sz="1800" dirty="0" smtClean="0"/>
              <a:t>Technology </a:t>
            </a:r>
            <a:r>
              <a:rPr lang="en-US" sz="1800" dirty="0"/>
              <a:t>Training Coordinator, </a:t>
            </a:r>
            <a:endParaRPr lang="en-US" sz="1800" dirty="0" smtClean="0"/>
          </a:p>
          <a:p>
            <a:pPr marL="731838" lvl="1" indent="-457200">
              <a:buFont typeface="+mj-lt"/>
              <a:buAutoNum type="arabicPeriod"/>
            </a:pPr>
            <a:r>
              <a:rPr lang="en-US" sz="1800" dirty="0" smtClean="0"/>
              <a:t>Head </a:t>
            </a:r>
            <a:r>
              <a:rPr lang="en-US" sz="1800" dirty="0"/>
              <a:t>of Digital Information Literacy Office, </a:t>
            </a:r>
            <a:endParaRPr lang="en-US" sz="1800" dirty="0" smtClean="0"/>
          </a:p>
          <a:p>
            <a:pPr marL="731838" lvl="1" indent="-457200">
              <a:buFont typeface="+mj-lt"/>
              <a:buAutoNum type="arabicPeriod"/>
            </a:pPr>
            <a:r>
              <a:rPr lang="en-US" sz="1800" dirty="0" smtClean="0"/>
              <a:t>Information </a:t>
            </a:r>
            <a:r>
              <a:rPr lang="en-US" sz="1800" dirty="0"/>
              <a:t>Systems Librarian, </a:t>
            </a:r>
            <a:endParaRPr lang="en-US" sz="1800" dirty="0" smtClean="0"/>
          </a:p>
          <a:p>
            <a:pPr marL="731838" lvl="1" indent="-457200">
              <a:buFont typeface="+mj-lt"/>
              <a:buAutoNum type="arabicPeriod"/>
            </a:pPr>
            <a:r>
              <a:rPr lang="en-US" sz="1800" dirty="0" smtClean="0"/>
              <a:t>Head </a:t>
            </a:r>
            <a:r>
              <a:rPr lang="en-US" sz="1800" dirty="0"/>
              <a:t>of Computer Services, </a:t>
            </a:r>
            <a:endParaRPr lang="en-US" sz="1800" dirty="0" smtClean="0"/>
          </a:p>
          <a:p>
            <a:pPr marL="731838" lvl="1" indent="-457200">
              <a:buFont typeface="+mj-lt"/>
              <a:buAutoNum type="arabicPeriod"/>
            </a:pPr>
            <a:r>
              <a:rPr lang="en-US" sz="1800" dirty="0" smtClean="0"/>
              <a:t>Program administrator</a:t>
            </a:r>
          </a:p>
          <a:p>
            <a:pPr marL="731838" lvl="1" indent="-457200">
              <a:buFont typeface="+mj-lt"/>
              <a:buAutoNum type="arabicPeriod"/>
            </a:pPr>
            <a:r>
              <a:rPr lang="en-US" sz="1800" dirty="0" smtClean="0"/>
              <a:t>Webmaster</a:t>
            </a:r>
            <a:r>
              <a:rPr lang="en-US" sz="1800" dirty="0"/>
              <a:t>, </a:t>
            </a:r>
            <a:endParaRPr lang="en-US" sz="1800" dirty="0" smtClean="0"/>
          </a:p>
          <a:p>
            <a:pPr marL="731838" lvl="1" indent="-457200">
              <a:buFont typeface="+mj-lt"/>
              <a:buAutoNum type="arabicPeriod"/>
            </a:pPr>
            <a:r>
              <a:rPr lang="en-US" sz="1800" dirty="0" err="1" smtClean="0"/>
              <a:t>Cyberian</a:t>
            </a:r>
            <a:r>
              <a:rPr lang="en-US" sz="1800" dirty="0" smtClean="0"/>
              <a:t>, </a:t>
            </a:r>
          </a:p>
          <a:p>
            <a:pPr marL="731838" lvl="1" indent="-457200">
              <a:buFont typeface="+mj-lt"/>
              <a:buAutoNum type="arabicPeriod"/>
            </a:pPr>
            <a:r>
              <a:rPr lang="en-US" sz="1800" dirty="0" smtClean="0"/>
              <a:t>Astronaut</a:t>
            </a:r>
            <a:r>
              <a:rPr lang="en-US" sz="1800" dirty="0"/>
              <a:t>, innovator, and </a:t>
            </a:r>
            <a:r>
              <a:rPr lang="en-US" sz="1800" dirty="0" smtClean="0"/>
              <a:t>expert,</a:t>
            </a:r>
          </a:p>
          <a:p>
            <a:pPr marL="731838" lvl="1" indent="-457200">
              <a:buFont typeface="+mj-lt"/>
              <a:buAutoNum type="arabicPeriod"/>
            </a:pPr>
            <a:r>
              <a:rPr lang="en-US" sz="1800" dirty="0" smtClean="0"/>
              <a:t>Information specialist</a:t>
            </a:r>
          </a:p>
          <a:p>
            <a:pPr marL="731838" lvl="1" indent="-457200">
              <a:buFont typeface="+mj-lt"/>
              <a:buAutoNum type="arabicPeriod"/>
            </a:pPr>
            <a:r>
              <a:rPr lang="en-US" sz="1800" dirty="0" smtClean="0"/>
              <a:t>Specialist automation</a:t>
            </a:r>
          </a:p>
          <a:p>
            <a:pPr marL="731838" lvl="1" indent="-457200">
              <a:buFont typeface="+mj-lt"/>
              <a:buAutoNum type="arabicPeriod"/>
            </a:pPr>
            <a:r>
              <a:rPr lang="en-US" sz="1800" dirty="0" smtClean="0"/>
              <a:t>Action </a:t>
            </a:r>
            <a:r>
              <a:rPr lang="en-US" sz="1800" dirty="0"/>
              <a:t>researcher, </a:t>
            </a:r>
            <a:r>
              <a:rPr lang="en-US" sz="1800" dirty="0" smtClean="0"/>
              <a:t>and </a:t>
            </a:r>
          </a:p>
          <a:p>
            <a:pPr marL="731838" lvl="1" indent="-457200">
              <a:buFont typeface="+mj-lt"/>
              <a:buAutoNum type="arabicPeriod"/>
            </a:pPr>
            <a:r>
              <a:rPr lang="en-US" sz="1800" dirty="0" smtClean="0"/>
              <a:t>Internet </a:t>
            </a:r>
            <a:r>
              <a:rPr lang="en-US" sz="1800" dirty="0"/>
              <a:t>Services Librarian</a:t>
            </a:r>
            <a:r>
              <a:rPr lang="en-US" sz="1800" dirty="0" smtClean="0"/>
              <a:t>.</a:t>
            </a:r>
            <a:r>
              <a:rPr lang="en-US" sz="1800" dirty="0"/>
              <a:t> </a:t>
            </a:r>
          </a:p>
        </p:txBody>
      </p:sp>
      <p:pic>
        <p:nvPicPr>
          <p:cNvPr id="30724" name="Picture 7" descr="C:\Documents and Settings\Megan Lowe\Local Settings\Temporary Internet Files\Content.IE5\2Z2TTTAK\MCj03888560000[1].wmf"/>
          <p:cNvPicPr>
            <a:picLocks noChangeAspect="1" noChangeArrowheads="1"/>
          </p:cNvPicPr>
          <p:nvPr/>
        </p:nvPicPr>
        <p:blipFill>
          <a:blip r:embed="rId3" cstate="print"/>
          <a:srcRect/>
          <a:stretch>
            <a:fillRect/>
          </a:stretch>
        </p:blipFill>
        <p:spPr bwMode="auto">
          <a:xfrm flipH="1">
            <a:off x="5943600" y="2362200"/>
            <a:ext cx="2133602"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Staffing patterns in libraries</a:t>
            </a:r>
          </a:p>
        </p:txBody>
      </p:sp>
      <p:sp>
        <p:nvSpPr>
          <p:cNvPr id="3" name="Content Placeholder 2"/>
          <p:cNvSpPr>
            <a:spLocks noGrp="1"/>
          </p:cNvSpPr>
          <p:nvPr>
            <p:ph sz="quarter" idx="1"/>
          </p:nvPr>
        </p:nvSpPr>
        <p:spPr>
          <a:xfrm>
            <a:off x="301752" y="1527048"/>
            <a:ext cx="7318248" cy="4572000"/>
          </a:xfrm>
        </p:spPr>
        <p:txBody>
          <a:bodyPr/>
          <a:lstStyle/>
          <a:p>
            <a:r>
              <a:rPr lang="en-US" dirty="0"/>
              <a:t>Staffing patterns in libraries have been change and complexly detailed by the changes that technology has brought to the work environment. Most large libraries now employ a number of technology specialists. Some of them have library degrees, others do not</a:t>
            </a:r>
            <a:r>
              <a:rPr lang="en-US" dirty="0" smtClean="0"/>
              <a:t>.</a:t>
            </a:r>
          </a:p>
          <a:p>
            <a:r>
              <a:rPr lang="en-US" dirty="0" smtClean="0"/>
              <a:t>The </a:t>
            </a:r>
            <a:r>
              <a:rPr lang="en-US" dirty="0"/>
              <a:t>profession has not become a technical one, except in areas where it always has been so, such as system work. </a:t>
            </a:r>
            <a:endParaRPr lang="en-US" dirty="0"/>
          </a:p>
        </p:txBody>
      </p:sp>
      <p:pic>
        <p:nvPicPr>
          <p:cNvPr id="4" name="Picture 10" descr="WALLY.jpeg"/>
          <p:cNvPicPr>
            <a:picLocks noChangeAspect="1"/>
          </p:cNvPicPr>
          <p:nvPr/>
        </p:nvPicPr>
        <p:blipFill>
          <a:blip r:embed="rId2" cstate="print"/>
          <a:srcRect/>
          <a:stretch>
            <a:fillRect/>
          </a:stretch>
        </p:blipFill>
        <p:spPr bwMode="auto">
          <a:xfrm>
            <a:off x="7544594" y="2514473"/>
            <a:ext cx="1599406" cy="2597150"/>
          </a:xfrm>
          <a:prstGeom prst="rect">
            <a:avLst/>
          </a:prstGeom>
          <a:noFill/>
          <a:ln w="9525">
            <a:noFill/>
            <a:miter lim="800000"/>
            <a:headEnd/>
            <a:tailEnd/>
          </a:ln>
        </p:spPr>
      </p:pic>
    </p:spTree>
    <p:extLst>
      <p:ext uri="{BB962C8B-B14F-4D97-AF65-F5344CB8AC3E}">
        <p14:creationId xmlns:p14="http://schemas.microsoft.com/office/powerpoint/2010/main" val="31390584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534400" cy="758825"/>
          </a:xfrm>
        </p:spPr>
        <p:txBody>
          <a:bodyPr/>
          <a:lstStyle/>
          <a:p>
            <a:r>
              <a:rPr lang="en-US" dirty="0"/>
              <a:t>ICTs do not change the goals or values of the information worker</a:t>
            </a:r>
          </a:p>
        </p:txBody>
      </p:sp>
      <p:sp>
        <p:nvSpPr>
          <p:cNvPr id="3" name="Content Placeholder 2"/>
          <p:cNvSpPr>
            <a:spLocks noGrp="1"/>
          </p:cNvSpPr>
          <p:nvPr>
            <p:ph sz="quarter" idx="1"/>
          </p:nvPr>
        </p:nvSpPr>
        <p:spPr>
          <a:xfrm>
            <a:off x="1676400" y="1676400"/>
            <a:ext cx="6861048" cy="4572000"/>
          </a:xfrm>
        </p:spPr>
        <p:txBody>
          <a:bodyPr/>
          <a:lstStyle/>
          <a:p>
            <a:pPr marL="0" indent="0">
              <a:buNone/>
            </a:pPr>
            <a:endParaRPr lang="en-US" dirty="0" smtClean="0"/>
          </a:p>
          <a:p>
            <a:pPr marL="0" indent="0">
              <a:buNone/>
            </a:pPr>
            <a:r>
              <a:rPr lang="en-US" dirty="0" smtClean="0"/>
              <a:t>An </a:t>
            </a:r>
            <a:r>
              <a:rPr lang="en-US" dirty="0"/>
              <a:t>understanding of ICTs does have an important service function for librarians in all sectors, and the opportunities it affords the profession to deliver exciting new pathways into information cannot be ignored.  ICTs do not change the goals or values of the information worker; they merely alter how we deliver some of the services to the user</a:t>
            </a:r>
            <a:r>
              <a:rPr lang="en-US" dirty="0" smtClean="0"/>
              <a:t>.</a:t>
            </a:r>
            <a:endParaRPr lang="en-US" dirty="0"/>
          </a:p>
        </p:txBody>
      </p:sp>
      <p:pic>
        <p:nvPicPr>
          <p:cNvPr id="5" name="Picture 4" descr="ASOK.jpeg"/>
          <p:cNvPicPr>
            <a:picLocks noChangeAspect="1"/>
          </p:cNvPicPr>
          <p:nvPr/>
        </p:nvPicPr>
        <p:blipFill>
          <a:blip r:embed="rId2" cstate="print"/>
          <a:stretch>
            <a:fillRect/>
          </a:stretch>
        </p:blipFill>
        <p:spPr>
          <a:xfrm>
            <a:off x="379826" y="3013616"/>
            <a:ext cx="990600" cy="159886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9526272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t>
            </a:r>
            <a:r>
              <a:rPr lang="en-US" dirty="0"/>
              <a:t>breed of managers</a:t>
            </a:r>
          </a:p>
        </p:txBody>
      </p:sp>
      <p:sp>
        <p:nvSpPr>
          <p:cNvPr id="3" name="Content Placeholder 2"/>
          <p:cNvSpPr>
            <a:spLocks noGrp="1"/>
          </p:cNvSpPr>
          <p:nvPr>
            <p:ph sz="quarter" idx="1"/>
          </p:nvPr>
        </p:nvSpPr>
        <p:spPr>
          <a:xfrm>
            <a:off x="2895600" y="1527048"/>
            <a:ext cx="5910072" cy="4572000"/>
          </a:xfrm>
        </p:spPr>
        <p:txBody>
          <a:bodyPr/>
          <a:lstStyle/>
          <a:p>
            <a:pPr marL="0" indent="0">
              <a:buNone/>
            </a:pPr>
            <a:endParaRPr lang="en-US" dirty="0" smtClean="0"/>
          </a:p>
          <a:p>
            <a:pPr marL="0" indent="0">
              <a:buNone/>
            </a:pPr>
            <a:endParaRPr lang="en-US" dirty="0"/>
          </a:p>
          <a:p>
            <a:pPr marL="0" indent="0">
              <a:buNone/>
            </a:pPr>
            <a:r>
              <a:rPr lang="en-US" dirty="0" smtClean="0"/>
              <a:t>Managers </a:t>
            </a:r>
            <a:r>
              <a:rPr lang="en-US" dirty="0"/>
              <a:t>in twenty-first-century organizations require augmented skills and talents to lead new types of organizations. The future of libraries and information services rest squarely in the hands of that new breed of managers. </a:t>
            </a:r>
            <a:endParaRPr lang="en-US" dirty="0"/>
          </a:p>
        </p:txBody>
      </p:sp>
      <p:pic>
        <p:nvPicPr>
          <p:cNvPr id="5" name="Picture 5" descr="C:\Documents and Settings\Megan Lowe\Local Settings\Temporary Internet Files\Content.IE5\S7OGRJ1O\MCPE01560_0000[1].wmf"/>
          <p:cNvPicPr>
            <a:picLocks noChangeAspect="1" noChangeArrowheads="1"/>
          </p:cNvPicPr>
          <p:nvPr/>
        </p:nvPicPr>
        <p:blipFill>
          <a:blip r:embed="rId2" cstate="print"/>
          <a:srcRect/>
          <a:stretch>
            <a:fillRect/>
          </a:stretch>
        </p:blipFill>
        <p:spPr bwMode="auto">
          <a:xfrm>
            <a:off x="296862" y="1676400"/>
            <a:ext cx="2370138" cy="1762125"/>
          </a:xfrm>
          <a:prstGeom prst="rect">
            <a:avLst/>
          </a:prstGeom>
          <a:noFill/>
          <a:ln w="9525">
            <a:noFill/>
            <a:miter lim="800000"/>
            <a:headEnd/>
            <a:tailEnd/>
          </a:ln>
        </p:spPr>
      </p:pic>
      <p:pic>
        <p:nvPicPr>
          <p:cNvPr id="7" name="Picture 3" descr="C:\Documents and Settings\Megan Lowe\Local Settings\Temporary Internet Files\Content.IE5\1LL60XAB\MCBD19978_0000[1].wmf"/>
          <p:cNvPicPr>
            <a:picLocks noChangeAspect="1" noChangeArrowheads="1"/>
          </p:cNvPicPr>
          <p:nvPr/>
        </p:nvPicPr>
        <p:blipFill>
          <a:blip r:embed="rId3" cstate="print"/>
          <a:srcRect/>
          <a:stretch>
            <a:fillRect/>
          </a:stretch>
        </p:blipFill>
        <p:spPr bwMode="auto">
          <a:xfrm>
            <a:off x="296862" y="4343400"/>
            <a:ext cx="2268538" cy="1990725"/>
          </a:xfrm>
          <a:prstGeom prst="rect">
            <a:avLst/>
          </a:prstGeom>
          <a:noFill/>
          <a:ln w="9525">
            <a:noFill/>
            <a:miter lim="800000"/>
            <a:headEnd/>
            <a:tailEnd/>
          </a:ln>
        </p:spPr>
      </p:pic>
    </p:spTree>
    <p:extLst>
      <p:ext uri="{BB962C8B-B14F-4D97-AF65-F5344CB8AC3E}">
        <p14:creationId xmlns:p14="http://schemas.microsoft.com/office/powerpoint/2010/main" val="29072816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Wearing </a:t>
            </a:r>
            <a:r>
              <a:rPr lang="en-US" dirty="0"/>
              <a:t>the two hats</a:t>
            </a:r>
          </a:p>
        </p:txBody>
      </p:sp>
      <p:sp>
        <p:nvSpPr>
          <p:cNvPr id="3" name="Content Placeholder 2"/>
          <p:cNvSpPr>
            <a:spLocks noGrp="1"/>
          </p:cNvSpPr>
          <p:nvPr>
            <p:ph sz="quarter" idx="1"/>
          </p:nvPr>
        </p:nvSpPr>
        <p:spPr>
          <a:xfrm>
            <a:off x="277891" y="1261814"/>
            <a:ext cx="8503920" cy="4572000"/>
          </a:xfrm>
        </p:spPr>
        <p:txBody>
          <a:bodyPr/>
          <a:lstStyle/>
          <a:p>
            <a:r>
              <a:rPr lang="en-US" dirty="0"/>
              <a:t>Good people in management positions are vital to the existence of library and information services organizations. The professionals, wearing the two hats of librarians and managers, have unlimited opportunities to assume new, more challenging positions. </a:t>
            </a:r>
            <a:endParaRPr lang="en-US" dirty="0" smtClean="0"/>
          </a:p>
          <a:p>
            <a:r>
              <a:rPr lang="en-US" dirty="0" smtClean="0"/>
              <a:t>They </a:t>
            </a:r>
            <a:r>
              <a:rPr lang="en-US" dirty="0"/>
              <a:t>have identified and developed the skills necessary to succeed in the present position, while developing strategies for the next one.</a:t>
            </a:r>
          </a:p>
        </p:txBody>
      </p:sp>
      <p:pic>
        <p:nvPicPr>
          <p:cNvPr id="5" name="Picture 2" descr="C:\Documents and Settings\Megan Lowe\Local Settings\Temporary Internet Files\Content.IE5\2Z2TTTAK\MCj02000570000[1].wmf"/>
          <p:cNvPicPr>
            <a:picLocks noChangeAspect="1" noChangeArrowheads="1"/>
          </p:cNvPicPr>
          <p:nvPr/>
        </p:nvPicPr>
        <p:blipFill>
          <a:blip r:embed="rId2" cstate="print"/>
          <a:srcRect/>
          <a:stretch>
            <a:fillRect/>
          </a:stretch>
        </p:blipFill>
        <p:spPr bwMode="auto">
          <a:xfrm>
            <a:off x="7184765" y="4724400"/>
            <a:ext cx="1628775" cy="1831975"/>
          </a:xfrm>
          <a:prstGeom prst="rect">
            <a:avLst/>
          </a:prstGeom>
          <a:noFill/>
          <a:ln w="9525">
            <a:noFill/>
            <a:miter lim="800000"/>
            <a:headEnd/>
            <a:tailEnd/>
          </a:ln>
        </p:spPr>
      </p:pic>
      <p:pic>
        <p:nvPicPr>
          <p:cNvPr id="6" name="Picture 2" descr="C:\Documents and Settings\Megan Lowe\Local Settings\Temporary Internet Files\Content.IE5\S7OGRJ1O\MCj00839480000[1].wmf"/>
          <p:cNvPicPr>
            <a:picLocks noChangeAspect="1" noChangeArrowheads="1"/>
          </p:cNvPicPr>
          <p:nvPr/>
        </p:nvPicPr>
        <p:blipFill>
          <a:blip r:embed="rId3" cstate="print"/>
          <a:srcRect/>
          <a:stretch>
            <a:fillRect/>
          </a:stretch>
        </p:blipFill>
        <p:spPr bwMode="auto">
          <a:xfrm>
            <a:off x="3886200" y="5337720"/>
            <a:ext cx="2462213" cy="992188"/>
          </a:xfrm>
          <a:prstGeom prst="rect">
            <a:avLst/>
          </a:prstGeom>
          <a:noFill/>
          <a:ln w="9525">
            <a:noFill/>
            <a:miter lim="800000"/>
            <a:headEnd/>
            <a:tailEnd/>
          </a:ln>
        </p:spPr>
      </p:pic>
    </p:spTree>
    <p:extLst>
      <p:ext uri="{BB962C8B-B14F-4D97-AF65-F5344CB8AC3E}">
        <p14:creationId xmlns:p14="http://schemas.microsoft.com/office/powerpoint/2010/main" val="39418137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Title 3"/>
          <p:cNvSpPr>
            <a:spLocks noGrp="1"/>
          </p:cNvSpPr>
          <p:nvPr>
            <p:ph type="ctrTitle"/>
          </p:nvPr>
        </p:nvSpPr>
        <p:spPr>
          <a:xfrm>
            <a:off x="685800" y="381000"/>
            <a:ext cx="7772400" cy="1219200"/>
          </a:xfrm>
        </p:spPr>
        <p:txBody>
          <a:bodyPr/>
          <a:lstStyle/>
          <a:p>
            <a:pPr eaLnBrk="1" hangingPunct="1"/>
            <a:r>
              <a:rPr lang="en-US" dirty="0" smtClean="0"/>
              <a:t>Thank you.</a:t>
            </a:r>
            <a:endParaRPr lang="en-US" dirty="0" smtClean="0"/>
          </a:p>
        </p:txBody>
      </p:sp>
      <p:pic>
        <p:nvPicPr>
          <p:cNvPr id="7" name="Picture 6" descr="C:\Documents and Settings\Megan Lowe\Local Settings\Temporary Internet Files\Content.IE5\1LL60XAB\MCj03979630000[1].wmf"/>
          <p:cNvPicPr>
            <a:picLocks noChangeAspect="1" noChangeArrowheads="1"/>
          </p:cNvPicPr>
          <p:nvPr/>
        </p:nvPicPr>
        <p:blipFill>
          <a:blip r:embed="rId2" cstate="print"/>
          <a:srcRect/>
          <a:stretch>
            <a:fillRect/>
          </a:stretch>
        </p:blipFill>
        <p:spPr bwMode="auto">
          <a:xfrm>
            <a:off x="4043362" y="2125133"/>
            <a:ext cx="1057275" cy="1058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dirty="0" smtClean="0"/>
              <a:t>The </a:t>
            </a:r>
            <a:r>
              <a:rPr lang="en-US" dirty="0"/>
              <a:t>future sustainability of </a:t>
            </a:r>
            <a:r>
              <a:rPr lang="en-US" dirty="0" smtClean="0"/>
              <a:t>libraries</a:t>
            </a:r>
            <a:endParaRPr lang="en-US" dirty="0"/>
          </a:p>
        </p:txBody>
      </p:sp>
      <p:sp>
        <p:nvSpPr>
          <p:cNvPr id="3" name="Content Placeholder 2"/>
          <p:cNvSpPr>
            <a:spLocks noGrp="1"/>
          </p:cNvSpPr>
          <p:nvPr>
            <p:ph sz="quarter" idx="1"/>
          </p:nvPr>
        </p:nvSpPr>
        <p:spPr/>
        <p:txBody>
          <a:bodyPr/>
          <a:lstStyle/>
          <a:p>
            <a:pPr marL="0" indent="0">
              <a:buNone/>
            </a:pPr>
            <a:endParaRPr lang="en-US" dirty="0" smtClean="0"/>
          </a:p>
          <a:p>
            <a:pPr marL="0" indent="0">
              <a:buNone/>
            </a:pPr>
            <a:r>
              <a:rPr lang="en-US" dirty="0" smtClean="0"/>
              <a:t>When today’s users are more likely to seek information on their own than to use library to meet their information need, what does this mean for the future sustainability of libraries?</a:t>
            </a:r>
            <a:endParaRPr lang="en-US" dirty="0"/>
          </a:p>
        </p:txBody>
      </p:sp>
    </p:spTree>
    <p:extLst>
      <p:ext uri="{BB962C8B-B14F-4D97-AF65-F5344CB8AC3E}">
        <p14:creationId xmlns:p14="http://schemas.microsoft.com/office/powerpoint/2010/main" val="72763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34400" cy="990600"/>
          </a:xfrm>
        </p:spPr>
        <p:txBody>
          <a:bodyPr/>
          <a:lstStyle/>
          <a:p>
            <a:r>
              <a:rPr lang="en-US" dirty="0" smtClean="0"/>
              <a:t>Many new academics, including librarians, will have basic familiarity with IT,</a:t>
            </a:r>
            <a:endParaRPr lang="en-US" dirty="0"/>
          </a:p>
        </p:txBody>
      </p:sp>
      <p:sp>
        <p:nvSpPr>
          <p:cNvPr id="3" name="Content Placeholder 2"/>
          <p:cNvSpPr>
            <a:spLocks noGrp="1"/>
          </p:cNvSpPr>
          <p:nvPr>
            <p:ph sz="quarter" idx="1"/>
          </p:nvPr>
        </p:nvSpPr>
        <p:spPr>
          <a:xfrm>
            <a:off x="301752" y="1527048"/>
            <a:ext cx="6556248" cy="4572000"/>
          </a:xfrm>
        </p:spPr>
        <p:txBody>
          <a:bodyPr/>
          <a:lstStyle/>
          <a:p>
            <a:pPr>
              <a:buNone/>
            </a:pPr>
            <a:endParaRPr lang="en-US" dirty="0" smtClean="0"/>
          </a:p>
          <a:p>
            <a:pPr>
              <a:buNone/>
            </a:pPr>
            <a:r>
              <a:rPr lang="en-US" dirty="0" smtClean="0"/>
              <a:t>…. but this vary according to discipline. </a:t>
            </a:r>
          </a:p>
          <a:p>
            <a:pPr>
              <a:buNone/>
            </a:pPr>
            <a:endParaRPr lang="en-US" dirty="0" smtClean="0"/>
          </a:p>
          <a:p>
            <a:r>
              <a:rPr lang="en-US" dirty="0" smtClean="0"/>
              <a:t>If the level of skill is not adequate, then it will be worthwhile spending a small amount of time acquiring those IT skills that seem most relevant. </a:t>
            </a:r>
            <a:endParaRPr lang="en-US" dirty="0"/>
          </a:p>
        </p:txBody>
      </p:sp>
      <p:pic>
        <p:nvPicPr>
          <p:cNvPr id="4" name="Picture 2" descr="C:\Documents and Settings\Megan Lowe\Local Settings\Temporary Internet Files\Content.IE5\6SGILL9R\MCED00253_0000[1].wmf"/>
          <p:cNvPicPr>
            <a:picLocks noChangeAspect="1" noChangeArrowheads="1"/>
          </p:cNvPicPr>
          <p:nvPr/>
        </p:nvPicPr>
        <p:blipFill>
          <a:blip r:embed="rId2" cstate="print"/>
          <a:srcRect/>
          <a:stretch>
            <a:fillRect/>
          </a:stretch>
        </p:blipFill>
        <p:spPr bwMode="auto">
          <a:xfrm>
            <a:off x="7086600" y="2362200"/>
            <a:ext cx="1565275"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dirty="0" smtClean="0">
                <a:solidFill>
                  <a:srgbClr val="7B9899"/>
                </a:solidFill>
              </a:rPr>
              <a:t>The profession of </a:t>
            </a:r>
            <a:r>
              <a:rPr lang="en-US" dirty="0" err="1" smtClean="0">
                <a:solidFill>
                  <a:srgbClr val="7B9899"/>
                </a:solidFill>
              </a:rPr>
              <a:t>librarinship</a:t>
            </a:r>
            <a:endParaRPr lang="en-US" dirty="0" smtClean="0">
              <a:solidFill>
                <a:srgbClr val="7B9899"/>
              </a:solidFill>
            </a:endParaRPr>
          </a:p>
        </p:txBody>
      </p:sp>
      <p:sp>
        <p:nvSpPr>
          <p:cNvPr id="14339" name="Content Placeholder 2"/>
          <p:cNvSpPr>
            <a:spLocks noGrp="1"/>
          </p:cNvSpPr>
          <p:nvPr>
            <p:ph sz="quarter" idx="1"/>
          </p:nvPr>
        </p:nvSpPr>
        <p:spPr>
          <a:xfrm>
            <a:off x="276225" y="1676400"/>
            <a:ext cx="6048375" cy="4876800"/>
          </a:xfrm>
        </p:spPr>
        <p:txBody>
          <a:bodyPr/>
          <a:lstStyle/>
          <a:p>
            <a:pPr eaLnBrk="1" hangingPunct="1">
              <a:buNone/>
            </a:pPr>
            <a:r>
              <a:rPr lang="en-US" dirty="0" smtClean="0"/>
              <a:t>…. is an </a:t>
            </a:r>
            <a:r>
              <a:rPr lang="en-US" dirty="0" smtClean="0"/>
              <a:t>essential </a:t>
            </a:r>
            <a:r>
              <a:rPr lang="en-US" dirty="0" smtClean="0"/>
              <a:t>one for the society.</a:t>
            </a:r>
          </a:p>
          <a:p>
            <a:pPr eaLnBrk="1" hangingPunct="1">
              <a:buNone/>
            </a:pPr>
            <a:endParaRPr lang="en-US" sz="2000" dirty="0" smtClean="0"/>
          </a:p>
          <a:p>
            <a:pPr eaLnBrk="1" hangingPunct="1"/>
            <a:r>
              <a:rPr lang="en-US" dirty="0" smtClean="0"/>
              <a:t>One of the most difficult issues library administrators continue to face is matching the appropriate level of work to an appropriate type of employee</a:t>
            </a:r>
            <a:endParaRPr lang="en-US" sz="2000" dirty="0" smtClean="0"/>
          </a:p>
          <a:p>
            <a:pPr eaLnBrk="1" hangingPunct="1"/>
            <a:r>
              <a:rPr lang="en-US" sz="2000" dirty="0" smtClean="0"/>
              <a:t>For many  years, professional librarians spent at least part of their working day engaged in task that did not require a professional background.</a:t>
            </a:r>
            <a:endParaRPr lang="en-US" dirty="0" smtClean="0"/>
          </a:p>
        </p:txBody>
      </p:sp>
      <p:pic>
        <p:nvPicPr>
          <p:cNvPr id="6" name="Picture 5" descr="C:\Documents and Settings\Megan Lowe\Local Settings\Temporary Internet Files\Content.IE5\WGUZQ6DG\MCBS01664_0000[1].wmf"/>
          <p:cNvPicPr>
            <a:picLocks noChangeAspect="1" noChangeArrowheads="1"/>
          </p:cNvPicPr>
          <p:nvPr/>
        </p:nvPicPr>
        <p:blipFill>
          <a:blip r:embed="rId3" cstate="print"/>
          <a:srcRect/>
          <a:stretch>
            <a:fillRect/>
          </a:stretch>
        </p:blipFill>
        <p:spPr bwMode="auto">
          <a:xfrm>
            <a:off x="6172200" y="1676400"/>
            <a:ext cx="2438400" cy="2344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272" y="152400"/>
            <a:ext cx="8534400" cy="990600"/>
          </a:xfrm>
        </p:spPr>
        <p:txBody>
          <a:bodyPr/>
          <a:lstStyle/>
          <a:p>
            <a:r>
              <a:rPr lang="en-US" dirty="0" smtClean="0"/>
              <a:t/>
            </a:r>
            <a:br>
              <a:rPr lang="en-US" dirty="0" smtClean="0"/>
            </a:br>
            <a:r>
              <a:rPr lang="en-US" dirty="0"/>
              <a:t/>
            </a:r>
            <a:br>
              <a:rPr lang="en-US" dirty="0"/>
            </a:br>
            <a:r>
              <a:rPr lang="en-US" b="1" dirty="0"/>
              <a:t>Competencies</a:t>
            </a:r>
            <a:endParaRPr lang="en-US" b="1" dirty="0"/>
          </a:p>
        </p:txBody>
      </p:sp>
      <p:sp>
        <p:nvSpPr>
          <p:cNvPr id="3" name="Content Placeholder 2"/>
          <p:cNvSpPr>
            <a:spLocks noGrp="1"/>
          </p:cNvSpPr>
          <p:nvPr>
            <p:ph sz="quarter" idx="1"/>
          </p:nvPr>
        </p:nvSpPr>
        <p:spPr/>
        <p:txBody>
          <a:bodyPr/>
          <a:lstStyle/>
          <a:p>
            <a:pPr marL="0" indent="0">
              <a:buNone/>
            </a:pPr>
            <a:r>
              <a:rPr lang="en-US" dirty="0" smtClean="0"/>
              <a:t> </a:t>
            </a:r>
          </a:p>
          <a:p>
            <a:r>
              <a:rPr lang="en-US" dirty="0"/>
              <a:t>Competencies as the ability to accomplish a task </a:t>
            </a:r>
            <a:r>
              <a:rPr lang="en-US" dirty="0" smtClean="0"/>
              <a:t>successfully</a:t>
            </a:r>
          </a:p>
          <a:p>
            <a:r>
              <a:rPr lang="en-US" dirty="0"/>
              <a:t>I</a:t>
            </a:r>
            <a:r>
              <a:rPr lang="en-US" dirty="0" smtClean="0"/>
              <a:t>n </a:t>
            </a:r>
            <a:r>
              <a:rPr lang="en-US" dirty="0"/>
              <a:t>contrast to skill, competencies are categorical—that is either you can perform the task successfully or you cannot.</a:t>
            </a:r>
            <a:endParaRPr lang="en-US" dirty="0"/>
          </a:p>
          <a:p>
            <a:endParaRPr lang="en-US" dirty="0"/>
          </a:p>
        </p:txBody>
      </p:sp>
      <p:pic>
        <p:nvPicPr>
          <p:cNvPr id="4" name="Picture 9" descr="C:\Documents and Settings\Megan Lowe\Local Settings\Temporary Internet Files\Content.IE5\TDZ6VOZ3\MCBD20208_0000[1].wmf"/>
          <p:cNvPicPr>
            <a:picLocks noChangeAspect="1" noChangeArrowheads="1"/>
          </p:cNvPicPr>
          <p:nvPr/>
        </p:nvPicPr>
        <p:blipFill>
          <a:blip r:embed="rId2" cstate="print"/>
          <a:srcRect/>
          <a:stretch>
            <a:fillRect/>
          </a:stretch>
        </p:blipFill>
        <p:spPr bwMode="auto">
          <a:xfrm>
            <a:off x="5638800" y="4038600"/>
            <a:ext cx="2967037" cy="1870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1"/>
            <a:ext cx="8534400" cy="609600"/>
          </a:xfrm>
        </p:spPr>
        <p:txBody>
          <a:bodyPr/>
          <a:lstStyle/>
          <a:p>
            <a:r>
              <a:rPr lang="en-US" dirty="0" smtClean="0"/>
              <a:t>Is librarianship a profession?</a:t>
            </a:r>
            <a:endParaRPr lang="en-US" dirty="0"/>
          </a:p>
        </p:txBody>
      </p:sp>
      <p:sp>
        <p:nvSpPr>
          <p:cNvPr id="3" name="Content Placeholder 2"/>
          <p:cNvSpPr>
            <a:spLocks noGrp="1"/>
          </p:cNvSpPr>
          <p:nvPr>
            <p:ph sz="quarter" idx="1"/>
          </p:nvPr>
        </p:nvSpPr>
        <p:spPr>
          <a:xfrm>
            <a:off x="290509" y="1447800"/>
            <a:ext cx="8503920" cy="4572000"/>
          </a:xfrm>
        </p:spPr>
        <p:txBody>
          <a:bodyPr/>
          <a:lstStyle/>
          <a:p>
            <a:r>
              <a:rPr lang="en-US" dirty="0" smtClean="0"/>
              <a:t>Librarianship has </a:t>
            </a:r>
            <a:r>
              <a:rPr lang="en-US" dirty="0"/>
              <a:t>professional associations that hold conferences, produce publications, promulgate codes of </a:t>
            </a:r>
            <a:r>
              <a:rPr lang="en-US" dirty="0" smtClean="0"/>
              <a:t>ethics</a:t>
            </a:r>
          </a:p>
          <a:p>
            <a:r>
              <a:rPr lang="en-US" dirty="0" smtClean="0"/>
              <a:t>The </a:t>
            </a:r>
            <a:r>
              <a:rPr lang="en-US" dirty="0"/>
              <a:t>power of the professional associations is very limited. They do not control the licensing of practitioners and they possess no power to sanction practitioners whose conduct violates its professional </a:t>
            </a:r>
            <a:r>
              <a:rPr lang="en-US" dirty="0" smtClean="0"/>
              <a:t>codes.</a:t>
            </a:r>
          </a:p>
          <a:p>
            <a:r>
              <a:rPr lang="en-US" dirty="0" smtClean="0"/>
              <a:t>There </a:t>
            </a:r>
            <a:r>
              <a:rPr lang="en-US" dirty="0"/>
              <a:t>is no monopoly exercised by librarianship, although the field does possess normative authority, including the standard of conduct and work of librarians. </a:t>
            </a:r>
          </a:p>
        </p:txBody>
      </p:sp>
    </p:spTree>
    <p:extLst>
      <p:ext uri="{BB962C8B-B14F-4D97-AF65-F5344CB8AC3E}">
        <p14:creationId xmlns:p14="http://schemas.microsoft.com/office/powerpoint/2010/main" val="1052409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z="2400" dirty="0" smtClean="0">
                <a:solidFill>
                  <a:srgbClr val="FF0000"/>
                </a:solidFill>
              </a:rPr>
              <a:t>The </a:t>
            </a:r>
            <a:r>
              <a:rPr lang="en-US" sz="2400" dirty="0">
                <a:solidFill>
                  <a:srgbClr val="FF0000"/>
                </a:solidFill>
              </a:rPr>
              <a:t>amount </a:t>
            </a:r>
            <a:r>
              <a:rPr lang="en-US" sz="2400" dirty="0" smtClean="0">
                <a:solidFill>
                  <a:srgbClr val="FF0000"/>
                </a:solidFill>
              </a:rPr>
              <a:t>&amp; type </a:t>
            </a:r>
            <a:r>
              <a:rPr lang="en-US" sz="2400" dirty="0">
                <a:solidFill>
                  <a:srgbClr val="FF0000"/>
                </a:solidFill>
              </a:rPr>
              <a:t>of control exercised by librarianship may have great impact on how others perceive </a:t>
            </a:r>
            <a:r>
              <a:rPr lang="en-US" sz="2400" dirty="0" smtClean="0">
                <a:solidFill>
                  <a:srgbClr val="FF0000"/>
                </a:solidFill>
              </a:rPr>
              <a:t>the profession </a:t>
            </a:r>
            <a:endParaRPr lang="en-US" sz="2400" dirty="0" smtClean="0">
              <a:solidFill>
                <a:srgbClr val="FF0000"/>
              </a:solidFill>
            </a:endParaRPr>
          </a:p>
        </p:txBody>
      </p:sp>
      <p:sp>
        <p:nvSpPr>
          <p:cNvPr id="16387" name="Content Placeholder 2"/>
          <p:cNvSpPr>
            <a:spLocks noGrp="1"/>
          </p:cNvSpPr>
          <p:nvPr>
            <p:ph sz="quarter" idx="1"/>
          </p:nvPr>
        </p:nvSpPr>
        <p:spPr>
          <a:xfrm>
            <a:off x="301625" y="1524000"/>
            <a:ext cx="8229600" cy="4525962"/>
          </a:xfrm>
        </p:spPr>
        <p:txBody>
          <a:bodyPr/>
          <a:lstStyle/>
          <a:p>
            <a:pPr eaLnBrk="1" hangingPunct="1"/>
            <a:r>
              <a:rPr lang="en-US" dirty="0" smtClean="0"/>
              <a:t>This </a:t>
            </a:r>
            <a:r>
              <a:rPr lang="en-US" dirty="0"/>
              <a:t>in turn affects status and influence. The increasing awareness that information is a vital resource in our society, and the many economic, technological, and political forces use to control the creation and dissemination of this information, could have tremendous impact on who can have access to information, that type, and how </a:t>
            </a:r>
            <a:r>
              <a:rPr lang="en-US" dirty="0" smtClean="0"/>
              <a:t>much.</a:t>
            </a:r>
          </a:p>
          <a:p>
            <a:pPr eaLnBrk="1" hangingPunct="1"/>
            <a:r>
              <a:rPr lang="en-US" dirty="0" smtClean="0"/>
              <a:t>Librarians </a:t>
            </a:r>
            <a:r>
              <a:rPr lang="en-US" dirty="0"/>
              <a:t>have recognized the importance of influencing policies and practices in this arena, and their role and contribution could have a significant influence on whether librarians will be considered professionals.</a:t>
            </a: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4" y="228600"/>
            <a:ext cx="8842376" cy="990600"/>
          </a:xfrm>
        </p:spPr>
        <p:txBody>
          <a:bodyPr/>
          <a:lstStyle/>
          <a:p>
            <a:r>
              <a:rPr lang="en-US" sz="2400" b="1" dirty="0">
                <a:solidFill>
                  <a:srgbClr val="FF0000"/>
                </a:solidFill>
              </a:rPr>
              <a:t>Library media specialist must work together with teachers to integrate the goals of information literacy into every subject </a:t>
            </a:r>
            <a:r>
              <a:rPr lang="en-US" sz="2400" b="1" dirty="0" smtClean="0">
                <a:solidFill>
                  <a:srgbClr val="FF0000"/>
                </a:solidFill>
              </a:rPr>
              <a:t>area</a:t>
            </a:r>
            <a:endParaRPr lang="en-US" sz="2400" b="1" dirty="0">
              <a:solidFill>
                <a:srgbClr val="FF0000"/>
              </a:solidFill>
            </a:endParaRPr>
          </a:p>
        </p:txBody>
      </p:sp>
      <p:sp>
        <p:nvSpPr>
          <p:cNvPr id="3" name="Content Placeholder 2"/>
          <p:cNvSpPr>
            <a:spLocks noGrp="1"/>
          </p:cNvSpPr>
          <p:nvPr>
            <p:ph sz="quarter" idx="1"/>
          </p:nvPr>
        </p:nvSpPr>
        <p:spPr>
          <a:xfrm>
            <a:off x="1676400" y="1527048"/>
            <a:ext cx="7129272" cy="4572000"/>
          </a:xfrm>
        </p:spPr>
        <p:txBody>
          <a:bodyPr/>
          <a:lstStyle/>
          <a:p>
            <a:r>
              <a:rPr lang="en-US" dirty="0" smtClean="0"/>
              <a:t>there is only one reason to answer: “Why take the time and effort to combine the talents of the teacher with various specialists of teachers on instructional units?” The </a:t>
            </a:r>
            <a:r>
              <a:rPr lang="en-US" dirty="0"/>
              <a:t>reason is: to improve the educational experience for every learner. </a:t>
            </a:r>
            <a:endParaRPr lang="en-US" dirty="0" smtClean="0"/>
          </a:p>
          <a:p>
            <a:r>
              <a:rPr lang="en-US" dirty="0" smtClean="0"/>
              <a:t>The </a:t>
            </a:r>
            <a:r>
              <a:rPr lang="en-US" dirty="0"/>
              <a:t>teacher could have stayed in the classroom using existing resources and technology there, but as the resources and technology of library media center are added, new possibilities arise</a:t>
            </a:r>
            <a:r>
              <a:rPr lang="en-US" dirty="0" smtClean="0"/>
              <a:t>.</a:t>
            </a:r>
            <a:endParaRPr lang="en-US" dirty="0"/>
          </a:p>
        </p:txBody>
      </p:sp>
      <p:pic>
        <p:nvPicPr>
          <p:cNvPr id="4" name="Picture 6" descr="C:\Documents and Settings\Megan Lowe\Local Settings\Temporary Internet Files\Content.IE5\HXIM6EPT\MCj04326740000[1].png"/>
          <p:cNvPicPr>
            <a:picLocks noChangeAspect="1" noChangeArrowheads="1"/>
          </p:cNvPicPr>
          <p:nvPr/>
        </p:nvPicPr>
        <p:blipFill>
          <a:blip r:embed="rId2" cstate="print"/>
          <a:srcRect/>
          <a:stretch>
            <a:fillRect/>
          </a:stretch>
        </p:blipFill>
        <p:spPr bwMode="auto">
          <a:xfrm>
            <a:off x="19987" y="2362200"/>
            <a:ext cx="1961213" cy="2286000"/>
          </a:xfrm>
          <a:prstGeom prst="rect">
            <a:avLst/>
          </a:prstGeom>
          <a:noFill/>
          <a:ln w="9525">
            <a:noFill/>
            <a:miter lim="800000"/>
            <a:headEnd/>
            <a:tailEnd/>
          </a:ln>
        </p:spPr>
      </p:pic>
    </p:spTree>
    <p:extLst>
      <p:ext uri="{BB962C8B-B14F-4D97-AF65-F5344CB8AC3E}">
        <p14:creationId xmlns:p14="http://schemas.microsoft.com/office/powerpoint/2010/main" val="10256194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28600" y="-152400"/>
            <a:ext cx="8686800" cy="1143000"/>
          </a:xfrm>
        </p:spPr>
        <p:txBody>
          <a:bodyPr/>
          <a:lstStyle/>
          <a:p>
            <a:r>
              <a:rPr lang="en-US" b="1" dirty="0"/>
              <a:t>Librarianship: The Past </a:t>
            </a:r>
            <a:r>
              <a:rPr lang="en-US" b="1" dirty="0" smtClean="0"/>
              <a:t>&amp; </a:t>
            </a:r>
            <a:r>
              <a:rPr lang="en-US" b="1" dirty="0"/>
              <a:t>The Future</a:t>
            </a:r>
            <a:endParaRPr lang="en-US" dirty="0"/>
          </a:p>
        </p:txBody>
      </p:sp>
      <p:sp>
        <p:nvSpPr>
          <p:cNvPr id="3" name="Content Placeholder 2"/>
          <p:cNvSpPr>
            <a:spLocks noGrp="1"/>
          </p:cNvSpPr>
          <p:nvPr>
            <p:ph sz="quarter" idx="1"/>
          </p:nvPr>
        </p:nvSpPr>
        <p:spPr>
          <a:xfrm>
            <a:off x="381000" y="1524000"/>
            <a:ext cx="7391400" cy="4906962"/>
          </a:xfrm>
        </p:spPr>
        <p:txBody>
          <a:bodyPr>
            <a:normAutofit fontScale="92500" lnSpcReduction="20000"/>
          </a:bodyPr>
          <a:lstStyle/>
          <a:p>
            <a:r>
              <a:rPr lang="en-US" sz="2800" dirty="0" smtClean="0"/>
              <a:t>The </a:t>
            </a:r>
            <a:r>
              <a:rPr lang="en-US" sz="2800" dirty="0"/>
              <a:t>library profession has enjoyed is in no danger of ending if we can as a collective embrace new roles and responsibilities alongside those we have traditionally cherished. </a:t>
            </a:r>
            <a:endParaRPr lang="en-US" sz="2800" dirty="0" smtClean="0"/>
          </a:p>
          <a:p>
            <a:r>
              <a:rPr lang="en-US" sz="2800" dirty="0" smtClean="0"/>
              <a:t>Rather </a:t>
            </a:r>
            <a:r>
              <a:rPr lang="en-US" sz="2800" dirty="0"/>
              <a:t>than being redundant in the information era, we are the profession best place to grow and shape this revolution. In doing so we must take center stage, communicate our skill, and values to as wide audience as possible, and challenger conceptions and prejudices about our role and relevance from both within and without the profession.</a:t>
            </a:r>
          </a:p>
        </p:txBody>
      </p:sp>
      <p:pic>
        <p:nvPicPr>
          <p:cNvPr id="18436" name="Picture 2" descr="C:\Documents and Settings\Megan Lowe\Local Settings\Temporary Internet Files\Content.IE5\1LL60XAB\MCj02003510000[1].wmf"/>
          <p:cNvPicPr>
            <a:picLocks noChangeAspect="1" noChangeArrowheads="1"/>
          </p:cNvPicPr>
          <p:nvPr/>
        </p:nvPicPr>
        <p:blipFill>
          <a:blip r:embed="rId3" cstate="print"/>
          <a:srcRect/>
          <a:stretch>
            <a:fillRect/>
          </a:stretch>
        </p:blipFill>
        <p:spPr bwMode="auto">
          <a:xfrm>
            <a:off x="7092950" y="2133600"/>
            <a:ext cx="1822450" cy="1531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846</TotalTime>
  <Words>1156</Words>
  <Application>Microsoft Office PowerPoint</Application>
  <PresentationFormat>On-screen Show (4:3)</PresentationFormat>
  <Paragraphs>83</Paragraphs>
  <Slides>19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Georgia</vt:lpstr>
      <vt:lpstr>Wingdings</vt:lpstr>
      <vt:lpstr>Wingdings 2</vt:lpstr>
      <vt:lpstr>Civic</vt:lpstr>
      <vt:lpstr>How Can Librarians Enhance Their Competencies  Beyond the Profession (A Literature Review)</vt:lpstr>
      <vt:lpstr>The future sustainability of libraries</vt:lpstr>
      <vt:lpstr>Many new academics, including librarians, will have basic familiarity with IT,</vt:lpstr>
      <vt:lpstr>The profession of librarinship</vt:lpstr>
      <vt:lpstr>  Competencies</vt:lpstr>
      <vt:lpstr>Is librarianship a profession?</vt:lpstr>
      <vt:lpstr>The amount &amp; type of control exercised by librarianship may have great impact on how others perceive the profession </vt:lpstr>
      <vt:lpstr>Library media specialist must work together with teachers to integrate the goals of information literacy into every subject area</vt:lpstr>
      <vt:lpstr>Librarianship: The Past &amp; The Future</vt:lpstr>
      <vt:lpstr>The librarian of the twenty-first century, according to Debons in Richard E. Rubin (2004),</vt:lpstr>
      <vt:lpstr>The role of the future librarian will be to anticipate and satisfy the information needs of patrons and to collect of provide access to information that will be needed</vt:lpstr>
      <vt:lpstr>Rubin (2004) identifies that the librarian will meet not only individual needs,</vt:lpstr>
      <vt:lpstr>librarians are not just called librarians anymore</vt:lpstr>
      <vt:lpstr>Professional journals and electronic mailing list reflect these new roles</vt:lpstr>
      <vt:lpstr>Staffing patterns in libraries</vt:lpstr>
      <vt:lpstr>ICTs do not change the goals or values of the information worker</vt:lpstr>
      <vt:lpstr>New breed of managers</vt:lpstr>
      <vt:lpstr>Wearing the two hats</vt:lpstr>
      <vt:lpstr>Thank you.</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Librarians Enhance Their Competencies</dc:title>
  <dc:subject>Profession</dc:subject>
  <dc:creator>Margaretha S.U.</dc:creator>
  <cp:keywords>Librarians </cp:keywords>
  <cp:lastModifiedBy>user</cp:lastModifiedBy>
  <cp:revision>150</cp:revision>
  <dcterms:created xsi:type="dcterms:W3CDTF">2008-09-26T16:34:15Z</dcterms:created>
  <dcterms:modified xsi:type="dcterms:W3CDTF">2017-05-09T20:19:03Z</dcterms:modified>
</cp:coreProperties>
</file>