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14"/>
  </p:notesMasterIdLst>
  <p:sldIdLst>
    <p:sldId id="258" r:id="rId6"/>
    <p:sldId id="359" r:id="rId7"/>
    <p:sldId id="360" r:id="rId8"/>
    <p:sldId id="362" r:id="rId9"/>
    <p:sldId id="358" r:id="rId10"/>
    <p:sldId id="365" r:id="rId11"/>
    <p:sldId id="259" r:id="rId12"/>
    <p:sldId id="363" r:id="rId13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-528" y="-90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pPr/>
              <a:t>2017/5/9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2" y="0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xmlns="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xmlns="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  <p:sldLayoutId id="2147483817" r:id="rId5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  <p:sldLayoutId id="2147483811" r:id="rId16"/>
    <p:sldLayoutId id="2147483812" r:id="rId17"/>
    <p:sldLayoutId id="2147483814" r:id="rId18"/>
    <p:sldLayoutId id="2147483815" r:id="rId19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laugu@gmail.com" TargetMode="External"/><Relationship Id="rId2" Type="http://schemas.openxmlformats.org/officeDocument/2006/relationships/hyperlink" Target="mailto:rusmiatiningsih38@yahoo.com" TargetMode="Externa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.laugu@gmail.com" TargetMode="External"/><Relationship Id="rId2" Type="http://schemas.openxmlformats.org/officeDocument/2006/relationships/hyperlink" Target="mailto:rusmiatiningsih38@yahoo.com" TargetMode="Externa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Comparative Study on the Library Leadership between UIN </a:t>
            </a:r>
            <a:r>
              <a:rPr kumimoji="1" lang="en-US" altLang="ja-JP" dirty="0" err="1"/>
              <a:t>Sunan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Kalijaga</a:t>
            </a:r>
            <a:r>
              <a:rPr kumimoji="1" lang="en-US" altLang="ja-JP" dirty="0"/>
              <a:t> and UII </a:t>
            </a:r>
            <a:br>
              <a:rPr kumimoji="1" lang="en-US" altLang="ja-JP" dirty="0"/>
            </a:br>
            <a:r>
              <a:rPr kumimoji="1" lang="en-US" altLang="ja-JP" sz="4400" dirty="0"/>
              <a:t>(A Search for Human Resources, Financial Issues, and Collection Development)</a:t>
            </a:r>
            <a:endParaRPr kumimoji="1" lang="ja-JP" altLang="en-US" sz="44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3200400" y="5346700"/>
            <a:ext cx="11887200" cy="1399540"/>
          </a:xfrm>
        </p:spPr>
        <p:txBody>
          <a:bodyPr/>
          <a:lstStyle/>
          <a:p>
            <a:r>
              <a:rPr kumimoji="1" lang="en-US" altLang="ja-JP" dirty="0" err="1"/>
              <a:t>Rusmiatiningsih</a:t>
            </a:r>
            <a:r>
              <a:rPr kumimoji="1" lang="en-US" altLang="ja-JP" dirty="0"/>
              <a:t> &amp; </a:t>
            </a:r>
            <a:r>
              <a:rPr kumimoji="1" lang="en-US" altLang="ja-JP" dirty="0" err="1"/>
              <a:t>Nurdin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Laugu</a:t>
            </a:r>
            <a:endParaRPr kumimoji="1" lang="en-US" altLang="ja-JP" dirty="0"/>
          </a:p>
          <a:p>
            <a:r>
              <a:rPr kumimoji="1" lang="en-US" altLang="ja-JP" dirty="0">
                <a:hlinkClick r:id="rId2"/>
              </a:rPr>
              <a:t>rusmiatiningsih38@yahoo.com</a:t>
            </a:r>
            <a:r>
              <a:rPr kumimoji="1" lang="en-US" altLang="ja-JP" dirty="0"/>
              <a:t>, </a:t>
            </a:r>
            <a:r>
              <a:rPr kumimoji="1" lang="en-US" altLang="ja-JP" dirty="0">
                <a:hlinkClick r:id="rId3"/>
              </a:rPr>
              <a:t>n.laugu@gmail.com</a:t>
            </a:r>
            <a:endParaRPr kumimoji="1" lang="en-US" altLang="ja-JP" dirty="0"/>
          </a:p>
          <a:p>
            <a:r>
              <a:rPr kumimoji="1" lang="en-US" altLang="ja-JP" dirty="0" err="1"/>
              <a:t>Sunan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Kalijaga</a:t>
            </a:r>
            <a:r>
              <a:rPr kumimoji="1" lang="en-US" altLang="ja-JP" dirty="0"/>
              <a:t> Yogyakarta, Indonesia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/>
              <a:t>The Power of PowerPoint | thepopp.com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171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9314">
        <p:fade/>
      </p:transition>
    </mc:Choice>
    <mc:Fallback>
      <p:transition spd="med" advTm="9314">
        <p:fade/>
      </p:transition>
    </mc:Fallback>
  </mc:AlternateContent>
  <p:extLst mod="1">
    <p:ext uri="{E180D4A7-C9FB-4DFB-919C-405C955672EB}">
      <p14:showEvtLst xmlns:p14="http://schemas.microsoft.com/office/powerpoint/2010/main" xmlns="">
        <p14:playEvt time="760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sz="4000" dirty="0"/>
              <a:t>Foucault -&gt; position of power on everywhere on structure of invisible life</a:t>
            </a:r>
            <a:endParaRPr kumimoji="1" lang="ja-JP" altLang="en-US" sz="40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en-US" altLang="ja-JP" sz="4000" dirty="0"/>
              <a:t>The history on the birth of Islamic Institutions in Indonesia</a:t>
            </a:r>
            <a:endParaRPr kumimoji="1" lang="ja-JP" altLang="en-US" sz="40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5"/>
          </p:nvPr>
        </p:nvSpPr>
        <p:spPr>
          <a:xfrm>
            <a:off x="3300845" y="6540303"/>
            <a:ext cx="13819835" cy="1708752"/>
          </a:xfrm>
        </p:spPr>
        <p:txBody>
          <a:bodyPr/>
          <a:lstStyle/>
          <a:p>
            <a:r>
              <a:rPr kumimoji="1" lang="en-US" altLang="ja-JP" sz="4000" dirty="0"/>
              <a:t>UIN </a:t>
            </a:r>
            <a:r>
              <a:rPr kumimoji="1" lang="en-US" altLang="ja-JP" sz="4000" dirty="0" err="1"/>
              <a:t>Sunan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Kalijaga</a:t>
            </a:r>
            <a:r>
              <a:rPr kumimoji="1" lang="en-US" altLang="ja-JP" sz="4000" dirty="0"/>
              <a:t> and UII </a:t>
            </a:r>
            <a:r>
              <a:rPr kumimoji="1" lang="en-US" altLang="ja-JP" sz="4000" dirty="0" err="1"/>
              <a:t>libaries</a:t>
            </a:r>
            <a:r>
              <a:rPr kumimoji="1" lang="en-US" altLang="ja-JP" sz="4000" dirty="0"/>
              <a:t> =&gt; As under Islamic Institutions =&gt; are believed involve the practice of power</a:t>
            </a:r>
            <a:endParaRPr kumimoji="1" lang="ja-JP" altLang="en-US" sz="4000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960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568">
        <p15:prstTrans prst="prestige"/>
      </p:transition>
    </mc:Choice>
    <mc:Fallback>
      <p:transition spd="slow" advTm="456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5712608" y="4698914"/>
            <a:ext cx="11116243" cy="2366282"/>
          </a:xfrm>
        </p:spPr>
        <p:txBody>
          <a:bodyPr>
            <a:noAutofit/>
          </a:bodyPr>
          <a:lstStyle/>
          <a:p>
            <a:r>
              <a:rPr kumimoji="1" lang="en-US" altLang="ja-JP" sz="4000" dirty="0"/>
              <a:t>Is to find out a leadership </a:t>
            </a:r>
            <a:r>
              <a:rPr kumimoji="1" lang="en-US" altLang="ja-JP" sz="4000" dirty="0" err="1"/>
              <a:t>comparation</a:t>
            </a:r>
            <a:r>
              <a:rPr kumimoji="1" lang="en-US" altLang="ja-JP" sz="4000" dirty="0"/>
              <a:t> between two libraries of Islamic Universities, UIN </a:t>
            </a:r>
            <a:r>
              <a:rPr kumimoji="1" lang="en-US" altLang="ja-JP" sz="4000" dirty="0" err="1"/>
              <a:t>Sunan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Kalijaga</a:t>
            </a:r>
            <a:r>
              <a:rPr kumimoji="1" lang="en-US" altLang="ja-JP" sz="4000" dirty="0"/>
              <a:t> and Indonesia Islamic University (UII)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sz="6000" dirty="0"/>
              <a:t>What purpose?</a:t>
            </a:r>
            <a:endParaRPr kumimoji="1" lang="ja-JP" altLang="en-US" sz="60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492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35">
        <p15:prstTrans prst="wind"/>
      </p:transition>
    </mc:Choice>
    <mc:Fallback>
      <p:transition spd="slow" advTm="273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b="1" dirty="0"/>
              <a:t>Conceptual Apparatus</a:t>
            </a:r>
            <a:endParaRPr kumimoji="1" lang="ja-JP" altLang="en-US" sz="6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5"/>
          </p:nvPr>
        </p:nvSpPr>
        <p:spPr>
          <a:xfrm>
            <a:off x="1151715" y="1466909"/>
            <a:ext cx="1137600" cy="1137600"/>
          </a:xfrm>
        </p:spPr>
        <p:txBody>
          <a:bodyPr>
            <a:normAutofit/>
          </a:bodyPr>
          <a:lstStyle/>
          <a:p>
            <a:r>
              <a:rPr kumimoji="1" lang="en-US" altLang="ja-JP" sz="4400" dirty="0"/>
              <a:t>01</a:t>
            </a:r>
            <a:endParaRPr kumimoji="1" lang="ja-JP" altLang="en-US" sz="4400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2860257" y="1984442"/>
            <a:ext cx="13462756" cy="15175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fr-FR" altLang="ja-JP" sz="3200" dirty="0" err="1"/>
              <a:t>Wirawann</a:t>
            </a:r>
            <a:r>
              <a:rPr kumimoji="1" lang="fr-FR" altLang="ja-JP" sz="3200" dirty="0"/>
              <a:t> =&gt; a </a:t>
            </a:r>
            <a:r>
              <a:rPr kumimoji="1" lang="fr-FR" altLang="ja-JP" sz="3200" dirty="0" err="1"/>
              <a:t>process</a:t>
            </a:r>
            <a:r>
              <a:rPr kumimoji="1" lang="fr-FR" altLang="ja-JP" sz="3200" dirty="0"/>
              <a:t> </a:t>
            </a:r>
            <a:r>
              <a:rPr kumimoji="1" lang="fr-FR" altLang="ja-JP" sz="3200" dirty="0" err="1"/>
              <a:t>wich</a:t>
            </a:r>
            <a:r>
              <a:rPr kumimoji="1" lang="fr-FR" altLang="ja-JP" sz="3200" dirty="0"/>
              <a:t> </a:t>
            </a:r>
            <a:r>
              <a:rPr kumimoji="1" lang="fr-FR" altLang="ja-JP" sz="3200" dirty="0" err="1"/>
              <a:t>mutually</a:t>
            </a:r>
            <a:r>
              <a:rPr kumimoji="1" lang="fr-FR" altLang="ja-JP" sz="3200" dirty="0"/>
              <a:t> influences to </a:t>
            </a:r>
            <a:r>
              <a:rPr kumimoji="1" lang="fr-FR" altLang="ja-JP" sz="3200" dirty="0" err="1"/>
              <a:t>realize</a:t>
            </a:r>
            <a:r>
              <a:rPr kumimoji="1" lang="fr-FR" altLang="ja-JP" sz="3200" dirty="0"/>
              <a:t> the vision</a:t>
            </a:r>
          </a:p>
          <a:p>
            <a:pPr>
              <a:lnSpc>
                <a:spcPct val="100000"/>
              </a:lnSpc>
            </a:pPr>
            <a:r>
              <a:rPr kumimoji="1" lang="fr-FR" altLang="ja-JP" sz="3200" dirty="0" err="1"/>
              <a:t>Aunur</a:t>
            </a:r>
            <a:r>
              <a:rPr kumimoji="1" lang="fr-FR" altLang="ja-JP" sz="3200" dirty="0"/>
              <a:t> </a:t>
            </a:r>
            <a:r>
              <a:rPr kumimoji="1" lang="fr-FR" altLang="ja-JP" sz="2800" dirty="0" err="1"/>
              <a:t>Rohim</a:t>
            </a:r>
            <a:r>
              <a:rPr kumimoji="1" lang="fr-FR" altLang="ja-JP" sz="3200" dirty="0"/>
              <a:t> &amp; </a:t>
            </a:r>
            <a:r>
              <a:rPr kumimoji="1" lang="fr-FR" altLang="ja-JP" sz="3200" dirty="0" err="1"/>
              <a:t>Fakih</a:t>
            </a:r>
            <a:r>
              <a:rPr kumimoji="1" lang="fr-FR" altLang="ja-JP" sz="3200" dirty="0"/>
              <a:t> =&gt; </a:t>
            </a:r>
            <a:r>
              <a:rPr kumimoji="1" lang="fr-FR" altLang="ja-JP" sz="3200" dirty="0" err="1"/>
              <a:t>is</a:t>
            </a:r>
            <a:r>
              <a:rPr kumimoji="1" lang="fr-FR" altLang="ja-JP" sz="3200" dirty="0"/>
              <a:t> a social interaction to </a:t>
            </a:r>
            <a:r>
              <a:rPr kumimoji="1" lang="fr-FR" altLang="ja-JP" sz="3200" dirty="0" err="1"/>
              <a:t>achieve</a:t>
            </a:r>
            <a:r>
              <a:rPr kumimoji="1" lang="fr-FR" altLang="ja-JP" sz="3200" dirty="0"/>
              <a:t> a </a:t>
            </a:r>
            <a:r>
              <a:rPr kumimoji="1" lang="fr-FR" altLang="ja-JP" sz="3200" dirty="0" err="1"/>
              <a:t>common</a:t>
            </a:r>
            <a:r>
              <a:rPr kumimoji="1" lang="fr-FR" altLang="ja-JP" sz="3200" dirty="0"/>
              <a:t> goal .</a:t>
            </a:r>
          </a:p>
          <a:p>
            <a:pPr>
              <a:lnSpc>
                <a:spcPct val="100000"/>
              </a:lnSpc>
            </a:pPr>
            <a:r>
              <a:rPr kumimoji="1" lang="fr-FR" altLang="ja-JP" sz="3200" dirty="0" err="1"/>
              <a:t>Kumaran</a:t>
            </a:r>
            <a:r>
              <a:rPr kumimoji="1" lang="fr-FR" altLang="ja-JP" sz="3200" dirty="0"/>
              <a:t> =&gt; leaders </a:t>
            </a:r>
            <a:r>
              <a:rPr kumimoji="1" lang="fr-FR" altLang="ja-JP" sz="3200" dirty="0" err="1"/>
              <a:t>can</a:t>
            </a:r>
            <a:r>
              <a:rPr kumimoji="1" lang="fr-FR" altLang="ja-JP" sz="3200" dirty="0"/>
              <a:t> </a:t>
            </a:r>
            <a:r>
              <a:rPr kumimoji="1" lang="fr-FR" altLang="ja-JP" sz="3200" dirty="0" err="1"/>
              <a:t>be</a:t>
            </a:r>
            <a:r>
              <a:rPr kumimoji="1" lang="fr-FR" altLang="ja-JP" sz="3200" dirty="0"/>
              <a:t> </a:t>
            </a:r>
            <a:r>
              <a:rPr kumimoji="1" lang="fr-FR" altLang="ja-JP" sz="3200" dirty="0" err="1"/>
              <a:t>found</a:t>
            </a:r>
            <a:r>
              <a:rPr kumimoji="1" lang="fr-FR" altLang="ja-JP" sz="3200" dirty="0"/>
              <a:t> </a:t>
            </a:r>
            <a:r>
              <a:rPr kumimoji="1" lang="fr-FR" altLang="ja-JP" sz="3200" dirty="0" err="1"/>
              <a:t>at</a:t>
            </a:r>
            <a:r>
              <a:rPr kumimoji="1" lang="fr-FR" altLang="ja-JP" sz="3200" dirty="0"/>
              <a:t> all </a:t>
            </a:r>
            <a:r>
              <a:rPr kumimoji="1" lang="fr-FR" altLang="ja-JP" sz="3200" dirty="0" err="1"/>
              <a:t>levels</a:t>
            </a:r>
            <a:r>
              <a:rPr kumimoji="1" lang="fr-FR" altLang="ja-JP" sz="3200" dirty="0"/>
              <a:t> of </a:t>
            </a:r>
            <a:r>
              <a:rPr kumimoji="1" lang="fr-FR" altLang="ja-JP" sz="3200" dirty="0" err="1"/>
              <a:t>organizations</a:t>
            </a:r>
            <a:r>
              <a:rPr kumimoji="1" lang="fr-FR" altLang="ja-JP" sz="3200" dirty="0"/>
              <a:t>.</a:t>
            </a:r>
            <a:endParaRPr kumimoji="1" lang="ja-JP" altLang="en-US" sz="32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8"/>
          </p:nvPr>
        </p:nvSpPr>
        <p:spPr>
          <a:xfrm>
            <a:off x="2801891" y="1340700"/>
            <a:ext cx="7246697" cy="747032"/>
          </a:xfrm>
        </p:spPr>
        <p:txBody>
          <a:bodyPr/>
          <a:lstStyle/>
          <a:p>
            <a:r>
              <a:rPr kumimoji="1" lang="en-US" altLang="ja-JP" sz="4000" b="1" dirty="0"/>
              <a:t>Leadership</a:t>
            </a:r>
            <a:endParaRPr kumimoji="1" lang="ja-JP" altLang="en-US" sz="4000" b="1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33"/>
          </p:nvPr>
        </p:nvSpPr>
        <p:spPr>
          <a:xfrm>
            <a:off x="1139047" y="3721469"/>
            <a:ext cx="1137600" cy="11376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4"/>
          </p:nvPr>
        </p:nvSpPr>
        <p:spPr>
          <a:xfrm>
            <a:off x="2840475" y="4691813"/>
            <a:ext cx="13161525" cy="2048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100" dirty="0"/>
              <a:t>Mary &amp; </a:t>
            </a:r>
            <a:r>
              <a:rPr kumimoji="1" lang="en-US" altLang="ja-JP" sz="3100" dirty="0" err="1"/>
              <a:t>Haris</a:t>
            </a:r>
            <a:r>
              <a:rPr kumimoji="1" lang="en-US" altLang="ja-JP" sz="3100" dirty="0"/>
              <a:t> =&gt; library as a manager of knowledge and information, =&gt; as a symbol of intellectual power and politics.</a:t>
            </a:r>
          </a:p>
          <a:p>
            <a:pPr>
              <a:lnSpc>
                <a:spcPct val="100000"/>
              </a:lnSpc>
            </a:pPr>
            <a:r>
              <a:rPr kumimoji="1" lang="en-US" altLang="ja-JP" sz="3100" dirty="0" err="1"/>
              <a:t>Goulding</a:t>
            </a:r>
            <a:r>
              <a:rPr kumimoji="1" lang="en-US" altLang="ja-JP" sz="3100" dirty="0"/>
              <a:t> =&gt; library is an indicator of cultural capital, suggesting that libraries for production, dissemination, and appropriation of cultural capital.</a:t>
            </a:r>
          </a:p>
          <a:p>
            <a:pPr>
              <a:lnSpc>
                <a:spcPct val="100000"/>
              </a:lnSpc>
            </a:pPr>
            <a:r>
              <a:rPr kumimoji="1" lang="en-US" altLang="ja-JP" sz="3100" dirty="0" err="1"/>
              <a:t>Laugu</a:t>
            </a:r>
            <a:r>
              <a:rPr kumimoji="1" lang="en-US" altLang="ja-JP" sz="3100" dirty="0"/>
              <a:t> =&gt; library is an arena of representation of power which is seen in the activities of the library.</a:t>
            </a:r>
          </a:p>
          <a:p>
            <a:pPr>
              <a:lnSpc>
                <a:spcPct val="100000"/>
              </a:lnSpc>
            </a:pPr>
            <a:endParaRPr kumimoji="1" lang="en-US" altLang="ja-JP" sz="4000" dirty="0"/>
          </a:p>
          <a:p>
            <a:pPr>
              <a:lnSpc>
                <a:spcPct val="100000"/>
              </a:lnSpc>
            </a:pPr>
            <a:endParaRPr kumimoji="1" lang="en-US" altLang="ja-JP" sz="4000" dirty="0"/>
          </a:p>
          <a:p>
            <a:endParaRPr kumimoji="1" lang="ja-JP" altLang="en-US" sz="4000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5"/>
          </p:nvPr>
        </p:nvSpPr>
        <p:spPr>
          <a:xfrm>
            <a:off x="2860257" y="3684016"/>
            <a:ext cx="7246697" cy="747032"/>
          </a:xfrm>
        </p:spPr>
        <p:txBody>
          <a:bodyPr/>
          <a:lstStyle/>
          <a:p>
            <a:r>
              <a:rPr kumimoji="1" lang="en-US" altLang="ja-JP" sz="4000" b="1" dirty="0"/>
              <a:t>Library as a power field of universities</a:t>
            </a:r>
            <a:endParaRPr kumimoji="1" lang="ja-JP" altLang="en-US" sz="4000" b="1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6"/>
          </p:nvPr>
        </p:nvSpPr>
        <p:spPr>
          <a:xfrm>
            <a:off x="1209082" y="6588508"/>
            <a:ext cx="1137600" cy="11376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37"/>
          </p:nvPr>
        </p:nvSpPr>
        <p:spPr>
          <a:xfrm>
            <a:off x="2840801" y="7617777"/>
            <a:ext cx="14844084" cy="22460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dirty="0"/>
              <a:t>Henri </a:t>
            </a:r>
            <a:r>
              <a:rPr kumimoji="1" lang="en-US" altLang="ja-JP" sz="2400" dirty="0" err="1"/>
              <a:t>Fayol</a:t>
            </a:r>
            <a:r>
              <a:rPr kumimoji="1" lang="en-US" altLang="ja-JP" sz="2400" dirty="0"/>
              <a:t> =&gt; 3 elements of management are; Man, Money, Material, and Method</a:t>
            </a:r>
          </a:p>
          <a:p>
            <a:pPr>
              <a:lnSpc>
                <a:spcPct val="120000"/>
              </a:lnSpc>
            </a:pPr>
            <a:r>
              <a:rPr kumimoji="1" lang="en-US" altLang="ja-JP" sz="2400" dirty="0"/>
              <a:t>Luther </a:t>
            </a:r>
            <a:r>
              <a:rPr kumimoji="1" lang="en-US" altLang="ja-JP" sz="2400" dirty="0" err="1"/>
              <a:t>Gulick</a:t>
            </a:r>
            <a:r>
              <a:rPr kumimoji="1" lang="en-US" altLang="ja-JP" sz="2400" dirty="0"/>
              <a:t> =&gt; POSDCORB (Planning, Organizing, Staffing, </a:t>
            </a:r>
            <a:r>
              <a:rPr kumimoji="1" lang="en-US" altLang="ja-JP" sz="2400" dirty="0" err="1"/>
              <a:t>Drecting</a:t>
            </a:r>
            <a:r>
              <a:rPr kumimoji="1" lang="en-US" altLang="ja-JP" sz="2400" dirty="0"/>
              <a:t>, Coordinating, Reporting, and Budgeting.</a:t>
            </a:r>
          </a:p>
          <a:p>
            <a:pPr>
              <a:lnSpc>
                <a:spcPct val="120000"/>
              </a:lnSpc>
            </a:pPr>
            <a:r>
              <a:rPr kumimoji="1" lang="en-US" altLang="ja-JP" sz="2400" dirty="0"/>
              <a:t>In the </a:t>
            </a:r>
            <a:r>
              <a:rPr kumimoji="1" lang="en-US" altLang="ja-JP" sz="2400" dirty="0" err="1"/>
              <a:t>managemen</a:t>
            </a:r>
            <a:r>
              <a:rPr kumimoji="1" lang="en-US" altLang="ja-JP" sz="2400" dirty="0"/>
              <a:t> activities, power is believed to be </a:t>
            </a:r>
            <a:r>
              <a:rPr kumimoji="1" lang="en-US" altLang="ja-JP" sz="2400" dirty="0" err="1"/>
              <a:t>pevasive</a:t>
            </a:r>
            <a:r>
              <a:rPr kumimoji="1" lang="en-US" altLang="ja-JP" sz="2400" dirty="0"/>
              <a:t> into the library elements, 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Man (human resources), Money (Budget), and Material (collections)</a:t>
            </a: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8"/>
          </p:nvPr>
        </p:nvSpPr>
        <p:spPr>
          <a:xfrm>
            <a:off x="2840475" y="6775854"/>
            <a:ext cx="7246697" cy="747032"/>
          </a:xfrm>
        </p:spPr>
        <p:txBody>
          <a:bodyPr/>
          <a:lstStyle/>
          <a:p>
            <a:r>
              <a:rPr kumimoji="1" lang="en-US" altLang="ja-JP" sz="4000" b="1" dirty="0"/>
              <a:t>The scope of leadership in libraries</a:t>
            </a:r>
            <a:endParaRPr kumimoji="1" lang="ja-JP" altLang="en-US" sz="4000" b="1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42"/>
          </p:nvPr>
        </p:nvSpPr>
        <p:spPr>
          <a:xfrm>
            <a:off x="2156604" y="2594939"/>
            <a:ext cx="1112265" cy="865983"/>
          </a:xfrm>
        </p:spPr>
        <p:txBody>
          <a:bodyPr/>
          <a:lstStyle/>
          <a:p>
            <a:r>
              <a:rPr kumimoji="1" lang="en-US" altLang="ja-JP" dirty="0"/>
              <a:t>01</a:t>
            </a:r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43"/>
          </p:nvPr>
        </p:nvSpPr>
        <p:spPr>
          <a:xfrm>
            <a:off x="1177050" y="3862895"/>
            <a:ext cx="1112265" cy="865983"/>
          </a:xfrm>
        </p:spPr>
        <p:txBody>
          <a:bodyPr/>
          <a:lstStyle/>
          <a:p>
            <a:r>
              <a:rPr kumimoji="1" lang="en-US" altLang="ja-JP" dirty="0"/>
              <a:t>02</a:t>
            </a:r>
            <a:endParaRPr kumimoji="1" lang="ja-JP" altLang="en-US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44"/>
          </p:nvPr>
        </p:nvSpPr>
        <p:spPr>
          <a:xfrm>
            <a:off x="1209082" y="6751794"/>
            <a:ext cx="1112265" cy="865983"/>
          </a:xfrm>
        </p:spPr>
        <p:txBody>
          <a:bodyPr/>
          <a:lstStyle/>
          <a:p>
            <a:r>
              <a:rPr kumimoji="1" lang="en-US" altLang="ja-JP" dirty="0"/>
              <a:t>03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7059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557">
        <p15:prstTrans prst="pageCurlSingle"/>
      </p:transition>
    </mc:Choice>
    <mc:Fallback>
      <p:transition spd="slow" advTm="65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000" b="1" dirty="0"/>
              <a:t>UII Vs UIN </a:t>
            </a:r>
            <a:r>
              <a:rPr kumimoji="1" lang="en-US" altLang="ja-JP" sz="6000" b="1" dirty="0" err="1"/>
              <a:t>Sunan</a:t>
            </a:r>
            <a:r>
              <a:rPr kumimoji="1" lang="en-US" altLang="ja-JP" sz="6000" b="1" dirty="0"/>
              <a:t> </a:t>
            </a:r>
            <a:r>
              <a:rPr kumimoji="1" lang="en-US" altLang="ja-JP" sz="6000" b="1" dirty="0" err="1"/>
              <a:t>Kalijaga</a:t>
            </a:r>
            <a:r>
              <a:rPr kumimoji="1" lang="en-US" altLang="ja-JP" sz="6000" b="1" dirty="0"/>
              <a:t> Libraries</a:t>
            </a:r>
            <a:endParaRPr kumimoji="1" lang="ja-JP" altLang="en-US" sz="6000" b="1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>
          <a:xfrm>
            <a:off x="4657117" y="3393506"/>
            <a:ext cx="13377964" cy="24236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kumimoji="1" lang="en-US" altLang="ja-JP" sz="2800" dirty="0"/>
              <a:t>Human Resources =&gt; viewed from hierarchical structure, recruitment culture, and professional authority</a:t>
            </a:r>
          </a:p>
          <a:p>
            <a:pPr algn="just">
              <a:lnSpc>
                <a:spcPct val="100000"/>
              </a:lnSpc>
            </a:pPr>
            <a:r>
              <a:rPr kumimoji="1" lang="en-US" altLang="ja-JP" sz="2800" dirty="0"/>
              <a:t>Financial =&gt; private management. RKAT (Work Plan for Annual Budget). Decided by rector but library is given </a:t>
            </a:r>
            <a:r>
              <a:rPr kumimoji="1" lang="en-US" altLang="ja-JP" sz="2800" dirty="0" err="1"/>
              <a:t>authorithy</a:t>
            </a:r>
            <a:r>
              <a:rPr kumimoji="1" lang="en-US" altLang="ja-JP" sz="2800" dirty="0"/>
              <a:t> spend the budget it self. =&gt; income from tuition fee, business development, endowment, government grants, and cooperation.</a:t>
            </a:r>
          </a:p>
          <a:p>
            <a:pPr algn="just">
              <a:lnSpc>
                <a:spcPct val="100000"/>
              </a:lnSpc>
            </a:pPr>
            <a:r>
              <a:rPr kumimoji="1" lang="en-US" altLang="ja-JP" sz="2800" dirty="0"/>
              <a:t>Collection =&gt; the acquisition collection from RKAT =&gt; for </a:t>
            </a:r>
            <a:r>
              <a:rPr kumimoji="1" lang="en-US" altLang="ja-JP" sz="2800" dirty="0" err="1"/>
              <a:t>ebook</a:t>
            </a:r>
            <a:r>
              <a:rPr kumimoji="1" lang="en-US" altLang="ja-JP" sz="2800" dirty="0"/>
              <a:t> &amp; </a:t>
            </a:r>
            <a:r>
              <a:rPr kumimoji="1" lang="en-US" altLang="ja-JP" sz="2800" dirty="0" err="1"/>
              <a:t>ejournal</a:t>
            </a:r>
            <a:r>
              <a:rPr kumimoji="1" lang="en-US" altLang="ja-JP" sz="2800" dirty="0"/>
              <a:t> </a:t>
            </a:r>
          </a:p>
          <a:p>
            <a:pPr>
              <a:lnSpc>
                <a:spcPct val="100000"/>
              </a:lnSpc>
            </a:pPr>
            <a:endParaRPr kumimoji="1" lang="en-US" altLang="ja-JP" sz="3200" dirty="0"/>
          </a:p>
          <a:p>
            <a:pPr>
              <a:lnSpc>
                <a:spcPct val="100000"/>
              </a:lnSpc>
            </a:pPr>
            <a:endParaRPr kumimoji="1" lang="ja-JP" altLang="en-US" sz="3200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7"/>
          </p:nvPr>
        </p:nvSpPr>
        <p:spPr>
          <a:xfrm>
            <a:off x="6057900" y="2625239"/>
            <a:ext cx="8877300" cy="747032"/>
          </a:xfrm>
        </p:spPr>
        <p:txBody>
          <a:bodyPr/>
          <a:lstStyle/>
          <a:p>
            <a:r>
              <a:rPr kumimoji="1" lang="en-US" altLang="ja-JP" sz="4000" dirty="0"/>
              <a:t>Under Private Institution</a:t>
            </a:r>
            <a:endParaRPr kumimoji="1" lang="ja-JP" altLang="en-US" sz="400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44"/>
          </p:nvPr>
        </p:nvSpPr>
        <p:spPr>
          <a:xfrm>
            <a:off x="4754393" y="6976254"/>
            <a:ext cx="12716484" cy="2245568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Human Resources =&gt; viewed from religious group (ideology power of NU &amp; </a:t>
            </a:r>
            <a:r>
              <a:rPr kumimoji="1" lang="en-US" altLang="ja-JP" sz="2800" dirty="0" err="1"/>
              <a:t>Muhammadiyah</a:t>
            </a:r>
            <a:r>
              <a:rPr kumimoji="1" lang="en-US" altLang="ja-JP" sz="2800" dirty="0"/>
              <a:t>)</a:t>
            </a:r>
          </a:p>
          <a:p>
            <a:r>
              <a:rPr kumimoji="1" lang="en-US" altLang="ja-JP" sz="2800" dirty="0"/>
              <a:t>Financial =&gt; dependent on government. APBN (State Revenue and Expenditure Budget)</a:t>
            </a:r>
          </a:p>
          <a:p>
            <a:r>
              <a:rPr kumimoji="1" lang="en-US" altLang="ja-JP" sz="2800" dirty="0"/>
              <a:t>Collection =&gt; Auction process. </a:t>
            </a:r>
          </a:p>
          <a:p>
            <a:endParaRPr kumimoji="1"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5"/>
          </p:nvPr>
        </p:nvSpPr>
        <p:spPr>
          <a:xfrm>
            <a:off x="6135721" y="6229612"/>
            <a:ext cx="8877300" cy="747032"/>
          </a:xfrm>
        </p:spPr>
        <p:txBody>
          <a:bodyPr/>
          <a:lstStyle/>
          <a:p>
            <a:r>
              <a:rPr kumimoji="1" lang="en-US" altLang="ja-JP" sz="4000" dirty="0"/>
              <a:t>Under State Institution</a:t>
            </a:r>
            <a:endParaRPr kumimoji="1" lang="ja-JP" altLang="en-US" sz="4000" dirty="0"/>
          </a:p>
        </p:txBody>
      </p:sp>
      <p:pic>
        <p:nvPicPr>
          <p:cNvPr id="18" name="Picture Placeholder 17" descr="uii icoasl.jpg"/>
          <p:cNvPicPr>
            <a:picLocks noGrp="1" noChangeAspect="1"/>
          </p:cNvPicPr>
          <p:nvPr>
            <p:ph type="pic" sz="quarter" idx="43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" y="2033587"/>
            <a:ext cx="4630366" cy="3608455"/>
          </a:xfrm>
        </p:spPr>
      </p:pic>
      <p:pic>
        <p:nvPicPr>
          <p:cNvPr id="19" name="Picture Placeholder 18" descr="uin sunan kalijaga.jpg"/>
          <p:cNvPicPr>
            <a:picLocks noGrp="1" noChangeAspect="1"/>
          </p:cNvPicPr>
          <p:nvPr>
            <p:ph type="pic" sz="quarter" idx="46"/>
          </p:nvPr>
        </p:nvPicPr>
        <p:blipFill>
          <a:blip r:embed="rId3"/>
          <a:srcRect l="16894" r="16894"/>
          <a:stretch>
            <a:fillRect/>
          </a:stretch>
        </p:blipFill>
        <p:spPr>
          <a:xfrm>
            <a:off x="0" y="6025522"/>
            <a:ext cx="4669277" cy="4259891"/>
          </a:xfrm>
        </p:spPr>
      </p:pic>
    </p:spTree>
    <p:extLst>
      <p:ext uri="{BB962C8B-B14F-4D97-AF65-F5344CB8AC3E}">
        <p14:creationId xmlns:p14="http://schemas.microsoft.com/office/powerpoint/2010/main" xmlns="" val="153701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4886">
        <p15:prstTrans prst="pageCurlSingle"/>
      </p:transition>
    </mc:Choice>
    <mc:Fallback>
      <p:transition spd="slow" advTm="4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2"/>
          </p:nvPr>
        </p:nvSpPr>
        <p:spPr>
          <a:xfrm>
            <a:off x="10175133" y="2728662"/>
            <a:ext cx="7762672" cy="482000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3200" dirty="0"/>
              <a:t>Human resources (</a:t>
            </a:r>
            <a:r>
              <a:rPr lang="en-US" sz="3200" dirty="0"/>
              <a:t>successions and recruitment culture).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1" lang="en-US" altLang="ja-JP" sz="3200" dirty="0"/>
              <a:t>Financial (UII from </a:t>
            </a:r>
            <a:r>
              <a:rPr kumimoji="1" lang="en-US" altLang="ja-JP" sz="3200" dirty="0" err="1"/>
              <a:t>privat</a:t>
            </a:r>
            <a:r>
              <a:rPr kumimoji="1" lang="en-US" altLang="ja-JP" sz="3200" dirty="0"/>
              <a:t> management, meanwhile UIN </a:t>
            </a:r>
            <a:r>
              <a:rPr kumimoji="1" lang="en-US" altLang="ja-JP" sz="3200" dirty="0" err="1"/>
              <a:t>Sunan</a:t>
            </a:r>
            <a:r>
              <a:rPr kumimoji="1" lang="en-US" altLang="ja-JP" sz="3200" dirty="0"/>
              <a:t> </a:t>
            </a:r>
            <a:r>
              <a:rPr kumimoji="1" lang="en-US" altLang="ja-JP" sz="3200" dirty="0" err="1"/>
              <a:t>kalijaga</a:t>
            </a:r>
            <a:r>
              <a:rPr kumimoji="1" lang="en-US" altLang="ja-JP" sz="3200" dirty="0"/>
              <a:t> from APBN).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kumimoji="1" lang="en-US" altLang="ja-JP" sz="3200" dirty="0"/>
              <a:t> Collection Development (UII it self, meanwhile UIN </a:t>
            </a:r>
            <a:r>
              <a:rPr kumimoji="1" lang="en-US" altLang="ja-JP" sz="3200" dirty="0" err="1"/>
              <a:t>Sunan</a:t>
            </a:r>
            <a:r>
              <a:rPr kumimoji="1" lang="en-US" altLang="ja-JP" sz="3200" dirty="0"/>
              <a:t> </a:t>
            </a:r>
            <a:r>
              <a:rPr kumimoji="1" lang="en-US" altLang="ja-JP" sz="3200" dirty="0" err="1"/>
              <a:t>Kalijaga</a:t>
            </a:r>
            <a:r>
              <a:rPr kumimoji="1" lang="en-US" altLang="ja-JP" sz="3200" dirty="0"/>
              <a:t> use auction process.</a:t>
            </a:r>
          </a:p>
          <a:p>
            <a:endParaRPr kumimoji="1" lang="ja-JP" altLang="en-US" sz="32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sz="5400" dirty="0"/>
              <a:t>Differences</a:t>
            </a:r>
            <a:r>
              <a:rPr kumimoji="1" lang="en-US" altLang="ja-JP" sz="6000" dirty="0"/>
              <a:t> </a:t>
            </a:r>
            <a:endParaRPr kumimoji="1" lang="ja-JP" altLang="en-US" sz="60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0" y="4648795"/>
            <a:ext cx="8735438" cy="229675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200" dirty="0"/>
              <a:t>Human resource element (relationship including seniority, employment status, gender, and professional authority).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5400" dirty="0"/>
              <a:t>Similarities</a:t>
            </a:r>
            <a:endParaRPr kumimoji="1" lang="ja-JP" altLang="en-US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9"/>
          </p:nvPr>
        </p:nvSpPr>
        <p:spPr>
          <a:xfrm>
            <a:off x="4868836" y="8162446"/>
            <a:ext cx="8545863" cy="747032"/>
          </a:xfrm>
        </p:spPr>
        <p:txBody>
          <a:bodyPr/>
          <a:lstStyle/>
          <a:p>
            <a:r>
              <a:rPr kumimoji="1" lang="en-US" altLang="ja-JP" sz="6000" b="1" dirty="0"/>
              <a:t>Similarities &amp; Differences</a:t>
            </a:r>
            <a:endParaRPr kumimoji="1" lang="ja-JP" altLang="en-US" sz="6000" b="1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894386"/>
      </p:ext>
    </p:extLst>
  </p:cSld>
  <p:clrMapOvr>
    <a:masterClrMapping/>
  </p:clrMapOvr>
  <p:transition spd="slow" advTm="842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758757" y="4698914"/>
            <a:ext cx="16361923" cy="444508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/>
              <a:t>=&gt;Power relations have been pervasive into library elements, such as in the human resources, financial issues, and collection development. </a:t>
            </a:r>
          </a:p>
          <a:p>
            <a:pPr algn="just"/>
            <a:r>
              <a:rPr lang="en-US" sz="3600" dirty="0"/>
              <a:t>=&gt; UII library more professional, meanwhile UIN </a:t>
            </a:r>
            <a:r>
              <a:rPr lang="en-US" sz="3600" dirty="0" err="1"/>
              <a:t>Sunan</a:t>
            </a:r>
            <a:r>
              <a:rPr lang="en-US" sz="3600" dirty="0"/>
              <a:t> </a:t>
            </a:r>
            <a:r>
              <a:rPr lang="en-US" sz="3600" dirty="0" err="1"/>
              <a:t>Kalijaga</a:t>
            </a:r>
            <a:r>
              <a:rPr lang="en-US" sz="3600" dirty="0"/>
              <a:t> influenced of religious ideology.</a:t>
            </a:r>
          </a:p>
          <a:p>
            <a:pPr algn="just"/>
            <a:r>
              <a:rPr lang="en-US" sz="3600" dirty="0"/>
              <a:t>=&gt; Finally, such situation produces an image that libraries under private institution become more dynamic than those under state institutions.</a:t>
            </a:r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/>
            <a:endParaRPr lang="en-US" sz="3600" dirty="0"/>
          </a:p>
          <a:p>
            <a:pPr algn="just">
              <a:lnSpc>
                <a:spcPct val="100000"/>
              </a:lnSpc>
            </a:pPr>
            <a:endParaRPr kumimoji="1" lang="en-US" altLang="ja-JP" sz="36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sz="6000" dirty="0"/>
              <a:t>conclusion</a:t>
            </a:r>
            <a:endParaRPr kumimoji="1" lang="ja-JP" altLang="en-US" sz="60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492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735">
        <p15:prstTrans prst="wind"/>
      </p:transition>
    </mc:Choice>
    <mc:Fallback>
      <p:transition spd="slow" advTm="2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Thank You. </a:t>
            </a:r>
            <a:br>
              <a:rPr kumimoji="1" lang="en-US" altLang="ja-JP" b="1" dirty="0"/>
            </a:br>
            <a:r>
              <a:rPr kumimoji="1" lang="en-US" altLang="ja-JP" b="1"/>
              <a:t>Contact Us !</a:t>
            </a:r>
            <a:endParaRPr kumimoji="1"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2400" dirty="0" err="1">
                <a:solidFill>
                  <a:schemeClr val="tx1"/>
                </a:solidFill>
              </a:rPr>
              <a:t>Fb</a:t>
            </a:r>
            <a:r>
              <a:rPr kumimoji="1" lang="en-US" altLang="ja-JP" sz="2400" dirty="0">
                <a:solidFill>
                  <a:schemeClr val="tx1"/>
                </a:solidFill>
              </a:rPr>
              <a:t>	: </a:t>
            </a:r>
            <a:r>
              <a:rPr kumimoji="1" lang="en-US" altLang="ja-JP" sz="2400" dirty="0" err="1">
                <a:solidFill>
                  <a:schemeClr val="tx1"/>
                </a:solidFill>
              </a:rPr>
              <a:t>Rusmiatiningsih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kumimoji="1" lang="en-US" altLang="ja-JP" sz="2400" dirty="0">
                <a:solidFill>
                  <a:schemeClr val="tx1"/>
                </a:solidFill>
              </a:rPr>
              <a:t>Email	: </a:t>
            </a:r>
            <a:r>
              <a:rPr kumimoji="1" lang="en-US" altLang="ja-JP" sz="2400" dirty="0">
                <a:solidFill>
                  <a:schemeClr val="tx1"/>
                </a:solidFill>
                <a:hlinkClick r:id="rId2"/>
              </a:rPr>
              <a:t>rusmiatiningsih38@yahoo.com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kumimoji="1" lang="en-US" altLang="ja-JP" sz="2400" dirty="0" err="1">
                <a:solidFill>
                  <a:schemeClr val="tx1"/>
                </a:solidFill>
              </a:rPr>
              <a:t>WhatsApp</a:t>
            </a:r>
            <a:r>
              <a:rPr kumimoji="1" lang="en-US" altLang="ja-JP" sz="2400" dirty="0">
                <a:solidFill>
                  <a:schemeClr val="tx1"/>
                </a:solidFill>
              </a:rPr>
              <a:t>	: 085287334239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4000" dirty="0" err="1"/>
              <a:t>Rusmiatiningsih</a:t>
            </a:r>
            <a:endParaRPr kumimoji="1" lang="ja-JP" altLang="en-US" sz="4000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2400" dirty="0" err="1"/>
              <a:t>Fb</a:t>
            </a:r>
            <a:r>
              <a:rPr kumimoji="1" lang="en-US" altLang="ja-JP" sz="2400" dirty="0"/>
              <a:t> 	: </a:t>
            </a:r>
            <a:r>
              <a:rPr kumimoji="1" lang="en-US" altLang="ja-JP" sz="2400" dirty="0" err="1"/>
              <a:t>Nurdin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Laugu</a:t>
            </a:r>
            <a:endParaRPr kumimoji="1" lang="en-US" altLang="ja-JP" sz="2400" dirty="0"/>
          </a:p>
          <a:p>
            <a:pPr>
              <a:lnSpc>
                <a:spcPct val="100000"/>
              </a:lnSpc>
            </a:pPr>
            <a:r>
              <a:rPr kumimoji="1" lang="en-US" altLang="ja-JP" sz="2400" dirty="0"/>
              <a:t>Email 	: </a:t>
            </a:r>
            <a:r>
              <a:rPr kumimoji="1" lang="en-US" altLang="ja-JP" sz="2400" dirty="0">
                <a:hlinkClick r:id="rId3"/>
              </a:rPr>
              <a:t>n.laugu@gmail.com</a:t>
            </a:r>
            <a:endParaRPr kumimoji="1" lang="en-US" altLang="ja-JP" sz="2400" dirty="0"/>
          </a:p>
          <a:p>
            <a:pPr>
              <a:lnSpc>
                <a:spcPct val="100000"/>
              </a:lnSpc>
            </a:pPr>
            <a:r>
              <a:rPr kumimoji="1" lang="en-US" altLang="ja-JP" sz="2400" dirty="0" err="1"/>
              <a:t>WhatsApp</a:t>
            </a:r>
            <a:r>
              <a:rPr kumimoji="1" lang="en-US" altLang="ja-JP" sz="2400" dirty="0"/>
              <a:t>	: 081328559993</a:t>
            </a:r>
            <a:endParaRPr kumimoji="1" lang="ja-JP" altLang="en-US" sz="24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9"/>
          </p:nvPr>
        </p:nvSpPr>
        <p:spPr>
          <a:xfrm>
            <a:off x="10408210" y="6701778"/>
            <a:ext cx="6400609" cy="747032"/>
          </a:xfrm>
        </p:spPr>
        <p:txBody>
          <a:bodyPr/>
          <a:lstStyle/>
          <a:p>
            <a:r>
              <a:rPr kumimoji="1" lang="en-US" altLang="ja-JP" sz="4000" dirty="0" err="1"/>
              <a:t>Nurdin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Laugu</a:t>
            </a:r>
            <a:endParaRPr kumimoji="1" lang="ja-JP" altLang="en-US" sz="4000" dirty="0"/>
          </a:p>
        </p:txBody>
      </p:sp>
      <p:pic>
        <p:nvPicPr>
          <p:cNvPr id="18" name="Picture Placeholder 17" descr="IMG-20170508-WA0009.jpg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8426" b="8426"/>
          <a:stretch>
            <a:fillRect/>
          </a:stretch>
        </p:blipFill>
        <p:spPr>
          <a:xfrm>
            <a:off x="2539931" y="1575881"/>
            <a:ext cx="4444529" cy="4766552"/>
          </a:xfrm>
        </p:spPr>
      </p:pic>
      <p:pic>
        <p:nvPicPr>
          <p:cNvPr id="19" name="Picture Placeholder 18" descr="Screenshot_2017-05-08-10-50-33_1.jpg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5132" b="5132"/>
          <a:stretch>
            <a:fillRect/>
          </a:stretch>
        </p:blipFill>
        <p:spPr>
          <a:xfrm>
            <a:off x="11369573" y="1459149"/>
            <a:ext cx="4428145" cy="4922195"/>
          </a:xfrm>
        </p:spPr>
      </p:pic>
    </p:spTree>
    <p:extLst>
      <p:ext uri="{BB962C8B-B14F-4D97-AF65-F5344CB8AC3E}">
        <p14:creationId xmlns:p14="http://schemas.microsoft.com/office/powerpoint/2010/main" xmlns="" val="988839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4954">
        <p15:prstTrans prst="pageCurlSingle"/>
      </p:transition>
    </mc:Choice>
    <mc:Fallback>
      <p:transition spd="slow" advTm="49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5550</TotalTime>
  <Words>574</Words>
  <Application>Microsoft Office PowerPoint</Application>
  <PresentationFormat>Custom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Comparative Study on the Library Leadership between UIN Sunan Kalijaga and UII  (A Search for Human Resources, Financial Issues, and Collection Development)</vt:lpstr>
      <vt:lpstr>background</vt:lpstr>
      <vt:lpstr>Slide 3</vt:lpstr>
      <vt:lpstr>Conceptual Apparatus</vt:lpstr>
      <vt:lpstr>UII Vs UIN Sunan Kalijaga Libraries</vt:lpstr>
      <vt:lpstr>Slide 6</vt:lpstr>
      <vt:lpstr>Slide 7</vt:lpstr>
      <vt:lpstr>Thank You.  Contact Us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Dell</cp:lastModifiedBy>
  <cp:revision>380</cp:revision>
  <dcterms:created xsi:type="dcterms:W3CDTF">2015-08-02T15:43:04Z</dcterms:created>
  <dcterms:modified xsi:type="dcterms:W3CDTF">2017-05-09T09:23:33Z</dcterms:modified>
</cp:coreProperties>
</file>