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95" r:id="rId2"/>
    <p:sldMasterId id="2147483826" r:id="rId3"/>
    <p:sldMasterId id="2147484091" r:id="rId4"/>
    <p:sldMasterId id="2147484167" r:id="rId5"/>
  </p:sldMasterIdLst>
  <p:sldIdLst>
    <p:sldId id="256" r:id="rId6"/>
    <p:sldId id="258" r:id="rId7"/>
    <p:sldId id="261" r:id="rId8"/>
    <p:sldId id="288" r:id="rId9"/>
    <p:sldId id="262" r:id="rId10"/>
    <p:sldId id="263" r:id="rId11"/>
    <p:sldId id="264" r:id="rId12"/>
    <p:sldId id="284" r:id="rId13"/>
    <p:sldId id="285" r:id="rId14"/>
    <p:sldId id="286" r:id="rId15"/>
    <p:sldId id="275" r:id="rId16"/>
    <p:sldId id="281" r:id="rId17"/>
    <p:sldId id="282" r:id="rId18"/>
    <p:sldId id="283" r:id="rId19"/>
    <p:sldId id="280" r:id="rId20"/>
    <p:sldId id="279" r:id="rId21"/>
    <p:sldId id="276" r:id="rId22"/>
    <p:sldId id="277" r:id="rId23"/>
    <p:sldId id="278" r:id="rId24"/>
    <p:sldId id="265" r:id="rId25"/>
    <p:sldId id="271" r:id="rId26"/>
    <p:sldId id="272" r:id="rId27"/>
    <p:sldId id="273" r:id="rId28"/>
    <p:sldId id="266" r:id="rId29"/>
    <p:sldId id="269" r:id="rId30"/>
    <p:sldId id="287" r:id="rId31"/>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7" autoAdjust="0"/>
    <p:restoredTop sz="94660"/>
  </p:normalViewPr>
  <p:slideViewPr>
    <p:cSldViewPr snapToGrid="0">
      <p:cViewPr varScale="1">
        <p:scale>
          <a:sx n="68" d="100"/>
          <a:sy n="68" d="100"/>
        </p:scale>
        <p:origin x="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t="12225"/>
          <a:stretch>
            <a:fillRect/>
          </a:stretch>
        </p:blipFill>
        <p:spPr bwMode="auto">
          <a:xfrm>
            <a:off x="-4233" y="844550"/>
            <a:ext cx="1219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2">
            <a:extLst>
              <a:ext uri="{28A0092B-C50C-407E-A947-70E740481C1C}">
                <a14:useLocalDpi xmlns:a14="http://schemas.microsoft.com/office/drawing/2010/main" val="0"/>
              </a:ext>
            </a:extLst>
          </a:blip>
          <a:srcRect t="12225"/>
          <a:stretch>
            <a:fillRect/>
          </a:stretch>
        </p:blipFill>
        <p:spPr bwMode="auto">
          <a:xfrm>
            <a:off x="0" y="-57150"/>
            <a:ext cx="1219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2">
            <a:extLst>
              <a:ext uri="{28A0092B-C50C-407E-A947-70E740481C1C}">
                <a14:useLocalDpi xmlns:a14="http://schemas.microsoft.com/office/drawing/2010/main" val="0"/>
              </a:ext>
            </a:extLst>
          </a:blip>
          <a:srcRect t="29427"/>
          <a:stretch>
            <a:fillRect/>
          </a:stretch>
        </p:blipFill>
        <p:spPr bwMode="auto">
          <a:xfrm>
            <a:off x="0" y="-55563"/>
            <a:ext cx="121920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28800" y="5235463"/>
            <a:ext cx="85344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9" name="Rectangle 2"/>
          <p:cNvSpPr>
            <a:spLocks noGrp="1" noChangeArrowheads="1"/>
          </p:cNvSpPr>
          <p:nvPr>
            <p:ph type="title"/>
          </p:nvPr>
        </p:nvSpPr>
        <p:spPr bwMode="auto">
          <a:xfrm>
            <a:off x="609600" y="41608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t>Click to edit Master title style</a:t>
            </a:r>
            <a:endParaRPr lang="en-GB" dirty="0"/>
          </a:p>
        </p:txBody>
      </p:sp>
      <p:sp>
        <p:nvSpPr>
          <p:cNvPr id="7" name="Rectangle 6"/>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8" name="Rectangle 7"/>
          <p:cNvSpPr>
            <a:spLocks noGrp="1" noChangeArrowheads="1"/>
          </p:cNvSpPr>
          <p:nvPr>
            <p:ph type="ftr" sz="quarter" idx="11"/>
          </p:nvPr>
        </p:nvSpPr>
        <p:spPr>
          <a:xfrm>
            <a:off x="4165600" y="92075"/>
            <a:ext cx="3860800" cy="476250"/>
          </a:xfrm>
        </p:spPr>
        <p:txBody>
          <a:bodyPr/>
          <a:lstStyle>
            <a:lvl1pPr>
              <a:defRPr/>
            </a:lvl1pPr>
          </a:lstStyle>
          <a:p>
            <a:endParaRPr lang="en-US"/>
          </a:p>
        </p:txBody>
      </p:sp>
      <p:sp>
        <p:nvSpPr>
          <p:cNvPr id="10" name="Rectangle 9"/>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23967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17047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199487057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35287400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70472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109755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6463056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346406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036863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9350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40556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28800" y="5235463"/>
            <a:ext cx="85344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9" name="Rectangle 2"/>
          <p:cNvSpPr>
            <a:spLocks noGrp="1" noChangeArrowheads="1"/>
          </p:cNvSpPr>
          <p:nvPr>
            <p:ph type="title"/>
          </p:nvPr>
        </p:nvSpPr>
        <p:spPr bwMode="auto">
          <a:xfrm>
            <a:off x="609600" y="41608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t>Click to edit Master title style</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xfrm>
            <a:off x="4165600" y="92075"/>
            <a:ext cx="3860800" cy="476250"/>
          </a:xfrm>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66035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90411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69796" y="4003794"/>
            <a:ext cx="103632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5235463"/>
            <a:ext cx="85344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4165600" y="92075"/>
            <a:ext cx="38608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7C08E3AF-5097-42A5-84DC-94ED2925ECE7}" type="slidenum">
              <a:rPr lang="en-GB" altLang="en-US"/>
              <a:pPr>
                <a:defRPr/>
              </a:pPr>
              <a:t>‹#›</a:t>
            </a:fld>
            <a:endParaRPr lang="en-GB" altLang="en-US"/>
          </a:p>
        </p:txBody>
      </p:sp>
    </p:spTree>
    <p:extLst>
      <p:ext uri="{BB962C8B-B14F-4D97-AF65-F5344CB8AC3E}">
        <p14:creationId xmlns:p14="http://schemas.microsoft.com/office/powerpoint/2010/main" val="1544515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203994"/>
            <a:ext cx="103632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5447314"/>
            <a:ext cx="85344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4165600" y="92075"/>
            <a:ext cx="38608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A24474C4-D8F0-4F73-AEE2-901775FD9431}" type="slidenum">
              <a:rPr lang="en-GB" altLang="en-US"/>
              <a:pPr>
                <a:defRPr/>
              </a:pPr>
              <a:t>‹#›</a:t>
            </a:fld>
            <a:endParaRPr lang="en-GB" altLang="en-US"/>
          </a:p>
        </p:txBody>
      </p:sp>
    </p:spTree>
    <p:extLst>
      <p:ext uri="{BB962C8B-B14F-4D97-AF65-F5344CB8AC3E}">
        <p14:creationId xmlns:p14="http://schemas.microsoft.com/office/powerpoint/2010/main" val="2977040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B5D6E7A0-92D8-4A92-B6FC-AD28C12736D9}" type="slidenum">
              <a:rPr lang="en-GB" altLang="en-US"/>
              <a:pPr>
                <a:defRPr/>
              </a:pPr>
              <a:t>‹#›</a:t>
            </a:fld>
            <a:endParaRPr lang="en-GB" altLang="en-US"/>
          </a:p>
        </p:txBody>
      </p:sp>
    </p:spTree>
    <p:extLst>
      <p:ext uri="{BB962C8B-B14F-4D97-AF65-F5344CB8AC3E}">
        <p14:creationId xmlns:p14="http://schemas.microsoft.com/office/powerpoint/2010/main" val="2048948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731E9513-88F4-45C9-8AC7-0FFFFAB21D49}" type="slidenum">
              <a:rPr lang="en-GB" altLang="en-US"/>
              <a:pPr>
                <a:defRPr/>
              </a:pPr>
              <a:t>‹#›</a:t>
            </a:fld>
            <a:endParaRPr lang="en-GB" altLang="en-US"/>
          </a:p>
        </p:txBody>
      </p:sp>
    </p:spTree>
    <p:extLst>
      <p:ext uri="{BB962C8B-B14F-4D97-AF65-F5344CB8AC3E}">
        <p14:creationId xmlns:p14="http://schemas.microsoft.com/office/powerpoint/2010/main" val="4235811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36A3B539-952A-4584-AE78-A2A5D569C09F}" type="slidenum">
              <a:rPr lang="en-GB" altLang="en-US"/>
              <a:pPr>
                <a:defRPr/>
              </a:pPr>
              <a:t>‹#›</a:t>
            </a:fld>
            <a:endParaRPr lang="en-GB" altLang="en-US"/>
          </a:p>
        </p:txBody>
      </p:sp>
    </p:spTree>
    <p:extLst>
      <p:ext uri="{BB962C8B-B14F-4D97-AF65-F5344CB8AC3E}">
        <p14:creationId xmlns:p14="http://schemas.microsoft.com/office/powerpoint/2010/main" val="2153727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F3FA1B4-9ADB-4960-B53E-46821C5919BD}" type="slidenum">
              <a:rPr lang="en-GB" altLang="en-US"/>
              <a:pPr>
                <a:defRPr/>
              </a:pPr>
              <a:t>‹#›</a:t>
            </a:fld>
            <a:endParaRPr lang="en-GB" altLang="en-US"/>
          </a:p>
        </p:txBody>
      </p:sp>
    </p:spTree>
    <p:extLst>
      <p:ext uri="{BB962C8B-B14F-4D97-AF65-F5344CB8AC3E}">
        <p14:creationId xmlns:p14="http://schemas.microsoft.com/office/powerpoint/2010/main" val="3156733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91F269-13D7-4755-833A-FFF357E69C01}" type="slidenum">
              <a:rPr lang="en-GB" altLang="en-US"/>
              <a:pPr>
                <a:defRPr/>
              </a:pPr>
              <a:t>‹#›</a:t>
            </a:fld>
            <a:endParaRPr lang="en-GB" altLang="en-US"/>
          </a:p>
        </p:txBody>
      </p:sp>
    </p:spTree>
    <p:extLst>
      <p:ext uri="{BB962C8B-B14F-4D97-AF65-F5344CB8AC3E}">
        <p14:creationId xmlns:p14="http://schemas.microsoft.com/office/powerpoint/2010/main" val="2821763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D36BDB-7C64-415D-9C4C-C108D93AB292}" type="slidenum">
              <a:rPr lang="en-GB" altLang="en-US"/>
              <a:pPr>
                <a:defRPr/>
              </a:pPr>
              <a:t>‹#›</a:t>
            </a:fld>
            <a:endParaRPr lang="en-GB" altLang="en-US"/>
          </a:p>
        </p:txBody>
      </p:sp>
    </p:spTree>
    <p:extLst>
      <p:ext uri="{BB962C8B-B14F-4D97-AF65-F5344CB8AC3E}">
        <p14:creationId xmlns:p14="http://schemas.microsoft.com/office/powerpoint/2010/main" val="506396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844ABF-C2C4-4C64-8896-8148203C55B6}" type="slidenum">
              <a:rPr lang="en-GB" altLang="en-US"/>
              <a:pPr>
                <a:defRPr/>
              </a:pPr>
              <a:t>‹#›</a:t>
            </a:fld>
            <a:endParaRPr lang="en-GB" altLang="en-US"/>
          </a:p>
        </p:txBody>
      </p:sp>
    </p:spTree>
    <p:extLst>
      <p:ext uri="{BB962C8B-B14F-4D97-AF65-F5344CB8AC3E}">
        <p14:creationId xmlns:p14="http://schemas.microsoft.com/office/powerpoint/2010/main" val="248320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203994"/>
            <a:ext cx="103632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5447314"/>
            <a:ext cx="85344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xfrm>
            <a:off x="4165600" y="92075"/>
            <a:ext cx="3860800" cy="476250"/>
          </a:xfrm>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303712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2CD3DE9-B35B-44E3-877E-B30D309BFE3A}" type="slidenum">
              <a:rPr lang="en-GB" altLang="en-US"/>
              <a:pPr>
                <a:defRPr/>
              </a:pPr>
              <a:t>‹#›</a:t>
            </a:fld>
            <a:endParaRPr lang="en-GB" altLang="en-US"/>
          </a:p>
        </p:txBody>
      </p:sp>
    </p:spTree>
    <p:extLst>
      <p:ext uri="{BB962C8B-B14F-4D97-AF65-F5344CB8AC3E}">
        <p14:creationId xmlns:p14="http://schemas.microsoft.com/office/powerpoint/2010/main" val="81244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E98691B-0A2A-49EC-B3F2-42D8471A2469}" type="slidenum">
              <a:rPr lang="en-GB" altLang="en-US"/>
              <a:pPr>
                <a:defRPr/>
              </a:pPr>
              <a:t>‹#›</a:t>
            </a:fld>
            <a:endParaRPr lang="en-GB" altLang="en-US"/>
          </a:p>
        </p:txBody>
      </p:sp>
    </p:spTree>
    <p:extLst>
      <p:ext uri="{BB962C8B-B14F-4D97-AF65-F5344CB8AC3E}">
        <p14:creationId xmlns:p14="http://schemas.microsoft.com/office/powerpoint/2010/main" val="2169430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56CD811-57A5-47AB-9F37-BC12185A53AB}" type="slidenum">
              <a:rPr lang="en-GB" altLang="en-US"/>
              <a:pPr>
                <a:defRPr/>
              </a:pPr>
              <a:t>‹#›</a:t>
            </a:fld>
            <a:endParaRPr lang="en-GB" altLang="en-US"/>
          </a:p>
        </p:txBody>
      </p:sp>
    </p:spTree>
    <p:extLst>
      <p:ext uri="{BB962C8B-B14F-4D97-AF65-F5344CB8AC3E}">
        <p14:creationId xmlns:p14="http://schemas.microsoft.com/office/powerpoint/2010/main" val="3068221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C3F9557-97F4-404A-8A62-46D53261C79B}" type="slidenum">
              <a:rPr lang="en-GB" altLang="en-US"/>
              <a:pPr>
                <a:defRPr/>
              </a:pPr>
              <a:t>‹#›</a:t>
            </a:fld>
            <a:endParaRPr lang="en-GB" altLang="en-US"/>
          </a:p>
        </p:txBody>
      </p:sp>
    </p:spTree>
    <p:extLst>
      <p:ext uri="{BB962C8B-B14F-4D97-AF65-F5344CB8AC3E}">
        <p14:creationId xmlns:p14="http://schemas.microsoft.com/office/powerpoint/2010/main" val="925168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5DEF02F-A6D7-4CEE-8406-001D85240319}" type="slidenum">
              <a:rPr lang="en-GB" altLang="en-US"/>
              <a:pPr>
                <a:defRPr/>
              </a:pPr>
              <a:t>‹#›</a:t>
            </a:fld>
            <a:endParaRPr lang="en-GB" altLang="en-US"/>
          </a:p>
        </p:txBody>
      </p:sp>
    </p:spTree>
    <p:extLst>
      <p:ext uri="{BB962C8B-B14F-4D97-AF65-F5344CB8AC3E}">
        <p14:creationId xmlns:p14="http://schemas.microsoft.com/office/powerpoint/2010/main" val="3717477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B20447C-04A3-4598-B343-86DB5735C2A4}" type="slidenum">
              <a:rPr lang="en-GB" altLang="en-US"/>
              <a:pPr>
                <a:defRPr/>
              </a:pPr>
              <a:t>‹#›</a:t>
            </a:fld>
            <a:endParaRPr lang="en-GB" altLang="en-US"/>
          </a:p>
        </p:txBody>
      </p:sp>
    </p:spTree>
    <p:extLst>
      <p:ext uri="{BB962C8B-B14F-4D97-AF65-F5344CB8AC3E}">
        <p14:creationId xmlns:p14="http://schemas.microsoft.com/office/powerpoint/2010/main" val="983091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0739E7F-3580-4529-B302-3978B7EDE997}" type="slidenum">
              <a:rPr lang="en-GB" altLang="en-US"/>
              <a:pPr>
                <a:defRPr/>
              </a:pPr>
              <a:t>‹#›</a:t>
            </a:fld>
            <a:endParaRPr lang="en-GB" altLang="en-US"/>
          </a:p>
        </p:txBody>
      </p:sp>
    </p:spTree>
    <p:extLst>
      <p:ext uri="{BB962C8B-B14F-4D97-AF65-F5344CB8AC3E}">
        <p14:creationId xmlns:p14="http://schemas.microsoft.com/office/powerpoint/2010/main" val="4002897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E19A1B-2348-4AAD-A7F4-F4CBD08CD344}" type="slidenum">
              <a:rPr lang="en-GB" altLang="en-US"/>
              <a:pPr>
                <a:defRPr/>
              </a:pPr>
              <a:t>‹#›</a:t>
            </a:fld>
            <a:endParaRPr lang="en-GB" altLang="en-US"/>
          </a:p>
        </p:txBody>
      </p:sp>
    </p:spTree>
    <p:extLst>
      <p:ext uri="{BB962C8B-B14F-4D97-AF65-F5344CB8AC3E}">
        <p14:creationId xmlns:p14="http://schemas.microsoft.com/office/powerpoint/2010/main" val="1887045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83924C3-AFCF-4F55-A5A2-90819120C18B}" type="slidenum">
              <a:rPr lang="en-GB" altLang="en-US"/>
              <a:pPr>
                <a:defRPr/>
              </a:pPr>
              <a:t>‹#›</a:t>
            </a:fld>
            <a:endParaRPr lang="en-GB" altLang="en-US"/>
          </a:p>
        </p:txBody>
      </p:sp>
    </p:spTree>
    <p:extLst>
      <p:ext uri="{BB962C8B-B14F-4D97-AF65-F5344CB8AC3E}">
        <p14:creationId xmlns:p14="http://schemas.microsoft.com/office/powerpoint/2010/main" val="4018847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69796" y="4003794"/>
            <a:ext cx="103632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5235463"/>
            <a:ext cx="85344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xfrm>
            <a:off x="4165600" y="92075"/>
            <a:ext cx="3860800" cy="476250"/>
          </a:xfrm>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224292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2881054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203994"/>
            <a:ext cx="103632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5447314"/>
            <a:ext cx="85344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xfrm>
            <a:off x="4165600" y="92075"/>
            <a:ext cx="3860800" cy="476250"/>
          </a:xfrm>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852811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718399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4292915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331295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464170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3848679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3186637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39011887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347155637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94300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3716841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4045931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126223032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1997443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851389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3163279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8877064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1606005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69796" y="4003794"/>
            <a:ext cx="103632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5235463"/>
            <a:ext cx="85344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xfrm>
            <a:off x="4165600" y="92075"/>
            <a:ext cx="3860800" cy="476250"/>
          </a:xfrm>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6FC2C9E6-F506-406B-9D6F-966419B09DCD}" type="slidenum">
              <a:rPr lang="en-US" altLang="en-US" smtClean="0"/>
              <a:pPr>
                <a:defRPr/>
              </a:pPr>
              <a:t>‹#›</a:t>
            </a:fld>
            <a:endParaRPr lang="en-US" altLang="en-US"/>
          </a:p>
        </p:txBody>
      </p:sp>
    </p:spTree>
    <p:extLst>
      <p:ext uri="{BB962C8B-B14F-4D97-AF65-F5344CB8AC3E}">
        <p14:creationId xmlns:p14="http://schemas.microsoft.com/office/powerpoint/2010/main" val="7059866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203994"/>
            <a:ext cx="103632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5447314"/>
            <a:ext cx="85344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xfrm>
            <a:off x="4165600" y="92075"/>
            <a:ext cx="3860800" cy="476250"/>
          </a:xfrm>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3575251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CF8A672B-641F-4CAB-B72A-4F9EDCEE3EAB}" type="slidenum">
              <a:rPr lang="en-US" altLang="en-US" smtClean="0"/>
              <a:pPr>
                <a:defRPr/>
              </a:pPr>
              <a:t>‹#›</a:t>
            </a:fld>
            <a:endParaRPr lang="en-US" altLang="en-US"/>
          </a:p>
        </p:txBody>
      </p:sp>
    </p:spTree>
    <p:extLst>
      <p:ext uri="{BB962C8B-B14F-4D97-AF65-F5344CB8AC3E}">
        <p14:creationId xmlns:p14="http://schemas.microsoft.com/office/powerpoint/2010/main" val="26213713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37203465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11584203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2940278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2241128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19915845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57B6C5-113E-402C-A1D1-937B0A4BA86B}" type="slidenum">
              <a:rPr lang="en-US" altLang="en-US" smtClean="0"/>
              <a:pPr>
                <a:defRPr/>
              </a:pPr>
              <a:t>‹#›</a:t>
            </a:fld>
            <a:endParaRPr lang="en-US" altLang="en-US"/>
          </a:p>
        </p:txBody>
      </p:sp>
    </p:spTree>
    <p:extLst>
      <p:ext uri="{BB962C8B-B14F-4D97-AF65-F5344CB8AC3E}">
        <p14:creationId xmlns:p14="http://schemas.microsoft.com/office/powerpoint/2010/main" val="1181229365"/>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A413DF-4223-45CF-BF01-7C4C50C259FD}" type="slidenum">
              <a:rPr lang="en-US" altLang="en-US" smtClean="0"/>
              <a:pPr>
                <a:defRPr/>
              </a:pPr>
              <a:t>‹#›</a:t>
            </a:fld>
            <a:endParaRPr lang="en-US" altLang="en-US"/>
          </a:p>
        </p:txBody>
      </p:sp>
    </p:spTree>
    <p:extLst>
      <p:ext uri="{BB962C8B-B14F-4D97-AF65-F5344CB8AC3E}">
        <p14:creationId xmlns:p14="http://schemas.microsoft.com/office/powerpoint/2010/main" val="63461323"/>
      </p:ext>
    </p:extLst>
  </p:cSld>
  <p:clrMapOvr>
    <a:masterClrMapping/>
  </p:clrMapOvr>
  <p:transition>
    <p:wipe dir="r"/>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C0FAF74-40A0-417B-95E5-CDF38E510639}" type="slidenum">
              <a:rPr lang="en-US" altLang="en-US" smtClean="0"/>
              <a:pPr>
                <a:defRPr/>
              </a:pPr>
              <a:t>‹#›</a:t>
            </a:fld>
            <a:endParaRPr lang="en-US" altLang="en-US"/>
          </a:p>
        </p:txBody>
      </p:sp>
    </p:spTree>
    <p:extLst>
      <p:ext uri="{BB962C8B-B14F-4D97-AF65-F5344CB8AC3E}">
        <p14:creationId xmlns:p14="http://schemas.microsoft.com/office/powerpoint/2010/main" val="670983477"/>
      </p:ext>
    </p:extLst>
  </p:cSld>
  <p:clrMapOvr>
    <a:masterClrMapping/>
  </p:clrMapOvr>
  <p:transition>
    <p:wipe dir="r"/>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6CE038A-7069-4778-9A78-D71CB434EC6F}" type="slidenum">
              <a:rPr lang="en-US" altLang="en-US" smtClean="0"/>
              <a:pPr>
                <a:defRPr/>
              </a:pPr>
              <a:t>‹#›</a:t>
            </a:fld>
            <a:endParaRPr lang="en-US" altLang="en-US"/>
          </a:p>
        </p:txBody>
      </p:sp>
    </p:spTree>
    <p:extLst>
      <p:ext uri="{BB962C8B-B14F-4D97-AF65-F5344CB8AC3E}">
        <p14:creationId xmlns:p14="http://schemas.microsoft.com/office/powerpoint/2010/main" val="3560601678"/>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84B754B-BA53-497B-93C1-71E72C32D9D3}" type="slidenum">
              <a:rPr lang="en-US" altLang="en-US" smtClean="0"/>
              <a:pPr>
                <a:defRPr/>
              </a:pPr>
              <a:t>‹#›</a:t>
            </a:fld>
            <a:endParaRPr lang="en-US" altLang="en-US"/>
          </a:p>
        </p:txBody>
      </p:sp>
    </p:spTree>
    <p:extLst>
      <p:ext uri="{BB962C8B-B14F-4D97-AF65-F5344CB8AC3E}">
        <p14:creationId xmlns:p14="http://schemas.microsoft.com/office/powerpoint/2010/main" val="1915464229"/>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7481BFC-2285-4304-BC2A-B4064D04B4C8}" type="slidenum">
              <a:rPr lang="en-US" altLang="en-US" smtClean="0"/>
              <a:pPr>
                <a:defRPr/>
              </a:pPr>
              <a:t>‹#›</a:t>
            </a:fld>
            <a:endParaRPr lang="en-US" altLang="en-US"/>
          </a:p>
        </p:txBody>
      </p:sp>
    </p:spTree>
    <p:extLst>
      <p:ext uri="{BB962C8B-B14F-4D97-AF65-F5344CB8AC3E}">
        <p14:creationId xmlns:p14="http://schemas.microsoft.com/office/powerpoint/2010/main" val="2710612347"/>
      </p:ext>
    </p:extLst>
  </p:cSld>
  <p:clrMapOvr>
    <a:masterClrMapping/>
  </p:clrMapOvr>
  <p:transition>
    <p:wipe dir="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39351001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CF0A5E0-5217-4D92-AB08-313B2CBA42C4}" type="slidenum">
              <a:rPr lang="en-US" altLang="en-US" smtClean="0"/>
              <a:pPr>
                <a:defRPr/>
              </a:pPr>
              <a:t>‹#›</a:t>
            </a:fld>
            <a:endParaRPr lang="en-US" altLang="en-US"/>
          </a:p>
        </p:txBody>
      </p:sp>
    </p:spTree>
    <p:extLst>
      <p:ext uri="{BB962C8B-B14F-4D97-AF65-F5344CB8AC3E}">
        <p14:creationId xmlns:p14="http://schemas.microsoft.com/office/powerpoint/2010/main" val="2745595363"/>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4924727-E530-41B0-88F5-27D06AF35599}" type="slidenum">
              <a:rPr lang="en-US" altLang="en-US" smtClean="0"/>
              <a:pPr>
                <a:defRPr/>
              </a:pPr>
              <a:t>‹#›</a:t>
            </a:fld>
            <a:endParaRPr lang="en-US" altLang="en-US"/>
          </a:p>
        </p:txBody>
      </p:sp>
    </p:spTree>
    <p:extLst>
      <p:ext uri="{BB962C8B-B14F-4D97-AF65-F5344CB8AC3E}">
        <p14:creationId xmlns:p14="http://schemas.microsoft.com/office/powerpoint/2010/main" val="1298759108"/>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DB4C0F-0DF0-48B2-8484-D4D244A00491}" type="slidenum">
              <a:rPr lang="en-US" altLang="en-US" smtClean="0"/>
              <a:pPr>
                <a:defRPr/>
              </a:pPr>
              <a:t>‹#›</a:t>
            </a:fld>
            <a:endParaRPr lang="en-US" altLang="en-US"/>
          </a:p>
        </p:txBody>
      </p:sp>
    </p:spTree>
    <p:extLst>
      <p:ext uri="{BB962C8B-B14F-4D97-AF65-F5344CB8AC3E}">
        <p14:creationId xmlns:p14="http://schemas.microsoft.com/office/powerpoint/2010/main" val="2360620730"/>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1957789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299965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8" descr="cir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834" y="3938588"/>
            <a:ext cx="4974167"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24"/>
          <p:cNvSpPr>
            <a:spLocks noChangeArrowheads="1"/>
          </p:cNvSpPr>
          <p:nvPr/>
        </p:nvSpPr>
        <p:spPr bwMode="auto">
          <a:xfrm>
            <a:off x="334433" y="188913"/>
            <a:ext cx="1727200" cy="1295400"/>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sz="1000"/>
          </a:p>
        </p:txBody>
      </p:sp>
      <p:sp>
        <p:nvSpPr>
          <p:cNvPr id="8197" name="Rectangle 5"/>
          <p:cNvSpPr>
            <a:spLocks noGrp="1" noChangeArrowheads="1"/>
          </p:cNvSpPr>
          <p:nvPr>
            <p:ph type="ctrTitle"/>
          </p:nvPr>
        </p:nvSpPr>
        <p:spPr>
          <a:xfrm>
            <a:off x="1297518" y="2735264"/>
            <a:ext cx="9749367" cy="1074737"/>
          </a:xfrm>
          <a:solidFill>
            <a:schemeClr val="bg1"/>
          </a:solidFill>
        </p:spPr>
        <p:txBody>
          <a:bodyPr/>
          <a:lstStyle>
            <a:lvl1pPr algn="ctr">
              <a:defRPr sz="4000">
                <a:solidFill>
                  <a:srgbClr val="003399"/>
                </a:solidFill>
              </a:defRPr>
            </a:lvl1pPr>
          </a:lstStyle>
          <a:p>
            <a:pPr lvl="0"/>
            <a:r>
              <a:rPr lang="en-US" altLang="en-US" noProof="0"/>
              <a:t>Click to edit Master title style</a:t>
            </a:r>
          </a:p>
        </p:txBody>
      </p:sp>
    </p:spTree>
    <p:extLst>
      <p:ext uri="{BB962C8B-B14F-4D97-AF65-F5344CB8AC3E}">
        <p14:creationId xmlns:p14="http://schemas.microsoft.com/office/powerpoint/2010/main" val="14185064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3639459"/>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687808191"/>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31685" y="1538288"/>
            <a:ext cx="4008967"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943851" y="1538288"/>
            <a:ext cx="4008967"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1212525"/>
      </p:ext>
    </p:extLst>
  </p:cSld>
  <p:clrMapOvr>
    <a:masterClrMapping/>
  </p:clrMapOvr>
  <p:transition>
    <p:wipe dir="r"/>
  </p:transition>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8454219"/>
      </p:ext>
    </p:extLst>
  </p:cSld>
  <p:clrMapOvr>
    <a:masterClrMapping/>
  </p:clrMapOvr>
  <p:transition>
    <p:wipe dir="r"/>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29755437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06088476"/>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915611"/>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78737025"/>
      </p:ext>
    </p:extLst>
  </p:cSld>
  <p:clrMapOvr>
    <a:masterClrMapping/>
  </p:clrMapOvr>
  <p:transition>
    <p:wipe dir="r"/>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73895292"/>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4718325"/>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76368" y="327026"/>
            <a:ext cx="2315633" cy="5249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929467" y="327026"/>
            <a:ext cx="6743700" cy="52498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7012101"/>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29467" y="327025"/>
            <a:ext cx="9262533" cy="1017588"/>
          </a:xfrm>
        </p:spPr>
        <p:txBody>
          <a:bodyPr/>
          <a:lstStyle/>
          <a:p>
            <a:r>
              <a:rPr lang="en-US"/>
              <a:t>Click to edit Master title style</a:t>
            </a:r>
            <a:endParaRPr lang="en-GB"/>
          </a:p>
        </p:txBody>
      </p:sp>
      <p:sp>
        <p:nvSpPr>
          <p:cNvPr id="3" name="Chart Placeholder 2"/>
          <p:cNvSpPr>
            <a:spLocks noGrp="1"/>
          </p:cNvSpPr>
          <p:nvPr>
            <p:ph type="chart" idx="1"/>
          </p:nvPr>
        </p:nvSpPr>
        <p:spPr>
          <a:xfrm>
            <a:off x="3731684" y="1538288"/>
            <a:ext cx="8221133" cy="4038600"/>
          </a:xfrm>
        </p:spPr>
        <p:txBody>
          <a:bodyPr/>
          <a:lstStyle/>
          <a:p>
            <a:pPr lvl="0"/>
            <a:r>
              <a:rPr lang="en-US" noProof="0"/>
              <a:t>Click icon to add chart</a:t>
            </a:r>
            <a:endParaRPr lang="en-GB" noProof="0"/>
          </a:p>
        </p:txBody>
      </p:sp>
    </p:spTree>
    <p:extLst>
      <p:ext uri="{BB962C8B-B14F-4D97-AF65-F5344CB8AC3E}">
        <p14:creationId xmlns:p14="http://schemas.microsoft.com/office/powerpoint/2010/main" val="16027540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9467" y="327025"/>
            <a:ext cx="9262533" cy="10175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3731685" y="1538288"/>
            <a:ext cx="4008967"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943851" y="1538288"/>
            <a:ext cx="4008967"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35741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9796" y="4003794"/>
            <a:ext cx="103632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5235463"/>
            <a:ext cx="85344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xfrm>
            <a:off x="4165600" y="92075"/>
            <a:ext cx="3860800" cy="476250"/>
          </a:xfrm>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6FC2C9E6-F506-406B-9D6F-966419B09DCD}" type="slidenum">
              <a:rPr lang="en-US" altLang="en-US" smtClean="0"/>
              <a:pPr>
                <a:defRPr/>
              </a:pPr>
              <a:t>‹#›</a:t>
            </a:fld>
            <a:endParaRPr lang="en-US" altLang="en-US"/>
          </a:p>
        </p:txBody>
      </p:sp>
    </p:spTree>
    <p:extLst>
      <p:ext uri="{BB962C8B-B14F-4D97-AF65-F5344CB8AC3E}">
        <p14:creationId xmlns:p14="http://schemas.microsoft.com/office/powerpoint/2010/main" val="182647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3951F999-408A-449A-8018-51DAF1960518}" type="datetimeFigureOut">
              <a:rPr lang="en-US" smtClean="0"/>
              <a:t>5/11/2017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6FDF39-DF8C-4F63-9F80-C6821E39856E}" type="slidenum">
              <a:rPr lang="en-US" smtClean="0"/>
              <a:t>‹#›</a:t>
            </a:fld>
            <a:endParaRPr lang="en-US"/>
          </a:p>
        </p:txBody>
      </p:sp>
    </p:spTree>
    <p:extLst>
      <p:ext uri="{BB962C8B-B14F-4D97-AF65-F5344CB8AC3E}">
        <p14:creationId xmlns:p14="http://schemas.microsoft.com/office/powerpoint/2010/main" val="185522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1.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1.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8.jpe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5.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fld id="{3951F999-408A-449A-8018-51DAF1960518}" type="datetimeFigureOut">
              <a:rPr lang="en-US" smtClean="0"/>
              <a:t>5/11/2017</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87750477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2"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B9EAF57-B7CD-4095-88CB-4465485AE722}" type="slidenum">
              <a:rPr lang="en-GB" altLang="en-US"/>
              <a:pPr>
                <a:defRPr/>
              </a:pPr>
              <a:t>‹#›</a:t>
            </a:fld>
            <a:endParaRPr lang="en-GB" altLang="en-US"/>
          </a:p>
        </p:txBody>
      </p:sp>
    </p:spTree>
    <p:extLst>
      <p:ext uri="{BB962C8B-B14F-4D97-AF65-F5344CB8AC3E}">
        <p14:creationId xmlns:p14="http://schemas.microsoft.com/office/powerpoint/2010/main" val="322228360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fld id="{3951F999-408A-449A-8018-51DAF1960518}" type="datetimeFigureOut">
              <a:rPr lang="en-US" smtClean="0"/>
              <a:t>5/11/2017</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243103541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fld id="{3951F999-408A-449A-8018-51DAF1960518}" type="datetimeFigureOut">
              <a:rPr lang="en-US" smtClean="0"/>
              <a:t>5/11/2017</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776FDF39-DF8C-4F63-9F80-C6821E39856E}" type="slidenum">
              <a:rPr lang="en-US" smtClean="0"/>
              <a:t>‹#›</a:t>
            </a:fld>
            <a:endParaRPr lang="en-US"/>
          </a:p>
        </p:txBody>
      </p:sp>
    </p:spTree>
    <p:extLst>
      <p:ext uri="{BB962C8B-B14F-4D97-AF65-F5344CB8AC3E}">
        <p14:creationId xmlns:p14="http://schemas.microsoft.com/office/powerpoint/2010/main" val="34041600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Lst>
  <p:transition>
    <p:wipe dir="r"/>
  </p:transition>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descr="circle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890964"/>
            <a:ext cx="5080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3731684" y="1538288"/>
            <a:ext cx="8221133"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r-FR" altLang="en-US"/>
          </a:p>
        </p:txBody>
      </p:sp>
      <p:sp>
        <p:nvSpPr>
          <p:cNvPr id="1028" name="Rectangle 2"/>
          <p:cNvSpPr>
            <a:spLocks noGrp="1" noChangeArrowheads="1"/>
          </p:cNvSpPr>
          <p:nvPr>
            <p:ph type="title"/>
          </p:nvPr>
        </p:nvSpPr>
        <p:spPr bwMode="auto">
          <a:xfrm>
            <a:off x="2929467" y="327025"/>
            <a:ext cx="9262533" cy="10175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fr-FR" altLang="en-US"/>
          </a:p>
        </p:txBody>
      </p:sp>
      <p:sp>
        <p:nvSpPr>
          <p:cNvPr id="1029" name="Rectangle 36"/>
          <p:cNvSpPr>
            <a:spLocks noChangeArrowheads="1"/>
          </p:cNvSpPr>
          <p:nvPr/>
        </p:nvSpPr>
        <p:spPr bwMode="auto">
          <a:xfrm>
            <a:off x="1828800" y="6324601"/>
            <a:ext cx="13773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r>
              <a:rPr lang="en-US" altLang="en-US" sz="1000">
                <a:solidFill>
                  <a:srgbClr val="003399"/>
                </a:solidFill>
              </a:rPr>
              <a:t>www.company.com</a:t>
            </a:r>
            <a:endParaRPr lang="fr-FR" altLang="en-US" sz="1000">
              <a:solidFill>
                <a:srgbClr val="003399"/>
              </a:solidFill>
            </a:endParaRPr>
          </a:p>
        </p:txBody>
      </p:sp>
      <p:sp>
        <p:nvSpPr>
          <p:cNvPr id="1030" name="Oval 37"/>
          <p:cNvSpPr>
            <a:spLocks noChangeArrowheads="1"/>
          </p:cNvSpPr>
          <p:nvPr/>
        </p:nvSpPr>
        <p:spPr bwMode="auto">
          <a:xfrm>
            <a:off x="334433" y="188913"/>
            <a:ext cx="1727200" cy="1295400"/>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sz="1000"/>
          </a:p>
        </p:txBody>
      </p:sp>
    </p:spTree>
    <p:extLst>
      <p:ext uri="{BB962C8B-B14F-4D97-AF65-F5344CB8AC3E}">
        <p14:creationId xmlns:p14="http://schemas.microsoft.com/office/powerpoint/2010/main" val="106713221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Lst>
  <p:transition>
    <p:wipe dir="r"/>
  </p:transition>
  <p:txStyles>
    <p:titleStyle>
      <a:lvl1pPr algn="l" rtl="0" eaLnBrk="1" fontAlgn="base" hangingPunct="1">
        <a:spcBef>
          <a:spcPct val="50000"/>
        </a:spcBef>
        <a:spcAft>
          <a:spcPct val="0"/>
        </a:spcAft>
        <a:defRPr sz="2800" b="1" kern="1200">
          <a:solidFill>
            <a:schemeClr val="bg1"/>
          </a:solidFill>
          <a:latin typeface="+mj-lt"/>
          <a:ea typeface="+mj-ea"/>
          <a:cs typeface="+mj-cs"/>
        </a:defRPr>
      </a:lvl1pPr>
      <a:lvl2pPr algn="l" rtl="0" eaLnBrk="1" fontAlgn="base" hangingPunct="1">
        <a:spcBef>
          <a:spcPct val="50000"/>
        </a:spcBef>
        <a:spcAft>
          <a:spcPct val="0"/>
        </a:spcAft>
        <a:defRPr sz="2800" b="1">
          <a:solidFill>
            <a:schemeClr val="bg1"/>
          </a:solidFill>
          <a:latin typeface="Arial" panose="020B0604020202020204" pitchFamily="34" charset="0"/>
        </a:defRPr>
      </a:lvl2pPr>
      <a:lvl3pPr algn="l" rtl="0" eaLnBrk="1" fontAlgn="base" hangingPunct="1">
        <a:spcBef>
          <a:spcPct val="50000"/>
        </a:spcBef>
        <a:spcAft>
          <a:spcPct val="0"/>
        </a:spcAft>
        <a:defRPr sz="2800" b="1">
          <a:solidFill>
            <a:schemeClr val="bg1"/>
          </a:solidFill>
          <a:latin typeface="Arial" panose="020B0604020202020204" pitchFamily="34" charset="0"/>
        </a:defRPr>
      </a:lvl3pPr>
      <a:lvl4pPr algn="l" rtl="0" eaLnBrk="1" fontAlgn="base" hangingPunct="1">
        <a:spcBef>
          <a:spcPct val="50000"/>
        </a:spcBef>
        <a:spcAft>
          <a:spcPct val="0"/>
        </a:spcAft>
        <a:defRPr sz="2800" b="1">
          <a:solidFill>
            <a:schemeClr val="bg1"/>
          </a:solidFill>
          <a:latin typeface="Arial" panose="020B0604020202020204" pitchFamily="34" charset="0"/>
        </a:defRPr>
      </a:lvl4pPr>
      <a:lvl5pPr algn="l" rtl="0" eaLnBrk="1" fontAlgn="base" hangingPunct="1">
        <a:spcBef>
          <a:spcPct val="50000"/>
        </a:spcBef>
        <a:spcAft>
          <a:spcPct val="0"/>
        </a:spcAft>
        <a:defRPr sz="2800" b="1">
          <a:solidFill>
            <a:schemeClr val="bg1"/>
          </a:solidFill>
          <a:latin typeface="Arial" panose="020B0604020202020204" pitchFamily="34" charset="0"/>
        </a:defRPr>
      </a:lvl5pPr>
      <a:lvl6pPr marL="457200" algn="l" rtl="0" eaLnBrk="1" fontAlgn="base" hangingPunct="1">
        <a:spcBef>
          <a:spcPct val="50000"/>
        </a:spcBef>
        <a:spcAft>
          <a:spcPct val="0"/>
        </a:spcAft>
        <a:defRPr sz="2800" b="1">
          <a:solidFill>
            <a:schemeClr val="bg1"/>
          </a:solidFill>
          <a:latin typeface="Arial" panose="020B0604020202020204" pitchFamily="34" charset="0"/>
        </a:defRPr>
      </a:lvl6pPr>
      <a:lvl7pPr marL="914400" algn="l" rtl="0" eaLnBrk="1" fontAlgn="base" hangingPunct="1">
        <a:spcBef>
          <a:spcPct val="50000"/>
        </a:spcBef>
        <a:spcAft>
          <a:spcPct val="0"/>
        </a:spcAft>
        <a:defRPr sz="2800" b="1">
          <a:solidFill>
            <a:schemeClr val="bg1"/>
          </a:solidFill>
          <a:latin typeface="Arial" panose="020B0604020202020204" pitchFamily="34" charset="0"/>
        </a:defRPr>
      </a:lvl7pPr>
      <a:lvl8pPr marL="1371600" algn="l" rtl="0" eaLnBrk="1" fontAlgn="base" hangingPunct="1">
        <a:spcBef>
          <a:spcPct val="50000"/>
        </a:spcBef>
        <a:spcAft>
          <a:spcPct val="0"/>
        </a:spcAft>
        <a:defRPr sz="2800" b="1">
          <a:solidFill>
            <a:schemeClr val="bg1"/>
          </a:solidFill>
          <a:latin typeface="Arial" panose="020B0604020202020204" pitchFamily="34" charset="0"/>
        </a:defRPr>
      </a:lvl8pPr>
      <a:lvl9pPr marL="1828800" algn="l" rtl="0" eaLnBrk="1" fontAlgn="base" hangingPunct="1">
        <a:spcBef>
          <a:spcPct val="50000"/>
        </a:spcBef>
        <a:spcAft>
          <a:spcPct val="0"/>
        </a:spcAft>
        <a:defRPr sz="28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1" fontAlgn="base" hangingPunct="1">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1" fontAlgn="base" hangingPunct="1">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1" fontAlgn="base" hangingPunct="1">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1" fontAlgn="base" hangingPunct="1">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png"/><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bpad.jogjaprov.go.id/coe/" TargetMode="Externa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5.png"/><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6.png"/><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10.jpg"/><Relationship Id="rId2" Type="http://schemas.openxmlformats.org/officeDocument/2006/relationships/slide" Target="slide5.xml"/><Relationship Id="rId1" Type="http://schemas.openxmlformats.org/officeDocument/2006/relationships/slideLayout" Target="../slideLayouts/slideLayout80.xml"/><Relationship Id="rId6" Type="http://schemas.openxmlformats.org/officeDocument/2006/relationships/slide" Target="slide24.xml"/><Relationship Id="rId5" Type="http://schemas.openxmlformats.org/officeDocument/2006/relationships/slide" Target="slide20.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emf"/><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emf"/><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5891" y="1108364"/>
            <a:ext cx="9047017" cy="2401599"/>
          </a:xfrm>
        </p:spPr>
        <p:txBody>
          <a:bodyPr anchor="ctr">
            <a:normAutofit/>
          </a:bodyPr>
          <a:lstStyle/>
          <a:p>
            <a:pPr algn="ctr"/>
            <a:r>
              <a:rPr lang="en-US" sz="2800" b="1" dirty="0"/>
              <a:t>THE ROLE OF GRHATAMA PUSTAKA LIBRARY YOGYAKARTA INDONESIA </a:t>
            </a:r>
            <a:br>
              <a:rPr lang="en-US" sz="2800" b="1" dirty="0"/>
            </a:br>
            <a:r>
              <a:rPr lang="en-US" sz="2800" b="1" dirty="0"/>
              <a:t>IN THE PRESERVATION OF LOCAL CULTURE</a:t>
            </a:r>
            <a:endParaRPr lang="en-US" sz="2800" dirty="0"/>
          </a:p>
        </p:txBody>
      </p:sp>
      <p:sp>
        <p:nvSpPr>
          <p:cNvPr id="3" name="Subtitle 2"/>
          <p:cNvSpPr>
            <a:spLocks noGrp="1"/>
          </p:cNvSpPr>
          <p:nvPr>
            <p:ph type="subTitle" idx="1"/>
          </p:nvPr>
        </p:nvSpPr>
        <p:spPr>
          <a:xfrm>
            <a:off x="1828800" y="4151087"/>
            <a:ext cx="8534400" cy="1204684"/>
          </a:xfrm>
        </p:spPr>
        <p:txBody>
          <a:bodyPr>
            <a:normAutofit/>
          </a:bodyPr>
          <a:lstStyle/>
          <a:p>
            <a:r>
              <a:rPr lang="en-US" b="1" dirty="0" err="1">
                <a:solidFill>
                  <a:schemeClr val="tx1"/>
                </a:solidFill>
              </a:rPr>
              <a:t>Endah</a:t>
            </a:r>
            <a:r>
              <a:rPr lang="en-US" b="1" dirty="0">
                <a:solidFill>
                  <a:schemeClr val="tx1"/>
                </a:solidFill>
              </a:rPr>
              <a:t> </a:t>
            </a:r>
            <a:r>
              <a:rPr lang="en-US" b="1" dirty="0" err="1">
                <a:solidFill>
                  <a:schemeClr val="tx1"/>
                </a:solidFill>
              </a:rPr>
              <a:t>Dwi</a:t>
            </a:r>
            <a:r>
              <a:rPr lang="en-US" b="1" dirty="0">
                <a:solidFill>
                  <a:schemeClr val="tx1"/>
                </a:solidFill>
              </a:rPr>
              <a:t> </a:t>
            </a:r>
            <a:r>
              <a:rPr lang="en-US" b="1" dirty="0" err="1">
                <a:solidFill>
                  <a:schemeClr val="tx1"/>
                </a:solidFill>
              </a:rPr>
              <a:t>Susanti</a:t>
            </a:r>
            <a:endParaRPr lang="en-US" b="1" dirty="0">
              <a:solidFill>
                <a:schemeClr val="tx1"/>
              </a:solidFill>
            </a:endParaRPr>
          </a:p>
          <a:p>
            <a:r>
              <a:rPr lang="en-US" b="1" dirty="0" err="1">
                <a:solidFill>
                  <a:schemeClr val="tx1"/>
                </a:solidFill>
              </a:rPr>
              <a:t>Lathifatun</a:t>
            </a:r>
            <a:r>
              <a:rPr lang="en-US" b="1" dirty="0">
                <a:solidFill>
                  <a:schemeClr val="tx1"/>
                </a:solidFill>
              </a:rPr>
              <a:t> </a:t>
            </a:r>
            <a:r>
              <a:rPr lang="en-US" b="1" dirty="0" err="1">
                <a:solidFill>
                  <a:schemeClr val="tx1"/>
                </a:solidFill>
              </a:rPr>
              <a:t>Nafi’ah</a:t>
            </a:r>
            <a:endParaRPr lang="en-US" b="1" dirty="0">
              <a:solidFill>
                <a:schemeClr val="tx1"/>
              </a:solidFill>
            </a:endParaRPr>
          </a:p>
          <a:p>
            <a:r>
              <a:rPr lang="en-US" b="1" dirty="0" err="1">
                <a:solidFill>
                  <a:schemeClr val="tx1"/>
                </a:solidFill>
              </a:rPr>
              <a:t>Marwiyah</a:t>
            </a:r>
            <a:r>
              <a:rPr lang="en-US" b="1" dirty="0">
                <a:solidFill>
                  <a:schemeClr val="tx1"/>
                </a:solidFill>
              </a:rPr>
              <a:t>, MLIS</a:t>
            </a:r>
          </a:p>
          <a:p>
            <a:endParaRPr lang="en-US" dirty="0"/>
          </a:p>
        </p:txBody>
      </p:sp>
      <p:pic>
        <p:nvPicPr>
          <p:cNvPr id="5" name="Picture 4">
            <a:extLst>
              <a:ext uri="{FF2B5EF4-FFF2-40B4-BE49-F238E27FC236}">
                <a16:creationId xmlns:a16="http://schemas.microsoft.com/office/drawing/2014/main" id="{252B5E9B-A62B-48CD-A4F0-C4E6A1A8B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40125366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1" y="987425"/>
            <a:ext cx="7240587" cy="4873625"/>
          </a:xfrm>
        </p:spPr>
        <p:txBody>
          <a:bodyPr>
            <a:normAutofit fontScale="77500" lnSpcReduction="20000"/>
          </a:bodyPr>
          <a:lstStyle/>
          <a:p>
            <a:pPr algn="just"/>
            <a:r>
              <a:rPr lang="id-ID" dirty="0"/>
              <a:t>In the Javanese language, </a:t>
            </a:r>
            <a:r>
              <a:rPr lang="id-ID" i="1" dirty="0"/>
              <a:t>Yokca</a:t>
            </a:r>
            <a:r>
              <a:rPr lang="id-ID" dirty="0"/>
              <a:t> can also be an invitation "</a:t>
            </a:r>
            <a:r>
              <a:rPr lang="id-ID" i="1" dirty="0"/>
              <a:t>Yok Cah</a:t>
            </a:r>
            <a:r>
              <a:rPr lang="id-ID" dirty="0"/>
              <a:t>" which means getting young people to read. </a:t>
            </a:r>
            <a:endParaRPr lang="en-US" dirty="0"/>
          </a:p>
          <a:p>
            <a:pPr algn="just"/>
            <a:r>
              <a:rPr lang="en-US" i="1" dirty="0"/>
              <a:t>Si </a:t>
            </a:r>
            <a:r>
              <a:rPr lang="en-US" i="1" dirty="0" err="1"/>
              <a:t>Yokca</a:t>
            </a:r>
            <a:r>
              <a:rPr lang="en-US" dirty="0"/>
              <a:t> is illustrated as a </a:t>
            </a:r>
            <a:r>
              <a:rPr lang="id-ID" dirty="0"/>
              <a:t>butterfly</a:t>
            </a:r>
            <a:r>
              <a:rPr lang="en-US" dirty="0"/>
              <a:t> which wearing traditional Javanese cloth. </a:t>
            </a:r>
            <a:r>
              <a:rPr lang="id-ID" dirty="0"/>
              <a:t>Butterfly characters selected for taking the philosophy of metamorphosis as an embodiment of a learning community character and cultured. </a:t>
            </a:r>
            <a:r>
              <a:rPr lang="id-ID" i="1" dirty="0">
                <a:solidFill>
                  <a:schemeClr val="accent1">
                    <a:lumMod val="75000"/>
                  </a:schemeClr>
                </a:solidFill>
              </a:rPr>
              <a:t>Parang</a:t>
            </a:r>
            <a:r>
              <a:rPr lang="id-ID" dirty="0"/>
              <a:t> batik motifs on the wings of a butterfly and batik </a:t>
            </a:r>
            <a:r>
              <a:rPr lang="id-ID" sz="3100" i="1" dirty="0">
                <a:solidFill>
                  <a:schemeClr val="accent1">
                    <a:lumMod val="75000"/>
                  </a:schemeClr>
                </a:solidFill>
              </a:rPr>
              <a:t>kawung</a:t>
            </a:r>
            <a:r>
              <a:rPr lang="id-ID" dirty="0"/>
              <a:t> on </a:t>
            </a:r>
            <a:r>
              <a:rPr lang="id-ID" sz="3100" i="1" dirty="0">
                <a:solidFill>
                  <a:schemeClr val="accent1">
                    <a:lumMod val="75000"/>
                  </a:schemeClr>
                </a:solidFill>
              </a:rPr>
              <a:t>slempang</a:t>
            </a:r>
            <a:r>
              <a:rPr lang="id-ID" dirty="0"/>
              <a:t> to show identity and privilege of Yogyakarta. </a:t>
            </a:r>
            <a:r>
              <a:rPr lang="en-US" dirty="0"/>
              <a:t>This icon is used as a mascot of the library that also can be found on key chains or direction to locker rooms in </a:t>
            </a:r>
            <a:r>
              <a:rPr lang="en-US" dirty="0" err="1"/>
              <a:t>Grhatama</a:t>
            </a:r>
            <a:r>
              <a:rPr lang="en-US" dirty="0"/>
              <a:t> </a:t>
            </a:r>
            <a:r>
              <a:rPr lang="en-US" dirty="0" err="1"/>
              <a:t>Pustaka</a:t>
            </a:r>
            <a:r>
              <a:rPr lang="en-US" dirty="0"/>
              <a:t>.</a:t>
            </a:r>
          </a:p>
        </p:txBody>
      </p:sp>
      <p:sp>
        <p:nvSpPr>
          <p:cNvPr id="4" name="Text Placeholder 3"/>
          <p:cNvSpPr>
            <a:spLocks noGrp="1"/>
          </p:cNvSpPr>
          <p:nvPr>
            <p:ph type="body" sz="half" idx="2"/>
          </p:nvPr>
        </p:nvSpPr>
        <p:spPr>
          <a:xfrm>
            <a:off x="449943" y="987425"/>
            <a:ext cx="3664858" cy="5152118"/>
          </a:xfrm>
        </p:spPr>
        <p:txBody>
          <a:bodyPr>
            <a:normAutofit fontScale="92500" lnSpcReduction="10000"/>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i="1" dirty="0"/>
          </a:p>
          <a:p>
            <a:pPr algn="ctr"/>
            <a:endParaRPr lang="en-US" i="1" dirty="0"/>
          </a:p>
          <a:p>
            <a:pPr algn="ctr"/>
            <a:endParaRPr lang="en-US" b="1" i="1" dirty="0"/>
          </a:p>
          <a:p>
            <a:pPr algn="ctr"/>
            <a:endParaRPr lang="en-US" b="1" i="1" dirty="0"/>
          </a:p>
          <a:p>
            <a:pPr algn="ctr"/>
            <a:endParaRPr lang="en-US" b="1" i="1" dirty="0"/>
          </a:p>
          <a:p>
            <a:pPr algn="ctr"/>
            <a:r>
              <a:rPr lang="id-ID" b="1" i="1" dirty="0"/>
              <a:t>Use of symbols Si Yokca in every room</a:t>
            </a:r>
            <a:endParaRPr lang="en-US" b="1" dirty="0"/>
          </a:p>
          <a:p>
            <a:pPr algn="ctr"/>
            <a:endParaRPr lang="en-US" dirty="0"/>
          </a:p>
        </p:txBody>
      </p:sp>
      <p:pic>
        <p:nvPicPr>
          <p:cNvPr id="5" name="Picture 4"/>
          <p:cNvPicPr>
            <a:picLocks noChangeAspect="1"/>
          </p:cNvPicPr>
          <p:nvPr/>
        </p:nvPicPr>
        <p:blipFill>
          <a:blip r:embed="rId2"/>
          <a:stretch>
            <a:fillRect/>
          </a:stretch>
        </p:blipFill>
        <p:spPr>
          <a:xfrm>
            <a:off x="1233714" y="1411274"/>
            <a:ext cx="2220685" cy="3725020"/>
          </a:xfrm>
          <a:prstGeom prst="rect">
            <a:avLst/>
          </a:prstGeom>
        </p:spPr>
      </p:pic>
      <p:pic>
        <p:nvPicPr>
          <p:cNvPr id="7" name="Picture 6">
            <a:extLst>
              <a:ext uri="{FF2B5EF4-FFF2-40B4-BE49-F238E27FC236}">
                <a16:creationId xmlns:a16="http://schemas.microsoft.com/office/drawing/2014/main" id="{15B0A943-AC5E-4228-A7EF-2619F76D6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91344557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7" y="327025"/>
            <a:ext cx="3863219" cy="1017588"/>
          </a:xfrm>
        </p:spPr>
        <p:txBody>
          <a:bodyPr anchor="ctr"/>
          <a:lstStyle/>
          <a:p>
            <a:pPr algn="ctr"/>
            <a:r>
              <a:rPr lang="id-ID" b="1" dirty="0"/>
              <a:t>Library Collection</a:t>
            </a:r>
            <a:endParaRPr lang="en-US" dirty="0"/>
          </a:p>
        </p:txBody>
      </p:sp>
      <p:sp>
        <p:nvSpPr>
          <p:cNvPr id="3" name="Content Placeholder 2"/>
          <p:cNvSpPr>
            <a:spLocks noGrp="1"/>
          </p:cNvSpPr>
          <p:nvPr>
            <p:ph idx="1"/>
          </p:nvPr>
        </p:nvSpPr>
        <p:spPr>
          <a:xfrm>
            <a:off x="1857829" y="1668916"/>
            <a:ext cx="9292771" cy="4528684"/>
          </a:xfrm>
        </p:spPr>
        <p:txBody>
          <a:bodyPr>
            <a:normAutofit/>
          </a:bodyPr>
          <a:lstStyle/>
          <a:p>
            <a:pPr marL="514350" indent="-514350" algn="just">
              <a:buFont typeface="+mj-lt"/>
              <a:buAutoNum type="alphaLcPeriod"/>
            </a:pPr>
            <a:r>
              <a:rPr lang="id-ID" b="1" dirty="0"/>
              <a:t>Collection of Center of Excellence</a:t>
            </a:r>
            <a:endParaRPr lang="en-US" dirty="0"/>
          </a:p>
          <a:p>
            <a:pPr lvl="1" algn="just"/>
            <a:r>
              <a:rPr lang="en-US" sz="2400" dirty="0"/>
              <a:t>Center of Excellence Javanese culture is a library services and information about the local culture that aims to meet the needs of user for the information related to the culture in Indonesia, especially cultures of the people residing in the area of Java. </a:t>
            </a:r>
          </a:p>
          <a:p>
            <a:pPr lvl="1" algn="just"/>
            <a:r>
              <a:rPr lang="en-US" sz="2400" dirty="0"/>
              <a:t>Documents events and articles also published on the website, called </a:t>
            </a:r>
            <a:r>
              <a:rPr lang="en-US" sz="2400" i="1" dirty="0"/>
              <a:t>Center of Excellence</a:t>
            </a:r>
            <a:r>
              <a:rPr lang="en-US" sz="2400" dirty="0"/>
              <a:t> of Library and Regional Archives Special Region of Yogyakarta which can be accessed at </a:t>
            </a:r>
            <a:r>
              <a:rPr lang="en-US" sz="2400" i="1" dirty="0">
                <a:hlinkClick r:id="rId2"/>
              </a:rPr>
              <a:t>http://bpad.jogjaprov.go.id/coe/</a:t>
            </a:r>
            <a:r>
              <a:rPr lang="en-US" sz="2400" dirty="0"/>
              <a:t>.</a:t>
            </a:r>
          </a:p>
          <a:p>
            <a:pPr algn="just"/>
            <a:endParaRPr lang="en-US" dirty="0"/>
          </a:p>
        </p:txBody>
      </p:sp>
      <p:pic>
        <p:nvPicPr>
          <p:cNvPr id="4" name="Picture 3">
            <a:extLst>
              <a:ext uri="{FF2B5EF4-FFF2-40B4-BE49-F238E27FC236}">
                <a16:creationId xmlns:a16="http://schemas.microsoft.com/office/drawing/2014/main" id="{6AC8C4C1-6166-4E5A-94CA-20D525F65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245428343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830" y="509361"/>
            <a:ext cx="8130980" cy="1482574"/>
          </a:xfrm>
        </p:spPr>
        <p:txBody>
          <a:bodyPr anchor="ctr">
            <a:normAutofit fontScale="90000"/>
          </a:bodyPr>
          <a:lstStyle/>
          <a:p>
            <a:pPr marL="0" indent="0" algn="ctr"/>
            <a:r>
              <a:rPr lang="en-US" dirty="0"/>
              <a:t>The articles and news related to the local culture of an area, especially Java cultures such as:</a:t>
            </a:r>
          </a:p>
        </p:txBody>
      </p:sp>
      <p:sp>
        <p:nvSpPr>
          <p:cNvPr id="6" name="Content Placeholder 5"/>
          <p:cNvSpPr>
            <a:spLocks noGrp="1"/>
          </p:cNvSpPr>
          <p:nvPr>
            <p:ph idx="1"/>
          </p:nvPr>
        </p:nvSpPr>
        <p:spPr>
          <a:xfrm>
            <a:off x="1280160" y="1929008"/>
            <a:ext cx="10075228" cy="3932042"/>
          </a:xfrm>
        </p:spPr>
        <p:txBody>
          <a:bodyPr>
            <a:normAutofit/>
          </a:bodyPr>
          <a:lstStyle/>
          <a:p>
            <a:endParaRPr lang="en-US" dirty="0"/>
          </a:p>
          <a:p>
            <a:endParaRPr lang="en-US" dirty="0"/>
          </a:p>
          <a:p>
            <a:endParaRPr lang="en-US" dirty="0"/>
          </a:p>
          <a:p>
            <a:endParaRPr lang="en-US" dirty="0"/>
          </a:p>
          <a:p>
            <a:pPr marL="0" indent="0">
              <a:buNone/>
            </a:pPr>
            <a:endParaRPr lang="en-US" dirty="0"/>
          </a:p>
          <a:p>
            <a:pPr marL="0" indent="0" algn="ctr">
              <a:buNone/>
            </a:pPr>
            <a:endParaRPr lang="en-US" sz="1800" i="1" dirty="0"/>
          </a:p>
          <a:p>
            <a:pPr marL="0" indent="0" algn="ctr">
              <a:buNone/>
            </a:pPr>
            <a:endParaRPr lang="en-US" sz="1800" i="1" dirty="0"/>
          </a:p>
          <a:p>
            <a:pPr marL="0" indent="0" algn="ctr">
              <a:buNone/>
            </a:pPr>
            <a:r>
              <a:rPr lang="id-ID" sz="1800" i="1" dirty="0"/>
              <a:t>The traditional celebration of Sekaten</a:t>
            </a:r>
            <a:endParaRPr lang="en-US" sz="1800" dirty="0"/>
          </a:p>
        </p:txBody>
      </p:sp>
      <p:sp>
        <p:nvSpPr>
          <p:cNvPr id="4" name="Text Placeholder 3"/>
          <p:cNvSpPr>
            <a:spLocks noGrp="1"/>
          </p:cNvSpPr>
          <p:nvPr>
            <p:ph type="body" sz="half" idx="2"/>
          </p:nvPr>
        </p:nvSpPr>
        <p:spPr>
          <a:xfrm>
            <a:off x="839788" y="1929008"/>
            <a:ext cx="4510754" cy="4478598"/>
          </a:xfrm>
        </p:spPr>
        <p:txBody>
          <a:bodyPr>
            <a:normAutofit/>
          </a:bodyPr>
          <a:lstStyle/>
          <a:p>
            <a:pPr marL="285750" indent="-285750" algn="just">
              <a:buFont typeface="Arial" panose="020B0604020202020204" pitchFamily="34" charset="0"/>
              <a:buChar char="•"/>
            </a:pPr>
            <a:endParaRPr lang="en-US" sz="2000" b="1" dirty="0"/>
          </a:p>
          <a:p>
            <a:pPr marL="285750" indent="-285750" algn="just">
              <a:buFont typeface="Arial" panose="020B0604020202020204" pitchFamily="34" charset="0"/>
              <a:buChar char="•"/>
            </a:pPr>
            <a:r>
              <a:rPr lang="id-ID" sz="2000" b="1" dirty="0"/>
              <a:t>Sekate</a:t>
            </a:r>
            <a:r>
              <a:rPr lang="en-US" sz="2000" b="1" dirty="0"/>
              <a:t>n</a:t>
            </a:r>
          </a:p>
        </p:txBody>
      </p:sp>
      <p:pic>
        <p:nvPicPr>
          <p:cNvPr id="7" name="Picture 6"/>
          <p:cNvPicPr>
            <a:picLocks noChangeAspect="1"/>
          </p:cNvPicPr>
          <p:nvPr/>
        </p:nvPicPr>
        <p:blipFill>
          <a:blip r:embed="rId2"/>
          <a:stretch>
            <a:fillRect/>
          </a:stretch>
        </p:blipFill>
        <p:spPr>
          <a:xfrm>
            <a:off x="3635986" y="2143252"/>
            <a:ext cx="4287690" cy="3025088"/>
          </a:xfrm>
          <a:prstGeom prst="rect">
            <a:avLst/>
          </a:prstGeom>
        </p:spPr>
      </p:pic>
      <p:pic>
        <p:nvPicPr>
          <p:cNvPr id="8" name="Picture 7">
            <a:extLst>
              <a:ext uri="{FF2B5EF4-FFF2-40B4-BE49-F238E27FC236}">
                <a16:creationId xmlns:a16="http://schemas.microsoft.com/office/drawing/2014/main" id="{2437D102-D824-4A33-B779-E8AC5FC14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331927330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2098" y="1173026"/>
            <a:ext cx="4882545" cy="4832803"/>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pPr marL="0" indent="0" algn="ctr">
              <a:buNone/>
            </a:pPr>
            <a:r>
              <a:rPr lang="en-US" dirty="0"/>
              <a:t>	</a:t>
            </a:r>
          </a:p>
          <a:p>
            <a:pPr marL="0" indent="0" algn="ctr">
              <a:buNone/>
            </a:pPr>
            <a:endParaRPr lang="en-US" sz="1800" b="1" i="1" dirty="0"/>
          </a:p>
          <a:p>
            <a:pPr marL="0" indent="0" algn="ctr">
              <a:buNone/>
            </a:pPr>
            <a:r>
              <a:rPr lang="id-ID" sz="1800" b="1" i="1" dirty="0"/>
              <a:t>The traditional celebration </a:t>
            </a:r>
            <a:br>
              <a:rPr lang="en-US" sz="1800" b="1" i="1" dirty="0"/>
            </a:br>
            <a:r>
              <a:rPr lang="id-ID" sz="1800" b="1" i="1" dirty="0"/>
              <a:t>of Labuhan</a:t>
            </a:r>
            <a:endParaRPr lang="en-US" sz="1800" b="1" dirty="0"/>
          </a:p>
        </p:txBody>
      </p:sp>
      <p:sp>
        <p:nvSpPr>
          <p:cNvPr id="4" name="Text Placeholder 3"/>
          <p:cNvSpPr>
            <a:spLocks noGrp="1"/>
          </p:cNvSpPr>
          <p:nvPr>
            <p:ph type="body" sz="half" idx="2"/>
          </p:nvPr>
        </p:nvSpPr>
        <p:spPr>
          <a:xfrm>
            <a:off x="1393371" y="1173026"/>
            <a:ext cx="4789715" cy="5155203"/>
          </a:xfrm>
        </p:spPr>
        <p:txBody>
          <a:bodyPr>
            <a:noAutofit/>
          </a:bodyPr>
          <a:lstStyle/>
          <a:p>
            <a:pPr marL="285750" indent="-285750" algn="just">
              <a:buFont typeface="Arial" panose="020B0604020202020204" pitchFamily="34" charset="0"/>
              <a:buChar char="•"/>
            </a:pPr>
            <a:endParaRPr lang="en-US" sz="1800" b="1" dirty="0"/>
          </a:p>
          <a:p>
            <a:pPr marL="285750" indent="-285750" algn="just">
              <a:buFont typeface="Arial" panose="020B0604020202020204" pitchFamily="34" charset="0"/>
              <a:buChar char="•"/>
            </a:pPr>
            <a:r>
              <a:rPr lang="id-ID" sz="1800" b="1" dirty="0"/>
              <a:t>Labuhan</a:t>
            </a:r>
            <a:endParaRPr lang="en-US" sz="1800" b="1" dirty="0"/>
          </a:p>
        </p:txBody>
      </p:sp>
      <p:pic>
        <p:nvPicPr>
          <p:cNvPr id="5" name="Picture 4"/>
          <p:cNvPicPr>
            <a:picLocks noChangeAspect="1"/>
          </p:cNvPicPr>
          <p:nvPr/>
        </p:nvPicPr>
        <p:blipFill>
          <a:blip r:embed="rId2"/>
          <a:stretch>
            <a:fillRect/>
          </a:stretch>
        </p:blipFill>
        <p:spPr>
          <a:xfrm>
            <a:off x="4181317" y="1646081"/>
            <a:ext cx="4733326" cy="3384160"/>
          </a:xfrm>
          <a:prstGeom prst="rect">
            <a:avLst/>
          </a:prstGeom>
        </p:spPr>
      </p:pic>
      <p:pic>
        <p:nvPicPr>
          <p:cNvPr id="6" name="Picture 5">
            <a:extLst>
              <a:ext uri="{FF2B5EF4-FFF2-40B4-BE49-F238E27FC236}">
                <a16:creationId xmlns:a16="http://schemas.microsoft.com/office/drawing/2014/main" id="{59AF5651-0500-4A25-9C5A-F450C5143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258444976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71790"/>
            <a:ext cx="6172200" cy="487362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id-ID" sz="1800" i="1" dirty="0"/>
              <a:t>The Prastowo </a:t>
            </a:r>
            <a:r>
              <a:rPr lang="en-US" sz="1800" i="1" dirty="0"/>
              <a:t>Roro </a:t>
            </a:r>
            <a:r>
              <a:rPr lang="id-ID" sz="1800" i="1" dirty="0"/>
              <a:t>Kuning Dance</a:t>
            </a:r>
            <a:endParaRPr lang="en-US" sz="1800" dirty="0"/>
          </a:p>
        </p:txBody>
      </p:sp>
      <p:sp>
        <p:nvSpPr>
          <p:cNvPr id="4" name="Text Placeholder 3"/>
          <p:cNvSpPr>
            <a:spLocks noGrp="1"/>
          </p:cNvSpPr>
          <p:nvPr>
            <p:ph type="body" sz="half" idx="2"/>
          </p:nvPr>
        </p:nvSpPr>
        <p:spPr>
          <a:xfrm>
            <a:off x="2546572" y="756063"/>
            <a:ext cx="4849951" cy="3967617"/>
          </a:xfrm>
        </p:spPr>
        <p:txBody>
          <a:bodyPr>
            <a:normAutofit/>
          </a:bodyPr>
          <a:lstStyle/>
          <a:p>
            <a:pPr marL="285750" lvl="0" indent="-285750" algn="just">
              <a:buFont typeface="Arial" panose="020B0604020202020204" pitchFamily="34" charset="0"/>
              <a:buChar char="•"/>
            </a:pPr>
            <a:r>
              <a:rPr lang="id-ID" sz="2000" b="1" dirty="0"/>
              <a:t>Prastowo Roro Kuning Dance from Nganjuk</a:t>
            </a:r>
            <a:endParaRPr lang="en-US" sz="2000" b="1" dirty="0"/>
          </a:p>
          <a:p>
            <a:pPr lvl="1" algn="just"/>
            <a:r>
              <a:rPr lang="id-ID" sz="2000" dirty="0"/>
              <a:t>.</a:t>
            </a:r>
            <a:endParaRPr lang="en-US" sz="2000" dirty="0"/>
          </a:p>
        </p:txBody>
      </p:sp>
      <p:pic>
        <p:nvPicPr>
          <p:cNvPr id="5" name="Picture 4"/>
          <p:cNvPicPr>
            <a:picLocks noChangeAspect="1"/>
          </p:cNvPicPr>
          <p:nvPr/>
        </p:nvPicPr>
        <p:blipFill>
          <a:blip r:embed="rId2"/>
          <a:stretch>
            <a:fillRect/>
          </a:stretch>
        </p:blipFill>
        <p:spPr>
          <a:xfrm>
            <a:off x="3398298" y="1502978"/>
            <a:ext cx="3146498" cy="4238805"/>
          </a:xfrm>
          <a:prstGeom prst="rect">
            <a:avLst/>
          </a:prstGeom>
        </p:spPr>
      </p:pic>
      <p:pic>
        <p:nvPicPr>
          <p:cNvPr id="6" name="Picture 5">
            <a:extLst>
              <a:ext uri="{FF2B5EF4-FFF2-40B4-BE49-F238E27FC236}">
                <a16:creationId xmlns:a16="http://schemas.microsoft.com/office/drawing/2014/main" id="{E120737C-A776-4948-B41A-A3E92EA4B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18800127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8" y="327024"/>
            <a:ext cx="5430762" cy="1095375"/>
          </a:xfrm>
        </p:spPr>
        <p:txBody>
          <a:bodyPr anchor="ctr"/>
          <a:lstStyle/>
          <a:p>
            <a:pPr algn="ctr"/>
            <a:r>
              <a:rPr lang="en-US" dirty="0"/>
              <a:t>b. </a:t>
            </a:r>
            <a:r>
              <a:rPr lang="id-ID" dirty="0"/>
              <a:t>Rare Book Collections</a:t>
            </a:r>
            <a:br>
              <a:rPr lang="en-US" dirty="0"/>
            </a:br>
            <a:endParaRPr lang="en-US" dirty="0"/>
          </a:p>
        </p:txBody>
      </p:sp>
      <p:sp>
        <p:nvSpPr>
          <p:cNvPr id="3" name="Content Placeholder 2"/>
          <p:cNvSpPr>
            <a:spLocks noGrp="1"/>
          </p:cNvSpPr>
          <p:nvPr>
            <p:ph idx="1"/>
          </p:nvPr>
        </p:nvSpPr>
        <p:spPr>
          <a:xfrm>
            <a:off x="1480456" y="1596571"/>
            <a:ext cx="9873343" cy="4580392"/>
          </a:xfrm>
        </p:spPr>
        <p:txBody>
          <a:bodyPr>
            <a:normAutofit/>
          </a:bodyPr>
          <a:lstStyle/>
          <a:p>
            <a:pPr lvl="1" algn="just"/>
            <a:r>
              <a:rPr lang="en-US" sz="2800" dirty="0"/>
              <a:t>In rare collection rooms, there are about 10.000 copies rare collection consists of various fields of science.</a:t>
            </a:r>
          </a:p>
          <a:p>
            <a:pPr lvl="1" algn="just"/>
            <a:r>
              <a:rPr lang="en-US" sz="2800" dirty="0"/>
              <a:t>Generally, the subject contains about cultures in Indonesia.</a:t>
            </a:r>
          </a:p>
          <a:p>
            <a:pPr lvl="1" algn="just"/>
            <a:r>
              <a:rPr lang="en-US" sz="2800" dirty="0"/>
              <a:t>In the room also found a rare collection of books by Javanese language and script, a book with Dutch, English, Persian and other languages.</a:t>
            </a:r>
          </a:p>
          <a:p>
            <a:pPr lvl="1" algn="just"/>
            <a:r>
              <a:rPr lang="en-US" sz="2800" dirty="0"/>
              <a:t>The books in the rare collection rooms be obtained from gifts or donations.</a:t>
            </a:r>
          </a:p>
        </p:txBody>
      </p:sp>
      <p:pic>
        <p:nvPicPr>
          <p:cNvPr id="5" name="Picture 4">
            <a:extLst>
              <a:ext uri="{FF2B5EF4-FFF2-40B4-BE49-F238E27FC236}">
                <a16:creationId xmlns:a16="http://schemas.microsoft.com/office/drawing/2014/main" id="{0348238F-0FD0-47F5-9B81-644907497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30206717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8" y="327025"/>
            <a:ext cx="8377162" cy="1017588"/>
          </a:xfrm>
        </p:spPr>
        <p:txBody>
          <a:bodyPr anchor="ctr"/>
          <a:lstStyle/>
          <a:p>
            <a:pPr algn="ctr"/>
            <a:r>
              <a:rPr lang="id-ID" b="1" dirty="0"/>
              <a:t>Activities Related to Cultural Promotion</a:t>
            </a:r>
            <a:endParaRPr lang="en-US" dirty="0"/>
          </a:p>
        </p:txBody>
      </p:sp>
      <p:sp>
        <p:nvSpPr>
          <p:cNvPr id="3" name="Content Placeholder 2"/>
          <p:cNvSpPr>
            <a:spLocks noGrp="1"/>
          </p:cNvSpPr>
          <p:nvPr>
            <p:ph idx="1"/>
          </p:nvPr>
        </p:nvSpPr>
        <p:spPr>
          <a:xfrm>
            <a:off x="2929468" y="1610859"/>
            <a:ext cx="8299147" cy="4339997"/>
          </a:xfrm>
        </p:spPr>
        <p:txBody>
          <a:bodyPr/>
          <a:lstStyle/>
          <a:p>
            <a:pPr algn="just"/>
            <a:r>
              <a:rPr lang="en-US" dirty="0" err="1"/>
              <a:t>Grhatama</a:t>
            </a:r>
            <a:r>
              <a:rPr lang="en-US" dirty="0"/>
              <a:t> </a:t>
            </a:r>
            <a:r>
              <a:rPr lang="en-US" dirty="0" err="1"/>
              <a:t>Pustaka</a:t>
            </a:r>
            <a:r>
              <a:rPr lang="en-US" dirty="0"/>
              <a:t> also participated in one of the traditional ceremony organized by the Palace of Yogyakarta is </a:t>
            </a:r>
            <a:r>
              <a:rPr lang="en-US" i="1" dirty="0" err="1"/>
              <a:t>Sekaten</a:t>
            </a:r>
            <a:r>
              <a:rPr lang="en-US" dirty="0"/>
              <a:t>. </a:t>
            </a:r>
          </a:p>
          <a:p>
            <a:pPr algn="just"/>
            <a:r>
              <a:rPr lang="en-US" dirty="0"/>
              <a:t>In the event, </a:t>
            </a:r>
            <a:r>
              <a:rPr lang="en-US" dirty="0" err="1"/>
              <a:t>Grhatama</a:t>
            </a:r>
            <a:r>
              <a:rPr lang="en-US" dirty="0"/>
              <a:t> </a:t>
            </a:r>
            <a:r>
              <a:rPr lang="en-US" dirty="0" err="1"/>
              <a:t>Pustaka</a:t>
            </a:r>
            <a:r>
              <a:rPr lang="en-US" dirty="0"/>
              <a:t> set up a booth to exhibit and socialization </a:t>
            </a:r>
          </a:p>
          <a:p>
            <a:pPr algn="just"/>
            <a:r>
              <a:rPr lang="en-US" dirty="0"/>
              <a:t>In the exhibition and socialization, </a:t>
            </a:r>
            <a:r>
              <a:rPr lang="en-US" dirty="0" err="1"/>
              <a:t>Grhatama</a:t>
            </a:r>
            <a:r>
              <a:rPr lang="en-US" dirty="0"/>
              <a:t> </a:t>
            </a:r>
            <a:r>
              <a:rPr lang="en-US" dirty="0" err="1"/>
              <a:t>Pustaka</a:t>
            </a:r>
            <a:r>
              <a:rPr lang="en-US" dirty="0"/>
              <a:t> show collections such as mysticism, a collection of books about the </a:t>
            </a:r>
            <a:r>
              <a:rPr lang="en-US" dirty="0" err="1"/>
              <a:t>keris</a:t>
            </a:r>
            <a:r>
              <a:rPr lang="en-US" dirty="0"/>
              <a:t>, batik, Yogyakarta, and also playback video profiles Library Service Center.</a:t>
            </a:r>
          </a:p>
        </p:txBody>
      </p:sp>
      <p:pic>
        <p:nvPicPr>
          <p:cNvPr id="4" name="Picture 3">
            <a:extLst>
              <a:ext uri="{FF2B5EF4-FFF2-40B4-BE49-F238E27FC236}">
                <a16:creationId xmlns:a16="http://schemas.microsoft.com/office/drawing/2014/main" id="{BBB0134E-6BED-48E5-86A8-905D187E4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27649676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7" y="327025"/>
            <a:ext cx="1642533" cy="1017588"/>
          </a:xfrm>
        </p:spPr>
        <p:txBody>
          <a:bodyPr anchor="ctr"/>
          <a:lstStyle/>
          <a:p>
            <a:pPr algn="ctr"/>
            <a:r>
              <a:rPr lang="en-US" dirty="0"/>
              <a:t>Next..</a:t>
            </a:r>
          </a:p>
        </p:txBody>
      </p:sp>
      <p:sp>
        <p:nvSpPr>
          <p:cNvPr id="3" name="Content Placeholder 2"/>
          <p:cNvSpPr>
            <a:spLocks noGrp="1"/>
          </p:cNvSpPr>
          <p:nvPr>
            <p:ph idx="1"/>
          </p:nvPr>
        </p:nvSpPr>
        <p:spPr>
          <a:xfrm>
            <a:off x="1175656" y="1727200"/>
            <a:ext cx="10178143" cy="4449763"/>
          </a:xfrm>
        </p:spPr>
        <p:txBody>
          <a:bodyPr/>
          <a:lstStyle/>
          <a:p>
            <a:pPr algn="just"/>
            <a:r>
              <a:rPr lang="en-US" dirty="0"/>
              <a:t>Library through the Center of Excellence also held the popularization of Javanese culture through activities such as:</a:t>
            </a:r>
          </a:p>
          <a:p>
            <a:pPr marL="971550" lvl="1" indent="-514350" algn="just">
              <a:buFont typeface="+mj-lt"/>
              <a:buAutoNum type="alphaLcPeriod"/>
            </a:pPr>
            <a:r>
              <a:rPr lang="en-US" i="1" dirty="0" err="1"/>
              <a:t>Maca</a:t>
            </a:r>
            <a:r>
              <a:rPr lang="en-US" i="1" dirty="0"/>
              <a:t> </a:t>
            </a:r>
            <a:r>
              <a:rPr lang="en-US" i="1" dirty="0" err="1"/>
              <a:t>geguritan</a:t>
            </a:r>
            <a:r>
              <a:rPr lang="en-US" i="1" dirty="0"/>
              <a:t> </a:t>
            </a:r>
            <a:r>
              <a:rPr lang="en-US" i="1" dirty="0" err="1"/>
              <a:t>amrih</a:t>
            </a:r>
            <a:r>
              <a:rPr lang="en-US" i="1" dirty="0"/>
              <a:t> </a:t>
            </a:r>
            <a:r>
              <a:rPr lang="en-US" i="1" dirty="0" err="1"/>
              <a:t>dadi</a:t>
            </a:r>
            <a:r>
              <a:rPr lang="en-US" i="1" dirty="0"/>
              <a:t> </a:t>
            </a:r>
            <a:r>
              <a:rPr lang="en-US" i="1" dirty="0" err="1"/>
              <a:t>tontonan</a:t>
            </a:r>
            <a:r>
              <a:rPr lang="en-US" dirty="0"/>
              <a:t>.</a:t>
            </a:r>
          </a:p>
          <a:p>
            <a:pPr marL="971550" lvl="1" indent="-514350" algn="just">
              <a:buFont typeface="+mj-lt"/>
              <a:buAutoNum type="alphaLcPeriod"/>
            </a:pPr>
            <a:r>
              <a:rPr lang="en-US" dirty="0"/>
              <a:t>Discussion of Javanese culture with the theme “</a:t>
            </a:r>
            <a:r>
              <a:rPr lang="en-US" i="1" dirty="0"/>
              <a:t>Ethics Java”</a:t>
            </a:r>
            <a:r>
              <a:rPr lang="en-US" dirty="0"/>
              <a:t>.</a:t>
            </a:r>
          </a:p>
          <a:p>
            <a:pPr marL="971550" lvl="1" indent="-514350" algn="just">
              <a:buFont typeface="+mj-lt"/>
              <a:buAutoNum type="alphaLcPeriod"/>
            </a:pPr>
            <a:r>
              <a:rPr lang="en-US" dirty="0"/>
              <a:t> </a:t>
            </a:r>
            <a:r>
              <a:rPr lang="id-ID" dirty="0"/>
              <a:t>Book Review</a:t>
            </a:r>
            <a:r>
              <a:rPr lang="en-US" dirty="0"/>
              <a:t> “</a:t>
            </a:r>
            <a:r>
              <a:rPr lang="en-US" i="1" dirty="0" err="1"/>
              <a:t>Garingsing</a:t>
            </a:r>
            <a:r>
              <a:rPr lang="en-US" i="1" dirty="0"/>
              <a:t> </a:t>
            </a:r>
            <a:r>
              <a:rPr lang="en-US" i="1" dirty="0" err="1"/>
              <a:t>Pepesthen</a:t>
            </a:r>
            <a:r>
              <a:rPr lang="id-ID" dirty="0"/>
              <a:t>”</a:t>
            </a:r>
            <a:endParaRPr lang="en-US" dirty="0"/>
          </a:p>
          <a:p>
            <a:pPr marL="971550" lvl="1" indent="-514350" algn="just">
              <a:buFont typeface="+mj-lt"/>
              <a:buAutoNum type="alphaLcPeriod"/>
            </a:pPr>
            <a:r>
              <a:rPr lang="en-US" dirty="0"/>
              <a:t>Correctional Javanese culture with the theme “</a:t>
            </a:r>
            <a:r>
              <a:rPr lang="en-US" i="1" dirty="0" err="1"/>
              <a:t>Pigunane</a:t>
            </a:r>
            <a:r>
              <a:rPr lang="en-US" i="1" dirty="0"/>
              <a:t> </a:t>
            </a:r>
            <a:r>
              <a:rPr lang="en-US" i="1" dirty="0" err="1"/>
              <a:t>Tembang</a:t>
            </a:r>
            <a:r>
              <a:rPr lang="en-US" i="1" dirty="0"/>
              <a:t> </a:t>
            </a:r>
            <a:r>
              <a:rPr lang="en-US" i="1" dirty="0" err="1"/>
              <a:t>Jawa</a:t>
            </a:r>
            <a:r>
              <a:rPr lang="en-US" i="1" dirty="0"/>
              <a:t> </a:t>
            </a:r>
            <a:r>
              <a:rPr lang="en-US" i="1" dirty="0" err="1"/>
              <a:t>ana</a:t>
            </a:r>
            <a:r>
              <a:rPr lang="en-US" i="1" dirty="0"/>
              <a:t> </a:t>
            </a:r>
            <a:r>
              <a:rPr lang="en-US" i="1" dirty="0" err="1"/>
              <a:t>ing</a:t>
            </a:r>
            <a:r>
              <a:rPr lang="en-US" i="1" dirty="0"/>
              <a:t> </a:t>
            </a:r>
            <a:r>
              <a:rPr lang="en-US" i="1" dirty="0" err="1"/>
              <a:t>masyarakat</a:t>
            </a:r>
            <a:r>
              <a:rPr lang="en-US" dirty="0"/>
              <a:t>”. </a:t>
            </a:r>
          </a:p>
          <a:p>
            <a:pPr marL="971550" lvl="1" indent="-514350" algn="just">
              <a:buFont typeface="+mj-lt"/>
              <a:buAutoNum type="alphaLcPeriod"/>
            </a:pPr>
            <a:r>
              <a:rPr lang="en-US" dirty="0"/>
              <a:t>Correction of Javanese culture with the theme “</a:t>
            </a:r>
            <a:r>
              <a:rPr lang="en-US" i="1" dirty="0" err="1"/>
              <a:t>Penulisan</a:t>
            </a:r>
            <a:r>
              <a:rPr lang="en-US" i="1" dirty="0"/>
              <a:t> </a:t>
            </a:r>
            <a:r>
              <a:rPr lang="en-US" i="1" dirty="0" err="1"/>
              <a:t>cerita</a:t>
            </a:r>
            <a:r>
              <a:rPr lang="en-US" i="1" dirty="0"/>
              <a:t> </a:t>
            </a:r>
            <a:r>
              <a:rPr lang="en-US" i="1" dirty="0" err="1"/>
              <a:t>berbahasa</a:t>
            </a:r>
            <a:r>
              <a:rPr lang="en-US" i="1" dirty="0"/>
              <a:t> </a:t>
            </a:r>
            <a:r>
              <a:rPr lang="en-US" i="1" dirty="0" err="1"/>
              <a:t>Jawa</a:t>
            </a:r>
            <a:r>
              <a:rPr lang="en-US" dirty="0"/>
              <a:t>”,  that present</a:t>
            </a:r>
            <a:r>
              <a:rPr lang="id-ID" dirty="0"/>
              <a:t> by</a:t>
            </a:r>
            <a:r>
              <a:rPr lang="en-US" dirty="0"/>
              <a:t>  Drs. </a:t>
            </a:r>
            <a:r>
              <a:rPr lang="en-US" dirty="0" err="1"/>
              <a:t>Dhanu</a:t>
            </a:r>
            <a:r>
              <a:rPr lang="en-US" dirty="0"/>
              <a:t> </a:t>
            </a:r>
            <a:r>
              <a:rPr lang="en-US" dirty="0" err="1"/>
              <a:t>Priyo</a:t>
            </a:r>
            <a:r>
              <a:rPr lang="en-US" dirty="0"/>
              <a:t> </a:t>
            </a:r>
            <a:r>
              <a:rPr lang="en-US" dirty="0" err="1"/>
              <a:t>Prabowo</a:t>
            </a:r>
            <a:r>
              <a:rPr lang="en-US" dirty="0"/>
              <a:t>, </a:t>
            </a:r>
            <a:r>
              <a:rPr lang="en-US" dirty="0" err="1"/>
              <a:t>M.Hum</a:t>
            </a:r>
            <a:r>
              <a:rPr lang="en-US" dirty="0"/>
              <a:t> of </a:t>
            </a:r>
            <a:r>
              <a:rPr lang="en-US" dirty="0" err="1"/>
              <a:t>Balai</a:t>
            </a:r>
            <a:r>
              <a:rPr lang="en-US" dirty="0"/>
              <a:t> Bahasa Yogyakarta</a:t>
            </a:r>
            <a:r>
              <a:rPr lang="id-ID" dirty="0"/>
              <a:t>.</a:t>
            </a:r>
            <a:endParaRPr lang="en-US" dirty="0"/>
          </a:p>
          <a:p>
            <a:pPr marL="971550" lvl="1" indent="-514350" algn="just">
              <a:buFont typeface="+mj-lt"/>
              <a:buAutoNum type="alphaLcPeriod"/>
            </a:pPr>
            <a:r>
              <a:rPr lang="en-US" dirty="0"/>
              <a:t>Seminar on Batik and </a:t>
            </a:r>
            <a:r>
              <a:rPr lang="en-US" dirty="0" err="1"/>
              <a:t>Wayang</a:t>
            </a:r>
            <a:r>
              <a:rPr lang="en-US" dirty="0"/>
              <a:t>.</a:t>
            </a:r>
          </a:p>
        </p:txBody>
      </p:sp>
      <p:pic>
        <p:nvPicPr>
          <p:cNvPr id="5" name="Picture 4">
            <a:extLst>
              <a:ext uri="{FF2B5EF4-FFF2-40B4-BE49-F238E27FC236}">
                <a16:creationId xmlns:a16="http://schemas.microsoft.com/office/drawing/2014/main" id="{B8E5913C-C4A9-422A-A009-CF0858E7F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379270263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7" y="327025"/>
            <a:ext cx="5706533" cy="1017588"/>
          </a:xfrm>
        </p:spPr>
        <p:txBody>
          <a:bodyPr anchor="ctr"/>
          <a:lstStyle/>
          <a:p>
            <a:pPr algn="ctr"/>
            <a:r>
              <a:rPr lang="id-ID" b="1" dirty="0"/>
              <a:t>Cooperation in Preservation</a:t>
            </a:r>
            <a:endParaRPr lang="en-US" dirty="0"/>
          </a:p>
        </p:txBody>
      </p:sp>
      <p:sp>
        <p:nvSpPr>
          <p:cNvPr id="3" name="Content Placeholder 2"/>
          <p:cNvSpPr>
            <a:spLocks noGrp="1"/>
          </p:cNvSpPr>
          <p:nvPr>
            <p:ph idx="1"/>
          </p:nvPr>
        </p:nvSpPr>
        <p:spPr>
          <a:xfrm>
            <a:off x="2293257" y="1683431"/>
            <a:ext cx="8382303" cy="4441598"/>
          </a:xfrm>
        </p:spPr>
        <p:txBody>
          <a:bodyPr/>
          <a:lstStyle/>
          <a:p>
            <a:pPr algn="just"/>
            <a:r>
              <a:rPr lang="en-US" dirty="0" err="1"/>
              <a:t>Grhatama</a:t>
            </a:r>
            <a:r>
              <a:rPr lang="en-US" dirty="0"/>
              <a:t> </a:t>
            </a:r>
            <a:r>
              <a:rPr lang="en-US" dirty="0" err="1"/>
              <a:t>Pustaka</a:t>
            </a:r>
            <a:r>
              <a:rPr lang="en-US" dirty="0"/>
              <a:t> in cooperation with several parties such as the palace of Yogyakarta, </a:t>
            </a:r>
            <a:r>
              <a:rPr lang="en-US" dirty="0" err="1"/>
              <a:t>Pakualaman</a:t>
            </a:r>
            <a:r>
              <a:rPr lang="en-US" dirty="0"/>
              <a:t>, Taman </a:t>
            </a:r>
            <a:r>
              <a:rPr lang="en-US" dirty="0" err="1"/>
              <a:t>Siswa</a:t>
            </a:r>
            <a:r>
              <a:rPr lang="en-US" dirty="0"/>
              <a:t>, </a:t>
            </a:r>
            <a:r>
              <a:rPr lang="en-US" dirty="0" err="1"/>
              <a:t>Sonobudoyo</a:t>
            </a:r>
            <a:r>
              <a:rPr lang="en-US" dirty="0"/>
              <a:t>, Yogyakarta Department of Culture, and Language Center. </a:t>
            </a:r>
          </a:p>
          <a:p>
            <a:pPr algn="just"/>
            <a:r>
              <a:rPr lang="en-US" dirty="0"/>
              <a:t>Cooperation done in terms of documenting local culture as their traditional ceremonies at the palace and in the society, arts and local arts. </a:t>
            </a:r>
          </a:p>
          <a:p>
            <a:pPr algn="just"/>
            <a:r>
              <a:rPr lang="en-US" dirty="0"/>
              <a:t>In the preservation of rare collections, in addition performed by the preservation, </a:t>
            </a:r>
            <a:r>
              <a:rPr lang="en-US" dirty="0" err="1"/>
              <a:t>Grhatama</a:t>
            </a:r>
            <a:r>
              <a:rPr lang="en-US" dirty="0"/>
              <a:t> </a:t>
            </a:r>
            <a:r>
              <a:rPr lang="en-US" dirty="0" err="1"/>
              <a:t>Pustaka</a:t>
            </a:r>
            <a:r>
              <a:rPr lang="en-US" dirty="0"/>
              <a:t> is also working with several agencies to carry out over the media, transliteration and translation</a:t>
            </a:r>
            <a:r>
              <a:rPr lang="id-ID" dirty="0"/>
              <a:t>.</a:t>
            </a:r>
            <a:endParaRPr lang="en-US" dirty="0"/>
          </a:p>
          <a:p>
            <a:pPr algn="just"/>
            <a:endParaRPr lang="en-US" dirty="0"/>
          </a:p>
        </p:txBody>
      </p:sp>
      <p:pic>
        <p:nvPicPr>
          <p:cNvPr id="5" name="Picture 4">
            <a:extLst>
              <a:ext uri="{FF2B5EF4-FFF2-40B4-BE49-F238E27FC236}">
                <a16:creationId xmlns:a16="http://schemas.microsoft.com/office/drawing/2014/main" id="{55CEDF94-46B2-42B6-8C59-4E6FDDAA3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180702018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7" y="327025"/>
            <a:ext cx="7520819" cy="1017588"/>
          </a:xfrm>
        </p:spPr>
        <p:txBody>
          <a:bodyPr anchor="ctr"/>
          <a:lstStyle/>
          <a:p>
            <a:pPr algn="ctr"/>
            <a:r>
              <a:rPr lang="id-ID" b="1" dirty="0"/>
              <a:t>Documentary Movie in Audiovisual Room</a:t>
            </a:r>
            <a:endParaRPr lang="en-US" dirty="0"/>
          </a:p>
        </p:txBody>
      </p:sp>
      <p:sp>
        <p:nvSpPr>
          <p:cNvPr id="3" name="Content Placeholder 2"/>
          <p:cNvSpPr>
            <a:spLocks noGrp="1"/>
          </p:cNvSpPr>
          <p:nvPr>
            <p:ph idx="1"/>
          </p:nvPr>
        </p:nvSpPr>
        <p:spPr>
          <a:xfrm>
            <a:off x="2293257" y="1610858"/>
            <a:ext cx="8857343" cy="4398055"/>
          </a:xfrm>
        </p:spPr>
        <p:txBody>
          <a:bodyPr>
            <a:normAutofit/>
          </a:bodyPr>
          <a:lstStyle/>
          <a:p>
            <a:pPr algn="just"/>
            <a:r>
              <a:rPr lang="en-US" sz="2800" dirty="0"/>
              <a:t>The results of documentation in the form of movies and videos made by </a:t>
            </a:r>
            <a:r>
              <a:rPr lang="en-US" sz="2800" dirty="0" err="1"/>
              <a:t>Grhatama</a:t>
            </a:r>
            <a:r>
              <a:rPr lang="en-US" sz="2800" dirty="0"/>
              <a:t> </a:t>
            </a:r>
            <a:r>
              <a:rPr lang="en-US" sz="2800" dirty="0" err="1"/>
              <a:t>Pustaka</a:t>
            </a:r>
            <a:r>
              <a:rPr lang="en-US" sz="2800" dirty="0"/>
              <a:t> will be screened in the audiovisual room.</a:t>
            </a:r>
          </a:p>
          <a:p>
            <a:pPr algn="just"/>
            <a:r>
              <a:rPr lang="en-US" sz="2800" dirty="0"/>
              <a:t>Some films has cultural themed that played in the audiovisual room is a film that tells the Sultan </a:t>
            </a:r>
            <a:r>
              <a:rPr lang="en-US" sz="2800" dirty="0" err="1"/>
              <a:t>Hamengkubuwana</a:t>
            </a:r>
            <a:r>
              <a:rPr lang="en-US" sz="2800" dirty="0"/>
              <a:t> IX, ceremonies, traditional ceremonies, as well as the arts in Yogyakarta.</a:t>
            </a:r>
          </a:p>
          <a:p>
            <a:pPr marL="0" indent="0">
              <a:buNone/>
            </a:pPr>
            <a:endParaRPr lang="en-US" sz="2800" dirty="0"/>
          </a:p>
          <a:p>
            <a:pPr marL="0" indent="0">
              <a:buNone/>
            </a:pPr>
            <a:r>
              <a:rPr lang="en-US" sz="2800" dirty="0"/>
              <a:t> </a:t>
            </a:r>
          </a:p>
          <a:p>
            <a:pPr marL="0" indent="0">
              <a:buNone/>
            </a:pPr>
            <a:endParaRPr lang="en-US" sz="2800" dirty="0"/>
          </a:p>
        </p:txBody>
      </p:sp>
      <p:pic>
        <p:nvPicPr>
          <p:cNvPr id="5" name="Picture 4">
            <a:extLst>
              <a:ext uri="{FF2B5EF4-FFF2-40B4-BE49-F238E27FC236}">
                <a16:creationId xmlns:a16="http://schemas.microsoft.com/office/drawing/2014/main" id="{FC86778C-D533-4CC2-96A3-3B70AE0F8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241432201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8" y="327025"/>
            <a:ext cx="4150206" cy="1017588"/>
          </a:xfrm>
        </p:spPr>
        <p:txBody>
          <a:bodyPr anchor="ctr"/>
          <a:lstStyle/>
          <a:p>
            <a:pPr algn="ctr"/>
            <a:r>
              <a:rPr lang="id-ID" sz="3600" b="1" dirty="0"/>
              <a:t>INTRODUCTION</a:t>
            </a:r>
            <a:endParaRPr lang="en-US" sz="3600" dirty="0"/>
          </a:p>
        </p:txBody>
      </p:sp>
      <p:sp>
        <p:nvSpPr>
          <p:cNvPr id="3" name="Content Placeholder 2"/>
          <p:cNvSpPr>
            <a:spLocks noGrp="1"/>
          </p:cNvSpPr>
          <p:nvPr>
            <p:ph idx="1"/>
          </p:nvPr>
        </p:nvSpPr>
        <p:spPr>
          <a:xfrm>
            <a:off x="1191491" y="1649124"/>
            <a:ext cx="9959109" cy="4710112"/>
          </a:xfrm>
        </p:spPr>
        <p:txBody>
          <a:bodyPr>
            <a:normAutofit lnSpcReduction="10000"/>
          </a:bodyPr>
          <a:lstStyle/>
          <a:p>
            <a:pPr algn="just"/>
            <a:r>
              <a:rPr lang="en-US" dirty="0">
                <a:solidFill>
                  <a:schemeClr val="tx1"/>
                </a:solidFill>
              </a:rPr>
              <a:t>Yogyakarta as a </a:t>
            </a:r>
            <a:r>
              <a:rPr lang="en-US" i="1" dirty="0">
                <a:solidFill>
                  <a:schemeClr val="tx1"/>
                </a:solidFill>
              </a:rPr>
              <a:t>culture city</a:t>
            </a:r>
            <a:r>
              <a:rPr lang="en-US" dirty="0">
                <a:solidFill>
                  <a:schemeClr val="tx1"/>
                </a:solidFill>
              </a:rPr>
              <a:t> has a very broad sense that is the area that has a cultural treasure and local wisdom.</a:t>
            </a:r>
          </a:p>
          <a:p>
            <a:pPr algn="just"/>
            <a:r>
              <a:rPr lang="en-US" dirty="0">
                <a:solidFill>
                  <a:schemeClr val="tx1"/>
                </a:solidFill>
              </a:rPr>
              <a:t>Yogyakarta is an area that has the privilege or special autonomy status. </a:t>
            </a:r>
          </a:p>
          <a:p>
            <a:pPr algn="just"/>
            <a:r>
              <a:rPr lang="en-US" dirty="0">
                <a:solidFill>
                  <a:schemeClr val="tx1"/>
                </a:solidFill>
              </a:rPr>
              <a:t>It is written in</a:t>
            </a:r>
            <a:r>
              <a:rPr lang="id-ID" dirty="0">
                <a:solidFill>
                  <a:schemeClr val="tx1"/>
                </a:solidFill>
              </a:rPr>
              <a:t> the</a:t>
            </a:r>
            <a:r>
              <a:rPr lang="en-US" dirty="0">
                <a:solidFill>
                  <a:schemeClr val="tx1"/>
                </a:solidFill>
              </a:rPr>
              <a:t> Law Numb. 13 Year 2012 on Regional specialty of Yogyakarta, the specialty of Yogyakarta has several important goals one of which is to maintain and develop the culture of Yogyakarta, the cultural heritage of the nation.</a:t>
            </a:r>
          </a:p>
          <a:p>
            <a:pPr algn="just"/>
            <a:r>
              <a:rPr lang="en-US" dirty="0">
                <a:solidFill>
                  <a:schemeClr val="tx1"/>
                </a:solidFill>
              </a:rPr>
              <a:t>One of the efforts to preserve the local culture in the </a:t>
            </a:r>
            <a:r>
              <a:rPr lang="id-ID" dirty="0">
                <a:solidFill>
                  <a:schemeClr val="tx1"/>
                </a:solidFill>
              </a:rPr>
              <a:t>Special Region</a:t>
            </a:r>
            <a:r>
              <a:rPr lang="en-US" dirty="0">
                <a:solidFill>
                  <a:schemeClr val="tx1"/>
                </a:solidFill>
              </a:rPr>
              <a:t> Yogyakarta is establishment of a public library </a:t>
            </a:r>
            <a:r>
              <a:rPr lang="id-ID" dirty="0">
                <a:solidFill>
                  <a:schemeClr val="tx1"/>
                </a:solidFill>
              </a:rPr>
              <a:t>Grhatama Pustaka</a:t>
            </a:r>
            <a:r>
              <a:rPr lang="en-US" dirty="0">
                <a:solidFill>
                  <a:schemeClr val="tx1"/>
                </a:solidFill>
              </a:rPr>
              <a:t>.</a:t>
            </a:r>
          </a:p>
          <a:p>
            <a:pPr algn="just"/>
            <a:r>
              <a:rPr lang="en-US" dirty="0">
                <a:solidFill>
                  <a:schemeClr val="tx1"/>
                </a:solidFill>
              </a:rPr>
              <a:t>The IFLA / UNESCO Public Library Manifesto explains that one of the functions of public libraries is to develop a culture in the community, especially the local culture in the community surrounding the library.</a:t>
            </a:r>
          </a:p>
        </p:txBody>
      </p:sp>
      <p:pic>
        <p:nvPicPr>
          <p:cNvPr id="4" name="Picture 3">
            <a:extLst>
              <a:ext uri="{FF2B5EF4-FFF2-40B4-BE49-F238E27FC236}">
                <a16:creationId xmlns:a16="http://schemas.microsoft.com/office/drawing/2014/main" id="{5923DC7A-68A5-46C2-B299-90F9F8C51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3195260717"/>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8" y="327025"/>
            <a:ext cx="7918642" cy="1017588"/>
          </a:xfrm>
        </p:spPr>
        <p:txBody>
          <a:bodyPr anchor="ctr"/>
          <a:lstStyle/>
          <a:p>
            <a:pPr algn="ctr"/>
            <a:r>
              <a:rPr lang="en-US" b="1" dirty="0"/>
              <a:t>3. </a:t>
            </a:r>
            <a:r>
              <a:rPr lang="id-ID" b="1" dirty="0"/>
              <a:t>Obstacles in Preservasion of Local Culture</a:t>
            </a:r>
            <a:endParaRPr lang="en-US" dirty="0"/>
          </a:p>
        </p:txBody>
      </p:sp>
      <p:sp>
        <p:nvSpPr>
          <p:cNvPr id="3" name="Content Placeholder 2"/>
          <p:cNvSpPr>
            <a:spLocks noGrp="1"/>
          </p:cNvSpPr>
          <p:nvPr>
            <p:ph idx="1"/>
          </p:nvPr>
        </p:nvSpPr>
        <p:spPr>
          <a:xfrm>
            <a:off x="818076" y="2043545"/>
            <a:ext cx="9274959" cy="4038600"/>
          </a:xfrm>
        </p:spPr>
        <p:txBody>
          <a:bodyPr>
            <a:normAutofit/>
          </a:bodyPr>
          <a:lstStyle/>
          <a:p>
            <a:pPr lvl="0">
              <a:buFont typeface="Wingdings" panose="05000000000000000000" pitchFamily="2" charset="2"/>
              <a:buChar char="v"/>
            </a:pPr>
            <a:r>
              <a:rPr lang="en-US" sz="2800" b="1" dirty="0">
                <a:solidFill>
                  <a:prstClr val="black">
                    <a:hueOff val="0"/>
                    <a:satOff val="0"/>
                    <a:lumOff val="0"/>
                    <a:alphaOff val="0"/>
                  </a:prstClr>
                </a:solidFill>
              </a:rPr>
              <a:t>The process of preservation of rare collections</a:t>
            </a:r>
          </a:p>
          <a:p>
            <a:pPr lvl="0">
              <a:buFont typeface="Wingdings" panose="05000000000000000000" pitchFamily="2" charset="2"/>
              <a:buChar char="v"/>
            </a:pPr>
            <a:r>
              <a:rPr lang="en-US" sz="2800" b="1" dirty="0">
                <a:solidFill>
                  <a:prstClr val="black">
                    <a:hueOff val="0"/>
                    <a:satOff val="0"/>
                    <a:lumOff val="0"/>
                    <a:alphaOff val="0"/>
                  </a:prstClr>
                </a:solidFill>
              </a:rPr>
              <a:t>The process of cultural preservation</a:t>
            </a:r>
          </a:p>
          <a:p>
            <a:pPr lvl="0">
              <a:buFont typeface="Wingdings" panose="05000000000000000000" pitchFamily="2" charset="2"/>
              <a:buChar char="v"/>
            </a:pPr>
            <a:r>
              <a:rPr lang="en-US" sz="2800" b="1" dirty="0">
                <a:solidFill>
                  <a:prstClr val="black">
                    <a:hueOff val="0"/>
                    <a:satOff val="0"/>
                    <a:lumOff val="0"/>
                    <a:alphaOff val="0"/>
                  </a:prstClr>
                </a:solidFill>
              </a:rPr>
              <a:t>The obstacles experienced by </a:t>
            </a:r>
            <a:r>
              <a:rPr lang="en-US" sz="2800" b="1" dirty="0" err="1">
                <a:solidFill>
                  <a:prstClr val="black">
                    <a:hueOff val="0"/>
                    <a:satOff val="0"/>
                    <a:lumOff val="0"/>
                    <a:alphaOff val="0"/>
                  </a:prstClr>
                </a:solidFill>
              </a:rPr>
              <a:t>Grhatama</a:t>
            </a:r>
            <a:r>
              <a:rPr lang="en-US" sz="2800" b="1" dirty="0">
                <a:solidFill>
                  <a:prstClr val="black">
                    <a:hueOff val="0"/>
                    <a:satOff val="0"/>
                    <a:lumOff val="0"/>
                    <a:alphaOff val="0"/>
                  </a:prstClr>
                </a:solidFill>
              </a:rPr>
              <a:t> </a:t>
            </a:r>
            <a:r>
              <a:rPr lang="en-US" sz="2800" b="1" dirty="0" err="1">
                <a:solidFill>
                  <a:prstClr val="black">
                    <a:hueOff val="0"/>
                    <a:satOff val="0"/>
                    <a:lumOff val="0"/>
                    <a:alphaOff val="0"/>
                  </a:prstClr>
                </a:solidFill>
              </a:rPr>
              <a:t>Pustaka</a:t>
            </a:r>
            <a:endParaRPr lang="en-US" sz="2800" dirty="0"/>
          </a:p>
          <a:p>
            <a:pPr marL="0" indent="0">
              <a:buNone/>
            </a:pPr>
            <a:endParaRPr lang="en-US" dirty="0"/>
          </a:p>
        </p:txBody>
      </p:sp>
      <p:pic>
        <p:nvPicPr>
          <p:cNvPr id="9" name="Picture 8">
            <a:extLst>
              <a:ext uri="{FF2B5EF4-FFF2-40B4-BE49-F238E27FC236}">
                <a16:creationId xmlns:a16="http://schemas.microsoft.com/office/drawing/2014/main" id="{FBE132A4-FE53-4910-A138-0C5335068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372756123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8" y="327025"/>
            <a:ext cx="8406190" cy="1017588"/>
          </a:xfrm>
        </p:spPr>
        <p:txBody>
          <a:bodyPr anchor="ctr"/>
          <a:lstStyle/>
          <a:p>
            <a:pPr algn="ctr"/>
            <a:r>
              <a:rPr lang="en-US" b="1" dirty="0"/>
              <a:t>The process of preservation of rare collections</a:t>
            </a:r>
            <a:endParaRPr lang="en-US" dirty="0"/>
          </a:p>
        </p:txBody>
      </p:sp>
      <p:sp>
        <p:nvSpPr>
          <p:cNvPr id="3" name="Content Placeholder 2"/>
          <p:cNvSpPr>
            <a:spLocks noGrp="1"/>
          </p:cNvSpPr>
          <p:nvPr>
            <p:ph idx="1"/>
          </p:nvPr>
        </p:nvSpPr>
        <p:spPr>
          <a:xfrm>
            <a:off x="1204686" y="1568305"/>
            <a:ext cx="9630532" cy="4614781"/>
          </a:xfrm>
        </p:spPr>
        <p:txBody>
          <a:bodyPr>
            <a:normAutofit lnSpcReduction="10000"/>
          </a:bodyPr>
          <a:lstStyle/>
          <a:p>
            <a:pPr marL="914400" lvl="1" indent="-457200" algn="just">
              <a:buFont typeface="+mj-lt"/>
              <a:buAutoNum type="alphaLcPeriod"/>
            </a:pPr>
            <a:r>
              <a:rPr lang="en-US" dirty="0"/>
              <a:t>Select a document or old manuscripts to be digitized, in terms of its content, its culture, history and other aspects.</a:t>
            </a:r>
          </a:p>
          <a:p>
            <a:pPr marL="971550" lvl="1" indent="-514350" algn="just">
              <a:buFont typeface="+mj-lt"/>
              <a:buAutoNum type="alphaLcPeriod"/>
            </a:pPr>
            <a:r>
              <a:rPr lang="en-US" dirty="0"/>
              <a:t>Seeing the condition of the old manuscripts, still good or not. If it is too difficult to be digitized, then look for another way of preservation, should not be imposed, for example in a photo or scan.</a:t>
            </a:r>
          </a:p>
          <a:p>
            <a:pPr marL="971550" lvl="1" indent="-514350" algn="just">
              <a:buFont typeface="+mj-lt"/>
              <a:buAutoNum type="alphaLcPeriod"/>
            </a:pPr>
            <a:r>
              <a:rPr lang="en-US" dirty="0"/>
              <a:t>Referring to people who have an understanding or knowledge of preservation, which did not consider the same codex with general books while doing the digitization process.</a:t>
            </a:r>
          </a:p>
          <a:p>
            <a:pPr marL="971550" lvl="1" indent="-514350" algn="just">
              <a:buFont typeface="+mj-lt"/>
              <a:buAutoNum type="alphaLcPeriod"/>
            </a:pPr>
            <a:r>
              <a:rPr lang="en-US" dirty="0"/>
              <a:t>Conducting the process of digitization.</a:t>
            </a:r>
          </a:p>
          <a:p>
            <a:pPr marL="971550" lvl="1" indent="-514350" algn="just">
              <a:buFont typeface="+mj-lt"/>
              <a:buAutoNum type="alphaLcPeriod"/>
            </a:pPr>
            <a:r>
              <a:rPr lang="en-US" dirty="0"/>
              <a:t>Save the results of digitization as a duplicate, copy or as a backup.</a:t>
            </a:r>
          </a:p>
          <a:p>
            <a:pPr marL="971550" lvl="1" indent="-514350" algn="just">
              <a:buFont typeface="+mj-lt"/>
              <a:buAutoNum type="alphaLcPeriod"/>
            </a:pPr>
            <a:r>
              <a:rPr lang="en-US" dirty="0"/>
              <a:t>When the shelving on the shelf, the collection has been increasingly fragile condition or should be saved, and then stored in a separate place. Because already have a copy, the original script is rolled into the limited book, special and very important.</a:t>
            </a:r>
          </a:p>
        </p:txBody>
      </p:sp>
      <p:pic>
        <p:nvPicPr>
          <p:cNvPr id="5" name="Picture 4">
            <a:extLst>
              <a:ext uri="{FF2B5EF4-FFF2-40B4-BE49-F238E27FC236}">
                <a16:creationId xmlns:a16="http://schemas.microsoft.com/office/drawing/2014/main" id="{C1045C11-1F7E-4ADD-84C7-D2D8D2E19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2998651367"/>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8" y="327025"/>
            <a:ext cx="7578876" cy="1017588"/>
          </a:xfrm>
        </p:spPr>
        <p:txBody>
          <a:bodyPr anchor="ctr"/>
          <a:lstStyle/>
          <a:p>
            <a:pPr algn="ctr"/>
            <a:r>
              <a:rPr lang="en-US" b="1" dirty="0"/>
              <a:t>The process of cultural preservation</a:t>
            </a:r>
            <a:endParaRPr lang="en-US" dirty="0"/>
          </a:p>
        </p:txBody>
      </p:sp>
      <p:sp>
        <p:nvSpPr>
          <p:cNvPr id="3" name="Content Placeholder 2"/>
          <p:cNvSpPr>
            <a:spLocks noGrp="1"/>
          </p:cNvSpPr>
          <p:nvPr>
            <p:ph idx="1"/>
          </p:nvPr>
        </p:nvSpPr>
        <p:spPr>
          <a:xfrm>
            <a:off x="1975455" y="1697181"/>
            <a:ext cx="8221133" cy="4038600"/>
          </a:xfrm>
        </p:spPr>
        <p:txBody>
          <a:bodyPr>
            <a:normAutofit/>
          </a:bodyPr>
          <a:lstStyle/>
          <a:p>
            <a:pPr algn="just"/>
            <a:r>
              <a:rPr lang="en-US" dirty="0"/>
              <a:t>The process of cultural preservation is done by documenting cultures in society such as folklore, traditional ceremonies, arts and local arts.</a:t>
            </a:r>
          </a:p>
          <a:p>
            <a:pPr algn="just"/>
            <a:r>
              <a:rPr lang="en-US" dirty="0"/>
              <a:t>Form of documentation that can be done in the form of writing, video, or movie.</a:t>
            </a:r>
          </a:p>
          <a:p>
            <a:pPr algn="just"/>
            <a:r>
              <a:rPr lang="en-US" dirty="0"/>
              <a:t>The result of cultural documentation in the form of written stored in the Center of </a:t>
            </a:r>
            <a:r>
              <a:rPr lang="en-US" dirty="0" err="1"/>
              <a:t>Exellence</a:t>
            </a:r>
            <a:r>
              <a:rPr lang="en-US" dirty="0"/>
              <a:t> room, in the form of video stored in the digital collection room, and in the form of movies done screening on the audiovisual room.</a:t>
            </a:r>
          </a:p>
        </p:txBody>
      </p:sp>
      <p:pic>
        <p:nvPicPr>
          <p:cNvPr id="5" name="Picture 4">
            <a:extLst>
              <a:ext uri="{FF2B5EF4-FFF2-40B4-BE49-F238E27FC236}">
                <a16:creationId xmlns:a16="http://schemas.microsoft.com/office/drawing/2014/main" id="{34E0EB61-BBB1-46D7-A7DB-5BB502A2A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337230675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011" y="371979"/>
            <a:ext cx="8914190" cy="1017588"/>
          </a:xfrm>
        </p:spPr>
        <p:txBody>
          <a:bodyPr anchor="ctr"/>
          <a:lstStyle/>
          <a:p>
            <a:pPr algn="ctr"/>
            <a:r>
              <a:rPr lang="en-US" b="1" dirty="0"/>
              <a:t>The obstacles experienced by </a:t>
            </a:r>
            <a:r>
              <a:rPr lang="en-US" b="1" dirty="0" err="1"/>
              <a:t>Grhatama</a:t>
            </a:r>
            <a:r>
              <a:rPr lang="en-US" b="1" dirty="0"/>
              <a:t> </a:t>
            </a:r>
            <a:r>
              <a:rPr lang="en-US" b="1" dirty="0" err="1"/>
              <a:t>Pustaka</a:t>
            </a:r>
            <a:endParaRPr lang="en-US" dirty="0"/>
          </a:p>
        </p:txBody>
      </p:sp>
      <p:sp>
        <p:nvSpPr>
          <p:cNvPr id="3" name="Content Placeholder 2"/>
          <p:cNvSpPr>
            <a:spLocks noGrp="1"/>
          </p:cNvSpPr>
          <p:nvPr>
            <p:ph idx="1"/>
          </p:nvPr>
        </p:nvSpPr>
        <p:spPr>
          <a:xfrm>
            <a:off x="1103087" y="1829948"/>
            <a:ext cx="9369274" cy="4353137"/>
          </a:xfrm>
        </p:spPr>
        <p:txBody>
          <a:bodyPr>
            <a:noAutofit/>
          </a:bodyPr>
          <a:lstStyle/>
          <a:p>
            <a:pPr marL="514350" lvl="0" indent="-514350" algn="just">
              <a:buFont typeface="+mj-lt"/>
              <a:buAutoNum type="alphaLcPeriod"/>
            </a:pPr>
            <a:r>
              <a:rPr lang="en-US" sz="2800" dirty="0"/>
              <a:t>Insecurity of the librarian and user to understand the text written partly in a foreign language.</a:t>
            </a:r>
          </a:p>
          <a:p>
            <a:pPr marL="514350" lvl="0" indent="-514350" algn="just">
              <a:buFont typeface="+mj-lt"/>
              <a:buAutoNum type="alphaLcPeriod"/>
            </a:pPr>
            <a:r>
              <a:rPr lang="en-US" sz="2800" dirty="0"/>
              <a:t>Cooperation that sometimes only benefit one side. </a:t>
            </a:r>
          </a:p>
          <a:p>
            <a:pPr marL="514350" lvl="0" indent="-514350" algn="just">
              <a:buFont typeface="+mj-lt"/>
              <a:buAutoNum type="alphaLcPeriod"/>
            </a:pPr>
            <a:r>
              <a:rPr lang="en-US" sz="2800" dirty="0"/>
              <a:t>In terms of culture, sometimes there are traditions that are beyond human reason.</a:t>
            </a:r>
          </a:p>
          <a:p>
            <a:pPr marL="514350" indent="-514350" algn="just">
              <a:buFont typeface="+mj-lt"/>
              <a:buAutoNum type="alphaLcPeriod"/>
            </a:pPr>
            <a:r>
              <a:rPr lang="en-US" sz="2800" dirty="0"/>
              <a:t>In the process of digitizing ever there was one instance that must be understood in the culture, because it is difficult to accept logic.</a:t>
            </a:r>
          </a:p>
        </p:txBody>
      </p:sp>
      <p:pic>
        <p:nvPicPr>
          <p:cNvPr id="5" name="Picture 4">
            <a:extLst>
              <a:ext uri="{FF2B5EF4-FFF2-40B4-BE49-F238E27FC236}">
                <a16:creationId xmlns:a16="http://schemas.microsoft.com/office/drawing/2014/main" id="{36D13246-0D5A-4E4B-B860-D8CAEEFD8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3065631746"/>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7" y="327025"/>
            <a:ext cx="8057188" cy="1017588"/>
          </a:xfrm>
        </p:spPr>
        <p:txBody>
          <a:bodyPr anchor="ctr"/>
          <a:lstStyle/>
          <a:p>
            <a:pPr algn="ctr"/>
            <a:r>
              <a:rPr lang="en-US" b="1" dirty="0"/>
              <a:t>3. </a:t>
            </a:r>
            <a:r>
              <a:rPr lang="id-ID" b="1" dirty="0"/>
              <a:t>Polices in the Preservation of Local Culture</a:t>
            </a:r>
            <a:endParaRPr lang="en-US" dirty="0"/>
          </a:p>
        </p:txBody>
      </p:sp>
      <p:sp>
        <p:nvSpPr>
          <p:cNvPr id="3" name="Content Placeholder 2"/>
          <p:cNvSpPr>
            <a:spLocks noGrp="1"/>
          </p:cNvSpPr>
          <p:nvPr>
            <p:ph idx="1"/>
          </p:nvPr>
        </p:nvSpPr>
        <p:spPr>
          <a:xfrm>
            <a:off x="2061029" y="1930174"/>
            <a:ext cx="8723085" cy="4252912"/>
          </a:xfrm>
        </p:spPr>
        <p:txBody>
          <a:bodyPr/>
          <a:lstStyle/>
          <a:p>
            <a:pPr algn="just"/>
            <a:r>
              <a:rPr lang="en-US" sz="2800" dirty="0"/>
              <a:t>In terms of preservation of local culture, </a:t>
            </a:r>
            <a:r>
              <a:rPr lang="en-US" sz="2800" dirty="0" err="1"/>
              <a:t>Grhatama</a:t>
            </a:r>
            <a:r>
              <a:rPr lang="en-US" sz="2800" dirty="0"/>
              <a:t> </a:t>
            </a:r>
            <a:r>
              <a:rPr lang="en-US" sz="2800" dirty="0" err="1"/>
              <a:t>Pustaka</a:t>
            </a:r>
            <a:r>
              <a:rPr lang="en-US" sz="2800" dirty="0"/>
              <a:t> yet have rules and regulations that govern the policy.</a:t>
            </a:r>
          </a:p>
          <a:p>
            <a:pPr algn="just"/>
            <a:r>
              <a:rPr lang="en-US" sz="2800" dirty="0"/>
              <a:t>In general, is already outlined in the rules wider, in the Rule of Law specialty of Yogyakarta. </a:t>
            </a:r>
          </a:p>
          <a:p>
            <a:pPr algn="just"/>
            <a:r>
              <a:rPr lang="en-US" sz="2800" dirty="0"/>
              <a:t>Appointment </a:t>
            </a:r>
            <a:r>
              <a:rPr lang="en-US" sz="2800" dirty="0" err="1"/>
              <a:t>Grhatama</a:t>
            </a:r>
            <a:r>
              <a:rPr lang="en-US" sz="2800" dirty="0"/>
              <a:t> </a:t>
            </a:r>
            <a:r>
              <a:rPr lang="en-US" sz="2800" dirty="0" err="1"/>
              <a:t>Pustaka</a:t>
            </a:r>
            <a:r>
              <a:rPr lang="en-US" sz="2800" dirty="0"/>
              <a:t> as a place of cultural preservation be some sort of rules or some sort of decree.</a:t>
            </a:r>
          </a:p>
        </p:txBody>
      </p:sp>
      <p:pic>
        <p:nvPicPr>
          <p:cNvPr id="4" name="Picture 3">
            <a:extLst>
              <a:ext uri="{FF2B5EF4-FFF2-40B4-BE49-F238E27FC236}">
                <a16:creationId xmlns:a16="http://schemas.microsoft.com/office/drawing/2014/main" id="{4F78F8AC-F70C-4512-A35A-E5B07823D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39498745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8" y="327025"/>
            <a:ext cx="3427790" cy="1017588"/>
          </a:xfrm>
        </p:spPr>
        <p:txBody>
          <a:bodyPr anchor="ctr"/>
          <a:lstStyle/>
          <a:p>
            <a:pPr algn="ctr"/>
            <a:r>
              <a:rPr lang="id-ID" b="1" dirty="0"/>
              <a:t>CONCLUSSION</a:t>
            </a:r>
            <a:endParaRPr lang="en-US" dirty="0"/>
          </a:p>
        </p:txBody>
      </p:sp>
      <p:sp>
        <p:nvSpPr>
          <p:cNvPr id="3" name="Content Placeholder 2"/>
          <p:cNvSpPr>
            <a:spLocks noGrp="1"/>
          </p:cNvSpPr>
          <p:nvPr>
            <p:ph idx="1"/>
          </p:nvPr>
        </p:nvSpPr>
        <p:spPr>
          <a:xfrm>
            <a:off x="943429" y="1640114"/>
            <a:ext cx="9913257" cy="4702629"/>
          </a:xfrm>
        </p:spPr>
        <p:txBody>
          <a:bodyPr>
            <a:normAutofit fontScale="92500" lnSpcReduction="10000"/>
          </a:bodyPr>
          <a:lstStyle/>
          <a:p>
            <a:pPr algn="just"/>
            <a:r>
              <a:rPr lang="en-US" dirty="0"/>
              <a:t>One form of cultural preservation in Yogyakarta is founding a public library </a:t>
            </a:r>
            <a:r>
              <a:rPr lang="en-US" dirty="0" err="1"/>
              <a:t>Grhatama</a:t>
            </a:r>
            <a:r>
              <a:rPr lang="en-US" dirty="0"/>
              <a:t> </a:t>
            </a:r>
            <a:r>
              <a:rPr lang="en-US" dirty="0" err="1"/>
              <a:t>Pustaka</a:t>
            </a:r>
            <a:r>
              <a:rPr lang="en-US" dirty="0"/>
              <a:t>. In carrying out its role as a local public library that serves as a cultural agent, </a:t>
            </a:r>
            <a:r>
              <a:rPr lang="en-US" dirty="0" err="1"/>
              <a:t>Grhatama</a:t>
            </a:r>
            <a:r>
              <a:rPr lang="en-US" dirty="0"/>
              <a:t> </a:t>
            </a:r>
            <a:r>
              <a:rPr lang="en-US" dirty="0" err="1"/>
              <a:t>Pustaka</a:t>
            </a:r>
            <a:r>
              <a:rPr lang="en-US" dirty="0"/>
              <a:t> has a few attempts. Among these efforts is use the cultural symbol in the library </a:t>
            </a:r>
            <a:r>
              <a:rPr lang="en-US" dirty="0" err="1"/>
              <a:t>buliding</a:t>
            </a:r>
            <a:r>
              <a:rPr lang="en-US" dirty="0"/>
              <a:t>, </a:t>
            </a:r>
            <a:r>
              <a:rPr lang="id-ID" dirty="0"/>
              <a:t>library collection such as collection CoE (Center of Excellence) and rare book collections, activities related to culture promotion such ac discussion and book review, cooperation in preservation, and documentary movie in the audiovisual room</a:t>
            </a:r>
            <a:r>
              <a:rPr lang="en-US" dirty="0"/>
              <a:t>.</a:t>
            </a:r>
          </a:p>
          <a:p>
            <a:pPr algn="just"/>
            <a:r>
              <a:rPr lang="en-US" dirty="0"/>
              <a:t>The process of preservation in the </a:t>
            </a:r>
            <a:r>
              <a:rPr lang="en-US" dirty="0" err="1"/>
              <a:t>Grhatama</a:t>
            </a:r>
            <a:r>
              <a:rPr lang="en-US" dirty="0"/>
              <a:t> </a:t>
            </a:r>
            <a:r>
              <a:rPr lang="en-US" dirty="0" err="1"/>
              <a:t>Pustaka</a:t>
            </a:r>
            <a:r>
              <a:rPr lang="en-US" dirty="0"/>
              <a:t> divided into two, namely the preservation of rare collections and preservation of culture. Some of the obstacles experienced by </a:t>
            </a:r>
            <a:r>
              <a:rPr lang="en-US" dirty="0" err="1"/>
              <a:t>Grhatama</a:t>
            </a:r>
            <a:r>
              <a:rPr lang="en-US" dirty="0"/>
              <a:t> </a:t>
            </a:r>
            <a:r>
              <a:rPr lang="en-US" dirty="0" err="1"/>
              <a:t>Pustaka</a:t>
            </a:r>
            <a:r>
              <a:rPr lang="en-US" dirty="0"/>
              <a:t> in cultural preservation among others, from the librarian who lacks experience on rare collections and sometimes beneficial cooperation of the parties. There are no written policy that describes the preservation of local culture in </a:t>
            </a:r>
            <a:r>
              <a:rPr lang="en-US" dirty="0" err="1"/>
              <a:t>Grhatama</a:t>
            </a:r>
            <a:r>
              <a:rPr lang="en-US" dirty="0"/>
              <a:t> </a:t>
            </a:r>
            <a:r>
              <a:rPr lang="en-US" dirty="0" err="1"/>
              <a:t>Pustaka</a:t>
            </a:r>
            <a:r>
              <a:rPr lang="en-US" dirty="0"/>
              <a:t>.</a:t>
            </a:r>
          </a:p>
        </p:txBody>
      </p:sp>
      <p:pic>
        <p:nvPicPr>
          <p:cNvPr id="4" name="Picture 3">
            <a:extLst>
              <a:ext uri="{FF2B5EF4-FFF2-40B4-BE49-F238E27FC236}">
                <a16:creationId xmlns:a16="http://schemas.microsoft.com/office/drawing/2014/main" id="{8453083A-2299-42A1-B0FF-E6A658AD9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164813393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09" y="2900507"/>
            <a:ext cx="10515600" cy="1325563"/>
          </a:xfrm>
        </p:spPr>
        <p:txBody>
          <a:bodyPr>
            <a:normAutofit/>
          </a:bodyPr>
          <a:lstStyle/>
          <a:p>
            <a:pPr algn="ctr"/>
            <a:r>
              <a:rPr lang="en-US" sz="6000" b="1" dirty="0"/>
              <a:t>THANK YOU</a:t>
            </a:r>
          </a:p>
        </p:txBody>
      </p:sp>
      <p:pic>
        <p:nvPicPr>
          <p:cNvPr id="3" name="Picture 2">
            <a:extLst>
              <a:ext uri="{FF2B5EF4-FFF2-40B4-BE49-F238E27FC236}">
                <a16:creationId xmlns:a16="http://schemas.microsoft.com/office/drawing/2014/main" id="{05F836E9-7692-41D7-B8E5-326EF423D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23938450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2581852"/>
            <a:ext cx="10515600" cy="2170257"/>
          </a:xfrm>
        </p:spPr>
        <p:txBody>
          <a:bodyPr>
            <a:normAutofit fontScale="90000"/>
          </a:bodyPr>
          <a:lstStyle/>
          <a:p>
            <a:pPr algn="ctr"/>
            <a:r>
              <a:rPr lang="en-US" sz="3600" dirty="0"/>
              <a:t>How the role of </a:t>
            </a:r>
            <a:r>
              <a:rPr lang="id-ID" sz="3600" dirty="0"/>
              <a:t>Grhatama Pustaka</a:t>
            </a:r>
            <a:r>
              <a:rPr lang="en-US" sz="3600" dirty="0"/>
              <a:t> as a public library </a:t>
            </a:r>
            <a:br>
              <a:rPr lang="en-US" sz="3600" dirty="0"/>
            </a:br>
            <a:r>
              <a:rPr lang="en-US" sz="3600" dirty="0"/>
              <a:t>in the culture city Special Region of Yogyakarta </a:t>
            </a:r>
            <a:br>
              <a:rPr lang="en-US" sz="3600" dirty="0"/>
            </a:br>
            <a:r>
              <a:rPr lang="en-US" sz="3600" dirty="0"/>
              <a:t>to perform its role in preserving the local culture?</a:t>
            </a:r>
          </a:p>
        </p:txBody>
      </p:sp>
      <p:pic>
        <p:nvPicPr>
          <p:cNvPr id="3" name="Picture 2">
            <a:extLst>
              <a:ext uri="{FF2B5EF4-FFF2-40B4-BE49-F238E27FC236}">
                <a16:creationId xmlns:a16="http://schemas.microsoft.com/office/drawing/2014/main" id="{38A3CB42-D7F8-4120-8355-04CDF91D0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84886785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FE47-B28C-42B7-9FAD-3715B67CC79F}"/>
              </a:ext>
            </a:extLst>
          </p:cNvPr>
          <p:cNvSpPr>
            <a:spLocks noGrp="1"/>
          </p:cNvSpPr>
          <p:nvPr>
            <p:ph type="title"/>
          </p:nvPr>
        </p:nvSpPr>
        <p:spPr>
          <a:xfrm>
            <a:off x="4424440" y="234598"/>
            <a:ext cx="2324704" cy="1017588"/>
          </a:xfrm>
        </p:spPr>
        <p:txBody>
          <a:bodyPr anchor="ctr"/>
          <a:lstStyle/>
          <a:p>
            <a:pPr algn="ctr"/>
            <a:r>
              <a:rPr lang="en-US" sz="3600" dirty="0"/>
              <a:t>SCOPE</a:t>
            </a:r>
          </a:p>
        </p:txBody>
      </p:sp>
      <p:sp>
        <p:nvSpPr>
          <p:cNvPr id="3" name="Rectangle 2">
            <a:hlinkClick r:id="rId2" action="ppaction://hlinksldjump"/>
            <a:extLst>
              <a:ext uri="{FF2B5EF4-FFF2-40B4-BE49-F238E27FC236}">
                <a16:creationId xmlns:a16="http://schemas.microsoft.com/office/drawing/2014/main" id="{7F0A1FD0-E408-4398-AE58-7763D5A9169D}"/>
              </a:ext>
            </a:extLst>
          </p:cNvPr>
          <p:cNvSpPr/>
          <p:nvPr/>
        </p:nvSpPr>
        <p:spPr bwMode="auto">
          <a:xfrm>
            <a:off x="868434" y="1564654"/>
            <a:ext cx="3381829" cy="827315"/>
          </a:xfrm>
          <a:prstGeom prst="rect">
            <a:avLst/>
          </a:prstGeom>
          <a:solidFill>
            <a:schemeClr val="tx1">
              <a:lumMod val="60000"/>
              <a:lumOff val="40000"/>
            </a:schemeClr>
          </a:solidFill>
          <a:ln w="9525" cap="flat" cmpd="sng" algn="ctr">
            <a:solidFill>
              <a:schemeClr val="tx1">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r>
              <a:rPr lang="id-ID" sz="3200" b="1" dirty="0">
                <a:solidFill>
                  <a:schemeClr val="bg1"/>
                </a:solidFill>
              </a:rPr>
              <a:t>Definitions</a:t>
            </a:r>
            <a:endParaRPr lang="en-US" sz="3200" dirty="0">
              <a:solidFill>
                <a:schemeClr val="bg1"/>
              </a:solidFill>
            </a:endParaRPr>
          </a:p>
        </p:txBody>
      </p:sp>
      <p:sp>
        <p:nvSpPr>
          <p:cNvPr id="8" name="Rectangle 7">
            <a:hlinkClick r:id="rId3" action="ppaction://hlinksldjump"/>
            <a:extLst>
              <a:ext uri="{FF2B5EF4-FFF2-40B4-BE49-F238E27FC236}">
                <a16:creationId xmlns:a16="http://schemas.microsoft.com/office/drawing/2014/main" id="{5EB61B34-A0A5-42AC-A673-8654A06B956F}"/>
              </a:ext>
            </a:extLst>
          </p:cNvPr>
          <p:cNvSpPr/>
          <p:nvPr/>
        </p:nvSpPr>
        <p:spPr bwMode="auto">
          <a:xfrm>
            <a:off x="868434" y="2627827"/>
            <a:ext cx="3381829" cy="827315"/>
          </a:xfrm>
          <a:prstGeom prst="rect">
            <a:avLst/>
          </a:prstGeom>
          <a:solidFill>
            <a:schemeClr val="tx1">
              <a:lumMod val="60000"/>
              <a:lumOff val="40000"/>
            </a:schemeClr>
          </a:solidFill>
          <a:ln w="9525" cap="flat" cmpd="sng" algn="ctr">
            <a:solidFill>
              <a:schemeClr val="tx1">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r>
              <a:rPr lang="id-ID" sz="2400" b="1" dirty="0">
                <a:solidFill>
                  <a:schemeClr val="bg1"/>
                </a:solidFill>
              </a:rPr>
              <a:t>Grhatama Pustaka </a:t>
            </a:r>
            <a:endParaRPr lang="en-US" sz="2400" b="1" dirty="0">
              <a:solidFill>
                <a:schemeClr val="bg1"/>
              </a:solidFill>
            </a:endParaRPr>
          </a:p>
          <a:p>
            <a:pPr lvl="0" algn="ctr"/>
            <a:r>
              <a:rPr lang="id-ID" sz="2400" b="1" dirty="0">
                <a:solidFill>
                  <a:schemeClr val="bg1"/>
                </a:solidFill>
              </a:rPr>
              <a:t>Yogyakarta</a:t>
            </a:r>
            <a:endParaRPr lang="en-US" sz="2400" dirty="0">
              <a:solidFill>
                <a:schemeClr val="bg1"/>
              </a:solidFill>
            </a:endParaRPr>
          </a:p>
        </p:txBody>
      </p:sp>
      <p:sp>
        <p:nvSpPr>
          <p:cNvPr id="9" name="Rectangle 8">
            <a:hlinkClick r:id="rId4" action="ppaction://hlinksldjump"/>
            <a:extLst>
              <a:ext uri="{FF2B5EF4-FFF2-40B4-BE49-F238E27FC236}">
                <a16:creationId xmlns:a16="http://schemas.microsoft.com/office/drawing/2014/main" id="{73316A29-02DB-4E77-A8DB-0BC422CF2C87}"/>
              </a:ext>
            </a:extLst>
          </p:cNvPr>
          <p:cNvSpPr/>
          <p:nvPr/>
        </p:nvSpPr>
        <p:spPr bwMode="auto">
          <a:xfrm>
            <a:off x="868434" y="3611785"/>
            <a:ext cx="3381829" cy="827315"/>
          </a:xfrm>
          <a:prstGeom prst="rect">
            <a:avLst/>
          </a:prstGeom>
          <a:solidFill>
            <a:schemeClr val="tx1">
              <a:lumMod val="60000"/>
              <a:lumOff val="40000"/>
            </a:schemeClr>
          </a:solidFill>
          <a:ln w="9525" cap="flat" cmpd="sng" algn="ctr">
            <a:solidFill>
              <a:schemeClr val="tx1">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r>
              <a:rPr lang="id-ID" sz="2000" b="1" dirty="0">
                <a:solidFill>
                  <a:schemeClr val="bg1"/>
                </a:solidFill>
              </a:rPr>
              <a:t>Efforts to Preserve</a:t>
            </a:r>
            <a:endParaRPr lang="en-US" sz="2000" b="1" dirty="0">
              <a:solidFill>
                <a:schemeClr val="bg1"/>
              </a:solidFill>
            </a:endParaRPr>
          </a:p>
          <a:p>
            <a:pPr lvl="0" algn="ctr"/>
            <a:r>
              <a:rPr lang="id-ID" sz="2000" b="1" dirty="0">
                <a:solidFill>
                  <a:schemeClr val="bg1"/>
                </a:solidFill>
              </a:rPr>
              <a:t> Local Culture</a:t>
            </a:r>
            <a:endParaRPr lang="en-US" sz="2000" dirty="0">
              <a:solidFill>
                <a:schemeClr val="bg1"/>
              </a:solidFill>
            </a:endParaRPr>
          </a:p>
        </p:txBody>
      </p:sp>
      <p:sp>
        <p:nvSpPr>
          <p:cNvPr id="10" name="Rectangle 9">
            <a:hlinkClick r:id="rId5" action="ppaction://hlinksldjump"/>
            <a:extLst>
              <a:ext uri="{FF2B5EF4-FFF2-40B4-BE49-F238E27FC236}">
                <a16:creationId xmlns:a16="http://schemas.microsoft.com/office/drawing/2014/main" id="{1D5008C9-02FB-4E48-8257-07433574D27C}"/>
              </a:ext>
            </a:extLst>
          </p:cNvPr>
          <p:cNvSpPr/>
          <p:nvPr/>
        </p:nvSpPr>
        <p:spPr bwMode="auto">
          <a:xfrm>
            <a:off x="868434" y="4674958"/>
            <a:ext cx="3381829" cy="827315"/>
          </a:xfrm>
          <a:prstGeom prst="rect">
            <a:avLst/>
          </a:prstGeom>
          <a:solidFill>
            <a:schemeClr val="tx1">
              <a:lumMod val="60000"/>
              <a:lumOff val="40000"/>
            </a:schemeClr>
          </a:solidFill>
          <a:ln w="9525" cap="flat" cmpd="sng" algn="ctr">
            <a:solidFill>
              <a:schemeClr val="tx1">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r>
              <a:rPr lang="id-ID" sz="2000" b="1" dirty="0">
                <a:solidFill>
                  <a:schemeClr val="bg1"/>
                </a:solidFill>
              </a:rPr>
              <a:t>Obstacles in Preservasion </a:t>
            </a:r>
            <a:endParaRPr lang="en-US" sz="2000" b="1" dirty="0">
              <a:solidFill>
                <a:schemeClr val="bg1"/>
              </a:solidFill>
            </a:endParaRPr>
          </a:p>
          <a:p>
            <a:pPr lvl="0" algn="ctr"/>
            <a:r>
              <a:rPr lang="id-ID" sz="2000" b="1" dirty="0">
                <a:solidFill>
                  <a:schemeClr val="bg1"/>
                </a:solidFill>
              </a:rPr>
              <a:t>of Local Culture</a:t>
            </a:r>
            <a:endParaRPr lang="en-US" sz="2000" dirty="0">
              <a:solidFill>
                <a:schemeClr val="bg1"/>
              </a:solidFill>
            </a:endParaRPr>
          </a:p>
        </p:txBody>
      </p:sp>
      <p:sp>
        <p:nvSpPr>
          <p:cNvPr id="11" name="Rectangle 10">
            <a:hlinkClick r:id="rId6" action="ppaction://hlinksldjump"/>
            <a:extLst>
              <a:ext uri="{FF2B5EF4-FFF2-40B4-BE49-F238E27FC236}">
                <a16:creationId xmlns:a16="http://schemas.microsoft.com/office/drawing/2014/main" id="{2FFB8A1D-5646-40D5-8CD9-299E6A3EBC9D}"/>
              </a:ext>
            </a:extLst>
          </p:cNvPr>
          <p:cNvSpPr/>
          <p:nvPr/>
        </p:nvSpPr>
        <p:spPr bwMode="auto">
          <a:xfrm>
            <a:off x="868434" y="5738131"/>
            <a:ext cx="3381829" cy="827315"/>
          </a:xfrm>
          <a:prstGeom prst="rect">
            <a:avLst/>
          </a:prstGeom>
          <a:solidFill>
            <a:schemeClr val="tx1">
              <a:lumMod val="60000"/>
              <a:lumOff val="40000"/>
            </a:schemeClr>
          </a:solidFill>
          <a:ln w="9525" cap="flat" cmpd="sng" algn="ctr">
            <a:solidFill>
              <a:schemeClr val="tx1">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b="1" kern="0" dirty="0">
                <a:solidFill>
                  <a:schemeClr val="bg1"/>
                </a:solidFill>
              </a:rPr>
              <a:t>Polices in the Preservation of Local Culture</a:t>
            </a:r>
            <a:endParaRPr lang="en-US" kern="0" dirty="0">
              <a:solidFill>
                <a:schemeClr val="bg1"/>
              </a:solidFill>
            </a:endParaRPr>
          </a:p>
        </p:txBody>
      </p:sp>
      <p:pic>
        <p:nvPicPr>
          <p:cNvPr id="12" name="Picture 11">
            <a:extLst>
              <a:ext uri="{FF2B5EF4-FFF2-40B4-BE49-F238E27FC236}">
                <a16:creationId xmlns:a16="http://schemas.microsoft.com/office/drawing/2014/main" id="{0EF957D4-9735-43B4-BF3B-4F3FA0B31E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
        <p:nvSpPr>
          <p:cNvPr id="13" name="Arrow: Right 12">
            <a:extLst>
              <a:ext uri="{FF2B5EF4-FFF2-40B4-BE49-F238E27FC236}">
                <a16:creationId xmlns:a16="http://schemas.microsoft.com/office/drawing/2014/main" id="{2E410C9B-52B3-4F86-80A3-4F35A865E65A}"/>
              </a:ext>
            </a:extLst>
          </p:cNvPr>
          <p:cNvSpPr/>
          <p:nvPr/>
        </p:nvSpPr>
        <p:spPr bwMode="auto">
          <a:xfrm>
            <a:off x="4424439" y="3669163"/>
            <a:ext cx="684589" cy="712558"/>
          </a:xfrm>
          <a:prstGeom prst="rightArrow">
            <a:avLst/>
          </a:prstGeom>
          <a:solidFill>
            <a:srgbClr val="FFFF0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Arrow: Right 13">
            <a:extLst>
              <a:ext uri="{FF2B5EF4-FFF2-40B4-BE49-F238E27FC236}">
                <a16:creationId xmlns:a16="http://schemas.microsoft.com/office/drawing/2014/main" id="{5237BC92-7405-416F-9180-161ABF7FA5E0}"/>
              </a:ext>
            </a:extLst>
          </p:cNvPr>
          <p:cNvSpPr/>
          <p:nvPr/>
        </p:nvSpPr>
        <p:spPr bwMode="auto">
          <a:xfrm>
            <a:off x="4424440" y="4789715"/>
            <a:ext cx="684589" cy="712558"/>
          </a:xfrm>
          <a:prstGeom prst="rightArrow">
            <a:avLst/>
          </a:prstGeom>
          <a:solidFill>
            <a:srgbClr val="FFFF0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5" name="Rectangle: Rounded Corners 14">
            <a:extLst>
              <a:ext uri="{FF2B5EF4-FFF2-40B4-BE49-F238E27FC236}">
                <a16:creationId xmlns:a16="http://schemas.microsoft.com/office/drawing/2014/main" id="{A4627553-F92D-4339-858F-BD43E43768DE}"/>
              </a:ext>
            </a:extLst>
          </p:cNvPr>
          <p:cNvSpPr/>
          <p:nvPr/>
        </p:nvSpPr>
        <p:spPr bwMode="auto">
          <a:xfrm>
            <a:off x="5283204" y="2734838"/>
            <a:ext cx="5050967" cy="1753894"/>
          </a:xfrm>
          <a:prstGeom prst="roundRect">
            <a:avLst/>
          </a:prstGeom>
          <a:solidFill>
            <a:schemeClr val="accent1">
              <a:lumMod val="90000"/>
            </a:schemeClr>
          </a:solidFill>
          <a:ln>
            <a:noFill/>
          </a:ln>
          <a:effectLst/>
          <a:extLst/>
        </p:spPr>
        <p:txBody>
          <a:bodyPr vert="horz" wrap="square" lIns="91440" tIns="45720" rIns="91440" bIns="45720" numCol="1" rtlCol="0" anchor="t" anchorCtr="0" compatLnSpc="1">
            <a:prstTxWarp prst="textNoShape">
              <a:avLst/>
            </a:prstTxWarp>
          </a:bodyPr>
          <a:lstStyle/>
          <a:p>
            <a:pPr lvl="0">
              <a:buFont typeface="Wingdings" panose="05000000000000000000" pitchFamily="2" charset="2"/>
              <a:buChar char="v"/>
            </a:pPr>
            <a:r>
              <a:rPr lang="id-ID" sz="1600" b="1" dirty="0"/>
              <a:t>Use the Cultural Symbol in the Library Bulding</a:t>
            </a:r>
            <a:endParaRPr lang="en-US" sz="1600" dirty="0"/>
          </a:p>
          <a:p>
            <a:pPr lvl="0">
              <a:buFont typeface="Wingdings" panose="05000000000000000000" pitchFamily="2" charset="2"/>
              <a:buChar char="v"/>
            </a:pPr>
            <a:r>
              <a:rPr lang="id-ID" sz="1600" b="1" dirty="0"/>
              <a:t>Library Collection</a:t>
            </a:r>
            <a:endParaRPr lang="en-US" sz="1600" dirty="0"/>
          </a:p>
          <a:p>
            <a:pPr lvl="0">
              <a:buFont typeface="Wingdings" panose="05000000000000000000" pitchFamily="2" charset="2"/>
              <a:buChar char="v"/>
            </a:pPr>
            <a:r>
              <a:rPr lang="id-ID" sz="1600" b="1" dirty="0"/>
              <a:t>Activities Related to Cultural Promotion</a:t>
            </a:r>
            <a:endParaRPr lang="en-US" sz="1600" dirty="0"/>
          </a:p>
          <a:p>
            <a:pPr lvl="0">
              <a:buFont typeface="Wingdings" panose="05000000000000000000" pitchFamily="2" charset="2"/>
              <a:buChar char="v"/>
            </a:pPr>
            <a:r>
              <a:rPr lang="id-ID" sz="1600" b="1" dirty="0"/>
              <a:t>Cooperation in Preservation</a:t>
            </a:r>
            <a:endParaRPr lang="en-US" sz="1600" dirty="0"/>
          </a:p>
          <a:p>
            <a:pPr lvl="0">
              <a:buFont typeface="Wingdings" panose="05000000000000000000" pitchFamily="2" charset="2"/>
              <a:buChar char="v"/>
            </a:pPr>
            <a:r>
              <a:rPr lang="id-ID" sz="1600" b="1" dirty="0"/>
              <a:t>Documentary Movie in Audiovisual Room</a:t>
            </a:r>
            <a:endParaRPr lang="en-US" sz="1600" dirty="0"/>
          </a:p>
        </p:txBody>
      </p:sp>
      <p:sp>
        <p:nvSpPr>
          <p:cNvPr id="16" name="Rectangle: Rounded Corners 15">
            <a:extLst>
              <a:ext uri="{FF2B5EF4-FFF2-40B4-BE49-F238E27FC236}">
                <a16:creationId xmlns:a16="http://schemas.microsoft.com/office/drawing/2014/main" id="{BEB2CD43-9D8E-4755-AD0D-6263F119CB26}"/>
              </a:ext>
            </a:extLst>
          </p:cNvPr>
          <p:cNvSpPr/>
          <p:nvPr/>
        </p:nvSpPr>
        <p:spPr bwMode="auto">
          <a:xfrm>
            <a:off x="5283204" y="4674958"/>
            <a:ext cx="4760681" cy="1682743"/>
          </a:xfrm>
          <a:prstGeom prst="roundRect">
            <a:avLst/>
          </a:prstGeom>
          <a:solidFill>
            <a:schemeClr val="accent1">
              <a:lumMod val="90000"/>
            </a:schemeClr>
          </a:solidFill>
          <a:ln>
            <a:noFill/>
          </a:ln>
          <a:effectLst/>
          <a:extLst/>
        </p:spPr>
        <p:txBody>
          <a:bodyPr vert="horz" wrap="square" lIns="91440" tIns="45720" rIns="91440" bIns="45720" numCol="1" rtlCol="0" anchor="t" anchorCtr="0" compatLnSpc="1">
            <a:prstTxWarp prst="textNoShape">
              <a:avLst/>
            </a:prstTxWarp>
          </a:bodyPr>
          <a:lstStyle/>
          <a:p>
            <a:pPr lvl="0">
              <a:buFont typeface="Wingdings" panose="05000000000000000000" pitchFamily="2" charset="2"/>
              <a:buChar char="v"/>
            </a:pPr>
            <a:r>
              <a:rPr lang="en-US" b="1" dirty="0">
                <a:latin typeface="Calibri" panose="020F0502020204030204"/>
              </a:rPr>
              <a:t>The process of preservation of rare collections</a:t>
            </a:r>
          </a:p>
          <a:p>
            <a:pPr lvl="0">
              <a:buFont typeface="Wingdings" panose="05000000000000000000" pitchFamily="2" charset="2"/>
              <a:buChar char="v"/>
            </a:pPr>
            <a:r>
              <a:rPr lang="en-US" b="1" dirty="0">
                <a:latin typeface="Calibri" panose="020F0502020204030204"/>
              </a:rPr>
              <a:t>The process of cultural preservation</a:t>
            </a:r>
          </a:p>
          <a:p>
            <a:pPr lvl="0">
              <a:buFont typeface="Wingdings" panose="05000000000000000000" pitchFamily="2" charset="2"/>
              <a:buChar char="v"/>
            </a:pPr>
            <a:r>
              <a:rPr lang="en-US" b="1" dirty="0">
                <a:latin typeface="Calibri" panose="020F0502020204030204"/>
              </a:rPr>
              <a:t>The obstacles experienced by </a:t>
            </a:r>
            <a:r>
              <a:rPr lang="en-US" b="1" dirty="0" err="1">
                <a:latin typeface="Calibri" panose="020F0502020204030204"/>
              </a:rPr>
              <a:t>Grhatama</a:t>
            </a:r>
            <a:r>
              <a:rPr lang="en-US" b="1" dirty="0">
                <a:latin typeface="Calibri" panose="020F0502020204030204"/>
              </a:rPr>
              <a:t> </a:t>
            </a:r>
            <a:r>
              <a:rPr lang="en-US" b="1" dirty="0" err="1">
                <a:latin typeface="Calibri" panose="020F0502020204030204"/>
              </a:rPr>
              <a:t>Pustaka</a:t>
            </a:r>
            <a:endParaRPr lang="en-US" b="1" dirty="0">
              <a:latin typeface="Calibri" panose="020F0502020204030204"/>
            </a:endParaRPr>
          </a:p>
        </p:txBody>
      </p:sp>
    </p:spTree>
    <p:extLst>
      <p:ext uri="{BB962C8B-B14F-4D97-AF65-F5344CB8AC3E}">
        <p14:creationId xmlns:p14="http://schemas.microsoft.com/office/powerpoint/2010/main" val="224268758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8" y="327025"/>
            <a:ext cx="2778606" cy="1017588"/>
          </a:xfrm>
        </p:spPr>
        <p:txBody>
          <a:bodyPr anchor="ctr"/>
          <a:lstStyle/>
          <a:p>
            <a:pPr algn="ctr"/>
            <a:r>
              <a:rPr lang="id-ID" b="1" dirty="0"/>
              <a:t>Definitions</a:t>
            </a:r>
            <a:endParaRPr lang="en-US" dirty="0"/>
          </a:p>
        </p:txBody>
      </p:sp>
      <p:sp>
        <p:nvSpPr>
          <p:cNvPr id="3" name="Content Placeholder 2"/>
          <p:cNvSpPr>
            <a:spLocks noGrp="1"/>
          </p:cNvSpPr>
          <p:nvPr>
            <p:ph idx="1"/>
          </p:nvPr>
        </p:nvSpPr>
        <p:spPr>
          <a:xfrm>
            <a:off x="2493818" y="1607561"/>
            <a:ext cx="8601365" cy="4266766"/>
          </a:xfrm>
        </p:spPr>
        <p:txBody>
          <a:bodyPr/>
          <a:lstStyle/>
          <a:p>
            <a:pPr algn="just"/>
            <a:r>
              <a:rPr lang="en-US" dirty="0"/>
              <a:t>Preservation of cultural heritage can be defined as an ongoing activity in maintaining a collection of the wealth of reason, knowledge, and culture to survive and benefit the present and the future.</a:t>
            </a:r>
          </a:p>
          <a:p>
            <a:pPr algn="just"/>
            <a:endParaRPr lang="en-US" dirty="0"/>
          </a:p>
          <a:p>
            <a:pPr algn="just"/>
            <a:r>
              <a:rPr lang="en-US" dirty="0"/>
              <a:t>The library has a role as a vehicle for the preservation of the cultural wealth of the nation to promote national culture either through the provision of various collections and other credible form related to cultural preservation.</a:t>
            </a:r>
          </a:p>
        </p:txBody>
      </p:sp>
      <p:pic>
        <p:nvPicPr>
          <p:cNvPr id="4" name="Picture 3">
            <a:extLst>
              <a:ext uri="{FF2B5EF4-FFF2-40B4-BE49-F238E27FC236}">
                <a16:creationId xmlns:a16="http://schemas.microsoft.com/office/drawing/2014/main" id="{5F3D5A6F-E090-4FC8-A716-B183DB741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1013044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8" y="327025"/>
            <a:ext cx="5591078" cy="1017588"/>
          </a:xfrm>
        </p:spPr>
        <p:txBody>
          <a:bodyPr anchor="ctr"/>
          <a:lstStyle/>
          <a:p>
            <a:pPr algn="ctr"/>
            <a:r>
              <a:rPr lang="id-ID" b="1" dirty="0"/>
              <a:t>Grhatama Pustaka Yogyakarta</a:t>
            </a:r>
            <a:endParaRPr lang="en-US" dirty="0"/>
          </a:p>
        </p:txBody>
      </p:sp>
      <p:sp>
        <p:nvSpPr>
          <p:cNvPr id="3" name="Content Placeholder 2"/>
          <p:cNvSpPr>
            <a:spLocks noGrp="1"/>
          </p:cNvSpPr>
          <p:nvPr>
            <p:ph idx="1"/>
          </p:nvPr>
        </p:nvSpPr>
        <p:spPr>
          <a:xfrm>
            <a:off x="2221538" y="1621414"/>
            <a:ext cx="8543444" cy="4585421"/>
          </a:xfrm>
        </p:spPr>
        <p:txBody>
          <a:bodyPr/>
          <a:lstStyle/>
          <a:p>
            <a:pPr algn="just"/>
            <a:r>
              <a:rPr lang="id-ID" dirty="0"/>
              <a:t>Grhatama Pustaka is one of the services unit of Library and Regional Archives (BPAD) Special Region of Yogyakarta, which is located at Janti</a:t>
            </a:r>
            <a:r>
              <a:rPr lang="en-US" dirty="0"/>
              <a:t> Street</a:t>
            </a:r>
            <a:r>
              <a:rPr lang="id-ID" dirty="0"/>
              <a:t>, Banguntapan, Bantul, Yogyakarta. Grhatama Pustaka inaugurated by Yogyakarta Governor Sultan Hamengkubuwana X on December 21, 2015.</a:t>
            </a:r>
            <a:endParaRPr lang="en-US" dirty="0"/>
          </a:p>
          <a:p>
            <a:pPr algn="just"/>
            <a:r>
              <a:rPr lang="id-ID" dirty="0"/>
              <a:t>Grhatama Pustaka</a:t>
            </a:r>
            <a:r>
              <a:rPr lang="en-US" dirty="0"/>
              <a:t> means a place which save </a:t>
            </a:r>
            <a:r>
              <a:rPr lang="id-ID" dirty="0"/>
              <a:t>library collection</a:t>
            </a:r>
            <a:r>
              <a:rPr lang="en-US" dirty="0"/>
              <a:t>, because </a:t>
            </a:r>
            <a:r>
              <a:rPr lang="id-ID" dirty="0"/>
              <a:t>there are many </a:t>
            </a:r>
            <a:r>
              <a:rPr lang="en-US" dirty="0"/>
              <a:t>collection of </a:t>
            </a:r>
            <a:r>
              <a:rPr lang="id-ID" dirty="0"/>
              <a:t>new books to the collection of rare books which are out of print, either in book form or digital form.</a:t>
            </a:r>
            <a:endParaRPr lang="en-US" dirty="0"/>
          </a:p>
        </p:txBody>
      </p:sp>
      <p:pic>
        <p:nvPicPr>
          <p:cNvPr id="4" name="Picture 3">
            <a:extLst>
              <a:ext uri="{FF2B5EF4-FFF2-40B4-BE49-F238E27FC236}">
                <a16:creationId xmlns:a16="http://schemas.microsoft.com/office/drawing/2014/main" id="{B42753D2-2A71-43AC-90B1-A5B31D906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211147045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67" y="327025"/>
            <a:ext cx="7163569" cy="1017588"/>
          </a:xfrm>
        </p:spPr>
        <p:txBody>
          <a:bodyPr anchor="ctr"/>
          <a:lstStyle/>
          <a:p>
            <a:pPr algn="ctr"/>
            <a:r>
              <a:rPr lang="en-US" b="1" dirty="0"/>
              <a:t>1. </a:t>
            </a:r>
            <a:r>
              <a:rPr lang="id-ID" b="1" dirty="0"/>
              <a:t>Efforts to Preserve Local Culture</a:t>
            </a:r>
            <a:endParaRPr lang="en-US" dirty="0"/>
          </a:p>
        </p:txBody>
      </p:sp>
      <p:sp>
        <p:nvSpPr>
          <p:cNvPr id="3" name="Content Placeholder 2"/>
          <p:cNvSpPr>
            <a:spLocks noGrp="1"/>
          </p:cNvSpPr>
          <p:nvPr>
            <p:ph idx="1"/>
          </p:nvPr>
        </p:nvSpPr>
        <p:spPr>
          <a:xfrm>
            <a:off x="1233055" y="1416879"/>
            <a:ext cx="8779547" cy="4249629"/>
          </a:xfrm>
        </p:spPr>
        <p:txBody>
          <a:bodyPr/>
          <a:lstStyle/>
          <a:p>
            <a:pPr lvl="0">
              <a:buFont typeface="Wingdings" panose="05000000000000000000" pitchFamily="2" charset="2"/>
              <a:buChar char="v"/>
            </a:pPr>
            <a:r>
              <a:rPr lang="id-ID" sz="3200" b="1" dirty="0"/>
              <a:t>Use the Cultural Symbol in the Library Bulding</a:t>
            </a:r>
            <a:r>
              <a:rPr lang="en-US" sz="3200" b="1" dirty="0"/>
              <a:t> </a:t>
            </a:r>
            <a:endParaRPr lang="en-US" sz="3200" dirty="0"/>
          </a:p>
          <a:p>
            <a:pPr lvl="0">
              <a:buFont typeface="Wingdings" panose="05000000000000000000" pitchFamily="2" charset="2"/>
              <a:buChar char="v"/>
            </a:pPr>
            <a:r>
              <a:rPr lang="id-ID" sz="3200" b="1" dirty="0"/>
              <a:t>Library Collection</a:t>
            </a:r>
            <a:r>
              <a:rPr lang="en-US" sz="3200" b="1" dirty="0"/>
              <a:t> </a:t>
            </a:r>
            <a:endParaRPr lang="en-US" sz="3200" dirty="0"/>
          </a:p>
          <a:p>
            <a:pPr lvl="0">
              <a:buFont typeface="Wingdings" panose="05000000000000000000" pitchFamily="2" charset="2"/>
              <a:buChar char="v"/>
            </a:pPr>
            <a:r>
              <a:rPr lang="id-ID" sz="3200" b="1" dirty="0"/>
              <a:t>Activities Related to Cultural Promotion</a:t>
            </a:r>
            <a:endParaRPr lang="en-US" sz="3200" dirty="0"/>
          </a:p>
          <a:p>
            <a:pPr lvl="0">
              <a:buFont typeface="Wingdings" panose="05000000000000000000" pitchFamily="2" charset="2"/>
              <a:buChar char="v"/>
            </a:pPr>
            <a:r>
              <a:rPr lang="id-ID" sz="3200" b="1" dirty="0"/>
              <a:t>Cooperation in Preservation</a:t>
            </a:r>
            <a:r>
              <a:rPr lang="en-US" sz="3200" b="1" dirty="0"/>
              <a:t> </a:t>
            </a:r>
            <a:endParaRPr lang="id-ID" sz="3200" b="1" dirty="0"/>
          </a:p>
          <a:p>
            <a:pPr lvl="0">
              <a:buFont typeface="Wingdings" panose="05000000000000000000" pitchFamily="2" charset="2"/>
              <a:buChar char="v"/>
            </a:pPr>
            <a:r>
              <a:rPr lang="id-ID" sz="3200" b="1" dirty="0"/>
              <a:t>Documentary Movie in Audiovisual Room</a:t>
            </a:r>
            <a:endParaRPr lang="en-US" sz="3200" dirty="0"/>
          </a:p>
          <a:p>
            <a:pPr marL="0" indent="0">
              <a:buNone/>
            </a:pPr>
            <a:endParaRPr lang="en-US" dirty="0"/>
          </a:p>
        </p:txBody>
      </p:sp>
      <p:pic>
        <p:nvPicPr>
          <p:cNvPr id="10" name="Picture 9">
            <a:extLst>
              <a:ext uri="{FF2B5EF4-FFF2-40B4-BE49-F238E27FC236}">
                <a16:creationId xmlns:a16="http://schemas.microsoft.com/office/drawing/2014/main" id="{B329D61E-9783-4BF1-8BA1-595B8FBA3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55748901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2" y="457200"/>
            <a:ext cx="9178245" cy="1258866"/>
          </a:xfrm>
        </p:spPr>
        <p:txBody>
          <a:bodyPr anchor="ctr"/>
          <a:lstStyle/>
          <a:p>
            <a:pPr algn="ctr"/>
            <a:r>
              <a:rPr lang="id-ID" b="1" dirty="0"/>
              <a:t>Use the Cultural Symbol in the Library Bulding</a:t>
            </a:r>
            <a:endParaRPr lang="en-US" dirty="0"/>
          </a:p>
        </p:txBody>
      </p:sp>
      <p:sp>
        <p:nvSpPr>
          <p:cNvPr id="3" name="Content Placeholder 2"/>
          <p:cNvSpPr>
            <a:spLocks noGrp="1"/>
          </p:cNvSpPr>
          <p:nvPr>
            <p:ph idx="1"/>
          </p:nvPr>
        </p:nvSpPr>
        <p:spPr>
          <a:xfrm>
            <a:off x="4773085" y="2057399"/>
            <a:ext cx="6315829" cy="3995057"/>
          </a:xfrm>
        </p:spPr>
        <p:txBody>
          <a:bodyPr>
            <a:normAutofit fontScale="92500" lnSpcReduction="10000"/>
          </a:bodyPr>
          <a:lstStyle/>
          <a:p>
            <a:pPr algn="just"/>
            <a:r>
              <a:rPr lang="en-US" dirty="0" err="1"/>
              <a:t>Grhatama</a:t>
            </a:r>
            <a:r>
              <a:rPr lang="en-US" dirty="0"/>
              <a:t> </a:t>
            </a:r>
            <a:r>
              <a:rPr lang="en-US" dirty="0" err="1"/>
              <a:t>Pustaka</a:t>
            </a:r>
            <a:r>
              <a:rPr lang="en-US" dirty="0"/>
              <a:t> </a:t>
            </a:r>
            <a:r>
              <a:rPr lang="en-US" b="1" dirty="0"/>
              <a:t>uses ornaments and decorations with nuance of Javanese culture</a:t>
            </a:r>
            <a:r>
              <a:rPr lang="en-US" dirty="0"/>
              <a:t>, such as the presence of batik ornaments that decorate the walls of the library building and the ornaments inscribed with a saying or proverb Java that adorn each pole of </a:t>
            </a:r>
            <a:r>
              <a:rPr lang="en-US" dirty="0" err="1"/>
              <a:t>Grhatama</a:t>
            </a:r>
            <a:r>
              <a:rPr lang="en-US" dirty="0"/>
              <a:t> </a:t>
            </a:r>
            <a:r>
              <a:rPr lang="en-US" dirty="0" err="1"/>
              <a:t>Pustaka</a:t>
            </a:r>
            <a:r>
              <a:rPr lang="en-US" dirty="0"/>
              <a:t>. </a:t>
            </a:r>
          </a:p>
        </p:txBody>
      </p:sp>
      <p:sp>
        <p:nvSpPr>
          <p:cNvPr id="4" name="Text Placeholder 3"/>
          <p:cNvSpPr>
            <a:spLocks noGrp="1"/>
          </p:cNvSpPr>
          <p:nvPr>
            <p:ph type="body" sz="half" idx="2"/>
          </p:nvPr>
        </p:nvSpPr>
        <p:spPr/>
        <p:txBody>
          <a:bodyPr>
            <a:norm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id-ID" b="1" i="1" dirty="0"/>
              <a:t>Proverb or Java aphorisms that decorate each pole of Grhatama Pustaka</a:t>
            </a:r>
            <a:endParaRPr lang="en-US" b="1" dirty="0"/>
          </a:p>
        </p:txBody>
      </p:sp>
      <p:pic>
        <p:nvPicPr>
          <p:cNvPr id="5" name="Picture 4"/>
          <p:cNvPicPr>
            <a:picLocks noChangeAspect="1"/>
          </p:cNvPicPr>
          <p:nvPr/>
        </p:nvPicPr>
        <p:blipFill>
          <a:blip r:embed="rId2"/>
          <a:stretch>
            <a:fillRect/>
          </a:stretch>
        </p:blipFill>
        <p:spPr>
          <a:xfrm>
            <a:off x="1454737" y="1929897"/>
            <a:ext cx="6386945" cy="3136752"/>
          </a:xfrm>
          <a:prstGeom prst="rect">
            <a:avLst/>
          </a:prstGeom>
        </p:spPr>
      </p:pic>
      <p:pic>
        <p:nvPicPr>
          <p:cNvPr id="6" name="Picture 5">
            <a:extLst>
              <a:ext uri="{FF2B5EF4-FFF2-40B4-BE49-F238E27FC236}">
                <a16:creationId xmlns:a16="http://schemas.microsoft.com/office/drawing/2014/main" id="{2B2DE2B4-B280-44E8-BABB-29751EAED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158788398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5029" y="987426"/>
            <a:ext cx="5230888" cy="4873625"/>
          </a:xfrm>
        </p:spPr>
        <p:txBody>
          <a:bodyPr>
            <a:normAutofit/>
          </a:bodyPr>
          <a:lstStyle/>
          <a:p>
            <a:endParaRPr lang="en-US" dirty="0"/>
          </a:p>
          <a:p>
            <a:endParaRPr lang="en-US" dirty="0"/>
          </a:p>
          <a:p>
            <a:endParaRPr lang="en-US" dirty="0"/>
          </a:p>
          <a:p>
            <a:endParaRPr lang="en-US" dirty="0"/>
          </a:p>
          <a:p>
            <a:endParaRPr lang="en-US" dirty="0"/>
          </a:p>
          <a:p>
            <a:pPr marL="0" indent="0">
              <a:buNone/>
            </a:pPr>
            <a:endParaRPr lang="en-US" dirty="0"/>
          </a:p>
          <a:p>
            <a:pPr marL="0" indent="0" algn="ctr">
              <a:buNone/>
            </a:pPr>
            <a:r>
              <a:rPr lang="id-ID" sz="1800" i="1" dirty="0"/>
              <a:t>Grhatama Pustaka Library building with the four pillars</a:t>
            </a:r>
            <a:endParaRPr lang="en-US" sz="1800" dirty="0"/>
          </a:p>
        </p:txBody>
      </p:sp>
      <p:sp>
        <p:nvSpPr>
          <p:cNvPr id="4" name="Text Placeholder 3"/>
          <p:cNvSpPr>
            <a:spLocks noGrp="1"/>
          </p:cNvSpPr>
          <p:nvPr>
            <p:ph type="body" sz="half" idx="2"/>
          </p:nvPr>
        </p:nvSpPr>
        <p:spPr>
          <a:xfrm>
            <a:off x="1130074" y="1567997"/>
            <a:ext cx="4545012" cy="5006974"/>
          </a:xfrm>
        </p:spPr>
        <p:txBody>
          <a:bodyPr>
            <a:normAutofit/>
          </a:bodyPr>
          <a:lstStyle/>
          <a:p>
            <a:pPr marL="285750" indent="-285750" algn="just">
              <a:buFont typeface="Arial" panose="020B0604020202020204" pitchFamily="34" charset="0"/>
              <a:buChar char="•"/>
            </a:pPr>
            <a:r>
              <a:rPr lang="en-US" sz="1800" dirty="0"/>
              <a:t>The fourth pillar that is called the Four Pillars Minaret </a:t>
            </a:r>
            <a:r>
              <a:rPr lang="en-US" sz="1800" dirty="0" err="1"/>
              <a:t>Grhatama</a:t>
            </a:r>
            <a:r>
              <a:rPr lang="en-US" sz="1800" dirty="0"/>
              <a:t> </a:t>
            </a:r>
            <a:r>
              <a:rPr lang="en-US" sz="1800" dirty="0" err="1"/>
              <a:t>Pustaka</a:t>
            </a:r>
            <a:r>
              <a:rPr lang="en-US" sz="1800" dirty="0"/>
              <a:t> perfection implies four Javanese people, namely </a:t>
            </a:r>
            <a:r>
              <a:rPr lang="en-US" sz="1800" b="1" i="1" dirty="0" err="1">
                <a:solidFill>
                  <a:schemeClr val="accent1">
                    <a:lumMod val="75000"/>
                  </a:schemeClr>
                </a:solidFill>
              </a:rPr>
              <a:t>Prakoso</a:t>
            </a:r>
            <a:r>
              <a:rPr lang="en-US" sz="1800" dirty="0"/>
              <a:t> meaning mighty, </a:t>
            </a:r>
            <a:r>
              <a:rPr lang="en-US" sz="1800" b="1" i="1" dirty="0" err="1">
                <a:solidFill>
                  <a:schemeClr val="accent1">
                    <a:lumMod val="75000"/>
                  </a:schemeClr>
                </a:solidFill>
              </a:rPr>
              <a:t>Wulung</a:t>
            </a:r>
            <a:r>
              <a:rPr lang="en-US" sz="1800" dirty="0"/>
              <a:t> which means eagle, </a:t>
            </a:r>
            <a:r>
              <a:rPr lang="en-US" sz="1800" b="1" i="1" dirty="0">
                <a:solidFill>
                  <a:schemeClr val="accent1">
                    <a:lumMod val="75000"/>
                  </a:schemeClr>
                </a:solidFill>
              </a:rPr>
              <a:t>Wangi</a:t>
            </a:r>
            <a:r>
              <a:rPr lang="en-US" sz="1800" b="1" dirty="0"/>
              <a:t> </a:t>
            </a:r>
            <a:r>
              <a:rPr lang="en-US" sz="1800" dirty="0"/>
              <a:t>which means fragrant scent and the </a:t>
            </a:r>
            <a:r>
              <a:rPr lang="en-US" sz="1800" b="1" i="1" dirty="0" err="1">
                <a:solidFill>
                  <a:schemeClr val="accent1">
                    <a:lumMod val="75000"/>
                  </a:schemeClr>
                </a:solidFill>
              </a:rPr>
              <a:t>Agung</a:t>
            </a:r>
            <a:r>
              <a:rPr lang="en-US" sz="1800" dirty="0"/>
              <a:t> which means big. </a:t>
            </a:r>
          </a:p>
          <a:p>
            <a:pPr marL="285750" indent="-285750" algn="just">
              <a:buFont typeface="Arial" panose="020B0604020202020204" pitchFamily="34" charset="0"/>
              <a:buChar char="•"/>
            </a:pPr>
            <a:r>
              <a:rPr lang="en-US" sz="1800" dirty="0"/>
              <a:t>Of the four pillars of meaning, </a:t>
            </a:r>
            <a:r>
              <a:rPr lang="en-US" sz="1800" dirty="0" err="1"/>
              <a:t>Grhatama</a:t>
            </a:r>
            <a:r>
              <a:rPr lang="en-US" sz="1800" dirty="0"/>
              <a:t> </a:t>
            </a:r>
            <a:r>
              <a:rPr lang="en-US" sz="1800" dirty="0" err="1"/>
              <a:t>Pustaka</a:t>
            </a:r>
            <a:r>
              <a:rPr lang="en-US" sz="1800" dirty="0"/>
              <a:t> is expected to be a gateway for people to achieve the highest degree through the knowledge stored in various collections in the</a:t>
            </a:r>
            <a:r>
              <a:rPr lang="id-ID" sz="1800" dirty="0"/>
              <a:t> Grhatama Pustaka.</a:t>
            </a:r>
            <a:endParaRPr lang="en-US" sz="1800" dirty="0"/>
          </a:p>
        </p:txBody>
      </p:sp>
      <p:pic>
        <p:nvPicPr>
          <p:cNvPr id="5" name="Picture 4"/>
          <p:cNvPicPr>
            <a:picLocks noChangeAspect="1"/>
          </p:cNvPicPr>
          <p:nvPr/>
        </p:nvPicPr>
        <p:blipFill>
          <a:blip r:embed="rId2"/>
          <a:stretch>
            <a:fillRect/>
          </a:stretch>
        </p:blipFill>
        <p:spPr>
          <a:xfrm>
            <a:off x="6304517" y="1330037"/>
            <a:ext cx="5887483" cy="2777506"/>
          </a:xfrm>
          <a:prstGeom prst="rect">
            <a:avLst/>
          </a:prstGeom>
        </p:spPr>
      </p:pic>
      <p:pic>
        <p:nvPicPr>
          <p:cNvPr id="6" name="Picture 5">
            <a:extLst>
              <a:ext uri="{FF2B5EF4-FFF2-40B4-BE49-F238E27FC236}">
                <a16:creationId xmlns:a16="http://schemas.microsoft.com/office/drawing/2014/main" id="{31B1F6AF-2DEE-4E1F-BBDF-D2FCCD502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01" y="509360"/>
            <a:ext cx="1167299" cy="742826"/>
          </a:xfrm>
          <a:prstGeom prst="rect">
            <a:avLst/>
          </a:prstGeom>
        </p:spPr>
      </p:pic>
    </p:spTree>
    <p:extLst>
      <p:ext uri="{BB962C8B-B14F-4D97-AF65-F5344CB8AC3E}">
        <p14:creationId xmlns:p14="http://schemas.microsoft.com/office/powerpoint/2010/main" val="377307481"/>
      </p:ext>
    </p:extLst>
  </p:cSld>
  <p:clrMapOvr>
    <a:masterClrMapping/>
  </p:clrMapOvr>
  <p:transition>
    <p:wipe dir="r"/>
  </p:transition>
</p:sld>
</file>

<file path=ppt/theme/theme1.xml><?xml version="1.0" encoding="utf-8"?>
<a:theme xmlns:a="http://schemas.openxmlformats.org/drawingml/2006/main" name="00668">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00667">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00667">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00096">
  <a:themeElements>
    <a:clrScheme name="">
      <a:dk1>
        <a:srgbClr val="000080"/>
      </a:dk1>
      <a:lt1>
        <a:srgbClr val="FFFFFF"/>
      </a:lt1>
      <a:dk2>
        <a:srgbClr val="FFFFFF"/>
      </a:dk2>
      <a:lt2>
        <a:srgbClr val="808080"/>
      </a:lt2>
      <a:accent1>
        <a:srgbClr val="B4D7EB"/>
      </a:accent1>
      <a:accent2>
        <a:srgbClr val="183883"/>
      </a:accent2>
      <a:accent3>
        <a:srgbClr val="FFFFFF"/>
      </a:accent3>
      <a:accent4>
        <a:srgbClr val="00006C"/>
      </a:accent4>
      <a:accent5>
        <a:srgbClr val="D6E8F3"/>
      </a:accent5>
      <a:accent6>
        <a:srgbClr val="153276"/>
      </a:accent6>
      <a:hlink>
        <a:srgbClr val="365B91"/>
      </a:hlink>
      <a:folHlink>
        <a:srgbClr val="97C6E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00668</Template>
  <TotalTime>838</TotalTime>
  <Words>1806</Words>
  <Application>Microsoft Office PowerPoint</Application>
  <PresentationFormat>Widescreen</PresentationFormat>
  <Paragraphs>173</Paragraphs>
  <Slides>26</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26</vt:i4>
      </vt:variant>
    </vt:vector>
  </HeadingPairs>
  <TitlesOfParts>
    <vt:vector size="34" baseType="lpstr">
      <vt:lpstr>Arial</vt:lpstr>
      <vt:lpstr>Calibri</vt:lpstr>
      <vt:lpstr>Wingdings</vt:lpstr>
      <vt:lpstr>00668</vt:lpstr>
      <vt:lpstr>1_Default Design</vt:lpstr>
      <vt:lpstr>00667</vt:lpstr>
      <vt:lpstr>1_00667</vt:lpstr>
      <vt:lpstr>00096</vt:lpstr>
      <vt:lpstr>THE ROLE OF GRHATAMA PUSTAKA LIBRARY YOGYAKARTA INDONESIA  IN THE PRESERVATION OF LOCAL CULTURE</vt:lpstr>
      <vt:lpstr>INTRODUCTION</vt:lpstr>
      <vt:lpstr>How the role of Grhatama Pustaka as a public library  in the culture city Special Region of Yogyakarta  to perform its role in preserving the local culture?</vt:lpstr>
      <vt:lpstr>SCOPE</vt:lpstr>
      <vt:lpstr>Definitions</vt:lpstr>
      <vt:lpstr>Grhatama Pustaka Yogyakarta</vt:lpstr>
      <vt:lpstr>1. Efforts to Preserve Local Culture</vt:lpstr>
      <vt:lpstr>Use the Cultural Symbol in the Library Bulding</vt:lpstr>
      <vt:lpstr>PowerPoint Presentation</vt:lpstr>
      <vt:lpstr>PowerPoint Presentation</vt:lpstr>
      <vt:lpstr>Library Collection</vt:lpstr>
      <vt:lpstr>The articles and news related to the local culture of an area, especially Java cultures such as:</vt:lpstr>
      <vt:lpstr>PowerPoint Presentation</vt:lpstr>
      <vt:lpstr>PowerPoint Presentation</vt:lpstr>
      <vt:lpstr>b. Rare Book Collections </vt:lpstr>
      <vt:lpstr>Activities Related to Cultural Promotion</vt:lpstr>
      <vt:lpstr>Next..</vt:lpstr>
      <vt:lpstr>Cooperation in Preservation</vt:lpstr>
      <vt:lpstr>Documentary Movie in Audiovisual Room</vt:lpstr>
      <vt:lpstr>3. Obstacles in Preservasion of Local Culture</vt:lpstr>
      <vt:lpstr>The process of preservation of rare collections</vt:lpstr>
      <vt:lpstr>The process of cultural preservation</vt:lpstr>
      <vt:lpstr>The obstacles experienced by Grhatama Pustaka</vt:lpstr>
      <vt:lpstr>3. Polices in the Preservation of Local Culture</vt:lpstr>
      <vt:lpstr>CONCLUSSION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GRHATAMA PUSTAKA LIBRARY YOGYAKARTA INDONESIA  IN THE PRESERVATION OF LOCAL CULTURE</dc:title>
  <dc:creator>Latifa-pc</dc:creator>
  <cp:lastModifiedBy>Latifa-pc</cp:lastModifiedBy>
  <cp:revision>60</cp:revision>
  <dcterms:created xsi:type="dcterms:W3CDTF">2017-05-07T11:57:53Z</dcterms:created>
  <dcterms:modified xsi:type="dcterms:W3CDTF">2017-05-10T18:19:43Z</dcterms:modified>
</cp:coreProperties>
</file>