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57" r:id="rId4"/>
    <p:sldId id="259" r:id="rId5"/>
    <p:sldId id="258" r:id="rId6"/>
    <p:sldId id="260" r:id="rId7"/>
    <p:sldId id="262" r:id="rId8"/>
    <p:sldId id="261" r:id="rId9"/>
    <p:sldId id="263" r:id="rId10"/>
    <p:sldId id="264" r:id="rId11"/>
    <p:sldId id="265" r:id="rId12"/>
    <p:sldId id="267" r:id="rId13"/>
    <p:sldId id="268" r:id="rId14"/>
    <p:sldId id="266" r:id="rId15"/>
    <p:sldId id="270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8186D3-ADFA-0F4D-B78E-C670F1F17206}" type="doc">
      <dgm:prSet loTypeId="urn:microsoft.com/office/officeart/2005/8/layout/vList3#1" loCatId="" qsTypeId="urn:microsoft.com/office/officeart/2005/8/quickstyle/simple4" qsCatId="simple" csTypeId="urn:microsoft.com/office/officeart/2005/8/colors/accent1_2" csCatId="accent1" phldr="1"/>
      <dgm:spPr/>
    </dgm:pt>
    <dgm:pt modelId="{C2A925E0-5613-8E4D-B14D-B29F18EBD293}">
      <dgm:prSet phldrT="[Text]"/>
      <dgm:spPr/>
      <dgm:t>
        <a:bodyPr/>
        <a:lstStyle/>
        <a:p>
          <a:r>
            <a:rPr lang="en-US" dirty="0" smtClean="0">
              <a:solidFill>
                <a:srgbClr val="C32D2E"/>
              </a:solidFill>
            </a:rPr>
            <a:t>BACKGROUND OF RESEARCH</a:t>
          </a:r>
          <a:endParaRPr lang="en-US" dirty="0">
            <a:solidFill>
              <a:srgbClr val="C32D2E"/>
            </a:solidFill>
          </a:endParaRPr>
        </a:p>
      </dgm:t>
    </dgm:pt>
    <dgm:pt modelId="{DDED4EDD-A2A3-F04D-A869-8278E9FB6420}" type="parTrans" cxnId="{DA423771-F148-004A-9EB7-98D42EE35A74}">
      <dgm:prSet/>
      <dgm:spPr/>
      <dgm:t>
        <a:bodyPr/>
        <a:lstStyle/>
        <a:p>
          <a:endParaRPr lang="en-US"/>
        </a:p>
      </dgm:t>
    </dgm:pt>
    <dgm:pt modelId="{31ED6B51-5409-6944-AF46-76BE9B8D8C1F}" type="sibTrans" cxnId="{DA423771-F148-004A-9EB7-98D42EE35A74}">
      <dgm:prSet/>
      <dgm:spPr/>
      <dgm:t>
        <a:bodyPr/>
        <a:lstStyle/>
        <a:p>
          <a:endParaRPr lang="en-US"/>
        </a:p>
      </dgm:t>
    </dgm:pt>
    <dgm:pt modelId="{85B9AF60-ED11-7E44-8FD1-8D15CDD9EA1A}">
      <dgm:prSet phldrT="[Text]"/>
      <dgm:spPr/>
      <dgm:t>
        <a:bodyPr/>
        <a:lstStyle/>
        <a:p>
          <a:r>
            <a:rPr lang="en-US" dirty="0" smtClean="0">
              <a:solidFill>
                <a:srgbClr val="C32D2E"/>
              </a:solidFill>
            </a:rPr>
            <a:t>PROBLEM OF RESEARCH</a:t>
          </a:r>
          <a:endParaRPr lang="en-US" dirty="0">
            <a:solidFill>
              <a:srgbClr val="C32D2E"/>
            </a:solidFill>
          </a:endParaRPr>
        </a:p>
      </dgm:t>
    </dgm:pt>
    <dgm:pt modelId="{9DE886FC-8CEF-E34A-AC3A-209B9BBBB9E9}" type="parTrans" cxnId="{531FFCA1-7F59-8047-9A6B-0D5C6ADD49F8}">
      <dgm:prSet/>
      <dgm:spPr/>
      <dgm:t>
        <a:bodyPr/>
        <a:lstStyle/>
        <a:p>
          <a:endParaRPr lang="en-US"/>
        </a:p>
      </dgm:t>
    </dgm:pt>
    <dgm:pt modelId="{8EBF6B50-5AB2-B847-A0E5-70C9707C7B10}" type="sibTrans" cxnId="{531FFCA1-7F59-8047-9A6B-0D5C6ADD49F8}">
      <dgm:prSet/>
      <dgm:spPr/>
      <dgm:t>
        <a:bodyPr/>
        <a:lstStyle/>
        <a:p>
          <a:endParaRPr lang="en-US"/>
        </a:p>
      </dgm:t>
    </dgm:pt>
    <dgm:pt modelId="{D00ED844-94A6-4447-98CB-9D317657D832}">
      <dgm:prSet phldrT="[Text]"/>
      <dgm:spPr/>
      <dgm:t>
        <a:bodyPr/>
        <a:lstStyle/>
        <a:p>
          <a:r>
            <a:rPr lang="en-US" dirty="0" smtClean="0">
              <a:solidFill>
                <a:srgbClr val="C32D2E"/>
              </a:solidFill>
            </a:rPr>
            <a:t>LITERATURE REVIEW</a:t>
          </a:r>
        </a:p>
      </dgm:t>
    </dgm:pt>
    <dgm:pt modelId="{41AEAF24-751E-1641-8B8F-7C2993297AFA}" type="parTrans" cxnId="{4D823739-4554-BC4B-9C9C-BFB758712C90}">
      <dgm:prSet/>
      <dgm:spPr/>
      <dgm:t>
        <a:bodyPr/>
        <a:lstStyle/>
        <a:p>
          <a:endParaRPr lang="en-US"/>
        </a:p>
      </dgm:t>
    </dgm:pt>
    <dgm:pt modelId="{A4926622-B5F2-B74C-AAF0-D8494BD16C11}" type="sibTrans" cxnId="{4D823739-4554-BC4B-9C9C-BFB758712C90}">
      <dgm:prSet/>
      <dgm:spPr/>
      <dgm:t>
        <a:bodyPr/>
        <a:lstStyle/>
        <a:p>
          <a:endParaRPr lang="en-US"/>
        </a:p>
      </dgm:t>
    </dgm:pt>
    <dgm:pt modelId="{44075224-FB9A-D448-8738-CF52898802A2}">
      <dgm:prSet phldrT="[Text]"/>
      <dgm:spPr/>
      <dgm:t>
        <a:bodyPr/>
        <a:lstStyle/>
        <a:p>
          <a:r>
            <a:rPr lang="en-US" dirty="0" smtClean="0">
              <a:solidFill>
                <a:srgbClr val="C32D2E"/>
              </a:solidFill>
            </a:rPr>
            <a:t>EXISTING CONDITION </a:t>
          </a:r>
        </a:p>
      </dgm:t>
    </dgm:pt>
    <dgm:pt modelId="{E00B8461-AF15-334C-B431-0BD45A81ADA7}" type="parTrans" cxnId="{B439DBAA-DE7D-7B40-93F3-04122554D56D}">
      <dgm:prSet/>
      <dgm:spPr/>
      <dgm:t>
        <a:bodyPr/>
        <a:lstStyle/>
        <a:p>
          <a:endParaRPr lang="en-US"/>
        </a:p>
      </dgm:t>
    </dgm:pt>
    <dgm:pt modelId="{4D7E0C36-F3E6-1240-B39F-7563BF670D8F}" type="sibTrans" cxnId="{B439DBAA-DE7D-7B40-93F3-04122554D56D}">
      <dgm:prSet/>
      <dgm:spPr/>
      <dgm:t>
        <a:bodyPr/>
        <a:lstStyle/>
        <a:p>
          <a:endParaRPr lang="en-US"/>
        </a:p>
      </dgm:t>
    </dgm:pt>
    <dgm:pt modelId="{8C8C7309-8667-F94A-B800-3EC856B2F9C3}">
      <dgm:prSet phldrT="[Text]"/>
      <dgm:spPr/>
      <dgm:t>
        <a:bodyPr/>
        <a:lstStyle/>
        <a:p>
          <a:r>
            <a:rPr lang="en-US" dirty="0" smtClean="0">
              <a:solidFill>
                <a:srgbClr val="C32D2E"/>
              </a:solidFill>
            </a:rPr>
            <a:t>RESULT &amp; DISCUSSION</a:t>
          </a:r>
        </a:p>
      </dgm:t>
    </dgm:pt>
    <dgm:pt modelId="{42D1A370-1FD0-2549-9107-9427B2B3CD59}" type="parTrans" cxnId="{715CF413-46D2-5B44-97E4-FFAAB6FD0B9F}">
      <dgm:prSet/>
      <dgm:spPr/>
      <dgm:t>
        <a:bodyPr/>
        <a:lstStyle/>
        <a:p>
          <a:endParaRPr lang="en-US"/>
        </a:p>
      </dgm:t>
    </dgm:pt>
    <dgm:pt modelId="{72600619-E106-1D4F-BB9A-826F49128F23}" type="sibTrans" cxnId="{715CF413-46D2-5B44-97E4-FFAAB6FD0B9F}">
      <dgm:prSet/>
      <dgm:spPr/>
      <dgm:t>
        <a:bodyPr/>
        <a:lstStyle/>
        <a:p>
          <a:endParaRPr lang="en-US"/>
        </a:p>
      </dgm:t>
    </dgm:pt>
    <dgm:pt modelId="{46F04D71-460F-D14F-B3AF-70329F3EB996}">
      <dgm:prSet phldrT="[Text]"/>
      <dgm:spPr/>
      <dgm:t>
        <a:bodyPr/>
        <a:lstStyle/>
        <a:p>
          <a:r>
            <a:rPr lang="en-US" dirty="0" smtClean="0">
              <a:solidFill>
                <a:srgbClr val="C32D2E"/>
              </a:solidFill>
            </a:rPr>
            <a:t>CONCLUSION</a:t>
          </a:r>
        </a:p>
      </dgm:t>
    </dgm:pt>
    <dgm:pt modelId="{B8333810-113B-3B48-9A9B-B9E741B37A8C}" type="parTrans" cxnId="{5E5BE008-3B47-BD45-A3E9-6929CCA8EE91}">
      <dgm:prSet/>
      <dgm:spPr/>
      <dgm:t>
        <a:bodyPr/>
        <a:lstStyle/>
        <a:p>
          <a:endParaRPr lang="en-US"/>
        </a:p>
      </dgm:t>
    </dgm:pt>
    <dgm:pt modelId="{206A5121-A87B-6A4E-9FB6-1FD387FDFD91}" type="sibTrans" cxnId="{5E5BE008-3B47-BD45-A3E9-6929CCA8EE91}">
      <dgm:prSet/>
      <dgm:spPr/>
      <dgm:t>
        <a:bodyPr/>
        <a:lstStyle/>
        <a:p>
          <a:endParaRPr lang="en-US"/>
        </a:p>
      </dgm:t>
    </dgm:pt>
    <dgm:pt modelId="{AFC65910-5FCC-5949-87D1-50AAC3F5F32F}" type="pres">
      <dgm:prSet presAssocID="{B78186D3-ADFA-0F4D-B78E-C670F1F17206}" presName="linearFlow" presStyleCnt="0">
        <dgm:presLayoutVars>
          <dgm:dir/>
          <dgm:resizeHandles val="exact"/>
        </dgm:presLayoutVars>
      </dgm:prSet>
      <dgm:spPr/>
    </dgm:pt>
    <dgm:pt modelId="{82E52658-9750-9C41-AB30-71D1F2E8A3BA}" type="pres">
      <dgm:prSet presAssocID="{C2A925E0-5613-8E4D-B14D-B29F18EBD293}" presName="composite" presStyleCnt="0"/>
      <dgm:spPr/>
    </dgm:pt>
    <dgm:pt modelId="{370F8185-51C6-744C-922E-39C3F830725E}" type="pres">
      <dgm:prSet presAssocID="{C2A925E0-5613-8E4D-B14D-B29F18EBD293}" presName="imgShp" presStyleLbl="fgImgPlace1" presStyleIdx="0" presStyleCnt="6"/>
      <dgm:spPr/>
    </dgm:pt>
    <dgm:pt modelId="{25877B2E-B6F7-4946-A5AE-E8967BC2921B}" type="pres">
      <dgm:prSet presAssocID="{C2A925E0-5613-8E4D-B14D-B29F18EBD293}" presName="txShp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1E11C1-35DD-984E-B248-33DDE265BF4A}" type="pres">
      <dgm:prSet presAssocID="{31ED6B51-5409-6944-AF46-76BE9B8D8C1F}" presName="spacing" presStyleCnt="0"/>
      <dgm:spPr/>
    </dgm:pt>
    <dgm:pt modelId="{B2BF296E-412C-0B46-964A-4FB1FC1966BE}" type="pres">
      <dgm:prSet presAssocID="{85B9AF60-ED11-7E44-8FD1-8D15CDD9EA1A}" presName="composite" presStyleCnt="0"/>
      <dgm:spPr/>
    </dgm:pt>
    <dgm:pt modelId="{99C779F9-8D04-F04B-BF3E-0859103C576F}" type="pres">
      <dgm:prSet presAssocID="{85B9AF60-ED11-7E44-8FD1-8D15CDD9EA1A}" presName="imgShp" presStyleLbl="fgImgPlace1" presStyleIdx="1" presStyleCnt="6"/>
      <dgm:spPr/>
    </dgm:pt>
    <dgm:pt modelId="{2CD46342-FB0D-8E4E-8892-B26803C7493A}" type="pres">
      <dgm:prSet presAssocID="{85B9AF60-ED11-7E44-8FD1-8D15CDD9EA1A}" presName="txShp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14B7022-B5B4-1649-B699-0CFCA46119B7}" type="pres">
      <dgm:prSet presAssocID="{8EBF6B50-5AB2-B847-A0E5-70C9707C7B10}" presName="spacing" presStyleCnt="0"/>
      <dgm:spPr/>
    </dgm:pt>
    <dgm:pt modelId="{51BA0E91-77B1-4C4D-9BDB-F96719E44F99}" type="pres">
      <dgm:prSet presAssocID="{D00ED844-94A6-4447-98CB-9D317657D832}" presName="composite" presStyleCnt="0"/>
      <dgm:spPr/>
    </dgm:pt>
    <dgm:pt modelId="{E1077763-6217-124A-A92C-658CEDD8AE80}" type="pres">
      <dgm:prSet presAssocID="{D00ED844-94A6-4447-98CB-9D317657D832}" presName="imgShp" presStyleLbl="fgImgPlace1" presStyleIdx="2" presStyleCnt="6"/>
      <dgm:spPr/>
    </dgm:pt>
    <dgm:pt modelId="{348FFA97-4B0D-9044-ABBB-C5C101BBA49F}" type="pres">
      <dgm:prSet presAssocID="{D00ED844-94A6-4447-98CB-9D317657D832}" presName="txShp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2EE7B10-7128-B040-BBC0-04EB14A08953}" type="pres">
      <dgm:prSet presAssocID="{A4926622-B5F2-B74C-AAF0-D8494BD16C11}" presName="spacing" presStyleCnt="0"/>
      <dgm:spPr/>
    </dgm:pt>
    <dgm:pt modelId="{9E45023A-B757-7749-9EB4-7B79D318909B}" type="pres">
      <dgm:prSet presAssocID="{44075224-FB9A-D448-8738-CF52898802A2}" presName="composite" presStyleCnt="0"/>
      <dgm:spPr/>
    </dgm:pt>
    <dgm:pt modelId="{57BD6978-D5B8-8342-953C-C5EA32238871}" type="pres">
      <dgm:prSet presAssocID="{44075224-FB9A-D448-8738-CF52898802A2}" presName="imgShp" presStyleLbl="fgImgPlace1" presStyleIdx="3" presStyleCnt="6"/>
      <dgm:spPr/>
    </dgm:pt>
    <dgm:pt modelId="{0D389E95-E235-3F4E-BA24-12DD6D25A1A6}" type="pres">
      <dgm:prSet presAssocID="{44075224-FB9A-D448-8738-CF52898802A2}" presName="txShp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C3ABE9-450E-FC47-98FF-DD5D1CE2D01F}" type="pres">
      <dgm:prSet presAssocID="{4D7E0C36-F3E6-1240-B39F-7563BF670D8F}" presName="spacing" presStyleCnt="0"/>
      <dgm:spPr/>
    </dgm:pt>
    <dgm:pt modelId="{CDE41035-9F97-5244-83F9-A4D4E36AD86B}" type="pres">
      <dgm:prSet presAssocID="{8C8C7309-8667-F94A-B800-3EC856B2F9C3}" presName="composite" presStyleCnt="0"/>
      <dgm:spPr/>
    </dgm:pt>
    <dgm:pt modelId="{F9E734E5-1BD8-0341-B82A-7C5FB39502F3}" type="pres">
      <dgm:prSet presAssocID="{8C8C7309-8667-F94A-B800-3EC856B2F9C3}" presName="imgShp" presStyleLbl="fgImgPlace1" presStyleIdx="4" presStyleCnt="6"/>
      <dgm:spPr/>
    </dgm:pt>
    <dgm:pt modelId="{057DD16D-2122-6343-9169-C11624883121}" type="pres">
      <dgm:prSet presAssocID="{8C8C7309-8667-F94A-B800-3EC856B2F9C3}" presName="txShp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D7E6BB6-A3EA-7143-AE44-A47225C699E2}" type="pres">
      <dgm:prSet presAssocID="{72600619-E106-1D4F-BB9A-826F49128F23}" presName="spacing" presStyleCnt="0"/>
      <dgm:spPr/>
    </dgm:pt>
    <dgm:pt modelId="{0493491B-8532-F44F-8EED-A9810FE438AD}" type="pres">
      <dgm:prSet presAssocID="{46F04D71-460F-D14F-B3AF-70329F3EB996}" presName="composite" presStyleCnt="0"/>
      <dgm:spPr/>
    </dgm:pt>
    <dgm:pt modelId="{EEB952D8-874E-CE4C-8E0B-C77782F86ED7}" type="pres">
      <dgm:prSet presAssocID="{46F04D71-460F-D14F-B3AF-70329F3EB996}" presName="imgShp" presStyleLbl="fgImgPlace1" presStyleIdx="5" presStyleCnt="6"/>
      <dgm:spPr/>
    </dgm:pt>
    <dgm:pt modelId="{48DA7027-061A-9B4D-BE39-54CE82AAA4FF}" type="pres">
      <dgm:prSet presAssocID="{46F04D71-460F-D14F-B3AF-70329F3EB996}" presName="txShp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740C13B-CA67-4D4F-AA76-B3447378BE81}" type="presOf" srcId="{D00ED844-94A6-4447-98CB-9D317657D832}" destId="{348FFA97-4B0D-9044-ABBB-C5C101BBA49F}" srcOrd="0" destOrd="0" presId="urn:microsoft.com/office/officeart/2005/8/layout/vList3#1"/>
    <dgm:cxn modelId="{62B64AA4-61A1-5C45-9C5B-52F44B3002F3}" type="presOf" srcId="{44075224-FB9A-D448-8738-CF52898802A2}" destId="{0D389E95-E235-3F4E-BA24-12DD6D25A1A6}" srcOrd="0" destOrd="0" presId="urn:microsoft.com/office/officeart/2005/8/layout/vList3#1"/>
    <dgm:cxn modelId="{80923346-BD4E-4840-8DD6-27DEFB463FE8}" type="presOf" srcId="{8C8C7309-8667-F94A-B800-3EC856B2F9C3}" destId="{057DD16D-2122-6343-9169-C11624883121}" srcOrd="0" destOrd="0" presId="urn:microsoft.com/office/officeart/2005/8/layout/vList3#1"/>
    <dgm:cxn modelId="{DA423771-F148-004A-9EB7-98D42EE35A74}" srcId="{B78186D3-ADFA-0F4D-B78E-C670F1F17206}" destId="{C2A925E0-5613-8E4D-B14D-B29F18EBD293}" srcOrd="0" destOrd="0" parTransId="{DDED4EDD-A2A3-F04D-A869-8278E9FB6420}" sibTransId="{31ED6B51-5409-6944-AF46-76BE9B8D8C1F}"/>
    <dgm:cxn modelId="{531FFCA1-7F59-8047-9A6B-0D5C6ADD49F8}" srcId="{B78186D3-ADFA-0F4D-B78E-C670F1F17206}" destId="{85B9AF60-ED11-7E44-8FD1-8D15CDD9EA1A}" srcOrd="1" destOrd="0" parTransId="{9DE886FC-8CEF-E34A-AC3A-209B9BBBB9E9}" sibTransId="{8EBF6B50-5AB2-B847-A0E5-70C9707C7B10}"/>
    <dgm:cxn modelId="{715CF413-46D2-5B44-97E4-FFAAB6FD0B9F}" srcId="{B78186D3-ADFA-0F4D-B78E-C670F1F17206}" destId="{8C8C7309-8667-F94A-B800-3EC856B2F9C3}" srcOrd="4" destOrd="0" parTransId="{42D1A370-1FD0-2549-9107-9427B2B3CD59}" sibTransId="{72600619-E106-1D4F-BB9A-826F49128F23}"/>
    <dgm:cxn modelId="{5E5BE008-3B47-BD45-A3E9-6929CCA8EE91}" srcId="{B78186D3-ADFA-0F4D-B78E-C670F1F17206}" destId="{46F04D71-460F-D14F-B3AF-70329F3EB996}" srcOrd="5" destOrd="0" parTransId="{B8333810-113B-3B48-9A9B-B9E741B37A8C}" sibTransId="{206A5121-A87B-6A4E-9FB6-1FD387FDFD91}"/>
    <dgm:cxn modelId="{F2CEA0E8-8FC3-8E47-8DF1-D0D0D216B273}" type="presOf" srcId="{C2A925E0-5613-8E4D-B14D-B29F18EBD293}" destId="{25877B2E-B6F7-4946-A5AE-E8967BC2921B}" srcOrd="0" destOrd="0" presId="urn:microsoft.com/office/officeart/2005/8/layout/vList3#1"/>
    <dgm:cxn modelId="{B209248F-F8F0-3E49-AECC-59681B08790A}" type="presOf" srcId="{B78186D3-ADFA-0F4D-B78E-C670F1F17206}" destId="{AFC65910-5FCC-5949-87D1-50AAC3F5F32F}" srcOrd="0" destOrd="0" presId="urn:microsoft.com/office/officeart/2005/8/layout/vList3#1"/>
    <dgm:cxn modelId="{D85D903F-E308-5F44-911D-78547F4536E5}" type="presOf" srcId="{85B9AF60-ED11-7E44-8FD1-8D15CDD9EA1A}" destId="{2CD46342-FB0D-8E4E-8892-B26803C7493A}" srcOrd="0" destOrd="0" presId="urn:microsoft.com/office/officeart/2005/8/layout/vList3#1"/>
    <dgm:cxn modelId="{D095B69D-0615-CC41-967B-E813D869A64A}" type="presOf" srcId="{46F04D71-460F-D14F-B3AF-70329F3EB996}" destId="{48DA7027-061A-9B4D-BE39-54CE82AAA4FF}" srcOrd="0" destOrd="0" presId="urn:microsoft.com/office/officeart/2005/8/layout/vList3#1"/>
    <dgm:cxn modelId="{B439DBAA-DE7D-7B40-93F3-04122554D56D}" srcId="{B78186D3-ADFA-0F4D-B78E-C670F1F17206}" destId="{44075224-FB9A-D448-8738-CF52898802A2}" srcOrd="3" destOrd="0" parTransId="{E00B8461-AF15-334C-B431-0BD45A81ADA7}" sibTransId="{4D7E0C36-F3E6-1240-B39F-7563BF670D8F}"/>
    <dgm:cxn modelId="{4D823739-4554-BC4B-9C9C-BFB758712C90}" srcId="{B78186D3-ADFA-0F4D-B78E-C670F1F17206}" destId="{D00ED844-94A6-4447-98CB-9D317657D832}" srcOrd="2" destOrd="0" parTransId="{41AEAF24-751E-1641-8B8F-7C2993297AFA}" sibTransId="{A4926622-B5F2-B74C-AAF0-D8494BD16C11}"/>
    <dgm:cxn modelId="{F1921EDD-3447-8743-81D2-C62DF5F61085}" type="presParOf" srcId="{AFC65910-5FCC-5949-87D1-50AAC3F5F32F}" destId="{82E52658-9750-9C41-AB30-71D1F2E8A3BA}" srcOrd="0" destOrd="0" presId="urn:microsoft.com/office/officeart/2005/8/layout/vList3#1"/>
    <dgm:cxn modelId="{AADCDD8D-2C55-F646-AFA2-064CCDA24BA8}" type="presParOf" srcId="{82E52658-9750-9C41-AB30-71D1F2E8A3BA}" destId="{370F8185-51C6-744C-922E-39C3F830725E}" srcOrd="0" destOrd="0" presId="urn:microsoft.com/office/officeart/2005/8/layout/vList3#1"/>
    <dgm:cxn modelId="{408F6C75-31D5-234A-8591-2E19D0BF94F0}" type="presParOf" srcId="{82E52658-9750-9C41-AB30-71D1F2E8A3BA}" destId="{25877B2E-B6F7-4946-A5AE-E8967BC2921B}" srcOrd="1" destOrd="0" presId="urn:microsoft.com/office/officeart/2005/8/layout/vList3#1"/>
    <dgm:cxn modelId="{96BDE708-D34B-8248-9E0A-12C0A3434AA9}" type="presParOf" srcId="{AFC65910-5FCC-5949-87D1-50AAC3F5F32F}" destId="{481E11C1-35DD-984E-B248-33DDE265BF4A}" srcOrd="1" destOrd="0" presId="urn:microsoft.com/office/officeart/2005/8/layout/vList3#1"/>
    <dgm:cxn modelId="{0A7BB266-C5D6-D143-BEF9-C5474D6EB5A4}" type="presParOf" srcId="{AFC65910-5FCC-5949-87D1-50AAC3F5F32F}" destId="{B2BF296E-412C-0B46-964A-4FB1FC1966BE}" srcOrd="2" destOrd="0" presId="urn:microsoft.com/office/officeart/2005/8/layout/vList3#1"/>
    <dgm:cxn modelId="{A873F2A6-4A0C-5B4B-965B-4A64EAE99347}" type="presParOf" srcId="{B2BF296E-412C-0B46-964A-4FB1FC1966BE}" destId="{99C779F9-8D04-F04B-BF3E-0859103C576F}" srcOrd="0" destOrd="0" presId="urn:microsoft.com/office/officeart/2005/8/layout/vList3#1"/>
    <dgm:cxn modelId="{07D8E919-8A1F-E04E-89C0-AA4553A4A351}" type="presParOf" srcId="{B2BF296E-412C-0B46-964A-4FB1FC1966BE}" destId="{2CD46342-FB0D-8E4E-8892-B26803C7493A}" srcOrd="1" destOrd="0" presId="urn:microsoft.com/office/officeart/2005/8/layout/vList3#1"/>
    <dgm:cxn modelId="{ADD8E701-D78E-8B4F-997B-3F43A09CA41E}" type="presParOf" srcId="{AFC65910-5FCC-5949-87D1-50AAC3F5F32F}" destId="{A14B7022-B5B4-1649-B699-0CFCA46119B7}" srcOrd="3" destOrd="0" presId="urn:microsoft.com/office/officeart/2005/8/layout/vList3#1"/>
    <dgm:cxn modelId="{E6FF02C1-EE95-9E42-970E-34E45855EBBE}" type="presParOf" srcId="{AFC65910-5FCC-5949-87D1-50AAC3F5F32F}" destId="{51BA0E91-77B1-4C4D-9BDB-F96719E44F99}" srcOrd="4" destOrd="0" presId="urn:microsoft.com/office/officeart/2005/8/layout/vList3#1"/>
    <dgm:cxn modelId="{20081FDE-61FD-F44F-AC08-6176B453C26E}" type="presParOf" srcId="{51BA0E91-77B1-4C4D-9BDB-F96719E44F99}" destId="{E1077763-6217-124A-A92C-658CEDD8AE80}" srcOrd="0" destOrd="0" presId="urn:microsoft.com/office/officeart/2005/8/layout/vList3#1"/>
    <dgm:cxn modelId="{9DFB49CE-CA0C-5843-B2F5-40CFCB99327C}" type="presParOf" srcId="{51BA0E91-77B1-4C4D-9BDB-F96719E44F99}" destId="{348FFA97-4B0D-9044-ABBB-C5C101BBA49F}" srcOrd="1" destOrd="0" presId="urn:microsoft.com/office/officeart/2005/8/layout/vList3#1"/>
    <dgm:cxn modelId="{7203374A-AE8F-3E43-B9F9-F2F70C9B1D53}" type="presParOf" srcId="{AFC65910-5FCC-5949-87D1-50AAC3F5F32F}" destId="{62EE7B10-7128-B040-BBC0-04EB14A08953}" srcOrd="5" destOrd="0" presId="urn:microsoft.com/office/officeart/2005/8/layout/vList3#1"/>
    <dgm:cxn modelId="{11CC8850-D968-734A-A2BD-1F17B660C2A1}" type="presParOf" srcId="{AFC65910-5FCC-5949-87D1-50AAC3F5F32F}" destId="{9E45023A-B757-7749-9EB4-7B79D318909B}" srcOrd="6" destOrd="0" presId="urn:microsoft.com/office/officeart/2005/8/layout/vList3#1"/>
    <dgm:cxn modelId="{91ABFDEF-D481-E14D-B6B9-864E9B9E8CAE}" type="presParOf" srcId="{9E45023A-B757-7749-9EB4-7B79D318909B}" destId="{57BD6978-D5B8-8342-953C-C5EA32238871}" srcOrd="0" destOrd="0" presId="urn:microsoft.com/office/officeart/2005/8/layout/vList3#1"/>
    <dgm:cxn modelId="{0869AD60-A5DC-7642-8865-7995AAF7B27D}" type="presParOf" srcId="{9E45023A-B757-7749-9EB4-7B79D318909B}" destId="{0D389E95-E235-3F4E-BA24-12DD6D25A1A6}" srcOrd="1" destOrd="0" presId="urn:microsoft.com/office/officeart/2005/8/layout/vList3#1"/>
    <dgm:cxn modelId="{404D2EC7-A9D6-5345-8B4B-7ACF76B927EA}" type="presParOf" srcId="{AFC65910-5FCC-5949-87D1-50AAC3F5F32F}" destId="{B3C3ABE9-450E-FC47-98FF-DD5D1CE2D01F}" srcOrd="7" destOrd="0" presId="urn:microsoft.com/office/officeart/2005/8/layout/vList3#1"/>
    <dgm:cxn modelId="{4C4B4DC8-C372-B147-B364-D2746654E3F7}" type="presParOf" srcId="{AFC65910-5FCC-5949-87D1-50AAC3F5F32F}" destId="{CDE41035-9F97-5244-83F9-A4D4E36AD86B}" srcOrd="8" destOrd="0" presId="urn:microsoft.com/office/officeart/2005/8/layout/vList3#1"/>
    <dgm:cxn modelId="{A87FB87F-0A44-B643-8952-0F4FEAF0A5B2}" type="presParOf" srcId="{CDE41035-9F97-5244-83F9-A4D4E36AD86B}" destId="{F9E734E5-1BD8-0341-B82A-7C5FB39502F3}" srcOrd="0" destOrd="0" presId="urn:microsoft.com/office/officeart/2005/8/layout/vList3#1"/>
    <dgm:cxn modelId="{636DCBDD-E123-4E48-98D8-43BE71E74014}" type="presParOf" srcId="{CDE41035-9F97-5244-83F9-A4D4E36AD86B}" destId="{057DD16D-2122-6343-9169-C11624883121}" srcOrd="1" destOrd="0" presId="urn:microsoft.com/office/officeart/2005/8/layout/vList3#1"/>
    <dgm:cxn modelId="{A4B88C38-CF64-2245-99AB-F2728727D401}" type="presParOf" srcId="{AFC65910-5FCC-5949-87D1-50AAC3F5F32F}" destId="{1D7E6BB6-A3EA-7143-AE44-A47225C699E2}" srcOrd="9" destOrd="0" presId="urn:microsoft.com/office/officeart/2005/8/layout/vList3#1"/>
    <dgm:cxn modelId="{83C4DE6D-CBC3-B243-B4B9-852FB0E73A21}" type="presParOf" srcId="{AFC65910-5FCC-5949-87D1-50AAC3F5F32F}" destId="{0493491B-8532-F44F-8EED-A9810FE438AD}" srcOrd="10" destOrd="0" presId="urn:microsoft.com/office/officeart/2005/8/layout/vList3#1"/>
    <dgm:cxn modelId="{AD1C27EA-4791-AB4C-A17F-4644466943CF}" type="presParOf" srcId="{0493491B-8532-F44F-8EED-A9810FE438AD}" destId="{EEB952D8-874E-CE4C-8E0B-C77782F86ED7}" srcOrd="0" destOrd="0" presId="urn:microsoft.com/office/officeart/2005/8/layout/vList3#1"/>
    <dgm:cxn modelId="{67156EC5-40ED-C44A-B52B-4FC9AE200A9D}" type="presParOf" srcId="{0493491B-8532-F44F-8EED-A9810FE438AD}" destId="{48DA7027-061A-9B4D-BE39-54CE82AAA4FF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877B2E-B6F7-4946-A5AE-E8967BC2921B}">
      <dsp:nvSpPr>
        <dsp:cNvPr id="0" name=""/>
        <dsp:cNvSpPr/>
      </dsp:nvSpPr>
      <dsp:spPr>
        <a:xfrm rot="10800000">
          <a:off x="1415985" y="1829"/>
          <a:ext cx="4986223" cy="640229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2323" tIns="95250" rIns="17780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rgbClr val="C32D2E"/>
              </a:solidFill>
            </a:rPr>
            <a:t>BACKGROUND OF RESEARCH</a:t>
          </a:r>
          <a:endParaRPr lang="en-US" sz="2500" kern="1200" dirty="0">
            <a:solidFill>
              <a:srgbClr val="C32D2E"/>
            </a:solidFill>
          </a:endParaRPr>
        </a:p>
      </dsp:txBody>
      <dsp:txXfrm rot="10800000">
        <a:off x="1576042" y="1829"/>
        <a:ext cx="4826166" cy="640229"/>
      </dsp:txXfrm>
    </dsp:sp>
    <dsp:sp modelId="{370F8185-51C6-744C-922E-39C3F830725E}">
      <dsp:nvSpPr>
        <dsp:cNvPr id="0" name=""/>
        <dsp:cNvSpPr/>
      </dsp:nvSpPr>
      <dsp:spPr>
        <a:xfrm>
          <a:off x="1095871" y="1829"/>
          <a:ext cx="640229" cy="640229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tint val="50000"/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CD46342-FB0D-8E4E-8892-B26803C7493A}">
      <dsp:nvSpPr>
        <dsp:cNvPr id="0" name=""/>
        <dsp:cNvSpPr/>
      </dsp:nvSpPr>
      <dsp:spPr>
        <a:xfrm rot="10800000">
          <a:off x="1415985" y="833171"/>
          <a:ext cx="4986223" cy="640229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2323" tIns="95250" rIns="17780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rgbClr val="C32D2E"/>
              </a:solidFill>
            </a:rPr>
            <a:t>PROBLEM OF RESEARCH</a:t>
          </a:r>
          <a:endParaRPr lang="en-US" sz="2500" kern="1200" dirty="0">
            <a:solidFill>
              <a:srgbClr val="C32D2E"/>
            </a:solidFill>
          </a:endParaRPr>
        </a:p>
      </dsp:txBody>
      <dsp:txXfrm rot="10800000">
        <a:off x="1576042" y="833171"/>
        <a:ext cx="4826166" cy="640229"/>
      </dsp:txXfrm>
    </dsp:sp>
    <dsp:sp modelId="{99C779F9-8D04-F04B-BF3E-0859103C576F}">
      <dsp:nvSpPr>
        <dsp:cNvPr id="0" name=""/>
        <dsp:cNvSpPr/>
      </dsp:nvSpPr>
      <dsp:spPr>
        <a:xfrm>
          <a:off x="1095871" y="833171"/>
          <a:ext cx="640229" cy="640229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tint val="50000"/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48FFA97-4B0D-9044-ABBB-C5C101BBA49F}">
      <dsp:nvSpPr>
        <dsp:cNvPr id="0" name=""/>
        <dsp:cNvSpPr/>
      </dsp:nvSpPr>
      <dsp:spPr>
        <a:xfrm rot="10800000">
          <a:off x="1415985" y="1664514"/>
          <a:ext cx="4986223" cy="640229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2323" tIns="95250" rIns="17780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rgbClr val="C32D2E"/>
              </a:solidFill>
            </a:rPr>
            <a:t>LITERATURE REVIEW</a:t>
          </a:r>
        </a:p>
      </dsp:txBody>
      <dsp:txXfrm rot="10800000">
        <a:off x="1576042" y="1664514"/>
        <a:ext cx="4826166" cy="640229"/>
      </dsp:txXfrm>
    </dsp:sp>
    <dsp:sp modelId="{E1077763-6217-124A-A92C-658CEDD8AE80}">
      <dsp:nvSpPr>
        <dsp:cNvPr id="0" name=""/>
        <dsp:cNvSpPr/>
      </dsp:nvSpPr>
      <dsp:spPr>
        <a:xfrm>
          <a:off x="1095871" y="1664514"/>
          <a:ext cx="640229" cy="640229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tint val="50000"/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D389E95-E235-3F4E-BA24-12DD6D25A1A6}">
      <dsp:nvSpPr>
        <dsp:cNvPr id="0" name=""/>
        <dsp:cNvSpPr/>
      </dsp:nvSpPr>
      <dsp:spPr>
        <a:xfrm rot="10800000">
          <a:off x="1415985" y="2495856"/>
          <a:ext cx="4986223" cy="640229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2323" tIns="95250" rIns="17780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rgbClr val="C32D2E"/>
              </a:solidFill>
            </a:rPr>
            <a:t>EXISTING CONDITION </a:t>
          </a:r>
        </a:p>
      </dsp:txBody>
      <dsp:txXfrm rot="10800000">
        <a:off x="1576042" y="2495856"/>
        <a:ext cx="4826166" cy="640229"/>
      </dsp:txXfrm>
    </dsp:sp>
    <dsp:sp modelId="{57BD6978-D5B8-8342-953C-C5EA32238871}">
      <dsp:nvSpPr>
        <dsp:cNvPr id="0" name=""/>
        <dsp:cNvSpPr/>
      </dsp:nvSpPr>
      <dsp:spPr>
        <a:xfrm>
          <a:off x="1095871" y="2495856"/>
          <a:ext cx="640229" cy="640229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tint val="50000"/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57DD16D-2122-6343-9169-C11624883121}">
      <dsp:nvSpPr>
        <dsp:cNvPr id="0" name=""/>
        <dsp:cNvSpPr/>
      </dsp:nvSpPr>
      <dsp:spPr>
        <a:xfrm rot="10800000">
          <a:off x="1415985" y="3327198"/>
          <a:ext cx="4986223" cy="640229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2323" tIns="95250" rIns="17780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rgbClr val="C32D2E"/>
              </a:solidFill>
            </a:rPr>
            <a:t>RESULT &amp; DISCUSSION</a:t>
          </a:r>
        </a:p>
      </dsp:txBody>
      <dsp:txXfrm rot="10800000">
        <a:off x="1576042" y="3327198"/>
        <a:ext cx="4826166" cy="640229"/>
      </dsp:txXfrm>
    </dsp:sp>
    <dsp:sp modelId="{F9E734E5-1BD8-0341-B82A-7C5FB39502F3}">
      <dsp:nvSpPr>
        <dsp:cNvPr id="0" name=""/>
        <dsp:cNvSpPr/>
      </dsp:nvSpPr>
      <dsp:spPr>
        <a:xfrm>
          <a:off x="1095871" y="3327198"/>
          <a:ext cx="640229" cy="640229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tint val="50000"/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8DA7027-061A-9B4D-BE39-54CE82AAA4FF}">
      <dsp:nvSpPr>
        <dsp:cNvPr id="0" name=""/>
        <dsp:cNvSpPr/>
      </dsp:nvSpPr>
      <dsp:spPr>
        <a:xfrm rot="10800000">
          <a:off x="1415985" y="4158541"/>
          <a:ext cx="4986223" cy="640229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2323" tIns="95250" rIns="17780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rgbClr val="C32D2E"/>
              </a:solidFill>
            </a:rPr>
            <a:t>CONCLUSION</a:t>
          </a:r>
        </a:p>
      </dsp:txBody>
      <dsp:txXfrm rot="10800000">
        <a:off x="1576042" y="4158541"/>
        <a:ext cx="4826166" cy="640229"/>
      </dsp:txXfrm>
    </dsp:sp>
    <dsp:sp modelId="{EEB952D8-874E-CE4C-8E0B-C77782F86ED7}">
      <dsp:nvSpPr>
        <dsp:cNvPr id="0" name=""/>
        <dsp:cNvSpPr/>
      </dsp:nvSpPr>
      <dsp:spPr>
        <a:xfrm>
          <a:off x="1095871" y="4158541"/>
          <a:ext cx="640229" cy="640229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tint val="50000"/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D3B678-36F3-454C-832A-B3CD6F9B3D8D}" type="datetimeFigureOut">
              <a:rPr lang="id-ID" smtClean="0"/>
              <a:pPr/>
              <a:t>07/05/2017</a:t>
            </a:fld>
            <a:endParaRPr lang="id-ID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127042-51A1-42D8-A4D7-871EC3691149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D3B678-36F3-454C-832A-B3CD6F9B3D8D}" type="datetimeFigureOut">
              <a:rPr lang="id-ID" smtClean="0"/>
              <a:pPr/>
              <a:t>07/05/2017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127042-51A1-42D8-A4D7-871EC369114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D3B678-36F3-454C-832A-B3CD6F9B3D8D}" type="datetimeFigureOut">
              <a:rPr lang="id-ID" smtClean="0"/>
              <a:pPr/>
              <a:t>07/05/2017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127042-51A1-42D8-A4D7-871EC369114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D3B678-36F3-454C-832A-B3CD6F9B3D8D}" type="datetimeFigureOut">
              <a:rPr lang="id-ID" smtClean="0"/>
              <a:pPr/>
              <a:t>07/05/2017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127042-51A1-42D8-A4D7-871EC369114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D3B678-36F3-454C-832A-B3CD6F9B3D8D}" type="datetimeFigureOut">
              <a:rPr lang="id-ID" smtClean="0"/>
              <a:pPr/>
              <a:t>07/05/2017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127042-51A1-42D8-A4D7-871EC3691149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D3B678-36F3-454C-832A-B3CD6F9B3D8D}" type="datetimeFigureOut">
              <a:rPr lang="id-ID" smtClean="0"/>
              <a:pPr/>
              <a:t>07/05/2017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127042-51A1-42D8-A4D7-871EC369114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D3B678-36F3-454C-832A-B3CD6F9B3D8D}" type="datetimeFigureOut">
              <a:rPr lang="id-ID" smtClean="0"/>
              <a:pPr/>
              <a:t>07/05/2017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127042-51A1-42D8-A4D7-871EC369114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D3B678-36F3-454C-832A-B3CD6F9B3D8D}" type="datetimeFigureOut">
              <a:rPr lang="id-ID" smtClean="0"/>
              <a:pPr/>
              <a:t>07/05/2017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127042-51A1-42D8-A4D7-871EC369114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D3B678-36F3-454C-832A-B3CD6F9B3D8D}" type="datetimeFigureOut">
              <a:rPr lang="id-ID" smtClean="0"/>
              <a:pPr/>
              <a:t>07/05/2017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127042-51A1-42D8-A4D7-871EC3691149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D3B678-36F3-454C-832A-B3CD6F9B3D8D}" type="datetimeFigureOut">
              <a:rPr lang="id-ID" smtClean="0"/>
              <a:pPr/>
              <a:t>07/05/2017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127042-51A1-42D8-A4D7-871EC369114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D3B678-36F3-454C-832A-B3CD6F9B3D8D}" type="datetimeFigureOut">
              <a:rPr lang="id-ID" smtClean="0"/>
              <a:pPr/>
              <a:t>07/05/2017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127042-51A1-42D8-A4D7-871EC3691149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BD3B678-36F3-454C-832A-B3CD6F9B3D8D}" type="datetimeFigureOut">
              <a:rPr lang="id-ID" smtClean="0"/>
              <a:pPr/>
              <a:t>07/05/2017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id-ID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5127042-51A1-42D8-A4D7-871EC3691149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29124" y="4286256"/>
            <a:ext cx="4000528" cy="1000132"/>
          </a:xfrm>
        </p:spPr>
        <p:txBody>
          <a:bodyPr>
            <a:normAutofit fontScale="92500"/>
          </a:bodyPr>
          <a:lstStyle/>
          <a:p>
            <a:pPr algn="ctr"/>
            <a:r>
              <a:rPr lang="id-ID" dirty="0" smtClean="0"/>
              <a:t>Aji Subekti</a:t>
            </a:r>
          </a:p>
          <a:p>
            <a:pPr algn="ctr"/>
            <a:r>
              <a:rPr lang="en-US" dirty="0" smtClean="0"/>
              <a:t>Tamara </a:t>
            </a:r>
            <a:r>
              <a:rPr lang="en-US" dirty="0" err="1" smtClean="0"/>
              <a:t>Adriani</a:t>
            </a:r>
            <a:r>
              <a:rPr lang="en-US" dirty="0" smtClean="0"/>
              <a:t> </a:t>
            </a:r>
            <a:r>
              <a:rPr lang="en-US" dirty="0" err="1" smtClean="0"/>
              <a:t>Susetyo-Salim</a:t>
            </a:r>
            <a:endParaRPr lang="id-ID" dirty="0"/>
          </a:p>
        </p:txBody>
      </p:sp>
      <p:pic>
        <p:nvPicPr>
          <p:cNvPr id="20482" name="Picture 2" descr="Image result for record oral history clipar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46037"/>
            <a:ext cx="3786182" cy="40119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142976" y="571480"/>
            <a:ext cx="8001024" cy="15414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4000" b="1" dirty="0" smtClean="0"/>
              <a:t>Efforts </a:t>
            </a:r>
            <a:r>
              <a:rPr lang="id-ID" sz="4000" b="1" dirty="0" smtClean="0"/>
              <a:t>Conducted</a:t>
            </a:r>
            <a:r>
              <a:rPr lang="en-US" sz="4000" b="1" dirty="0" smtClean="0"/>
              <a:t> by the National Library of Indonesia to Preserve Local Knowledge Through Oral History Program</a:t>
            </a:r>
            <a:endParaRPr lang="id-ID" sz="4000" dirty="0" smtClean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3635896" cy="620688"/>
          </a:xfrm>
        </p:spPr>
        <p:txBody>
          <a:bodyPr>
            <a:normAutofit fontScale="90000"/>
          </a:bodyPr>
          <a:lstStyle/>
          <a:p>
            <a:r>
              <a:rPr lang="id-ID" sz="2400" dirty="0" smtClean="0">
                <a:solidFill>
                  <a:srgbClr val="C32D2E"/>
                </a:solidFill>
              </a:rPr>
              <a:t>RESULT &amp; DISCUSSION (2)</a:t>
            </a:r>
            <a:endParaRPr lang="id-ID" sz="2400" dirty="0">
              <a:solidFill>
                <a:srgbClr val="C32D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357298"/>
            <a:ext cx="8286808" cy="5214974"/>
          </a:xfrm>
        </p:spPr>
        <p:txBody>
          <a:bodyPr>
            <a:normAutofit/>
          </a:bodyPr>
          <a:lstStyle/>
          <a:p>
            <a:r>
              <a:rPr lang="id-ID" dirty="0" smtClean="0"/>
              <a:t>Step 2: </a:t>
            </a:r>
            <a:r>
              <a:rPr lang="id-ID" b="1" dirty="0"/>
              <a:t>Locating </a:t>
            </a:r>
            <a:r>
              <a:rPr lang="id-ID" b="1" dirty="0" smtClean="0"/>
              <a:t>Interviewees</a:t>
            </a:r>
          </a:p>
          <a:p>
            <a:pPr lvl="1"/>
            <a:r>
              <a:rPr lang="en-US" dirty="0"/>
              <a:t>started from the closest </a:t>
            </a:r>
            <a:r>
              <a:rPr lang="en-US" dirty="0" smtClean="0"/>
              <a:t>locations</a:t>
            </a:r>
            <a:endParaRPr lang="id-ID" dirty="0" smtClean="0"/>
          </a:p>
          <a:p>
            <a:pPr lvl="1"/>
            <a:r>
              <a:rPr lang="en-US" dirty="0"/>
              <a:t>teamed up with </a:t>
            </a:r>
            <a:r>
              <a:rPr lang="id-ID" dirty="0"/>
              <a:t>Yayasan PETA Indonesia</a:t>
            </a:r>
            <a:r>
              <a:rPr lang="en-US" dirty="0"/>
              <a:t> to record </a:t>
            </a:r>
            <a:r>
              <a:rPr lang="en-US" dirty="0" smtClean="0"/>
              <a:t>veterans</a:t>
            </a:r>
            <a:endParaRPr lang="id-ID" dirty="0" smtClean="0"/>
          </a:p>
          <a:p>
            <a:pPr lvl="1"/>
            <a:r>
              <a:rPr lang="id-ID" dirty="0" smtClean="0"/>
              <a:t>If chief of tribal, started from Betawi</a:t>
            </a:r>
          </a:p>
          <a:p>
            <a:pPr lvl="1"/>
            <a:endParaRPr lang="id-ID" dirty="0" smtClean="0"/>
          </a:p>
          <a:p>
            <a:r>
              <a:rPr lang="id-ID" dirty="0" smtClean="0"/>
              <a:t>Step 3: </a:t>
            </a:r>
            <a:r>
              <a:rPr lang="id-ID" b="1" dirty="0"/>
              <a:t>Selecting </a:t>
            </a:r>
            <a:r>
              <a:rPr lang="id-ID" b="1" dirty="0" smtClean="0"/>
              <a:t>Interviewers</a:t>
            </a:r>
          </a:p>
          <a:p>
            <a:pPr lvl="1"/>
            <a:r>
              <a:rPr lang="en-US" dirty="0"/>
              <a:t>experts </a:t>
            </a:r>
            <a:r>
              <a:rPr lang="id-ID" dirty="0" smtClean="0"/>
              <a:t>that</a:t>
            </a:r>
            <a:r>
              <a:rPr lang="en-US" dirty="0" smtClean="0"/>
              <a:t> </a:t>
            </a:r>
            <a:r>
              <a:rPr lang="en-US" dirty="0"/>
              <a:t>can be a bridge of knowledge comfortable and continue to drain the new </a:t>
            </a:r>
            <a:r>
              <a:rPr lang="en-US" dirty="0" smtClean="0"/>
              <a:t>information</a:t>
            </a:r>
            <a:r>
              <a:rPr lang="id-ID" dirty="0" smtClean="0"/>
              <a:t>: librarian, historian, sociologist,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3923928" cy="836712"/>
          </a:xfrm>
        </p:spPr>
        <p:txBody>
          <a:bodyPr>
            <a:normAutofit/>
          </a:bodyPr>
          <a:lstStyle/>
          <a:p>
            <a:r>
              <a:rPr lang="id-ID" sz="2400" dirty="0">
                <a:solidFill>
                  <a:srgbClr val="C32D2E"/>
                </a:solidFill>
              </a:rPr>
              <a:t>RESULT &amp; DISCUSSION </a:t>
            </a:r>
            <a:r>
              <a:rPr lang="id-ID" sz="2400" dirty="0" smtClean="0">
                <a:solidFill>
                  <a:srgbClr val="C32D2E"/>
                </a:solidFill>
              </a:rPr>
              <a:t>(3)</a:t>
            </a: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357298"/>
            <a:ext cx="8286808" cy="5214974"/>
          </a:xfrm>
        </p:spPr>
        <p:txBody>
          <a:bodyPr>
            <a:normAutofit lnSpcReduction="10000"/>
          </a:bodyPr>
          <a:lstStyle/>
          <a:p>
            <a:r>
              <a:rPr lang="id-ID" dirty="0" smtClean="0"/>
              <a:t>Step 4:</a:t>
            </a:r>
            <a:r>
              <a:rPr lang="id-ID" b="1" dirty="0" smtClean="0"/>
              <a:t> </a:t>
            </a:r>
            <a:r>
              <a:rPr lang="id-ID" b="1" dirty="0"/>
              <a:t>Choosing Recording </a:t>
            </a:r>
            <a:r>
              <a:rPr lang="id-ID" b="1" dirty="0" smtClean="0"/>
              <a:t>Equipment</a:t>
            </a:r>
          </a:p>
          <a:p>
            <a:pPr lvl="1"/>
            <a:r>
              <a:rPr lang="en-US" dirty="0"/>
              <a:t>Use a quality recording </a:t>
            </a:r>
            <a:r>
              <a:rPr lang="en-US" dirty="0" smtClean="0"/>
              <a:t>device</a:t>
            </a:r>
            <a:endParaRPr lang="id-ID" dirty="0" smtClean="0"/>
          </a:p>
          <a:p>
            <a:pPr lvl="1">
              <a:buNone/>
            </a:pPr>
            <a:endParaRPr lang="id-ID" dirty="0"/>
          </a:p>
          <a:p>
            <a:pPr lvl="1">
              <a:buNone/>
            </a:pPr>
            <a:endParaRPr lang="id-ID" dirty="0" smtClean="0"/>
          </a:p>
          <a:p>
            <a:pPr lvl="1">
              <a:buNone/>
            </a:pPr>
            <a:endParaRPr lang="id-ID" dirty="0" smtClean="0"/>
          </a:p>
          <a:p>
            <a:pPr lvl="1">
              <a:buNone/>
            </a:pPr>
            <a:endParaRPr lang="id-ID" dirty="0" smtClean="0"/>
          </a:p>
          <a:p>
            <a:r>
              <a:rPr lang="id-ID" dirty="0" smtClean="0"/>
              <a:t>Step 5 : </a:t>
            </a:r>
            <a:r>
              <a:rPr lang="id-ID" b="1" dirty="0"/>
              <a:t>Conducting </a:t>
            </a:r>
            <a:r>
              <a:rPr lang="id-ID" b="1" dirty="0" smtClean="0"/>
              <a:t>Interviews</a:t>
            </a:r>
          </a:p>
          <a:p>
            <a:pPr lvl="1"/>
            <a:r>
              <a:rPr lang="id-ID" dirty="0"/>
              <a:t>Let them choose the place, and </a:t>
            </a:r>
            <a:r>
              <a:rPr lang="id-ID" dirty="0" smtClean="0"/>
              <a:t>homes</a:t>
            </a:r>
          </a:p>
          <a:p>
            <a:pPr lvl="1"/>
            <a:r>
              <a:rPr lang="id-ID" dirty="0"/>
              <a:t>make contact with subjects through a personal </a:t>
            </a:r>
            <a:r>
              <a:rPr lang="id-ID" dirty="0" smtClean="0"/>
              <a:t>meeting</a:t>
            </a:r>
          </a:p>
          <a:p>
            <a:pPr lvl="1"/>
            <a:r>
              <a:rPr lang="id-ID" dirty="0" smtClean="0"/>
              <a:t>Give trust</a:t>
            </a:r>
          </a:p>
        </p:txBody>
      </p:sp>
      <p:pic>
        <p:nvPicPr>
          <p:cNvPr id="1026" name="Picture 2" descr="Image result for professional video recording devi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2285992"/>
            <a:ext cx="3013067" cy="1670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3419872" cy="620688"/>
          </a:xfrm>
        </p:spPr>
        <p:txBody>
          <a:bodyPr>
            <a:normAutofit fontScale="90000"/>
          </a:bodyPr>
          <a:lstStyle/>
          <a:p>
            <a:r>
              <a:rPr lang="id-ID" sz="2400" dirty="0">
                <a:solidFill>
                  <a:srgbClr val="C32D2E"/>
                </a:solidFill>
              </a:rPr>
              <a:t>RESULT &amp; DISCUSSION </a:t>
            </a:r>
            <a:r>
              <a:rPr lang="id-ID" sz="2400" dirty="0" smtClean="0">
                <a:solidFill>
                  <a:srgbClr val="C32D2E"/>
                </a:solidFill>
              </a:rPr>
              <a:t>(4)</a:t>
            </a: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357298"/>
            <a:ext cx="8286808" cy="5214974"/>
          </a:xfrm>
        </p:spPr>
        <p:txBody>
          <a:bodyPr>
            <a:normAutofit/>
          </a:bodyPr>
          <a:lstStyle/>
          <a:p>
            <a:r>
              <a:rPr lang="id-ID" dirty="0"/>
              <a:t>Step 6 </a:t>
            </a:r>
            <a:r>
              <a:rPr lang="id-ID" b="1" dirty="0"/>
              <a:t>: </a:t>
            </a:r>
            <a:r>
              <a:rPr lang="id-ID" b="1" dirty="0" smtClean="0"/>
              <a:t>Processing </a:t>
            </a:r>
            <a:r>
              <a:rPr lang="id-ID" b="1" dirty="0"/>
              <a:t>The </a:t>
            </a:r>
            <a:r>
              <a:rPr lang="id-ID" b="1" dirty="0" smtClean="0"/>
              <a:t>Interviews</a:t>
            </a:r>
          </a:p>
          <a:p>
            <a:pPr lvl="1"/>
            <a:r>
              <a:rPr lang="id-ID" dirty="0"/>
              <a:t>the work of preservation </a:t>
            </a:r>
            <a:r>
              <a:rPr lang="id-ID" dirty="0" smtClean="0"/>
              <a:t>begins: back up data</a:t>
            </a:r>
          </a:p>
          <a:p>
            <a:pPr lvl="1"/>
            <a:r>
              <a:rPr lang="id-ID" i="1" dirty="0"/>
              <a:t>Full transcripts </a:t>
            </a:r>
            <a:r>
              <a:rPr lang="id-ID" dirty="0"/>
              <a:t>involve the verbatim transcription — both questions and answers — of the entire interview </a:t>
            </a:r>
            <a:endParaRPr lang="id-ID" dirty="0" smtClean="0"/>
          </a:p>
          <a:p>
            <a:pPr lvl="1">
              <a:buNone/>
            </a:pPr>
            <a:endParaRPr lang="id-ID" dirty="0" smtClean="0"/>
          </a:p>
          <a:p>
            <a:r>
              <a:rPr lang="id-ID" dirty="0"/>
              <a:t>Step 7 </a:t>
            </a:r>
            <a:r>
              <a:rPr lang="id-ID" b="1" dirty="0"/>
              <a:t>: Understanding Ethical And Legal </a:t>
            </a:r>
            <a:r>
              <a:rPr lang="id-ID" b="1" dirty="0" smtClean="0"/>
              <a:t>Considerations</a:t>
            </a:r>
          </a:p>
          <a:p>
            <a:pPr lvl="1"/>
            <a:r>
              <a:rPr lang="id-ID" dirty="0"/>
              <a:t>sign a release form</a:t>
            </a:r>
          </a:p>
          <a:p>
            <a:pPr>
              <a:buNone/>
            </a:pPr>
            <a:r>
              <a:rPr lang="id-ID" dirty="0" smtClean="0"/>
              <a:t>	</a:t>
            </a:r>
            <a:endParaRPr lang="id-ID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71472" y="571480"/>
            <a:ext cx="8572528" cy="6429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2800" b="1" dirty="0" smtClean="0"/>
              <a:t>Capturing Local Knowledge With Oral History Method</a:t>
            </a:r>
            <a:endParaRPr lang="id-ID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3779912" cy="1268760"/>
          </a:xfrm>
        </p:spPr>
        <p:txBody>
          <a:bodyPr>
            <a:normAutofit/>
          </a:bodyPr>
          <a:lstStyle/>
          <a:p>
            <a:r>
              <a:rPr lang="id-ID" sz="2400" dirty="0">
                <a:solidFill>
                  <a:srgbClr val="C32D2E"/>
                </a:solidFill>
              </a:rPr>
              <a:t>RESULT &amp; DISCUSSION </a:t>
            </a:r>
            <a:r>
              <a:rPr lang="id-ID" sz="2400" dirty="0" smtClean="0">
                <a:solidFill>
                  <a:srgbClr val="C32D2E"/>
                </a:solidFill>
              </a:rPr>
              <a:t>(5)</a:t>
            </a: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357298"/>
            <a:ext cx="8286808" cy="5214974"/>
          </a:xfrm>
        </p:spPr>
        <p:txBody>
          <a:bodyPr>
            <a:normAutofit/>
          </a:bodyPr>
          <a:lstStyle/>
          <a:p>
            <a:r>
              <a:rPr lang="id-ID" dirty="0"/>
              <a:t>Step 8 </a:t>
            </a:r>
            <a:r>
              <a:rPr lang="id-ID" b="1" dirty="0"/>
              <a:t>: </a:t>
            </a:r>
            <a:r>
              <a:rPr lang="en-US" b="1" dirty="0"/>
              <a:t>Disseminating</a:t>
            </a:r>
            <a:endParaRPr lang="id-ID" dirty="0"/>
          </a:p>
          <a:p>
            <a:pPr lvl="1"/>
            <a:r>
              <a:rPr lang="id-ID" dirty="0"/>
              <a:t>accessible to potential </a:t>
            </a:r>
            <a:r>
              <a:rPr lang="id-ID" dirty="0" smtClean="0"/>
              <a:t>users</a:t>
            </a:r>
            <a:r>
              <a:rPr lang="id-ID" sz="2400" dirty="0" smtClean="0"/>
              <a:t>, </a:t>
            </a:r>
            <a:r>
              <a:rPr lang="id-ID" dirty="0" smtClean="0"/>
              <a:t>both </a:t>
            </a:r>
            <a:r>
              <a:rPr lang="id-ID" dirty="0"/>
              <a:t>the physical tape or transcript, and its </a:t>
            </a:r>
            <a:r>
              <a:rPr lang="id-ID" dirty="0" smtClean="0"/>
              <a:t>contents</a:t>
            </a:r>
          </a:p>
          <a:p>
            <a:pPr lvl="1"/>
            <a:r>
              <a:rPr lang="id-ID" sz="2400" dirty="0" smtClean="0"/>
              <a:t>Bibliographic controll</a:t>
            </a:r>
            <a:endParaRPr lang="id-ID" sz="2400" dirty="0"/>
          </a:p>
          <a:p>
            <a:pPr lvl="1">
              <a:buNone/>
            </a:pPr>
            <a:endParaRPr lang="id-ID" dirty="0" smtClean="0"/>
          </a:p>
          <a:p>
            <a:r>
              <a:rPr lang="id-ID" dirty="0"/>
              <a:t>Step 9</a:t>
            </a:r>
            <a:r>
              <a:rPr lang="id-ID" dirty="0" smtClean="0"/>
              <a:t> </a:t>
            </a:r>
            <a:r>
              <a:rPr lang="id-ID" b="1" dirty="0"/>
              <a:t>: </a:t>
            </a:r>
            <a:r>
              <a:rPr lang="en-US" b="1" dirty="0"/>
              <a:t>Preserving And Continuously Updating</a:t>
            </a:r>
            <a:endParaRPr lang="id-ID" b="1" dirty="0" smtClean="0"/>
          </a:p>
          <a:p>
            <a:pPr lvl="1"/>
            <a:r>
              <a:rPr lang="en-US" dirty="0"/>
              <a:t>preserving the recorded evidence for future use of researchers</a:t>
            </a:r>
            <a:r>
              <a:rPr lang="id-ID" dirty="0" smtClean="0"/>
              <a:t>	</a:t>
            </a:r>
          </a:p>
          <a:p>
            <a:pPr lvl="1"/>
            <a:r>
              <a:rPr lang="id-ID" dirty="0" smtClean="0"/>
              <a:t>C</a:t>
            </a:r>
            <a:r>
              <a:rPr lang="en-US" dirty="0" err="1" smtClean="0"/>
              <a:t>reating</a:t>
            </a:r>
            <a:r>
              <a:rPr lang="id-ID" dirty="0" smtClean="0"/>
              <a:t> Oral </a:t>
            </a:r>
            <a:r>
              <a:rPr lang="id-ID" dirty="0"/>
              <a:t>History</a:t>
            </a:r>
            <a:r>
              <a:rPr lang="en-US" dirty="0"/>
              <a:t> collections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488" y="274638"/>
            <a:ext cx="6076200" cy="1143000"/>
          </a:xfrm>
        </p:spPr>
        <p:txBody>
          <a:bodyPr/>
          <a:lstStyle/>
          <a:p>
            <a:r>
              <a:rPr lang="id-ID" dirty="0" smtClean="0"/>
              <a:t>Conclusion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17747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Times was running out. The number of people who had first hand knowledge of  this era was </a:t>
            </a:r>
            <a:r>
              <a:rPr lang="en-US" dirty="0" smtClean="0"/>
              <a:t>declining</a:t>
            </a:r>
            <a:endParaRPr lang="id-ID" dirty="0" smtClean="0"/>
          </a:p>
          <a:p>
            <a:r>
              <a:rPr lang="en-US" dirty="0"/>
              <a:t>Oral history is also useful to save and preserve local knowledge, as well as those owned by individuals or indigenous </a:t>
            </a:r>
            <a:r>
              <a:rPr lang="en-US" dirty="0" smtClean="0"/>
              <a:t>peoples</a:t>
            </a:r>
            <a:endParaRPr lang="id-ID" dirty="0" smtClean="0"/>
          </a:p>
          <a:p>
            <a:r>
              <a:rPr lang="en-US" dirty="0"/>
              <a:t>D</a:t>
            </a:r>
            <a:r>
              <a:rPr lang="en-US" dirty="0" smtClean="0"/>
              <a:t>o </a:t>
            </a:r>
            <a:r>
              <a:rPr lang="en-US" dirty="0"/>
              <a:t>an oral history program is not easy, especially for </a:t>
            </a:r>
            <a:r>
              <a:rPr lang="en-US" dirty="0" smtClean="0"/>
              <a:t>librarians</a:t>
            </a:r>
            <a:r>
              <a:rPr lang="id-ID" dirty="0" smtClean="0"/>
              <a:t>, so:</a:t>
            </a:r>
          </a:p>
          <a:p>
            <a:pPr lvl="1"/>
            <a:r>
              <a:rPr lang="id-ID" dirty="0" smtClean="0"/>
              <a:t>Training of Oral History Program as part of collection development</a:t>
            </a:r>
          </a:p>
          <a:p>
            <a:pPr lvl="1"/>
            <a:r>
              <a:rPr lang="id-ID" dirty="0" smtClean="0"/>
              <a:t>Coloborating </a:t>
            </a:r>
            <a:r>
              <a:rPr lang="en-US" dirty="0"/>
              <a:t>with other related </a:t>
            </a:r>
            <a:r>
              <a:rPr lang="en-US" dirty="0" smtClean="0"/>
              <a:t>professions</a:t>
            </a:r>
            <a:endParaRPr lang="id-ID" dirty="0" smtClean="0"/>
          </a:p>
          <a:p>
            <a:pPr lvl="1"/>
            <a:r>
              <a:rPr lang="id-ID" dirty="0" smtClean="0"/>
              <a:t>Funds</a:t>
            </a:r>
          </a:p>
          <a:p>
            <a:pPr lvl="1"/>
            <a:r>
              <a:rPr lang="id-ID" dirty="0" smtClean="0"/>
              <a:t>Leadership</a:t>
            </a:r>
          </a:p>
          <a:p>
            <a:pPr lvl="1"/>
            <a:r>
              <a:rPr lang="en-US" dirty="0" smtClean="0"/>
              <a:t>the sponsoring institution's </a:t>
            </a:r>
          </a:p>
          <a:p>
            <a:pPr lvl="1"/>
            <a:endParaRPr lang="id-ID" dirty="0" smtClean="0"/>
          </a:p>
          <a:p>
            <a:pPr lvl="1">
              <a:buNone/>
            </a:pPr>
            <a:endParaRPr lang="id-ID" dirty="0"/>
          </a:p>
        </p:txBody>
      </p:sp>
      <p:pic>
        <p:nvPicPr>
          <p:cNvPr id="25602" name="Picture 2" descr="Image result for sejarah lis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286000" cy="1714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32D2E"/>
                </a:solidFill>
              </a:rPr>
              <a:t>Thank you </a:t>
            </a:r>
            <a:endParaRPr lang="en-US" dirty="0">
              <a:solidFill>
                <a:srgbClr val="C32D2E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06071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5403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32D2E"/>
                </a:solidFill>
              </a:rPr>
              <a:t>OUTLINE OF PRESENTATION</a:t>
            </a:r>
            <a:br>
              <a:rPr lang="en-US" dirty="0" smtClean="0">
                <a:solidFill>
                  <a:srgbClr val="C32D2E"/>
                </a:solidFill>
              </a:rPr>
            </a:br>
            <a:endParaRPr lang="en-US" dirty="0">
              <a:solidFill>
                <a:srgbClr val="C32D2E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47810315"/>
              </p:ext>
            </p:extLst>
          </p:nvPr>
        </p:nvGraphicFramePr>
        <p:xfrm>
          <a:off x="1435608" y="1447800"/>
          <a:ext cx="7498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58304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-24"/>
            <a:ext cx="8229600" cy="1143000"/>
          </a:xfrm>
        </p:spPr>
        <p:txBody>
          <a:bodyPr/>
          <a:lstStyle/>
          <a:p>
            <a:r>
              <a:rPr lang="id-ID" dirty="0" smtClean="0"/>
              <a:t>Background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 smtClean="0"/>
              <a:t>Oral history : </a:t>
            </a:r>
            <a:r>
              <a:rPr lang="en-US" dirty="0"/>
              <a:t>first developed by Allan </a:t>
            </a:r>
            <a:r>
              <a:rPr lang="en-US" dirty="0" err="1"/>
              <a:t>Nevin</a:t>
            </a:r>
            <a:r>
              <a:rPr lang="en-US" dirty="0"/>
              <a:t> from Columbia University in approximately </a:t>
            </a:r>
            <a:r>
              <a:rPr lang="en-US" dirty="0" smtClean="0"/>
              <a:t>1940</a:t>
            </a:r>
            <a:endParaRPr lang="id-ID" dirty="0" smtClean="0"/>
          </a:p>
          <a:p>
            <a:pPr lvl="1"/>
            <a:r>
              <a:rPr lang="en-US" dirty="0"/>
              <a:t>every people </a:t>
            </a:r>
            <a:r>
              <a:rPr lang="en-US" dirty="0" smtClean="0"/>
              <a:t>ha</a:t>
            </a:r>
            <a:r>
              <a:rPr lang="id-ID" dirty="0" smtClean="0"/>
              <a:t>s</a:t>
            </a:r>
            <a:r>
              <a:rPr lang="en-US" dirty="0" smtClean="0"/>
              <a:t> </a:t>
            </a:r>
            <a:r>
              <a:rPr lang="en-US" b="1" dirty="0"/>
              <a:t>memories</a:t>
            </a:r>
            <a:r>
              <a:rPr lang="en-US" dirty="0"/>
              <a:t> and memories of historical value, therefore it must be </a:t>
            </a:r>
            <a:r>
              <a:rPr lang="en-US" b="1" dirty="0"/>
              <a:t>preserved</a:t>
            </a:r>
            <a:r>
              <a:rPr lang="en-US" dirty="0"/>
              <a:t> by doing a </a:t>
            </a:r>
            <a:r>
              <a:rPr lang="en-US" b="1" dirty="0"/>
              <a:t>systematic interview </a:t>
            </a:r>
            <a:r>
              <a:rPr lang="en-US" b="1" dirty="0" smtClean="0"/>
              <a:t>techniques</a:t>
            </a:r>
            <a:endParaRPr lang="id-ID" b="1" dirty="0" smtClean="0"/>
          </a:p>
          <a:p>
            <a:r>
              <a:rPr lang="en-US" dirty="0"/>
              <a:t>Among librarians, oral history techniques are still rarely done in an effort to preserve </a:t>
            </a:r>
            <a:r>
              <a:rPr lang="en-US" dirty="0" smtClean="0"/>
              <a:t>knowledge</a:t>
            </a:r>
            <a:r>
              <a:rPr lang="id-ID" dirty="0" smtClean="0"/>
              <a:t>, because:</a:t>
            </a:r>
          </a:p>
          <a:p>
            <a:pPr lvl="1"/>
            <a:r>
              <a:rPr lang="en-US" dirty="0"/>
              <a:t>the librarians only manage the explicit knowledge</a:t>
            </a:r>
            <a:endParaRPr lang="id-ID" dirty="0" smtClean="0"/>
          </a:p>
          <a:p>
            <a:pPr lvl="1"/>
            <a:r>
              <a:rPr lang="id-ID" dirty="0" smtClean="0"/>
              <a:t>Tacit knowledge</a:t>
            </a:r>
          </a:p>
          <a:p>
            <a:pPr lvl="2"/>
            <a:r>
              <a:rPr lang="en-US" dirty="0" smtClean="0"/>
              <a:t>not </a:t>
            </a:r>
            <a:r>
              <a:rPr lang="en-US" dirty="0"/>
              <a:t>readily seen and expressed</a:t>
            </a:r>
            <a:r>
              <a:rPr lang="en-US" dirty="0" smtClean="0"/>
              <a:t>.</a:t>
            </a:r>
            <a:endParaRPr lang="id-ID" dirty="0" smtClean="0"/>
          </a:p>
          <a:p>
            <a:pPr lvl="2"/>
            <a:r>
              <a:rPr lang="en-US" dirty="0" smtClean="0"/>
              <a:t> </a:t>
            </a:r>
            <a:r>
              <a:rPr lang="en-US" dirty="0"/>
              <a:t>It is rooted in </a:t>
            </a:r>
            <a:r>
              <a:rPr lang="en-US" b="1" dirty="0"/>
              <a:t>action</a:t>
            </a:r>
            <a:r>
              <a:rPr lang="en-US" dirty="0"/>
              <a:t> </a:t>
            </a:r>
            <a:r>
              <a:rPr lang="en-US" b="1" dirty="0"/>
              <a:t>and personal experience</a:t>
            </a:r>
            <a:r>
              <a:rPr lang="en-US" dirty="0"/>
              <a:t>. </a:t>
            </a:r>
            <a:endParaRPr lang="id-ID" dirty="0" smtClean="0"/>
          </a:p>
          <a:p>
            <a:pPr lvl="2"/>
            <a:r>
              <a:rPr lang="en-US" dirty="0" smtClean="0"/>
              <a:t>can </a:t>
            </a:r>
            <a:r>
              <a:rPr lang="en-US" dirty="0"/>
              <a:t>be in the community or communities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-24"/>
            <a:ext cx="8229600" cy="1143000"/>
          </a:xfrm>
        </p:spPr>
        <p:txBody>
          <a:bodyPr>
            <a:normAutofit/>
          </a:bodyPr>
          <a:lstStyle/>
          <a:p>
            <a:r>
              <a:rPr lang="id-ID" dirty="0" smtClean="0"/>
              <a:t>Background (2)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In the tradition of growing in Africa, it is often said "</a:t>
            </a:r>
            <a:r>
              <a:rPr lang="en-US" i="1" dirty="0"/>
              <a:t>if there is an elder dies, a library has been lost</a:t>
            </a:r>
            <a:r>
              <a:rPr lang="en-US" dirty="0"/>
              <a:t>". </a:t>
            </a:r>
            <a:endParaRPr lang="id-ID" dirty="0" smtClean="0"/>
          </a:p>
          <a:p>
            <a:r>
              <a:rPr lang="en-US" dirty="0" smtClean="0"/>
              <a:t>Indonesia </a:t>
            </a:r>
            <a:r>
              <a:rPr lang="id-ID" dirty="0" smtClean="0"/>
              <a:t>has</a:t>
            </a:r>
            <a:r>
              <a:rPr lang="en-US" dirty="0" smtClean="0"/>
              <a:t> </a:t>
            </a:r>
            <a:r>
              <a:rPr lang="en-US" dirty="0"/>
              <a:t>various tribes and </a:t>
            </a:r>
            <a:r>
              <a:rPr lang="en-US" dirty="0" smtClean="0"/>
              <a:t>customs</a:t>
            </a:r>
            <a:r>
              <a:rPr lang="id-ID" dirty="0" smtClean="0"/>
              <a:t>, but</a:t>
            </a:r>
          </a:p>
          <a:p>
            <a:pPr lvl="1"/>
            <a:r>
              <a:rPr lang="en-US" dirty="0"/>
              <a:t>written language was rare, the only way to preserve tribal laws was to orally transmit them to the next generation</a:t>
            </a:r>
            <a:endParaRPr lang="id-ID" dirty="0" smtClean="0"/>
          </a:p>
          <a:p>
            <a:pPr lvl="1"/>
            <a:r>
              <a:rPr lang="en-US" dirty="0"/>
              <a:t>oral traditions in indigenous communities in Indonesia is very </a:t>
            </a:r>
            <a:r>
              <a:rPr lang="en-US" dirty="0" smtClean="0"/>
              <a:t>strong</a:t>
            </a:r>
            <a:endParaRPr lang="id-ID" dirty="0" smtClean="0"/>
          </a:p>
          <a:p>
            <a:r>
              <a:rPr lang="id-ID" dirty="0" smtClean="0"/>
              <a:t>It</a:t>
            </a:r>
            <a:r>
              <a:rPr lang="en-US" dirty="0" smtClean="0"/>
              <a:t> </a:t>
            </a:r>
            <a:r>
              <a:rPr lang="en-US" dirty="0"/>
              <a:t>becomes </a:t>
            </a:r>
            <a:r>
              <a:rPr lang="en-US" dirty="0" smtClean="0"/>
              <a:t>a </a:t>
            </a:r>
            <a:r>
              <a:rPr lang="en-US" dirty="0" smtClean="0"/>
              <a:t>challenge</a:t>
            </a:r>
            <a:r>
              <a:rPr lang="id-ID" dirty="0" smtClean="0"/>
              <a:t> for </a:t>
            </a:r>
            <a:r>
              <a:rPr lang="en-US" dirty="0" smtClean="0"/>
              <a:t>librarian </a:t>
            </a:r>
            <a:r>
              <a:rPr lang="en-US" dirty="0"/>
              <a:t>in </a:t>
            </a:r>
            <a:r>
              <a:rPr lang="en-US" dirty="0" smtClean="0"/>
              <a:t>preserving </a:t>
            </a:r>
            <a:r>
              <a:rPr lang="id-ID" dirty="0" smtClean="0"/>
              <a:t>Tacit knowledge</a:t>
            </a:r>
          </a:p>
          <a:p>
            <a:r>
              <a:rPr lang="id-ID" b="1" dirty="0" smtClean="0"/>
              <a:t>The </a:t>
            </a:r>
            <a:r>
              <a:rPr lang="en-US" b="1" dirty="0" smtClean="0"/>
              <a:t>Systematic technique</a:t>
            </a:r>
            <a:r>
              <a:rPr lang="id-ID" b="1" dirty="0" smtClean="0"/>
              <a:t> </a:t>
            </a:r>
            <a:r>
              <a:rPr lang="id-ID" dirty="0" smtClean="0"/>
              <a:t>to capture that knowledge is </a:t>
            </a:r>
            <a:r>
              <a:rPr lang="id-ID" b="1" dirty="0" smtClean="0"/>
              <a:t>Oral History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Problems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are the effort</a:t>
            </a:r>
            <a:r>
              <a:rPr lang="id-ID" dirty="0" smtClean="0"/>
              <a:t> and role</a:t>
            </a:r>
            <a:r>
              <a:rPr lang="en-US" dirty="0" smtClean="0"/>
              <a:t> of </a:t>
            </a:r>
            <a:r>
              <a:rPr lang="id-ID" dirty="0" smtClean="0"/>
              <a:t>national </a:t>
            </a:r>
            <a:r>
              <a:rPr lang="en-US" dirty="0" smtClean="0"/>
              <a:t>library in preserving local knowledge?</a:t>
            </a:r>
            <a:endParaRPr lang="id-ID" dirty="0" smtClean="0"/>
          </a:p>
          <a:p>
            <a:r>
              <a:rPr lang="id-ID" dirty="0" smtClean="0"/>
              <a:t>How to </a:t>
            </a:r>
            <a:r>
              <a:rPr lang="en-US" dirty="0" smtClean="0"/>
              <a:t>capture local knowledge with oral history method</a:t>
            </a:r>
            <a:r>
              <a:rPr lang="id-ID" dirty="0" smtClean="0"/>
              <a:t>?</a:t>
            </a:r>
          </a:p>
          <a:p>
            <a:endParaRPr lang="en-US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2071670" cy="571480"/>
          </a:xfrm>
        </p:spPr>
        <p:txBody>
          <a:bodyPr>
            <a:normAutofit fontScale="90000"/>
          </a:bodyPr>
          <a:lstStyle/>
          <a:p>
            <a:r>
              <a:rPr lang="id-ID" sz="2400" dirty="0" smtClean="0">
                <a:solidFill>
                  <a:srgbClr val="C32D2E"/>
                </a:solidFill>
              </a:rPr>
              <a:t>LITERATURE REVIEW </a:t>
            </a:r>
            <a:endParaRPr lang="id-ID" sz="2400" dirty="0">
              <a:solidFill>
                <a:srgbClr val="C32D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500042"/>
            <a:ext cx="8501122" cy="6215082"/>
          </a:xfrm>
        </p:spPr>
        <p:txBody>
          <a:bodyPr>
            <a:normAutofit fontScale="77500" lnSpcReduction="20000"/>
          </a:bodyPr>
          <a:lstStyle/>
          <a:p>
            <a:endParaRPr lang="id-ID" b="1" dirty="0"/>
          </a:p>
          <a:p>
            <a:pPr lvl="1"/>
            <a:r>
              <a:rPr lang="en-US" dirty="0"/>
              <a:t>local knowledge </a:t>
            </a:r>
            <a:r>
              <a:rPr lang="en-US" dirty="0" smtClean="0"/>
              <a:t>is </a:t>
            </a:r>
            <a:r>
              <a:rPr lang="en-US" dirty="0"/>
              <a:t>the basis for agriculture, health care, food preparation, education, environmental conservation and other activities. Much of such knowledge is passed down from generation to generation, usually</a:t>
            </a:r>
            <a:r>
              <a:rPr lang="en-US" b="1" dirty="0"/>
              <a:t> verbally</a:t>
            </a:r>
            <a:endParaRPr lang="id-ID" b="1" dirty="0"/>
          </a:p>
          <a:p>
            <a:pPr lvl="1"/>
            <a:r>
              <a:rPr lang="id-ID" dirty="0" smtClean="0"/>
              <a:t>IFLA (</a:t>
            </a:r>
            <a:r>
              <a:rPr lang="en-US" dirty="0"/>
              <a:t>The International Federation of Library Associations and </a:t>
            </a:r>
            <a:r>
              <a:rPr lang="en-US" dirty="0" smtClean="0"/>
              <a:t>Institutions</a:t>
            </a:r>
            <a:r>
              <a:rPr lang="id-ID" dirty="0" smtClean="0"/>
              <a:t>)</a:t>
            </a:r>
            <a:r>
              <a:rPr lang="en-US" dirty="0"/>
              <a:t> recommends that libraries and </a:t>
            </a:r>
            <a:r>
              <a:rPr lang="en-US" dirty="0" smtClean="0"/>
              <a:t>archives</a:t>
            </a:r>
            <a:r>
              <a:rPr lang="id-ID" dirty="0" smtClean="0"/>
              <a:t> should </a:t>
            </a:r>
            <a:r>
              <a:rPr lang="en-US" dirty="0" smtClean="0"/>
              <a:t>implement </a:t>
            </a:r>
            <a:r>
              <a:rPr lang="en-US" dirty="0"/>
              <a:t>programs to </a:t>
            </a:r>
            <a:r>
              <a:rPr lang="en-US" b="1" dirty="0"/>
              <a:t>collec</a:t>
            </a:r>
            <a:r>
              <a:rPr lang="en-US" dirty="0"/>
              <a:t>t, </a:t>
            </a:r>
            <a:r>
              <a:rPr lang="en-US" b="1" dirty="0"/>
              <a:t>preserve and disseminate</a:t>
            </a:r>
            <a:r>
              <a:rPr lang="en-US" dirty="0"/>
              <a:t> indigenous and local traditional knowledge </a:t>
            </a:r>
            <a:r>
              <a:rPr lang="en-US" dirty="0" smtClean="0"/>
              <a:t>resources</a:t>
            </a:r>
            <a:endParaRPr lang="id-ID" dirty="0" smtClean="0"/>
          </a:p>
          <a:p>
            <a:pPr lvl="1"/>
            <a:r>
              <a:rPr lang="en-US" b="1" dirty="0"/>
              <a:t>i</a:t>
            </a:r>
            <a:r>
              <a:rPr lang="en-US" dirty="0"/>
              <a:t>nclude</a:t>
            </a:r>
            <a:r>
              <a:rPr lang="en-US" b="1" dirty="0"/>
              <a:t> selection, collection, production, documentation, organization, preservation, dissemination and </a:t>
            </a:r>
            <a:r>
              <a:rPr lang="en-US" b="1" dirty="0" smtClean="0"/>
              <a:t>exchange</a:t>
            </a:r>
            <a:endParaRPr lang="id-ID" b="1" dirty="0" smtClean="0"/>
          </a:p>
          <a:p>
            <a:pPr lvl="2"/>
            <a:r>
              <a:rPr lang="en-US" sz="2600" dirty="0"/>
              <a:t>maintaining equipment needed to retrieve information stored on a compact disc;</a:t>
            </a:r>
            <a:endParaRPr lang="id-ID" sz="2600" dirty="0"/>
          </a:p>
          <a:p>
            <a:pPr lvl="2"/>
            <a:r>
              <a:rPr lang="en-US" sz="2600" dirty="0"/>
              <a:t> providing physical storage space to house books, magazines, and newspapers;</a:t>
            </a:r>
            <a:endParaRPr lang="id-ID" sz="2600" dirty="0"/>
          </a:p>
          <a:p>
            <a:pPr lvl="2"/>
            <a:r>
              <a:rPr lang="en-US" sz="2600" dirty="0"/>
              <a:t> using special handling techniques to access information made available from photographs, diaries, letters, or other memorabilia;</a:t>
            </a:r>
            <a:endParaRPr lang="id-ID" sz="2600" dirty="0"/>
          </a:p>
          <a:p>
            <a:pPr lvl="2"/>
            <a:r>
              <a:rPr lang="en-US" sz="2600" dirty="0"/>
              <a:t> adhering to certain design specifications to ensure a website’s usability; and</a:t>
            </a:r>
            <a:endParaRPr lang="id-ID" sz="2600" dirty="0"/>
          </a:p>
          <a:p>
            <a:pPr lvl="2"/>
            <a:r>
              <a:rPr lang="en-US" sz="2600" dirty="0"/>
              <a:t> creating citations or descriptions of artifacts, for use in bibliographic databases</a:t>
            </a:r>
            <a:endParaRPr lang="id-ID" sz="2600" dirty="0"/>
          </a:p>
          <a:p>
            <a:pPr lvl="1"/>
            <a:endParaRPr lang="id-ID" b="1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000232" y="0"/>
            <a:ext cx="6715172" cy="6429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r>
              <a:rPr lang="en-US" sz="2800" b="1" dirty="0" smtClean="0"/>
              <a:t>Library</a:t>
            </a:r>
            <a:r>
              <a:rPr lang="id-ID" sz="2800" b="1" dirty="0" smtClean="0"/>
              <a:t> </a:t>
            </a:r>
            <a:r>
              <a:rPr lang="en-US" sz="2800" b="1" dirty="0" smtClean="0"/>
              <a:t>Preserving</a:t>
            </a:r>
            <a:r>
              <a:rPr lang="id-ID" sz="2800" b="1" dirty="0" smtClean="0"/>
              <a:t> </a:t>
            </a:r>
            <a:r>
              <a:rPr lang="en-US" sz="2800" b="1" dirty="0" smtClean="0"/>
              <a:t>the Local Knowledge</a:t>
            </a:r>
            <a:endParaRPr lang="id-ID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2071670" cy="571480"/>
          </a:xfrm>
        </p:spPr>
        <p:txBody>
          <a:bodyPr>
            <a:normAutofit fontScale="90000"/>
          </a:bodyPr>
          <a:lstStyle/>
          <a:p>
            <a:r>
              <a:rPr lang="id-ID" sz="2400" dirty="0" smtClean="0">
                <a:solidFill>
                  <a:srgbClr val="C32D2E"/>
                </a:solidFill>
              </a:rPr>
              <a:t>EXISTING CONDITION (1)</a:t>
            </a:r>
            <a:endParaRPr lang="id-ID" sz="2400" dirty="0">
              <a:solidFill>
                <a:srgbClr val="C32D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785794"/>
            <a:ext cx="8215370" cy="592933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National library has responsible to develop a national collection to preserve the nation's cultural</a:t>
            </a:r>
          </a:p>
          <a:p>
            <a:r>
              <a:rPr lang="en-US" dirty="0" smtClean="0"/>
              <a:t>the </a:t>
            </a:r>
            <a:r>
              <a:rPr lang="en-US" dirty="0"/>
              <a:t>points of oral history is still not a priority </a:t>
            </a:r>
            <a:r>
              <a:rPr lang="id-ID" dirty="0" smtClean="0"/>
              <a:t>in Collection Development policy, </a:t>
            </a:r>
            <a:r>
              <a:rPr lang="en-US" dirty="0"/>
              <a:t>because oral history program is not easy, especially for </a:t>
            </a:r>
            <a:r>
              <a:rPr lang="en-US" dirty="0" smtClean="0"/>
              <a:t>librarians</a:t>
            </a:r>
            <a:endParaRPr lang="id-ID" dirty="0" smtClean="0"/>
          </a:p>
          <a:p>
            <a:r>
              <a:rPr lang="id-ID" dirty="0" smtClean="0"/>
              <a:t>N</a:t>
            </a:r>
            <a:r>
              <a:rPr lang="en-US" dirty="0" err="1" smtClean="0"/>
              <a:t>ecessary</a:t>
            </a:r>
            <a:r>
              <a:rPr lang="en-US" dirty="0" smtClean="0"/>
              <a:t> </a:t>
            </a:r>
            <a:r>
              <a:rPr lang="en-US" dirty="0"/>
              <a:t>trainings or workshops that emphasize on:</a:t>
            </a:r>
            <a:endParaRPr lang="id-ID" sz="2800" dirty="0"/>
          </a:p>
          <a:p>
            <a:pPr lvl="1"/>
            <a:r>
              <a:rPr lang="en-US" dirty="0"/>
              <a:t>How to organize and arrange oral history projects. Especially regarding foster cooperation with local communities and formulate clear goals and objectives.</a:t>
            </a:r>
            <a:endParaRPr lang="id-ID" sz="2400" dirty="0"/>
          </a:p>
          <a:p>
            <a:pPr lvl="1"/>
            <a:r>
              <a:rPr lang="en-US" dirty="0"/>
              <a:t>How is the procedure to conduct interviews and capture data such as photos, video. Also how to use the equipment to record it all.</a:t>
            </a:r>
            <a:endParaRPr lang="id-ID" sz="2400" dirty="0"/>
          </a:p>
          <a:p>
            <a:pPr lvl="1"/>
            <a:r>
              <a:rPr lang="en-US" dirty="0"/>
              <a:t>How do I create an oral history material that has been completed to be accessible and useful to the community, such as publish it in a book or videotape</a:t>
            </a:r>
            <a:endParaRPr lang="id-ID" sz="2400" dirty="0"/>
          </a:p>
          <a:p>
            <a:pPr lvl="1"/>
            <a:r>
              <a:rPr lang="en-US" dirty="0"/>
              <a:t>How to preserve oral histories for future generations</a:t>
            </a:r>
            <a:endParaRPr lang="id-ID" sz="2400" dirty="0"/>
          </a:p>
          <a:p>
            <a:pPr lvl="1"/>
            <a:endParaRPr lang="id-ID" dirty="0" smtClean="0"/>
          </a:p>
          <a:p>
            <a:r>
              <a:rPr lang="en-US" dirty="0" smtClean="0"/>
              <a:t>librarian </a:t>
            </a:r>
            <a:r>
              <a:rPr lang="en-US" dirty="0"/>
              <a:t>is an active member of the historical society</a:t>
            </a:r>
            <a:endParaRPr lang="id-ID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000232" y="0"/>
            <a:ext cx="6715172" cy="6429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r>
              <a:rPr lang="en-US" sz="2800" b="1" dirty="0" smtClean="0"/>
              <a:t>Library</a:t>
            </a:r>
            <a:r>
              <a:rPr lang="id-ID" sz="2800" b="1" dirty="0" smtClean="0"/>
              <a:t> </a:t>
            </a:r>
            <a:r>
              <a:rPr lang="en-US" sz="2800" b="1" dirty="0" smtClean="0"/>
              <a:t>Preserving</a:t>
            </a:r>
            <a:r>
              <a:rPr lang="id-ID" sz="2800" b="1" dirty="0" smtClean="0"/>
              <a:t> </a:t>
            </a:r>
            <a:r>
              <a:rPr lang="en-US" sz="2800" b="1" dirty="0" smtClean="0"/>
              <a:t>the Local Knowledge</a:t>
            </a:r>
            <a:endParaRPr lang="id-ID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36512" y="188640"/>
            <a:ext cx="2071670" cy="571480"/>
          </a:xfrm>
        </p:spPr>
        <p:txBody>
          <a:bodyPr>
            <a:normAutofit fontScale="90000"/>
          </a:bodyPr>
          <a:lstStyle/>
          <a:p>
            <a:r>
              <a:rPr lang="id-ID" sz="2400" dirty="0" smtClean="0">
                <a:solidFill>
                  <a:srgbClr val="C32D2E"/>
                </a:solidFill>
              </a:rPr>
              <a:t>EXISTING CONDITION (2)</a:t>
            </a:r>
            <a:endParaRPr lang="id-ID" sz="2400" dirty="0">
              <a:solidFill>
                <a:srgbClr val="C32D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857364"/>
            <a:ext cx="7572428" cy="4572008"/>
          </a:xfrm>
        </p:spPr>
        <p:txBody>
          <a:bodyPr>
            <a:normAutofit/>
          </a:bodyPr>
          <a:lstStyle/>
          <a:p>
            <a:r>
              <a:rPr lang="id-ID" dirty="0" smtClean="0"/>
              <a:t>Oral history: witness of historical events, life history, songs, rituals, and ceremonies</a:t>
            </a:r>
          </a:p>
          <a:p>
            <a:r>
              <a:rPr lang="en-US" dirty="0" smtClean="0"/>
              <a:t>Oral History Program For National Library of Indonesia</a:t>
            </a:r>
            <a:endParaRPr lang="id-ID" dirty="0" smtClean="0"/>
          </a:p>
          <a:p>
            <a:pPr lvl="1"/>
            <a:r>
              <a:rPr lang="en-US" dirty="0"/>
              <a:t>three factors </a:t>
            </a:r>
            <a:r>
              <a:rPr lang="en-US" dirty="0" smtClean="0"/>
              <a:t>influenced</a:t>
            </a:r>
            <a:r>
              <a:rPr lang="id-ID" dirty="0" smtClean="0"/>
              <a:t>:</a:t>
            </a:r>
          </a:p>
          <a:p>
            <a:pPr lvl="2"/>
            <a:r>
              <a:rPr lang="id-ID" dirty="0" smtClean="0"/>
              <a:t>Funding available</a:t>
            </a:r>
          </a:p>
          <a:p>
            <a:pPr lvl="2"/>
            <a:r>
              <a:rPr lang="id-ID" dirty="0" smtClean="0"/>
              <a:t>Leadership</a:t>
            </a:r>
          </a:p>
          <a:p>
            <a:pPr lvl="2"/>
            <a:r>
              <a:rPr lang="en-US" dirty="0"/>
              <a:t>the sponsoring institution's </a:t>
            </a:r>
            <a:endParaRPr lang="en-US" dirty="0" smtClean="0"/>
          </a:p>
          <a:p>
            <a:endParaRPr lang="id-ID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214414" y="571480"/>
            <a:ext cx="7143768" cy="6429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3600" b="1" dirty="0" smtClean="0"/>
              <a:t>Capturing Local Knowledge With Oral History Method</a:t>
            </a:r>
            <a:endParaRPr lang="id-ID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2915816" cy="620688"/>
          </a:xfrm>
        </p:spPr>
        <p:txBody>
          <a:bodyPr>
            <a:normAutofit fontScale="90000"/>
          </a:bodyPr>
          <a:lstStyle/>
          <a:p>
            <a:r>
              <a:rPr lang="id-ID" sz="2400" dirty="0" smtClean="0">
                <a:solidFill>
                  <a:srgbClr val="C32D2E"/>
                </a:solidFill>
              </a:rPr>
              <a:t>RESULT &amp; DISCUSSION (1)</a:t>
            </a:r>
            <a:endParaRPr lang="id-ID" sz="2400" dirty="0">
              <a:solidFill>
                <a:srgbClr val="C32D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357298"/>
            <a:ext cx="8286808" cy="5214974"/>
          </a:xfrm>
        </p:spPr>
        <p:txBody>
          <a:bodyPr>
            <a:normAutofit/>
          </a:bodyPr>
          <a:lstStyle/>
          <a:p>
            <a:r>
              <a:rPr lang="id-ID" dirty="0" smtClean="0"/>
              <a:t>Step 1:  </a:t>
            </a:r>
            <a:r>
              <a:rPr lang="id-ID" b="1" dirty="0"/>
              <a:t>Set </a:t>
            </a:r>
            <a:r>
              <a:rPr lang="id-ID" b="1" dirty="0" smtClean="0"/>
              <a:t>Parameters</a:t>
            </a:r>
          </a:p>
          <a:p>
            <a:pPr lvl="1"/>
            <a:r>
              <a:rPr lang="en-US" dirty="0"/>
              <a:t>Suggestions researcher for coverage field </a:t>
            </a:r>
            <a:r>
              <a:rPr lang="en-US" dirty="0" smtClean="0"/>
              <a:t>is </a:t>
            </a:r>
            <a:r>
              <a:rPr lang="en-US" dirty="0"/>
              <a:t>the field of culture and national </a:t>
            </a:r>
            <a:r>
              <a:rPr lang="en-US" dirty="0" smtClean="0"/>
              <a:t>history</a:t>
            </a:r>
            <a:endParaRPr lang="id-ID" dirty="0" smtClean="0"/>
          </a:p>
          <a:p>
            <a:pPr lvl="1"/>
            <a:r>
              <a:rPr lang="id-ID" dirty="0" smtClean="0"/>
              <a:t>Priority to capture : </a:t>
            </a:r>
          </a:p>
          <a:p>
            <a:pPr lvl="1"/>
            <a:endParaRPr lang="id-ID" dirty="0"/>
          </a:p>
          <a:p>
            <a:pPr lvl="1"/>
            <a:endParaRPr lang="id-ID" dirty="0" smtClean="0"/>
          </a:p>
          <a:p>
            <a:pPr lvl="2"/>
            <a:endParaRPr lang="id-ID" dirty="0" smtClean="0"/>
          </a:p>
          <a:p>
            <a:pPr lvl="2"/>
            <a:endParaRPr lang="en-US" dirty="0" smtClean="0"/>
          </a:p>
          <a:p>
            <a:endParaRPr lang="id-ID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71472" y="571480"/>
            <a:ext cx="8572528" cy="6429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2800" b="1" dirty="0" smtClean="0"/>
              <a:t>Conceptual effort</a:t>
            </a:r>
            <a:r>
              <a:rPr lang="id-ID" sz="2800" b="1" dirty="0" smtClean="0"/>
              <a:t> of</a:t>
            </a:r>
            <a:r>
              <a:rPr lang="en-US" sz="2800" b="1" dirty="0" smtClean="0"/>
              <a:t> National Library of Indonesia to conduct the Oral History Program</a:t>
            </a:r>
            <a:endParaRPr lang="id-ID" sz="2800" b="1" dirty="0"/>
          </a:p>
        </p:txBody>
      </p:sp>
      <p:sp>
        <p:nvSpPr>
          <p:cNvPr id="7" name="Oval 6"/>
          <p:cNvSpPr/>
          <p:nvPr/>
        </p:nvSpPr>
        <p:spPr>
          <a:xfrm>
            <a:off x="1500166" y="3429000"/>
            <a:ext cx="2500330" cy="2286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b="1" dirty="0" smtClean="0"/>
              <a:t>Veterans</a:t>
            </a:r>
            <a:endParaRPr lang="id-ID" sz="3200" b="1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357818" y="5929330"/>
            <a:ext cx="3286148" cy="6429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2"/>
            <a:r>
              <a:rPr lang="en-US" dirty="0" smtClean="0"/>
              <a:t>Base on Statistics Indonesia (2013), there are 633 ethnic groups in Indonesia</a:t>
            </a:r>
            <a:endParaRPr lang="id-ID" dirty="0" smtClean="0"/>
          </a:p>
        </p:txBody>
      </p:sp>
      <p:sp>
        <p:nvSpPr>
          <p:cNvPr id="9" name="Oval 8"/>
          <p:cNvSpPr/>
          <p:nvPr/>
        </p:nvSpPr>
        <p:spPr>
          <a:xfrm>
            <a:off x="5715008" y="3286124"/>
            <a:ext cx="2357454" cy="23574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600" b="1" dirty="0" smtClean="0"/>
              <a:t>Chief of tribals</a:t>
            </a:r>
            <a:endParaRPr lang="id-ID" sz="3600" b="1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928662" y="5715016"/>
            <a:ext cx="3428992" cy="6429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2"/>
            <a:endParaRPr lang="id-ID" dirty="0" smtClean="0"/>
          </a:p>
          <a:p>
            <a:pPr lvl="2"/>
            <a:r>
              <a:rPr lang="id-ID" dirty="0" smtClean="0"/>
              <a:t>2 million eldery</a:t>
            </a:r>
            <a:endParaRPr lang="id-ID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293</TotalTime>
  <Words>949</Words>
  <Application>Microsoft Macintosh PowerPoint</Application>
  <PresentationFormat>On-screen Show (4:3)</PresentationFormat>
  <Paragraphs>118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Solstice</vt:lpstr>
      <vt:lpstr>Slide 1</vt:lpstr>
      <vt:lpstr>OUTLINE OF PRESENTATION </vt:lpstr>
      <vt:lpstr>Background</vt:lpstr>
      <vt:lpstr>Background (2)</vt:lpstr>
      <vt:lpstr>Problems</vt:lpstr>
      <vt:lpstr>LITERATURE REVIEW </vt:lpstr>
      <vt:lpstr>EXISTING CONDITION (1)</vt:lpstr>
      <vt:lpstr>EXISTING CONDITION (2)</vt:lpstr>
      <vt:lpstr>RESULT &amp; DISCUSSION (1)</vt:lpstr>
      <vt:lpstr>RESULT &amp; DISCUSSION (2)</vt:lpstr>
      <vt:lpstr>RESULT &amp; DISCUSSION (3)</vt:lpstr>
      <vt:lpstr>RESULT &amp; DISCUSSION (4)</vt:lpstr>
      <vt:lpstr>RESULT &amp; DISCUSSION (5)</vt:lpstr>
      <vt:lpstr>Conclusion</vt:lpstr>
      <vt:lpstr>Thank you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Lenovo</cp:lastModifiedBy>
  <cp:revision>42</cp:revision>
  <dcterms:created xsi:type="dcterms:W3CDTF">2016-11-07T16:44:03Z</dcterms:created>
  <dcterms:modified xsi:type="dcterms:W3CDTF">2017-05-07T17:09:28Z</dcterms:modified>
</cp:coreProperties>
</file>