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18"/>
  </p:notesMasterIdLst>
  <p:sldIdLst>
    <p:sldId id="277" r:id="rId3"/>
    <p:sldId id="278" r:id="rId4"/>
    <p:sldId id="309" r:id="rId5"/>
    <p:sldId id="260" r:id="rId6"/>
    <p:sldId id="310" r:id="rId7"/>
    <p:sldId id="263" r:id="rId8"/>
    <p:sldId id="261" r:id="rId9"/>
    <p:sldId id="280" r:id="rId10"/>
    <p:sldId id="297" r:id="rId11"/>
    <p:sldId id="264" r:id="rId12"/>
    <p:sldId id="265" r:id="rId13"/>
    <p:sldId id="303" r:id="rId14"/>
    <p:sldId id="311" r:id="rId15"/>
    <p:sldId id="282" r:id="rId16"/>
    <p:sldId id="31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Lst>
        </p14:section>
        <p14:section name="Author Your Presentation" id="{16378913-E5ED-4281-BAF5-F1F938CB0BED}">
          <p14:sldIdLst>
            <p14:sldId id="278"/>
            <p14:sldId id="309"/>
            <p14:sldId id="260"/>
            <p14:sldId id="310"/>
            <p14:sldId id="263"/>
            <p14:sldId id="261"/>
            <p14:sldId id="280"/>
            <p14:sldId id="297"/>
          </p14:sldIdLst>
        </p14:section>
        <p14:section name="Enrich Your Presentation" id="{E2D565D1-BA5E-44E6-A40E-50A644912248}">
          <p14:sldIdLst>
            <p14:sldId id="264"/>
            <p14:sldId id="265"/>
            <p14:sldId id="303"/>
            <p14:sldId id="311"/>
          </p14:sldIdLst>
        </p14:section>
        <p14:section name="Deliver Your Presentation" id="{71D59651-8EFA-4415-9623-98B4C4A8699C}">
          <p14:sldIdLst>
            <p14:sldId id="282"/>
          </p14:sldIdLst>
        </p14:section>
        <p14:section name="There's More!" id="{2E16B512-814A-4DC1-A986-25475E10E0EF}">
          <p14:sldIdLst>
            <p14:sldId id="3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89825" autoAdjust="0"/>
  </p:normalViewPr>
  <p:slideViewPr>
    <p:cSldViewPr>
      <p:cViewPr>
        <p:scale>
          <a:sx n="73" d="100"/>
          <a:sy n="73" d="100"/>
        </p:scale>
        <p:origin x="-1080" y="18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5/7/2017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241978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5/7/2017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5/7/2017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5/7/2017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5/7/2017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5/7/2017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5/7/2017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5/7/2017</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314885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21773391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5/7/2017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04403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5/7/2017</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496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rPr>
              <a:pPr/>
              <a:t>5/7/2017</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32760791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5/7/2017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5399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rPr>
              <a:pPr/>
              <a:t>5/7/2017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5377715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5/7/2017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1792074380"/>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5/7/2017</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94272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5/7/2017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28809147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5/7/2017</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62706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rPr>
              <a:pPr/>
              <a:t>5/7/2017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9974864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5/7/2017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0130790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rPr>
              <a:pPr/>
              <a:t>5/7/2017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39007000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5/7/2017</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5/7/2017</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5/7/2017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5/7/2017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5/7/2017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5/7/2017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5/7/2017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5/7/2017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solidFill>
                  <a:srgbClr val="262626">
                    <a:tint val="75000"/>
                  </a:srgbClr>
                </a:solidFill>
              </a:rPr>
              <a:pPr/>
              <a:t>5/7/2017</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50264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5.xml"/><Relationship Id="rId7" Type="http://schemas.openxmlformats.org/officeDocument/2006/relationships/image" Target="../media/image5.jpeg"/><Relationship Id="rId12" Type="http://schemas.openxmlformats.org/officeDocument/2006/relationships/image" Target="../media/image33.png"/><Relationship Id="rId2" Type="http://schemas.openxmlformats.org/officeDocument/2006/relationships/slideLayout" Target="../slideLayouts/slideLayout28.xml"/><Relationship Id="rId1" Type="http://schemas.openxmlformats.org/officeDocument/2006/relationships/tags" Target="../tags/tag3.xml"/><Relationship Id="rId6" Type="http://schemas.openxmlformats.org/officeDocument/2006/relationships/image" Target="../media/image3.jpeg"/><Relationship Id="rId11" Type="http://schemas.openxmlformats.org/officeDocument/2006/relationships/image" Target="../media/image32.jpeg"/><Relationship Id="rId5" Type="http://schemas.openxmlformats.org/officeDocument/2006/relationships/image" Target="../media/image2.jpeg"/><Relationship Id="rId10" Type="http://schemas.openxmlformats.org/officeDocument/2006/relationships/image" Target="../media/image31.jpeg"/><Relationship Id="rId4" Type="http://schemas.openxmlformats.org/officeDocument/2006/relationships/image" Target="../media/image4.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07504" y="5445224"/>
            <a:ext cx="8579296" cy="1200245"/>
          </a:xfrm>
        </p:spPr>
        <p:txBody>
          <a:bodyPr>
            <a:normAutofit/>
          </a:bodyPr>
          <a:lstStyle/>
          <a:p>
            <a:pPr algn="l"/>
            <a:r>
              <a:rPr lang="id-ID" sz="2400" b="1" dirty="0" smtClean="0">
                <a:solidFill>
                  <a:schemeClr val="bg1"/>
                </a:solidFill>
              </a:rPr>
              <a:t>AKHMAD SYAIKHU HS</a:t>
            </a:r>
          </a:p>
          <a:p>
            <a:pPr algn="l"/>
            <a:r>
              <a:rPr lang="id-ID" sz="2000" b="1" dirty="0" smtClean="0">
                <a:solidFill>
                  <a:schemeClr val="bg1"/>
                </a:solidFill>
              </a:rPr>
              <a:t>Indonesian Center for Agricultural Library and Technology Dissemination</a:t>
            </a:r>
          </a:p>
          <a:p>
            <a:pPr algn="l"/>
            <a:r>
              <a:rPr lang="id-ID" sz="2000" b="1" dirty="0" smtClean="0">
                <a:solidFill>
                  <a:schemeClr val="bg1"/>
                </a:solidFill>
              </a:rPr>
              <a:t>asyaikhu@pertanian.go.id</a:t>
            </a:r>
            <a:endParaRPr lang="en-US" sz="2000" b="1" dirty="0" smtClean="0">
              <a:solidFill>
                <a:schemeClr val="bg1"/>
              </a:solidFill>
            </a:endParaRPr>
          </a:p>
        </p:txBody>
      </p:sp>
      <p:sp>
        <p:nvSpPr>
          <p:cNvPr id="5" name="Title 4"/>
          <p:cNvSpPr>
            <a:spLocks noGrp="1"/>
          </p:cNvSpPr>
          <p:nvPr>
            <p:ph type="title"/>
          </p:nvPr>
        </p:nvSpPr>
        <p:spPr>
          <a:xfrm>
            <a:off x="228600" y="3048000"/>
            <a:ext cx="7239000" cy="1828800"/>
          </a:xfrm>
        </p:spPr>
        <p:txBody>
          <a:bodyPr>
            <a:normAutofit fontScale="90000"/>
          </a:bodyPr>
          <a:lstStyle/>
          <a:p>
            <a:pPr algn="l"/>
            <a:r>
              <a:rPr lang="id-ID" b="0" dirty="0" smtClean="0">
                <a:solidFill>
                  <a:srgbClr val="7BCF27"/>
                </a:solidFill>
                <a:latin typeface="Calibri" pitchFamily="34" charset="0"/>
              </a:rPr>
              <a:t>Designing Strategy Map</a:t>
            </a:r>
            <a:r>
              <a:rPr lang="en-US" b="0" dirty="0">
                <a:solidFill>
                  <a:srgbClr val="262626"/>
                </a:solidFill>
              </a:rPr>
              <a:t/>
            </a:r>
            <a:br>
              <a:rPr lang="en-US" b="0" dirty="0">
                <a:solidFill>
                  <a:srgbClr val="262626"/>
                </a:solidFill>
              </a:rPr>
            </a:br>
            <a:r>
              <a:rPr lang="id-ID" sz="2700" b="0" dirty="0" smtClean="0">
                <a:solidFill>
                  <a:prstClr val="white"/>
                </a:solidFill>
              </a:rPr>
              <a:t>Indonesian Center for Agricultural Library and Technology Dissemination Using </a:t>
            </a:r>
            <a:br>
              <a:rPr lang="id-ID" sz="2700" b="0" dirty="0" smtClean="0">
                <a:solidFill>
                  <a:prstClr val="white"/>
                </a:solidFill>
              </a:rPr>
            </a:br>
            <a:r>
              <a:rPr lang="id-ID" sz="2700" b="0" dirty="0" smtClean="0">
                <a:solidFill>
                  <a:prstClr val="white"/>
                </a:solidFill>
              </a:rPr>
              <a:t>Library Balanced Scorecard</a:t>
            </a:r>
            <a:endParaRPr lang="en-US" sz="2700" b="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72400" y="219142"/>
            <a:ext cx="767815" cy="792088"/>
          </a:xfrm>
          <a:prstGeom prst="rect">
            <a:avLst/>
          </a:prstGeom>
        </p:spPr>
      </p:pic>
      <p:sp>
        <p:nvSpPr>
          <p:cNvPr id="6" name="Text Placeholder 2"/>
          <p:cNvSpPr txBox="1">
            <a:spLocks/>
          </p:cNvSpPr>
          <p:nvPr/>
        </p:nvSpPr>
        <p:spPr>
          <a:xfrm>
            <a:off x="-2913" y="2060848"/>
            <a:ext cx="8788044" cy="696189"/>
          </a:xfrm>
          <a:prstGeom prst="rect">
            <a:avLst/>
          </a:prstGeom>
        </p:spPr>
        <p:txBody>
          <a:bodyPr vert="horz" lIns="91440" tIns="45720" rIns="91440" bIns="45720" rtlCol="0" anchor="b">
            <a:norm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solidFill>
                  <a:schemeClr val="tx1"/>
                </a:solidFill>
              </a:rPr>
              <a:t>In</a:t>
            </a:r>
            <a:r>
              <a:rPr lang="id-ID" sz="1600" b="1" dirty="0" smtClean="0">
                <a:solidFill>
                  <a:schemeClr val="tx1"/>
                </a:solidFill>
              </a:rPr>
              <a:t>ternational Conference of Asian Special Libraries (ICoASL 2017)</a:t>
            </a:r>
          </a:p>
          <a:p>
            <a:r>
              <a:rPr lang="id-ID" sz="1600" b="1" dirty="0" smtClean="0">
                <a:solidFill>
                  <a:schemeClr val="tx1"/>
                </a:solidFill>
              </a:rPr>
              <a:t>UIN Sunan Kalijaga Yogyakarta, 10-12 May 2017 </a:t>
            </a:r>
            <a:endParaRPr lang="en-US" sz="16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7" name="Title 6"/>
          <p:cNvSpPr>
            <a:spLocks noGrp="1"/>
          </p:cNvSpPr>
          <p:nvPr>
            <p:ph type="title"/>
          </p:nvPr>
        </p:nvSpPr>
        <p:spPr>
          <a:xfrm>
            <a:off x="24796" y="19610"/>
            <a:ext cx="7543800" cy="543111"/>
          </a:xfrm>
        </p:spPr>
        <p:txBody>
          <a:bodyPr wrap="square" tIns="0" bIns="0" anchor="t" anchorCtr="0">
            <a:normAutofit fontScale="90000"/>
          </a:bodyPr>
          <a:lstStyle/>
          <a:p>
            <a:r>
              <a:rPr lang="id-ID" sz="3600" b="1" dirty="0" smtClean="0">
                <a:solidFill>
                  <a:prstClr val="black">
                    <a:lumMod val="85000"/>
                    <a:lumOff val="15000"/>
                  </a:prstClr>
                </a:solidFill>
                <a:latin typeface="+mn-lt"/>
              </a:rPr>
              <a:t>Identification result</a:t>
            </a:r>
            <a:endParaRPr lang="en-US" sz="3600" dirty="0">
              <a:latin typeface="+mn-lt"/>
            </a:endParaRPr>
          </a:p>
        </p:txBody>
      </p:sp>
      <p:sp>
        <p:nvSpPr>
          <p:cNvPr id="3" name="Rectangle 2"/>
          <p:cNvSpPr/>
          <p:nvPr/>
        </p:nvSpPr>
        <p:spPr>
          <a:xfrm>
            <a:off x="107504" y="548680"/>
            <a:ext cx="9036496" cy="830997"/>
          </a:xfrm>
          <a:prstGeom prst="rect">
            <a:avLst/>
          </a:prstGeom>
        </p:spPr>
        <p:txBody>
          <a:bodyPr wrap="square">
            <a:spAutoFit/>
          </a:bodyPr>
          <a:lstStyle/>
          <a:p>
            <a:r>
              <a:rPr lang="id-ID" sz="2400" dirty="0"/>
              <a:t>Based on the qualitative interpretation against the profile of the ICALTD showed </a:t>
            </a:r>
            <a:r>
              <a:rPr lang="id-ID" sz="2400" dirty="0" smtClean="0"/>
              <a:t>that the </a:t>
            </a:r>
            <a:r>
              <a:rPr lang="id-ID" sz="2400" dirty="0"/>
              <a:t>strategy of the ICALTD </a:t>
            </a:r>
          </a:p>
        </p:txBody>
      </p:sp>
      <p:graphicFrame>
        <p:nvGraphicFramePr>
          <p:cNvPr id="8" name="Table 7"/>
          <p:cNvGraphicFramePr>
            <a:graphicFrameLocks noGrp="1"/>
          </p:cNvGraphicFramePr>
          <p:nvPr>
            <p:extLst>
              <p:ext uri="{D42A27DB-BD31-4B8C-83A1-F6EECF244321}">
                <p14:modId xmlns:p14="http://schemas.microsoft.com/office/powerpoint/2010/main" val="1434070956"/>
              </p:ext>
            </p:extLst>
          </p:nvPr>
        </p:nvGraphicFramePr>
        <p:xfrm>
          <a:off x="179512" y="1493872"/>
          <a:ext cx="8784976" cy="4023360"/>
        </p:xfrm>
        <a:graphic>
          <a:graphicData uri="http://schemas.openxmlformats.org/drawingml/2006/table">
            <a:tbl>
              <a:tblPr firstRow="1" firstCol="1" bandRow="1">
                <a:tableStyleId>{00A15C55-8517-42AA-B614-E9B94910E393}</a:tableStyleId>
              </a:tblPr>
              <a:tblGrid>
                <a:gridCol w="2285522"/>
                <a:gridCol w="6499454"/>
              </a:tblGrid>
              <a:tr h="179194">
                <a:tc>
                  <a:txBody>
                    <a:bodyPr/>
                    <a:lstStyle/>
                    <a:p>
                      <a:pPr algn="ctr">
                        <a:lnSpc>
                          <a:spcPct val="100000"/>
                        </a:lnSpc>
                        <a:spcAft>
                          <a:spcPts val="0"/>
                        </a:spcAft>
                      </a:pPr>
                      <a:r>
                        <a:rPr lang="id-ID" sz="2200" dirty="0">
                          <a:effectLst/>
                        </a:rPr>
                        <a:t>Perspective</a:t>
                      </a:r>
                      <a:endParaRPr lang="id-ID" sz="2200" dirty="0">
                        <a:effectLst/>
                        <a:latin typeface="Calibri"/>
                        <a:ea typeface="Calibri"/>
                        <a:cs typeface="Times New Roman"/>
                      </a:endParaRPr>
                    </a:p>
                  </a:txBody>
                  <a:tcPr marL="68506" marR="68506" marT="0" marB="0"/>
                </a:tc>
                <a:tc>
                  <a:txBody>
                    <a:bodyPr/>
                    <a:lstStyle/>
                    <a:p>
                      <a:pPr algn="ctr">
                        <a:lnSpc>
                          <a:spcPct val="100000"/>
                        </a:lnSpc>
                        <a:spcAft>
                          <a:spcPts val="0"/>
                        </a:spcAft>
                      </a:pPr>
                      <a:r>
                        <a:rPr lang="id-ID" sz="2200">
                          <a:effectLst/>
                        </a:rPr>
                        <a:t>ICALTD’s strategies</a:t>
                      </a:r>
                      <a:endParaRPr lang="id-ID" sz="2200">
                        <a:effectLst/>
                        <a:latin typeface="Calibri"/>
                        <a:ea typeface="Calibri"/>
                        <a:cs typeface="Times New Roman"/>
                      </a:endParaRPr>
                    </a:p>
                  </a:txBody>
                  <a:tcPr marL="68506" marR="68506" marT="0" marB="0"/>
                </a:tc>
              </a:tr>
              <a:tr h="179194">
                <a:tc>
                  <a:txBody>
                    <a:bodyPr/>
                    <a:lstStyle/>
                    <a:p>
                      <a:pPr algn="l">
                        <a:lnSpc>
                          <a:spcPct val="100000"/>
                        </a:lnSpc>
                        <a:spcAft>
                          <a:spcPts val="0"/>
                        </a:spcAft>
                      </a:pPr>
                      <a:r>
                        <a:rPr lang="id-ID" sz="2200" dirty="0">
                          <a:effectLst/>
                        </a:rPr>
                        <a:t>Financial</a:t>
                      </a:r>
                      <a:endParaRPr lang="id-ID" sz="2200" dirty="0">
                        <a:effectLst/>
                        <a:latin typeface="Calibri"/>
                        <a:ea typeface="Calibri"/>
                        <a:cs typeface="Times New Roman"/>
                      </a:endParaRPr>
                    </a:p>
                  </a:txBody>
                  <a:tcPr marL="68506" marR="68506" marT="0" marB="0" anchor="ctr"/>
                </a:tc>
                <a:tc>
                  <a:txBody>
                    <a:bodyPr/>
                    <a:lstStyle/>
                    <a:p>
                      <a:pPr algn="l">
                        <a:lnSpc>
                          <a:spcPct val="100000"/>
                        </a:lnSpc>
                        <a:spcAft>
                          <a:spcPts val="0"/>
                        </a:spcAft>
                      </a:pPr>
                      <a:r>
                        <a:rPr lang="id-ID" sz="2200" dirty="0">
                          <a:effectLst/>
                        </a:rPr>
                        <a:t>Financial Management</a:t>
                      </a:r>
                      <a:endParaRPr lang="id-ID" sz="2200" dirty="0">
                        <a:effectLst/>
                        <a:latin typeface="Calibri"/>
                        <a:ea typeface="Calibri"/>
                        <a:cs typeface="Times New Roman"/>
                      </a:endParaRPr>
                    </a:p>
                  </a:txBody>
                  <a:tcPr marL="68506" marR="68506" marT="0" marB="0"/>
                </a:tc>
              </a:tr>
              <a:tr h="179194">
                <a:tc rowSpan="3">
                  <a:txBody>
                    <a:bodyPr/>
                    <a:lstStyle/>
                    <a:p>
                      <a:pPr algn="l">
                        <a:lnSpc>
                          <a:spcPct val="100000"/>
                        </a:lnSpc>
                        <a:spcAft>
                          <a:spcPts val="0"/>
                        </a:spcAft>
                      </a:pPr>
                      <a:r>
                        <a:rPr lang="id-ID" sz="2200" dirty="0">
                          <a:effectLst/>
                        </a:rPr>
                        <a:t> </a:t>
                      </a:r>
                    </a:p>
                    <a:p>
                      <a:pPr algn="l">
                        <a:lnSpc>
                          <a:spcPct val="100000"/>
                        </a:lnSpc>
                        <a:spcAft>
                          <a:spcPts val="0"/>
                        </a:spcAft>
                      </a:pPr>
                      <a:r>
                        <a:rPr lang="id-ID" sz="2200" dirty="0">
                          <a:effectLst/>
                        </a:rPr>
                        <a:t>Customer</a:t>
                      </a:r>
                      <a:endParaRPr lang="id-ID" sz="2200" dirty="0">
                        <a:effectLst/>
                        <a:latin typeface="Calibri"/>
                        <a:ea typeface="Calibri"/>
                        <a:cs typeface="Times New Roman"/>
                      </a:endParaRPr>
                    </a:p>
                  </a:txBody>
                  <a:tcPr marL="68506" marR="68506" marT="0" marB="0" anchor="ctr"/>
                </a:tc>
                <a:tc>
                  <a:txBody>
                    <a:bodyPr/>
                    <a:lstStyle/>
                    <a:p>
                      <a:pPr algn="l">
                        <a:lnSpc>
                          <a:spcPct val="100000"/>
                        </a:lnSpc>
                        <a:spcAft>
                          <a:spcPts val="0"/>
                        </a:spcAft>
                      </a:pPr>
                      <a:r>
                        <a:rPr lang="id-ID" sz="2200" dirty="0">
                          <a:effectLst/>
                        </a:rPr>
                        <a:t>Information service of agricultural science and technology</a:t>
                      </a:r>
                      <a:endParaRPr lang="id-ID" sz="2200" dirty="0">
                        <a:effectLst/>
                        <a:latin typeface="Calibri"/>
                        <a:ea typeface="Calibri"/>
                        <a:cs typeface="Times New Roman"/>
                      </a:endParaRPr>
                    </a:p>
                  </a:txBody>
                  <a:tcPr marL="68506" marR="68506" marT="0" marB="0"/>
                </a:tc>
              </a:tr>
              <a:tr h="179194">
                <a:tc vMerge="1">
                  <a:txBody>
                    <a:bodyPr/>
                    <a:lstStyle/>
                    <a:p>
                      <a:endParaRPr lang="id-ID"/>
                    </a:p>
                  </a:txBody>
                  <a:tcPr/>
                </a:tc>
                <a:tc>
                  <a:txBody>
                    <a:bodyPr/>
                    <a:lstStyle/>
                    <a:p>
                      <a:pPr algn="l">
                        <a:lnSpc>
                          <a:spcPct val="100000"/>
                        </a:lnSpc>
                        <a:spcAft>
                          <a:spcPts val="0"/>
                        </a:spcAft>
                      </a:pPr>
                      <a:r>
                        <a:rPr lang="id-ID" sz="2200" dirty="0">
                          <a:effectLst/>
                        </a:rPr>
                        <a:t>Providing information access to  agricultural science and technology</a:t>
                      </a:r>
                      <a:endParaRPr lang="id-ID" sz="2200" dirty="0">
                        <a:effectLst/>
                        <a:latin typeface="Calibri"/>
                        <a:ea typeface="Calibri"/>
                        <a:cs typeface="Times New Roman"/>
                      </a:endParaRPr>
                    </a:p>
                  </a:txBody>
                  <a:tcPr marL="68506" marR="68506" marT="0" marB="0"/>
                </a:tc>
              </a:tr>
              <a:tr h="179194">
                <a:tc vMerge="1">
                  <a:txBody>
                    <a:bodyPr/>
                    <a:lstStyle/>
                    <a:p>
                      <a:endParaRPr lang="id-ID"/>
                    </a:p>
                  </a:txBody>
                  <a:tcPr/>
                </a:tc>
                <a:tc>
                  <a:txBody>
                    <a:bodyPr/>
                    <a:lstStyle/>
                    <a:p>
                      <a:pPr algn="l">
                        <a:lnSpc>
                          <a:spcPct val="100000"/>
                        </a:lnSpc>
                        <a:spcAft>
                          <a:spcPts val="0"/>
                        </a:spcAft>
                      </a:pPr>
                      <a:r>
                        <a:rPr lang="id-ID" sz="2200" dirty="0">
                          <a:effectLst/>
                        </a:rPr>
                        <a:t>Improvement the quality of publication</a:t>
                      </a:r>
                      <a:endParaRPr lang="id-ID" sz="2200" dirty="0">
                        <a:effectLst/>
                        <a:latin typeface="Calibri"/>
                        <a:ea typeface="Calibri"/>
                        <a:cs typeface="Times New Roman"/>
                      </a:endParaRPr>
                    </a:p>
                  </a:txBody>
                  <a:tcPr marL="68506" marR="68506" marT="0" marB="0"/>
                </a:tc>
              </a:tr>
              <a:tr h="179194">
                <a:tc rowSpan="2">
                  <a:txBody>
                    <a:bodyPr/>
                    <a:lstStyle/>
                    <a:p>
                      <a:pPr algn="l">
                        <a:lnSpc>
                          <a:spcPct val="100000"/>
                        </a:lnSpc>
                        <a:spcAft>
                          <a:spcPts val="0"/>
                        </a:spcAft>
                      </a:pPr>
                      <a:r>
                        <a:rPr lang="id-ID" sz="2200" dirty="0">
                          <a:effectLst/>
                        </a:rPr>
                        <a:t>Internal Business Process</a:t>
                      </a:r>
                      <a:endParaRPr lang="id-ID" sz="2200" dirty="0">
                        <a:effectLst/>
                        <a:latin typeface="Calibri"/>
                        <a:ea typeface="Calibri"/>
                        <a:cs typeface="Times New Roman"/>
                      </a:endParaRPr>
                    </a:p>
                  </a:txBody>
                  <a:tcPr marL="68506" marR="68506" marT="0" marB="0" anchor="ctr"/>
                </a:tc>
                <a:tc>
                  <a:txBody>
                    <a:bodyPr/>
                    <a:lstStyle/>
                    <a:p>
                      <a:pPr algn="l">
                        <a:lnSpc>
                          <a:spcPct val="100000"/>
                        </a:lnSpc>
                        <a:spcAft>
                          <a:spcPts val="0"/>
                        </a:spcAft>
                      </a:pPr>
                      <a:r>
                        <a:rPr lang="id-ID" sz="2200" dirty="0">
                          <a:effectLst/>
                        </a:rPr>
                        <a:t>Development of agricultural library</a:t>
                      </a:r>
                      <a:endParaRPr lang="id-ID" sz="2200" dirty="0">
                        <a:effectLst/>
                        <a:latin typeface="Calibri"/>
                        <a:ea typeface="Calibri"/>
                        <a:cs typeface="Times New Roman"/>
                      </a:endParaRPr>
                    </a:p>
                  </a:txBody>
                  <a:tcPr marL="68506" marR="68506" marT="0" marB="0"/>
                </a:tc>
              </a:tr>
              <a:tr h="179194">
                <a:tc vMerge="1">
                  <a:txBody>
                    <a:bodyPr/>
                    <a:lstStyle/>
                    <a:p>
                      <a:endParaRPr lang="id-ID"/>
                    </a:p>
                  </a:txBody>
                  <a:tcPr/>
                </a:tc>
                <a:tc>
                  <a:txBody>
                    <a:bodyPr/>
                    <a:lstStyle/>
                    <a:p>
                      <a:pPr algn="l">
                        <a:lnSpc>
                          <a:spcPct val="100000"/>
                        </a:lnSpc>
                        <a:spcAft>
                          <a:spcPts val="0"/>
                        </a:spcAft>
                      </a:pPr>
                      <a:r>
                        <a:rPr lang="id-ID" sz="2200" dirty="0">
                          <a:effectLst/>
                        </a:rPr>
                        <a:t>Development of agricultural </a:t>
                      </a:r>
                      <a:r>
                        <a:rPr lang="id-ID" sz="2200" dirty="0" smtClean="0">
                          <a:effectLst/>
                        </a:rPr>
                        <a:t>information dissemination</a:t>
                      </a:r>
                      <a:endParaRPr lang="id-ID" sz="2200" dirty="0">
                        <a:effectLst/>
                        <a:latin typeface="Calibri"/>
                        <a:ea typeface="Calibri"/>
                        <a:cs typeface="Times New Roman"/>
                      </a:endParaRPr>
                    </a:p>
                  </a:txBody>
                  <a:tcPr marL="68506" marR="68506" marT="0" marB="0"/>
                </a:tc>
              </a:tr>
              <a:tr h="179194">
                <a:tc rowSpan="3">
                  <a:txBody>
                    <a:bodyPr/>
                    <a:lstStyle/>
                    <a:p>
                      <a:pPr algn="l">
                        <a:lnSpc>
                          <a:spcPct val="100000"/>
                        </a:lnSpc>
                        <a:spcAft>
                          <a:spcPts val="0"/>
                        </a:spcAft>
                      </a:pPr>
                      <a:r>
                        <a:rPr lang="id-ID" sz="2200" dirty="0">
                          <a:effectLst/>
                        </a:rPr>
                        <a:t>Learning and </a:t>
                      </a:r>
                      <a:endParaRPr lang="id-ID" sz="2200" dirty="0" smtClean="0">
                        <a:effectLst/>
                      </a:endParaRPr>
                    </a:p>
                    <a:p>
                      <a:pPr algn="l">
                        <a:lnSpc>
                          <a:spcPct val="100000"/>
                        </a:lnSpc>
                        <a:spcAft>
                          <a:spcPts val="0"/>
                        </a:spcAft>
                      </a:pPr>
                      <a:r>
                        <a:rPr lang="id-ID" sz="2200" dirty="0" smtClean="0">
                          <a:effectLst/>
                        </a:rPr>
                        <a:t>Growth </a:t>
                      </a:r>
                      <a:endParaRPr lang="id-ID" sz="2200" dirty="0">
                        <a:effectLst/>
                        <a:latin typeface="Calibri"/>
                        <a:ea typeface="Calibri"/>
                        <a:cs typeface="Times New Roman"/>
                      </a:endParaRPr>
                    </a:p>
                  </a:txBody>
                  <a:tcPr marL="68506" marR="68506" marT="0" marB="0" anchor="ctr"/>
                </a:tc>
                <a:tc>
                  <a:txBody>
                    <a:bodyPr/>
                    <a:lstStyle/>
                    <a:p>
                      <a:pPr algn="l">
                        <a:lnSpc>
                          <a:spcPct val="100000"/>
                        </a:lnSpc>
                        <a:spcAft>
                          <a:spcPts val="0"/>
                        </a:spcAft>
                      </a:pPr>
                      <a:r>
                        <a:rPr lang="id-ID" sz="2200" dirty="0">
                          <a:effectLst/>
                        </a:rPr>
                        <a:t>Human resources development</a:t>
                      </a:r>
                      <a:endParaRPr lang="id-ID" sz="2200" dirty="0">
                        <a:effectLst/>
                        <a:latin typeface="Calibri"/>
                        <a:ea typeface="Calibri"/>
                        <a:cs typeface="Times New Roman"/>
                      </a:endParaRPr>
                    </a:p>
                  </a:txBody>
                  <a:tcPr marL="68506" marR="68506" marT="0" marB="0"/>
                </a:tc>
              </a:tr>
              <a:tr h="179194">
                <a:tc vMerge="1">
                  <a:txBody>
                    <a:bodyPr/>
                    <a:lstStyle/>
                    <a:p>
                      <a:endParaRPr lang="id-ID"/>
                    </a:p>
                  </a:txBody>
                  <a:tcPr/>
                </a:tc>
                <a:tc>
                  <a:txBody>
                    <a:bodyPr/>
                    <a:lstStyle/>
                    <a:p>
                      <a:pPr algn="l">
                        <a:lnSpc>
                          <a:spcPct val="100000"/>
                        </a:lnSpc>
                        <a:spcAft>
                          <a:spcPts val="0"/>
                        </a:spcAft>
                      </a:pPr>
                      <a:r>
                        <a:rPr lang="id-ID" sz="2200" dirty="0">
                          <a:effectLst/>
                        </a:rPr>
                        <a:t>Dvelopment of IT insfrastructure</a:t>
                      </a:r>
                      <a:endParaRPr lang="id-ID" sz="2200" dirty="0">
                        <a:effectLst/>
                        <a:latin typeface="Calibri"/>
                        <a:ea typeface="Calibri"/>
                        <a:cs typeface="Times New Roman"/>
                      </a:endParaRPr>
                    </a:p>
                  </a:txBody>
                  <a:tcPr marL="68506" marR="68506" marT="0" marB="0"/>
                </a:tc>
              </a:tr>
              <a:tr h="179194">
                <a:tc vMerge="1">
                  <a:txBody>
                    <a:bodyPr/>
                    <a:lstStyle/>
                    <a:p>
                      <a:endParaRPr lang="id-ID"/>
                    </a:p>
                  </a:txBody>
                  <a:tcPr/>
                </a:tc>
                <a:tc>
                  <a:txBody>
                    <a:bodyPr/>
                    <a:lstStyle/>
                    <a:p>
                      <a:pPr algn="l">
                        <a:lnSpc>
                          <a:spcPct val="100000"/>
                        </a:lnSpc>
                        <a:spcAft>
                          <a:spcPts val="0"/>
                        </a:spcAft>
                      </a:pPr>
                      <a:r>
                        <a:rPr lang="id-ID" sz="2200" dirty="0">
                          <a:effectLst/>
                        </a:rPr>
                        <a:t>Organization management</a:t>
                      </a:r>
                      <a:endParaRPr lang="id-ID" sz="2200" dirty="0">
                        <a:effectLst/>
                        <a:latin typeface="Calibri"/>
                        <a:ea typeface="Calibri"/>
                        <a:cs typeface="Times New Roman"/>
                      </a:endParaRPr>
                    </a:p>
                  </a:txBody>
                  <a:tcPr marL="68506" marR="68506" marT="0" marB="0"/>
                </a:tc>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0" y="3072348"/>
            <a:ext cx="9144000" cy="3816429"/>
          </a:xfrm>
          <a:prstGeom prst="rect">
            <a:avLst/>
          </a:prstGeom>
          <a:solidFill>
            <a:srgbClr val="1DFF83"/>
          </a:solidFill>
          <a:effectLst>
            <a:outerShdw blurRad="50800" dist="38100" dir="18900000" algn="bl" rotWithShape="0">
              <a:prstClr val="black">
                <a:alpha val="40000"/>
              </a:prstClr>
            </a:outerShdw>
          </a:effectLst>
        </p:spPr>
        <p:txBody>
          <a:bodyPr wrap="square" rtlCol="0">
            <a:spAutoFit/>
          </a:bodyPr>
          <a:lstStyle/>
          <a:p>
            <a:pPr algn="ctr"/>
            <a:r>
              <a:rPr lang="en-US" sz="2800" b="1" dirty="0" smtClean="0"/>
              <a:t>Library BSC</a:t>
            </a:r>
            <a:endParaRPr lang="id-ID" sz="2800" b="1" dirty="0" smtClean="0"/>
          </a:p>
          <a:p>
            <a:pPr algn="ctr"/>
            <a:endParaRPr lang="id-ID" sz="4000" b="1" dirty="0" smtClean="0"/>
          </a:p>
          <a:p>
            <a:pPr algn="ctr"/>
            <a:endParaRPr lang="id-ID" sz="4000" b="1" dirty="0"/>
          </a:p>
          <a:p>
            <a:pPr algn="ctr"/>
            <a:endParaRPr lang="id-ID" sz="5400" b="1" dirty="0"/>
          </a:p>
          <a:p>
            <a:pPr algn="ctr"/>
            <a:endParaRPr lang="id-ID" sz="4000" b="1" dirty="0" smtClean="0"/>
          </a:p>
          <a:p>
            <a:pPr algn="ctr"/>
            <a:endParaRPr lang="id-ID" sz="4000" b="1" dirty="0" smtClean="0"/>
          </a:p>
        </p:txBody>
      </p:sp>
      <p:sp>
        <p:nvSpPr>
          <p:cNvPr id="2" name="Title 1"/>
          <p:cNvSpPr>
            <a:spLocks noGrp="1"/>
          </p:cNvSpPr>
          <p:nvPr>
            <p:ph type="title"/>
          </p:nvPr>
        </p:nvSpPr>
        <p:spPr>
          <a:xfrm>
            <a:off x="-1" y="44624"/>
            <a:ext cx="9144001" cy="457200"/>
          </a:xfrm>
        </p:spPr>
        <p:txBody>
          <a:bodyPr>
            <a:noAutofit/>
          </a:bodyPr>
          <a:lstStyle/>
          <a:p>
            <a:r>
              <a:rPr lang="en-US" dirty="0">
                <a:solidFill>
                  <a:prstClr val="white"/>
                </a:solidFill>
              </a:rPr>
              <a:t> </a:t>
            </a:r>
            <a:r>
              <a:rPr lang="en-US" dirty="0" smtClean="0">
                <a:solidFill>
                  <a:prstClr val="white"/>
                </a:solidFill>
              </a:rPr>
              <a:t>    </a:t>
            </a:r>
            <a:r>
              <a:rPr lang="id-ID" dirty="0" smtClean="0">
                <a:solidFill>
                  <a:prstClr val="white"/>
                </a:solidFill>
              </a:rPr>
              <a:t>ANALYSIS of the Results to Library Balanced Scorecard</a:t>
            </a:r>
            <a:endParaRPr lang="en-US" dirty="0"/>
          </a:p>
        </p:txBody>
      </p:sp>
      <p:sp>
        <p:nvSpPr>
          <p:cNvPr id="15" name="AutoShape 6"/>
          <p:cNvSpPr>
            <a:spLocks noChangeArrowheads="1"/>
          </p:cNvSpPr>
          <p:nvPr/>
        </p:nvSpPr>
        <p:spPr bwMode="blackWhite">
          <a:xfrm>
            <a:off x="1908168" y="3590165"/>
            <a:ext cx="1655720" cy="779694"/>
          </a:xfrm>
          <a:prstGeom prst="roundRect">
            <a:avLst>
              <a:gd name="adj" fmla="val 9106"/>
            </a:avLst>
          </a:prstGeom>
          <a:solidFill>
            <a:srgbClr val="006600"/>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r>
              <a:rPr lang="id-ID" sz="1600" b="1" dirty="0" smtClean="0">
                <a:solidFill>
                  <a:schemeClr val="bg1"/>
                </a:solidFill>
                <a:ea typeface="Tahoma" pitchFamily="34" charset="0"/>
                <a:cs typeface="Tahoma" pitchFamily="34" charset="0"/>
              </a:rPr>
              <a:t>INFORMATION </a:t>
            </a:r>
          </a:p>
          <a:p>
            <a:pPr algn="ctr" eaLnBrk="0" hangingPunct="0"/>
            <a:r>
              <a:rPr lang="id-ID" sz="1600" b="1" dirty="0" smtClean="0">
                <a:solidFill>
                  <a:schemeClr val="bg1"/>
                </a:solidFill>
                <a:ea typeface="Tahoma" pitchFamily="34" charset="0"/>
                <a:cs typeface="Tahoma" pitchFamily="34" charset="0"/>
              </a:rPr>
              <a:t>RESOURCES</a:t>
            </a:r>
            <a:endParaRPr lang="en-US" sz="1600" b="1" dirty="0">
              <a:solidFill>
                <a:schemeClr val="bg1"/>
              </a:solidFill>
              <a:ea typeface="Tahoma" pitchFamily="34" charset="0"/>
              <a:cs typeface="Tahoma" pitchFamily="34" charset="0"/>
            </a:endParaRPr>
          </a:p>
        </p:txBody>
      </p:sp>
      <p:sp>
        <p:nvSpPr>
          <p:cNvPr id="16" name="AutoShape 4"/>
          <p:cNvSpPr>
            <a:spLocks noChangeArrowheads="1"/>
          </p:cNvSpPr>
          <p:nvPr/>
        </p:nvSpPr>
        <p:spPr bwMode="blackWhite">
          <a:xfrm>
            <a:off x="105834" y="3590166"/>
            <a:ext cx="1657854" cy="779693"/>
          </a:xfrm>
          <a:prstGeom prst="roundRect">
            <a:avLst>
              <a:gd name="adj" fmla="val 9106"/>
            </a:avLst>
          </a:prstGeom>
          <a:solidFill>
            <a:schemeClr val="accent5">
              <a:lumMod val="50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r>
              <a:rPr lang="id-ID" sz="1600" b="1" dirty="0" smtClean="0"/>
              <a:t>CUSTOMER</a:t>
            </a:r>
            <a:endParaRPr lang="en-US" sz="1600" b="1" dirty="0" smtClean="0">
              <a:latin typeface="Tahoma" pitchFamily="34" charset="0"/>
              <a:ea typeface="Tahoma" pitchFamily="34" charset="0"/>
              <a:cs typeface="Tahoma" pitchFamily="34" charset="0"/>
            </a:endParaRPr>
          </a:p>
        </p:txBody>
      </p:sp>
      <p:sp>
        <p:nvSpPr>
          <p:cNvPr id="17" name="AutoShape 5"/>
          <p:cNvSpPr>
            <a:spLocks noChangeArrowheads="1"/>
          </p:cNvSpPr>
          <p:nvPr/>
        </p:nvSpPr>
        <p:spPr bwMode="blackWhite">
          <a:xfrm>
            <a:off x="3708368" y="3590166"/>
            <a:ext cx="1655720" cy="778417"/>
          </a:xfrm>
          <a:prstGeom prst="roundRect">
            <a:avLst>
              <a:gd name="adj" fmla="val 9106"/>
            </a:avLst>
          </a:prstGeom>
          <a:solidFill>
            <a:srgbClr val="00206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id-ID" sz="1600" b="1" dirty="0" smtClean="0">
                <a:solidFill>
                  <a:schemeClr val="bg1"/>
                </a:solidFill>
                <a:ea typeface="Tahoma" pitchFamily="34" charset="0"/>
                <a:cs typeface="Tahoma" pitchFamily="34" charset="0"/>
              </a:rPr>
              <a:t>INTERNAL </a:t>
            </a:r>
          </a:p>
          <a:p>
            <a:pPr algn="ctr" eaLnBrk="0" hangingPunct="0"/>
            <a:r>
              <a:rPr lang="id-ID" sz="1600" b="1" dirty="0" smtClean="0">
                <a:solidFill>
                  <a:schemeClr val="bg1"/>
                </a:solidFill>
                <a:ea typeface="Tahoma" pitchFamily="34" charset="0"/>
                <a:cs typeface="Tahoma" pitchFamily="34" charset="0"/>
              </a:rPr>
              <a:t>PROCESS</a:t>
            </a:r>
            <a:endParaRPr lang="en-US" sz="1600" b="1" dirty="0" smtClean="0">
              <a:solidFill>
                <a:schemeClr val="bg1"/>
              </a:solidFill>
              <a:ea typeface="Tahoma" pitchFamily="34" charset="0"/>
              <a:cs typeface="Tahoma" pitchFamily="34" charset="0"/>
            </a:endParaRPr>
          </a:p>
        </p:txBody>
      </p:sp>
      <p:sp>
        <p:nvSpPr>
          <p:cNvPr id="19" name="AutoShape 4"/>
          <p:cNvSpPr>
            <a:spLocks noChangeArrowheads="1"/>
          </p:cNvSpPr>
          <p:nvPr/>
        </p:nvSpPr>
        <p:spPr bwMode="blackWhite">
          <a:xfrm>
            <a:off x="5578442" y="3591442"/>
            <a:ext cx="1657854" cy="778417"/>
          </a:xfrm>
          <a:prstGeom prst="roundRect">
            <a:avLst>
              <a:gd name="adj" fmla="val 9106"/>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id-ID" sz="1600" b="1" dirty="0" smtClean="0">
                <a:solidFill>
                  <a:schemeClr val="bg1"/>
                </a:solidFill>
              </a:rPr>
              <a:t>ORGANIZATIONAL</a:t>
            </a:r>
          </a:p>
          <a:p>
            <a:pPr algn="ctr" eaLnBrk="0" hangingPunct="0"/>
            <a:r>
              <a:rPr lang="id-ID" sz="1600" b="1" dirty="0" smtClean="0">
                <a:solidFill>
                  <a:schemeClr val="bg1"/>
                </a:solidFill>
              </a:rPr>
              <a:t> READINESS</a:t>
            </a:r>
            <a:endParaRPr lang="en-US" sz="1600" b="1" dirty="0" smtClean="0">
              <a:solidFill>
                <a:schemeClr val="bg1"/>
              </a:solidFill>
            </a:endParaRPr>
          </a:p>
        </p:txBody>
      </p:sp>
      <p:sp>
        <p:nvSpPr>
          <p:cNvPr id="26" name="AutoShape 4"/>
          <p:cNvSpPr>
            <a:spLocks noChangeArrowheads="1"/>
          </p:cNvSpPr>
          <p:nvPr/>
        </p:nvSpPr>
        <p:spPr bwMode="blackWhite">
          <a:xfrm>
            <a:off x="7378424" y="3590166"/>
            <a:ext cx="1658072" cy="778417"/>
          </a:xfrm>
          <a:prstGeom prst="roundRect">
            <a:avLst>
              <a:gd name="adj" fmla="val 9106"/>
            </a:avLst>
          </a:prstGeom>
          <a:solidFill>
            <a:srgbClr val="7030A0"/>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r>
              <a:rPr lang="id-ID" sz="1600" b="1" dirty="0" smtClean="0"/>
              <a:t>FINANCIAL</a:t>
            </a:r>
            <a:endParaRPr lang="en-US" sz="1600" b="1" dirty="0" smtClean="0">
              <a:latin typeface="Tahoma" pitchFamily="34" charset="0"/>
              <a:ea typeface="Tahoma" pitchFamily="34" charset="0"/>
              <a:cs typeface="Tahoma" pitchFamily="34" charset="0"/>
            </a:endParaRPr>
          </a:p>
        </p:txBody>
      </p:sp>
      <p:cxnSp>
        <p:nvCxnSpPr>
          <p:cNvPr id="5" name="Curved Connector 4"/>
          <p:cNvCxnSpPr>
            <a:stCxn id="31" idx="1"/>
          </p:cNvCxnSpPr>
          <p:nvPr/>
        </p:nvCxnSpPr>
        <p:spPr>
          <a:xfrm rot="10800000" flipV="1">
            <a:off x="323528" y="1767880"/>
            <a:ext cx="360040" cy="1157064"/>
          </a:xfrm>
          <a:prstGeom prst="curvedConnector2">
            <a:avLst/>
          </a:prstGeom>
          <a:ln w="76200">
            <a:tailEnd type="arrow"/>
          </a:ln>
        </p:spPr>
        <p:style>
          <a:lnRef idx="1">
            <a:schemeClr val="dk1"/>
          </a:lnRef>
          <a:fillRef idx="0">
            <a:schemeClr val="dk1"/>
          </a:fillRef>
          <a:effectRef idx="0">
            <a:schemeClr val="dk1"/>
          </a:effectRef>
          <a:fontRef idx="minor">
            <a:schemeClr val="tx1"/>
          </a:fontRef>
        </p:style>
      </p:cxnSp>
      <p:cxnSp>
        <p:nvCxnSpPr>
          <p:cNvPr id="28" name="Curved Connector 27"/>
          <p:cNvCxnSpPr>
            <a:stCxn id="31" idx="3"/>
          </p:cNvCxnSpPr>
          <p:nvPr/>
        </p:nvCxnSpPr>
        <p:spPr>
          <a:xfrm>
            <a:off x="8316416" y="1767880"/>
            <a:ext cx="432048" cy="1157064"/>
          </a:xfrm>
          <a:prstGeom prst="curvedConnector2">
            <a:avLst/>
          </a:prstGeom>
          <a:ln w="76200">
            <a:tailEnd type="arrow"/>
          </a:ln>
        </p:spPr>
        <p:style>
          <a:lnRef idx="1">
            <a:schemeClr val="dk1"/>
          </a:lnRef>
          <a:fillRef idx="0">
            <a:schemeClr val="dk1"/>
          </a:fillRef>
          <a:effectRef idx="0">
            <a:schemeClr val="dk1"/>
          </a:effectRef>
          <a:fontRef idx="minor">
            <a:schemeClr val="tx1"/>
          </a:fontRef>
        </p:style>
      </p:cxnSp>
      <p:graphicFrame>
        <p:nvGraphicFramePr>
          <p:cNvPr id="31" name="Table 30"/>
          <p:cNvGraphicFramePr>
            <a:graphicFrameLocks noGrp="1"/>
          </p:cNvGraphicFramePr>
          <p:nvPr>
            <p:extLst>
              <p:ext uri="{D42A27DB-BD31-4B8C-83A1-F6EECF244321}">
                <p14:modId xmlns:p14="http://schemas.microsoft.com/office/powerpoint/2010/main" val="2362429639"/>
              </p:ext>
            </p:extLst>
          </p:nvPr>
        </p:nvGraphicFramePr>
        <p:xfrm>
          <a:off x="683568" y="548680"/>
          <a:ext cx="7632848" cy="2438400"/>
        </p:xfrm>
        <a:graphic>
          <a:graphicData uri="http://schemas.openxmlformats.org/drawingml/2006/table">
            <a:tbl>
              <a:tblPr firstRow="1" firstCol="1" bandRow="1">
                <a:tableStyleId>{00A15C55-8517-42AA-B614-E9B94910E393}</a:tableStyleId>
              </a:tblPr>
              <a:tblGrid>
                <a:gridCol w="1656184"/>
                <a:gridCol w="5976664"/>
              </a:tblGrid>
              <a:tr h="179194">
                <a:tc>
                  <a:txBody>
                    <a:bodyPr/>
                    <a:lstStyle/>
                    <a:p>
                      <a:pPr algn="ctr">
                        <a:lnSpc>
                          <a:spcPct val="100000"/>
                        </a:lnSpc>
                        <a:spcAft>
                          <a:spcPts val="0"/>
                        </a:spcAft>
                      </a:pPr>
                      <a:r>
                        <a:rPr lang="id-ID" sz="1600" dirty="0">
                          <a:effectLst/>
                        </a:rPr>
                        <a:t>Perspective</a:t>
                      </a:r>
                      <a:endParaRPr lang="id-ID" sz="1600" dirty="0">
                        <a:effectLst/>
                        <a:latin typeface="Calibri"/>
                        <a:ea typeface="Calibri"/>
                        <a:cs typeface="Times New Roman"/>
                      </a:endParaRPr>
                    </a:p>
                  </a:txBody>
                  <a:tcPr marL="68506" marR="68506" marT="0" marB="0"/>
                </a:tc>
                <a:tc>
                  <a:txBody>
                    <a:bodyPr/>
                    <a:lstStyle/>
                    <a:p>
                      <a:pPr algn="ctr">
                        <a:lnSpc>
                          <a:spcPct val="100000"/>
                        </a:lnSpc>
                        <a:spcAft>
                          <a:spcPts val="0"/>
                        </a:spcAft>
                      </a:pPr>
                      <a:r>
                        <a:rPr lang="id-ID" sz="1600" b="1" dirty="0">
                          <a:effectLst/>
                        </a:rPr>
                        <a:t>ICALTD’s strategies</a:t>
                      </a:r>
                      <a:endParaRPr lang="id-ID" sz="1600" b="1" dirty="0">
                        <a:effectLst/>
                        <a:latin typeface="Calibri"/>
                        <a:ea typeface="Calibri"/>
                        <a:cs typeface="Times New Roman"/>
                      </a:endParaRPr>
                    </a:p>
                  </a:txBody>
                  <a:tcPr marL="68506" marR="68506" marT="0" marB="0"/>
                </a:tc>
              </a:tr>
              <a:tr h="179194">
                <a:tc>
                  <a:txBody>
                    <a:bodyPr/>
                    <a:lstStyle/>
                    <a:p>
                      <a:pPr algn="l">
                        <a:lnSpc>
                          <a:spcPct val="100000"/>
                        </a:lnSpc>
                        <a:spcAft>
                          <a:spcPts val="0"/>
                        </a:spcAft>
                      </a:pPr>
                      <a:r>
                        <a:rPr lang="id-ID" sz="1600" dirty="0">
                          <a:effectLst/>
                        </a:rPr>
                        <a:t>Financial</a:t>
                      </a:r>
                      <a:endParaRPr lang="id-ID" sz="1600" dirty="0">
                        <a:effectLst/>
                        <a:latin typeface="Calibri"/>
                        <a:ea typeface="Calibri"/>
                        <a:cs typeface="Times New Roman"/>
                      </a:endParaRPr>
                    </a:p>
                  </a:txBody>
                  <a:tcPr marL="68506" marR="68506" marT="0" marB="0" anchor="ctr"/>
                </a:tc>
                <a:tc>
                  <a:txBody>
                    <a:bodyPr/>
                    <a:lstStyle/>
                    <a:p>
                      <a:pPr algn="l">
                        <a:lnSpc>
                          <a:spcPct val="100000"/>
                        </a:lnSpc>
                        <a:spcAft>
                          <a:spcPts val="0"/>
                        </a:spcAft>
                      </a:pPr>
                      <a:r>
                        <a:rPr lang="id-ID" sz="1600" dirty="0">
                          <a:effectLst/>
                        </a:rPr>
                        <a:t>Financial Management</a:t>
                      </a:r>
                      <a:endParaRPr lang="id-ID" sz="1600" dirty="0">
                        <a:effectLst/>
                        <a:latin typeface="Calibri"/>
                        <a:ea typeface="Calibri"/>
                        <a:cs typeface="Times New Roman"/>
                      </a:endParaRPr>
                    </a:p>
                  </a:txBody>
                  <a:tcPr marL="68506" marR="68506" marT="0" marB="0"/>
                </a:tc>
              </a:tr>
              <a:tr h="179194">
                <a:tc rowSpan="3">
                  <a:txBody>
                    <a:bodyPr/>
                    <a:lstStyle/>
                    <a:p>
                      <a:pPr algn="l">
                        <a:lnSpc>
                          <a:spcPct val="100000"/>
                        </a:lnSpc>
                        <a:spcAft>
                          <a:spcPts val="0"/>
                        </a:spcAft>
                      </a:pPr>
                      <a:r>
                        <a:rPr lang="id-ID" sz="1600" dirty="0">
                          <a:effectLst/>
                        </a:rPr>
                        <a:t> </a:t>
                      </a:r>
                    </a:p>
                    <a:p>
                      <a:pPr algn="l">
                        <a:lnSpc>
                          <a:spcPct val="100000"/>
                        </a:lnSpc>
                        <a:spcAft>
                          <a:spcPts val="0"/>
                        </a:spcAft>
                      </a:pPr>
                      <a:r>
                        <a:rPr lang="id-ID" sz="1600" dirty="0">
                          <a:effectLst/>
                        </a:rPr>
                        <a:t>Customer</a:t>
                      </a:r>
                      <a:endParaRPr lang="id-ID" sz="1600" dirty="0">
                        <a:effectLst/>
                        <a:latin typeface="Calibri"/>
                        <a:ea typeface="Calibri"/>
                        <a:cs typeface="Times New Roman"/>
                      </a:endParaRPr>
                    </a:p>
                  </a:txBody>
                  <a:tcPr marL="68506" marR="68506" marT="0" marB="0" anchor="ctr"/>
                </a:tc>
                <a:tc>
                  <a:txBody>
                    <a:bodyPr/>
                    <a:lstStyle/>
                    <a:p>
                      <a:pPr algn="l">
                        <a:lnSpc>
                          <a:spcPct val="100000"/>
                        </a:lnSpc>
                        <a:spcAft>
                          <a:spcPts val="0"/>
                        </a:spcAft>
                      </a:pPr>
                      <a:r>
                        <a:rPr lang="id-ID" sz="1600" dirty="0">
                          <a:effectLst/>
                        </a:rPr>
                        <a:t>Information service of agricultural science and technology</a:t>
                      </a:r>
                      <a:endParaRPr lang="id-ID" sz="1600" dirty="0">
                        <a:effectLst/>
                        <a:latin typeface="Calibri"/>
                        <a:ea typeface="Calibri"/>
                        <a:cs typeface="Times New Roman"/>
                      </a:endParaRPr>
                    </a:p>
                  </a:txBody>
                  <a:tcPr marL="68506" marR="68506" marT="0" marB="0"/>
                </a:tc>
              </a:tr>
              <a:tr h="179194">
                <a:tc vMerge="1">
                  <a:txBody>
                    <a:bodyPr/>
                    <a:lstStyle/>
                    <a:p>
                      <a:endParaRPr lang="id-ID"/>
                    </a:p>
                  </a:txBody>
                  <a:tcPr/>
                </a:tc>
                <a:tc>
                  <a:txBody>
                    <a:bodyPr/>
                    <a:lstStyle/>
                    <a:p>
                      <a:pPr algn="l">
                        <a:lnSpc>
                          <a:spcPct val="100000"/>
                        </a:lnSpc>
                        <a:spcAft>
                          <a:spcPts val="0"/>
                        </a:spcAft>
                      </a:pPr>
                      <a:r>
                        <a:rPr lang="id-ID" sz="1600" dirty="0">
                          <a:effectLst/>
                        </a:rPr>
                        <a:t>Providing information access to  agricultural science and technology</a:t>
                      </a:r>
                      <a:endParaRPr lang="id-ID" sz="1600" dirty="0">
                        <a:effectLst/>
                        <a:latin typeface="Calibri"/>
                        <a:ea typeface="Calibri"/>
                        <a:cs typeface="Times New Roman"/>
                      </a:endParaRPr>
                    </a:p>
                  </a:txBody>
                  <a:tcPr marL="68506" marR="68506" marT="0" marB="0"/>
                </a:tc>
              </a:tr>
              <a:tr h="179194">
                <a:tc vMerge="1">
                  <a:txBody>
                    <a:bodyPr/>
                    <a:lstStyle/>
                    <a:p>
                      <a:endParaRPr lang="id-ID"/>
                    </a:p>
                  </a:txBody>
                  <a:tcPr/>
                </a:tc>
                <a:tc>
                  <a:txBody>
                    <a:bodyPr/>
                    <a:lstStyle/>
                    <a:p>
                      <a:pPr algn="l">
                        <a:lnSpc>
                          <a:spcPct val="100000"/>
                        </a:lnSpc>
                        <a:spcAft>
                          <a:spcPts val="0"/>
                        </a:spcAft>
                      </a:pPr>
                      <a:r>
                        <a:rPr lang="id-ID" sz="1600" dirty="0">
                          <a:effectLst/>
                        </a:rPr>
                        <a:t>Improvement the quality of publication</a:t>
                      </a:r>
                      <a:endParaRPr lang="id-ID" sz="1600" dirty="0">
                        <a:effectLst/>
                        <a:latin typeface="Calibri"/>
                        <a:ea typeface="Calibri"/>
                        <a:cs typeface="Times New Roman"/>
                      </a:endParaRPr>
                    </a:p>
                  </a:txBody>
                  <a:tcPr marL="68506" marR="68506" marT="0" marB="0"/>
                </a:tc>
              </a:tr>
              <a:tr h="179194">
                <a:tc rowSpan="2">
                  <a:txBody>
                    <a:bodyPr/>
                    <a:lstStyle/>
                    <a:p>
                      <a:pPr algn="l">
                        <a:lnSpc>
                          <a:spcPct val="100000"/>
                        </a:lnSpc>
                        <a:spcAft>
                          <a:spcPts val="0"/>
                        </a:spcAft>
                      </a:pPr>
                      <a:r>
                        <a:rPr lang="id-ID" sz="1600" dirty="0">
                          <a:effectLst/>
                        </a:rPr>
                        <a:t>Internal Business Process</a:t>
                      </a:r>
                      <a:endParaRPr lang="id-ID" sz="1600" dirty="0">
                        <a:effectLst/>
                        <a:latin typeface="Calibri"/>
                        <a:ea typeface="Calibri"/>
                        <a:cs typeface="Times New Roman"/>
                      </a:endParaRPr>
                    </a:p>
                  </a:txBody>
                  <a:tcPr marL="68506" marR="68506" marT="0" marB="0" anchor="ctr"/>
                </a:tc>
                <a:tc>
                  <a:txBody>
                    <a:bodyPr/>
                    <a:lstStyle/>
                    <a:p>
                      <a:pPr algn="l">
                        <a:lnSpc>
                          <a:spcPct val="100000"/>
                        </a:lnSpc>
                        <a:spcAft>
                          <a:spcPts val="0"/>
                        </a:spcAft>
                      </a:pPr>
                      <a:r>
                        <a:rPr lang="id-ID" sz="1600" dirty="0">
                          <a:effectLst/>
                        </a:rPr>
                        <a:t>Development of agricultural library</a:t>
                      </a:r>
                      <a:endParaRPr lang="id-ID" sz="1600" dirty="0">
                        <a:effectLst/>
                        <a:latin typeface="Calibri"/>
                        <a:ea typeface="Calibri"/>
                        <a:cs typeface="Times New Roman"/>
                      </a:endParaRPr>
                    </a:p>
                  </a:txBody>
                  <a:tcPr marL="68506" marR="68506" marT="0" marB="0"/>
                </a:tc>
              </a:tr>
              <a:tr h="179194">
                <a:tc vMerge="1">
                  <a:txBody>
                    <a:bodyPr/>
                    <a:lstStyle/>
                    <a:p>
                      <a:endParaRPr lang="id-ID"/>
                    </a:p>
                  </a:txBody>
                  <a:tcPr/>
                </a:tc>
                <a:tc>
                  <a:txBody>
                    <a:bodyPr/>
                    <a:lstStyle/>
                    <a:p>
                      <a:pPr algn="l">
                        <a:lnSpc>
                          <a:spcPct val="100000"/>
                        </a:lnSpc>
                        <a:spcAft>
                          <a:spcPts val="0"/>
                        </a:spcAft>
                      </a:pPr>
                      <a:r>
                        <a:rPr lang="id-ID" sz="1600" dirty="0">
                          <a:effectLst/>
                        </a:rPr>
                        <a:t>Development of agricultural innovation diisemination</a:t>
                      </a:r>
                      <a:endParaRPr lang="id-ID" sz="1600" dirty="0">
                        <a:effectLst/>
                        <a:latin typeface="Calibri"/>
                        <a:ea typeface="Calibri"/>
                        <a:cs typeface="Times New Roman"/>
                      </a:endParaRPr>
                    </a:p>
                  </a:txBody>
                  <a:tcPr marL="68506" marR="68506" marT="0" marB="0"/>
                </a:tc>
              </a:tr>
              <a:tr h="179194">
                <a:tc rowSpan="3">
                  <a:txBody>
                    <a:bodyPr/>
                    <a:lstStyle/>
                    <a:p>
                      <a:pPr algn="l">
                        <a:lnSpc>
                          <a:spcPct val="100000"/>
                        </a:lnSpc>
                        <a:spcAft>
                          <a:spcPts val="0"/>
                        </a:spcAft>
                      </a:pPr>
                      <a:r>
                        <a:rPr lang="id-ID" sz="1600" dirty="0">
                          <a:effectLst/>
                        </a:rPr>
                        <a:t>Learning and </a:t>
                      </a:r>
                      <a:endParaRPr lang="id-ID" sz="1600" dirty="0" smtClean="0">
                        <a:effectLst/>
                      </a:endParaRPr>
                    </a:p>
                    <a:p>
                      <a:pPr algn="l">
                        <a:lnSpc>
                          <a:spcPct val="100000"/>
                        </a:lnSpc>
                        <a:spcAft>
                          <a:spcPts val="0"/>
                        </a:spcAft>
                      </a:pPr>
                      <a:r>
                        <a:rPr lang="id-ID" sz="1600" dirty="0" smtClean="0">
                          <a:effectLst/>
                        </a:rPr>
                        <a:t>Growth </a:t>
                      </a:r>
                      <a:endParaRPr lang="id-ID" sz="1600" dirty="0">
                        <a:effectLst/>
                        <a:latin typeface="Calibri"/>
                        <a:ea typeface="Calibri"/>
                        <a:cs typeface="Times New Roman"/>
                      </a:endParaRPr>
                    </a:p>
                  </a:txBody>
                  <a:tcPr marL="68506" marR="68506" marT="0" marB="0" anchor="ctr"/>
                </a:tc>
                <a:tc>
                  <a:txBody>
                    <a:bodyPr/>
                    <a:lstStyle/>
                    <a:p>
                      <a:pPr algn="l">
                        <a:lnSpc>
                          <a:spcPct val="100000"/>
                        </a:lnSpc>
                        <a:spcAft>
                          <a:spcPts val="0"/>
                        </a:spcAft>
                      </a:pPr>
                      <a:r>
                        <a:rPr lang="id-ID" sz="1600" dirty="0">
                          <a:effectLst/>
                        </a:rPr>
                        <a:t>Human resources development</a:t>
                      </a:r>
                      <a:endParaRPr lang="id-ID" sz="1600" dirty="0">
                        <a:effectLst/>
                        <a:latin typeface="Calibri"/>
                        <a:ea typeface="Calibri"/>
                        <a:cs typeface="Times New Roman"/>
                      </a:endParaRPr>
                    </a:p>
                  </a:txBody>
                  <a:tcPr marL="68506" marR="68506" marT="0" marB="0"/>
                </a:tc>
              </a:tr>
              <a:tr h="179194">
                <a:tc vMerge="1">
                  <a:txBody>
                    <a:bodyPr/>
                    <a:lstStyle/>
                    <a:p>
                      <a:endParaRPr lang="id-ID"/>
                    </a:p>
                  </a:txBody>
                  <a:tcPr/>
                </a:tc>
                <a:tc>
                  <a:txBody>
                    <a:bodyPr/>
                    <a:lstStyle/>
                    <a:p>
                      <a:pPr algn="l">
                        <a:lnSpc>
                          <a:spcPct val="100000"/>
                        </a:lnSpc>
                        <a:spcAft>
                          <a:spcPts val="0"/>
                        </a:spcAft>
                      </a:pPr>
                      <a:r>
                        <a:rPr lang="id-ID" sz="1600" dirty="0">
                          <a:effectLst/>
                        </a:rPr>
                        <a:t>Dvelopment of IT insfrastructure</a:t>
                      </a:r>
                      <a:endParaRPr lang="id-ID" sz="1600" dirty="0">
                        <a:effectLst/>
                        <a:latin typeface="Calibri"/>
                        <a:ea typeface="Calibri"/>
                        <a:cs typeface="Times New Roman"/>
                      </a:endParaRPr>
                    </a:p>
                  </a:txBody>
                  <a:tcPr marL="68506" marR="68506" marT="0" marB="0"/>
                </a:tc>
              </a:tr>
              <a:tr h="179194">
                <a:tc vMerge="1">
                  <a:txBody>
                    <a:bodyPr/>
                    <a:lstStyle/>
                    <a:p>
                      <a:endParaRPr lang="id-ID"/>
                    </a:p>
                  </a:txBody>
                  <a:tcPr/>
                </a:tc>
                <a:tc>
                  <a:txBody>
                    <a:bodyPr/>
                    <a:lstStyle/>
                    <a:p>
                      <a:pPr algn="l">
                        <a:lnSpc>
                          <a:spcPct val="100000"/>
                        </a:lnSpc>
                        <a:spcAft>
                          <a:spcPts val="0"/>
                        </a:spcAft>
                      </a:pPr>
                      <a:r>
                        <a:rPr lang="id-ID" sz="1600" dirty="0">
                          <a:effectLst/>
                        </a:rPr>
                        <a:t>Organization management</a:t>
                      </a:r>
                      <a:endParaRPr lang="id-ID" sz="1600" dirty="0">
                        <a:effectLst/>
                        <a:latin typeface="Calibri"/>
                        <a:ea typeface="Calibri"/>
                        <a:cs typeface="Times New Roman"/>
                      </a:endParaRPr>
                    </a:p>
                  </a:txBody>
                  <a:tcPr marL="68506" marR="68506" marT="0" marB="0"/>
                </a:tc>
              </a:tr>
            </a:tbl>
          </a:graphicData>
        </a:graphic>
      </p:graphicFrame>
      <p:sp>
        <p:nvSpPr>
          <p:cNvPr id="36" name="Rectangle 35"/>
          <p:cNvSpPr/>
          <p:nvPr/>
        </p:nvSpPr>
        <p:spPr>
          <a:xfrm>
            <a:off x="7391258" y="4472730"/>
            <a:ext cx="1657854" cy="646331"/>
          </a:xfrm>
          <a:prstGeom prst="rect">
            <a:avLst/>
          </a:prstGeom>
        </p:spPr>
        <p:txBody>
          <a:bodyPr wrap="square">
            <a:spAutoFit/>
          </a:bodyPr>
          <a:lstStyle/>
          <a:p>
            <a:pPr>
              <a:spcAft>
                <a:spcPts val="0"/>
              </a:spcAft>
            </a:pPr>
            <a:r>
              <a:rPr lang="id-ID" b="1" dirty="0"/>
              <a:t>Financial management</a:t>
            </a:r>
            <a:endParaRPr lang="id-ID" b="1" dirty="0">
              <a:ea typeface="Calibri"/>
              <a:cs typeface="Times New Roman"/>
            </a:endParaRPr>
          </a:p>
        </p:txBody>
      </p:sp>
      <p:sp>
        <p:nvSpPr>
          <p:cNvPr id="37" name="Rectangle 36"/>
          <p:cNvSpPr/>
          <p:nvPr/>
        </p:nvSpPr>
        <p:spPr>
          <a:xfrm>
            <a:off x="141978" y="4611230"/>
            <a:ext cx="1655838" cy="369332"/>
          </a:xfrm>
          <a:prstGeom prst="rect">
            <a:avLst/>
          </a:prstGeom>
        </p:spPr>
        <p:txBody>
          <a:bodyPr wrap="none">
            <a:spAutoFit/>
          </a:bodyPr>
          <a:lstStyle/>
          <a:p>
            <a:pPr>
              <a:spcAft>
                <a:spcPts val="0"/>
              </a:spcAft>
            </a:pPr>
            <a:r>
              <a:rPr lang="id-ID" b="1" dirty="0"/>
              <a:t>Library services</a:t>
            </a:r>
            <a:endParaRPr lang="id-ID" b="1" dirty="0">
              <a:ea typeface="Calibri"/>
              <a:cs typeface="Times New Roman"/>
            </a:endParaRPr>
          </a:p>
        </p:txBody>
      </p:sp>
      <p:sp>
        <p:nvSpPr>
          <p:cNvPr id="38" name="Rectangle 37"/>
          <p:cNvSpPr/>
          <p:nvPr/>
        </p:nvSpPr>
        <p:spPr>
          <a:xfrm>
            <a:off x="3708368" y="4611230"/>
            <a:ext cx="1655721" cy="646331"/>
          </a:xfrm>
          <a:prstGeom prst="rect">
            <a:avLst/>
          </a:prstGeom>
        </p:spPr>
        <p:txBody>
          <a:bodyPr wrap="square">
            <a:spAutoFit/>
          </a:bodyPr>
          <a:lstStyle/>
          <a:p>
            <a:pPr>
              <a:spcAft>
                <a:spcPts val="0"/>
              </a:spcAft>
            </a:pPr>
            <a:r>
              <a:rPr lang="id-ID" b="1" dirty="0"/>
              <a:t>Policy of </a:t>
            </a:r>
            <a:r>
              <a:rPr lang="id-ID" b="1" dirty="0" smtClean="0"/>
              <a:t>library </a:t>
            </a:r>
            <a:r>
              <a:rPr lang="id-ID" b="1" dirty="0"/>
              <a:t>development</a:t>
            </a:r>
            <a:endParaRPr lang="id-ID" b="1" dirty="0">
              <a:ea typeface="Calibri"/>
              <a:cs typeface="Times New Roman"/>
            </a:endParaRPr>
          </a:p>
        </p:txBody>
      </p:sp>
      <p:sp>
        <p:nvSpPr>
          <p:cNvPr id="40" name="Rectangle 39"/>
          <p:cNvSpPr/>
          <p:nvPr/>
        </p:nvSpPr>
        <p:spPr>
          <a:xfrm>
            <a:off x="3708368" y="5373216"/>
            <a:ext cx="1655720" cy="923330"/>
          </a:xfrm>
          <a:prstGeom prst="rect">
            <a:avLst/>
          </a:prstGeom>
        </p:spPr>
        <p:txBody>
          <a:bodyPr wrap="square">
            <a:spAutoFit/>
          </a:bodyPr>
          <a:lstStyle/>
          <a:p>
            <a:pPr>
              <a:spcAft>
                <a:spcPts val="0"/>
              </a:spcAft>
            </a:pPr>
            <a:r>
              <a:rPr lang="id-ID" b="1" dirty="0"/>
              <a:t>Development of library service system</a:t>
            </a:r>
            <a:endParaRPr lang="id-ID" b="1" dirty="0">
              <a:ea typeface="Calibri"/>
              <a:cs typeface="Times New Roman"/>
            </a:endParaRPr>
          </a:p>
        </p:txBody>
      </p:sp>
      <p:sp>
        <p:nvSpPr>
          <p:cNvPr id="41" name="Rectangle 40"/>
          <p:cNvSpPr/>
          <p:nvPr/>
        </p:nvSpPr>
        <p:spPr>
          <a:xfrm>
            <a:off x="1908168" y="4610834"/>
            <a:ext cx="1655720" cy="923330"/>
          </a:xfrm>
          <a:prstGeom prst="rect">
            <a:avLst/>
          </a:prstGeom>
        </p:spPr>
        <p:txBody>
          <a:bodyPr wrap="square">
            <a:spAutoFit/>
          </a:bodyPr>
          <a:lstStyle/>
          <a:p>
            <a:pPr>
              <a:spcAft>
                <a:spcPts val="0"/>
              </a:spcAft>
            </a:pPr>
            <a:r>
              <a:rPr lang="id-ID" b="1" dirty="0"/>
              <a:t>Management of  information  resources</a:t>
            </a:r>
            <a:endParaRPr lang="id-ID" b="1" dirty="0">
              <a:ea typeface="Calibri"/>
              <a:cs typeface="Times New Roman"/>
            </a:endParaRPr>
          </a:p>
        </p:txBody>
      </p:sp>
      <p:sp>
        <p:nvSpPr>
          <p:cNvPr id="42" name="Rectangle 41"/>
          <p:cNvSpPr/>
          <p:nvPr/>
        </p:nvSpPr>
        <p:spPr>
          <a:xfrm>
            <a:off x="5578442" y="4611230"/>
            <a:ext cx="1657854" cy="923330"/>
          </a:xfrm>
          <a:prstGeom prst="rect">
            <a:avLst/>
          </a:prstGeom>
        </p:spPr>
        <p:txBody>
          <a:bodyPr wrap="square">
            <a:spAutoFit/>
          </a:bodyPr>
          <a:lstStyle/>
          <a:p>
            <a:pPr>
              <a:spcAft>
                <a:spcPts val="0"/>
              </a:spcAft>
            </a:pPr>
            <a:r>
              <a:rPr lang="id-ID" b="1" dirty="0"/>
              <a:t>Human resources development</a:t>
            </a:r>
            <a:endParaRPr lang="id-ID" b="1" dirty="0">
              <a:ea typeface="Calibri"/>
              <a:cs typeface="Times New Roman"/>
            </a:endParaRPr>
          </a:p>
        </p:txBody>
      </p:sp>
      <p:sp>
        <p:nvSpPr>
          <p:cNvPr id="43" name="Rectangle 42"/>
          <p:cNvSpPr/>
          <p:nvPr/>
        </p:nvSpPr>
        <p:spPr>
          <a:xfrm>
            <a:off x="5578442" y="5517232"/>
            <a:ext cx="1799982" cy="646331"/>
          </a:xfrm>
          <a:prstGeom prst="rect">
            <a:avLst/>
          </a:prstGeom>
        </p:spPr>
        <p:txBody>
          <a:bodyPr wrap="square">
            <a:spAutoFit/>
          </a:bodyPr>
          <a:lstStyle/>
          <a:p>
            <a:pPr>
              <a:spcAft>
                <a:spcPts val="0"/>
              </a:spcAft>
            </a:pPr>
            <a:r>
              <a:rPr lang="id-ID" b="1" dirty="0"/>
              <a:t>Development of infrastructure</a:t>
            </a:r>
            <a:endParaRPr lang="id-ID" b="1" dirty="0">
              <a:ea typeface="Calibri"/>
              <a:cs typeface="Times New Roman"/>
            </a:endParaRPr>
          </a:p>
        </p:txBody>
      </p:sp>
      <p:sp>
        <p:nvSpPr>
          <p:cNvPr id="44" name="Rectangle 43"/>
          <p:cNvSpPr/>
          <p:nvPr/>
        </p:nvSpPr>
        <p:spPr>
          <a:xfrm>
            <a:off x="5578442" y="6189404"/>
            <a:ext cx="1799982" cy="646331"/>
          </a:xfrm>
          <a:prstGeom prst="rect">
            <a:avLst/>
          </a:prstGeom>
        </p:spPr>
        <p:txBody>
          <a:bodyPr wrap="square">
            <a:spAutoFit/>
          </a:bodyPr>
          <a:lstStyle/>
          <a:p>
            <a:pPr>
              <a:spcAft>
                <a:spcPts val="0"/>
              </a:spcAft>
            </a:pPr>
            <a:r>
              <a:rPr lang="id-ID" b="1" dirty="0"/>
              <a:t>Development of library sistem</a:t>
            </a:r>
            <a:endParaRPr lang="id-ID" b="1" dirty="0">
              <a:ea typeface="Calibri"/>
              <a:cs typeface="Times New Roman"/>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6172200" y="5382161"/>
            <a:ext cx="2667000" cy="1446550"/>
          </a:xfrm>
          <a:prstGeom prst="rect">
            <a:avLst/>
          </a:prstGeom>
          <a:noFill/>
          <a:ln w="12700">
            <a:solidFill>
              <a:schemeClr val="tx1"/>
            </a:solidFill>
          </a:ln>
        </p:spPr>
        <p:txBody>
          <a:bodyPr wrap="square" rtlCol="0">
            <a:spAutoFit/>
          </a:bodyPr>
          <a:lstStyle/>
          <a:p>
            <a:r>
              <a:rPr lang="en-US" sz="1600" b="1" dirty="0" smtClean="0"/>
              <a:t>Organization Capital</a:t>
            </a:r>
          </a:p>
          <a:p>
            <a:endParaRPr lang="en-US" sz="1600" b="1" dirty="0" smtClean="0"/>
          </a:p>
          <a:p>
            <a:endParaRPr lang="en-US" sz="1600" b="1" dirty="0" smtClean="0"/>
          </a:p>
          <a:p>
            <a:endParaRPr lang="en-US" sz="1200" b="1" dirty="0" smtClean="0"/>
          </a:p>
          <a:p>
            <a:endParaRPr lang="id-ID" sz="1200" b="1" dirty="0" smtClean="0"/>
          </a:p>
          <a:p>
            <a:endParaRPr lang="en-US" sz="1600" b="1" dirty="0" smtClean="0"/>
          </a:p>
        </p:txBody>
      </p:sp>
      <p:sp>
        <p:nvSpPr>
          <p:cNvPr id="19" name="TextBox 18"/>
          <p:cNvSpPr txBox="1"/>
          <p:nvPr/>
        </p:nvSpPr>
        <p:spPr>
          <a:xfrm>
            <a:off x="3200400" y="5382161"/>
            <a:ext cx="2667000" cy="1446550"/>
          </a:xfrm>
          <a:prstGeom prst="rect">
            <a:avLst/>
          </a:prstGeom>
          <a:noFill/>
          <a:ln w="12700">
            <a:solidFill>
              <a:schemeClr val="tx1"/>
            </a:solidFill>
          </a:ln>
        </p:spPr>
        <p:txBody>
          <a:bodyPr wrap="square" rtlCol="0">
            <a:spAutoFit/>
          </a:bodyPr>
          <a:lstStyle/>
          <a:p>
            <a:r>
              <a:rPr lang="en-US" sz="1600" b="1" dirty="0" smtClean="0"/>
              <a:t>Information Capital</a:t>
            </a:r>
          </a:p>
          <a:p>
            <a:endParaRPr lang="en-US" sz="1600" b="1" dirty="0" smtClean="0"/>
          </a:p>
          <a:p>
            <a:endParaRPr lang="en-US" sz="1600" b="1" dirty="0" smtClean="0"/>
          </a:p>
          <a:p>
            <a:endParaRPr lang="en-US" sz="1200" b="1" dirty="0" smtClean="0"/>
          </a:p>
          <a:p>
            <a:endParaRPr lang="id-ID" sz="1200" b="1" dirty="0" smtClean="0"/>
          </a:p>
          <a:p>
            <a:endParaRPr lang="en-US" sz="1600" b="1" dirty="0" smtClean="0"/>
          </a:p>
        </p:txBody>
      </p:sp>
      <p:sp>
        <p:nvSpPr>
          <p:cNvPr id="20" name="TextBox 19"/>
          <p:cNvSpPr txBox="1"/>
          <p:nvPr/>
        </p:nvSpPr>
        <p:spPr>
          <a:xfrm>
            <a:off x="304800" y="5373216"/>
            <a:ext cx="2667000" cy="1415772"/>
          </a:xfrm>
          <a:prstGeom prst="rect">
            <a:avLst/>
          </a:prstGeom>
          <a:noFill/>
          <a:ln w="12700">
            <a:solidFill>
              <a:schemeClr val="tx1"/>
            </a:solidFill>
          </a:ln>
        </p:spPr>
        <p:txBody>
          <a:bodyPr wrap="square" rtlCol="0">
            <a:spAutoFit/>
          </a:bodyPr>
          <a:lstStyle/>
          <a:p>
            <a:r>
              <a:rPr lang="en-US" sz="1600" b="1" dirty="0" smtClean="0"/>
              <a:t>Human Capital</a:t>
            </a:r>
          </a:p>
          <a:p>
            <a:endParaRPr lang="en-US" sz="1600" b="1" dirty="0" smtClean="0"/>
          </a:p>
          <a:p>
            <a:endParaRPr lang="en-US" sz="1600" b="1" dirty="0" smtClean="0"/>
          </a:p>
          <a:p>
            <a:endParaRPr lang="id-ID" sz="1200" b="1" dirty="0" smtClean="0"/>
          </a:p>
          <a:p>
            <a:endParaRPr lang="id-ID" sz="1200" b="1" dirty="0" smtClean="0"/>
          </a:p>
          <a:p>
            <a:endParaRPr lang="en-US" sz="1400" b="1" dirty="0" smtClean="0"/>
          </a:p>
        </p:txBody>
      </p:sp>
      <p:sp>
        <p:nvSpPr>
          <p:cNvPr id="21" name="Oval 20"/>
          <p:cNvSpPr/>
          <p:nvPr/>
        </p:nvSpPr>
        <p:spPr>
          <a:xfrm>
            <a:off x="798984" y="6063174"/>
            <a:ext cx="1828800" cy="67819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5"/>
          <p:cNvSpPr txBox="1">
            <a:spLocks noChangeArrowheads="1"/>
          </p:cNvSpPr>
          <p:nvPr/>
        </p:nvSpPr>
        <p:spPr>
          <a:xfrm>
            <a:off x="0" y="-23"/>
            <a:ext cx="9144000" cy="304823"/>
          </a:xfrm>
          <a:prstGeom prst="rect">
            <a:avLst/>
          </a:prstGeom>
          <a:solidFill>
            <a:srgbClr val="92D05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1800" smtClean="0"/>
              <a:t>STRATEGY MAP of ICALTD</a:t>
            </a:r>
            <a:endParaRPr lang="en-US" sz="1800" dirty="0"/>
          </a:p>
        </p:txBody>
      </p:sp>
      <p:sp>
        <p:nvSpPr>
          <p:cNvPr id="26" name="TextBox 25"/>
          <p:cNvSpPr txBox="1"/>
          <p:nvPr/>
        </p:nvSpPr>
        <p:spPr>
          <a:xfrm>
            <a:off x="827584" y="6146140"/>
            <a:ext cx="1734207" cy="523220"/>
          </a:xfrm>
          <a:prstGeom prst="rect">
            <a:avLst/>
          </a:prstGeom>
          <a:noFill/>
          <a:ln w="28575">
            <a:noFill/>
          </a:ln>
        </p:spPr>
        <p:txBody>
          <a:bodyPr wrap="square" rtlCol="0">
            <a:spAutoFit/>
          </a:bodyPr>
          <a:lstStyle/>
          <a:p>
            <a:pPr algn="ctr"/>
            <a:r>
              <a:rPr lang="id-ID" sz="1400" b="1" dirty="0" smtClean="0"/>
              <a:t>Human resources development</a:t>
            </a:r>
            <a:endParaRPr lang="en-US" sz="1400" b="1" dirty="0" smtClean="0"/>
          </a:p>
        </p:txBody>
      </p:sp>
      <p:sp>
        <p:nvSpPr>
          <p:cNvPr id="27" name="TextBox 26"/>
          <p:cNvSpPr txBox="1"/>
          <p:nvPr/>
        </p:nvSpPr>
        <p:spPr>
          <a:xfrm>
            <a:off x="76200" y="4995446"/>
            <a:ext cx="2667000" cy="338554"/>
          </a:xfrm>
          <a:prstGeom prst="rect">
            <a:avLst/>
          </a:prstGeom>
          <a:noFill/>
          <a:ln w="28575">
            <a:noFill/>
          </a:ln>
        </p:spPr>
        <p:txBody>
          <a:bodyPr wrap="square" rtlCol="0">
            <a:spAutoFit/>
          </a:bodyPr>
          <a:lstStyle/>
          <a:p>
            <a:r>
              <a:rPr lang="id-ID" sz="1600" b="1" dirty="0" smtClean="0"/>
              <a:t>Learning and Growth</a:t>
            </a:r>
            <a:endParaRPr lang="en-US" sz="1400" b="1" dirty="0" smtClean="0"/>
          </a:p>
        </p:txBody>
      </p:sp>
      <p:sp>
        <p:nvSpPr>
          <p:cNvPr id="28" name="TextBox 27"/>
          <p:cNvSpPr txBox="1"/>
          <p:nvPr/>
        </p:nvSpPr>
        <p:spPr>
          <a:xfrm>
            <a:off x="128689" y="3157954"/>
            <a:ext cx="2362200" cy="338554"/>
          </a:xfrm>
          <a:prstGeom prst="rect">
            <a:avLst/>
          </a:prstGeom>
          <a:noFill/>
          <a:ln w="28575">
            <a:noFill/>
          </a:ln>
        </p:spPr>
        <p:txBody>
          <a:bodyPr wrap="square" rtlCol="0">
            <a:spAutoFit/>
          </a:bodyPr>
          <a:lstStyle/>
          <a:p>
            <a:r>
              <a:rPr lang="id-ID" sz="1600" b="1" dirty="0" smtClean="0"/>
              <a:t>Internal Business Process</a:t>
            </a:r>
            <a:endParaRPr lang="en-US" sz="1400" b="1" dirty="0" smtClean="0"/>
          </a:p>
        </p:txBody>
      </p:sp>
      <p:sp>
        <p:nvSpPr>
          <p:cNvPr id="29" name="TextBox 28"/>
          <p:cNvSpPr txBox="1"/>
          <p:nvPr/>
        </p:nvSpPr>
        <p:spPr>
          <a:xfrm>
            <a:off x="304800" y="990600"/>
            <a:ext cx="1371600" cy="338554"/>
          </a:xfrm>
          <a:prstGeom prst="rect">
            <a:avLst/>
          </a:prstGeom>
          <a:noFill/>
          <a:ln w="28575">
            <a:noFill/>
          </a:ln>
        </p:spPr>
        <p:txBody>
          <a:bodyPr wrap="square" rtlCol="0">
            <a:spAutoFit/>
          </a:bodyPr>
          <a:lstStyle/>
          <a:p>
            <a:r>
              <a:rPr lang="id-ID" sz="1600" b="1" dirty="0" smtClean="0"/>
              <a:t>Customer</a:t>
            </a:r>
            <a:r>
              <a:rPr lang="en-US" sz="1600" b="1" dirty="0" smtClean="0"/>
              <a:t> </a:t>
            </a:r>
            <a:endParaRPr lang="en-US" sz="1400" b="1" dirty="0" smtClean="0"/>
          </a:p>
        </p:txBody>
      </p:sp>
      <p:sp>
        <p:nvSpPr>
          <p:cNvPr id="33" name="TextBox 32"/>
          <p:cNvSpPr txBox="1"/>
          <p:nvPr/>
        </p:nvSpPr>
        <p:spPr>
          <a:xfrm>
            <a:off x="5192486" y="990600"/>
            <a:ext cx="1143000" cy="338554"/>
          </a:xfrm>
          <a:prstGeom prst="rect">
            <a:avLst/>
          </a:prstGeom>
          <a:noFill/>
          <a:ln w="28575">
            <a:noFill/>
          </a:ln>
        </p:spPr>
        <p:txBody>
          <a:bodyPr wrap="square" rtlCol="0">
            <a:spAutoFit/>
          </a:bodyPr>
          <a:lstStyle/>
          <a:p>
            <a:r>
              <a:rPr lang="id-ID" sz="1600" b="1" dirty="0" smtClean="0"/>
              <a:t>Financial</a:t>
            </a:r>
            <a:endParaRPr lang="en-US" sz="1400" b="1" dirty="0" smtClean="0"/>
          </a:p>
        </p:txBody>
      </p:sp>
      <p:sp>
        <p:nvSpPr>
          <p:cNvPr id="35" name="Oval 34"/>
          <p:cNvSpPr/>
          <p:nvPr/>
        </p:nvSpPr>
        <p:spPr>
          <a:xfrm>
            <a:off x="6588224" y="6091310"/>
            <a:ext cx="1717576" cy="65005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804248" y="6146140"/>
            <a:ext cx="1219200" cy="523220"/>
          </a:xfrm>
          <a:prstGeom prst="rect">
            <a:avLst/>
          </a:prstGeom>
          <a:noFill/>
          <a:ln w="28575">
            <a:noFill/>
          </a:ln>
        </p:spPr>
        <p:txBody>
          <a:bodyPr wrap="square" rtlCol="0">
            <a:spAutoFit/>
          </a:bodyPr>
          <a:lstStyle/>
          <a:p>
            <a:pPr algn="ctr"/>
            <a:r>
              <a:rPr lang="id-ID" sz="1400" b="1" dirty="0" smtClean="0"/>
              <a:t>Oragnization </a:t>
            </a:r>
          </a:p>
          <a:p>
            <a:pPr algn="ctr"/>
            <a:r>
              <a:rPr lang="id-ID" sz="1400" b="1" dirty="0" smtClean="0"/>
              <a:t>management</a:t>
            </a:r>
            <a:endParaRPr lang="en-US" sz="1400" b="1" dirty="0" smtClean="0"/>
          </a:p>
        </p:txBody>
      </p:sp>
      <p:sp>
        <p:nvSpPr>
          <p:cNvPr id="43" name="Oval 42"/>
          <p:cNvSpPr/>
          <p:nvPr/>
        </p:nvSpPr>
        <p:spPr>
          <a:xfrm>
            <a:off x="3683495" y="6021287"/>
            <a:ext cx="1752601" cy="70306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24068" y="6089869"/>
            <a:ext cx="1524000" cy="523220"/>
          </a:xfrm>
          <a:prstGeom prst="rect">
            <a:avLst/>
          </a:prstGeom>
          <a:noFill/>
          <a:ln w="28575">
            <a:noFill/>
          </a:ln>
        </p:spPr>
        <p:txBody>
          <a:bodyPr wrap="square" rtlCol="0">
            <a:spAutoFit/>
          </a:bodyPr>
          <a:lstStyle/>
          <a:p>
            <a:pPr algn="ctr"/>
            <a:r>
              <a:rPr lang="id-ID" sz="1400" b="1" dirty="0" smtClean="0"/>
              <a:t>Development of IT infrastructure</a:t>
            </a:r>
            <a:endParaRPr lang="en-US" sz="1400" b="1" dirty="0" smtClean="0"/>
          </a:p>
        </p:txBody>
      </p:sp>
      <p:cxnSp>
        <p:nvCxnSpPr>
          <p:cNvPr id="45" name="Straight Connector 44"/>
          <p:cNvCxnSpPr/>
          <p:nvPr/>
        </p:nvCxnSpPr>
        <p:spPr>
          <a:xfrm>
            <a:off x="0" y="4951412"/>
            <a:ext cx="9144000" cy="158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3122612"/>
            <a:ext cx="9144000" cy="158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0" y="914400"/>
            <a:ext cx="9144000" cy="158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838200" y="3980021"/>
            <a:ext cx="3276600" cy="762000"/>
            <a:chOff x="838200" y="3980021"/>
            <a:chExt cx="3276600" cy="762000"/>
          </a:xfrm>
        </p:grpSpPr>
        <p:sp>
          <p:nvSpPr>
            <p:cNvPr id="49" name="Oval 48"/>
            <p:cNvSpPr/>
            <p:nvPr/>
          </p:nvSpPr>
          <p:spPr>
            <a:xfrm>
              <a:off x="838200" y="3980021"/>
              <a:ext cx="3276600" cy="7620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143000" y="4142601"/>
              <a:ext cx="2667000" cy="523220"/>
            </a:xfrm>
            <a:prstGeom prst="rect">
              <a:avLst/>
            </a:prstGeom>
            <a:noFill/>
            <a:ln w="28575">
              <a:noFill/>
            </a:ln>
          </p:spPr>
          <p:txBody>
            <a:bodyPr wrap="square" rtlCol="0">
              <a:spAutoFit/>
            </a:bodyPr>
            <a:lstStyle/>
            <a:p>
              <a:pPr algn="ctr"/>
              <a:r>
                <a:rPr lang="id-ID" sz="1400" b="1" dirty="0" smtClean="0"/>
                <a:t>Development of agricultural library</a:t>
              </a:r>
              <a:endParaRPr lang="en-US" sz="1400" b="1" dirty="0" smtClean="0"/>
            </a:p>
          </p:txBody>
        </p:sp>
      </p:grpSp>
      <p:grpSp>
        <p:nvGrpSpPr>
          <p:cNvPr id="51" name="Group 50"/>
          <p:cNvGrpSpPr/>
          <p:nvPr/>
        </p:nvGrpSpPr>
        <p:grpSpPr>
          <a:xfrm>
            <a:off x="288470" y="2057400"/>
            <a:ext cx="2378530" cy="976763"/>
            <a:chOff x="288470" y="2057400"/>
            <a:chExt cx="2378530" cy="976763"/>
          </a:xfrm>
        </p:grpSpPr>
        <p:sp>
          <p:nvSpPr>
            <p:cNvPr id="52" name="Oval 51"/>
            <p:cNvSpPr/>
            <p:nvPr/>
          </p:nvSpPr>
          <p:spPr>
            <a:xfrm>
              <a:off x="288470" y="2057400"/>
              <a:ext cx="2346780" cy="97676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59228" y="2191657"/>
              <a:ext cx="2307772" cy="738664"/>
            </a:xfrm>
            <a:prstGeom prst="rect">
              <a:avLst/>
            </a:prstGeom>
            <a:noFill/>
            <a:ln w="28575">
              <a:noFill/>
            </a:ln>
          </p:spPr>
          <p:txBody>
            <a:bodyPr wrap="square" rtlCol="0">
              <a:spAutoFit/>
            </a:bodyPr>
            <a:lstStyle/>
            <a:p>
              <a:pPr algn="ctr"/>
              <a:r>
                <a:rPr lang="id-ID" sz="1400" b="1" dirty="0" smtClean="0"/>
                <a:t>Information service of agricultural science and technology</a:t>
              </a:r>
              <a:endParaRPr lang="en-US" sz="1400" b="1" dirty="0" smtClean="0"/>
            </a:p>
          </p:txBody>
        </p:sp>
      </p:grpSp>
      <p:grpSp>
        <p:nvGrpSpPr>
          <p:cNvPr id="54" name="Group 53"/>
          <p:cNvGrpSpPr/>
          <p:nvPr/>
        </p:nvGrpSpPr>
        <p:grpSpPr>
          <a:xfrm>
            <a:off x="5334000" y="3980021"/>
            <a:ext cx="3200400" cy="762000"/>
            <a:chOff x="5334000" y="3980021"/>
            <a:chExt cx="3200400" cy="762000"/>
          </a:xfrm>
        </p:grpSpPr>
        <p:sp>
          <p:nvSpPr>
            <p:cNvPr id="55" name="Oval 54"/>
            <p:cNvSpPr/>
            <p:nvPr/>
          </p:nvSpPr>
          <p:spPr>
            <a:xfrm>
              <a:off x="5334000" y="3980021"/>
              <a:ext cx="3200400" cy="7620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562600" y="4132421"/>
              <a:ext cx="2743200" cy="523220"/>
            </a:xfrm>
            <a:prstGeom prst="rect">
              <a:avLst/>
            </a:prstGeom>
            <a:noFill/>
            <a:ln w="28575">
              <a:noFill/>
            </a:ln>
          </p:spPr>
          <p:txBody>
            <a:bodyPr wrap="square" rtlCol="0">
              <a:spAutoFit/>
            </a:bodyPr>
            <a:lstStyle/>
            <a:p>
              <a:pPr algn="ctr"/>
              <a:r>
                <a:rPr lang="id-ID" sz="1400" b="1" dirty="0" smtClean="0"/>
                <a:t>Development of agricultural information Dissemination</a:t>
              </a:r>
              <a:endParaRPr lang="en-US" sz="1400" b="1" dirty="0" smtClean="0"/>
            </a:p>
          </p:txBody>
        </p:sp>
      </p:grpSp>
      <p:sp>
        <p:nvSpPr>
          <p:cNvPr id="57" name="TextBox 56"/>
          <p:cNvSpPr txBox="1"/>
          <p:nvPr/>
        </p:nvSpPr>
        <p:spPr>
          <a:xfrm>
            <a:off x="685800" y="3584138"/>
            <a:ext cx="3733800" cy="1292662"/>
          </a:xfrm>
          <a:prstGeom prst="rect">
            <a:avLst/>
          </a:prstGeom>
          <a:noFill/>
          <a:ln w="12700">
            <a:solidFill>
              <a:schemeClr val="tx1"/>
            </a:solidFill>
          </a:ln>
        </p:spPr>
        <p:txBody>
          <a:bodyPr wrap="square" rtlCol="0">
            <a:spAutoFit/>
          </a:bodyPr>
          <a:lstStyle/>
          <a:p>
            <a:r>
              <a:rPr lang="id-ID" sz="1600" b="1" dirty="0" smtClean="0"/>
              <a:t>Agricultural Library</a:t>
            </a:r>
          </a:p>
          <a:p>
            <a:endParaRPr lang="id-ID" sz="1600" b="1" dirty="0"/>
          </a:p>
          <a:p>
            <a:endParaRPr lang="id-ID" sz="1600" b="1" dirty="0" smtClean="0"/>
          </a:p>
          <a:p>
            <a:endParaRPr lang="id-ID" sz="1600" b="1" dirty="0"/>
          </a:p>
          <a:p>
            <a:endParaRPr lang="en-US" sz="1400" b="1" dirty="0" smtClean="0"/>
          </a:p>
        </p:txBody>
      </p:sp>
      <p:sp>
        <p:nvSpPr>
          <p:cNvPr id="58" name="TextBox 57"/>
          <p:cNvSpPr txBox="1"/>
          <p:nvPr/>
        </p:nvSpPr>
        <p:spPr>
          <a:xfrm>
            <a:off x="4953000" y="3584138"/>
            <a:ext cx="3886200" cy="1292662"/>
          </a:xfrm>
          <a:prstGeom prst="rect">
            <a:avLst/>
          </a:prstGeom>
          <a:noFill/>
          <a:ln w="12700">
            <a:solidFill>
              <a:schemeClr val="tx1"/>
            </a:solidFill>
          </a:ln>
        </p:spPr>
        <p:txBody>
          <a:bodyPr wrap="square" rtlCol="0">
            <a:spAutoFit/>
          </a:bodyPr>
          <a:lstStyle/>
          <a:p>
            <a:r>
              <a:rPr lang="id-ID" sz="1600" b="1" dirty="0" smtClean="0"/>
              <a:t>Agricultural Dissemination</a:t>
            </a:r>
          </a:p>
          <a:p>
            <a:endParaRPr lang="id-ID" sz="1600" b="1" dirty="0"/>
          </a:p>
          <a:p>
            <a:endParaRPr lang="id-ID" sz="1600" b="1" dirty="0" smtClean="0"/>
          </a:p>
          <a:p>
            <a:endParaRPr lang="id-ID" sz="1600" b="1" dirty="0"/>
          </a:p>
          <a:p>
            <a:endParaRPr lang="en-US" sz="1400" b="1" dirty="0" smtClean="0"/>
          </a:p>
        </p:txBody>
      </p:sp>
      <p:cxnSp>
        <p:nvCxnSpPr>
          <p:cNvPr id="59" name="Straight Connector 58"/>
          <p:cNvCxnSpPr/>
          <p:nvPr/>
        </p:nvCxnSpPr>
        <p:spPr>
          <a:xfrm flipH="1">
            <a:off x="4952206" y="914400"/>
            <a:ext cx="794" cy="2243554"/>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6134099" y="1478981"/>
            <a:ext cx="2362200" cy="1066800"/>
            <a:chOff x="6134099" y="1478981"/>
            <a:chExt cx="2362200" cy="1066800"/>
          </a:xfrm>
        </p:grpSpPr>
        <p:sp>
          <p:nvSpPr>
            <p:cNvPr id="61" name="Oval 60"/>
            <p:cNvSpPr/>
            <p:nvPr/>
          </p:nvSpPr>
          <p:spPr>
            <a:xfrm>
              <a:off x="6134099" y="1478981"/>
              <a:ext cx="2362200" cy="1066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362699" y="1858492"/>
              <a:ext cx="1981200" cy="307777"/>
            </a:xfrm>
            <a:prstGeom prst="rect">
              <a:avLst/>
            </a:prstGeom>
            <a:noFill/>
            <a:ln w="28575">
              <a:noFill/>
            </a:ln>
          </p:spPr>
          <p:txBody>
            <a:bodyPr wrap="square" rtlCol="0">
              <a:spAutoFit/>
            </a:bodyPr>
            <a:lstStyle/>
            <a:p>
              <a:pPr algn="ctr"/>
              <a:r>
                <a:rPr lang="id-ID" sz="1400" b="1" dirty="0" smtClean="0"/>
                <a:t>Financial management</a:t>
              </a:r>
              <a:endParaRPr lang="en-US" sz="1400" b="1" dirty="0" smtClean="0"/>
            </a:p>
          </p:txBody>
        </p:sp>
      </p:grpSp>
      <p:grpSp>
        <p:nvGrpSpPr>
          <p:cNvPr id="63" name="Group 62"/>
          <p:cNvGrpSpPr/>
          <p:nvPr/>
        </p:nvGrpSpPr>
        <p:grpSpPr>
          <a:xfrm>
            <a:off x="1460500" y="1090717"/>
            <a:ext cx="2349500" cy="1028700"/>
            <a:chOff x="1460500" y="1090717"/>
            <a:chExt cx="2349500" cy="1028700"/>
          </a:xfrm>
        </p:grpSpPr>
        <p:sp>
          <p:nvSpPr>
            <p:cNvPr id="64" name="Oval 63"/>
            <p:cNvSpPr/>
            <p:nvPr/>
          </p:nvSpPr>
          <p:spPr>
            <a:xfrm>
              <a:off x="1460500" y="1090717"/>
              <a:ext cx="2349500" cy="10287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518557" y="1219200"/>
              <a:ext cx="2291443" cy="738664"/>
            </a:xfrm>
            <a:prstGeom prst="rect">
              <a:avLst/>
            </a:prstGeom>
            <a:noFill/>
            <a:ln w="28575">
              <a:noFill/>
            </a:ln>
          </p:spPr>
          <p:txBody>
            <a:bodyPr wrap="square" rtlCol="0">
              <a:spAutoFit/>
            </a:bodyPr>
            <a:lstStyle/>
            <a:p>
              <a:pPr algn="ctr"/>
              <a:r>
                <a:rPr lang="id-ID" sz="1400" b="1" dirty="0" smtClean="0"/>
                <a:t>Providing information access to agricultural science and technology</a:t>
              </a:r>
              <a:endParaRPr lang="en-US" sz="1400" b="1" dirty="0" smtClean="0"/>
            </a:p>
          </p:txBody>
        </p:sp>
      </p:grpSp>
      <p:sp>
        <p:nvSpPr>
          <p:cNvPr id="66" name="Right Arrow 65"/>
          <p:cNvSpPr/>
          <p:nvPr/>
        </p:nvSpPr>
        <p:spPr>
          <a:xfrm rot="16200000">
            <a:off x="2292206" y="4959206"/>
            <a:ext cx="292388"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rot="16200000">
            <a:off x="4578206" y="4959206"/>
            <a:ext cx="292388"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rot="16200000">
            <a:off x="7397605" y="4959205"/>
            <a:ext cx="292389"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p:cNvSpPr/>
          <p:nvPr/>
        </p:nvSpPr>
        <p:spPr>
          <a:xfrm rot="16200000">
            <a:off x="3407776" y="3102977"/>
            <a:ext cx="347247"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rot="16200000">
            <a:off x="5465176" y="3102977"/>
            <a:ext cx="347247"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225800" y="1955349"/>
            <a:ext cx="1524001" cy="966101"/>
            <a:chOff x="3225800" y="1955349"/>
            <a:chExt cx="1524001" cy="966101"/>
          </a:xfrm>
        </p:grpSpPr>
        <p:sp>
          <p:nvSpPr>
            <p:cNvPr id="72" name="Oval 71"/>
            <p:cNvSpPr/>
            <p:nvPr/>
          </p:nvSpPr>
          <p:spPr>
            <a:xfrm>
              <a:off x="3225800" y="1955349"/>
              <a:ext cx="1524001" cy="96610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3318823" y="2119417"/>
              <a:ext cx="1343892" cy="738664"/>
            </a:xfrm>
            <a:prstGeom prst="rect">
              <a:avLst/>
            </a:prstGeom>
            <a:noFill/>
            <a:ln w="28575">
              <a:noFill/>
            </a:ln>
          </p:spPr>
          <p:txBody>
            <a:bodyPr wrap="square" rtlCol="0">
              <a:spAutoFit/>
            </a:bodyPr>
            <a:lstStyle/>
            <a:p>
              <a:pPr algn="ctr"/>
              <a:r>
                <a:rPr lang="id-ID" sz="1400" b="1" dirty="0" smtClean="0"/>
                <a:t>Improvement </a:t>
              </a:r>
            </a:p>
            <a:p>
              <a:pPr algn="ctr"/>
              <a:r>
                <a:rPr lang="id-ID" sz="1400" b="1" dirty="0" smtClean="0"/>
                <a:t>the quality of </a:t>
              </a:r>
            </a:p>
            <a:p>
              <a:pPr algn="ctr"/>
              <a:r>
                <a:rPr lang="id-ID" sz="1400" b="1" dirty="0" smtClean="0"/>
                <a:t>publication</a:t>
              </a:r>
              <a:endParaRPr lang="en-US" sz="1400" b="1" dirty="0" smtClean="0"/>
            </a:p>
          </p:txBody>
        </p:sp>
      </p:grpSp>
      <p:sp>
        <p:nvSpPr>
          <p:cNvPr id="74" name="Rectangle 73"/>
          <p:cNvSpPr/>
          <p:nvPr/>
        </p:nvSpPr>
        <p:spPr>
          <a:xfrm>
            <a:off x="128689" y="352053"/>
            <a:ext cx="9015311" cy="584775"/>
          </a:xfrm>
          <a:prstGeom prst="rect">
            <a:avLst/>
          </a:prstGeom>
        </p:spPr>
        <p:txBody>
          <a:bodyPr wrap="square">
            <a:spAutoFit/>
          </a:bodyPr>
          <a:lstStyle/>
          <a:p>
            <a:pPr algn="ctr"/>
            <a:r>
              <a:rPr lang="id-ID" sz="1600" b="1" dirty="0" smtClean="0"/>
              <a:t>Vision:</a:t>
            </a:r>
            <a:r>
              <a:rPr lang="id-ID" sz="1600" dirty="0" smtClean="0"/>
              <a:t>  </a:t>
            </a:r>
            <a:r>
              <a:rPr lang="id-ID" sz="1600" dirty="0"/>
              <a:t>“ B</a:t>
            </a:r>
            <a:r>
              <a:rPr lang="en-US" sz="1600" dirty="0" err="1"/>
              <a:t>eing</a:t>
            </a:r>
            <a:r>
              <a:rPr lang="en-US" sz="1600" dirty="0"/>
              <a:t> a trusted institution </a:t>
            </a:r>
            <a:r>
              <a:rPr lang="id-ID" sz="1600" dirty="0"/>
              <a:t>of </a:t>
            </a:r>
            <a:r>
              <a:rPr lang="en-US" sz="1600" dirty="0"/>
              <a:t>information resources of agricultural science and technology in supporting the achievement of bio-</a:t>
            </a:r>
            <a:r>
              <a:rPr lang="id-ID" sz="1600" dirty="0"/>
              <a:t>i</a:t>
            </a:r>
            <a:r>
              <a:rPr lang="en-US" sz="1600" dirty="0" err="1"/>
              <a:t>ndustrial</a:t>
            </a:r>
            <a:r>
              <a:rPr lang="en-US" sz="1600" dirty="0"/>
              <a:t> agricultural system in the tropical sustainable</a:t>
            </a:r>
            <a:r>
              <a:rPr lang="id-ID" sz="1600" dirty="0"/>
              <a:t> ”</a:t>
            </a:r>
            <a:endParaRPr lang="id-ID" sz="1600" dirty="0"/>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5" name="TextBox 74"/>
          <p:cNvSpPr txBox="1"/>
          <p:nvPr/>
        </p:nvSpPr>
        <p:spPr>
          <a:xfrm>
            <a:off x="4114800" y="4957165"/>
            <a:ext cx="4800600" cy="1538883"/>
          </a:xfrm>
          <a:prstGeom prst="rect">
            <a:avLst/>
          </a:prstGeom>
          <a:noFill/>
          <a:ln w="12700">
            <a:solidFill>
              <a:schemeClr val="tx1"/>
            </a:solidFill>
          </a:ln>
        </p:spPr>
        <p:txBody>
          <a:bodyPr wrap="square" rtlCol="0">
            <a:spAutoFit/>
          </a:bodyPr>
          <a:lstStyle/>
          <a:p>
            <a:r>
              <a:rPr lang="en-US" sz="1600" b="1" dirty="0" smtClean="0"/>
              <a:t>Information Capital</a:t>
            </a:r>
          </a:p>
          <a:p>
            <a:endParaRPr lang="en-US" sz="1600" b="1" dirty="0" smtClean="0"/>
          </a:p>
          <a:p>
            <a:endParaRPr lang="en-US" sz="1600" b="1" dirty="0" smtClean="0"/>
          </a:p>
          <a:p>
            <a:endParaRPr lang="en-US" sz="1600" b="1" dirty="0" smtClean="0"/>
          </a:p>
          <a:p>
            <a:endParaRPr lang="en-US" sz="1600" b="1" dirty="0" smtClean="0"/>
          </a:p>
          <a:p>
            <a:endParaRPr lang="en-US" sz="1400" b="1" dirty="0" smtClean="0"/>
          </a:p>
        </p:txBody>
      </p:sp>
      <p:sp>
        <p:nvSpPr>
          <p:cNvPr id="76" name="TextBox 75"/>
          <p:cNvSpPr txBox="1"/>
          <p:nvPr/>
        </p:nvSpPr>
        <p:spPr>
          <a:xfrm>
            <a:off x="1785918" y="4957165"/>
            <a:ext cx="2159851" cy="1538883"/>
          </a:xfrm>
          <a:prstGeom prst="rect">
            <a:avLst/>
          </a:prstGeom>
          <a:noFill/>
          <a:ln w="12700">
            <a:solidFill>
              <a:schemeClr val="tx1"/>
            </a:solidFill>
          </a:ln>
        </p:spPr>
        <p:txBody>
          <a:bodyPr wrap="square" rtlCol="0">
            <a:spAutoFit/>
          </a:bodyPr>
          <a:lstStyle/>
          <a:p>
            <a:r>
              <a:rPr lang="en-US" sz="1600" b="1" dirty="0" smtClean="0"/>
              <a:t>Human Capital</a:t>
            </a:r>
          </a:p>
          <a:p>
            <a:endParaRPr lang="en-US" sz="1600" b="1" dirty="0" smtClean="0"/>
          </a:p>
          <a:p>
            <a:endParaRPr lang="en-US" sz="1600" b="1" dirty="0" smtClean="0"/>
          </a:p>
          <a:p>
            <a:endParaRPr lang="en-US" sz="1600" b="1" dirty="0" smtClean="0"/>
          </a:p>
          <a:p>
            <a:endParaRPr lang="en-US" sz="1600" b="1" dirty="0" smtClean="0"/>
          </a:p>
          <a:p>
            <a:endParaRPr lang="en-US" sz="1400" b="1" dirty="0" smtClean="0"/>
          </a:p>
        </p:txBody>
      </p:sp>
      <p:sp>
        <p:nvSpPr>
          <p:cNvPr id="77" name="Oval 76"/>
          <p:cNvSpPr/>
          <p:nvPr/>
        </p:nvSpPr>
        <p:spPr>
          <a:xfrm>
            <a:off x="1938318" y="5276848"/>
            <a:ext cx="1871682" cy="1066800"/>
          </a:xfrm>
          <a:prstGeom prst="ellipse">
            <a:avLst/>
          </a:prstGeom>
          <a:solidFill>
            <a:srgbClr val="FFD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135"/>
          <p:cNvSpPr txBox="1">
            <a:spLocks noChangeArrowheads="1"/>
          </p:cNvSpPr>
          <p:nvPr/>
        </p:nvSpPr>
        <p:spPr>
          <a:xfrm>
            <a:off x="0" y="-23"/>
            <a:ext cx="9144000" cy="304823"/>
          </a:xfrm>
          <a:prstGeom prst="rect">
            <a:avLst/>
          </a:prstGeom>
          <a:solidFill>
            <a:srgbClr val="92D05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1800" smtClean="0"/>
              <a:t>STRATEGY MAP of ICALTD’s LIBRARY DEVELOPMENT </a:t>
            </a:r>
            <a:endParaRPr lang="en-US" sz="1800" dirty="0"/>
          </a:p>
        </p:txBody>
      </p:sp>
      <p:sp>
        <p:nvSpPr>
          <p:cNvPr id="79" name="TextBox 78"/>
          <p:cNvSpPr txBox="1"/>
          <p:nvPr/>
        </p:nvSpPr>
        <p:spPr>
          <a:xfrm>
            <a:off x="2028372" y="5330372"/>
            <a:ext cx="1734207" cy="923330"/>
          </a:xfrm>
          <a:prstGeom prst="rect">
            <a:avLst/>
          </a:prstGeom>
          <a:noFill/>
          <a:ln w="28575">
            <a:noFill/>
          </a:ln>
        </p:spPr>
        <p:txBody>
          <a:bodyPr wrap="square" rtlCol="0">
            <a:spAutoFit/>
          </a:bodyPr>
          <a:lstStyle/>
          <a:p>
            <a:pPr algn="ctr"/>
            <a:r>
              <a:rPr lang="id-ID" b="1" dirty="0">
                <a:solidFill>
                  <a:srgbClr val="262626"/>
                </a:solidFill>
              </a:rPr>
              <a:t>Human resources development</a:t>
            </a:r>
            <a:endParaRPr lang="id-ID" b="1" dirty="0">
              <a:solidFill>
                <a:srgbClr val="262626"/>
              </a:solidFill>
              <a:ea typeface="Calibri"/>
              <a:cs typeface="Times New Roman"/>
            </a:endParaRPr>
          </a:p>
        </p:txBody>
      </p:sp>
      <p:sp>
        <p:nvSpPr>
          <p:cNvPr id="80" name="TextBox 79"/>
          <p:cNvSpPr txBox="1"/>
          <p:nvPr/>
        </p:nvSpPr>
        <p:spPr>
          <a:xfrm>
            <a:off x="214282" y="642918"/>
            <a:ext cx="1371600" cy="400110"/>
          </a:xfrm>
          <a:prstGeom prst="rect">
            <a:avLst/>
          </a:prstGeom>
          <a:noFill/>
          <a:ln w="28575">
            <a:noFill/>
          </a:ln>
        </p:spPr>
        <p:txBody>
          <a:bodyPr wrap="square" rtlCol="0">
            <a:spAutoFit/>
          </a:bodyPr>
          <a:lstStyle/>
          <a:p>
            <a:r>
              <a:rPr lang="id-ID" sz="2000" b="1" dirty="0" smtClean="0"/>
              <a:t>Customer</a:t>
            </a:r>
            <a:r>
              <a:rPr lang="en-US" sz="2000" b="1" dirty="0" smtClean="0"/>
              <a:t> </a:t>
            </a:r>
            <a:endParaRPr lang="en-US" b="1" dirty="0" smtClean="0"/>
          </a:p>
        </p:txBody>
      </p:sp>
      <p:sp>
        <p:nvSpPr>
          <p:cNvPr id="81" name="TextBox 80"/>
          <p:cNvSpPr txBox="1"/>
          <p:nvPr/>
        </p:nvSpPr>
        <p:spPr>
          <a:xfrm>
            <a:off x="4714876" y="685800"/>
            <a:ext cx="1304924" cy="461665"/>
          </a:xfrm>
          <a:prstGeom prst="rect">
            <a:avLst/>
          </a:prstGeom>
          <a:noFill/>
          <a:ln w="28575">
            <a:noFill/>
          </a:ln>
        </p:spPr>
        <p:txBody>
          <a:bodyPr wrap="square" rtlCol="0">
            <a:spAutoFit/>
          </a:bodyPr>
          <a:lstStyle/>
          <a:p>
            <a:r>
              <a:rPr lang="id-ID" sz="2400" b="1" dirty="0" smtClean="0"/>
              <a:t>Financial</a:t>
            </a:r>
            <a:endParaRPr lang="en-US" sz="2000" b="1" dirty="0" smtClean="0"/>
          </a:p>
        </p:txBody>
      </p:sp>
      <p:grpSp>
        <p:nvGrpSpPr>
          <p:cNvPr id="82" name="Group 151"/>
          <p:cNvGrpSpPr/>
          <p:nvPr/>
        </p:nvGrpSpPr>
        <p:grpSpPr>
          <a:xfrm>
            <a:off x="4267200" y="5276848"/>
            <a:ext cx="2209800" cy="1066800"/>
            <a:chOff x="3505200" y="5410200"/>
            <a:chExt cx="2209800" cy="1066800"/>
          </a:xfrm>
        </p:grpSpPr>
        <p:sp>
          <p:nvSpPr>
            <p:cNvPr id="83" name="Oval 82"/>
            <p:cNvSpPr/>
            <p:nvPr/>
          </p:nvSpPr>
          <p:spPr>
            <a:xfrm>
              <a:off x="3505200" y="5410200"/>
              <a:ext cx="2209800" cy="1066800"/>
            </a:xfrm>
            <a:prstGeom prst="ellipse">
              <a:avLst/>
            </a:prstGeom>
            <a:solidFill>
              <a:srgbClr val="FFD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581400" y="5638800"/>
              <a:ext cx="2057400" cy="646331"/>
            </a:xfrm>
            <a:prstGeom prst="rect">
              <a:avLst/>
            </a:prstGeom>
            <a:noFill/>
            <a:ln w="28575">
              <a:noFill/>
            </a:ln>
          </p:spPr>
          <p:txBody>
            <a:bodyPr wrap="square" rtlCol="0">
              <a:spAutoFit/>
            </a:bodyPr>
            <a:lstStyle/>
            <a:p>
              <a:pPr algn="ctr"/>
              <a:r>
                <a:rPr lang="id-ID" b="1" dirty="0">
                  <a:solidFill>
                    <a:srgbClr val="262626"/>
                  </a:solidFill>
                </a:rPr>
                <a:t>Development of infrastructure</a:t>
              </a:r>
              <a:endParaRPr lang="id-ID" b="1" dirty="0">
                <a:solidFill>
                  <a:srgbClr val="262626"/>
                </a:solidFill>
                <a:ea typeface="Calibri"/>
                <a:cs typeface="Times New Roman"/>
              </a:endParaRPr>
            </a:p>
          </p:txBody>
        </p:sp>
      </p:grpSp>
      <p:cxnSp>
        <p:nvCxnSpPr>
          <p:cNvPr id="85" name="Straight Connector 84"/>
          <p:cNvCxnSpPr/>
          <p:nvPr/>
        </p:nvCxnSpPr>
        <p:spPr>
          <a:xfrm>
            <a:off x="0" y="4513260"/>
            <a:ext cx="9144000" cy="158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0" y="2428868"/>
            <a:ext cx="9144000" cy="158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0" y="642918"/>
            <a:ext cx="9144000" cy="158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88" name="Group 185"/>
          <p:cNvGrpSpPr/>
          <p:nvPr/>
        </p:nvGrpSpPr>
        <p:grpSpPr>
          <a:xfrm>
            <a:off x="6915135" y="3200400"/>
            <a:ext cx="2000265" cy="1071570"/>
            <a:chOff x="89265" y="3441701"/>
            <a:chExt cx="2959509" cy="952500"/>
          </a:xfrm>
        </p:grpSpPr>
        <p:sp>
          <p:nvSpPr>
            <p:cNvPr id="89" name="Oval 88"/>
            <p:cNvSpPr/>
            <p:nvPr/>
          </p:nvSpPr>
          <p:spPr>
            <a:xfrm>
              <a:off x="89265" y="3441701"/>
              <a:ext cx="2959509" cy="9525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230237" y="3587810"/>
              <a:ext cx="2666997" cy="738659"/>
            </a:xfrm>
            <a:prstGeom prst="rect">
              <a:avLst/>
            </a:prstGeom>
            <a:noFill/>
            <a:ln w="28575">
              <a:noFill/>
            </a:ln>
          </p:spPr>
          <p:txBody>
            <a:bodyPr wrap="square" rtlCol="0">
              <a:spAutoFit/>
            </a:bodyPr>
            <a:lstStyle/>
            <a:p>
              <a:pPr algn="ctr"/>
              <a:r>
                <a:rPr lang="id-ID" sz="1600" b="1" dirty="0">
                  <a:solidFill>
                    <a:srgbClr val="262626"/>
                  </a:solidFill>
                </a:rPr>
                <a:t>Management  of library service system</a:t>
              </a:r>
              <a:endParaRPr lang="id-ID" sz="1600" b="1" dirty="0">
                <a:solidFill>
                  <a:srgbClr val="262626"/>
                </a:solidFill>
                <a:ea typeface="Calibri"/>
                <a:cs typeface="Times New Roman"/>
              </a:endParaRPr>
            </a:p>
          </p:txBody>
        </p:sp>
      </p:grpSp>
      <p:grpSp>
        <p:nvGrpSpPr>
          <p:cNvPr id="91" name="Group 160"/>
          <p:cNvGrpSpPr/>
          <p:nvPr/>
        </p:nvGrpSpPr>
        <p:grpSpPr>
          <a:xfrm>
            <a:off x="1500166" y="1071546"/>
            <a:ext cx="2071702" cy="1071570"/>
            <a:chOff x="5486400" y="3633782"/>
            <a:chExt cx="2133600" cy="838200"/>
          </a:xfrm>
        </p:grpSpPr>
        <p:sp>
          <p:nvSpPr>
            <p:cNvPr id="92" name="Oval 91"/>
            <p:cNvSpPr/>
            <p:nvPr/>
          </p:nvSpPr>
          <p:spPr>
            <a:xfrm>
              <a:off x="5486400" y="3633782"/>
              <a:ext cx="2133600" cy="8382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5542786" y="3754914"/>
              <a:ext cx="2057400" cy="650020"/>
            </a:xfrm>
            <a:prstGeom prst="rect">
              <a:avLst/>
            </a:prstGeom>
            <a:noFill/>
            <a:ln w="28575">
              <a:noFill/>
            </a:ln>
          </p:spPr>
          <p:txBody>
            <a:bodyPr wrap="square" rtlCol="0">
              <a:spAutoFit/>
            </a:bodyPr>
            <a:lstStyle/>
            <a:p>
              <a:pPr algn="ctr"/>
              <a:r>
                <a:rPr lang="id-ID" sz="2400" b="1" dirty="0" smtClean="0"/>
                <a:t>Library Services</a:t>
              </a:r>
              <a:endParaRPr lang="en-US" sz="2400" b="1" dirty="0" smtClean="0"/>
            </a:p>
          </p:txBody>
        </p:sp>
      </p:grpSp>
      <p:cxnSp>
        <p:nvCxnSpPr>
          <p:cNvPr id="94" name="Straight Connector 93"/>
          <p:cNvCxnSpPr/>
          <p:nvPr/>
        </p:nvCxnSpPr>
        <p:spPr>
          <a:xfrm rot="5400000">
            <a:off x="3710784" y="1566858"/>
            <a:ext cx="1723226" cy="794"/>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95" name="Group 172"/>
          <p:cNvGrpSpPr/>
          <p:nvPr/>
        </p:nvGrpSpPr>
        <p:grpSpPr>
          <a:xfrm>
            <a:off x="5791200" y="1085848"/>
            <a:ext cx="2362200" cy="1066800"/>
            <a:chOff x="5486400" y="3276600"/>
            <a:chExt cx="2362200" cy="1066800"/>
          </a:xfrm>
        </p:grpSpPr>
        <p:sp>
          <p:nvSpPr>
            <p:cNvPr id="96" name="Oval 95"/>
            <p:cNvSpPr/>
            <p:nvPr/>
          </p:nvSpPr>
          <p:spPr>
            <a:xfrm>
              <a:off x="5486400" y="3276600"/>
              <a:ext cx="2362200" cy="1066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5638800" y="3333752"/>
              <a:ext cx="1981200" cy="830997"/>
            </a:xfrm>
            <a:prstGeom prst="rect">
              <a:avLst/>
            </a:prstGeom>
            <a:noFill/>
            <a:ln w="28575">
              <a:noFill/>
            </a:ln>
          </p:spPr>
          <p:txBody>
            <a:bodyPr wrap="square" rtlCol="0">
              <a:spAutoFit/>
            </a:bodyPr>
            <a:lstStyle/>
            <a:p>
              <a:pPr algn="ctr"/>
              <a:r>
                <a:rPr lang="id-ID" sz="2400" b="1" dirty="0" smtClean="0"/>
                <a:t>Financial </a:t>
              </a:r>
            </a:p>
            <a:p>
              <a:pPr algn="ctr"/>
              <a:r>
                <a:rPr lang="id-ID" sz="2400" b="1" dirty="0" smtClean="0"/>
                <a:t>Management</a:t>
              </a:r>
              <a:endParaRPr lang="en-US" sz="2400" b="1" dirty="0" smtClean="0"/>
            </a:p>
          </p:txBody>
        </p:sp>
      </p:grpSp>
      <p:grpSp>
        <p:nvGrpSpPr>
          <p:cNvPr id="98" name="Group 175"/>
          <p:cNvGrpSpPr/>
          <p:nvPr/>
        </p:nvGrpSpPr>
        <p:grpSpPr>
          <a:xfrm>
            <a:off x="214282" y="3153469"/>
            <a:ext cx="2000264" cy="1071570"/>
            <a:chOff x="5486399" y="3262306"/>
            <a:chExt cx="2154130" cy="928694"/>
          </a:xfrm>
        </p:grpSpPr>
        <p:sp>
          <p:nvSpPr>
            <p:cNvPr id="99" name="Oval 98"/>
            <p:cNvSpPr/>
            <p:nvPr/>
          </p:nvSpPr>
          <p:spPr>
            <a:xfrm>
              <a:off x="5486399" y="3262306"/>
              <a:ext cx="2154130" cy="92869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5506195" y="3380898"/>
              <a:ext cx="2057400" cy="720197"/>
            </a:xfrm>
            <a:prstGeom prst="rect">
              <a:avLst/>
            </a:prstGeom>
            <a:noFill/>
            <a:ln w="28575">
              <a:noFill/>
            </a:ln>
          </p:spPr>
          <p:txBody>
            <a:bodyPr wrap="square" rtlCol="0">
              <a:spAutoFit/>
            </a:bodyPr>
            <a:lstStyle/>
            <a:p>
              <a:pPr algn="ctr"/>
              <a:r>
                <a:rPr lang="id-ID" sz="1600" b="1" dirty="0" smtClean="0"/>
                <a:t>Management of Information Resources</a:t>
              </a:r>
              <a:endParaRPr lang="en-US" sz="1600" b="1" dirty="0" smtClean="0"/>
            </a:p>
          </p:txBody>
        </p:sp>
      </p:grpSp>
      <p:sp>
        <p:nvSpPr>
          <p:cNvPr id="101" name="Right Arrow 100"/>
          <p:cNvSpPr/>
          <p:nvPr/>
        </p:nvSpPr>
        <p:spPr>
          <a:xfrm rot="16200000">
            <a:off x="2890826" y="4395794"/>
            <a:ext cx="5334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Arrow 101"/>
          <p:cNvSpPr/>
          <p:nvPr/>
        </p:nvSpPr>
        <p:spPr>
          <a:xfrm rot="16200000">
            <a:off x="5748346" y="4395794"/>
            <a:ext cx="5334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ight Arrow 102"/>
          <p:cNvSpPr/>
          <p:nvPr/>
        </p:nvSpPr>
        <p:spPr>
          <a:xfrm rot="16200000">
            <a:off x="3543300" y="2362196"/>
            <a:ext cx="5334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ight Arrow 103"/>
          <p:cNvSpPr/>
          <p:nvPr/>
        </p:nvSpPr>
        <p:spPr>
          <a:xfrm rot="16200000">
            <a:off x="5791212" y="2395531"/>
            <a:ext cx="5334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76200" y="4514848"/>
            <a:ext cx="2090718" cy="830997"/>
          </a:xfrm>
          <a:prstGeom prst="rect">
            <a:avLst/>
          </a:prstGeom>
          <a:noFill/>
          <a:ln w="28575">
            <a:noFill/>
          </a:ln>
        </p:spPr>
        <p:txBody>
          <a:bodyPr wrap="square" rtlCol="0">
            <a:spAutoFit/>
          </a:bodyPr>
          <a:lstStyle/>
          <a:p>
            <a:r>
              <a:rPr lang="id-ID" sz="2400" b="1" dirty="0" smtClean="0"/>
              <a:t>Organizational Readiness</a:t>
            </a:r>
            <a:endParaRPr lang="en-US" sz="2000" b="1" dirty="0" smtClean="0"/>
          </a:p>
        </p:txBody>
      </p:sp>
      <p:sp>
        <p:nvSpPr>
          <p:cNvPr id="106" name="TextBox 105"/>
          <p:cNvSpPr txBox="1"/>
          <p:nvPr/>
        </p:nvSpPr>
        <p:spPr>
          <a:xfrm>
            <a:off x="152400" y="2500306"/>
            <a:ext cx="3233726" cy="461665"/>
          </a:xfrm>
          <a:prstGeom prst="rect">
            <a:avLst/>
          </a:prstGeom>
          <a:noFill/>
          <a:ln w="28575">
            <a:noFill/>
          </a:ln>
        </p:spPr>
        <p:txBody>
          <a:bodyPr wrap="square" rtlCol="0">
            <a:spAutoFit/>
          </a:bodyPr>
          <a:lstStyle/>
          <a:p>
            <a:r>
              <a:rPr lang="id-ID" sz="2400" b="1" dirty="0" smtClean="0"/>
              <a:t>Information Resources </a:t>
            </a:r>
            <a:endParaRPr lang="en-US" sz="2400" b="1" dirty="0" smtClean="0"/>
          </a:p>
        </p:txBody>
      </p:sp>
      <p:grpSp>
        <p:nvGrpSpPr>
          <p:cNvPr id="107" name="Group 185"/>
          <p:cNvGrpSpPr/>
          <p:nvPr/>
        </p:nvGrpSpPr>
        <p:grpSpPr>
          <a:xfrm>
            <a:off x="3945769" y="3208636"/>
            <a:ext cx="2000265" cy="1071570"/>
            <a:chOff x="89265" y="3441701"/>
            <a:chExt cx="2959509" cy="952500"/>
          </a:xfrm>
        </p:grpSpPr>
        <p:sp>
          <p:nvSpPr>
            <p:cNvPr id="108" name="Oval 107"/>
            <p:cNvSpPr/>
            <p:nvPr/>
          </p:nvSpPr>
          <p:spPr>
            <a:xfrm>
              <a:off x="89265" y="3441701"/>
              <a:ext cx="2959509" cy="9525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452267" y="3676987"/>
              <a:ext cx="2265371" cy="519796"/>
            </a:xfrm>
            <a:prstGeom prst="rect">
              <a:avLst/>
            </a:prstGeom>
            <a:noFill/>
            <a:ln w="28575">
              <a:noFill/>
            </a:ln>
          </p:spPr>
          <p:txBody>
            <a:bodyPr wrap="square" rtlCol="0">
              <a:spAutoFit/>
            </a:bodyPr>
            <a:lstStyle/>
            <a:p>
              <a:pPr algn="ctr"/>
              <a:r>
                <a:rPr lang="id-ID" sz="1600" b="1" dirty="0">
                  <a:solidFill>
                    <a:srgbClr val="262626"/>
                  </a:solidFill>
                </a:rPr>
                <a:t>Policy of library development</a:t>
              </a:r>
              <a:endParaRPr lang="id-ID" sz="1600" b="1" dirty="0">
                <a:solidFill>
                  <a:srgbClr val="262626"/>
                </a:solidFill>
                <a:ea typeface="Calibri"/>
                <a:cs typeface="Times New Roman"/>
              </a:endParaRPr>
            </a:p>
          </p:txBody>
        </p:sp>
      </p:grpSp>
      <p:sp>
        <p:nvSpPr>
          <p:cNvPr id="110" name="TextBox 109"/>
          <p:cNvSpPr txBox="1"/>
          <p:nvPr/>
        </p:nvSpPr>
        <p:spPr>
          <a:xfrm>
            <a:off x="6476999" y="2500305"/>
            <a:ext cx="2582403" cy="461665"/>
          </a:xfrm>
          <a:prstGeom prst="rect">
            <a:avLst/>
          </a:prstGeom>
          <a:noFill/>
          <a:ln w="28575">
            <a:noFill/>
          </a:ln>
        </p:spPr>
        <p:txBody>
          <a:bodyPr wrap="square" rtlCol="0">
            <a:spAutoFit/>
          </a:bodyPr>
          <a:lstStyle/>
          <a:p>
            <a:r>
              <a:rPr lang="id-ID" sz="2400" b="1" dirty="0" smtClean="0"/>
              <a:t>Internal Processes</a:t>
            </a:r>
            <a:endParaRPr lang="en-US" sz="2400" b="1" dirty="0" smtClean="0"/>
          </a:p>
        </p:txBody>
      </p:sp>
      <p:grpSp>
        <p:nvGrpSpPr>
          <p:cNvPr id="111" name="Group 151"/>
          <p:cNvGrpSpPr/>
          <p:nvPr/>
        </p:nvGrpSpPr>
        <p:grpSpPr>
          <a:xfrm>
            <a:off x="6667570" y="5276848"/>
            <a:ext cx="2209800" cy="1066800"/>
            <a:chOff x="3505200" y="5410200"/>
            <a:chExt cx="2209800" cy="1066800"/>
          </a:xfrm>
        </p:grpSpPr>
        <p:sp>
          <p:nvSpPr>
            <p:cNvPr id="112" name="Oval 111"/>
            <p:cNvSpPr/>
            <p:nvPr/>
          </p:nvSpPr>
          <p:spPr>
            <a:xfrm>
              <a:off x="3505200" y="5410200"/>
              <a:ext cx="2209800" cy="1066800"/>
            </a:xfrm>
            <a:prstGeom prst="ellipse">
              <a:avLst/>
            </a:prstGeom>
            <a:solidFill>
              <a:srgbClr val="FFD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3581400" y="5638800"/>
              <a:ext cx="2057400" cy="646331"/>
            </a:xfrm>
            <a:prstGeom prst="rect">
              <a:avLst/>
            </a:prstGeom>
            <a:noFill/>
            <a:ln w="28575">
              <a:noFill/>
            </a:ln>
          </p:spPr>
          <p:txBody>
            <a:bodyPr wrap="square" rtlCol="0">
              <a:spAutoFit/>
            </a:bodyPr>
            <a:lstStyle/>
            <a:p>
              <a:pPr algn="ctr"/>
              <a:r>
                <a:rPr lang="id-ID" b="1" dirty="0">
                  <a:solidFill>
                    <a:srgbClr val="262626"/>
                  </a:solidFill>
                </a:rPr>
                <a:t>Development of </a:t>
              </a:r>
              <a:r>
                <a:rPr lang="id-ID" b="1" dirty="0" smtClean="0">
                  <a:solidFill>
                    <a:srgbClr val="262626"/>
                  </a:solidFill>
                </a:rPr>
                <a:t>library system</a:t>
              </a:r>
              <a:endParaRPr lang="id-ID" b="1" dirty="0">
                <a:solidFill>
                  <a:srgbClr val="262626"/>
                </a:solidFill>
                <a:ea typeface="Calibri"/>
                <a:cs typeface="Times New Roman"/>
              </a:endParaRPr>
            </a:p>
          </p:txBody>
        </p:sp>
      </p:grpSp>
    </p:spTree>
    <p:extLst>
      <p:ext uri="{BB962C8B-B14F-4D97-AF65-F5344CB8AC3E}">
        <p14:creationId xmlns:p14="http://schemas.microsoft.com/office/powerpoint/2010/main" val="162984758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707904" y="1524000"/>
            <a:ext cx="5256584" cy="5105400"/>
          </a:xfrm>
        </p:spPr>
        <p:txBody>
          <a:bodyPr>
            <a:normAutofit/>
          </a:bodyPr>
          <a:lstStyle/>
          <a:p>
            <a:pPr marL="0" indent="0">
              <a:buNone/>
            </a:pPr>
            <a:endParaRPr lang="id-ID" sz="2400" dirty="0"/>
          </a:p>
          <a:p>
            <a:pPr marL="0" indent="0">
              <a:buNone/>
            </a:pPr>
            <a:r>
              <a:rPr lang="id-ID" sz="2400" dirty="0"/>
              <a:t>The main conclusions of the study on the designing strategy map of ICALTD using Library  BSC </a:t>
            </a:r>
            <a:r>
              <a:rPr lang="id-ID" sz="2400" dirty="0" smtClean="0"/>
              <a:t>were:</a:t>
            </a:r>
          </a:p>
          <a:p>
            <a:pPr marL="457200" indent="-457200">
              <a:buFont typeface="+mj-lt"/>
              <a:buAutoNum type="arabicParenR"/>
            </a:pPr>
            <a:r>
              <a:rPr lang="id-ID" sz="2400" dirty="0" smtClean="0"/>
              <a:t>the </a:t>
            </a:r>
            <a:r>
              <a:rPr lang="id-ID" sz="2400" dirty="0"/>
              <a:t>balanced scorecard and Library BSC  can be applied as a framework for research in designing strategy map of library; </a:t>
            </a:r>
            <a:endParaRPr lang="id-ID" sz="2400" dirty="0" smtClean="0"/>
          </a:p>
          <a:p>
            <a:pPr marL="457200" indent="-457200">
              <a:buFont typeface="+mj-lt"/>
              <a:buAutoNum type="arabicParenR"/>
            </a:pPr>
            <a:r>
              <a:rPr lang="id-ID" sz="2400" dirty="0" smtClean="0"/>
              <a:t>the </a:t>
            </a:r>
            <a:r>
              <a:rPr lang="id-ID" sz="2400" dirty="0"/>
              <a:t>design of strategy map of ICALTD can be a policy for the achievement of  operational and development of library in the future.  </a:t>
            </a:r>
          </a:p>
        </p:txBody>
      </p:sp>
      <p:sp>
        <p:nvSpPr>
          <p:cNvPr id="8" name="Rectangle 7"/>
          <p:cNvSpPr/>
          <p:nvPr/>
        </p:nvSpPr>
        <p:spPr>
          <a:xfrm>
            <a:off x="3472543" y="447674"/>
            <a:ext cx="5671457" cy="1000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lumMod val="95000"/>
                  <a:lumOff val="5000"/>
                </a:prstClr>
              </a:solidFill>
            </a:endParaRPr>
          </a:p>
        </p:txBody>
      </p:sp>
      <p:sp>
        <p:nvSpPr>
          <p:cNvPr id="9" name="TextBox 8"/>
          <p:cNvSpPr txBox="1"/>
          <p:nvPr/>
        </p:nvSpPr>
        <p:spPr>
          <a:xfrm>
            <a:off x="3886200" y="533401"/>
            <a:ext cx="4953000" cy="838200"/>
          </a:xfrm>
          <a:prstGeom prst="rect">
            <a:avLst/>
          </a:prstGeom>
          <a:noFill/>
        </p:spPr>
        <p:txBody>
          <a:bodyPr wrap="square" rtlCol="0" anchor="ctr">
            <a:normAutofit/>
          </a:bodyPr>
          <a:lstStyle/>
          <a:p>
            <a:pPr>
              <a:lnSpc>
                <a:spcPct val="80000"/>
              </a:lnSpc>
            </a:pPr>
            <a:r>
              <a:rPr lang="id-ID" sz="3200" b="1" dirty="0" smtClean="0">
                <a:solidFill>
                  <a:prstClr val="white"/>
                </a:solidFill>
              </a:rPr>
              <a:t>Conlussion</a:t>
            </a:r>
            <a:endParaRPr lang="en-US" sz="3200" dirty="0">
              <a:solidFill>
                <a:prstClr val="white"/>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450"/>
            <a:ext cx="3426550" cy="342655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3429000"/>
            <a:ext cx="3426550" cy="2592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687680"/>
            <a:ext cx="7315200" cy="1325496"/>
          </a:xfrm>
          <a:prstGeom prst="rect">
            <a:avLst/>
          </a:prstGeom>
          <a:noFill/>
          <a:ln>
            <a:noFill/>
          </a:ln>
        </p:spPr>
        <p:txBody>
          <a:bodyPr vert="horz" lIns="91440" tIns="45720" rIns="91440" bIns="45720" rtlCol="0" anchor="ctr">
            <a:normAutofit/>
            <a:scene3d>
              <a:camera prst="orthographicFront"/>
              <a:lightRig rig="soft" dir="t">
                <a:rot lat="0" lon="0" rev="17220000"/>
              </a:lightRig>
            </a:scene3d>
            <a:sp3d prstMaterial="softEdge"/>
          </a:bodyPr>
          <a:lstStyle/>
          <a:p>
            <a:pPr>
              <a:lnSpc>
                <a:spcPct val="87000"/>
              </a:lnSpc>
              <a:spcBef>
                <a:spcPct val="0"/>
              </a:spcBef>
              <a:defRPr/>
            </a:pPr>
            <a:r>
              <a:rPr lang="en-US" sz="3200" dirty="0" smtClean="0">
                <a:solidFill>
                  <a:srgbClr val="92D050"/>
                </a:solidFill>
              </a:rPr>
              <a:t/>
            </a:r>
            <a:br>
              <a:rPr lang="en-US" sz="3200" dirty="0" smtClean="0">
                <a:solidFill>
                  <a:srgbClr val="92D050"/>
                </a:solidFill>
              </a:rPr>
            </a:br>
            <a:r>
              <a:rPr lang="id-ID" sz="4000" b="1" dirty="0" smtClean="0">
                <a:solidFill>
                  <a:srgbClr val="92D050"/>
                </a:solidFill>
                <a:latin typeface="Arial" pitchFamily="34" charset="0"/>
                <a:cs typeface="Arial" pitchFamily="34" charset="0"/>
              </a:rPr>
              <a:t>T</a:t>
            </a:r>
            <a:r>
              <a:rPr lang="en-US" sz="4000" b="1" dirty="0" smtClean="0">
                <a:solidFill>
                  <a:srgbClr val="92D050"/>
                </a:solidFill>
                <a:latin typeface="Arial" pitchFamily="34" charset="0"/>
                <a:cs typeface="Arial" pitchFamily="34" charset="0"/>
              </a:rPr>
              <a:t>ha</a:t>
            </a:r>
            <a:r>
              <a:rPr lang="id-ID" sz="4000" b="1" dirty="0" smtClean="0">
                <a:solidFill>
                  <a:srgbClr val="92D050"/>
                </a:solidFill>
                <a:latin typeface="Arial" pitchFamily="34" charset="0"/>
                <a:cs typeface="Arial" pitchFamily="34" charset="0"/>
              </a:rPr>
              <a:t>nk you for </a:t>
            </a:r>
            <a:r>
              <a:rPr lang="en-US" sz="4000" b="1" dirty="0" smtClean="0">
                <a:solidFill>
                  <a:srgbClr val="92D050"/>
                </a:solidFill>
                <a:latin typeface="Arial" pitchFamily="34" charset="0"/>
                <a:cs typeface="Arial" pitchFamily="34" charset="0"/>
              </a:rPr>
              <a:t>Your </a:t>
            </a:r>
            <a:r>
              <a:rPr lang="id-ID" sz="4000" b="1" dirty="0" smtClean="0">
                <a:solidFill>
                  <a:srgbClr val="92D050"/>
                </a:solidFill>
                <a:latin typeface="Arial" pitchFamily="34" charset="0"/>
                <a:cs typeface="Arial" pitchFamily="34" charset="0"/>
              </a:rPr>
              <a:t>Attention</a:t>
            </a:r>
            <a:endParaRPr lang="en-US" sz="4000" b="1" dirty="0">
              <a:solidFill>
                <a:srgbClr val="92D050"/>
              </a:solidFill>
              <a:latin typeface="Arial" pitchFamily="34" charset="0"/>
              <a:cs typeface="Arial" pitchFamily="34" charset="0"/>
            </a:endParaRPr>
          </a:p>
        </p:txBody>
      </p:sp>
      <p:pic>
        <p:nvPicPr>
          <p:cNvPr id="23" name="Picture 22"/>
          <p:cNvPicPr>
            <a:picLocks noChangeAspect="1"/>
          </p:cNvPicPr>
          <p:nvPr/>
        </p:nvPicPr>
        <p:blipFill>
          <a:blip r:embed="rId4" cstate="print"/>
          <a:stretch>
            <a:fillRect/>
          </a:stretch>
        </p:blipFill>
        <p:spPr>
          <a:xfrm>
            <a:off x="20923" y="2818500"/>
            <a:ext cx="7668994" cy="2296266"/>
          </a:xfrm>
          <a:prstGeom prst="rect">
            <a:avLst/>
          </a:prstGeom>
        </p:spPr>
      </p:pic>
      <p:pic>
        <p:nvPicPr>
          <p:cNvPr id="7" name="Picture 6"/>
          <p:cNvPicPr>
            <a:picLocks noChangeAspect="1"/>
          </p:cNvPicPr>
          <p:nvPr/>
        </p:nvPicPr>
        <p:blipFill>
          <a:blip r:embed="rId5"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6" cstate="print"/>
          <a:stretch>
            <a:fillRect/>
          </a:stretch>
        </p:blipFill>
        <p:spPr>
          <a:xfrm>
            <a:off x="3503486" y="20548"/>
            <a:ext cx="5624418" cy="282549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itle 3"/>
          <p:cNvSpPr txBox="1">
            <a:spLocks/>
          </p:cNvSpPr>
          <p:nvPr/>
        </p:nvSpPr>
        <p:spPr>
          <a:xfrm>
            <a:off x="198796" y="3303543"/>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4000" dirty="0" smtClean="0">
                <a:solidFill>
                  <a:srgbClr val="262626"/>
                </a:solidFill>
              </a:rPr>
              <a:t/>
            </a:r>
            <a:br>
              <a:rPr lang="en-US" sz="4000" dirty="0" smtClean="0">
                <a:solidFill>
                  <a:srgbClr val="262626"/>
                </a:solidFill>
              </a:rPr>
            </a:br>
            <a:r>
              <a:rPr lang="id-ID" sz="4000" b="1" dirty="0" smtClean="0">
                <a:solidFill>
                  <a:prstClr val="white"/>
                </a:solidFill>
                <a:latin typeface="Arial" pitchFamily="34" charset="0"/>
                <a:cs typeface="Arial" pitchFamily="34" charset="0"/>
              </a:rPr>
              <a:t>Thank you for your attention</a:t>
            </a:r>
            <a:endParaRPr lang="en-US" sz="4000" b="1" dirty="0">
              <a:solidFill>
                <a:prstClr val="white"/>
              </a:solidFill>
              <a:latin typeface="Arial" pitchFamily="34" charset="0"/>
              <a:cs typeface="Arial" pitchFamily="34" charset="0"/>
            </a:endParaRPr>
          </a:p>
        </p:txBody>
      </p:sp>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1932" y="44623"/>
            <a:ext cx="3408720" cy="2740779"/>
          </a:xfrm>
          <a:prstGeom prst="rect">
            <a:avLst/>
          </a:prstGeom>
        </p:spPr>
      </p:pic>
      <p:pic>
        <p:nvPicPr>
          <p:cNvPr id="18" name="Picture 2" descr="E:\foto\Samsung_7_Mei_2017\20170412_103033.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519075" y="52488"/>
            <a:ext cx="5596790" cy="27329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foto\PENAS 2017\20170506_100749.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699022" y="2852935"/>
            <a:ext cx="1366480" cy="22157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12"/>
          <a:srcRect t="23545" r="19375" b="60091"/>
          <a:stretch>
            <a:fillRect/>
          </a:stretch>
        </p:blipFill>
        <p:spPr bwMode="auto">
          <a:xfrm>
            <a:off x="56656" y="5136444"/>
            <a:ext cx="9003374" cy="1648177"/>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143566434"/>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2" fill="hold" nodeType="withEffect">
                                  <p:stCondLst>
                                    <p:cond delay="0"/>
                                  </p:stCondLst>
                                  <p:childTnLst>
                                    <p:anim calcmode="lin" valueType="num">
                                      <p:cBhvr additive="base">
                                        <p:cTn id="17" dur="750"/>
                                        <p:tgtEl>
                                          <p:spTgt spid="10"/>
                                        </p:tgtEl>
                                        <p:attrNameLst>
                                          <p:attrName>ppt_x</p:attrName>
                                        </p:attrNameLst>
                                      </p:cBhvr>
                                      <p:tavLst>
                                        <p:tav tm="0">
                                          <p:val>
                                            <p:strVal val="ppt_x"/>
                                          </p:val>
                                        </p:tav>
                                        <p:tav tm="100000">
                                          <p:val>
                                            <p:strVal val="1+ppt_w/2"/>
                                          </p:val>
                                        </p:tav>
                                      </p:tavLst>
                                    </p:anim>
                                    <p:anim calcmode="lin" valueType="num">
                                      <p:cBhvr additive="base">
                                        <p:cTn id="18" dur="750"/>
                                        <p:tgtEl>
                                          <p:spTgt spid="10"/>
                                        </p:tgtEl>
                                        <p:attrNameLst>
                                          <p:attrName>ppt_y</p:attrName>
                                        </p:attrNameLst>
                                      </p:cBhvr>
                                      <p:tavLst>
                                        <p:tav tm="0">
                                          <p:val>
                                            <p:strVal val="ppt_y"/>
                                          </p:val>
                                        </p:tav>
                                        <p:tav tm="100000">
                                          <p:val>
                                            <p:strVal val="ppt_y"/>
                                          </p:val>
                                        </p:tav>
                                      </p:tavLst>
                                    </p:anim>
                                    <p:set>
                                      <p:cBhvr>
                                        <p:cTn id="19" dur="1" fill="hold">
                                          <p:stCondLst>
                                            <p:cond delay="749"/>
                                          </p:stCondLst>
                                        </p:cTn>
                                        <p:tgtEl>
                                          <p:spTgt spid="1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50"/>
                                        <p:tgtEl>
                                          <p:spTgt spid="14"/>
                                        </p:tgtEl>
                                      </p:cBhvr>
                                    </p:animEffect>
                                    <p:set>
                                      <p:cBhvr>
                                        <p:cTn id="22" dur="1" fill="hold">
                                          <p:stCondLst>
                                            <p:cond delay="249"/>
                                          </p:stCondLst>
                                        </p:cTn>
                                        <p:tgtEl>
                                          <p:spTgt spid="14"/>
                                        </p:tgtEl>
                                        <p:attrNameLst>
                                          <p:attrName>style.visibility</p:attrName>
                                        </p:attrNameLst>
                                      </p:cBhvr>
                                      <p:to>
                                        <p:strVal val="hidden"/>
                                      </p:to>
                                    </p:set>
                                  </p:childTnLst>
                                </p:cTn>
                              </p:par>
                              <p:par>
                                <p:cTn id="23" presetID="2" presetClass="exit" presetSubtype="8" fill="hold" nodeType="withEffect">
                                  <p:stCondLst>
                                    <p:cond delay="0"/>
                                  </p:stCondLst>
                                  <p:childTnLst>
                                    <p:anim calcmode="lin" valueType="num">
                                      <p:cBhvr additive="base">
                                        <p:cTn id="24" dur="750"/>
                                        <p:tgtEl>
                                          <p:spTgt spid="23"/>
                                        </p:tgtEl>
                                        <p:attrNameLst>
                                          <p:attrName>ppt_x</p:attrName>
                                        </p:attrNameLst>
                                      </p:cBhvr>
                                      <p:tavLst>
                                        <p:tav tm="0">
                                          <p:val>
                                            <p:strVal val="ppt_x"/>
                                          </p:val>
                                        </p:tav>
                                        <p:tav tm="100000">
                                          <p:val>
                                            <p:strVal val="0-ppt_w/2"/>
                                          </p:val>
                                        </p:tav>
                                      </p:tavLst>
                                    </p:anim>
                                    <p:anim calcmode="lin" valueType="num">
                                      <p:cBhvr additive="base">
                                        <p:cTn id="25" dur="750"/>
                                        <p:tgtEl>
                                          <p:spTgt spid="23"/>
                                        </p:tgtEl>
                                        <p:attrNameLst>
                                          <p:attrName>ppt_y</p:attrName>
                                        </p:attrNameLst>
                                      </p:cBhvr>
                                      <p:tavLst>
                                        <p:tav tm="0">
                                          <p:val>
                                            <p:strVal val="ppt_y"/>
                                          </p:val>
                                        </p:tav>
                                        <p:tav tm="100000">
                                          <p:val>
                                            <p:strVal val="ppt_y"/>
                                          </p:val>
                                        </p:tav>
                                      </p:tavLst>
                                    </p:anim>
                                    <p:set>
                                      <p:cBhvr>
                                        <p:cTn id="26" dur="1" fill="hold">
                                          <p:stCondLst>
                                            <p:cond delay="74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0" y="129407"/>
            <a:ext cx="2664296" cy="563289"/>
          </a:xfrm>
          <a:prstGeom prst="rect">
            <a:avLst/>
          </a:prstGeom>
          <a:noFill/>
        </p:spPr>
        <p:txBody>
          <a:bodyPr wrap="square" rtlCol="0">
            <a:noAutofit/>
          </a:bodyPr>
          <a:lstStyle/>
          <a:p>
            <a:pPr algn="ctr">
              <a:lnSpc>
                <a:spcPct val="80000"/>
              </a:lnSpc>
            </a:pPr>
            <a:r>
              <a:rPr lang="en-US" sz="4000" b="1" spc="60" dirty="0" smtClean="0">
                <a:effectLst>
                  <a:outerShdw blurRad="50800" dist="25400" dir="5400000" algn="t" rotWithShape="0">
                    <a:prstClr val="black">
                      <a:alpha val="15000"/>
                    </a:prstClr>
                  </a:outerShdw>
                </a:effectLst>
              </a:rPr>
              <a:t>A</a:t>
            </a:r>
            <a:r>
              <a:rPr lang="id-ID" sz="4000" b="1" spc="60" dirty="0" smtClean="0">
                <a:effectLst>
                  <a:outerShdw blurRad="50800" dist="25400" dir="5400000" algn="t" rotWithShape="0">
                    <a:prstClr val="black">
                      <a:alpha val="15000"/>
                    </a:prstClr>
                  </a:outerShdw>
                </a:effectLst>
              </a:rPr>
              <a:t>bout me</a:t>
            </a:r>
            <a:endParaRPr lang="en-US" sz="4000" b="1" dirty="0">
              <a:effectLst>
                <a:outerShdw blurRad="50800" dist="25400" dir="5400000" algn="t" rotWithShape="0">
                  <a:prstClr val="black">
                    <a:alpha val="15000"/>
                  </a:prstClr>
                </a:outerShdw>
              </a:effectLst>
            </a:endParaRPr>
          </a:p>
        </p:txBody>
      </p:sp>
      <p:graphicFrame>
        <p:nvGraphicFramePr>
          <p:cNvPr id="11" name="Table 10"/>
          <p:cNvGraphicFramePr>
            <a:graphicFrameLocks noGrp="1"/>
          </p:cNvGraphicFramePr>
          <p:nvPr>
            <p:extLst>
              <p:ext uri="{D42A27DB-BD31-4B8C-83A1-F6EECF244321}">
                <p14:modId xmlns:p14="http://schemas.microsoft.com/office/powerpoint/2010/main" val="939606797"/>
              </p:ext>
            </p:extLst>
          </p:nvPr>
        </p:nvGraphicFramePr>
        <p:xfrm>
          <a:off x="3203848" y="1127224"/>
          <a:ext cx="5519936" cy="4318000"/>
        </p:xfrm>
        <a:graphic>
          <a:graphicData uri="http://schemas.openxmlformats.org/drawingml/2006/table">
            <a:tbl>
              <a:tblPr firstRow="1" bandRow="1">
                <a:tableStyleId>{5C22544A-7EE6-4342-B048-85BDC9FD1C3A}</a:tableStyleId>
              </a:tblPr>
              <a:tblGrid>
                <a:gridCol w="1403541"/>
                <a:gridCol w="4116395"/>
              </a:tblGrid>
              <a:tr h="370840">
                <a:tc>
                  <a:txBody>
                    <a:bodyPr/>
                    <a:lstStyle/>
                    <a:p>
                      <a:r>
                        <a:rPr lang="id-ID" dirty="0" smtClean="0"/>
                        <a:t>Name</a:t>
                      </a:r>
                      <a:endParaRPr lang="id-ID"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id-ID" dirty="0" smtClean="0"/>
                        <a:t>Akhmad Syaikhu HS,</a:t>
                      </a:r>
                      <a:r>
                        <a:rPr lang="id-ID" baseline="0" dirty="0" smtClean="0"/>
                        <a:t> S.Sos, MT</a:t>
                      </a:r>
                      <a:endParaRPr lang="id-ID"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r>
                        <a:rPr lang="id-ID" dirty="0" smtClean="0"/>
                        <a:t>Affiliation</a:t>
                      </a:r>
                      <a:endParaRPr lang="id-ID"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id-ID" dirty="0" smtClean="0"/>
                        <a:t>Indonesian</a:t>
                      </a:r>
                      <a:r>
                        <a:rPr lang="id-ID" baseline="0" dirty="0" smtClean="0"/>
                        <a:t> Center for Agriculture and Technology Dissemination (ICALTD)</a:t>
                      </a:r>
                      <a:endParaRPr lang="id-ID"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370840">
                <a:tc>
                  <a:txBody>
                    <a:bodyPr/>
                    <a:lstStyle/>
                    <a:p>
                      <a:r>
                        <a:rPr lang="id-ID" dirty="0" smtClean="0"/>
                        <a:t>Address</a:t>
                      </a:r>
                      <a:endParaRPr lang="id-ID"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id-ID" dirty="0" smtClean="0"/>
                        <a:t>Jl. Ir. H. Juanda No. 20 Bogor</a:t>
                      </a:r>
                      <a:r>
                        <a:rPr lang="id-ID" baseline="0" dirty="0" smtClean="0"/>
                        <a:t> 16122</a:t>
                      </a:r>
                      <a:endParaRPr lang="id-ID"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id-ID" dirty="0" smtClean="0"/>
                        <a:t>Position</a:t>
                      </a:r>
                      <a:endParaRPr lang="id-ID"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id-ID" dirty="0" smtClean="0"/>
                        <a:t>Head of Library Resources Management</a:t>
                      </a:r>
                      <a:r>
                        <a:rPr lang="id-ID" baseline="0" dirty="0" smtClean="0"/>
                        <a:t> Subdivision</a:t>
                      </a:r>
                      <a:endParaRPr lang="id-ID"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id-ID" dirty="0" smtClean="0"/>
                        <a:t>email</a:t>
                      </a:r>
                      <a:endParaRPr lang="id-ID"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id-ID" dirty="0" smtClean="0"/>
                        <a:t>asyaikhu@pertanian.go.id</a:t>
                      </a:r>
                      <a:endParaRPr lang="id-ID"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id-ID" dirty="0" smtClean="0"/>
                        <a:t>HP</a:t>
                      </a:r>
                      <a:endParaRPr lang="id-ID"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id-ID" dirty="0" smtClean="0"/>
                        <a:t>0817 –</a:t>
                      </a:r>
                      <a:r>
                        <a:rPr lang="id-ID" baseline="0" dirty="0" smtClean="0"/>
                        <a:t> 102974</a:t>
                      </a:r>
                      <a:endParaRPr lang="id-ID"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id-ID" dirty="0" smtClean="0"/>
                        <a:t>Education</a:t>
                      </a:r>
                      <a:endParaRPr lang="id-ID"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id-ID" dirty="0" smtClean="0"/>
                        <a:t>S2 –</a:t>
                      </a:r>
                      <a:r>
                        <a:rPr lang="id-ID" baseline="0" dirty="0" smtClean="0"/>
                        <a:t> Magister of Informatics </a:t>
                      </a:r>
                    </a:p>
                    <a:p>
                      <a:r>
                        <a:rPr lang="id-ID" baseline="0" dirty="0" smtClean="0"/>
                        <a:t>Chief Information Officer </a:t>
                      </a:r>
                      <a:r>
                        <a:rPr lang="id-ID" baseline="0" dirty="0" smtClean="0"/>
                        <a:t>Programm</a:t>
                      </a:r>
                      <a:endParaRPr lang="id-ID" baseline="0" dirty="0" smtClean="0"/>
                    </a:p>
                    <a:p>
                      <a:r>
                        <a:rPr lang="id-ID" baseline="0" dirty="0" smtClean="0"/>
                        <a:t>Institut of Technology Bandung</a:t>
                      </a:r>
                      <a:endParaRPr lang="id-ID"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endParaRPr lang="id-ID"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id-ID" dirty="0" smtClean="0"/>
                        <a:t>S1 – Bachelor of  Library</a:t>
                      </a:r>
                      <a:r>
                        <a:rPr lang="id-ID" baseline="0" dirty="0" smtClean="0"/>
                        <a:t> Science</a:t>
                      </a:r>
                    </a:p>
                    <a:p>
                      <a:r>
                        <a:rPr lang="id-ID" baseline="0" dirty="0" smtClean="0"/>
                        <a:t>University of Padjadjaran Bandung</a:t>
                      </a:r>
                      <a:endParaRPr lang="id-ID"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1026" name="Picture 2" descr="E:\foto\PHASFOTO\Akhmad_syaikhu_H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3502" y="1916831"/>
            <a:ext cx="2088232" cy="20882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584" y="2708920"/>
            <a:ext cx="2088232" cy="576064"/>
          </a:xfrm>
          <a:prstGeom prst="rect">
            <a:avLst/>
          </a:prstGeom>
          <a:noFill/>
        </p:spPr>
        <p:txBody>
          <a:bodyPr wrap="square" rtlCol="0">
            <a:normAutofit/>
          </a:bodyPr>
          <a:lstStyle/>
          <a:p>
            <a:r>
              <a:rPr lang="id-ID" sz="2800" b="1" dirty="0" smtClean="0">
                <a:solidFill>
                  <a:schemeClr val="bg1"/>
                </a:solidFill>
                <a:latin typeface="+mj-lt"/>
              </a:rPr>
              <a:t>Introduction</a:t>
            </a:r>
            <a:endParaRPr lang="en-US" sz="2800" dirty="0">
              <a:solidFill>
                <a:schemeClr val="bg1"/>
              </a:solidFill>
              <a:latin typeface="+mj-lt"/>
              <a:cs typeface="Arial" pitchFamily="34" charset="0"/>
            </a:endParaRPr>
          </a:p>
        </p:txBody>
      </p:sp>
      <p:sp>
        <p:nvSpPr>
          <p:cNvPr id="2" name="Rectangle 1"/>
          <p:cNvSpPr/>
          <p:nvPr/>
        </p:nvSpPr>
        <p:spPr>
          <a:xfrm>
            <a:off x="4605" y="4287827"/>
            <a:ext cx="2191131" cy="1754326"/>
          </a:xfrm>
          <a:prstGeom prst="rect">
            <a:avLst/>
          </a:prstGeom>
        </p:spPr>
        <p:txBody>
          <a:bodyPr wrap="square">
            <a:spAutoFit/>
          </a:bodyPr>
          <a:lstStyle/>
          <a:p>
            <a:r>
              <a:rPr lang="id-ID" dirty="0" smtClean="0"/>
              <a:t>Kaplan </a:t>
            </a:r>
            <a:r>
              <a:rPr lang="id-ID" dirty="0"/>
              <a:t>and Norton </a:t>
            </a:r>
            <a:endParaRPr lang="id-ID" dirty="0" smtClean="0"/>
          </a:p>
          <a:p>
            <a:pPr marL="285750" indent="-285750">
              <a:buFontTx/>
              <a:buChar char="-"/>
            </a:pPr>
            <a:r>
              <a:rPr lang="id-ID" dirty="0" smtClean="0"/>
              <a:t>can </a:t>
            </a:r>
            <a:r>
              <a:rPr lang="id-ID" dirty="0"/>
              <a:t>be one framework to build the strategy of the organization. </a:t>
            </a:r>
            <a:endParaRPr lang="id-ID" dirty="0" smtClean="0"/>
          </a:p>
        </p:txBody>
      </p:sp>
      <p:sp>
        <p:nvSpPr>
          <p:cNvPr id="3" name="Rectangle 2"/>
          <p:cNvSpPr/>
          <p:nvPr/>
        </p:nvSpPr>
        <p:spPr>
          <a:xfrm>
            <a:off x="5004048" y="836712"/>
            <a:ext cx="4032448" cy="2092881"/>
          </a:xfrm>
          <a:prstGeom prst="rect">
            <a:avLst/>
          </a:prstGeom>
        </p:spPr>
        <p:txBody>
          <a:bodyPr wrap="square">
            <a:spAutoFit/>
          </a:bodyPr>
          <a:lstStyle/>
          <a:p>
            <a:pPr algn="just"/>
            <a:r>
              <a:rPr lang="en-US" dirty="0"/>
              <a:t>A </a:t>
            </a:r>
            <a:r>
              <a:rPr lang="en-US" b="1" dirty="0"/>
              <a:t>special library</a:t>
            </a:r>
            <a:r>
              <a:rPr lang="en-US" dirty="0"/>
              <a:t> is a </a:t>
            </a:r>
            <a:r>
              <a:rPr lang="en-US" b="1" dirty="0"/>
              <a:t>library</a:t>
            </a:r>
            <a:r>
              <a:rPr lang="en-US" dirty="0"/>
              <a:t> that provides specialized information resources on a particular subject, serves a specialized and limited clientele, and delivers specialized services to that </a:t>
            </a:r>
            <a:r>
              <a:rPr lang="en-US" dirty="0" smtClean="0"/>
              <a:t>clientele</a:t>
            </a:r>
            <a:r>
              <a:rPr lang="id-ID" dirty="0" smtClean="0"/>
              <a:t>. </a:t>
            </a:r>
          </a:p>
          <a:p>
            <a:r>
              <a:rPr lang="id-ID" sz="1200" dirty="0" smtClean="0"/>
              <a:t>(</a:t>
            </a:r>
            <a:r>
              <a:rPr lang="en-US" sz="1200" dirty="0" smtClean="0"/>
              <a:t>Shumaker</a:t>
            </a:r>
            <a:r>
              <a:rPr lang="en-US" sz="1200" dirty="0"/>
              <a:t>, David. "Special Libraries." In </a:t>
            </a:r>
            <a:r>
              <a:rPr lang="en-US" sz="1200" i="1" dirty="0"/>
              <a:t>Encyclopedia of Library and Information Sciences</a:t>
            </a:r>
            <a:r>
              <a:rPr lang="en-US" sz="1200" dirty="0"/>
              <a:t>, third edition, 4966-4974. New York: Taylor and Francis, </a:t>
            </a:r>
            <a:r>
              <a:rPr lang="en-US" sz="1200" dirty="0" smtClean="0"/>
              <a:t>2011</a:t>
            </a:r>
            <a:r>
              <a:rPr lang="id-ID" sz="1200" dirty="0" smtClean="0"/>
              <a:t>)</a:t>
            </a:r>
            <a:r>
              <a:rPr lang="en-US" sz="1600" dirty="0" smtClean="0"/>
              <a:t>.</a:t>
            </a:r>
            <a:endParaRPr lang="id-ID" sz="1600" dirty="0"/>
          </a:p>
        </p:txBody>
      </p:sp>
      <p:pic>
        <p:nvPicPr>
          <p:cNvPr id="1026" name="Picture 2" descr="Image result for internal and externa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908720"/>
            <a:ext cx="4896544" cy="312691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5"/>
          <p:cNvSpPr>
            <a:spLocks noChangeArrowheads="1"/>
          </p:cNvSpPr>
          <p:nvPr/>
        </p:nvSpPr>
        <p:spPr bwMode="blackWhite">
          <a:xfrm>
            <a:off x="1763687" y="2088297"/>
            <a:ext cx="1194001" cy="778417"/>
          </a:xfrm>
          <a:prstGeom prst="roundRect">
            <a:avLst>
              <a:gd name="adj" fmla="val 9106"/>
            </a:avLst>
          </a:prstGeom>
          <a:solidFill>
            <a:srgbClr val="00206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id-ID" b="1" dirty="0" smtClean="0">
                <a:solidFill>
                  <a:schemeClr val="bg1"/>
                </a:solidFill>
                <a:ea typeface="Tahoma" pitchFamily="34" charset="0"/>
                <a:cs typeface="Tahoma" pitchFamily="34" charset="0"/>
              </a:rPr>
              <a:t>STRATEGY </a:t>
            </a:r>
          </a:p>
          <a:p>
            <a:pPr algn="ctr" eaLnBrk="0" hangingPunct="0"/>
            <a:r>
              <a:rPr lang="id-ID" b="1" dirty="0" smtClean="0">
                <a:solidFill>
                  <a:schemeClr val="bg1"/>
                </a:solidFill>
                <a:ea typeface="Tahoma" pitchFamily="34" charset="0"/>
                <a:cs typeface="Tahoma" pitchFamily="34" charset="0"/>
              </a:rPr>
              <a:t>MAP</a:t>
            </a:r>
            <a:endParaRPr lang="en-US" b="1" dirty="0" smtClean="0">
              <a:solidFill>
                <a:schemeClr val="bg1"/>
              </a:solidFill>
              <a:ea typeface="Tahoma" pitchFamily="34" charset="0"/>
              <a:cs typeface="Tahoma" pitchFamily="34" charset="0"/>
            </a:endParaRPr>
          </a:p>
        </p:txBody>
      </p:sp>
      <p:sp>
        <p:nvSpPr>
          <p:cNvPr id="10" name="TextBox 9"/>
          <p:cNvSpPr txBox="1"/>
          <p:nvPr/>
        </p:nvSpPr>
        <p:spPr>
          <a:xfrm>
            <a:off x="107504" y="129406"/>
            <a:ext cx="3168352" cy="563289"/>
          </a:xfrm>
          <a:prstGeom prst="rect">
            <a:avLst/>
          </a:prstGeom>
          <a:noFill/>
        </p:spPr>
        <p:txBody>
          <a:bodyPr wrap="square" rtlCol="0">
            <a:noAutofit/>
          </a:bodyPr>
          <a:lstStyle/>
          <a:p>
            <a:pPr algn="ctr">
              <a:lnSpc>
                <a:spcPct val="80000"/>
              </a:lnSpc>
            </a:pPr>
            <a:r>
              <a:rPr lang="id-ID" sz="4000" b="1" spc="60" dirty="0" smtClean="0">
                <a:effectLst>
                  <a:outerShdw blurRad="50800" dist="25400" dir="5400000" algn="t" rotWithShape="0">
                    <a:prstClr val="black">
                      <a:alpha val="15000"/>
                    </a:prstClr>
                  </a:outerShdw>
                </a:effectLst>
              </a:rPr>
              <a:t>Introduction</a:t>
            </a:r>
            <a:endParaRPr lang="en-US" sz="4000" b="1" dirty="0">
              <a:effectLst>
                <a:outerShdw blurRad="50800" dist="25400" dir="5400000" algn="t" rotWithShape="0">
                  <a:prstClr val="black">
                    <a:alpha val="15000"/>
                  </a:prstClr>
                </a:outerShdw>
              </a:effectLst>
            </a:endParaRPr>
          </a:p>
        </p:txBody>
      </p:sp>
      <p:pic>
        <p:nvPicPr>
          <p:cNvPr id="1028" name="Picture 4" descr="Image result for balanced scorecar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51720" y="4437112"/>
            <a:ext cx="2624138" cy="18811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urved Connector 4"/>
          <p:cNvCxnSpPr/>
          <p:nvPr/>
        </p:nvCxnSpPr>
        <p:spPr>
          <a:xfrm rot="16200000" flipH="1">
            <a:off x="1846164" y="3511474"/>
            <a:ext cx="1440159" cy="411113"/>
          </a:xfrm>
          <a:prstGeom prst="curvedConnector3">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5940152" y="4287827"/>
            <a:ext cx="3200116" cy="194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Curved Connector 13"/>
          <p:cNvCxnSpPr>
            <a:stCxn id="1028" idx="3"/>
            <a:endCxn id="1029" idx="1"/>
          </p:cNvCxnSpPr>
          <p:nvPr/>
        </p:nvCxnSpPr>
        <p:spPr>
          <a:xfrm flipV="1">
            <a:off x="4675858" y="5260210"/>
            <a:ext cx="1264294" cy="117496"/>
          </a:xfrm>
          <a:prstGeom prst="curvedConnector3">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26850" y="3364497"/>
            <a:ext cx="3609646" cy="1200329"/>
          </a:xfrm>
          <a:prstGeom prst="rect">
            <a:avLst/>
          </a:prstGeom>
        </p:spPr>
        <p:txBody>
          <a:bodyPr wrap="square">
            <a:spAutoFit/>
          </a:bodyPr>
          <a:lstStyle/>
          <a:p>
            <a:r>
              <a:rPr lang="id-ID" dirty="0" smtClean="0"/>
              <a:t>Joseph </a:t>
            </a:r>
            <a:r>
              <a:rPr lang="id-ID" dirty="0"/>
              <a:t>Matthews </a:t>
            </a:r>
            <a:endParaRPr lang="id-ID" dirty="0" smtClean="0"/>
          </a:p>
          <a:p>
            <a:pPr marL="285750" indent="-285750">
              <a:buFont typeface="Wingdings" pitchFamily="2" charset="2"/>
              <a:buChar char="q"/>
            </a:pPr>
            <a:r>
              <a:rPr lang="id-ID" dirty="0" smtClean="0"/>
              <a:t>to </a:t>
            </a:r>
            <a:r>
              <a:rPr lang="id-ID" dirty="0"/>
              <a:t>help the library in desigining of the strategic management of the library. </a:t>
            </a:r>
          </a:p>
        </p:txBody>
      </p:sp>
    </p:spTree>
    <p:extLst>
      <p:ext uri="{BB962C8B-B14F-4D97-AF65-F5344CB8AC3E}">
        <p14:creationId xmlns:p14="http://schemas.microsoft.com/office/powerpoint/2010/main" val="33455712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36512" y="980728"/>
            <a:ext cx="9180512" cy="841648"/>
          </a:xfrm>
          <a:prstGeom prst="rect">
            <a:avLst/>
          </a:prstGeom>
          <a:noFill/>
        </p:spPr>
        <p:txBody>
          <a:bodyPr wrap="square" rtlCol="0">
            <a:normAutofit/>
          </a:bodyPr>
          <a:lstStyle/>
          <a:p>
            <a:pPr>
              <a:lnSpc>
                <a:spcPct val="114000"/>
              </a:lnSpc>
            </a:pPr>
            <a:r>
              <a:rPr lang="id-ID" sz="2000" dirty="0"/>
              <a:t>The methodology  in this study will use descriptive methods approach that describe the data whether from primary and secondary data</a:t>
            </a:r>
            <a:endParaRPr lang="en-US" dirty="0">
              <a:solidFill>
                <a:prstClr val="black"/>
              </a:solidFill>
            </a:endParaRPr>
          </a:p>
        </p:txBody>
      </p:sp>
      <p:sp>
        <p:nvSpPr>
          <p:cNvPr id="9" name="Title 8"/>
          <p:cNvSpPr>
            <a:spLocks noGrp="1"/>
          </p:cNvSpPr>
          <p:nvPr>
            <p:ph type="title"/>
          </p:nvPr>
        </p:nvSpPr>
        <p:spPr/>
        <p:txBody>
          <a:bodyPr/>
          <a:lstStyle/>
          <a:p>
            <a:pPr lvl="0">
              <a:spcBef>
                <a:spcPts val="0"/>
              </a:spcBef>
            </a:pPr>
            <a:r>
              <a:rPr lang="id-ID" sz="2800" b="1" dirty="0" smtClean="0">
                <a:solidFill>
                  <a:prstClr val="black">
                    <a:lumMod val="85000"/>
                    <a:lumOff val="15000"/>
                  </a:prstClr>
                </a:solidFill>
                <a:latin typeface="+mn-lt"/>
                <a:ea typeface="+mn-ea"/>
                <a:cs typeface="+mn-cs"/>
              </a:rPr>
              <a:t>Methodology</a:t>
            </a:r>
            <a:endParaRPr lang="en-US" dirty="0">
              <a:latin typeface="+mn-lt"/>
            </a:endParaRPr>
          </a:p>
        </p:txBody>
      </p:sp>
      <p:sp>
        <p:nvSpPr>
          <p:cNvPr id="7" name="Right Arrow 6"/>
          <p:cNvSpPr/>
          <p:nvPr/>
        </p:nvSpPr>
        <p:spPr>
          <a:xfrm>
            <a:off x="35496" y="2708920"/>
            <a:ext cx="7241748" cy="3945450"/>
          </a:xfrm>
          <a:prstGeom prst="rightArrow">
            <a:avLst>
              <a:gd name="adj1" fmla="val 64967"/>
              <a:gd name="adj2" fmla="val 16222"/>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2164229" y="2400271"/>
            <a:ext cx="4071940" cy="4401205"/>
          </a:xfrm>
          <a:prstGeom prst="rect">
            <a:avLst/>
          </a:prstGeom>
          <a:solidFill>
            <a:srgbClr val="1DFF83"/>
          </a:solidFill>
          <a:effectLst>
            <a:outerShdw blurRad="50800" dist="38100" dir="18900000" algn="bl" rotWithShape="0">
              <a:prstClr val="black">
                <a:alpha val="40000"/>
              </a:prstClr>
            </a:outerShdw>
          </a:effectLst>
        </p:spPr>
        <p:txBody>
          <a:bodyPr wrap="square" rtlCol="0">
            <a:spAutoFit/>
          </a:bodyPr>
          <a:lstStyle/>
          <a:p>
            <a:pPr algn="ctr"/>
            <a:r>
              <a:rPr lang="en-US" sz="4000" b="1" dirty="0" smtClean="0"/>
              <a:t>Library BSC</a:t>
            </a:r>
            <a:endParaRPr lang="id-ID" sz="4000" b="1" dirty="0" smtClean="0"/>
          </a:p>
          <a:p>
            <a:pPr algn="ctr"/>
            <a:endParaRPr lang="id-ID" sz="4000" b="1" dirty="0" smtClean="0"/>
          </a:p>
          <a:p>
            <a:pPr algn="ctr"/>
            <a:endParaRPr lang="id-ID" sz="4000" b="1" dirty="0"/>
          </a:p>
          <a:p>
            <a:pPr algn="ctr"/>
            <a:endParaRPr lang="id-ID" sz="4000" b="1" dirty="0" smtClean="0"/>
          </a:p>
          <a:p>
            <a:pPr algn="ctr"/>
            <a:endParaRPr lang="id-ID" sz="4000" b="1" dirty="0"/>
          </a:p>
          <a:p>
            <a:pPr algn="ctr"/>
            <a:endParaRPr lang="id-ID" sz="4000" b="1" dirty="0" smtClean="0"/>
          </a:p>
          <a:p>
            <a:pPr algn="ctr"/>
            <a:endParaRPr lang="id-ID" sz="4000" b="1" dirty="0" smtClean="0"/>
          </a:p>
        </p:txBody>
      </p:sp>
      <p:sp>
        <p:nvSpPr>
          <p:cNvPr id="12" name="AutoShape 6"/>
          <p:cNvSpPr>
            <a:spLocks noChangeArrowheads="1"/>
          </p:cNvSpPr>
          <p:nvPr/>
        </p:nvSpPr>
        <p:spPr bwMode="blackWhite">
          <a:xfrm>
            <a:off x="2701637" y="3315245"/>
            <a:ext cx="3124200" cy="778417"/>
          </a:xfrm>
          <a:prstGeom prst="roundRect">
            <a:avLst>
              <a:gd name="adj" fmla="val 9106"/>
            </a:avLst>
          </a:prstGeom>
          <a:solidFill>
            <a:srgbClr val="006600"/>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r>
              <a:rPr lang="id-ID" sz="2400" b="1" dirty="0" smtClean="0">
                <a:solidFill>
                  <a:schemeClr val="bg1"/>
                </a:solidFill>
                <a:ea typeface="Tahoma" pitchFamily="34" charset="0"/>
                <a:cs typeface="Tahoma" pitchFamily="34" charset="0"/>
              </a:rPr>
              <a:t>INFORMATION </a:t>
            </a:r>
          </a:p>
          <a:p>
            <a:pPr algn="ctr" eaLnBrk="0" hangingPunct="0"/>
            <a:r>
              <a:rPr lang="id-ID" sz="2400" b="1" dirty="0" smtClean="0">
                <a:solidFill>
                  <a:schemeClr val="bg1"/>
                </a:solidFill>
                <a:ea typeface="Tahoma" pitchFamily="34" charset="0"/>
                <a:cs typeface="Tahoma" pitchFamily="34" charset="0"/>
              </a:rPr>
              <a:t>RESOURCES</a:t>
            </a:r>
            <a:endParaRPr lang="en-US" sz="2400" b="1" dirty="0">
              <a:solidFill>
                <a:schemeClr val="bg1"/>
              </a:solidFill>
              <a:ea typeface="Tahoma" pitchFamily="34" charset="0"/>
              <a:cs typeface="Tahoma" pitchFamily="34" charset="0"/>
            </a:endParaRPr>
          </a:p>
        </p:txBody>
      </p:sp>
      <p:sp>
        <p:nvSpPr>
          <p:cNvPr id="13" name="AutoShape 4"/>
          <p:cNvSpPr>
            <a:spLocks noChangeArrowheads="1"/>
          </p:cNvSpPr>
          <p:nvPr/>
        </p:nvSpPr>
        <p:spPr bwMode="blackWhite">
          <a:xfrm>
            <a:off x="2712267" y="2682706"/>
            <a:ext cx="3124200" cy="530270"/>
          </a:xfrm>
          <a:prstGeom prst="roundRect">
            <a:avLst>
              <a:gd name="adj" fmla="val 9106"/>
            </a:avLst>
          </a:prstGeom>
          <a:solidFill>
            <a:schemeClr val="accent5">
              <a:lumMod val="50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r>
              <a:rPr lang="id-ID" sz="2400" b="1" dirty="0" smtClean="0"/>
              <a:t>CUSTOMER</a:t>
            </a:r>
            <a:endParaRPr lang="en-US" sz="2400" b="1" dirty="0" smtClean="0">
              <a:latin typeface="Tahoma" pitchFamily="34" charset="0"/>
              <a:ea typeface="Tahoma" pitchFamily="34" charset="0"/>
              <a:cs typeface="Tahoma" pitchFamily="34" charset="0"/>
            </a:endParaRPr>
          </a:p>
        </p:txBody>
      </p:sp>
      <p:sp>
        <p:nvSpPr>
          <p:cNvPr id="14" name="AutoShape 5"/>
          <p:cNvSpPr>
            <a:spLocks noChangeArrowheads="1"/>
          </p:cNvSpPr>
          <p:nvPr/>
        </p:nvSpPr>
        <p:spPr bwMode="blackWhite">
          <a:xfrm>
            <a:off x="2716072" y="4193379"/>
            <a:ext cx="3124200" cy="778417"/>
          </a:xfrm>
          <a:prstGeom prst="roundRect">
            <a:avLst>
              <a:gd name="adj" fmla="val 9106"/>
            </a:avLst>
          </a:prstGeom>
          <a:solidFill>
            <a:srgbClr val="00206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id-ID" sz="2400" b="1" dirty="0" smtClean="0">
                <a:solidFill>
                  <a:schemeClr val="bg1"/>
                </a:solidFill>
                <a:ea typeface="Tahoma" pitchFamily="34" charset="0"/>
                <a:cs typeface="Tahoma" pitchFamily="34" charset="0"/>
              </a:rPr>
              <a:t>INTERNAL </a:t>
            </a:r>
          </a:p>
          <a:p>
            <a:pPr algn="ctr" eaLnBrk="0" hangingPunct="0"/>
            <a:r>
              <a:rPr lang="id-ID" sz="2400" b="1" dirty="0" smtClean="0">
                <a:solidFill>
                  <a:schemeClr val="bg1"/>
                </a:solidFill>
                <a:ea typeface="Tahoma" pitchFamily="34" charset="0"/>
                <a:cs typeface="Tahoma" pitchFamily="34" charset="0"/>
              </a:rPr>
              <a:t>PROCESS</a:t>
            </a:r>
            <a:endParaRPr lang="en-US" sz="2400" b="1" dirty="0" smtClean="0">
              <a:solidFill>
                <a:schemeClr val="bg1"/>
              </a:solidFill>
              <a:ea typeface="Tahoma" pitchFamily="34" charset="0"/>
              <a:cs typeface="Tahoma" pitchFamily="34" charset="0"/>
            </a:endParaRPr>
          </a:p>
        </p:txBody>
      </p:sp>
      <p:sp>
        <p:nvSpPr>
          <p:cNvPr id="15" name="AutoShape 4"/>
          <p:cNvSpPr>
            <a:spLocks noChangeArrowheads="1"/>
          </p:cNvSpPr>
          <p:nvPr/>
        </p:nvSpPr>
        <p:spPr bwMode="blackWhite">
          <a:xfrm>
            <a:off x="2699792" y="5057291"/>
            <a:ext cx="3124200" cy="778417"/>
          </a:xfrm>
          <a:prstGeom prst="roundRect">
            <a:avLst>
              <a:gd name="adj" fmla="val 9106"/>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r>
              <a:rPr lang="id-ID" sz="2400" b="1" dirty="0" smtClean="0">
                <a:solidFill>
                  <a:schemeClr val="bg1"/>
                </a:solidFill>
              </a:rPr>
              <a:t>ORGANIZATIONAL</a:t>
            </a:r>
          </a:p>
          <a:p>
            <a:pPr algn="ctr" eaLnBrk="0" hangingPunct="0"/>
            <a:r>
              <a:rPr lang="id-ID" sz="2400" b="1" dirty="0" smtClean="0">
                <a:solidFill>
                  <a:schemeClr val="bg1"/>
                </a:solidFill>
              </a:rPr>
              <a:t> READINESS</a:t>
            </a:r>
            <a:endParaRPr lang="en-US" sz="2400" b="1" dirty="0" smtClean="0">
              <a:solidFill>
                <a:schemeClr val="bg1"/>
              </a:solidFill>
            </a:endParaRPr>
          </a:p>
        </p:txBody>
      </p:sp>
      <p:sp>
        <p:nvSpPr>
          <p:cNvPr id="16" name="TextBox 15"/>
          <p:cNvSpPr txBox="1"/>
          <p:nvPr/>
        </p:nvSpPr>
        <p:spPr>
          <a:xfrm>
            <a:off x="7277243" y="2564904"/>
            <a:ext cx="1728193" cy="4031873"/>
          </a:xfrm>
          <a:prstGeom prst="rect">
            <a:avLst/>
          </a:prstGeom>
          <a:solidFill>
            <a:schemeClr val="accent5">
              <a:lumMod val="60000"/>
              <a:lumOff val="40000"/>
            </a:schemeClr>
          </a:solidFill>
          <a:effectLst>
            <a:outerShdw blurRad="50800" dist="38100" dir="18900000" algn="bl" rotWithShape="0">
              <a:prstClr val="black">
                <a:alpha val="40000"/>
              </a:prstClr>
            </a:outerShdw>
          </a:effectLst>
        </p:spPr>
        <p:txBody>
          <a:bodyPr wrap="square" rtlCol="0">
            <a:spAutoFit/>
          </a:bodyPr>
          <a:lstStyle/>
          <a:p>
            <a:pPr algn="ctr"/>
            <a:endParaRPr lang="id-ID" sz="2800" b="1" dirty="0" smtClean="0">
              <a:cs typeface="Times New Roman" pitchFamily="18" charset="0"/>
            </a:endParaRPr>
          </a:p>
          <a:p>
            <a:pPr algn="ctr"/>
            <a:endParaRPr lang="id-ID" sz="2800" b="1" dirty="0" smtClean="0">
              <a:cs typeface="Times New Roman" pitchFamily="18" charset="0"/>
            </a:endParaRPr>
          </a:p>
          <a:p>
            <a:pPr algn="ctr"/>
            <a:endParaRPr lang="id-ID" sz="2800" b="1" dirty="0" smtClean="0">
              <a:cs typeface="Times New Roman" pitchFamily="18" charset="0"/>
            </a:endParaRPr>
          </a:p>
          <a:p>
            <a:pPr algn="ctr"/>
            <a:r>
              <a:rPr lang="id-ID" sz="2800" b="1" dirty="0" smtClean="0">
                <a:cs typeface="Times New Roman" pitchFamily="18" charset="0"/>
              </a:rPr>
              <a:t>Strategy Map of </a:t>
            </a:r>
          </a:p>
          <a:p>
            <a:pPr algn="ctr"/>
            <a:r>
              <a:rPr lang="id-ID" sz="2800" b="1" dirty="0" smtClean="0">
                <a:cs typeface="Times New Roman" pitchFamily="18" charset="0"/>
              </a:rPr>
              <a:t>the ICALTD</a:t>
            </a:r>
          </a:p>
          <a:p>
            <a:pPr algn="ctr"/>
            <a:endParaRPr lang="id-ID" sz="2800" b="1" dirty="0" smtClean="0">
              <a:cs typeface="Times New Roman" pitchFamily="18" charset="0"/>
            </a:endParaRPr>
          </a:p>
          <a:p>
            <a:pPr algn="ctr"/>
            <a:endParaRPr lang="id-ID" sz="3200" b="1" dirty="0">
              <a:cs typeface="Times New Roman" pitchFamily="18" charset="0"/>
            </a:endParaRPr>
          </a:p>
        </p:txBody>
      </p:sp>
      <p:sp>
        <p:nvSpPr>
          <p:cNvPr id="17" name="TextBox 16"/>
          <p:cNvSpPr txBox="1"/>
          <p:nvPr/>
        </p:nvSpPr>
        <p:spPr>
          <a:xfrm rot="16200000">
            <a:off x="-584449" y="4216153"/>
            <a:ext cx="4071944" cy="769441"/>
          </a:xfrm>
          <a:prstGeom prst="rect">
            <a:avLst/>
          </a:prstGeom>
          <a:solidFill>
            <a:srgbClr val="66FF33"/>
          </a:solidFill>
          <a:effectLst>
            <a:outerShdw blurRad="50800" dist="38100" dir="18900000" algn="bl" rotWithShape="0">
              <a:prstClr val="black">
                <a:alpha val="40000"/>
              </a:prstClr>
            </a:outerShdw>
          </a:effectLst>
        </p:spPr>
        <p:txBody>
          <a:bodyPr wrap="square" rtlCol="0">
            <a:spAutoFit/>
          </a:bodyPr>
          <a:lstStyle/>
          <a:p>
            <a:pPr algn="ctr"/>
            <a:r>
              <a:rPr lang="id-ID" sz="4400" b="1" dirty="0" smtClean="0">
                <a:cs typeface="Times New Roman" pitchFamily="18" charset="0"/>
              </a:rPr>
              <a:t>ICALTD’s </a:t>
            </a:r>
            <a:r>
              <a:rPr lang="en-US" sz="4400" b="1" dirty="0" err="1" smtClean="0">
                <a:cs typeface="Times New Roman" pitchFamily="18" charset="0"/>
              </a:rPr>
              <a:t>Profil</a:t>
            </a:r>
            <a:r>
              <a:rPr lang="id-ID" sz="4400" b="1" dirty="0" smtClean="0">
                <a:cs typeface="Times New Roman" pitchFamily="18" charset="0"/>
              </a:rPr>
              <a:t>e</a:t>
            </a:r>
            <a:endParaRPr lang="en-US" sz="4400" b="1" dirty="0" smtClean="0">
              <a:cs typeface="Times New Roman" pitchFamily="18" charset="0"/>
            </a:endParaRPr>
          </a:p>
        </p:txBody>
      </p:sp>
      <p:sp>
        <p:nvSpPr>
          <p:cNvPr id="18" name="TextBox 17"/>
          <p:cNvSpPr txBox="1"/>
          <p:nvPr/>
        </p:nvSpPr>
        <p:spPr>
          <a:xfrm rot="16200000">
            <a:off x="-1475516" y="4246933"/>
            <a:ext cx="4071945" cy="707886"/>
          </a:xfrm>
          <a:prstGeom prst="rect">
            <a:avLst/>
          </a:prstGeom>
          <a:solidFill>
            <a:schemeClr val="accent2">
              <a:lumMod val="40000"/>
              <a:lumOff val="60000"/>
            </a:schemeClr>
          </a:solidFill>
          <a:effectLst>
            <a:outerShdw blurRad="50800" dist="38100" dir="18900000" algn="bl" rotWithShape="0">
              <a:prstClr val="black">
                <a:alpha val="40000"/>
              </a:prstClr>
            </a:outerShdw>
          </a:effectLst>
        </p:spPr>
        <p:txBody>
          <a:bodyPr wrap="square" rtlCol="0">
            <a:spAutoFit/>
          </a:bodyPr>
          <a:lstStyle/>
          <a:p>
            <a:pPr algn="ctr"/>
            <a:r>
              <a:rPr lang="en-US" sz="4000" b="1" dirty="0" smtClean="0">
                <a:cs typeface="Times New Roman" pitchFamily="18" charset="0"/>
              </a:rPr>
              <a:t>IDENTIFI</a:t>
            </a:r>
            <a:r>
              <a:rPr lang="id-ID" sz="4000" b="1" dirty="0" smtClean="0">
                <a:cs typeface="Times New Roman" pitchFamily="18" charset="0"/>
              </a:rPr>
              <a:t>CATION</a:t>
            </a:r>
            <a:endParaRPr lang="en-US" sz="4000" b="1" dirty="0" smtClean="0">
              <a:cs typeface="Times New Roman" pitchFamily="18" charset="0"/>
            </a:endParaRPr>
          </a:p>
        </p:txBody>
      </p:sp>
      <p:sp>
        <p:nvSpPr>
          <p:cNvPr id="19" name="AutoShape 4"/>
          <p:cNvSpPr>
            <a:spLocks noChangeArrowheads="1"/>
          </p:cNvSpPr>
          <p:nvPr/>
        </p:nvSpPr>
        <p:spPr bwMode="blackWhite">
          <a:xfrm>
            <a:off x="2681048" y="5926832"/>
            <a:ext cx="3124200" cy="598512"/>
          </a:xfrm>
          <a:prstGeom prst="roundRect">
            <a:avLst>
              <a:gd name="adj" fmla="val 9106"/>
            </a:avLst>
          </a:prstGeom>
          <a:solidFill>
            <a:srgbClr val="7030A0"/>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r>
              <a:rPr lang="id-ID" sz="2400" b="1" dirty="0" smtClean="0"/>
              <a:t>FINANCIAL</a:t>
            </a:r>
            <a:endParaRPr lang="en-US" sz="2400" b="1" dirty="0" smtClean="0">
              <a:latin typeface="Tahoma" pitchFamily="34" charset="0"/>
              <a:ea typeface="Tahoma" pitchFamily="34" charset="0"/>
              <a:cs typeface="Tahoma" pitchFamily="34" charset="0"/>
            </a:endParaRPr>
          </a:p>
        </p:txBody>
      </p:sp>
      <p:sp>
        <p:nvSpPr>
          <p:cNvPr id="3" name="Rectangle 2"/>
          <p:cNvSpPr/>
          <p:nvPr/>
        </p:nvSpPr>
        <p:spPr>
          <a:xfrm>
            <a:off x="206513" y="1959223"/>
            <a:ext cx="2629246" cy="461665"/>
          </a:xfrm>
          <a:prstGeom prst="rect">
            <a:avLst/>
          </a:prstGeom>
        </p:spPr>
        <p:txBody>
          <a:bodyPr wrap="none">
            <a:spAutoFit/>
          </a:bodyPr>
          <a:lstStyle/>
          <a:p>
            <a:r>
              <a:rPr lang="id-ID" sz="2400" b="1" dirty="0"/>
              <a:t>The research stage </a:t>
            </a:r>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sil gambar untuk literature revi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412777"/>
            <a:ext cx="3458570" cy="2592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771800" y="951112"/>
            <a:ext cx="6264696" cy="646331"/>
          </a:xfrm>
          <a:prstGeom prst="rect">
            <a:avLst/>
          </a:prstGeom>
        </p:spPr>
        <p:txBody>
          <a:bodyPr wrap="square">
            <a:spAutoFit/>
          </a:bodyPr>
          <a:lstStyle/>
          <a:p>
            <a:r>
              <a:rPr lang="id-ID" dirty="0" smtClean="0"/>
              <a:t>The </a:t>
            </a:r>
            <a:r>
              <a:rPr lang="id-ID" dirty="0"/>
              <a:t>implement of BSC in library assessment can help the library solve many management problems (</a:t>
            </a:r>
            <a:r>
              <a:rPr lang="id-ID" b="1" dirty="0"/>
              <a:t>Huang and Song, 2010</a:t>
            </a:r>
            <a:r>
              <a:rPr lang="id-ID" dirty="0"/>
              <a:t>)</a:t>
            </a:r>
          </a:p>
        </p:txBody>
      </p:sp>
      <p:sp>
        <p:nvSpPr>
          <p:cNvPr id="9" name="Rectangle 8"/>
          <p:cNvSpPr/>
          <p:nvPr/>
        </p:nvSpPr>
        <p:spPr>
          <a:xfrm>
            <a:off x="3525060" y="1772816"/>
            <a:ext cx="5439428" cy="1200329"/>
          </a:xfrm>
          <a:prstGeom prst="rect">
            <a:avLst/>
          </a:prstGeom>
        </p:spPr>
        <p:txBody>
          <a:bodyPr wrap="square">
            <a:spAutoFit/>
          </a:bodyPr>
          <a:lstStyle/>
          <a:p>
            <a:r>
              <a:rPr lang="id-ID" b="1" dirty="0"/>
              <a:t>Poll (2001) </a:t>
            </a:r>
            <a:r>
              <a:rPr lang="id-ID" dirty="0"/>
              <a:t>gave an example that a German Project, sponsored by The German Research Council, uses the Balanced Scorecard as a concept for an integrated quality management system. </a:t>
            </a:r>
          </a:p>
        </p:txBody>
      </p:sp>
      <p:sp>
        <p:nvSpPr>
          <p:cNvPr id="10" name="Rectangle 9"/>
          <p:cNvSpPr/>
          <p:nvPr/>
        </p:nvSpPr>
        <p:spPr>
          <a:xfrm>
            <a:off x="3347864" y="3127902"/>
            <a:ext cx="5796136" cy="1754326"/>
          </a:xfrm>
          <a:prstGeom prst="rect">
            <a:avLst/>
          </a:prstGeom>
        </p:spPr>
        <p:txBody>
          <a:bodyPr wrap="square">
            <a:spAutoFit/>
          </a:bodyPr>
          <a:lstStyle/>
          <a:p>
            <a:r>
              <a:rPr lang="id-ID" b="1" dirty="0"/>
              <a:t>Michele M. Reid (2011) </a:t>
            </a:r>
            <a:r>
              <a:rPr lang="id-ID" dirty="0"/>
              <a:t>consider the potential utility for higher educational institutions, and in particular libraries, of the balanced scorecard (BSC) performance measurement tool, originally developed by Kaplan and Norton for use in businesses and since adapted for the public and non-profit sectors</a:t>
            </a:r>
          </a:p>
        </p:txBody>
      </p:sp>
      <p:sp>
        <p:nvSpPr>
          <p:cNvPr id="11" name="Rectangle 10"/>
          <p:cNvSpPr/>
          <p:nvPr/>
        </p:nvSpPr>
        <p:spPr>
          <a:xfrm>
            <a:off x="179512" y="5013176"/>
            <a:ext cx="8424936" cy="923330"/>
          </a:xfrm>
          <a:prstGeom prst="rect">
            <a:avLst/>
          </a:prstGeom>
        </p:spPr>
        <p:txBody>
          <a:bodyPr wrap="square">
            <a:spAutoFit/>
          </a:bodyPr>
          <a:lstStyle/>
          <a:p>
            <a:r>
              <a:rPr lang="id-ID" b="1" dirty="0"/>
              <a:t>Matthews (2008) </a:t>
            </a:r>
            <a:r>
              <a:rPr lang="id-ID" dirty="0"/>
              <a:t>explained that because a libary is not like other organizations in many ways, it may be appropriate for it to utilisize one or more additional perspectives as it develops its own library balanced  scorecard. </a:t>
            </a:r>
          </a:p>
        </p:txBody>
      </p:sp>
    </p:spTree>
    <p:extLst>
      <p:ext uri="{BB962C8B-B14F-4D97-AF65-F5344CB8AC3E}">
        <p14:creationId xmlns:p14="http://schemas.microsoft.com/office/powerpoint/2010/main" val="33455712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7" name="TextBox 6"/>
          <p:cNvSpPr txBox="1"/>
          <p:nvPr/>
        </p:nvSpPr>
        <p:spPr>
          <a:xfrm>
            <a:off x="823416" y="2204864"/>
            <a:ext cx="1931160" cy="1279206"/>
          </a:xfrm>
          <a:prstGeom prst="rect">
            <a:avLst/>
          </a:prstGeom>
          <a:noFill/>
        </p:spPr>
        <p:txBody>
          <a:bodyPr wrap="square" rtlCol="0">
            <a:noAutofit/>
          </a:bodyPr>
          <a:lstStyle/>
          <a:p>
            <a:pPr algn="ctr">
              <a:lnSpc>
                <a:spcPct val="80000"/>
              </a:lnSpc>
            </a:pPr>
            <a:r>
              <a:rPr lang="id-ID" sz="2800" b="1" spc="60" dirty="0" smtClean="0">
                <a:solidFill>
                  <a:schemeClr val="bg1"/>
                </a:solidFill>
                <a:effectLst>
                  <a:outerShdw blurRad="50800" dist="25400" dir="5400000" algn="t" rotWithShape="0">
                    <a:prstClr val="black">
                      <a:alpha val="15000"/>
                    </a:prstClr>
                  </a:outerShdw>
                </a:effectLst>
              </a:rPr>
              <a:t>Library Balanced Scorecard </a:t>
            </a:r>
            <a:endParaRPr lang="en-US" sz="2800" b="1" dirty="0">
              <a:solidFill>
                <a:schemeClr val="bg1"/>
              </a:solidFill>
              <a:effectLst>
                <a:outerShdw blurRad="50800" dist="25400" dir="5400000" algn="t" rotWithShape="0">
                  <a:prstClr val="black">
                    <a:alpha val="15000"/>
                  </a:prstClr>
                </a:outerShdw>
              </a:effectLst>
            </a:endParaRPr>
          </a:p>
        </p:txBody>
      </p:sp>
      <p:sp>
        <p:nvSpPr>
          <p:cNvPr id="11" name="TextBox 10"/>
          <p:cNvSpPr txBox="1"/>
          <p:nvPr/>
        </p:nvSpPr>
        <p:spPr>
          <a:xfrm>
            <a:off x="3203848" y="4224304"/>
            <a:ext cx="5025752"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d-ID" sz="2400" b="1" dirty="0" smtClean="0"/>
              <a:t>Organizational Readiness Perspective</a:t>
            </a:r>
            <a:endParaRPr lang="en-US" sz="2400" b="1" dirty="0" smtClean="0"/>
          </a:p>
        </p:txBody>
      </p:sp>
      <p:sp>
        <p:nvSpPr>
          <p:cNvPr id="12" name="TextBox 11"/>
          <p:cNvSpPr txBox="1"/>
          <p:nvPr/>
        </p:nvSpPr>
        <p:spPr>
          <a:xfrm>
            <a:off x="4067944" y="978745"/>
            <a:ext cx="3744416" cy="461665"/>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d-ID" sz="2400" b="1" dirty="0" smtClean="0"/>
              <a:t>Customer Perspective</a:t>
            </a:r>
            <a:endParaRPr lang="en-US" sz="2400" b="1" dirty="0" smtClean="0"/>
          </a:p>
        </p:txBody>
      </p:sp>
      <p:sp>
        <p:nvSpPr>
          <p:cNvPr id="13" name="TextBox 12"/>
          <p:cNvSpPr txBox="1"/>
          <p:nvPr/>
        </p:nvSpPr>
        <p:spPr>
          <a:xfrm>
            <a:off x="6172200" y="2295479"/>
            <a:ext cx="2743200"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d-ID" sz="2400" b="1" dirty="0" smtClean="0"/>
              <a:t>Internal </a:t>
            </a:r>
            <a:r>
              <a:rPr lang="en-US" sz="2400" b="1" dirty="0" smtClean="0"/>
              <a:t>Pro</a:t>
            </a:r>
            <a:r>
              <a:rPr lang="id-ID" sz="2400" b="1" dirty="0" smtClean="0"/>
              <a:t>c</a:t>
            </a:r>
            <a:r>
              <a:rPr lang="en-US" sz="2400" b="1" dirty="0" smtClean="0"/>
              <a:t>e</a:t>
            </a:r>
            <a:r>
              <a:rPr lang="id-ID" sz="2400" b="1" dirty="0" smtClean="0"/>
              <a:t>sses Perspective</a:t>
            </a:r>
            <a:endParaRPr lang="en-US" sz="2400" b="1" dirty="0" smtClean="0"/>
          </a:p>
        </p:txBody>
      </p:sp>
      <p:sp>
        <p:nvSpPr>
          <p:cNvPr id="14" name="TextBox 13"/>
          <p:cNvSpPr txBox="1"/>
          <p:nvPr/>
        </p:nvSpPr>
        <p:spPr>
          <a:xfrm>
            <a:off x="4067944" y="5422330"/>
            <a:ext cx="3744416" cy="46166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d-ID" sz="2400" b="1" dirty="0" smtClean="0"/>
              <a:t>Financial Perspective</a:t>
            </a:r>
            <a:endParaRPr lang="en-US" sz="2000" b="1" dirty="0" smtClean="0"/>
          </a:p>
        </p:txBody>
      </p:sp>
      <p:sp>
        <p:nvSpPr>
          <p:cNvPr id="15" name="TextBox 14"/>
          <p:cNvSpPr txBox="1"/>
          <p:nvPr/>
        </p:nvSpPr>
        <p:spPr>
          <a:xfrm>
            <a:off x="2915816" y="2335906"/>
            <a:ext cx="3044552" cy="83099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id-ID" sz="2400" b="1" dirty="0" smtClean="0"/>
              <a:t>Information Resources Perspective</a:t>
            </a:r>
            <a:endParaRPr lang="en-US" sz="2400" b="1" dirty="0" smtClean="0"/>
          </a:p>
        </p:txBody>
      </p:sp>
      <p:cxnSp>
        <p:nvCxnSpPr>
          <p:cNvPr id="16" name="Straight Arrow Connector 15"/>
          <p:cNvCxnSpPr/>
          <p:nvPr/>
        </p:nvCxnSpPr>
        <p:spPr>
          <a:xfrm flipV="1">
            <a:off x="5930784" y="4797152"/>
            <a:ext cx="0" cy="553170"/>
          </a:xfrm>
          <a:prstGeom prst="straightConnector1">
            <a:avLst/>
          </a:prstGeom>
          <a:ln w="571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67944" y="1537274"/>
            <a:ext cx="514350" cy="4953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04248" y="1537274"/>
            <a:ext cx="606202" cy="596326"/>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39952" y="3323117"/>
            <a:ext cx="461392" cy="753955"/>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915150" y="3394009"/>
            <a:ext cx="495300" cy="6858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115616" y="3356992"/>
            <a:ext cx="1440160" cy="285262"/>
          </a:xfrm>
          <a:prstGeom prst="rect">
            <a:avLst/>
          </a:prstGeom>
        </p:spPr>
        <p:txBody>
          <a:bodyPr wrap="square">
            <a:spAutoFit/>
          </a:bodyPr>
          <a:lstStyle/>
          <a:p>
            <a:r>
              <a:rPr lang="id-ID" sz="1200" b="1" dirty="0" smtClean="0">
                <a:solidFill>
                  <a:schemeClr val="bg1"/>
                </a:solidFill>
              </a:rPr>
              <a:t> (Matthews</a:t>
            </a:r>
            <a:r>
              <a:rPr lang="id-ID" sz="1200" b="1" dirty="0">
                <a:solidFill>
                  <a:schemeClr val="bg1"/>
                </a:solidFill>
              </a:rPr>
              <a:t>, 2008)</a:t>
            </a:r>
          </a:p>
        </p:txBody>
      </p:sp>
      <p:sp>
        <p:nvSpPr>
          <p:cNvPr id="30" name="TextBox 29"/>
          <p:cNvSpPr txBox="1"/>
          <p:nvPr/>
        </p:nvSpPr>
        <p:spPr>
          <a:xfrm>
            <a:off x="41748" y="145706"/>
            <a:ext cx="3522140" cy="474982"/>
          </a:xfrm>
          <a:prstGeom prst="rect">
            <a:avLst/>
          </a:prstGeom>
          <a:noFill/>
        </p:spPr>
        <p:txBody>
          <a:bodyPr wrap="square" rtlCol="0">
            <a:noAutofit/>
          </a:bodyPr>
          <a:lstStyle/>
          <a:p>
            <a:pPr algn="ctr">
              <a:lnSpc>
                <a:spcPct val="80000"/>
              </a:lnSpc>
            </a:pPr>
            <a:r>
              <a:rPr lang="id-ID" sz="2800" b="1" spc="60" dirty="0" smtClean="0">
                <a:effectLst>
                  <a:outerShdw blurRad="50800" dist="25400" dir="5400000" algn="t" rotWithShape="0">
                    <a:prstClr val="black">
                      <a:alpha val="15000"/>
                    </a:prstClr>
                  </a:outerShdw>
                </a:effectLst>
              </a:rPr>
              <a:t>Literature Review</a:t>
            </a:r>
            <a:endParaRPr lang="en-US" sz="2800" b="1" dirty="0">
              <a:effectLst>
                <a:outerShdw blurRad="50800" dist="25400" dir="5400000" algn="t" rotWithShape="0">
                  <a:prstClr val="black">
                    <a:alpha val="15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326348" y="2132856"/>
            <a:ext cx="5040560" cy="4680520"/>
            <a:chOff x="1326348" y="2132856"/>
            <a:chExt cx="5040560" cy="4680520"/>
          </a:xfrm>
        </p:grpSpPr>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326348" y="2132856"/>
              <a:ext cx="5040560" cy="461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4221088" y="6051376"/>
              <a:ext cx="1070992"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id-ID" sz="3200" b="1" dirty="0" smtClean="0">
                <a:solidFill>
                  <a:prstClr val="white"/>
                </a:solidFill>
              </a:rPr>
              <a:t>Result and Discuusion</a:t>
            </a:r>
            <a:endParaRPr lang="en-US" sz="3200" dirty="0">
              <a:solidFill>
                <a:prstClr val="white"/>
              </a:solidFill>
            </a:endParaRPr>
          </a:p>
        </p:txBody>
      </p:sp>
      <p:sp>
        <p:nvSpPr>
          <p:cNvPr id="3" name="TextBox 2"/>
          <p:cNvSpPr txBox="1"/>
          <p:nvPr/>
        </p:nvSpPr>
        <p:spPr>
          <a:xfrm>
            <a:off x="1412240" y="116632"/>
            <a:ext cx="7391401" cy="536105"/>
          </a:xfrm>
          <a:prstGeom prst="rect">
            <a:avLst/>
          </a:prstGeom>
          <a:noFill/>
        </p:spPr>
        <p:txBody>
          <a:bodyPr wrap="square" rtlCol="0">
            <a:normAutofit/>
          </a:bodyPr>
          <a:lstStyle/>
          <a:p>
            <a:r>
              <a:rPr lang="id-ID" sz="2800" b="1" dirty="0" smtClean="0">
                <a:solidFill>
                  <a:prstClr val="black">
                    <a:lumMod val="50000"/>
                    <a:lumOff val="50000"/>
                  </a:prstClr>
                </a:solidFill>
              </a:rPr>
              <a:t>Identification of ICALTD’s Profile</a:t>
            </a:r>
            <a:endParaRPr lang="en-US" dirty="0">
              <a:solidFill>
                <a:prstClr val="black"/>
              </a:solidFill>
            </a:endParaRPr>
          </a:p>
        </p:txBody>
      </p:sp>
      <p:sp>
        <p:nvSpPr>
          <p:cNvPr id="11" name="Rectangle 10"/>
          <p:cNvSpPr/>
          <p:nvPr/>
        </p:nvSpPr>
        <p:spPr>
          <a:xfrm>
            <a:off x="107504" y="6021288"/>
            <a:ext cx="2304256" cy="830997"/>
          </a:xfrm>
          <a:prstGeom prst="rect">
            <a:avLst/>
          </a:prstGeom>
        </p:spPr>
        <p:txBody>
          <a:bodyPr wrap="square">
            <a:spAutoFit/>
          </a:bodyPr>
          <a:lstStyle/>
          <a:p>
            <a:r>
              <a:rPr lang="id-ID" sz="1200" b="1" dirty="0" smtClean="0"/>
              <a:t>Peraturan </a:t>
            </a:r>
            <a:r>
              <a:rPr lang="id-ID" sz="1200" b="1" dirty="0"/>
              <a:t>Menteri Pertanian No. 43/Permentan/OT.010/8/2015 </a:t>
            </a:r>
            <a:endParaRPr lang="id-ID" sz="1200" b="1" dirty="0" smtClean="0"/>
          </a:p>
          <a:p>
            <a:r>
              <a:rPr lang="id-ID" sz="1200" b="1" dirty="0" smtClean="0"/>
              <a:t>Tentang </a:t>
            </a:r>
            <a:r>
              <a:rPr lang="id-ID" sz="1200" b="1" dirty="0"/>
              <a:t>Organisasi dan Tata Kerja Kementerian Pertanian</a:t>
            </a:r>
          </a:p>
        </p:txBody>
      </p:sp>
      <p:sp>
        <p:nvSpPr>
          <p:cNvPr id="5" name="Rectangle 4"/>
          <p:cNvSpPr/>
          <p:nvPr/>
        </p:nvSpPr>
        <p:spPr>
          <a:xfrm>
            <a:off x="1259632" y="695598"/>
            <a:ext cx="4968552"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d-ID" sz="1600" dirty="0" smtClean="0"/>
              <a:t>The ICALTD is supporting elements of the Ministry of Agriculture under and are accountable to the Minister through the Secretary-General. The ICALTD has the task </a:t>
            </a:r>
            <a:r>
              <a:rPr lang="id-ID" sz="1600" dirty="0" smtClean="0"/>
              <a:t>on  </a:t>
            </a:r>
            <a:r>
              <a:rPr lang="id-ID" sz="1600" dirty="0" smtClean="0"/>
              <a:t>the management of library and information </a:t>
            </a:r>
            <a:r>
              <a:rPr lang="id-ID" sz="1600" dirty="0"/>
              <a:t>of agricultural science </a:t>
            </a:r>
            <a:r>
              <a:rPr lang="id-ID" sz="1600" dirty="0" smtClean="0"/>
              <a:t>and </a:t>
            </a:r>
            <a:r>
              <a:rPr lang="id-ID" sz="1600" dirty="0" smtClean="0"/>
              <a:t>technology</a:t>
            </a:r>
            <a:r>
              <a:rPr lang="id-ID" sz="1600" dirty="0" smtClean="0"/>
              <a:t>. </a:t>
            </a:r>
            <a:endParaRPr lang="id-ID" sz="1600" dirty="0"/>
          </a:p>
        </p:txBody>
      </p:sp>
      <p:sp>
        <p:nvSpPr>
          <p:cNvPr id="7" name="Rectangle 6"/>
          <p:cNvSpPr/>
          <p:nvPr/>
        </p:nvSpPr>
        <p:spPr>
          <a:xfrm>
            <a:off x="6437645" y="692696"/>
            <a:ext cx="2574032" cy="54784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d-ID" sz="1400" dirty="0"/>
              <a:t>In carrying out the tasks, the ICALTD held a function:</a:t>
            </a:r>
          </a:p>
          <a:p>
            <a:pPr marL="179388" lvl="0" indent="-179388">
              <a:buFont typeface="+mj-lt"/>
              <a:buAutoNum type="arabicPeriod"/>
            </a:pPr>
            <a:r>
              <a:rPr lang="id-ID" sz="1400" dirty="0" smtClean="0"/>
              <a:t>scheming </a:t>
            </a:r>
            <a:r>
              <a:rPr lang="en-US" sz="1400" dirty="0" smtClean="0"/>
              <a:t>of </a:t>
            </a:r>
            <a:r>
              <a:rPr lang="en-US" sz="1400" dirty="0"/>
              <a:t>the </a:t>
            </a:r>
            <a:r>
              <a:rPr lang="en-US" sz="1400" dirty="0" smtClean="0"/>
              <a:t>program, </a:t>
            </a:r>
            <a:r>
              <a:rPr lang="en-US" sz="1400" dirty="0"/>
              <a:t>budget and evaluation of </a:t>
            </a:r>
            <a:r>
              <a:rPr lang="id-ID" sz="1400" dirty="0" smtClean="0"/>
              <a:t>the </a:t>
            </a:r>
            <a:r>
              <a:rPr lang="en-US" sz="1400" dirty="0" smtClean="0"/>
              <a:t>library </a:t>
            </a:r>
            <a:r>
              <a:rPr lang="en-US" sz="1400" dirty="0"/>
              <a:t>and </a:t>
            </a:r>
            <a:r>
              <a:rPr lang="en-US" sz="1400" dirty="0" smtClean="0"/>
              <a:t>information</a:t>
            </a:r>
            <a:r>
              <a:rPr lang="id-ID" sz="1400" dirty="0" smtClean="0"/>
              <a:t> of agricultural </a:t>
            </a:r>
            <a:r>
              <a:rPr lang="en-US" sz="1400" dirty="0" smtClean="0"/>
              <a:t> </a:t>
            </a:r>
            <a:r>
              <a:rPr lang="en-US" sz="1400" dirty="0"/>
              <a:t>science and </a:t>
            </a:r>
            <a:r>
              <a:rPr lang="en-US" sz="1400" dirty="0" smtClean="0"/>
              <a:t> </a:t>
            </a:r>
            <a:r>
              <a:rPr lang="en-US" sz="1400" dirty="0"/>
              <a:t>technology;</a:t>
            </a:r>
            <a:endParaRPr lang="id-ID" sz="1400" dirty="0"/>
          </a:p>
          <a:p>
            <a:pPr marL="179388" lvl="0" indent="-179388">
              <a:buFont typeface="+mj-lt"/>
              <a:buAutoNum type="arabicPeriod"/>
            </a:pPr>
            <a:r>
              <a:rPr lang="id-ID" sz="1400" dirty="0" smtClean="0"/>
              <a:t>managing of library </a:t>
            </a:r>
            <a:r>
              <a:rPr lang="en-US" sz="1400" dirty="0" smtClean="0"/>
              <a:t>resource</a:t>
            </a:r>
            <a:r>
              <a:rPr lang="id-ID" sz="1400" dirty="0" smtClean="0"/>
              <a:t>s and </a:t>
            </a:r>
            <a:r>
              <a:rPr lang="en-US" sz="1400" dirty="0" smtClean="0"/>
              <a:t>services;</a:t>
            </a:r>
            <a:endParaRPr lang="id-ID" sz="1400" dirty="0"/>
          </a:p>
          <a:p>
            <a:pPr marL="179388" lvl="0" indent="-179388">
              <a:buFont typeface="+mj-lt"/>
              <a:buAutoNum type="arabicPeriod"/>
            </a:pPr>
            <a:r>
              <a:rPr lang="id-ID" sz="1400" dirty="0" smtClean="0"/>
              <a:t>developing of </a:t>
            </a:r>
            <a:r>
              <a:rPr lang="en-US" sz="1400" dirty="0" smtClean="0"/>
              <a:t>library </a:t>
            </a:r>
            <a:r>
              <a:rPr lang="id-ID" sz="1400" dirty="0" smtClean="0"/>
              <a:t>resources  </a:t>
            </a:r>
            <a:r>
              <a:rPr lang="en-US" sz="1400" dirty="0" smtClean="0"/>
              <a:t>the </a:t>
            </a:r>
            <a:r>
              <a:rPr lang="en-US" sz="1400" dirty="0"/>
              <a:t>Ministry of </a:t>
            </a:r>
            <a:r>
              <a:rPr lang="id-ID" sz="1400" dirty="0"/>
              <a:t>A</a:t>
            </a:r>
            <a:r>
              <a:rPr lang="en-US" sz="1400" dirty="0" err="1" smtClean="0"/>
              <a:t>griculture</a:t>
            </a:r>
            <a:endParaRPr lang="id-ID" sz="1400" dirty="0"/>
          </a:p>
          <a:p>
            <a:pPr marL="179388" lvl="0" indent="-179388">
              <a:buFont typeface="+mj-lt"/>
              <a:buAutoNum type="arabicPeriod"/>
            </a:pPr>
            <a:r>
              <a:rPr lang="id-ID" sz="1400" dirty="0" smtClean="0"/>
              <a:t>developing </a:t>
            </a:r>
            <a:r>
              <a:rPr lang="en-US" sz="1400" dirty="0" smtClean="0"/>
              <a:t>and </a:t>
            </a:r>
            <a:r>
              <a:rPr lang="en-US" sz="1400" dirty="0" err="1" smtClean="0"/>
              <a:t>manag</a:t>
            </a:r>
            <a:r>
              <a:rPr lang="id-ID" sz="1400" dirty="0" smtClean="0"/>
              <a:t>ing </a:t>
            </a:r>
            <a:r>
              <a:rPr lang="en-US" sz="1400" dirty="0" smtClean="0"/>
              <a:t>of</a:t>
            </a:r>
            <a:r>
              <a:rPr lang="id-ID" sz="1400" dirty="0" smtClean="0"/>
              <a:t> the publication of  </a:t>
            </a:r>
            <a:r>
              <a:rPr lang="en-US" sz="1400" dirty="0" smtClean="0"/>
              <a:t>agricultural </a:t>
            </a:r>
            <a:r>
              <a:rPr lang="en-US" sz="1400" dirty="0"/>
              <a:t>research </a:t>
            </a:r>
            <a:r>
              <a:rPr lang="en-US" sz="1400" dirty="0" smtClean="0"/>
              <a:t>results;</a:t>
            </a:r>
            <a:endParaRPr lang="id-ID" sz="1400" dirty="0"/>
          </a:p>
          <a:p>
            <a:pPr marL="179388" lvl="0" indent="-179388">
              <a:buFont typeface="+mj-lt"/>
              <a:buAutoNum type="arabicPeriod"/>
            </a:pPr>
            <a:r>
              <a:rPr lang="en-US" sz="1400" dirty="0" err="1" smtClean="0"/>
              <a:t>disseminatin</a:t>
            </a:r>
            <a:r>
              <a:rPr lang="id-ID" sz="1400" dirty="0" smtClean="0"/>
              <a:t>g</a:t>
            </a:r>
            <a:r>
              <a:rPr lang="en-US" sz="1400" dirty="0" smtClean="0"/>
              <a:t> </a:t>
            </a:r>
            <a:r>
              <a:rPr lang="en-US" sz="1400" dirty="0"/>
              <a:t>of </a:t>
            </a:r>
            <a:r>
              <a:rPr lang="id-ID" sz="1400" dirty="0" smtClean="0"/>
              <a:t>information </a:t>
            </a:r>
            <a:r>
              <a:rPr lang="en-US" sz="1400" dirty="0" smtClean="0"/>
              <a:t>agricultural </a:t>
            </a:r>
            <a:r>
              <a:rPr lang="en-US" sz="1400" dirty="0"/>
              <a:t>science and technology through information technology governance and promotion;</a:t>
            </a:r>
            <a:endParaRPr lang="id-ID" sz="1400" dirty="0"/>
          </a:p>
          <a:p>
            <a:pPr marL="179388" lvl="0" indent="-179388">
              <a:buFont typeface="+mj-lt"/>
              <a:buAutoNum type="arabicPeriod"/>
            </a:pPr>
            <a:r>
              <a:rPr lang="en-US" sz="1400" dirty="0"/>
              <a:t>managing </a:t>
            </a:r>
            <a:r>
              <a:rPr lang="id-ID" sz="1400" dirty="0"/>
              <a:t>the instrumnet of </a:t>
            </a:r>
            <a:r>
              <a:rPr lang="en-US" sz="1400" dirty="0"/>
              <a:t>information technology and </a:t>
            </a:r>
            <a:r>
              <a:rPr lang="id-ID" sz="1400" dirty="0"/>
              <a:t>library materials</a:t>
            </a:r>
            <a:r>
              <a:rPr lang="en-US" sz="1400" dirty="0"/>
              <a:t>; and</a:t>
            </a:r>
            <a:endParaRPr lang="id-ID" sz="1400" dirty="0"/>
          </a:p>
          <a:p>
            <a:pPr marL="179388" lvl="0" indent="-179388">
              <a:buFont typeface="+mj-lt"/>
              <a:buAutoNum type="arabicPeriod"/>
            </a:pPr>
            <a:r>
              <a:rPr lang="en-US" sz="1400" dirty="0"/>
              <a:t>implementation of the </a:t>
            </a:r>
            <a:r>
              <a:rPr lang="id-ID" sz="1400" dirty="0" smtClean="0"/>
              <a:t>ICLATD’s organization a</a:t>
            </a:r>
            <a:r>
              <a:rPr lang="en-US" sz="1400" dirty="0" err="1"/>
              <a:t>ffairs</a:t>
            </a:r>
            <a:r>
              <a:rPr lang="en-US" sz="1400" dirty="0"/>
              <a:t> </a:t>
            </a:r>
            <a:r>
              <a:rPr lang="en-US" sz="1400" dirty="0" smtClean="0"/>
              <a:t> </a:t>
            </a:r>
            <a:endParaRPr lang="id-ID" sz="1400" dirty="0"/>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944"/>
            <a:ext cx="7668343" cy="2088232"/>
          </a:xfrm>
        </p:spPr>
        <p:txBody>
          <a:bodyPr>
            <a:noAutofit/>
          </a:bodyPr>
          <a:lstStyle/>
          <a:p>
            <a:pPr>
              <a:spcAft>
                <a:spcPts val="1200"/>
              </a:spcAft>
            </a:pPr>
            <a:r>
              <a:rPr lang="id-ID" sz="1800" dirty="0" smtClean="0"/>
              <a:t>THE MISSION :</a:t>
            </a:r>
            <a:br>
              <a:rPr lang="id-ID" sz="1800" dirty="0" smtClean="0"/>
            </a:br>
            <a:r>
              <a:rPr lang="id-ID" sz="1800" dirty="0" smtClean="0"/>
              <a:t/>
            </a:r>
            <a:br>
              <a:rPr lang="id-ID" sz="1800" dirty="0" smtClean="0"/>
            </a:br>
            <a:r>
              <a:rPr lang="id-ID" sz="1600" dirty="0" smtClean="0"/>
              <a:t>... provide </a:t>
            </a:r>
            <a:r>
              <a:rPr lang="en-US" sz="1600" dirty="0"/>
              <a:t>and disseminate information of agricultural science and </a:t>
            </a:r>
            <a:r>
              <a:rPr lang="en-US" sz="1600" dirty="0" smtClean="0"/>
              <a:t>technology</a:t>
            </a:r>
            <a:r>
              <a:rPr lang="id-ID" sz="1600" dirty="0" smtClean="0"/>
              <a:t>. </a:t>
            </a:r>
            <a:br>
              <a:rPr lang="id-ID" sz="1600" dirty="0" smtClean="0"/>
            </a:br>
            <a:r>
              <a:rPr lang="id-ID" sz="1600" dirty="0" smtClean="0"/>
              <a:t>... i</a:t>
            </a:r>
            <a:r>
              <a:rPr lang="en-US" sz="1600" dirty="0"/>
              <a:t>mprove the capacity of agricultural science and </a:t>
            </a:r>
            <a:r>
              <a:rPr lang="id-ID" sz="1600" dirty="0" smtClean="0"/>
              <a:t>information </a:t>
            </a:r>
            <a:r>
              <a:rPr lang="en-US" sz="1600" dirty="0" smtClean="0"/>
              <a:t>technology </a:t>
            </a:r>
            <a:r>
              <a:rPr lang="id-ID" sz="1600" dirty="0"/>
              <a:t/>
            </a:r>
            <a:br>
              <a:rPr lang="id-ID" sz="1600" dirty="0"/>
            </a:br>
            <a:r>
              <a:rPr lang="en-US" sz="1600" dirty="0" smtClean="0"/>
              <a:t>resource </a:t>
            </a:r>
            <a:r>
              <a:rPr lang="en-US" sz="1600" dirty="0"/>
              <a:t>management to realize the scientific recognition at national and international </a:t>
            </a:r>
            <a:r>
              <a:rPr lang="en-US" sz="1600" dirty="0" smtClean="0"/>
              <a:t>level</a:t>
            </a:r>
            <a:r>
              <a:rPr lang="id-ID" sz="1600" dirty="0" smtClean="0"/>
              <a:t>. </a:t>
            </a:r>
            <a:br>
              <a:rPr lang="id-ID" sz="1600" dirty="0" smtClean="0"/>
            </a:br>
            <a:r>
              <a:rPr lang="id-ID" sz="1600" dirty="0" smtClean="0"/>
              <a:t>... d</a:t>
            </a:r>
            <a:r>
              <a:rPr lang="en-US" sz="1600" dirty="0"/>
              <a:t>evelop a network of national and international cooperation in agricultural science and technology information resource management</a:t>
            </a:r>
            <a:r>
              <a:rPr lang="en-US" sz="1600" dirty="0" smtClean="0"/>
              <a:t>.</a:t>
            </a:r>
            <a:endParaRPr lang="en-US" sz="3200" dirty="0"/>
          </a:p>
        </p:txBody>
      </p:sp>
      <p:sp>
        <p:nvSpPr>
          <p:cNvPr id="3" name="Text Placeholder 2"/>
          <p:cNvSpPr>
            <a:spLocks noGrp="1"/>
          </p:cNvSpPr>
          <p:nvPr>
            <p:ph type="body" sz="quarter" idx="14"/>
          </p:nvPr>
        </p:nvSpPr>
        <p:spPr>
          <a:xfrm>
            <a:off x="2057400" y="548680"/>
            <a:ext cx="7086600" cy="381000"/>
          </a:xfrm>
        </p:spPr>
        <p:txBody>
          <a:bodyPr>
            <a:noAutofit/>
          </a:bodyPr>
          <a:lstStyle/>
          <a:p>
            <a:r>
              <a:rPr lang="id-ID" sz="3200" dirty="0" smtClean="0">
                <a:solidFill>
                  <a:schemeClr val="tx1"/>
                </a:solidFill>
                <a:effectLst>
                  <a:outerShdw blurRad="38100" dist="38100" dir="2700000" algn="tl">
                    <a:srgbClr val="000000">
                      <a:alpha val="43137"/>
                    </a:srgbClr>
                  </a:outerShdw>
                </a:effectLst>
              </a:rPr>
              <a:t>VISION of ICALTD</a:t>
            </a:r>
            <a:endParaRPr lang="en-US" sz="3200"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323528" y="1196752"/>
            <a:ext cx="8640960" cy="1200329"/>
          </a:xfrm>
          <a:prstGeom prst="rect">
            <a:avLst/>
          </a:prstGeom>
        </p:spPr>
        <p:txBody>
          <a:bodyPr wrap="square">
            <a:spAutoFit/>
          </a:bodyPr>
          <a:lstStyle/>
          <a:p>
            <a:pPr algn="ctr"/>
            <a:r>
              <a:rPr lang="id-ID" sz="2400" dirty="0" smtClean="0"/>
              <a:t>“ B</a:t>
            </a:r>
            <a:r>
              <a:rPr lang="en-US" sz="2400" dirty="0" err="1" smtClean="0"/>
              <a:t>eing</a:t>
            </a:r>
            <a:r>
              <a:rPr lang="en-US" sz="2400" dirty="0" smtClean="0"/>
              <a:t> </a:t>
            </a:r>
            <a:r>
              <a:rPr lang="en-US" sz="2400" dirty="0"/>
              <a:t>a trusted institution </a:t>
            </a:r>
            <a:r>
              <a:rPr lang="id-ID" sz="2400" dirty="0" smtClean="0"/>
              <a:t>of </a:t>
            </a:r>
            <a:r>
              <a:rPr lang="en-US" sz="2400" dirty="0" smtClean="0"/>
              <a:t>information </a:t>
            </a:r>
            <a:r>
              <a:rPr lang="en-US" sz="2400" dirty="0"/>
              <a:t>resources </a:t>
            </a:r>
            <a:r>
              <a:rPr lang="en-US" sz="2400" dirty="0" smtClean="0"/>
              <a:t>of </a:t>
            </a:r>
            <a:r>
              <a:rPr lang="en-US" sz="2400" dirty="0"/>
              <a:t>agricultural science and technology in supporting the achievement of </a:t>
            </a:r>
            <a:r>
              <a:rPr lang="en-US" sz="2400" dirty="0" smtClean="0"/>
              <a:t>bio-</a:t>
            </a:r>
            <a:r>
              <a:rPr lang="id-ID" sz="2400" dirty="0" smtClean="0"/>
              <a:t>i</a:t>
            </a:r>
            <a:r>
              <a:rPr lang="en-US" sz="2400" dirty="0" err="1" smtClean="0"/>
              <a:t>ndustrial</a:t>
            </a:r>
            <a:r>
              <a:rPr lang="en-US" sz="2400" dirty="0" smtClean="0"/>
              <a:t> </a:t>
            </a:r>
            <a:r>
              <a:rPr lang="en-US" sz="2400" dirty="0"/>
              <a:t>agricultural system in the tropical </a:t>
            </a:r>
            <a:r>
              <a:rPr lang="en-US" sz="2400" dirty="0" smtClean="0"/>
              <a:t>sustainable</a:t>
            </a:r>
            <a:r>
              <a:rPr lang="id-ID" sz="2400" dirty="0" smtClean="0"/>
              <a:t> ”</a:t>
            </a:r>
            <a:endParaRPr lang="id-ID" sz="2400" dirty="0"/>
          </a:p>
        </p:txBody>
      </p:sp>
    </p:spTree>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16207" y="88433"/>
            <a:ext cx="4648200" cy="536215"/>
          </a:xfrm>
          <a:prstGeom prst="rect">
            <a:avLst/>
          </a:prstGeom>
          <a:noFill/>
        </p:spPr>
        <p:txBody>
          <a:bodyPr wrap="square" rtlCol="0" anchor="b">
            <a:normAutofit lnSpcReduction="10000"/>
          </a:bodyPr>
          <a:lstStyle/>
          <a:p>
            <a:r>
              <a:rPr lang="id-ID" sz="3200" b="1" dirty="0" smtClean="0">
                <a:solidFill>
                  <a:srgbClr val="7BCF27"/>
                </a:solidFill>
              </a:rPr>
              <a:t>The objectives of ICALTD</a:t>
            </a:r>
            <a:endParaRPr lang="en-US" sz="3200" b="1" dirty="0">
              <a:solidFill>
                <a:srgbClr val="7BCF27"/>
              </a:solidFill>
            </a:endParaRPr>
          </a:p>
        </p:txBody>
      </p:sp>
      <p:sp>
        <p:nvSpPr>
          <p:cNvPr id="3" name="Rectangle 2"/>
          <p:cNvSpPr/>
          <p:nvPr/>
        </p:nvSpPr>
        <p:spPr>
          <a:xfrm>
            <a:off x="179512" y="548680"/>
            <a:ext cx="5400600" cy="923330"/>
          </a:xfrm>
          <a:prstGeom prst="rect">
            <a:avLst/>
          </a:prstGeom>
        </p:spPr>
        <p:txBody>
          <a:bodyPr wrap="square">
            <a:spAutoFit/>
          </a:bodyPr>
          <a:lstStyle/>
          <a:p>
            <a:r>
              <a:rPr lang="id-ID" dirty="0">
                <a:solidFill>
                  <a:schemeClr val="bg1"/>
                </a:solidFill>
              </a:rPr>
              <a:t>General purpose of the ICALTD is providing </a:t>
            </a:r>
            <a:r>
              <a:rPr lang="id-ID" dirty="0" smtClean="0">
                <a:solidFill>
                  <a:schemeClr val="bg1"/>
                </a:solidFill>
              </a:rPr>
              <a:t>the excellent information  service </a:t>
            </a:r>
            <a:r>
              <a:rPr lang="id-ID" dirty="0">
                <a:solidFill>
                  <a:schemeClr val="bg1"/>
                </a:solidFill>
              </a:rPr>
              <a:t>of agricultural science and technology </a:t>
            </a:r>
            <a:r>
              <a:rPr lang="id-ID" dirty="0" smtClean="0">
                <a:solidFill>
                  <a:schemeClr val="bg1"/>
                </a:solidFill>
              </a:rPr>
              <a:t>with ease </a:t>
            </a:r>
            <a:r>
              <a:rPr lang="id-ID" dirty="0">
                <a:solidFill>
                  <a:schemeClr val="bg1"/>
                </a:solidFill>
              </a:rPr>
              <a:t>of access to </a:t>
            </a:r>
            <a:r>
              <a:rPr lang="id-ID" dirty="0" smtClean="0">
                <a:solidFill>
                  <a:schemeClr val="bg1"/>
                </a:solidFill>
              </a:rPr>
              <a:t>information.</a:t>
            </a:r>
            <a:endParaRPr lang="id-ID" dirty="0">
              <a:solidFill>
                <a:schemeClr val="bg1"/>
              </a:solidFill>
            </a:endParaRPr>
          </a:p>
        </p:txBody>
      </p:sp>
      <p:sp>
        <p:nvSpPr>
          <p:cNvPr id="6" name="Rectangle 5"/>
          <p:cNvSpPr/>
          <p:nvPr/>
        </p:nvSpPr>
        <p:spPr>
          <a:xfrm>
            <a:off x="107504" y="1844824"/>
            <a:ext cx="5544616" cy="4816703"/>
          </a:xfrm>
          <a:prstGeom prst="rect">
            <a:avLst/>
          </a:prstGeom>
        </p:spPr>
        <p:txBody>
          <a:bodyPr wrap="square">
            <a:spAutoFit/>
          </a:bodyPr>
          <a:lstStyle/>
          <a:p>
            <a:pPr lvl="0"/>
            <a:r>
              <a:rPr lang="id-ID" sz="2400" b="1" dirty="0" smtClean="0">
                <a:solidFill>
                  <a:schemeClr val="bg1"/>
                </a:solidFill>
              </a:rPr>
              <a:t>SPECIFIC GOALS :</a:t>
            </a:r>
          </a:p>
          <a:p>
            <a:pPr lvl="0"/>
            <a:endParaRPr lang="id-ID" sz="1100" b="1" dirty="0" smtClean="0">
              <a:solidFill>
                <a:schemeClr val="bg1"/>
              </a:solidFill>
            </a:endParaRPr>
          </a:p>
          <a:p>
            <a:pPr marL="342900" lvl="0" indent="-342900">
              <a:buFont typeface="+mj-lt"/>
              <a:buAutoNum type="arabicPeriod"/>
            </a:pPr>
            <a:r>
              <a:rPr lang="en-US" sz="1600" dirty="0" smtClean="0">
                <a:solidFill>
                  <a:schemeClr val="bg1"/>
                </a:solidFill>
              </a:rPr>
              <a:t>developing </a:t>
            </a:r>
            <a:r>
              <a:rPr lang="en-US" sz="1600" dirty="0">
                <a:solidFill>
                  <a:schemeClr val="bg1"/>
                </a:solidFill>
              </a:rPr>
              <a:t>digital libraries </a:t>
            </a:r>
            <a:r>
              <a:rPr lang="en-US" sz="1600" dirty="0" smtClean="0">
                <a:solidFill>
                  <a:schemeClr val="bg1"/>
                </a:solidFill>
              </a:rPr>
              <a:t>in </a:t>
            </a:r>
            <a:r>
              <a:rPr lang="id-ID" sz="1600" dirty="0" smtClean="0">
                <a:solidFill>
                  <a:schemeClr val="bg1"/>
                </a:solidFill>
              </a:rPr>
              <a:t>all Ministry of Agriculture unit</a:t>
            </a:r>
            <a:r>
              <a:rPr lang="en-US" sz="1600" dirty="0" smtClean="0">
                <a:solidFill>
                  <a:schemeClr val="bg1"/>
                </a:solidFill>
              </a:rPr>
              <a:t>;</a:t>
            </a:r>
            <a:endParaRPr lang="id-ID" sz="1600" dirty="0">
              <a:solidFill>
                <a:schemeClr val="bg1"/>
              </a:solidFill>
            </a:endParaRPr>
          </a:p>
          <a:p>
            <a:pPr marL="342900" lvl="0" indent="-342900">
              <a:buFont typeface="+mj-lt"/>
              <a:buAutoNum type="arabicPeriod"/>
            </a:pPr>
            <a:r>
              <a:rPr lang="en-US" sz="1600" dirty="0">
                <a:solidFill>
                  <a:schemeClr val="bg1"/>
                </a:solidFill>
              </a:rPr>
              <a:t>managing electronic information resources and printed in a systematic, integrated and sustainable;</a:t>
            </a:r>
            <a:endParaRPr lang="id-ID" sz="1600" dirty="0">
              <a:solidFill>
                <a:schemeClr val="bg1"/>
              </a:solidFill>
            </a:endParaRPr>
          </a:p>
          <a:p>
            <a:pPr marL="342900" lvl="0" indent="-342900">
              <a:buFont typeface="+mj-lt"/>
              <a:buAutoNum type="arabicPeriod"/>
            </a:pPr>
            <a:r>
              <a:rPr lang="en-US" sz="1600" dirty="0">
                <a:solidFill>
                  <a:schemeClr val="bg1"/>
                </a:solidFill>
              </a:rPr>
              <a:t>establish cooperation with scientific institutions of national and international scope in order to expand the sources of information and increase competence;</a:t>
            </a:r>
            <a:endParaRPr lang="id-ID" sz="1600" dirty="0">
              <a:solidFill>
                <a:schemeClr val="bg1"/>
              </a:solidFill>
            </a:endParaRPr>
          </a:p>
          <a:p>
            <a:pPr marL="342900" lvl="0" indent="-342900">
              <a:buFont typeface="+mj-lt"/>
              <a:buAutoNum type="arabicPeriod"/>
            </a:pPr>
            <a:r>
              <a:rPr lang="en-US" sz="1600" dirty="0">
                <a:solidFill>
                  <a:schemeClr val="bg1"/>
                </a:solidFill>
              </a:rPr>
              <a:t>publication of scientific research results and development as well as bibliographical publications in printed and electronic form;</a:t>
            </a:r>
            <a:endParaRPr lang="id-ID" sz="1600" dirty="0">
              <a:solidFill>
                <a:schemeClr val="bg1"/>
              </a:solidFill>
            </a:endParaRPr>
          </a:p>
          <a:p>
            <a:pPr marL="342900" lvl="0" indent="-342900">
              <a:buFont typeface="+mj-lt"/>
              <a:buAutoNum type="arabicPeriod"/>
            </a:pPr>
            <a:r>
              <a:rPr lang="en-US" sz="1600" dirty="0">
                <a:solidFill>
                  <a:schemeClr val="bg1"/>
                </a:solidFill>
              </a:rPr>
              <a:t>develop integrated information systems into or outside agencies;  </a:t>
            </a:r>
            <a:endParaRPr lang="id-ID" sz="1600" dirty="0">
              <a:solidFill>
                <a:schemeClr val="bg1"/>
              </a:solidFill>
            </a:endParaRPr>
          </a:p>
          <a:p>
            <a:pPr marL="342900" lvl="0" indent="-342900">
              <a:buFont typeface="+mj-lt"/>
              <a:buAutoNum type="arabicPeriod"/>
            </a:pPr>
            <a:r>
              <a:rPr lang="id-ID" sz="1600" dirty="0">
                <a:solidFill>
                  <a:schemeClr val="bg1"/>
                </a:solidFill>
              </a:rPr>
              <a:t>disseminate </a:t>
            </a:r>
            <a:r>
              <a:rPr lang="en-US" sz="1600" dirty="0">
                <a:solidFill>
                  <a:schemeClr val="bg1"/>
                </a:solidFill>
              </a:rPr>
              <a:t>of agricultural technology innovation through a variety of methods and media;</a:t>
            </a:r>
            <a:endParaRPr lang="id-ID" sz="1600" dirty="0">
              <a:solidFill>
                <a:schemeClr val="bg1"/>
              </a:solidFill>
            </a:endParaRPr>
          </a:p>
          <a:p>
            <a:pPr marL="342900" lvl="0" indent="-342900">
              <a:buFont typeface="+mj-lt"/>
              <a:buAutoNum type="arabicPeriod"/>
            </a:pPr>
            <a:r>
              <a:rPr lang="en-US" sz="1600" dirty="0">
                <a:solidFill>
                  <a:schemeClr val="bg1"/>
                </a:solidFill>
              </a:rPr>
              <a:t>increase the capacity and professionalism of the IT managers, librarians, and the publication Manager;</a:t>
            </a:r>
            <a:endParaRPr lang="id-ID" sz="1600" dirty="0">
              <a:solidFill>
                <a:schemeClr val="bg1"/>
              </a:solidFill>
            </a:endParaRPr>
          </a:p>
          <a:p>
            <a:pPr marL="342900" lvl="0" indent="-342900">
              <a:buFont typeface="+mj-lt"/>
              <a:buAutoNum type="arabicPeriod"/>
            </a:pPr>
            <a:r>
              <a:rPr lang="en-US" sz="1600" dirty="0">
                <a:solidFill>
                  <a:schemeClr val="bg1"/>
                </a:solidFill>
              </a:rPr>
              <a:t>improve the skills of the user in </a:t>
            </a:r>
            <a:r>
              <a:rPr lang="id-ID" sz="1600" dirty="0" smtClean="0">
                <a:solidFill>
                  <a:schemeClr val="bg1"/>
                </a:solidFill>
              </a:rPr>
              <a:t>finding</a:t>
            </a:r>
            <a:r>
              <a:rPr lang="en-US" sz="1600" dirty="0" smtClean="0">
                <a:solidFill>
                  <a:schemeClr val="bg1"/>
                </a:solidFill>
              </a:rPr>
              <a:t>, </a:t>
            </a:r>
            <a:r>
              <a:rPr lang="en-US" sz="1600" dirty="0">
                <a:solidFill>
                  <a:schemeClr val="bg1"/>
                </a:solidFill>
              </a:rPr>
              <a:t>accessing, and managing information.</a:t>
            </a:r>
            <a:endParaRPr lang="id-ID" sz="1600" dirty="0">
              <a:solidFill>
                <a:schemeClr val="bg1"/>
              </a:solidFill>
            </a:endParaRPr>
          </a:p>
        </p:txBody>
      </p:sp>
      <p:sp>
        <p:nvSpPr>
          <p:cNvPr id="7" name="Round Diagonal Corner Rectangle 6"/>
          <p:cNvSpPr/>
          <p:nvPr/>
        </p:nvSpPr>
        <p:spPr>
          <a:xfrm>
            <a:off x="5694298" y="356540"/>
            <a:ext cx="3457778" cy="1055608"/>
          </a:xfrm>
          <a:prstGeom prst="round2Diag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id-ID" sz="2800" b="1" dirty="0" smtClean="0"/>
              <a:t>Policy of </a:t>
            </a:r>
            <a:r>
              <a:rPr lang="id-ID" sz="2800" b="1" dirty="0"/>
              <a:t>the </a:t>
            </a:r>
            <a:r>
              <a:rPr lang="id-ID" sz="2800" b="1" dirty="0" smtClean="0"/>
              <a:t>ICALTD Development </a:t>
            </a:r>
            <a:endParaRPr lang="id-ID" sz="2800" dirty="0"/>
          </a:p>
        </p:txBody>
      </p:sp>
      <p:sp>
        <p:nvSpPr>
          <p:cNvPr id="8" name="Rectangle 7"/>
          <p:cNvSpPr/>
          <p:nvPr/>
        </p:nvSpPr>
        <p:spPr>
          <a:xfrm>
            <a:off x="5686222" y="1556792"/>
            <a:ext cx="3465854" cy="3785652"/>
          </a:xfrm>
          <a:prstGeom prst="rect">
            <a:avLst/>
          </a:prstGeom>
        </p:spPr>
        <p:txBody>
          <a:bodyPr wrap="square">
            <a:spAutoFit/>
          </a:bodyPr>
          <a:lstStyle/>
          <a:p>
            <a:pPr marL="342900" indent="-342900">
              <a:buFont typeface="Wingdings" pitchFamily="2" charset="2"/>
              <a:buChar char="ü"/>
            </a:pPr>
            <a:r>
              <a:rPr lang="id-ID" sz="2400" b="1" dirty="0" smtClean="0"/>
              <a:t>Development </a:t>
            </a:r>
            <a:r>
              <a:rPr lang="id-ID" sz="2400" b="1" dirty="0"/>
              <a:t>of agricultural </a:t>
            </a:r>
            <a:r>
              <a:rPr lang="id-ID" sz="2400" b="1" dirty="0" smtClean="0"/>
              <a:t>library</a:t>
            </a:r>
          </a:p>
          <a:p>
            <a:pPr marL="342900" indent="-342900">
              <a:buFont typeface="Wingdings" pitchFamily="2" charset="2"/>
              <a:buChar char="ü"/>
            </a:pPr>
            <a:r>
              <a:rPr lang="id-ID" sz="2400" b="1" dirty="0"/>
              <a:t>Development of the dissemination of agricultural </a:t>
            </a:r>
            <a:r>
              <a:rPr lang="id-ID" sz="2400" b="1" dirty="0" smtClean="0"/>
              <a:t>innovations</a:t>
            </a:r>
          </a:p>
          <a:p>
            <a:pPr marL="342900" indent="-342900">
              <a:buFont typeface="Wingdings" pitchFamily="2" charset="2"/>
              <a:buChar char="ü"/>
            </a:pPr>
            <a:r>
              <a:rPr lang="id-ID" sz="2400" b="1" dirty="0"/>
              <a:t>Budgeting of the </a:t>
            </a:r>
            <a:r>
              <a:rPr lang="id-ID" sz="2400" b="1" dirty="0" smtClean="0"/>
              <a:t>ICALTD</a:t>
            </a:r>
          </a:p>
          <a:p>
            <a:pPr marL="342900" indent="-342900">
              <a:buFont typeface="Wingdings" pitchFamily="2" charset="2"/>
              <a:buChar char="ü"/>
            </a:pPr>
            <a:r>
              <a:rPr lang="id-ID" sz="2400" b="1" dirty="0"/>
              <a:t>Human resources development strategy </a:t>
            </a:r>
            <a:endParaRPr lang="id-ID" sz="2400"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ags/tag3.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1167</Words>
  <Application>Microsoft Office PowerPoint</Application>
  <PresentationFormat>On-screen Show (4:3)</PresentationFormat>
  <Paragraphs>243</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Introducing PowerPoint 2010</vt:lpstr>
      <vt:lpstr>1_Introducing PowerPoint 2010</vt:lpstr>
      <vt:lpstr>Designing Strategy Map Indonesian Center for Agricultural Library and Technology Dissemination Using  Library Balanced Scorecard</vt:lpstr>
      <vt:lpstr>PowerPoint Presentation</vt:lpstr>
      <vt:lpstr>PowerPoint Presentation</vt:lpstr>
      <vt:lpstr>Methodology</vt:lpstr>
      <vt:lpstr>PowerPoint Presentation</vt:lpstr>
      <vt:lpstr>PowerPoint Presentation</vt:lpstr>
      <vt:lpstr>PowerPoint Presentation</vt:lpstr>
      <vt:lpstr>THE MISSION :  ... provide and disseminate information of agricultural science and technology.  ... improve the capacity of agricultural science and information technology  resource management to realize the scientific recognition at national and international level.  ... develop a network of national and international cooperation in agricultural science and technology information resource management.</vt:lpstr>
      <vt:lpstr>PowerPoint Presentation</vt:lpstr>
      <vt:lpstr>Identification result</vt:lpstr>
      <vt:lpstr>     ANALYSIS of the Results to Library Balanced Scorecard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2017-04-29T20:50:52Z</dcterms:created>
  <dcterms:modified xsi:type="dcterms:W3CDTF">2017-05-07T15:53:06Z</dcterms:modified>
</cp:coreProperties>
</file>