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charts/chart6.xml" ContentType="application/vnd.openxmlformats-officedocument.drawingml.chart+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8" r:id="rId2"/>
    <p:sldId id="269" r:id="rId3"/>
    <p:sldId id="310" r:id="rId4"/>
    <p:sldId id="273" r:id="rId5"/>
    <p:sldId id="301" r:id="rId6"/>
    <p:sldId id="274" r:id="rId7"/>
    <p:sldId id="297" r:id="rId8"/>
    <p:sldId id="275" r:id="rId9"/>
    <p:sldId id="277" r:id="rId10"/>
    <p:sldId id="276" r:id="rId11"/>
    <p:sldId id="298" r:id="rId12"/>
    <p:sldId id="303" r:id="rId13"/>
    <p:sldId id="278" r:id="rId14"/>
    <p:sldId id="304" r:id="rId15"/>
    <p:sldId id="305" r:id="rId16"/>
    <p:sldId id="307" r:id="rId17"/>
    <p:sldId id="308" r:id="rId18"/>
    <p:sldId id="306" r:id="rId19"/>
    <p:sldId id="279" r:id="rId20"/>
    <p:sldId id="280" r:id="rId21"/>
    <p:sldId id="281" r:id="rId22"/>
    <p:sldId id="302" r:id="rId23"/>
    <p:sldId id="282" r:id="rId24"/>
    <p:sldId id="283" r:id="rId25"/>
    <p:sldId id="309" r:id="rId26"/>
    <p:sldId id="284" r:id="rId27"/>
    <p:sldId id="286" r:id="rId28"/>
    <p:sldId id="299" r:id="rId29"/>
    <p:sldId id="311" r:id="rId30"/>
    <p:sldId id="287" r:id="rId31"/>
    <p:sldId id="289" r:id="rId32"/>
    <p:sldId id="290" r:id="rId33"/>
    <p:sldId id="300" r:id="rId34"/>
  </p:sldIdLst>
  <p:sldSz cx="9144000" cy="6858000" type="screen4x3"/>
  <p:notesSz cx="9947275" cy="6858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B903"/>
    <a:srgbClr val="232323"/>
    <a:srgbClr val="00FF00"/>
    <a:srgbClr val="DCFFD7"/>
    <a:srgbClr val="01BB05"/>
    <a:srgbClr val="111111"/>
    <a:srgbClr val="66FF66"/>
    <a:srgbClr val="303030"/>
    <a:srgbClr val="FF0000"/>
    <a:srgbClr val="C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94655" autoAdjust="0"/>
  </p:normalViewPr>
  <p:slideViewPr>
    <p:cSldViewPr snapToGrid="0">
      <p:cViewPr varScale="1">
        <p:scale>
          <a:sx n="69" d="100"/>
          <a:sy n="69" d="100"/>
        </p:scale>
        <p:origin x="-136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4"/>
    </p:cViewPr>
  </p:sorterViewPr>
  <p:notesViewPr>
    <p:cSldViewPr snapToGrid="0">
      <p:cViewPr varScale="1">
        <p:scale>
          <a:sx n="56" d="100"/>
          <a:sy n="56" d="100"/>
        </p:scale>
        <p:origin x="-2496" y="-84"/>
      </p:cViewPr>
      <p:guideLst>
        <p:guide orient="horz" pos="2160"/>
        <p:guide pos="313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Kuliah\TESIS\Olah%20data%20surat%20kabar\olah%20data%20per%205%20tahun%20final%206%20%2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Kuliah\TESIS\Olah%20data%20surat%20kabar\olah%20data%20per%205%20tahun%20final%206%20%2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Kuliah\TESIS\Olah%20data%20surat%20kabar\olah%20data%20per%205%20tahun%20final%206%20%2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Kuliah\TESIS\Olah%20data%20surat%20kabar\olah%20data%20per%205%20tahun%20final%206%20%2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Kuliah\TESIS\Olah%20data%20surat%20kabar\olah%20data%20per%205%20tahun%20final%206%20%25%20(Autosav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Kuliah\TESIS\Olah%20data%20surat%20kabar\olah%20data%20per%205%20tahun%20final%206%20%25%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AU"/>
  <c:chart>
    <c:autoTitleDeleted val="1"/>
    <c:view3D>
      <c:rAngAx val="1"/>
    </c:view3D>
    <c:plotArea>
      <c:layout/>
      <c:bar3DChart>
        <c:barDir val="col"/>
        <c:grouping val="clustered"/>
        <c:ser>
          <c:idx val="0"/>
          <c:order val="0"/>
          <c:tx>
            <c:strRef>
              <c:f>'Keseluruhan (grafik)'!$E$14</c:f>
              <c:strCache>
                <c:ptCount val="1"/>
                <c:pt idx="0">
                  <c:v>Persentase</c:v>
                </c:pt>
              </c:strCache>
            </c:strRef>
          </c:tx>
          <c:spPr>
            <a:solidFill>
              <a:schemeClr val="bg1">
                <a:lumMod val="65000"/>
              </a:schemeClr>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'Keseluruhan (grafik)'!$B$15:$B$21</c:f>
              <c:strCache>
                <c:ptCount val="7"/>
                <c:pt idx="0">
                  <c:v>sd 80</c:v>
                </c:pt>
                <c:pt idx="1">
                  <c:v>81-85</c:v>
                </c:pt>
                <c:pt idx="2">
                  <c:v>86- 90</c:v>
                </c:pt>
                <c:pt idx="3">
                  <c:v>91-95</c:v>
                </c:pt>
                <c:pt idx="4">
                  <c:v>96-00</c:v>
                </c:pt>
                <c:pt idx="5">
                  <c:v>01-'05</c:v>
                </c:pt>
                <c:pt idx="6">
                  <c:v>06-'10</c:v>
                </c:pt>
              </c:strCache>
            </c:strRef>
          </c:cat>
          <c:val>
            <c:numRef>
              <c:f>'Keseluruhan (grafik)'!$E$15:$E$21</c:f>
              <c:numCache>
                <c:formatCode>0%</c:formatCode>
                <c:ptCount val="7"/>
                <c:pt idx="0">
                  <c:v>0.55481580115401685</c:v>
                </c:pt>
                <c:pt idx="1">
                  <c:v>0.33333333333333331</c:v>
                </c:pt>
                <c:pt idx="2">
                  <c:v>0.38095238095239398</c:v>
                </c:pt>
                <c:pt idx="3">
                  <c:v>0.51515151515151525</c:v>
                </c:pt>
                <c:pt idx="4">
                  <c:v>0.63076923076923164</c:v>
                </c:pt>
                <c:pt idx="5">
                  <c:v>0.56521739130434756</c:v>
                </c:pt>
                <c:pt idx="6">
                  <c:v>0.44444444444444603</c:v>
                </c:pt>
              </c:numCache>
            </c:numRef>
          </c:val>
          <c:extLst xmlns:c16r2="http://schemas.microsoft.com/office/drawing/2015/06/chart">
            <c:ext xmlns:c16="http://schemas.microsoft.com/office/drawing/2014/chart" uri="{C3380CC4-5D6E-409C-BE32-E72D297353CC}">
              <c16:uniqueId val="{00000000-9AA1-4DE0-9C0C-05F8B5262509}"/>
            </c:ext>
          </c:extLst>
        </c:ser>
        <c:dLbls/>
        <c:shape val="cylinder"/>
        <c:axId val="101429632"/>
        <c:axId val="101431168"/>
        <c:axId val="0"/>
      </c:bar3DChart>
      <c:catAx>
        <c:axId val="101429632"/>
        <c:scaling>
          <c:orientation val="minMax"/>
        </c:scaling>
        <c:axPos val="b"/>
        <c:numFmt formatCode="General" sourceLinked="0"/>
        <c:tickLblPos val="nextTo"/>
        <c:crossAx val="101431168"/>
        <c:crosses val="autoZero"/>
        <c:auto val="1"/>
        <c:lblAlgn val="ctr"/>
        <c:lblOffset val="100"/>
      </c:catAx>
      <c:valAx>
        <c:axId val="101431168"/>
        <c:scaling>
          <c:orientation val="minMax"/>
          <c:max val="0.8"/>
          <c:min val="0"/>
        </c:scaling>
        <c:axPos val="l"/>
        <c:numFmt formatCode="0%" sourceLinked="1"/>
        <c:tickLblPos val="nextTo"/>
        <c:crossAx val="101429632"/>
        <c:crosses val="autoZero"/>
        <c:crossBetween val="between"/>
        <c:majorUnit val="0.2"/>
      </c:valAx>
    </c:plotArea>
    <c:plotVisOnly val="1"/>
    <c:dispBlanksAs val="gap"/>
  </c:chart>
  <c:spPr>
    <a:solidFill>
      <a:schemeClr val="tx2">
        <a:lumMod val="40000"/>
        <a:lumOff val="60000"/>
      </a:schemeClr>
    </a:solidFill>
    <a:ln>
      <a:noFill/>
    </a:ln>
  </c:spPr>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AU"/>
  <c:style val="34"/>
  <c:chart>
    <c:autoTitleDeleted val="1"/>
    <c:view3D>
      <c:rAngAx val="1"/>
    </c:view3D>
    <c:plotArea>
      <c:layout/>
      <c:bar3DChart>
        <c:barDir val="col"/>
        <c:grouping val="clustered"/>
        <c:ser>
          <c:idx val="0"/>
          <c:order val="0"/>
          <c:tx>
            <c:v>Persentase kerusakan tanned terhadap tahun terbit</c:v>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'Keseluruhan (grafik)'!$J$27:$J$33</c:f>
              <c:strCache>
                <c:ptCount val="7"/>
                <c:pt idx="0">
                  <c:v>sd 80</c:v>
                </c:pt>
                <c:pt idx="1">
                  <c:v>81-85</c:v>
                </c:pt>
                <c:pt idx="2">
                  <c:v>86- 90</c:v>
                </c:pt>
                <c:pt idx="3">
                  <c:v>91-95</c:v>
                </c:pt>
                <c:pt idx="4">
                  <c:v>96-00</c:v>
                </c:pt>
                <c:pt idx="5">
                  <c:v>01-'05</c:v>
                </c:pt>
                <c:pt idx="6">
                  <c:v>06-'10</c:v>
                </c:pt>
              </c:strCache>
            </c:strRef>
          </c:cat>
          <c:val>
            <c:numRef>
              <c:f>'Keseluruhan (grafik)'!$M$27:$M$33</c:f>
              <c:numCache>
                <c:formatCode>0%</c:formatCode>
                <c:ptCount val="7"/>
                <c:pt idx="0">
                  <c:v>0.34398579671549812</c:v>
                </c:pt>
                <c:pt idx="1">
                  <c:v>0.66666666666666663</c:v>
                </c:pt>
                <c:pt idx="2">
                  <c:v>0.4285714285714286</c:v>
                </c:pt>
                <c:pt idx="3">
                  <c:v>0.60606060606060663</c:v>
                </c:pt>
                <c:pt idx="4">
                  <c:v>0.569230769230755</c:v>
                </c:pt>
                <c:pt idx="5">
                  <c:v>0.55434782608695654</c:v>
                </c:pt>
                <c:pt idx="6">
                  <c:v>0.37373737373737381</c:v>
                </c:pt>
              </c:numCache>
            </c:numRef>
          </c:val>
          <c:extLst xmlns:c16r2="http://schemas.microsoft.com/office/drawing/2015/06/chart">
            <c:ext xmlns:c16="http://schemas.microsoft.com/office/drawing/2014/chart" uri="{C3380CC4-5D6E-409C-BE32-E72D297353CC}">
              <c16:uniqueId val="{00000000-D7D7-4FCE-ABB9-CC7440333C68}"/>
            </c:ext>
          </c:extLst>
        </c:ser>
        <c:dLbls/>
        <c:shape val="pyramid"/>
        <c:axId val="86563072"/>
        <c:axId val="86564864"/>
        <c:axId val="0"/>
      </c:bar3DChart>
      <c:catAx>
        <c:axId val="86563072"/>
        <c:scaling>
          <c:orientation val="minMax"/>
        </c:scaling>
        <c:axPos val="b"/>
        <c:numFmt formatCode="General" sourceLinked="0"/>
        <c:tickLblPos val="nextTo"/>
        <c:crossAx val="86564864"/>
        <c:crosses val="autoZero"/>
        <c:auto val="1"/>
        <c:lblAlgn val="ctr"/>
        <c:lblOffset val="100"/>
      </c:catAx>
      <c:valAx>
        <c:axId val="86564864"/>
        <c:scaling>
          <c:orientation val="minMax"/>
          <c:max val="0.70000000000000062"/>
        </c:scaling>
        <c:axPos val="l"/>
        <c:numFmt formatCode="0%" sourceLinked="1"/>
        <c:tickLblPos val="nextTo"/>
        <c:crossAx val="86563072"/>
        <c:crosses val="autoZero"/>
        <c:crossBetween val="between"/>
        <c:majorUnit val="0.2"/>
      </c:valAx>
    </c:plotArea>
    <c:plotVisOnly val="1"/>
    <c:dispBlanksAs val="gap"/>
  </c:chart>
  <c:spPr>
    <a:solidFill>
      <a:schemeClr val="accent3">
        <a:lumMod val="60000"/>
        <a:lumOff val="40000"/>
      </a:schemeClr>
    </a:solidFill>
    <a:ln>
      <a:noFill/>
    </a:ln>
  </c:spPr>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AU"/>
  <c:style val="33"/>
  <c:chart>
    <c:autoTitleDeleted val="1"/>
    <c:view3D>
      <c:rAngAx val="1"/>
    </c:view3D>
    <c:plotArea>
      <c:layout/>
      <c:bar3DChart>
        <c:barDir val="col"/>
        <c:grouping val="clustered"/>
        <c:ser>
          <c:idx val="0"/>
          <c:order val="0"/>
          <c:tx>
            <c:v>Persentase </c:v>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'Keseluruhan (grafik)'!$B$57:$B$64</c:f>
              <c:strCache>
                <c:ptCount val="8"/>
                <c:pt idx="0">
                  <c:v>sd 80</c:v>
                </c:pt>
                <c:pt idx="1">
                  <c:v>81-85</c:v>
                </c:pt>
                <c:pt idx="2">
                  <c:v>86- 90</c:v>
                </c:pt>
                <c:pt idx="3">
                  <c:v>91-95</c:v>
                </c:pt>
                <c:pt idx="4">
                  <c:v>96-00</c:v>
                </c:pt>
                <c:pt idx="5">
                  <c:v>01-'05</c:v>
                </c:pt>
                <c:pt idx="6">
                  <c:v>06-'10</c:v>
                </c:pt>
                <c:pt idx="7">
                  <c:v>TOTAL</c:v>
                </c:pt>
              </c:strCache>
            </c:strRef>
          </c:cat>
          <c:val>
            <c:numRef>
              <c:f>'Keseluruhan (grafik)'!$E$57:$E$64</c:f>
              <c:numCache>
                <c:formatCode>0%</c:formatCode>
                <c:ptCount val="8"/>
                <c:pt idx="0">
                  <c:v>0.47492232578785737</c:v>
                </c:pt>
                <c:pt idx="1">
                  <c:v>0.1</c:v>
                </c:pt>
                <c:pt idx="2">
                  <c:v>0.19047619047619602</c:v>
                </c:pt>
                <c:pt idx="3">
                  <c:v>0.19696969696969699</c:v>
                </c:pt>
                <c:pt idx="4">
                  <c:v>0.15384615384615943</c:v>
                </c:pt>
                <c:pt idx="5">
                  <c:v>0.20652173913043864</c:v>
                </c:pt>
                <c:pt idx="6">
                  <c:v>0.21212121212121221</c:v>
                </c:pt>
                <c:pt idx="7">
                  <c:v>0.43218738194183304</c:v>
                </c:pt>
              </c:numCache>
            </c:numRef>
          </c:val>
          <c:extLst xmlns:c16r2="http://schemas.microsoft.com/office/drawing/2015/06/chart">
            <c:ext xmlns:c16="http://schemas.microsoft.com/office/drawing/2014/chart" uri="{C3380CC4-5D6E-409C-BE32-E72D297353CC}">
              <c16:uniqueId val="{00000000-1E35-40B7-9B29-445B41BD090E}"/>
            </c:ext>
          </c:extLst>
        </c:ser>
        <c:dLbls/>
        <c:shape val="cone"/>
        <c:axId val="101769600"/>
        <c:axId val="101771136"/>
        <c:axId val="0"/>
      </c:bar3DChart>
      <c:catAx>
        <c:axId val="101769600"/>
        <c:scaling>
          <c:orientation val="minMax"/>
        </c:scaling>
        <c:axPos val="b"/>
        <c:numFmt formatCode="General" sourceLinked="0"/>
        <c:tickLblPos val="nextTo"/>
        <c:crossAx val="101771136"/>
        <c:crosses val="autoZero"/>
        <c:auto val="1"/>
        <c:lblAlgn val="ctr"/>
        <c:lblOffset val="100"/>
      </c:catAx>
      <c:valAx>
        <c:axId val="101771136"/>
        <c:scaling>
          <c:orientation val="minMax"/>
          <c:max val="0.60000000000000064"/>
        </c:scaling>
        <c:axPos val="l"/>
        <c:numFmt formatCode="0%" sourceLinked="1"/>
        <c:tickLblPos val="nextTo"/>
        <c:crossAx val="101769600"/>
        <c:crosses val="autoZero"/>
        <c:crossBetween val="between"/>
        <c:majorUnit val="0.1"/>
      </c:valAx>
    </c:plotArea>
    <c:plotVisOnly val="1"/>
    <c:dispBlanksAs val="gap"/>
  </c:chart>
  <c:spPr>
    <a:solidFill>
      <a:srgbClr val="FFFF66"/>
    </a:solidFill>
    <a:ln>
      <a:noFill/>
    </a:ln>
  </c:spPr>
  <c:txPr>
    <a:bodyPr/>
    <a:lstStyle/>
    <a:p>
      <a:pPr>
        <a:defRPr sz="16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AU"/>
  <c:style val="33"/>
  <c:chart>
    <c:autoTitleDeleted val="1"/>
    <c:view3D>
      <c:perspective val="30"/>
    </c:view3D>
    <c:floor>
      <c:spPr>
        <a:solidFill>
          <a:srgbClr val="FF9900"/>
        </a:solidFill>
      </c:spPr>
    </c:floor>
    <c:sideWall>
      <c:spPr>
        <a:solidFill>
          <a:srgbClr val="FF9900"/>
        </a:solidFill>
      </c:spPr>
    </c:sideWall>
    <c:backWall>
      <c:spPr>
        <a:solidFill>
          <a:srgbClr val="FF9900"/>
        </a:solidFill>
      </c:spPr>
    </c:backWall>
    <c:plotArea>
      <c:layout>
        <c:manualLayout>
          <c:layoutTarget val="inner"/>
          <c:xMode val="edge"/>
          <c:yMode val="edge"/>
          <c:x val="9.5346452931924508E-2"/>
          <c:y val="1.7201443569553807E-2"/>
          <c:w val="0.87673426317672365"/>
          <c:h val="0.8925739282589582"/>
        </c:manualLayout>
      </c:layout>
      <c:line3DChart>
        <c:grouping val="standard"/>
        <c:ser>
          <c:idx val="0"/>
          <c:order val="0"/>
          <c:tx>
            <c:strRef>
              <c:f>'Keseluruhan (grafik)'!$E$69</c:f>
              <c:strCache>
                <c:ptCount val="1"/>
                <c:pt idx="0">
                  <c:v>Persentase</c:v>
                </c:pt>
              </c:strCache>
            </c:strRef>
          </c:tx>
          <c:spPr>
            <a:solidFill>
              <a:srgbClr val="FFFF0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'Keseluruhan (grafik)'!$B$70:$B$76</c:f>
              <c:strCache>
                <c:ptCount val="7"/>
                <c:pt idx="0">
                  <c:v>sd 80</c:v>
                </c:pt>
                <c:pt idx="1">
                  <c:v>81-85</c:v>
                </c:pt>
                <c:pt idx="2">
                  <c:v>86- 90</c:v>
                </c:pt>
                <c:pt idx="3">
                  <c:v>91-95</c:v>
                </c:pt>
                <c:pt idx="4">
                  <c:v>96-00</c:v>
                </c:pt>
                <c:pt idx="5">
                  <c:v>01-'05</c:v>
                </c:pt>
                <c:pt idx="6">
                  <c:v>06-'10</c:v>
                </c:pt>
              </c:strCache>
            </c:strRef>
          </c:cat>
          <c:val>
            <c:numRef>
              <c:f>'Keseluruhan (grafik)'!$E$70:$E$76</c:f>
              <c:numCache>
                <c:formatCode>0%</c:formatCode>
                <c:ptCount val="7"/>
                <c:pt idx="0">
                  <c:v>0.71499209630825078</c:v>
                </c:pt>
                <c:pt idx="1">
                  <c:v>0.31578947368422433</c:v>
                </c:pt>
                <c:pt idx="2">
                  <c:v>0.28571428571429536</c:v>
                </c:pt>
                <c:pt idx="3">
                  <c:v>0.23923444976077102</c:v>
                </c:pt>
                <c:pt idx="4">
                  <c:v>0.27692307692307738</c:v>
                </c:pt>
                <c:pt idx="5">
                  <c:v>0.16399694889397798</c:v>
                </c:pt>
                <c:pt idx="6">
                  <c:v>0.12404749246854509</c:v>
                </c:pt>
              </c:numCache>
            </c:numRef>
          </c:val>
          <c:extLst xmlns:c16r2="http://schemas.microsoft.com/office/drawing/2015/06/chart">
            <c:ext xmlns:c16="http://schemas.microsoft.com/office/drawing/2014/chart" uri="{C3380CC4-5D6E-409C-BE32-E72D297353CC}">
              <c16:uniqueId val="{00000000-CFDC-4586-96FA-298B4E742C45}"/>
            </c:ext>
          </c:extLst>
        </c:ser>
        <c:dLbls/>
        <c:axId val="102025472"/>
        <c:axId val="102039552"/>
        <c:axId val="86542528"/>
      </c:line3DChart>
      <c:catAx>
        <c:axId val="102025472"/>
        <c:scaling>
          <c:orientation val="minMax"/>
        </c:scaling>
        <c:axPos val="b"/>
        <c:numFmt formatCode="General" sourceLinked="0"/>
        <c:tickLblPos val="nextTo"/>
        <c:crossAx val="102039552"/>
        <c:crosses val="autoZero"/>
        <c:auto val="1"/>
        <c:lblAlgn val="ctr"/>
        <c:lblOffset val="100"/>
      </c:catAx>
      <c:valAx>
        <c:axId val="102039552"/>
        <c:scaling>
          <c:orientation val="minMax"/>
        </c:scaling>
        <c:axPos val="l"/>
        <c:numFmt formatCode="0%" sourceLinked="1"/>
        <c:tickLblPos val="nextTo"/>
        <c:crossAx val="102025472"/>
        <c:crosses val="autoZero"/>
        <c:crossBetween val="between"/>
        <c:majorUnit val="0.2"/>
      </c:valAx>
      <c:serAx>
        <c:axId val="86542528"/>
        <c:scaling>
          <c:orientation val="minMax"/>
        </c:scaling>
        <c:delete val="1"/>
        <c:axPos val="b"/>
        <c:tickLblPos val="none"/>
        <c:crossAx val="102039552"/>
        <c:crosses val="autoZero"/>
      </c:serAx>
    </c:plotArea>
    <c:plotVisOnly val="1"/>
    <c:dispBlanksAs val="gap"/>
  </c:chart>
  <c:spPr>
    <a:solidFill>
      <a:srgbClr val="CCFFCC"/>
    </a:solidFill>
    <a:ln>
      <a:noFill/>
    </a:ln>
  </c:spPr>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AU"/>
  <c:style val="36"/>
  <c:chart>
    <c:autoTitleDeleted val="1"/>
    <c:view3D>
      <c:perspective val="30"/>
    </c:view3D>
    <c:sideWall>
      <c:spPr>
        <a:solidFill>
          <a:srgbClr val="FFFF00"/>
        </a:solidFill>
      </c:spPr>
    </c:sideWall>
    <c:backWall>
      <c:spPr>
        <a:solidFill>
          <a:srgbClr val="FFFF00"/>
        </a:solidFill>
      </c:spPr>
    </c:backWall>
    <c:plotArea>
      <c:layout>
        <c:manualLayout>
          <c:layoutTarget val="inner"/>
          <c:xMode val="edge"/>
          <c:yMode val="edge"/>
          <c:x val="0.10112595833642272"/>
          <c:y val="1.6951443569553807E-2"/>
          <c:w val="0.85434836484942178"/>
          <c:h val="0.90671281714785668"/>
        </c:manualLayout>
      </c:layout>
      <c:area3DChart>
        <c:grouping val="standard"/>
        <c:ser>
          <c:idx val="0"/>
          <c:order val="0"/>
          <c:spPr>
            <a:solidFill>
              <a:srgbClr val="80000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'Keseluruhan (grafik)'!$B$89:$B$95</c:f>
              <c:strCache>
                <c:ptCount val="7"/>
                <c:pt idx="0">
                  <c:v>sd 80</c:v>
                </c:pt>
                <c:pt idx="1">
                  <c:v>81-85</c:v>
                </c:pt>
                <c:pt idx="2">
                  <c:v>86- 90</c:v>
                </c:pt>
                <c:pt idx="3">
                  <c:v>91-95</c:v>
                </c:pt>
                <c:pt idx="4">
                  <c:v>96-00</c:v>
                </c:pt>
                <c:pt idx="5">
                  <c:v>01-'05</c:v>
                </c:pt>
                <c:pt idx="6">
                  <c:v>06-'10</c:v>
                </c:pt>
              </c:strCache>
            </c:strRef>
          </c:cat>
          <c:val>
            <c:numRef>
              <c:f>'Keseluruhan (grafik)'!$E$89:$E$95</c:f>
              <c:numCache>
                <c:formatCode>0%</c:formatCode>
                <c:ptCount val="7"/>
                <c:pt idx="0">
                  <c:v>0.91028725831445012</c:v>
                </c:pt>
                <c:pt idx="1">
                  <c:v>0.86666666666666681</c:v>
                </c:pt>
                <c:pt idx="2">
                  <c:v>0.8333333333333337</c:v>
                </c:pt>
                <c:pt idx="3">
                  <c:v>0.68181818181818188</c:v>
                </c:pt>
                <c:pt idx="4">
                  <c:v>0.71255060728744934</c:v>
                </c:pt>
                <c:pt idx="5">
                  <c:v>0.6407322654462243</c:v>
                </c:pt>
                <c:pt idx="6">
                  <c:v>0.66276803118910865</c:v>
                </c:pt>
              </c:numCache>
            </c:numRef>
          </c:val>
          <c:extLst xmlns:c16r2="http://schemas.microsoft.com/office/drawing/2015/06/chart">
            <c:ext xmlns:c16="http://schemas.microsoft.com/office/drawing/2014/chart" uri="{C3380CC4-5D6E-409C-BE32-E72D297353CC}">
              <c16:uniqueId val="{00000000-F925-4046-B5D7-7A2DB09AE148}"/>
            </c:ext>
          </c:extLst>
        </c:ser>
        <c:dLbls/>
        <c:dropLines/>
        <c:axId val="102107008"/>
        <c:axId val="102108544"/>
        <c:axId val="102075008"/>
      </c:area3DChart>
      <c:catAx>
        <c:axId val="102107008"/>
        <c:scaling>
          <c:orientation val="minMax"/>
        </c:scaling>
        <c:axPos val="b"/>
        <c:numFmt formatCode="General" sourceLinked="0"/>
        <c:majorTickMark val="none"/>
        <c:tickLblPos val="nextTo"/>
        <c:crossAx val="102108544"/>
        <c:crosses val="autoZero"/>
        <c:auto val="1"/>
        <c:lblAlgn val="ctr"/>
        <c:lblOffset val="100"/>
      </c:catAx>
      <c:valAx>
        <c:axId val="102108544"/>
        <c:scaling>
          <c:orientation val="minMax"/>
          <c:max val="1"/>
          <c:min val="0"/>
        </c:scaling>
        <c:axPos val="l"/>
        <c:numFmt formatCode="0%" sourceLinked="1"/>
        <c:majorTickMark val="none"/>
        <c:tickLblPos val="nextTo"/>
        <c:crossAx val="102107008"/>
        <c:crosses val="autoZero"/>
        <c:crossBetween val="midCat"/>
        <c:majorUnit val="0.30000000000000032"/>
      </c:valAx>
      <c:serAx>
        <c:axId val="102075008"/>
        <c:scaling>
          <c:orientation val="minMax"/>
        </c:scaling>
        <c:delete val="1"/>
        <c:axPos val="b"/>
        <c:tickLblPos val="none"/>
        <c:crossAx val="102108544"/>
        <c:crosses val="autoZero"/>
      </c:serAx>
    </c:plotArea>
    <c:plotVisOnly val="1"/>
    <c:dispBlanksAs val="zero"/>
  </c:chart>
  <c:spPr>
    <a:solidFill>
      <a:srgbClr val="00FFFF"/>
    </a:solidFill>
    <a:ln>
      <a:noFill/>
    </a:ln>
  </c:spPr>
  <c:txPr>
    <a:bodyPr/>
    <a:lstStyle/>
    <a:p>
      <a:pPr>
        <a:defRPr sz="16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AU"/>
  <c:style val="34"/>
  <c:chart>
    <c:view3D>
      <c:perspective val="30"/>
    </c:view3D>
    <c:plotArea>
      <c:layout/>
      <c:line3DChart>
        <c:grouping val="standard"/>
        <c:ser>
          <c:idx val="0"/>
          <c:order val="0"/>
          <c:tx>
            <c:v>sd 80</c:v>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'Keseluruhan (grafik)'!$D$3:$P$3</c:f>
              <c:strCache>
                <c:ptCount val="13"/>
                <c:pt idx="0">
                  <c:v>Cover damage</c:v>
                </c:pt>
                <c:pt idx="1">
                  <c:v>Ink corrotion</c:v>
                </c:pt>
                <c:pt idx="2">
                  <c:v>Foxing </c:v>
                </c:pt>
                <c:pt idx="3">
                  <c:v>Tanned</c:v>
                </c:pt>
                <c:pt idx="4">
                  <c:v>Mold</c:v>
                </c:pt>
                <c:pt idx="5">
                  <c:v>Tears</c:v>
                </c:pt>
                <c:pt idx="6">
                  <c:v>Torn</c:v>
                </c:pt>
                <c:pt idx="7">
                  <c:v>Missing part</c:v>
                </c:pt>
                <c:pt idx="8">
                  <c:v>Scratch</c:v>
                </c:pt>
                <c:pt idx="9">
                  <c:v>Solatape</c:v>
                </c:pt>
                <c:pt idx="10">
                  <c:v>Insect </c:v>
                </c:pt>
                <c:pt idx="11">
                  <c:v>Brittle</c:v>
                </c:pt>
                <c:pt idx="12">
                  <c:v>Acidity</c:v>
                </c:pt>
              </c:strCache>
            </c:strRef>
          </c:cat>
          <c:val>
            <c:numRef>
              <c:f>'Keseluruhan (grafik)'!$D$38:$P$38</c:f>
              <c:numCache>
                <c:formatCode>0%</c:formatCode>
                <c:ptCount val="13"/>
                <c:pt idx="0">
                  <c:v>0.55481580115401685</c:v>
                </c:pt>
                <c:pt idx="1">
                  <c:v>4.8823790501553504E-3</c:v>
                </c:pt>
                <c:pt idx="2">
                  <c:v>0.48557478916999819</c:v>
                </c:pt>
                <c:pt idx="3">
                  <c:v>0.34398579671549173</c:v>
                </c:pt>
                <c:pt idx="4">
                  <c:v>0.41899689303151388</c:v>
                </c:pt>
                <c:pt idx="5">
                  <c:v>0.10119840213049268</c:v>
                </c:pt>
                <c:pt idx="6">
                  <c:v>0.34886817576564927</c:v>
                </c:pt>
                <c:pt idx="7">
                  <c:v>0.12383488681757655</c:v>
                </c:pt>
                <c:pt idx="8">
                  <c:v>1.6422547714158974E-2</c:v>
                </c:pt>
                <c:pt idx="9">
                  <c:v>4.9267643142476961E-2</c:v>
                </c:pt>
                <c:pt idx="10">
                  <c:v>0.47492232578784083</c:v>
                </c:pt>
                <c:pt idx="11">
                  <c:v>0.71499209630823879</c:v>
                </c:pt>
                <c:pt idx="12">
                  <c:v>0.91028725831445012</c:v>
                </c:pt>
              </c:numCache>
            </c:numRef>
          </c:val>
          <c:extLst xmlns:c16r2="http://schemas.microsoft.com/office/drawing/2015/06/chart">
            <c:ext xmlns:c16="http://schemas.microsoft.com/office/drawing/2014/chart" uri="{C3380CC4-5D6E-409C-BE32-E72D297353CC}">
              <c16:uniqueId val="{00000000-5977-4021-AAD3-EF10F9C9782B}"/>
            </c:ext>
          </c:extLst>
        </c:ser>
        <c:ser>
          <c:idx val="1"/>
          <c:order val="1"/>
          <c:tx>
            <c:v>91-95</c:v>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'Keseluruhan (grafik)'!$D$3:$P$3</c:f>
              <c:strCache>
                <c:ptCount val="13"/>
                <c:pt idx="0">
                  <c:v>Cover damage</c:v>
                </c:pt>
                <c:pt idx="1">
                  <c:v>Ink corrotion</c:v>
                </c:pt>
                <c:pt idx="2">
                  <c:v>Foxing </c:v>
                </c:pt>
                <c:pt idx="3">
                  <c:v>Tanned</c:v>
                </c:pt>
                <c:pt idx="4">
                  <c:v>Mold</c:v>
                </c:pt>
                <c:pt idx="5">
                  <c:v>Tears</c:v>
                </c:pt>
                <c:pt idx="6">
                  <c:v>Torn</c:v>
                </c:pt>
                <c:pt idx="7">
                  <c:v>Missing part</c:v>
                </c:pt>
                <c:pt idx="8">
                  <c:v>Scratch</c:v>
                </c:pt>
                <c:pt idx="9">
                  <c:v>Solatape</c:v>
                </c:pt>
                <c:pt idx="10">
                  <c:v>Insect </c:v>
                </c:pt>
                <c:pt idx="11">
                  <c:v>Brittle</c:v>
                </c:pt>
                <c:pt idx="12">
                  <c:v>Acidity</c:v>
                </c:pt>
              </c:strCache>
            </c:strRef>
          </c:cat>
          <c:val>
            <c:numRef>
              <c:f>'Keseluruhan (grafik)'!$D$42:$P$42</c:f>
              <c:numCache>
                <c:formatCode>0%</c:formatCode>
                <c:ptCount val="13"/>
                <c:pt idx="0">
                  <c:v>0.51515151515151525</c:v>
                </c:pt>
                <c:pt idx="1">
                  <c:v>1.5151515151515181E-2</c:v>
                </c:pt>
                <c:pt idx="2">
                  <c:v>0.37878787878788139</c:v>
                </c:pt>
                <c:pt idx="3">
                  <c:v>0.60606060606060663</c:v>
                </c:pt>
                <c:pt idx="4">
                  <c:v>0.12121212121212165</c:v>
                </c:pt>
                <c:pt idx="5">
                  <c:v>5.3163211057948414E-3</c:v>
                </c:pt>
                <c:pt idx="6">
                  <c:v>0.13636363636363638</c:v>
                </c:pt>
                <c:pt idx="7">
                  <c:v>9.0909090909091064E-2</c:v>
                </c:pt>
                <c:pt idx="8">
                  <c:v>7.5757575757575774E-2</c:v>
                </c:pt>
                <c:pt idx="9">
                  <c:v>3.0303030303030311E-2</c:v>
                </c:pt>
                <c:pt idx="10">
                  <c:v>0.19696969696969699</c:v>
                </c:pt>
                <c:pt idx="11">
                  <c:v>0.23923444976076663</c:v>
                </c:pt>
                <c:pt idx="12">
                  <c:v>0.68181818181818188</c:v>
                </c:pt>
              </c:numCache>
            </c:numRef>
          </c:val>
          <c:extLst xmlns:c16r2="http://schemas.microsoft.com/office/drawing/2015/06/chart">
            <c:ext xmlns:c16="http://schemas.microsoft.com/office/drawing/2014/chart" uri="{C3380CC4-5D6E-409C-BE32-E72D297353CC}">
              <c16:uniqueId val="{00000001-5977-4021-AAD3-EF10F9C9782B}"/>
            </c:ext>
          </c:extLst>
        </c:ser>
        <c:ser>
          <c:idx val="2"/>
          <c:order val="2"/>
          <c:tx>
            <c:strRef>
              <c:f>'Keseluruhan (grafik)'!$B$45</c:f>
              <c:strCache>
                <c:ptCount val="1"/>
                <c:pt idx="0">
                  <c:v>01-'05</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'Keseluruhan (grafik)'!$D$3:$P$3</c:f>
              <c:strCache>
                <c:ptCount val="13"/>
                <c:pt idx="0">
                  <c:v>Cover damage</c:v>
                </c:pt>
                <c:pt idx="1">
                  <c:v>Ink corrotion</c:v>
                </c:pt>
                <c:pt idx="2">
                  <c:v>Foxing </c:v>
                </c:pt>
                <c:pt idx="3">
                  <c:v>Tanned</c:v>
                </c:pt>
                <c:pt idx="4">
                  <c:v>Mold</c:v>
                </c:pt>
                <c:pt idx="5">
                  <c:v>Tears</c:v>
                </c:pt>
                <c:pt idx="6">
                  <c:v>Torn</c:v>
                </c:pt>
                <c:pt idx="7">
                  <c:v>Missing part</c:v>
                </c:pt>
                <c:pt idx="8">
                  <c:v>Scratch</c:v>
                </c:pt>
                <c:pt idx="9">
                  <c:v>Solatape</c:v>
                </c:pt>
                <c:pt idx="10">
                  <c:v>Insect </c:v>
                </c:pt>
                <c:pt idx="11">
                  <c:v>Brittle</c:v>
                </c:pt>
                <c:pt idx="12">
                  <c:v>Acidity</c:v>
                </c:pt>
              </c:strCache>
            </c:strRef>
          </c:cat>
          <c:val>
            <c:numRef>
              <c:f>'Keseluruhan (grafik)'!$D$46:$P$46</c:f>
              <c:numCache>
                <c:formatCode>0%</c:formatCode>
                <c:ptCount val="13"/>
                <c:pt idx="0">
                  <c:v>0.56521739130434756</c:v>
                </c:pt>
                <c:pt idx="1">
                  <c:v>0</c:v>
                </c:pt>
                <c:pt idx="2">
                  <c:v>0.34782608695652306</c:v>
                </c:pt>
                <c:pt idx="3">
                  <c:v>0.55434782608695654</c:v>
                </c:pt>
                <c:pt idx="4">
                  <c:v>0.14130434782608758</c:v>
                </c:pt>
                <c:pt idx="5">
                  <c:v>0</c:v>
                </c:pt>
                <c:pt idx="6">
                  <c:v>0.18478260869565219</c:v>
                </c:pt>
                <c:pt idx="7">
                  <c:v>4.3478260869565223E-2</c:v>
                </c:pt>
                <c:pt idx="8">
                  <c:v>7.6086956521739135E-2</c:v>
                </c:pt>
                <c:pt idx="9">
                  <c:v>1.0869565217391373E-2</c:v>
                </c:pt>
                <c:pt idx="10">
                  <c:v>0.20652173913043548</c:v>
                </c:pt>
                <c:pt idx="11">
                  <c:v>0.16399694889397479</c:v>
                </c:pt>
                <c:pt idx="12">
                  <c:v>0.6407322654462243</c:v>
                </c:pt>
              </c:numCache>
            </c:numRef>
          </c:val>
          <c:extLst xmlns:c16r2="http://schemas.microsoft.com/office/drawing/2015/06/chart">
            <c:ext xmlns:c16="http://schemas.microsoft.com/office/drawing/2014/chart" uri="{C3380CC4-5D6E-409C-BE32-E72D297353CC}">
              <c16:uniqueId val="{00000002-5977-4021-AAD3-EF10F9C9782B}"/>
            </c:ext>
          </c:extLst>
        </c:ser>
        <c:dLbls/>
        <c:axId val="102396288"/>
        <c:axId val="102397824"/>
        <c:axId val="102392256"/>
      </c:line3DChart>
      <c:catAx>
        <c:axId val="102396288"/>
        <c:scaling>
          <c:orientation val="minMax"/>
        </c:scaling>
        <c:axPos val="b"/>
        <c:numFmt formatCode="General" sourceLinked="0"/>
        <c:tickLblPos val="nextTo"/>
        <c:crossAx val="102397824"/>
        <c:crosses val="autoZero"/>
        <c:auto val="1"/>
        <c:lblAlgn val="ctr"/>
        <c:lblOffset val="100"/>
      </c:catAx>
      <c:valAx>
        <c:axId val="102397824"/>
        <c:scaling>
          <c:orientation val="minMax"/>
        </c:scaling>
        <c:axPos val="l"/>
        <c:numFmt formatCode="0%" sourceLinked="1"/>
        <c:tickLblPos val="nextTo"/>
        <c:crossAx val="102396288"/>
        <c:crosses val="autoZero"/>
        <c:crossBetween val="between"/>
        <c:majorUnit val="0.2"/>
      </c:valAx>
      <c:serAx>
        <c:axId val="102392256"/>
        <c:scaling>
          <c:orientation val="minMax"/>
        </c:scaling>
        <c:delete val="1"/>
        <c:axPos val="b"/>
        <c:tickLblPos val="none"/>
        <c:crossAx val="102397824"/>
        <c:crosses val="autoZero"/>
      </c:serAx>
    </c:plotArea>
    <c:legend>
      <c:legendPos val="r"/>
      <c:layout>
        <c:manualLayout>
          <c:xMode val="edge"/>
          <c:yMode val="edge"/>
          <c:x val="0.61552904254664265"/>
          <c:y val="0.88006028910825296"/>
          <c:w val="0.35642381013774388"/>
          <c:h val="9.0121822169284369E-2"/>
        </c:manualLayout>
      </c:layout>
    </c:legend>
    <c:plotVisOnly val="1"/>
    <c:dispBlanksAs val="gap"/>
  </c:chart>
  <c:spPr>
    <a:solidFill>
      <a:srgbClr val="FF9900"/>
    </a:solidFill>
    <a:ln>
      <a:noFill/>
    </a:ln>
  </c:spPr>
  <c:txPr>
    <a:bodyPr/>
    <a:lstStyle/>
    <a:p>
      <a:pPr>
        <a:defRPr sz="14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7EDF5-DBEB-48E1-A79E-C581C6AB2323}" type="doc">
      <dgm:prSet loTypeId="urn:microsoft.com/office/officeart/2005/8/layout/arrow2" loCatId="process" qsTypeId="urn:microsoft.com/office/officeart/2005/8/quickstyle/3d8" qsCatId="3D" csTypeId="urn:microsoft.com/office/officeart/2005/8/colors/colorful4" csCatId="colorful" phldr="1"/>
      <dgm:spPr/>
    </dgm:pt>
    <dgm:pt modelId="{22081BB4-249B-4147-8D1B-35D2717DD00A}">
      <dgm:prSet phldrT="[Text]" custT="1"/>
      <dgm:spPr/>
      <dgm:t>
        <a:bodyPr/>
        <a:lstStyle/>
        <a:p>
          <a:pPr algn="l"/>
          <a:r>
            <a:rPr lang="en-US" sz="1800" dirty="0" smtClean="0">
              <a:solidFill>
                <a:srgbClr val="232323"/>
              </a:solidFill>
            </a:rPr>
            <a:t>Setting goals</a:t>
          </a:r>
          <a:endParaRPr lang="en-US" sz="1800" dirty="0">
            <a:solidFill>
              <a:srgbClr val="232323"/>
            </a:solidFill>
          </a:endParaRPr>
        </a:p>
      </dgm:t>
    </dgm:pt>
    <dgm:pt modelId="{9084D235-24AB-40FE-B4C9-2256ABADC28A}" type="parTrans" cxnId="{ED902C43-7E33-4E8E-8E84-2EDA62951246}">
      <dgm:prSet/>
      <dgm:spPr/>
      <dgm:t>
        <a:bodyPr/>
        <a:lstStyle/>
        <a:p>
          <a:pPr algn="l"/>
          <a:endParaRPr lang="en-US" sz="1800">
            <a:solidFill>
              <a:srgbClr val="232323"/>
            </a:solidFill>
          </a:endParaRPr>
        </a:p>
      </dgm:t>
    </dgm:pt>
    <dgm:pt modelId="{A96BF457-6DD4-4F21-B3ED-995E535824FE}" type="sibTrans" cxnId="{ED902C43-7E33-4E8E-8E84-2EDA62951246}">
      <dgm:prSet/>
      <dgm:spPr/>
      <dgm:t>
        <a:bodyPr/>
        <a:lstStyle/>
        <a:p>
          <a:pPr algn="l"/>
          <a:endParaRPr lang="en-US" sz="1800">
            <a:solidFill>
              <a:srgbClr val="232323"/>
            </a:solidFill>
          </a:endParaRPr>
        </a:p>
      </dgm:t>
    </dgm:pt>
    <dgm:pt modelId="{2FF84DED-1EBD-4B34-9A65-7CFA26A24D48}">
      <dgm:prSet phldrT="[Text]" custT="1"/>
      <dgm:spPr/>
      <dgm:t>
        <a:bodyPr/>
        <a:lstStyle/>
        <a:p>
          <a:pPr algn="l"/>
          <a:r>
            <a:rPr lang="en-US" sz="1800" dirty="0" smtClean="0">
              <a:solidFill>
                <a:srgbClr val="232323"/>
              </a:solidFill>
            </a:rPr>
            <a:t>Sampling determination</a:t>
          </a:r>
          <a:endParaRPr lang="en-US" sz="1800" dirty="0">
            <a:solidFill>
              <a:srgbClr val="232323"/>
            </a:solidFill>
          </a:endParaRPr>
        </a:p>
      </dgm:t>
    </dgm:pt>
    <dgm:pt modelId="{6078E04F-A873-40C8-A7E7-942888D2D943}" type="parTrans" cxnId="{88D2668C-4D58-4AA1-84EC-FF6733E5BF16}">
      <dgm:prSet/>
      <dgm:spPr/>
      <dgm:t>
        <a:bodyPr/>
        <a:lstStyle/>
        <a:p>
          <a:pPr algn="l"/>
          <a:endParaRPr lang="en-US" sz="1800">
            <a:solidFill>
              <a:srgbClr val="232323"/>
            </a:solidFill>
          </a:endParaRPr>
        </a:p>
      </dgm:t>
    </dgm:pt>
    <dgm:pt modelId="{BD53566C-A500-4608-81F4-C22AA2947407}" type="sibTrans" cxnId="{88D2668C-4D58-4AA1-84EC-FF6733E5BF16}">
      <dgm:prSet/>
      <dgm:spPr/>
      <dgm:t>
        <a:bodyPr/>
        <a:lstStyle/>
        <a:p>
          <a:pPr algn="l"/>
          <a:endParaRPr lang="en-US" sz="1800">
            <a:solidFill>
              <a:srgbClr val="232323"/>
            </a:solidFill>
          </a:endParaRPr>
        </a:p>
      </dgm:t>
    </dgm:pt>
    <dgm:pt modelId="{4E807FB5-117E-4F00-ADD9-107700422CFB}">
      <dgm:prSet phldrT="[Text]" custT="1"/>
      <dgm:spPr/>
      <dgm:t>
        <a:bodyPr/>
        <a:lstStyle/>
        <a:p>
          <a:pPr algn="l"/>
          <a:r>
            <a:rPr lang="en-US" sz="1800" dirty="0" smtClean="0">
              <a:solidFill>
                <a:srgbClr val="232323"/>
              </a:solidFill>
            </a:rPr>
            <a:t>Implementation of survey</a:t>
          </a:r>
          <a:endParaRPr lang="en-US" sz="1800" dirty="0">
            <a:solidFill>
              <a:srgbClr val="232323"/>
            </a:solidFill>
          </a:endParaRPr>
        </a:p>
      </dgm:t>
    </dgm:pt>
    <dgm:pt modelId="{9280E912-4ECF-4CA6-8BCF-FB10430607E5}" type="parTrans" cxnId="{9338F192-9362-4FFA-BB25-F9CF0AE36857}">
      <dgm:prSet/>
      <dgm:spPr/>
      <dgm:t>
        <a:bodyPr/>
        <a:lstStyle/>
        <a:p>
          <a:pPr algn="l"/>
          <a:endParaRPr lang="en-US" sz="1800">
            <a:solidFill>
              <a:srgbClr val="232323"/>
            </a:solidFill>
          </a:endParaRPr>
        </a:p>
      </dgm:t>
    </dgm:pt>
    <dgm:pt modelId="{6E652FD6-9DE4-43BF-8FD8-2B7BE2310C0A}" type="sibTrans" cxnId="{9338F192-9362-4FFA-BB25-F9CF0AE36857}">
      <dgm:prSet/>
      <dgm:spPr/>
      <dgm:t>
        <a:bodyPr/>
        <a:lstStyle/>
        <a:p>
          <a:pPr algn="l"/>
          <a:endParaRPr lang="en-US" sz="1800">
            <a:solidFill>
              <a:srgbClr val="232323"/>
            </a:solidFill>
          </a:endParaRPr>
        </a:p>
      </dgm:t>
    </dgm:pt>
    <dgm:pt modelId="{4A335315-12D9-4AE6-88D7-F0BE5C008356}">
      <dgm:prSet/>
      <dgm:spPr/>
      <dgm:t>
        <a:bodyPr/>
        <a:lstStyle/>
        <a:p>
          <a:pPr algn="l"/>
          <a:endParaRPr lang="en-US" sz="1800">
            <a:solidFill>
              <a:srgbClr val="232323"/>
            </a:solidFill>
          </a:endParaRPr>
        </a:p>
      </dgm:t>
    </dgm:pt>
    <dgm:pt modelId="{87A931F2-7808-4156-A6BD-95084BA440EC}" type="parTrans" cxnId="{4E596821-F219-477A-B750-33BF3E448BE8}">
      <dgm:prSet/>
      <dgm:spPr/>
      <dgm:t>
        <a:bodyPr/>
        <a:lstStyle/>
        <a:p>
          <a:pPr algn="l"/>
          <a:endParaRPr lang="en-US" sz="1800">
            <a:solidFill>
              <a:srgbClr val="232323"/>
            </a:solidFill>
          </a:endParaRPr>
        </a:p>
      </dgm:t>
    </dgm:pt>
    <dgm:pt modelId="{2DDA1E1B-8630-438C-B7C7-381418E5BAFF}" type="sibTrans" cxnId="{4E596821-F219-477A-B750-33BF3E448BE8}">
      <dgm:prSet/>
      <dgm:spPr/>
      <dgm:t>
        <a:bodyPr/>
        <a:lstStyle/>
        <a:p>
          <a:pPr algn="l"/>
          <a:endParaRPr lang="en-US" sz="1800">
            <a:solidFill>
              <a:srgbClr val="232323"/>
            </a:solidFill>
          </a:endParaRPr>
        </a:p>
      </dgm:t>
    </dgm:pt>
    <dgm:pt modelId="{38E0E323-6BC7-4571-B596-F472352A3031}">
      <dgm:prSet custT="1"/>
      <dgm:spPr/>
      <dgm:t>
        <a:bodyPr/>
        <a:lstStyle/>
        <a:p>
          <a:pPr algn="l"/>
          <a:r>
            <a:rPr lang="en-US" sz="1800" dirty="0" smtClean="0">
              <a:solidFill>
                <a:srgbClr val="232323"/>
              </a:solidFill>
            </a:rPr>
            <a:t>Data analysis</a:t>
          </a:r>
          <a:endParaRPr lang="en-US" sz="1800" dirty="0">
            <a:solidFill>
              <a:srgbClr val="232323"/>
            </a:solidFill>
          </a:endParaRPr>
        </a:p>
      </dgm:t>
    </dgm:pt>
    <dgm:pt modelId="{6D2B5F44-F706-4B87-8B3E-8DEEDC6FB9E1}" type="parTrans" cxnId="{96F9721A-2D4C-4F37-AF6D-46A19C859222}">
      <dgm:prSet/>
      <dgm:spPr/>
      <dgm:t>
        <a:bodyPr/>
        <a:lstStyle/>
        <a:p>
          <a:pPr algn="l"/>
          <a:endParaRPr lang="en-US" sz="1800">
            <a:solidFill>
              <a:srgbClr val="232323"/>
            </a:solidFill>
          </a:endParaRPr>
        </a:p>
      </dgm:t>
    </dgm:pt>
    <dgm:pt modelId="{6204C27F-7112-4E93-8287-B2E05F5C9A78}" type="sibTrans" cxnId="{96F9721A-2D4C-4F37-AF6D-46A19C859222}">
      <dgm:prSet/>
      <dgm:spPr/>
      <dgm:t>
        <a:bodyPr/>
        <a:lstStyle/>
        <a:p>
          <a:pPr algn="l"/>
          <a:endParaRPr lang="en-US" sz="1800">
            <a:solidFill>
              <a:srgbClr val="232323"/>
            </a:solidFill>
          </a:endParaRPr>
        </a:p>
      </dgm:t>
    </dgm:pt>
    <dgm:pt modelId="{1B729D46-36FB-41D6-A07B-E3F647652BE0}">
      <dgm:prSet custT="1"/>
      <dgm:spPr/>
      <dgm:t>
        <a:bodyPr/>
        <a:lstStyle/>
        <a:p>
          <a:pPr algn="l"/>
          <a:r>
            <a:rPr lang="en-US" sz="1800" dirty="0" smtClean="0">
              <a:solidFill>
                <a:srgbClr val="232323"/>
              </a:solidFill>
            </a:rPr>
            <a:t>Interpretation</a:t>
          </a:r>
          <a:endParaRPr lang="en-US" sz="1800" dirty="0">
            <a:solidFill>
              <a:srgbClr val="232323"/>
            </a:solidFill>
          </a:endParaRPr>
        </a:p>
      </dgm:t>
    </dgm:pt>
    <dgm:pt modelId="{7C10C759-4D38-4FD6-98C9-25F2C50F8EFA}" type="parTrans" cxnId="{F0A59DE1-17C3-42D6-AEED-11AE63CE1EE5}">
      <dgm:prSet/>
      <dgm:spPr/>
      <dgm:t>
        <a:bodyPr/>
        <a:lstStyle/>
        <a:p>
          <a:pPr algn="l"/>
          <a:endParaRPr lang="en-US" sz="1800">
            <a:solidFill>
              <a:srgbClr val="232323"/>
            </a:solidFill>
          </a:endParaRPr>
        </a:p>
      </dgm:t>
    </dgm:pt>
    <dgm:pt modelId="{3CFFBF59-EFEF-4389-980C-04B1B7A6119D}" type="sibTrans" cxnId="{F0A59DE1-17C3-42D6-AEED-11AE63CE1EE5}">
      <dgm:prSet/>
      <dgm:spPr/>
      <dgm:t>
        <a:bodyPr/>
        <a:lstStyle/>
        <a:p>
          <a:pPr algn="l"/>
          <a:endParaRPr lang="en-US" sz="1800">
            <a:solidFill>
              <a:srgbClr val="232323"/>
            </a:solidFill>
          </a:endParaRPr>
        </a:p>
      </dgm:t>
    </dgm:pt>
    <dgm:pt modelId="{8AD18E61-3D40-4D12-A745-3856A06A50DC}" type="pres">
      <dgm:prSet presAssocID="{32E7EDF5-DBEB-48E1-A79E-C581C6AB2323}" presName="arrowDiagram" presStyleCnt="0">
        <dgm:presLayoutVars>
          <dgm:chMax val="5"/>
          <dgm:dir/>
          <dgm:resizeHandles val="exact"/>
        </dgm:presLayoutVars>
      </dgm:prSet>
      <dgm:spPr/>
    </dgm:pt>
    <dgm:pt modelId="{EBB7C179-F698-4D33-8F5F-2895859364F7}" type="pres">
      <dgm:prSet presAssocID="{32E7EDF5-DBEB-48E1-A79E-C581C6AB2323}" presName="arrow" presStyleLbl="bgShp" presStyleIdx="0" presStyleCnt="1"/>
      <dgm:spPr/>
    </dgm:pt>
    <dgm:pt modelId="{A35E66DC-FCF4-41D7-A65A-024D0A38E7B5}" type="pres">
      <dgm:prSet presAssocID="{32E7EDF5-DBEB-48E1-A79E-C581C6AB2323}" presName="arrowDiagram5" presStyleCnt="0"/>
      <dgm:spPr/>
    </dgm:pt>
    <dgm:pt modelId="{B3079468-9155-4A72-81EE-CB2915EDC6B4}" type="pres">
      <dgm:prSet presAssocID="{22081BB4-249B-4147-8D1B-35D2717DD00A}" presName="bullet5a" presStyleLbl="node1" presStyleIdx="0" presStyleCnt="5"/>
      <dgm:spPr/>
    </dgm:pt>
    <dgm:pt modelId="{30C4CEC3-DB05-4144-AE69-EE5125BF4DE8}" type="pres">
      <dgm:prSet presAssocID="{22081BB4-249B-4147-8D1B-35D2717DD00A}" presName="textBox5a" presStyleLbl="revTx" presStyleIdx="0" presStyleCnt="5" custScaleX="143981" custLinFactNeighborX="32700">
        <dgm:presLayoutVars>
          <dgm:bulletEnabled val="1"/>
        </dgm:presLayoutVars>
      </dgm:prSet>
      <dgm:spPr/>
      <dgm:t>
        <a:bodyPr/>
        <a:lstStyle/>
        <a:p>
          <a:endParaRPr lang="en-US"/>
        </a:p>
      </dgm:t>
    </dgm:pt>
    <dgm:pt modelId="{4B376DE1-1690-47F0-A60C-CDED6B067FB9}" type="pres">
      <dgm:prSet presAssocID="{2FF84DED-1EBD-4B34-9A65-7CFA26A24D48}" presName="bullet5b" presStyleLbl="node1" presStyleIdx="1" presStyleCnt="5"/>
      <dgm:spPr/>
    </dgm:pt>
    <dgm:pt modelId="{632A926B-B39E-40C4-B7BA-B9722429A66D}" type="pres">
      <dgm:prSet presAssocID="{2FF84DED-1EBD-4B34-9A65-7CFA26A24D48}" presName="textBox5b" presStyleLbl="revTx" presStyleIdx="1" presStyleCnt="5">
        <dgm:presLayoutVars>
          <dgm:bulletEnabled val="1"/>
        </dgm:presLayoutVars>
      </dgm:prSet>
      <dgm:spPr/>
      <dgm:t>
        <a:bodyPr/>
        <a:lstStyle/>
        <a:p>
          <a:endParaRPr lang="en-US"/>
        </a:p>
      </dgm:t>
    </dgm:pt>
    <dgm:pt modelId="{EAB4B7FF-FF17-4CFD-BD8C-30E3A6D33BC2}" type="pres">
      <dgm:prSet presAssocID="{4E807FB5-117E-4F00-ADD9-107700422CFB}" presName="bullet5c" presStyleLbl="node1" presStyleIdx="2" presStyleCnt="5"/>
      <dgm:spPr/>
    </dgm:pt>
    <dgm:pt modelId="{DB77E756-20E5-4FBA-B8E5-914A14B1D39B}" type="pres">
      <dgm:prSet presAssocID="{4E807FB5-117E-4F00-ADD9-107700422CFB}" presName="textBox5c" presStyleLbl="revTx" presStyleIdx="2" presStyleCnt="5">
        <dgm:presLayoutVars>
          <dgm:bulletEnabled val="1"/>
        </dgm:presLayoutVars>
      </dgm:prSet>
      <dgm:spPr/>
      <dgm:t>
        <a:bodyPr/>
        <a:lstStyle/>
        <a:p>
          <a:endParaRPr lang="en-US"/>
        </a:p>
      </dgm:t>
    </dgm:pt>
    <dgm:pt modelId="{1CD9C30F-4B10-4ABC-A832-0233FC99D3B4}" type="pres">
      <dgm:prSet presAssocID="{38E0E323-6BC7-4571-B596-F472352A3031}" presName="bullet5d" presStyleLbl="node1" presStyleIdx="3" presStyleCnt="5"/>
      <dgm:spPr/>
    </dgm:pt>
    <dgm:pt modelId="{4710271F-4823-4432-87EC-BF59BFC87A08}" type="pres">
      <dgm:prSet presAssocID="{38E0E323-6BC7-4571-B596-F472352A3031}" presName="textBox5d" presStyleLbl="revTx" presStyleIdx="3" presStyleCnt="5">
        <dgm:presLayoutVars>
          <dgm:bulletEnabled val="1"/>
        </dgm:presLayoutVars>
      </dgm:prSet>
      <dgm:spPr/>
      <dgm:t>
        <a:bodyPr/>
        <a:lstStyle/>
        <a:p>
          <a:endParaRPr lang="en-US"/>
        </a:p>
      </dgm:t>
    </dgm:pt>
    <dgm:pt modelId="{3991026D-F537-4098-9F4E-E6053A4952A8}" type="pres">
      <dgm:prSet presAssocID="{1B729D46-36FB-41D6-A07B-E3F647652BE0}" presName="bullet5e" presStyleLbl="node1" presStyleIdx="4" presStyleCnt="5"/>
      <dgm:spPr/>
    </dgm:pt>
    <dgm:pt modelId="{FA143434-B9C8-45B4-A293-857E9FFEF869}" type="pres">
      <dgm:prSet presAssocID="{1B729D46-36FB-41D6-A07B-E3F647652BE0}" presName="textBox5e" presStyleLbl="revTx" presStyleIdx="4" presStyleCnt="5" custLinFactNeighborY="6045">
        <dgm:presLayoutVars>
          <dgm:bulletEnabled val="1"/>
        </dgm:presLayoutVars>
      </dgm:prSet>
      <dgm:spPr/>
      <dgm:t>
        <a:bodyPr/>
        <a:lstStyle/>
        <a:p>
          <a:endParaRPr lang="en-US"/>
        </a:p>
      </dgm:t>
    </dgm:pt>
  </dgm:ptLst>
  <dgm:cxnLst>
    <dgm:cxn modelId="{6CC6B58F-DD43-4524-B93D-2B86C2184841}" type="presOf" srcId="{4E807FB5-117E-4F00-ADD9-107700422CFB}" destId="{DB77E756-20E5-4FBA-B8E5-914A14B1D39B}" srcOrd="0" destOrd="0" presId="urn:microsoft.com/office/officeart/2005/8/layout/arrow2"/>
    <dgm:cxn modelId="{88D2668C-4D58-4AA1-84EC-FF6733E5BF16}" srcId="{32E7EDF5-DBEB-48E1-A79E-C581C6AB2323}" destId="{2FF84DED-1EBD-4B34-9A65-7CFA26A24D48}" srcOrd="1" destOrd="0" parTransId="{6078E04F-A873-40C8-A7E7-942888D2D943}" sibTransId="{BD53566C-A500-4608-81F4-C22AA2947407}"/>
    <dgm:cxn modelId="{ED902C43-7E33-4E8E-8E84-2EDA62951246}" srcId="{32E7EDF5-DBEB-48E1-A79E-C581C6AB2323}" destId="{22081BB4-249B-4147-8D1B-35D2717DD00A}" srcOrd="0" destOrd="0" parTransId="{9084D235-24AB-40FE-B4C9-2256ABADC28A}" sibTransId="{A96BF457-6DD4-4F21-B3ED-995E535824FE}"/>
    <dgm:cxn modelId="{B629647E-0803-4C91-9D5B-DDA9DEBB0D1E}" type="presOf" srcId="{22081BB4-249B-4147-8D1B-35D2717DD00A}" destId="{30C4CEC3-DB05-4144-AE69-EE5125BF4DE8}" srcOrd="0" destOrd="0" presId="urn:microsoft.com/office/officeart/2005/8/layout/arrow2"/>
    <dgm:cxn modelId="{9338F192-9362-4FFA-BB25-F9CF0AE36857}" srcId="{32E7EDF5-DBEB-48E1-A79E-C581C6AB2323}" destId="{4E807FB5-117E-4F00-ADD9-107700422CFB}" srcOrd="2" destOrd="0" parTransId="{9280E912-4ECF-4CA6-8BCF-FB10430607E5}" sibTransId="{6E652FD6-9DE4-43BF-8FD8-2B7BE2310C0A}"/>
    <dgm:cxn modelId="{4E596821-F219-477A-B750-33BF3E448BE8}" srcId="{32E7EDF5-DBEB-48E1-A79E-C581C6AB2323}" destId="{4A335315-12D9-4AE6-88D7-F0BE5C008356}" srcOrd="5" destOrd="0" parTransId="{87A931F2-7808-4156-A6BD-95084BA440EC}" sibTransId="{2DDA1E1B-8630-438C-B7C7-381418E5BAFF}"/>
    <dgm:cxn modelId="{96F9721A-2D4C-4F37-AF6D-46A19C859222}" srcId="{32E7EDF5-DBEB-48E1-A79E-C581C6AB2323}" destId="{38E0E323-6BC7-4571-B596-F472352A3031}" srcOrd="3" destOrd="0" parTransId="{6D2B5F44-F706-4B87-8B3E-8DEEDC6FB9E1}" sibTransId="{6204C27F-7112-4E93-8287-B2E05F5C9A78}"/>
    <dgm:cxn modelId="{F0A59DE1-17C3-42D6-AEED-11AE63CE1EE5}" srcId="{32E7EDF5-DBEB-48E1-A79E-C581C6AB2323}" destId="{1B729D46-36FB-41D6-A07B-E3F647652BE0}" srcOrd="4" destOrd="0" parTransId="{7C10C759-4D38-4FD6-98C9-25F2C50F8EFA}" sibTransId="{3CFFBF59-EFEF-4389-980C-04B1B7A6119D}"/>
    <dgm:cxn modelId="{0170B65B-B106-4C16-8840-4D2E11293441}" type="presOf" srcId="{1B729D46-36FB-41D6-A07B-E3F647652BE0}" destId="{FA143434-B9C8-45B4-A293-857E9FFEF869}" srcOrd="0" destOrd="0" presId="urn:microsoft.com/office/officeart/2005/8/layout/arrow2"/>
    <dgm:cxn modelId="{C30DBC1C-58B7-440B-B5D7-F84F5D50759F}" type="presOf" srcId="{2FF84DED-1EBD-4B34-9A65-7CFA26A24D48}" destId="{632A926B-B39E-40C4-B7BA-B9722429A66D}" srcOrd="0" destOrd="0" presId="urn:microsoft.com/office/officeart/2005/8/layout/arrow2"/>
    <dgm:cxn modelId="{CC7F2BFF-A928-4F25-A293-319126DD233B}" type="presOf" srcId="{32E7EDF5-DBEB-48E1-A79E-C581C6AB2323}" destId="{8AD18E61-3D40-4D12-A745-3856A06A50DC}" srcOrd="0" destOrd="0" presId="urn:microsoft.com/office/officeart/2005/8/layout/arrow2"/>
    <dgm:cxn modelId="{D0899681-2A49-4B4A-95EB-119997831C80}" type="presOf" srcId="{38E0E323-6BC7-4571-B596-F472352A3031}" destId="{4710271F-4823-4432-87EC-BF59BFC87A08}" srcOrd="0" destOrd="0" presId="urn:microsoft.com/office/officeart/2005/8/layout/arrow2"/>
    <dgm:cxn modelId="{9F6F7AE6-CF1E-40F2-BB2A-F5C2BE5C167E}" type="presParOf" srcId="{8AD18E61-3D40-4D12-A745-3856A06A50DC}" destId="{EBB7C179-F698-4D33-8F5F-2895859364F7}" srcOrd="0" destOrd="0" presId="urn:microsoft.com/office/officeart/2005/8/layout/arrow2"/>
    <dgm:cxn modelId="{0B7E65EE-09C7-4F61-A23D-11672DFD054A}" type="presParOf" srcId="{8AD18E61-3D40-4D12-A745-3856A06A50DC}" destId="{A35E66DC-FCF4-41D7-A65A-024D0A38E7B5}" srcOrd="1" destOrd="0" presId="urn:microsoft.com/office/officeart/2005/8/layout/arrow2"/>
    <dgm:cxn modelId="{2751F21A-917A-4A84-9BE4-947FF1BF29D8}" type="presParOf" srcId="{A35E66DC-FCF4-41D7-A65A-024D0A38E7B5}" destId="{B3079468-9155-4A72-81EE-CB2915EDC6B4}" srcOrd="0" destOrd="0" presId="urn:microsoft.com/office/officeart/2005/8/layout/arrow2"/>
    <dgm:cxn modelId="{7EFCD5E2-F8DD-4474-BB86-3095DAD5B873}" type="presParOf" srcId="{A35E66DC-FCF4-41D7-A65A-024D0A38E7B5}" destId="{30C4CEC3-DB05-4144-AE69-EE5125BF4DE8}" srcOrd="1" destOrd="0" presId="urn:microsoft.com/office/officeart/2005/8/layout/arrow2"/>
    <dgm:cxn modelId="{91423D4A-8C19-479E-86AF-432274797FAF}" type="presParOf" srcId="{A35E66DC-FCF4-41D7-A65A-024D0A38E7B5}" destId="{4B376DE1-1690-47F0-A60C-CDED6B067FB9}" srcOrd="2" destOrd="0" presId="urn:microsoft.com/office/officeart/2005/8/layout/arrow2"/>
    <dgm:cxn modelId="{D3222C0A-3E02-4382-8FA9-55B7D5181436}" type="presParOf" srcId="{A35E66DC-FCF4-41D7-A65A-024D0A38E7B5}" destId="{632A926B-B39E-40C4-B7BA-B9722429A66D}" srcOrd="3" destOrd="0" presId="urn:microsoft.com/office/officeart/2005/8/layout/arrow2"/>
    <dgm:cxn modelId="{9598FDA9-18CD-4996-8038-3CD2212AA13D}" type="presParOf" srcId="{A35E66DC-FCF4-41D7-A65A-024D0A38E7B5}" destId="{EAB4B7FF-FF17-4CFD-BD8C-30E3A6D33BC2}" srcOrd="4" destOrd="0" presId="urn:microsoft.com/office/officeart/2005/8/layout/arrow2"/>
    <dgm:cxn modelId="{FECBB8D2-CA86-4815-8CBB-EC51ED9CD471}" type="presParOf" srcId="{A35E66DC-FCF4-41D7-A65A-024D0A38E7B5}" destId="{DB77E756-20E5-4FBA-B8E5-914A14B1D39B}" srcOrd="5" destOrd="0" presId="urn:microsoft.com/office/officeart/2005/8/layout/arrow2"/>
    <dgm:cxn modelId="{5A32B4D0-41D0-40A6-8E30-A7105E288E13}" type="presParOf" srcId="{A35E66DC-FCF4-41D7-A65A-024D0A38E7B5}" destId="{1CD9C30F-4B10-4ABC-A832-0233FC99D3B4}" srcOrd="6" destOrd="0" presId="urn:microsoft.com/office/officeart/2005/8/layout/arrow2"/>
    <dgm:cxn modelId="{CC55A09E-8598-4137-8F90-C7581E6CFEC1}" type="presParOf" srcId="{A35E66DC-FCF4-41D7-A65A-024D0A38E7B5}" destId="{4710271F-4823-4432-87EC-BF59BFC87A08}" srcOrd="7" destOrd="0" presId="urn:microsoft.com/office/officeart/2005/8/layout/arrow2"/>
    <dgm:cxn modelId="{B73EED14-F8F3-430D-95ED-2D9695C93B8C}" type="presParOf" srcId="{A35E66DC-FCF4-41D7-A65A-024D0A38E7B5}" destId="{3991026D-F537-4098-9F4E-E6053A4952A8}" srcOrd="8" destOrd="0" presId="urn:microsoft.com/office/officeart/2005/8/layout/arrow2"/>
    <dgm:cxn modelId="{5285CEAB-F227-4D00-8926-C5FB8D2188E6}" type="presParOf" srcId="{A35E66DC-FCF4-41D7-A65A-024D0A38E7B5}" destId="{FA143434-B9C8-45B4-A293-857E9FFEF869}"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39D120-EECD-482C-B135-DA806C2311EA}" type="doc">
      <dgm:prSet loTypeId="urn:microsoft.com/office/officeart/2005/8/layout/radial6" loCatId="cycle" qsTypeId="urn:microsoft.com/office/officeart/2005/8/quickstyle/3d9" qsCatId="3D" csTypeId="urn:microsoft.com/office/officeart/2005/8/colors/colorful3" csCatId="colorful" phldr="1"/>
      <dgm:spPr/>
      <dgm:t>
        <a:bodyPr/>
        <a:lstStyle/>
        <a:p>
          <a:endParaRPr lang="en-US"/>
        </a:p>
      </dgm:t>
    </dgm:pt>
    <dgm:pt modelId="{96BC8CD8-D49F-4039-A2D2-32C1A842ADA8}">
      <dgm:prSet phldrT="[Text]" custT="1"/>
      <dgm:spPr/>
      <dgm:t>
        <a:bodyPr/>
        <a:lstStyle/>
        <a:p>
          <a:r>
            <a:rPr lang="en-US" sz="2400" noProof="0" dirty="0" smtClean="0"/>
            <a:t>Survey</a:t>
          </a:r>
          <a:endParaRPr lang="id-ID" sz="2400" noProof="0" dirty="0"/>
        </a:p>
      </dgm:t>
    </dgm:pt>
    <dgm:pt modelId="{002FA40E-94C0-47E6-8030-16156DA612F6}" type="parTrans" cxnId="{DCB7C7A2-23E5-411C-8BB8-C22F5F46D2C0}">
      <dgm:prSet/>
      <dgm:spPr/>
      <dgm:t>
        <a:bodyPr/>
        <a:lstStyle/>
        <a:p>
          <a:endParaRPr lang="id-ID" sz="1000" noProof="0">
            <a:solidFill>
              <a:srgbClr val="232323"/>
            </a:solidFill>
          </a:endParaRPr>
        </a:p>
      </dgm:t>
    </dgm:pt>
    <dgm:pt modelId="{8533EBF7-B510-48BF-A860-95EF31EA2DF1}" type="sibTrans" cxnId="{DCB7C7A2-23E5-411C-8BB8-C22F5F46D2C0}">
      <dgm:prSet/>
      <dgm:spPr/>
      <dgm:t>
        <a:bodyPr/>
        <a:lstStyle/>
        <a:p>
          <a:endParaRPr lang="id-ID" sz="1000" noProof="0">
            <a:solidFill>
              <a:srgbClr val="232323"/>
            </a:solidFill>
          </a:endParaRPr>
        </a:p>
      </dgm:t>
    </dgm:pt>
    <dgm:pt modelId="{8F3DF9A0-DFE6-42BA-A5CD-3F5E19765B0C}">
      <dgm:prSet phldrT="[Text]" custT="1"/>
      <dgm:spPr/>
      <dgm:t>
        <a:bodyPr/>
        <a:lstStyle/>
        <a:p>
          <a:r>
            <a:rPr lang="en-US" sz="1000" noProof="0" dirty="0" smtClean="0">
              <a:solidFill>
                <a:srgbClr val="232323"/>
              </a:solidFill>
            </a:rPr>
            <a:t>Collection documentation</a:t>
          </a:r>
          <a:endParaRPr lang="id-ID" sz="1000" noProof="0" dirty="0">
            <a:solidFill>
              <a:srgbClr val="232323"/>
            </a:solidFill>
          </a:endParaRPr>
        </a:p>
      </dgm:t>
    </dgm:pt>
    <dgm:pt modelId="{207C2344-10F0-41BB-A22E-9589458D97A5}" type="parTrans" cxnId="{D7A5756C-A344-42B0-AEC2-08A29185A4B4}">
      <dgm:prSet/>
      <dgm:spPr/>
      <dgm:t>
        <a:bodyPr/>
        <a:lstStyle/>
        <a:p>
          <a:endParaRPr lang="id-ID" sz="1000" noProof="0">
            <a:solidFill>
              <a:srgbClr val="232323"/>
            </a:solidFill>
          </a:endParaRPr>
        </a:p>
      </dgm:t>
    </dgm:pt>
    <dgm:pt modelId="{63265856-3490-4E1B-AB78-A73B1782E987}" type="sibTrans" cxnId="{D7A5756C-A344-42B0-AEC2-08A29185A4B4}">
      <dgm:prSet/>
      <dgm:spPr/>
      <dgm:t>
        <a:bodyPr/>
        <a:lstStyle/>
        <a:p>
          <a:endParaRPr lang="id-ID" sz="1000" noProof="0">
            <a:solidFill>
              <a:srgbClr val="232323"/>
            </a:solidFill>
          </a:endParaRPr>
        </a:p>
      </dgm:t>
    </dgm:pt>
    <dgm:pt modelId="{DCE18D12-5305-4ED8-A36A-B33026988E5E}">
      <dgm:prSet phldrT="[Text]" custT="1"/>
      <dgm:spPr/>
      <dgm:t>
        <a:bodyPr/>
        <a:lstStyle/>
        <a:p>
          <a:r>
            <a:rPr lang="id-ID" sz="1200" noProof="0" dirty="0" smtClean="0">
              <a:solidFill>
                <a:srgbClr val="232323"/>
              </a:solidFill>
            </a:rPr>
            <a:t>Sampling</a:t>
          </a:r>
          <a:endParaRPr lang="id-ID" sz="1200" noProof="0" dirty="0">
            <a:solidFill>
              <a:srgbClr val="232323"/>
            </a:solidFill>
          </a:endParaRPr>
        </a:p>
      </dgm:t>
    </dgm:pt>
    <dgm:pt modelId="{CA11B6D6-5C87-4ECC-B3F9-2ED6F2CF64C9}" type="parTrans" cxnId="{1020F7F0-A6DE-4F6B-AFBB-B600F0AFCCB8}">
      <dgm:prSet/>
      <dgm:spPr/>
      <dgm:t>
        <a:bodyPr/>
        <a:lstStyle/>
        <a:p>
          <a:endParaRPr lang="id-ID" sz="1000" noProof="0">
            <a:solidFill>
              <a:srgbClr val="232323"/>
            </a:solidFill>
          </a:endParaRPr>
        </a:p>
      </dgm:t>
    </dgm:pt>
    <dgm:pt modelId="{04E413EE-66BA-4BE6-B812-2F59C2CEEB8A}" type="sibTrans" cxnId="{1020F7F0-A6DE-4F6B-AFBB-B600F0AFCCB8}">
      <dgm:prSet/>
      <dgm:spPr/>
      <dgm:t>
        <a:bodyPr/>
        <a:lstStyle/>
        <a:p>
          <a:endParaRPr lang="id-ID" sz="1000" noProof="0">
            <a:solidFill>
              <a:srgbClr val="232323"/>
            </a:solidFill>
          </a:endParaRPr>
        </a:p>
      </dgm:t>
    </dgm:pt>
    <dgm:pt modelId="{F11B2871-B0A9-4E49-848B-66DC75A00139}">
      <dgm:prSet phldrT="[Text]" custT="1"/>
      <dgm:spPr/>
      <dgm:t>
        <a:bodyPr/>
        <a:lstStyle/>
        <a:p>
          <a:r>
            <a:rPr lang="en-US" sz="1100" noProof="0" dirty="0" smtClean="0"/>
            <a:t>Collecting data</a:t>
          </a:r>
          <a:endParaRPr lang="id-ID" sz="1100" noProof="0" dirty="0"/>
        </a:p>
      </dgm:t>
    </dgm:pt>
    <dgm:pt modelId="{11909709-127D-4DA4-99FD-AB670571A3B9}" type="parTrans" cxnId="{D0C20CE4-B31C-4895-B723-F957C49E2D1B}">
      <dgm:prSet/>
      <dgm:spPr/>
      <dgm:t>
        <a:bodyPr/>
        <a:lstStyle/>
        <a:p>
          <a:endParaRPr lang="id-ID" sz="1000" noProof="0">
            <a:solidFill>
              <a:srgbClr val="232323"/>
            </a:solidFill>
          </a:endParaRPr>
        </a:p>
      </dgm:t>
    </dgm:pt>
    <dgm:pt modelId="{9BB5FAF9-7D79-4FF5-913C-6D1163593D73}" type="sibTrans" cxnId="{D0C20CE4-B31C-4895-B723-F957C49E2D1B}">
      <dgm:prSet/>
      <dgm:spPr/>
      <dgm:t>
        <a:bodyPr/>
        <a:lstStyle/>
        <a:p>
          <a:endParaRPr lang="id-ID" sz="1000" noProof="0">
            <a:solidFill>
              <a:srgbClr val="232323"/>
            </a:solidFill>
          </a:endParaRPr>
        </a:p>
      </dgm:t>
    </dgm:pt>
    <dgm:pt modelId="{ECD3CBBF-3501-43A4-9913-4B5E5D572A84}">
      <dgm:prSet phldrT="[Text]" custT="1"/>
      <dgm:spPr/>
      <dgm:t>
        <a:bodyPr/>
        <a:lstStyle/>
        <a:p>
          <a:r>
            <a:rPr lang="en-US" sz="1200" noProof="0" dirty="0" smtClean="0"/>
            <a:t>Data analysis</a:t>
          </a:r>
          <a:endParaRPr lang="id-ID" sz="1200" noProof="0" dirty="0"/>
        </a:p>
      </dgm:t>
    </dgm:pt>
    <dgm:pt modelId="{9C15FC37-9951-42BF-AC69-BD4859CDC1FC}" type="parTrans" cxnId="{9FA7441B-87AE-49B6-93B1-8F0A10EA0AA3}">
      <dgm:prSet/>
      <dgm:spPr/>
      <dgm:t>
        <a:bodyPr/>
        <a:lstStyle/>
        <a:p>
          <a:endParaRPr lang="id-ID" sz="1000" noProof="0">
            <a:solidFill>
              <a:srgbClr val="232323"/>
            </a:solidFill>
          </a:endParaRPr>
        </a:p>
      </dgm:t>
    </dgm:pt>
    <dgm:pt modelId="{EF517C15-8EB2-4B30-8FF9-7E36750F103B}" type="sibTrans" cxnId="{9FA7441B-87AE-49B6-93B1-8F0A10EA0AA3}">
      <dgm:prSet/>
      <dgm:spPr/>
      <dgm:t>
        <a:bodyPr/>
        <a:lstStyle/>
        <a:p>
          <a:endParaRPr lang="id-ID" sz="1000" noProof="0">
            <a:solidFill>
              <a:srgbClr val="232323"/>
            </a:solidFill>
          </a:endParaRPr>
        </a:p>
      </dgm:t>
    </dgm:pt>
    <dgm:pt modelId="{7BFD478C-3138-442F-98B5-C2E9096CD7F1}">
      <dgm:prSet custT="1"/>
      <dgm:spPr/>
      <dgm:t>
        <a:bodyPr/>
        <a:lstStyle/>
        <a:p>
          <a:r>
            <a:rPr lang="en-US" sz="1100" noProof="0" dirty="0" smtClean="0"/>
            <a:t>Conducting survey</a:t>
          </a:r>
          <a:endParaRPr lang="id-ID" sz="1100" noProof="0" dirty="0"/>
        </a:p>
      </dgm:t>
    </dgm:pt>
    <dgm:pt modelId="{3BE1B86A-20FC-4710-B988-B86816065A11}" type="parTrans" cxnId="{C76DCEC3-FEE8-4CAE-A9AA-F0F133313F25}">
      <dgm:prSet/>
      <dgm:spPr/>
      <dgm:t>
        <a:bodyPr/>
        <a:lstStyle/>
        <a:p>
          <a:endParaRPr lang="id-ID" sz="1000" noProof="0">
            <a:solidFill>
              <a:srgbClr val="232323"/>
            </a:solidFill>
          </a:endParaRPr>
        </a:p>
      </dgm:t>
    </dgm:pt>
    <dgm:pt modelId="{85F4AC9C-9A2C-45F8-9EEE-EB0C0929AECC}" type="sibTrans" cxnId="{C76DCEC3-FEE8-4CAE-A9AA-F0F133313F25}">
      <dgm:prSet/>
      <dgm:spPr/>
      <dgm:t>
        <a:bodyPr/>
        <a:lstStyle/>
        <a:p>
          <a:endParaRPr lang="id-ID" sz="1000" noProof="0">
            <a:solidFill>
              <a:srgbClr val="232323"/>
            </a:solidFill>
          </a:endParaRPr>
        </a:p>
      </dgm:t>
    </dgm:pt>
    <dgm:pt modelId="{8613B4C8-0C51-4923-86A5-A6964C99803C}">
      <dgm:prSet custT="1"/>
      <dgm:spPr/>
      <dgm:t>
        <a:bodyPr/>
        <a:lstStyle/>
        <a:p>
          <a:r>
            <a:rPr lang="en-US" sz="1200" noProof="0" dirty="0" smtClean="0"/>
            <a:t>Surveyor training</a:t>
          </a:r>
          <a:endParaRPr lang="id-ID" sz="1200" noProof="0" dirty="0"/>
        </a:p>
      </dgm:t>
    </dgm:pt>
    <dgm:pt modelId="{04976CB3-CF70-4B44-9999-3549E3595471}" type="parTrans" cxnId="{962B30E2-EACC-47D0-8C60-C66F24AE71F9}">
      <dgm:prSet/>
      <dgm:spPr/>
      <dgm:t>
        <a:bodyPr/>
        <a:lstStyle/>
        <a:p>
          <a:endParaRPr lang="id-ID" sz="1000" noProof="0">
            <a:solidFill>
              <a:srgbClr val="232323"/>
            </a:solidFill>
          </a:endParaRPr>
        </a:p>
      </dgm:t>
    </dgm:pt>
    <dgm:pt modelId="{7F65DBAB-5E65-4A41-83E5-897A5877CDF1}" type="sibTrans" cxnId="{962B30E2-EACC-47D0-8C60-C66F24AE71F9}">
      <dgm:prSet/>
      <dgm:spPr/>
      <dgm:t>
        <a:bodyPr/>
        <a:lstStyle/>
        <a:p>
          <a:endParaRPr lang="id-ID" sz="1000" noProof="0">
            <a:solidFill>
              <a:srgbClr val="232323"/>
            </a:solidFill>
          </a:endParaRPr>
        </a:p>
      </dgm:t>
    </dgm:pt>
    <dgm:pt modelId="{09E52441-CAF5-4C8C-8C4D-55988B5C1781}" type="pres">
      <dgm:prSet presAssocID="{F839D120-EECD-482C-B135-DA806C2311EA}" presName="Name0" presStyleCnt="0">
        <dgm:presLayoutVars>
          <dgm:chMax val="1"/>
          <dgm:dir/>
          <dgm:animLvl val="ctr"/>
          <dgm:resizeHandles val="exact"/>
        </dgm:presLayoutVars>
      </dgm:prSet>
      <dgm:spPr/>
      <dgm:t>
        <a:bodyPr/>
        <a:lstStyle/>
        <a:p>
          <a:endParaRPr lang="en-US"/>
        </a:p>
      </dgm:t>
    </dgm:pt>
    <dgm:pt modelId="{3D125D7B-8712-44DF-B6FB-90C63452EAC4}" type="pres">
      <dgm:prSet presAssocID="{96BC8CD8-D49F-4039-A2D2-32C1A842ADA8}" presName="centerShape" presStyleLbl="node0" presStyleIdx="0" presStyleCnt="1"/>
      <dgm:spPr/>
      <dgm:t>
        <a:bodyPr/>
        <a:lstStyle/>
        <a:p>
          <a:endParaRPr lang="en-US"/>
        </a:p>
      </dgm:t>
    </dgm:pt>
    <dgm:pt modelId="{10F75F63-9CDE-4C39-8CC0-5F305AD01AA3}" type="pres">
      <dgm:prSet presAssocID="{8F3DF9A0-DFE6-42BA-A5CD-3F5E19765B0C}" presName="node" presStyleLbl="node1" presStyleIdx="0" presStyleCnt="6" custScaleX="118422" custScaleY="113664">
        <dgm:presLayoutVars>
          <dgm:bulletEnabled val="1"/>
        </dgm:presLayoutVars>
      </dgm:prSet>
      <dgm:spPr/>
      <dgm:t>
        <a:bodyPr/>
        <a:lstStyle/>
        <a:p>
          <a:endParaRPr lang="en-US"/>
        </a:p>
      </dgm:t>
    </dgm:pt>
    <dgm:pt modelId="{626049D9-EA55-490C-B6D6-2D9ECCD6929B}" type="pres">
      <dgm:prSet presAssocID="{8F3DF9A0-DFE6-42BA-A5CD-3F5E19765B0C}" presName="dummy" presStyleCnt="0"/>
      <dgm:spPr/>
      <dgm:t>
        <a:bodyPr/>
        <a:lstStyle/>
        <a:p>
          <a:endParaRPr lang="en-US"/>
        </a:p>
      </dgm:t>
    </dgm:pt>
    <dgm:pt modelId="{709DA2E8-6E36-4E2A-BE0E-622354D82209}" type="pres">
      <dgm:prSet presAssocID="{63265856-3490-4E1B-AB78-A73B1782E987}" presName="sibTrans" presStyleLbl="sibTrans2D1" presStyleIdx="0" presStyleCnt="6"/>
      <dgm:spPr/>
      <dgm:t>
        <a:bodyPr/>
        <a:lstStyle/>
        <a:p>
          <a:endParaRPr lang="en-US"/>
        </a:p>
      </dgm:t>
    </dgm:pt>
    <dgm:pt modelId="{8A3DC130-145B-4D44-A326-544A83E90258}" type="pres">
      <dgm:prSet presAssocID="{DCE18D12-5305-4ED8-A36A-B33026988E5E}" presName="node" presStyleLbl="node1" presStyleIdx="1" presStyleCnt="6" custScaleX="118286">
        <dgm:presLayoutVars>
          <dgm:bulletEnabled val="1"/>
        </dgm:presLayoutVars>
      </dgm:prSet>
      <dgm:spPr/>
      <dgm:t>
        <a:bodyPr/>
        <a:lstStyle/>
        <a:p>
          <a:endParaRPr lang="en-US"/>
        </a:p>
      </dgm:t>
    </dgm:pt>
    <dgm:pt modelId="{F015716E-D4A8-441C-9589-ECADABEF1D1A}" type="pres">
      <dgm:prSet presAssocID="{DCE18D12-5305-4ED8-A36A-B33026988E5E}" presName="dummy" presStyleCnt="0"/>
      <dgm:spPr/>
      <dgm:t>
        <a:bodyPr/>
        <a:lstStyle/>
        <a:p>
          <a:endParaRPr lang="en-US"/>
        </a:p>
      </dgm:t>
    </dgm:pt>
    <dgm:pt modelId="{8B8FCF19-8249-4C4C-8547-FE668FC3AF26}" type="pres">
      <dgm:prSet presAssocID="{04E413EE-66BA-4BE6-B812-2F59C2CEEB8A}" presName="sibTrans" presStyleLbl="sibTrans2D1" presStyleIdx="1" presStyleCnt="6"/>
      <dgm:spPr/>
      <dgm:t>
        <a:bodyPr/>
        <a:lstStyle/>
        <a:p>
          <a:endParaRPr lang="en-US"/>
        </a:p>
      </dgm:t>
    </dgm:pt>
    <dgm:pt modelId="{D7F21A8E-3939-4BA2-834A-5D428375582D}" type="pres">
      <dgm:prSet presAssocID="{8613B4C8-0C51-4923-86A5-A6964C99803C}" presName="node" presStyleLbl="node1" presStyleIdx="2" presStyleCnt="6">
        <dgm:presLayoutVars>
          <dgm:bulletEnabled val="1"/>
        </dgm:presLayoutVars>
      </dgm:prSet>
      <dgm:spPr/>
      <dgm:t>
        <a:bodyPr/>
        <a:lstStyle/>
        <a:p>
          <a:endParaRPr lang="en-US"/>
        </a:p>
      </dgm:t>
    </dgm:pt>
    <dgm:pt modelId="{62A19DAC-6313-4E6E-A316-9FE123ED7387}" type="pres">
      <dgm:prSet presAssocID="{8613B4C8-0C51-4923-86A5-A6964C99803C}" presName="dummy" presStyleCnt="0"/>
      <dgm:spPr/>
      <dgm:t>
        <a:bodyPr/>
        <a:lstStyle/>
        <a:p>
          <a:endParaRPr lang="en-US"/>
        </a:p>
      </dgm:t>
    </dgm:pt>
    <dgm:pt modelId="{6ACC17BF-9F7B-4982-B195-B09D30EDBA7A}" type="pres">
      <dgm:prSet presAssocID="{7F65DBAB-5E65-4A41-83E5-897A5877CDF1}" presName="sibTrans" presStyleLbl="sibTrans2D1" presStyleIdx="2" presStyleCnt="6"/>
      <dgm:spPr/>
      <dgm:t>
        <a:bodyPr/>
        <a:lstStyle/>
        <a:p>
          <a:endParaRPr lang="en-US"/>
        </a:p>
      </dgm:t>
    </dgm:pt>
    <dgm:pt modelId="{D942DE8B-1638-4800-A5ED-C0CE6F0AF1D8}" type="pres">
      <dgm:prSet presAssocID="{7BFD478C-3138-442F-98B5-C2E9096CD7F1}" presName="node" presStyleLbl="node1" presStyleIdx="3" presStyleCnt="6" custScaleX="120473" custScaleY="108930">
        <dgm:presLayoutVars>
          <dgm:bulletEnabled val="1"/>
        </dgm:presLayoutVars>
      </dgm:prSet>
      <dgm:spPr/>
      <dgm:t>
        <a:bodyPr/>
        <a:lstStyle/>
        <a:p>
          <a:endParaRPr lang="en-US"/>
        </a:p>
      </dgm:t>
    </dgm:pt>
    <dgm:pt modelId="{295FCB7D-0AE9-4E23-9413-A90655F6F505}" type="pres">
      <dgm:prSet presAssocID="{7BFD478C-3138-442F-98B5-C2E9096CD7F1}" presName="dummy" presStyleCnt="0"/>
      <dgm:spPr/>
      <dgm:t>
        <a:bodyPr/>
        <a:lstStyle/>
        <a:p>
          <a:endParaRPr lang="en-US"/>
        </a:p>
      </dgm:t>
    </dgm:pt>
    <dgm:pt modelId="{4D39A7A6-F2C8-438F-9670-35D2FFDCFA00}" type="pres">
      <dgm:prSet presAssocID="{85F4AC9C-9A2C-45F8-9EEE-EB0C0929AECC}" presName="sibTrans" presStyleLbl="sibTrans2D1" presStyleIdx="3" presStyleCnt="6"/>
      <dgm:spPr/>
      <dgm:t>
        <a:bodyPr/>
        <a:lstStyle/>
        <a:p>
          <a:endParaRPr lang="en-US"/>
        </a:p>
      </dgm:t>
    </dgm:pt>
    <dgm:pt modelId="{4A4620E5-B540-4440-B706-374038C143EC}" type="pres">
      <dgm:prSet presAssocID="{F11B2871-B0A9-4E49-848B-66DC75A00139}" presName="node" presStyleLbl="node1" presStyleIdx="4" presStyleCnt="6" custScaleX="119583" custScaleY="116177">
        <dgm:presLayoutVars>
          <dgm:bulletEnabled val="1"/>
        </dgm:presLayoutVars>
      </dgm:prSet>
      <dgm:spPr/>
      <dgm:t>
        <a:bodyPr/>
        <a:lstStyle/>
        <a:p>
          <a:endParaRPr lang="en-US"/>
        </a:p>
      </dgm:t>
    </dgm:pt>
    <dgm:pt modelId="{026E66B1-F2EE-4C95-8505-3F7E7040AC68}" type="pres">
      <dgm:prSet presAssocID="{F11B2871-B0A9-4E49-848B-66DC75A00139}" presName="dummy" presStyleCnt="0"/>
      <dgm:spPr/>
      <dgm:t>
        <a:bodyPr/>
        <a:lstStyle/>
        <a:p>
          <a:endParaRPr lang="en-US"/>
        </a:p>
      </dgm:t>
    </dgm:pt>
    <dgm:pt modelId="{51541119-C4C1-4531-8AC9-27C559B0F259}" type="pres">
      <dgm:prSet presAssocID="{9BB5FAF9-7D79-4FF5-913C-6D1163593D73}" presName="sibTrans" presStyleLbl="sibTrans2D1" presStyleIdx="4" presStyleCnt="6"/>
      <dgm:spPr/>
      <dgm:t>
        <a:bodyPr/>
        <a:lstStyle/>
        <a:p>
          <a:endParaRPr lang="en-US"/>
        </a:p>
      </dgm:t>
    </dgm:pt>
    <dgm:pt modelId="{450313A0-084E-4AF2-AEFC-BA002FF8DA49}" type="pres">
      <dgm:prSet presAssocID="{ECD3CBBF-3501-43A4-9913-4B5E5D572A84}" presName="node" presStyleLbl="node1" presStyleIdx="5" presStyleCnt="6">
        <dgm:presLayoutVars>
          <dgm:bulletEnabled val="1"/>
        </dgm:presLayoutVars>
      </dgm:prSet>
      <dgm:spPr/>
      <dgm:t>
        <a:bodyPr/>
        <a:lstStyle/>
        <a:p>
          <a:endParaRPr lang="en-US"/>
        </a:p>
      </dgm:t>
    </dgm:pt>
    <dgm:pt modelId="{B239A80C-3A32-45A2-AED0-623925D64CAE}" type="pres">
      <dgm:prSet presAssocID="{ECD3CBBF-3501-43A4-9913-4B5E5D572A84}" presName="dummy" presStyleCnt="0"/>
      <dgm:spPr/>
      <dgm:t>
        <a:bodyPr/>
        <a:lstStyle/>
        <a:p>
          <a:endParaRPr lang="en-US"/>
        </a:p>
      </dgm:t>
    </dgm:pt>
    <dgm:pt modelId="{0A63C240-8CDA-4519-BB0D-9BAA07564577}" type="pres">
      <dgm:prSet presAssocID="{EF517C15-8EB2-4B30-8FF9-7E36750F103B}" presName="sibTrans" presStyleLbl="sibTrans2D1" presStyleIdx="5" presStyleCnt="6"/>
      <dgm:spPr/>
      <dgm:t>
        <a:bodyPr/>
        <a:lstStyle/>
        <a:p>
          <a:endParaRPr lang="en-US"/>
        </a:p>
      </dgm:t>
    </dgm:pt>
  </dgm:ptLst>
  <dgm:cxnLst>
    <dgm:cxn modelId="{AC6C7E48-1A57-4AFA-A8BF-51F1C2120335}" type="presOf" srcId="{7BFD478C-3138-442F-98B5-C2E9096CD7F1}" destId="{D942DE8B-1638-4800-A5ED-C0CE6F0AF1D8}" srcOrd="0" destOrd="0" presId="urn:microsoft.com/office/officeart/2005/8/layout/radial6"/>
    <dgm:cxn modelId="{872222FC-562F-4290-B2A5-52600ED2BC1C}" type="presOf" srcId="{ECD3CBBF-3501-43A4-9913-4B5E5D572A84}" destId="{450313A0-084E-4AF2-AEFC-BA002FF8DA49}" srcOrd="0" destOrd="0" presId="urn:microsoft.com/office/officeart/2005/8/layout/radial6"/>
    <dgm:cxn modelId="{0F6D3470-C8C7-4E29-A431-760219AC947A}" type="presOf" srcId="{F839D120-EECD-482C-B135-DA806C2311EA}" destId="{09E52441-CAF5-4C8C-8C4D-55988B5C1781}" srcOrd="0" destOrd="0" presId="urn:microsoft.com/office/officeart/2005/8/layout/radial6"/>
    <dgm:cxn modelId="{F70F672D-F641-4BD0-AB38-2A3204742775}" type="presOf" srcId="{DCE18D12-5305-4ED8-A36A-B33026988E5E}" destId="{8A3DC130-145B-4D44-A326-544A83E90258}" srcOrd="0" destOrd="0" presId="urn:microsoft.com/office/officeart/2005/8/layout/radial6"/>
    <dgm:cxn modelId="{53AEF8A3-38F6-4420-925E-9FC217C5B68D}" type="presOf" srcId="{F11B2871-B0A9-4E49-848B-66DC75A00139}" destId="{4A4620E5-B540-4440-B706-374038C143EC}" srcOrd="0" destOrd="0" presId="urn:microsoft.com/office/officeart/2005/8/layout/radial6"/>
    <dgm:cxn modelId="{1809CDF7-B3F6-4FCF-AE48-7EA63DF00F45}" type="presOf" srcId="{85F4AC9C-9A2C-45F8-9EEE-EB0C0929AECC}" destId="{4D39A7A6-F2C8-438F-9670-35D2FFDCFA00}" srcOrd="0" destOrd="0" presId="urn:microsoft.com/office/officeart/2005/8/layout/radial6"/>
    <dgm:cxn modelId="{1020F7F0-A6DE-4F6B-AFBB-B600F0AFCCB8}" srcId="{96BC8CD8-D49F-4039-A2D2-32C1A842ADA8}" destId="{DCE18D12-5305-4ED8-A36A-B33026988E5E}" srcOrd="1" destOrd="0" parTransId="{CA11B6D6-5C87-4ECC-B3F9-2ED6F2CF64C9}" sibTransId="{04E413EE-66BA-4BE6-B812-2F59C2CEEB8A}"/>
    <dgm:cxn modelId="{C76DCEC3-FEE8-4CAE-A9AA-F0F133313F25}" srcId="{96BC8CD8-D49F-4039-A2D2-32C1A842ADA8}" destId="{7BFD478C-3138-442F-98B5-C2E9096CD7F1}" srcOrd="3" destOrd="0" parTransId="{3BE1B86A-20FC-4710-B988-B86816065A11}" sibTransId="{85F4AC9C-9A2C-45F8-9EEE-EB0C0929AECC}"/>
    <dgm:cxn modelId="{D7A5756C-A344-42B0-AEC2-08A29185A4B4}" srcId="{96BC8CD8-D49F-4039-A2D2-32C1A842ADA8}" destId="{8F3DF9A0-DFE6-42BA-A5CD-3F5E19765B0C}" srcOrd="0" destOrd="0" parTransId="{207C2344-10F0-41BB-A22E-9589458D97A5}" sibTransId="{63265856-3490-4E1B-AB78-A73B1782E987}"/>
    <dgm:cxn modelId="{7FBB8727-F623-4202-8CF7-51C37D8C5AD9}" type="presOf" srcId="{96BC8CD8-D49F-4039-A2D2-32C1A842ADA8}" destId="{3D125D7B-8712-44DF-B6FB-90C63452EAC4}" srcOrd="0" destOrd="0" presId="urn:microsoft.com/office/officeart/2005/8/layout/radial6"/>
    <dgm:cxn modelId="{9FA7441B-87AE-49B6-93B1-8F0A10EA0AA3}" srcId="{96BC8CD8-D49F-4039-A2D2-32C1A842ADA8}" destId="{ECD3CBBF-3501-43A4-9913-4B5E5D572A84}" srcOrd="5" destOrd="0" parTransId="{9C15FC37-9951-42BF-AC69-BD4859CDC1FC}" sibTransId="{EF517C15-8EB2-4B30-8FF9-7E36750F103B}"/>
    <dgm:cxn modelId="{A67DDA72-4419-4DA5-84E3-10320C7BC781}" type="presOf" srcId="{63265856-3490-4E1B-AB78-A73B1782E987}" destId="{709DA2E8-6E36-4E2A-BE0E-622354D82209}" srcOrd="0" destOrd="0" presId="urn:microsoft.com/office/officeart/2005/8/layout/radial6"/>
    <dgm:cxn modelId="{962B30E2-EACC-47D0-8C60-C66F24AE71F9}" srcId="{96BC8CD8-D49F-4039-A2D2-32C1A842ADA8}" destId="{8613B4C8-0C51-4923-86A5-A6964C99803C}" srcOrd="2" destOrd="0" parTransId="{04976CB3-CF70-4B44-9999-3549E3595471}" sibTransId="{7F65DBAB-5E65-4A41-83E5-897A5877CDF1}"/>
    <dgm:cxn modelId="{DCB7C7A2-23E5-411C-8BB8-C22F5F46D2C0}" srcId="{F839D120-EECD-482C-B135-DA806C2311EA}" destId="{96BC8CD8-D49F-4039-A2D2-32C1A842ADA8}" srcOrd="0" destOrd="0" parTransId="{002FA40E-94C0-47E6-8030-16156DA612F6}" sibTransId="{8533EBF7-B510-48BF-A860-95EF31EA2DF1}"/>
    <dgm:cxn modelId="{83FA9B7D-0652-4716-864C-554A1E649121}" type="presOf" srcId="{9BB5FAF9-7D79-4FF5-913C-6D1163593D73}" destId="{51541119-C4C1-4531-8AC9-27C559B0F259}" srcOrd="0" destOrd="0" presId="urn:microsoft.com/office/officeart/2005/8/layout/radial6"/>
    <dgm:cxn modelId="{5B580EFE-0FDD-4FC1-B64A-08B519232225}" type="presOf" srcId="{04E413EE-66BA-4BE6-B812-2F59C2CEEB8A}" destId="{8B8FCF19-8249-4C4C-8547-FE668FC3AF26}" srcOrd="0" destOrd="0" presId="urn:microsoft.com/office/officeart/2005/8/layout/radial6"/>
    <dgm:cxn modelId="{F4CAF489-504A-487D-AB72-904A09E747CE}" type="presOf" srcId="{EF517C15-8EB2-4B30-8FF9-7E36750F103B}" destId="{0A63C240-8CDA-4519-BB0D-9BAA07564577}" srcOrd="0" destOrd="0" presId="urn:microsoft.com/office/officeart/2005/8/layout/radial6"/>
    <dgm:cxn modelId="{D0C20CE4-B31C-4895-B723-F957C49E2D1B}" srcId="{96BC8CD8-D49F-4039-A2D2-32C1A842ADA8}" destId="{F11B2871-B0A9-4E49-848B-66DC75A00139}" srcOrd="4" destOrd="0" parTransId="{11909709-127D-4DA4-99FD-AB670571A3B9}" sibTransId="{9BB5FAF9-7D79-4FF5-913C-6D1163593D73}"/>
    <dgm:cxn modelId="{1FB62523-7532-4B82-BC16-FE9BCF3D66D6}" type="presOf" srcId="{8F3DF9A0-DFE6-42BA-A5CD-3F5E19765B0C}" destId="{10F75F63-9CDE-4C39-8CC0-5F305AD01AA3}" srcOrd="0" destOrd="0" presId="urn:microsoft.com/office/officeart/2005/8/layout/radial6"/>
    <dgm:cxn modelId="{02419E03-A3F7-43F0-BC85-73652A0183C8}" type="presOf" srcId="{7F65DBAB-5E65-4A41-83E5-897A5877CDF1}" destId="{6ACC17BF-9F7B-4982-B195-B09D30EDBA7A}" srcOrd="0" destOrd="0" presId="urn:microsoft.com/office/officeart/2005/8/layout/radial6"/>
    <dgm:cxn modelId="{A0D51F8D-A79A-4A94-8091-EA14F1446276}" type="presOf" srcId="{8613B4C8-0C51-4923-86A5-A6964C99803C}" destId="{D7F21A8E-3939-4BA2-834A-5D428375582D}" srcOrd="0" destOrd="0" presId="urn:microsoft.com/office/officeart/2005/8/layout/radial6"/>
    <dgm:cxn modelId="{AE1D2460-9ECA-43BE-8E93-3BBDB8287539}" type="presParOf" srcId="{09E52441-CAF5-4C8C-8C4D-55988B5C1781}" destId="{3D125D7B-8712-44DF-B6FB-90C63452EAC4}" srcOrd="0" destOrd="0" presId="urn:microsoft.com/office/officeart/2005/8/layout/radial6"/>
    <dgm:cxn modelId="{8D4ABB60-4610-42E9-A8B3-8A82E0556881}" type="presParOf" srcId="{09E52441-CAF5-4C8C-8C4D-55988B5C1781}" destId="{10F75F63-9CDE-4C39-8CC0-5F305AD01AA3}" srcOrd="1" destOrd="0" presId="urn:microsoft.com/office/officeart/2005/8/layout/radial6"/>
    <dgm:cxn modelId="{22CB5939-6D80-43EB-84F5-E5CEF2639675}" type="presParOf" srcId="{09E52441-CAF5-4C8C-8C4D-55988B5C1781}" destId="{626049D9-EA55-490C-B6D6-2D9ECCD6929B}" srcOrd="2" destOrd="0" presId="urn:microsoft.com/office/officeart/2005/8/layout/radial6"/>
    <dgm:cxn modelId="{92C340E5-E7BB-4493-82A4-B12E2B6BE286}" type="presParOf" srcId="{09E52441-CAF5-4C8C-8C4D-55988B5C1781}" destId="{709DA2E8-6E36-4E2A-BE0E-622354D82209}" srcOrd="3" destOrd="0" presId="urn:microsoft.com/office/officeart/2005/8/layout/radial6"/>
    <dgm:cxn modelId="{3B1E63F4-64AC-40E0-85FC-E97E8A8AE79D}" type="presParOf" srcId="{09E52441-CAF5-4C8C-8C4D-55988B5C1781}" destId="{8A3DC130-145B-4D44-A326-544A83E90258}" srcOrd="4" destOrd="0" presId="urn:microsoft.com/office/officeart/2005/8/layout/radial6"/>
    <dgm:cxn modelId="{E54CCA77-60FC-4DE4-802D-326802121C01}" type="presParOf" srcId="{09E52441-CAF5-4C8C-8C4D-55988B5C1781}" destId="{F015716E-D4A8-441C-9589-ECADABEF1D1A}" srcOrd="5" destOrd="0" presId="urn:microsoft.com/office/officeart/2005/8/layout/radial6"/>
    <dgm:cxn modelId="{587D89BE-6810-4CA1-8468-3E6692D06C30}" type="presParOf" srcId="{09E52441-CAF5-4C8C-8C4D-55988B5C1781}" destId="{8B8FCF19-8249-4C4C-8547-FE668FC3AF26}" srcOrd="6" destOrd="0" presId="urn:microsoft.com/office/officeart/2005/8/layout/radial6"/>
    <dgm:cxn modelId="{719C2E99-5C64-4138-AEF8-F8A78AE9AC59}" type="presParOf" srcId="{09E52441-CAF5-4C8C-8C4D-55988B5C1781}" destId="{D7F21A8E-3939-4BA2-834A-5D428375582D}" srcOrd="7" destOrd="0" presId="urn:microsoft.com/office/officeart/2005/8/layout/radial6"/>
    <dgm:cxn modelId="{928CF8C8-6A85-4974-B2C7-BED73FDA5241}" type="presParOf" srcId="{09E52441-CAF5-4C8C-8C4D-55988B5C1781}" destId="{62A19DAC-6313-4E6E-A316-9FE123ED7387}" srcOrd="8" destOrd="0" presId="urn:microsoft.com/office/officeart/2005/8/layout/radial6"/>
    <dgm:cxn modelId="{E0E702DE-1D4A-4FB9-853B-4F8B4D0D9681}" type="presParOf" srcId="{09E52441-CAF5-4C8C-8C4D-55988B5C1781}" destId="{6ACC17BF-9F7B-4982-B195-B09D30EDBA7A}" srcOrd="9" destOrd="0" presId="urn:microsoft.com/office/officeart/2005/8/layout/radial6"/>
    <dgm:cxn modelId="{1B995862-7B6F-45E0-AAC1-8320E04C64D2}" type="presParOf" srcId="{09E52441-CAF5-4C8C-8C4D-55988B5C1781}" destId="{D942DE8B-1638-4800-A5ED-C0CE6F0AF1D8}" srcOrd="10" destOrd="0" presId="urn:microsoft.com/office/officeart/2005/8/layout/radial6"/>
    <dgm:cxn modelId="{D5B1A730-1FA4-4247-B691-F46AFACB18D3}" type="presParOf" srcId="{09E52441-CAF5-4C8C-8C4D-55988B5C1781}" destId="{295FCB7D-0AE9-4E23-9413-A90655F6F505}" srcOrd="11" destOrd="0" presId="urn:microsoft.com/office/officeart/2005/8/layout/radial6"/>
    <dgm:cxn modelId="{8BF3BFE1-4AB9-48EB-B718-D1109F036E1C}" type="presParOf" srcId="{09E52441-CAF5-4C8C-8C4D-55988B5C1781}" destId="{4D39A7A6-F2C8-438F-9670-35D2FFDCFA00}" srcOrd="12" destOrd="0" presId="urn:microsoft.com/office/officeart/2005/8/layout/radial6"/>
    <dgm:cxn modelId="{5AFCE8FE-8586-4713-9818-7B3D9EE2A65F}" type="presParOf" srcId="{09E52441-CAF5-4C8C-8C4D-55988B5C1781}" destId="{4A4620E5-B540-4440-B706-374038C143EC}" srcOrd="13" destOrd="0" presId="urn:microsoft.com/office/officeart/2005/8/layout/radial6"/>
    <dgm:cxn modelId="{35C6CF44-4E05-407C-9302-BAA512924404}" type="presParOf" srcId="{09E52441-CAF5-4C8C-8C4D-55988B5C1781}" destId="{026E66B1-F2EE-4C95-8505-3F7E7040AC68}" srcOrd="14" destOrd="0" presId="urn:microsoft.com/office/officeart/2005/8/layout/radial6"/>
    <dgm:cxn modelId="{1F128067-8BC3-4CFA-91EB-A8C38D6E9715}" type="presParOf" srcId="{09E52441-CAF5-4C8C-8C4D-55988B5C1781}" destId="{51541119-C4C1-4531-8AC9-27C559B0F259}" srcOrd="15" destOrd="0" presId="urn:microsoft.com/office/officeart/2005/8/layout/radial6"/>
    <dgm:cxn modelId="{2123D300-A41D-41AE-91CB-844AABD868EC}" type="presParOf" srcId="{09E52441-CAF5-4C8C-8C4D-55988B5C1781}" destId="{450313A0-084E-4AF2-AEFC-BA002FF8DA49}" srcOrd="16" destOrd="0" presId="urn:microsoft.com/office/officeart/2005/8/layout/radial6"/>
    <dgm:cxn modelId="{989CC6C2-66D8-4EB3-A1CB-4E3D7CE818AB}" type="presParOf" srcId="{09E52441-CAF5-4C8C-8C4D-55988B5C1781}" destId="{B239A80C-3A32-45A2-AED0-623925D64CAE}" srcOrd="17" destOrd="0" presId="urn:microsoft.com/office/officeart/2005/8/layout/radial6"/>
    <dgm:cxn modelId="{83F57B37-7F36-4250-9B65-0936B2C1F95C}" type="presParOf" srcId="{09E52441-CAF5-4C8C-8C4D-55988B5C1781}" destId="{0A63C240-8CDA-4519-BB0D-9BAA07564577}" srcOrd="18"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C506F0-5A95-4BB5-9752-05695531859A}" type="doc">
      <dgm:prSet loTypeId="urn:microsoft.com/office/officeart/2005/8/layout/chevron2" loCatId="list" qsTypeId="urn:microsoft.com/office/officeart/2005/8/quickstyle/3d9" qsCatId="3D" csTypeId="urn:microsoft.com/office/officeart/2005/8/colors/colorful1#1" csCatId="colorful" phldr="1"/>
      <dgm:spPr/>
      <dgm:t>
        <a:bodyPr/>
        <a:lstStyle/>
        <a:p>
          <a:endParaRPr lang="en-US"/>
        </a:p>
      </dgm:t>
    </dgm:pt>
    <dgm:pt modelId="{69B7DE28-7F62-4CA9-B903-C3E1E0EDFF69}">
      <dgm:prSet phldrT="[Text]"/>
      <dgm:spPr/>
      <dgm:t>
        <a:bodyPr/>
        <a:lstStyle/>
        <a:p>
          <a:r>
            <a:rPr lang="en-US" b="0" dirty="0" smtClean="0">
              <a:effectLst/>
            </a:rPr>
            <a:t>Pilot </a:t>
          </a:r>
          <a:r>
            <a:rPr lang="en-US" b="0" dirty="0" err="1" smtClean="0">
              <a:effectLst/>
            </a:rPr>
            <a:t>reserach</a:t>
          </a:r>
          <a:endParaRPr lang="en-US" b="0" dirty="0">
            <a:effectLst/>
          </a:endParaRPr>
        </a:p>
      </dgm:t>
    </dgm:pt>
    <dgm:pt modelId="{2AB28F13-FE11-4AD2-8E83-4C3646BC401E}" type="parTrans" cxnId="{9C6F5284-4A3E-4F5D-A5E1-DFCB8E26642E}">
      <dgm:prSet/>
      <dgm:spPr/>
      <dgm:t>
        <a:bodyPr/>
        <a:lstStyle/>
        <a:p>
          <a:endParaRPr lang="en-US">
            <a:solidFill>
              <a:srgbClr val="111111"/>
            </a:solidFill>
            <a:effectLst/>
          </a:endParaRPr>
        </a:p>
      </dgm:t>
    </dgm:pt>
    <dgm:pt modelId="{B17D64CE-EE46-4E6C-BEAB-40094B606A19}" type="sibTrans" cxnId="{9C6F5284-4A3E-4F5D-A5E1-DFCB8E26642E}">
      <dgm:prSet/>
      <dgm:spPr/>
      <dgm:t>
        <a:bodyPr/>
        <a:lstStyle/>
        <a:p>
          <a:endParaRPr lang="en-US">
            <a:solidFill>
              <a:srgbClr val="111111"/>
            </a:solidFill>
            <a:effectLst/>
          </a:endParaRPr>
        </a:p>
      </dgm:t>
    </dgm:pt>
    <dgm:pt modelId="{40898454-83BD-488A-BF0B-A8E13EA2CC61}">
      <dgm:prSet phldrT="[Text]" custT="1"/>
      <dgm:spPr/>
      <dgm:t>
        <a:bodyPr/>
        <a:lstStyle/>
        <a:p>
          <a:r>
            <a:rPr lang="en-US" sz="2000" dirty="0" smtClean="0">
              <a:effectLst/>
            </a:rPr>
            <a:t>Determining survey form</a:t>
          </a:r>
          <a:endParaRPr lang="en-US" sz="2000" dirty="0">
            <a:effectLst/>
          </a:endParaRPr>
        </a:p>
      </dgm:t>
    </dgm:pt>
    <dgm:pt modelId="{CD52B355-59E8-4E2C-8E64-1B8A457FA4FC}" type="parTrans" cxnId="{3EC5B1A8-E66C-457F-9AAE-91EDC26235A2}">
      <dgm:prSet/>
      <dgm:spPr/>
      <dgm:t>
        <a:bodyPr/>
        <a:lstStyle/>
        <a:p>
          <a:endParaRPr lang="en-US">
            <a:solidFill>
              <a:srgbClr val="111111"/>
            </a:solidFill>
            <a:effectLst/>
          </a:endParaRPr>
        </a:p>
      </dgm:t>
    </dgm:pt>
    <dgm:pt modelId="{8BDCC6DF-80F3-44A2-94C4-729253727DBB}" type="sibTrans" cxnId="{3EC5B1A8-E66C-457F-9AAE-91EDC26235A2}">
      <dgm:prSet/>
      <dgm:spPr/>
      <dgm:t>
        <a:bodyPr/>
        <a:lstStyle/>
        <a:p>
          <a:endParaRPr lang="en-US">
            <a:solidFill>
              <a:srgbClr val="111111"/>
            </a:solidFill>
            <a:effectLst/>
          </a:endParaRPr>
        </a:p>
      </dgm:t>
    </dgm:pt>
    <dgm:pt modelId="{F66A3B6D-7673-4888-B10E-6C9AFBB83311}">
      <dgm:prSet phldrT="[Text]" custT="1"/>
      <dgm:spPr/>
      <dgm:t>
        <a:bodyPr/>
        <a:lstStyle/>
        <a:p>
          <a:r>
            <a:rPr lang="en-US" sz="2000" dirty="0" smtClean="0">
              <a:effectLst/>
            </a:rPr>
            <a:t>Validity </a:t>
          </a:r>
          <a:endParaRPr lang="en-US" sz="2000" dirty="0">
            <a:effectLst/>
          </a:endParaRPr>
        </a:p>
      </dgm:t>
    </dgm:pt>
    <dgm:pt modelId="{8287EC89-9FD0-41E3-91C1-88343317AA95}" type="parTrans" cxnId="{B527C671-D0BF-4B5A-A92E-224BCDB7645A}">
      <dgm:prSet/>
      <dgm:spPr/>
      <dgm:t>
        <a:bodyPr/>
        <a:lstStyle/>
        <a:p>
          <a:endParaRPr lang="en-US">
            <a:solidFill>
              <a:srgbClr val="111111"/>
            </a:solidFill>
            <a:effectLst/>
          </a:endParaRPr>
        </a:p>
      </dgm:t>
    </dgm:pt>
    <dgm:pt modelId="{E635E067-DD03-4575-B80E-1D70E914FBF2}" type="sibTrans" cxnId="{B527C671-D0BF-4B5A-A92E-224BCDB7645A}">
      <dgm:prSet/>
      <dgm:spPr/>
      <dgm:t>
        <a:bodyPr/>
        <a:lstStyle/>
        <a:p>
          <a:endParaRPr lang="en-US">
            <a:solidFill>
              <a:srgbClr val="111111"/>
            </a:solidFill>
            <a:effectLst/>
          </a:endParaRPr>
        </a:p>
      </dgm:t>
    </dgm:pt>
    <dgm:pt modelId="{1D866221-3268-4E3D-8DBA-4C034AB420C4}">
      <dgm:prSet phldrT="[Text]"/>
      <dgm:spPr/>
      <dgm:t>
        <a:bodyPr/>
        <a:lstStyle/>
        <a:p>
          <a:r>
            <a:rPr lang="en-US" b="0" dirty="0" smtClean="0">
              <a:solidFill>
                <a:srgbClr val="ACB903"/>
              </a:solidFill>
              <a:effectLst/>
            </a:rPr>
            <a:t>Survey </a:t>
          </a:r>
          <a:endParaRPr lang="en-US" b="0" dirty="0">
            <a:solidFill>
              <a:srgbClr val="ACB903"/>
            </a:solidFill>
            <a:effectLst/>
          </a:endParaRPr>
        </a:p>
      </dgm:t>
    </dgm:pt>
    <dgm:pt modelId="{39AC6BBE-5D6F-4CA4-962A-DCF112F22237}" type="parTrans" cxnId="{848B4C0B-93E2-4A04-B8B9-DD3E3CD7695B}">
      <dgm:prSet/>
      <dgm:spPr/>
      <dgm:t>
        <a:bodyPr/>
        <a:lstStyle/>
        <a:p>
          <a:endParaRPr lang="en-US">
            <a:solidFill>
              <a:srgbClr val="111111"/>
            </a:solidFill>
            <a:effectLst/>
          </a:endParaRPr>
        </a:p>
      </dgm:t>
    </dgm:pt>
    <dgm:pt modelId="{892F7992-DB5D-4E6E-B181-E48562234FE3}" type="sibTrans" cxnId="{848B4C0B-93E2-4A04-B8B9-DD3E3CD7695B}">
      <dgm:prSet/>
      <dgm:spPr/>
      <dgm:t>
        <a:bodyPr/>
        <a:lstStyle/>
        <a:p>
          <a:endParaRPr lang="en-US">
            <a:solidFill>
              <a:srgbClr val="111111"/>
            </a:solidFill>
            <a:effectLst/>
          </a:endParaRPr>
        </a:p>
      </dgm:t>
    </dgm:pt>
    <dgm:pt modelId="{9FA42B03-CFCE-4852-90BB-F4E88D8FFEAA}">
      <dgm:prSet phldrT="[Text]" custT="1"/>
      <dgm:spPr/>
      <dgm:t>
        <a:bodyPr/>
        <a:lstStyle/>
        <a:p>
          <a:r>
            <a:rPr lang="en-US" sz="2000" dirty="0" smtClean="0">
              <a:effectLst/>
            </a:rPr>
            <a:t>Documentation, Sampling, Training, Survey, Tabulation and Data Analysis</a:t>
          </a:r>
          <a:endParaRPr lang="en-US" sz="2000" dirty="0">
            <a:effectLst/>
          </a:endParaRPr>
        </a:p>
      </dgm:t>
    </dgm:pt>
    <dgm:pt modelId="{D7B57882-1C2D-4FBD-A651-5943A8AF6666}" type="parTrans" cxnId="{736EE9CE-D54B-4C59-882A-83DB259A96B8}">
      <dgm:prSet/>
      <dgm:spPr/>
      <dgm:t>
        <a:bodyPr/>
        <a:lstStyle/>
        <a:p>
          <a:endParaRPr lang="en-US">
            <a:solidFill>
              <a:srgbClr val="111111"/>
            </a:solidFill>
            <a:effectLst/>
          </a:endParaRPr>
        </a:p>
      </dgm:t>
    </dgm:pt>
    <dgm:pt modelId="{D47597D0-F7EA-42F3-A927-74439728A115}" type="sibTrans" cxnId="{736EE9CE-D54B-4C59-882A-83DB259A96B8}">
      <dgm:prSet/>
      <dgm:spPr/>
      <dgm:t>
        <a:bodyPr/>
        <a:lstStyle/>
        <a:p>
          <a:endParaRPr lang="en-US">
            <a:solidFill>
              <a:srgbClr val="111111"/>
            </a:solidFill>
            <a:effectLst/>
          </a:endParaRPr>
        </a:p>
      </dgm:t>
    </dgm:pt>
    <dgm:pt modelId="{423A82DE-4949-4C76-9C13-42272EC45AFE}">
      <dgm:prSet phldrT="[Text]"/>
      <dgm:spPr/>
      <dgm:t>
        <a:bodyPr/>
        <a:lstStyle/>
        <a:p>
          <a:r>
            <a:rPr lang="en-US" b="0" dirty="0" smtClean="0">
              <a:effectLst/>
            </a:rPr>
            <a:t>Storage survey</a:t>
          </a:r>
          <a:endParaRPr lang="en-US" b="0" dirty="0">
            <a:effectLst/>
          </a:endParaRPr>
        </a:p>
      </dgm:t>
    </dgm:pt>
    <dgm:pt modelId="{47BE7A53-DE64-4FC6-8975-0BD1D4AA0C8E}" type="parTrans" cxnId="{27C80EE2-6661-4CBD-A251-7143D2973069}">
      <dgm:prSet/>
      <dgm:spPr/>
      <dgm:t>
        <a:bodyPr/>
        <a:lstStyle/>
        <a:p>
          <a:endParaRPr lang="en-US">
            <a:solidFill>
              <a:srgbClr val="111111"/>
            </a:solidFill>
            <a:effectLst/>
          </a:endParaRPr>
        </a:p>
      </dgm:t>
    </dgm:pt>
    <dgm:pt modelId="{ABAC05A6-3B76-42E9-8BBC-B05A1B8417BF}" type="sibTrans" cxnId="{27C80EE2-6661-4CBD-A251-7143D2973069}">
      <dgm:prSet/>
      <dgm:spPr/>
      <dgm:t>
        <a:bodyPr/>
        <a:lstStyle/>
        <a:p>
          <a:endParaRPr lang="en-US">
            <a:solidFill>
              <a:srgbClr val="111111"/>
            </a:solidFill>
            <a:effectLst/>
          </a:endParaRPr>
        </a:p>
      </dgm:t>
    </dgm:pt>
    <dgm:pt modelId="{9318ACAD-0922-4F7C-8D33-948D0C4A4E63}">
      <dgm:prSet phldrT="[Text]" custT="1"/>
      <dgm:spPr/>
      <dgm:t>
        <a:bodyPr/>
        <a:lstStyle/>
        <a:p>
          <a:r>
            <a:rPr lang="en-US" sz="2000" dirty="0" smtClean="0">
              <a:effectLst/>
            </a:rPr>
            <a:t>Data logger</a:t>
          </a:r>
          <a:endParaRPr lang="en-US" sz="2000" dirty="0">
            <a:effectLst/>
          </a:endParaRPr>
        </a:p>
      </dgm:t>
    </dgm:pt>
    <dgm:pt modelId="{A3C755A9-16B2-4B5B-87AA-6C31CE012D61}" type="parTrans" cxnId="{9AE42159-ABDA-4926-A877-B496A149E4AC}">
      <dgm:prSet/>
      <dgm:spPr/>
      <dgm:t>
        <a:bodyPr/>
        <a:lstStyle/>
        <a:p>
          <a:endParaRPr lang="en-US">
            <a:solidFill>
              <a:srgbClr val="111111"/>
            </a:solidFill>
            <a:effectLst/>
          </a:endParaRPr>
        </a:p>
      </dgm:t>
    </dgm:pt>
    <dgm:pt modelId="{31D2D2E7-E22C-4C72-8E39-6527FC3EB16B}" type="sibTrans" cxnId="{9AE42159-ABDA-4926-A877-B496A149E4AC}">
      <dgm:prSet/>
      <dgm:spPr/>
      <dgm:t>
        <a:bodyPr/>
        <a:lstStyle/>
        <a:p>
          <a:endParaRPr lang="en-US">
            <a:solidFill>
              <a:srgbClr val="111111"/>
            </a:solidFill>
            <a:effectLst/>
          </a:endParaRPr>
        </a:p>
      </dgm:t>
    </dgm:pt>
    <dgm:pt modelId="{678CC9E9-E37A-4A75-A6D6-11FCDB654311}">
      <dgm:prSet/>
      <dgm:spPr/>
      <dgm:t>
        <a:bodyPr/>
        <a:lstStyle/>
        <a:p>
          <a:r>
            <a:rPr lang="en-US" b="0" dirty="0" smtClean="0">
              <a:solidFill>
                <a:srgbClr val="232323"/>
              </a:solidFill>
              <a:effectLst/>
            </a:rPr>
            <a:t>Recommendation </a:t>
          </a:r>
          <a:endParaRPr lang="en-US" b="0" dirty="0">
            <a:solidFill>
              <a:srgbClr val="232323"/>
            </a:solidFill>
            <a:effectLst/>
          </a:endParaRPr>
        </a:p>
      </dgm:t>
    </dgm:pt>
    <dgm:pt modelId="{04EF9AB7-7D3B-4BBB-AABD-DC574D161AAF}" type="parTrans" cxnId="{0FF30598-816C-4AAF-B0C7-8580D0E4106E}">
      <dgm:prSet/>
      <dgm:spPr/>
      <dgm:t>
        <a:bodyPr/>
        <a:lstStyle/>
        <a:p>
          <a:endParaRPr lang="en-US">
            <a:solidFill>
              <a:srgbClr val="111111"/>
            </a:solidFill>
            <a:effectLst/>
          </a:endParaRPr>
        </a:p>
      </dgm:t>
    </dgm:pt>
    <dgm:pt modelId="{CA811122-7BF8-4574-AAA3-DC7C4F8B5E35}" type="sibTrans" cxnId="{0FF30598-816C-4AAF-B0C7-8580D0E4106E}">
      <dgm:prSet/>
      <dgm:spPr/>
      <dgm:t>
        <a:bodyPr/>
        <a:lstStyle/>
        <a:p>
          <a:endParaRPr lang="en-US">
            <a:solidFill>
              <a:srgbClr val="111111"/>
            </a:solidFill>
            <a:effectLst/>
          </a:endParaRPr>
        </a:p>
      </dgm:t>
    </dgm:pt>
    <dgm:pt modelId="{373972B8-CE49-4CCA-8A18-D764088087C5}">
      <dgm:prSet custT="1"/>
      <dgm:spPr/>
      <dgm:t>
        <a:bodyPr/>
        <a:lstStyle/>
        <a:p>
          <a:r>
            <a:rPr lang="en-US" sz="2000" dirty="0" smtClean="0">
              <a:effectLst/>
            </a:rPr>
            <a:t>Pyramidal damage and preservation solutions (conservation, restoration and digitization)</a:t>
          </a:r>
          <a:endParaRPr lang="en-US" sz="2000" dirty="0">
            <a:effectLst/>
          </a:endParaRPr>
        </a:p>
      </dgm:t>
    </dgm:pt>
    <dgm:pt modelId="{9EB52220-9FB5-4B01-B200-9AB254833B1E}" type="parTrans" cxnId="{6844DEC7-66AF-4957-8E68-D45BD241688D}">
      <dgm:prSet/>
      <dgm:spPr/>
      <dgm:t>
        <a:bodyPr/>
        <a:lstStyle/>
        <a:p>
          <a:endParaRPr lang="en-US">
            <a:solidFill>
              <a:srgbClr val="111111"/>
            </a:solidFill>
            <a:effectLst/>
          </a:endParaRPr>
        </a:p>
      </dgm:t>
    </dgm:pt>
    <dgm:pt modelId="{C62197A3-80CE-486F-9925-F6DB52D7FECC}" type="sibTrans" cxnId="{6844DEC7-66AF-4957-8E68-D45BD241688D}">
      <dgm:prSet/>
      <dgm:spPr/>
      <dgm:t>
        <a:bodyPr/>
        <a:lstStyle/>
        <a:p>
          <a:endParaRPr lang="en-US">
            <a:solidFill>
              <a:srgbClr val="111111"/>
            </a:solidFill>
            <a:effectLst/>
          </a:endParaRPr>
        </a:p>
      </dgm:t>
    </dgm:pt>
    <dgm:pt modelId="{DA71205C-834A-4C1E-A979-6DD73859C7B2}" type="pres">
      <dgm:prSet presAssocID="{B5C506F0-5A95-4BB5-9752-05695531859A}" presName="linearFlow" presStyleCnt="0">
        <dgm:presLayoutVars>
          <dgm:dir/>
          <dgm:animLvl val="lvl"/>
          <dgm:resizeHandles val="exact"/>
        </dgm:presLayoutVars>
      </dgm:prSet>
      <dgm:spPr/>
      <dgm:t>
        <a:bodyPr/>
        <a:lstStyle/>
        <a:p>
          <a:endParaRPr lang="en-US"/>
        </a:p>
      </dgm:t>
    </dgm:pt>
    <dgm:pt modelId="{4DEA69A9-85BF-49CC-891F-6BD9920EEDB5}" type="pres">
      <dgm:prSet presAssocID="{69B7DE28-7F62-4CA9-B903-C3E1E0EDFF69}" presName="composite" presStyleCnt="0"/>
      <dgm:spPr/>
      <dgm:t>
        <a:bodyPr/>
        <a:lstStyle/>
        <a:p>
          <a:endParaRPr lang="en-US"/>
        </a:p>
      </dgm:t>
    </dgm:pt>
    <dgm:pt modelId="{00215542-9364-4EF0-975E-7E5E1F8213F0}" type="pres">
      <dgm:prSet presAssocID="{69B7DE28-7F62-4CA9-B903-C3E1E0EDFF69}" presName="parentText" presStyleLbl="alignNode1" presStyleIdx="0" presStyleCnt="4">
        <dgm:presLayoutVars>
          <dgm:chMax val="1"/>
          <dgm:bulletEnabled val="1"/>
        </dgm:presLayoutVars>
      </dgm:prSet>
      <dgm:spPr/>
      <dgm:t>
        <a:bodyPr/>
        <a:lstStyle/>
        <a:p>
          <a:endParaRPr lang="en-US"/>
        </a:p>
      </dgm:t>
    </dgm:pt>
    <dgm:pt modelId="{3A051CBE-26CC-417C-B895-C7B94CB9414C}" type="pres">
      <dgm:prSet presAssocID="{69B7DE28-7F62-4CA9-B903-C3E1E0EDFF69}" presName="descendantText" presStyleLbl="alignAcc1" presStyleIdx="0" presStyleCnt="4">
        <dgm:presLayoutVars>
          <dgm:bulletEnabled val="1"/>
        </dgm:presLayoutVars>
      </dgm:prSet>
      <dgm:spPr/>
      <dgm:t>
        <a:bodyPr/>
        <a:lstStyle/>
        <a:p>
          <a:endParaRPr lang="en-US"/>
        </a:p>
      </dgm:t>
    </dgm:pt>
    <dgm:pt modelId="{6B647A12-60DA-4AF1-B34C-2730813C6172}" type="pres">
      <dgm:prSet presAssocID="{B17D64CE-EE46-4E6C-BEAB-40094B606A19}" presName="sp" presStyleCnt="0"/>
      <dgm:spPr/>
      <dgm:t>
        <a:bodyPr/>
        <a:lstStyle/>
        <a:p>
          <a:endParaRPr lang="en-US"/>
        </a:p>
      </dgm:t>
    </dgm:pt>
    <dgm:pt modelId="{19FEFC42-B732-467A-A5E5-A2F3AF9777C0}" type="pres">
      <dgm:prSet presAssocID="{1D866221-3268-4E3D-8DBA-4C034AB420C4}" presName="composite" presStyleCnt="0"/>
      <dgm:spPr/>
      <dgm:t>
        <a:bodyPr/>
        <a:lstStyle/>
        <a:p>
          <a:endParaRPr lang="en-US"/>
        </a:p>
      </dgm:t>
    </dgm:pt>
    <dgm:pt modelId="{90EE6A2E-8059-48EF-87F7-8AC9A0C8558E}" type="pres">
      <dgm:prSet presAssocID="{1D866221-3268-4E3D-8DBA-4C034AB420C4}" presName="parentText" presStyleLbl="alignNode1" presStyleIdx="1" presStyleCnt="4">
        <dgm:presLayoutVars>
          <dgm:chMax val="1"/>
          <dgm:bulletEnabled val="1"/>
        </dgm:presLayoutVars>
      </dgm:prSet>
      <dgm:spPr/>
      <dgm:t>
        <a:bodyPr/>
        <a:lstStyle/>
        <a:p>
          <a:endParaRPr lang="en-US"/>
        </a:p>
      </dgm:t>
    </dgm:pt>
    <dgm:pt modelId="{F2E4718F-D1B6-40B1-9284-9FAACA4BFAA6}" type="pres">
      <dgm:prSet presAssocID="{1D866221-3268-4E3D-8DBA-4C034AB420C4}" presName="descendantText" presStyleLbl="alignAcc1" presStyleIdx="1" presStyleCnt="4">
        <dgm:presLayoutVars>
          <dgm:bulletEnabled val="1"/>
        </dgm:presLayoutVars>
      </dgm:prSet>
      <dgm:spPr/>
      <dgm:t>
        <a:bodyPr/>
        <a:lstStyle/>
        <a:p>
          <a:endParaRPr lang="en-US"/>
        </a:p>
      </dgm:t>
    </dgm:pt>
    <dgm:pt modelId="{60B289FB-EBBA-47B3-BC9D-8B39D19A3B3E}" type="pres">
      <dgm:prSet presAssocID="{892F7992-DB5D-4E6E-B181-E48562234FE3}" presName="sp" presStyleCnt="0"/>
      <dgm:spPr/>
      <dgm:t>
        <a:bodyPr/>
        <a:lstStyle/>
        <a:p>
          <a:endParaRPr lang="en-US"/>
        </a:p>
      </dgm:t>
    </dgm:pt>
    <dgm:pt modelId="{86D1C0D5-FB49-4CF6-947F-A9621C8DFF56}" type="pres">
      <dgm:prSet presAssocID="{423A82DE-4949-4C76-9C13-42272EC45AFE}" presName="composite" presStyleCnt="0"/>
      <dgm:spPr/>
      <dgm:t>
        <a:bodyPr/>
        <a:lstStyle/>
        <a:p>
          <a:endParaRPr lang="en-US"/>
        </a:p>
      </dgm:t>
    </dgm:pt>
    <dgm:pt modelId="{E1F12612-731C-4B88-B1FB-50C93C6DEF09}" type="pres">
      <dgm:prSet presAssocID="{423A82DE-4949-4C76-9C13-42272EC45AFE}" presName="parentText" presStyleLbl="alignNode1" presStyleIdx="2" presStyleCnt="4">
        <dgm:presLayoutVars>
          <dgm:chMax val="1"/>
          <dgm:bulletEnabled val="1"/>
        </dgm:presLayoutVars>
      </dgm:prSet>
      <dgm:spPr/>
      <dgm:t>
        <a:bodyPr/>
        <a:lstStyle/>
        <a:p>
          <a:endParaRPr lang="en-US"/>
        </a:p>
      </dgm:t>
    </dgm:pt>
    <dgm:pt modelId="{FBF2212C-69D8-4CE9-B8F1-5DC3E525269A}" type="pres">
      <dgm:prSet presAssocID="{423A82DE-4949-4C76-9C13-42272EC45AFE}" presName="descendantText" presStyleLbl="alignAcc1" presStyleIdx="2" presStyleCnt="4">
        <dgm:presLayoutVars>
          <dgm:bulletEnabled val="1"/>
        </dgm:presLayoutVars>
      </dgm:prSet>
      <dgm:spPr/>
      <dgm:t>
        <a:bodyPr/>
        <a:lstStyle/>
        <a:p>
          <a:endParaRPr lang="en-US"/>
        </a:p>
      </dgm:t>
    </dgm:pt>
    <dgm:pt modelId="{AF08B418-7E32-46EC-9701-E89F364532DB}" type="pres">
      <dgm:prSet presAssocID="{ABAC05A6-3B76-42E9-8BBC-B05A1B8417BF}" presName="sp" presStyleCnt="0"/>
      <dgm:spPr/>
      <dgm:t>
        <a:bodyPr/>
        <a:lstStyle/>
        <a:p>
          <a:endParaRPr lang="en-US"/>
        </a:p>
      </dgm:t>
    </dgm:pt>
    <dgm:pt modelId="{BBAE196D-72B7-40CF-961A-AC6C57A70C57}" type="pres">
      <dgm:prSet presAssocID="{678CC9E9-E37A-4A75-A6D6-11FCDB654311}" presName="composite" presStyleCnt="0"/>
      <dgm:spPr/>
      <dgm:t>
        <a:bodyPr/>
        <a:lstStyle/>
        <a:p>
          <a:endParaRPr lang="en-US"/>
        </a:p>
      </dgm:t>
    </dgm:pt>
    <dgm:pt modelId="{5298B1F2-D758-4485-8DDB-E7CC0464AD91}" type="pres">
      <dgm:prSet presAssocID="{678CC9E9-E37A-4A75-A6D6-11FCDB654311}" presName="parentText" presStyleLbl="alignNode1" presStyleIdx="3" presStyleCnt="4" custLinFactNeighborX="4359">
        <dgm:presLayoutVars>
          <dgm:chMax val="1"/>
          <dgm:bulletEnabled val="1"/>
        </dgm:presLayoutVars>
      </dgm:prSet>
      <dgm:spPr/>
      <dgm:t>
        <a:bodyPr/>
        <a:lstStyle/>
        <a:p>
          <a:endParaRPr lang="en-US"/>
        </a:p>
      </dgm:t>
    </dgm:pt>
    <dgm:pt modelId="{3C04FEB9-79E6-4AF8-899A-EE91EB645929}" type="pres">
      <dgm:prSet presAssocID="{678CC9E9-E37A-4A75-A6D6-11FCDB654311}" presName="descendantText" presStyleLbl="alignAcc1" presStyleIdx="3" presStyleCnt="4">
        <dgm:presLayoutVars>
          <dgm:bulletEnabled val="1"/>
        </dgm:presLayoutVars>
      </dgm:prSet>
      <dgm:spPr/>
      <dgm:t>
        <a:bodyPr/>
        <a:lstStyle/>
        <a:p>
          <a:endParaRPr lang="en-US"/>
        </a:p>
      </dgm:t>
    </dgm:pt>
  </dgm:ptLst>
  <dgm:cxnLst>
    <dgm:cxn modelId="{736EE9CE-D54B-4C59-882A-83DB259A96B8}" srcId="{1D866221-3268-4E3D-8DBA-4C034AB420C4}" destId="{9FA42B03-CFCE-4852-90BB-F4E88D8FFEAA}" srcOrd="0" destOrd="0" parTransId="{D7B57882-1C2D-4FBD-A651-5943A8AF6666}" sibTransId="{D47597D0-F7EA-42F3-A927-74439728A115}"/>
    <dgm:cxn modelId="{51DBDADB-2EA2-49D7-9EAA-97C4DC0C53CD}" type="presOf" srcId="{9FA42B03-CFCE-4852-90BB-F4E88D8FFEAA}" destId="{F2E4718F-D1B6-40B1-9284-9FAACA4BFAA6}" srcOrd="0" destOrd="0" presId="urn:microsoft.com/office/officeart/2005/8/layout/chevron2"/>
    <dgm:cxn modelId="{E27D9FDF-1CF1-4F10-BA6C-FD9DAE82E6D2}" type="presOf" srcId="{9318ACAD-0922-4F7C-8D33-948D0C4A4E63}" destId="{FBF2212C-69D8-4CE9-B8F1-5DC3E525269A}" srcOrd="0" destOrd="0" presId="urn:microsoft.com/office/officeart/2005/8/layout/chevron2"/>
    <dgm:cxn modelId="{EF9FFE5E-2064-4011-8D33-5D4AA0E484C9}" type="presOf" srcId="{1D866221-3268-4E3D-8DBA-4C034AB420C4}" destId="{90EE6A2E-8059-48EF-87F7-8AC9A0C8558E}" srcOrd="0" destOrd="0" presId="urn:microsoft.com/office/officeart/2005/8/layout/chevron2"/>
    <dgm:cxn modelId="{848B4C0B-93E2-4A04-B8B9-DD3E3CD7695B}" srcId="{B5C506F0-5A95-4BB5-9752-05695531859A}" destId="{1D866221-3268-4E3D-8DBA-4C034AB420C4}" srcOrd="1" destOrd="0" parTransId="{39AC6BBE-5D6F-4CA4-962A-DCF112F22237}" sibTransId="{892F7992-DB5D-4E6E-B181-E48562234FE3}"/>
    <dgm:cxn modelId="{CCFBD519-BED3-48DE-A9BB-13C1E5E5E083}" type="presOf" srcId="{678CC9E9-E37A-4A75-A6D6-11FCDB654311}" destId="{5298B1F2-D758-4485-8DDB-E7CC0464AD91}" srcOrd="0" destOrd="0" presId="urn:microsoft.com/office/officeart/2005/8/layout/chevron2"/>
    <dgm:cxn modelId="{9AE42159-ABDA-4926-A877-B496A149E4AC}" srcId="{423A82DE-4949-4C76-9C13-42272EC45AFE}" destId="{9318ACAD-0922-4F7C-8D33-948D0C4A4E63}" srcOrd="0" destOrd="0" parTransId="{A3C755A9-16B2-4B5B-87AA-6C31CE012D61}" sibTransId="{31D2D2E7-E22C-4C72-8E39-6527FC3EB16B}"/>
    <dgm:cxn modelId="{6844DEC7-66AF-4957-8E68-D45BD241688D}" srcId="{678CC9E9-E37A-4A75-A6D6-11FCDB654311}" destId="{373972B8-CE49-4CCA-8A18-D764088087C5}" srcOrd="0" destOrd="0" parTransId="{9EB52220-9FB5-4B01-B200-9AB254833B1E}" sibTransId="{C62197A3-80CE-486F-9925-F6DB52D7FECC}"/>
    <dgm:cxn modelId="{0FF30598-816C-4AAF-B0C7-8580D0E4106E}" srcId="{B5C506F0-5A95-4BB5-9752-05695531859A}" destId="{678CC9E9-E37A-4A75-A6D6-11FCDB654311}" srcOrd="3" destOrd="0" parTransId="{04EF9AB7-7D3B-4BBB-AABD-DC574D161AAF}" sibTransId="{CA811122-7BF8-4574-AAA3-DC7C4F8B5E35}"/>
    <dgm:cxn modelId="{F61E2E06-3386-456F-8E79-B9529C8A65F3}" type="presOf" srcId="{40898454-83BD-488A-BF0B-A8E13EA2CC61}" destId="{3A051CBE-26CC-417C-B895-C7B94CB9414C}" srcOrd="0" destOrd="0" presId="urn:microsoft.com/office/officeart/2005/8/layout/chevron2"/>
    <dgm:cxn modelId="{7841DF4A-BC44-49AF-A084-501CF20109AD}" type="presOf" srcId="{373972B8-CE49-4CCA-8A18-D764088087C5}" destId="{3C04FEB9-79E6-4AF8-899A-EE91EB645929}" srcOrd="0" destOrd="0" presId="urn:microsoft.com/office/officeart/2005/8/layout/chevron2"/>
    <dgm:cxn modelId="{6A1A63E9-C3BC-430F-96D0-D7509C033101}" type="presOf" srcId="{B5C506F0-5A95-4BB5-9752-05695531859A}" destId="{DA71205C-834A-4C1E-A979-6DD73859C7B2}" srcOrd="0" destOrd="0" presId="urn:microsoft.com/office/officeart/2005/8/layout/chevron2"/>
    <dgm:cxn modelId="{102440F6-D81A-458A-8C51-6095D9C18CD1}" type="presOf" srcId="{69B7DE28-7F62-4CA9-B903-C3E1E0EDFF69}" destId="{00215542-9364-4EF0-975E-7E5E1F8213F0}" srcOrd="0" destOrd="0" presId="urn:microsoft.com/office/officeart/2005/8/layout/chevron2"/>
    <dgm:cxn modelId="{6BD071A8-1574-4458-845B-3EE8A7958ECB}" type="presOf" srcId="{423A82DE-4949-4C76-9C13-42272EC45AFE}" destId="{E1F12612-731C-4B88-B1FB-50C93C6DEF09}" srcOrd="0" destOrd="0" presId="urn:microsoft.com/office/officeart/2005/8/layout/chevron2"/>
    <dgm:cxn modelId="{B5833544-C7D6-475E-8FD8-D9E9DC00A3B9}" type="presOf" srcId="{F66A3B6D-7673-4888-B10E-6C9AFBB83311}" destId="{3A051CBE-26CC-417C-B895-C7B94CB9414C}" srcOrd="0" destOrd="1" presId="urn:microsoft.com/office/officeart/2005/8/layout/chevron2"/>
    <dgm:cxn modelId="{B527C671-D0BF-4B5A-A92E-224BCDB7645A}" srcId="{69B7DE28-7F62-4CA9-B903-C3E1E0EDFF69}" destId="{F66A3B6D-7673-4888-B10E-6C9AFBB83311}" srcOrd="1" destOrd="0" parTransId="{8287EC89-9FD0-41E3-91C1-88343317AA95}" sibTransId="{E635E067-DD03-4575-B80E-1D70E914FBF2}"/>
    <dgm:cxn modelId="{9C6F5284-4A3E-4F5D-A5E1-DFCB8E26642E}" srcId="{B5C506F0-5A95-4BB5-9752-05695531859A}" destId="{69B7DE28-7F62-4CA9-B903-C3E1E0EDFF69}" srcOrd="0" destOrd="0" parTransId="{2AB28F13-FE11-4AD2-8E83-4C3646BC401E}" sibTransId="{B17D64CE-EE46-4E6C-BEAB-40094B606A19}"/>
    <dgm:cxn modelId="{3EC5B1A8-E66C-457F-9AAE-91EDC26235A2}" srcId="{69B7DE28-7F62-4CA9-B903-C3E1E0EDFF69}" destId="{40898454-83BD-488A-BF0B-A8E13EA2CC61}" srcOrd="0" destOrd="0" parTransId="{CD52B355-59E8-4E2C-8E64-1B8A457FA4FC}" sibTransId="{8BDCC6DF-80F3-44A2-94C4-729253727DBB}"/>
    <dgm:cxn modelId="{27C80EE2-6661-4CBD-A251-7143D2973069}" srcId="{B5C506F0-5A95-4BB5-9752-05695531859A}" destId="{423A82DE-4949-4C76-9C13-42272EC45AFE}" srcOrd="2" destOrd="0" parTransId="{47BE7A53-DE64-4FC6-8975-0BD1D4AA0C8E}" sibTransId="{ABAC05A6-3B76-42E9-8BBC-B05A1B8417BF}"/>
    <dgm:cxn modelId="{07105927-7993-43F8-B1FB-EA3FB68856E1}" type="presParOf" srcId="{DA71205C-834A-4C1E-A979-6DD73859C7B2}" destId="{4DEA69A9-85BF-49CC-891F-6BD9920EEDB5}" srcOrd="0" destOrd="0" presId="urn:microsoft.com/office/officeart/2005/8/layout/chevron2"/>
    <dgm:cxn modelId="{3C881AF3-13CE-4747-A577-7749497A5833}" type="presParOf" srcId="{4DEA69A9-85BF-49CC-891F-6BD9920EEDB5}" destId="{00215542-9364-4EF0-975E-7E5E1F8213F0}" srcOrd="0" destOrd="0" presId="urn:microsoft.com/office/officeart/2005/8/layout/chevron2"/>
    <dgm:cxn modelId="{C4E4A99F-65D3-4213-8685-8214F0540537}" type="presParOf" srcId="{4DEA69A9-85BF-49CC-891F-6BD9920EEDB5}" destId="{3A051CBE-26CC-417C-B895-C7B94CB9414C}" srcOrd="1" destOrd="0" presId="urn:microsoft.com/office/officeart/2005/8/layout/chevron2"/>
    <dgm:cxn modelId="{1A2CC519-C228-45CF-A528-7713409DB052}" type="presParOf" srcId="{DA71205C-834A-4C1E-A979-6DD73859C7B2}" destId="{6B647A12-60DA-4AF1-B34C-2730813C6172}" srcOrd="1" destOrd="0" presId="urn:microsoft.com/office/officeart/2005/8/layout/chevron2"/>
    <dgm:cxn modelId="{4F9C547B-18EB-439A-A196-27B7B001C495}" type="presParOf" srcId="{DA71205C-834A-4C1E-A979-6DD73859C7B2}" destId="{19FEFC42-B732-467A-A5E5-A2F3AF9777C0}" srcOrd="2" destOrd="0" presId="urn:microsoft.com/office/officeart/2005/8/layout/chevron2"/>
    <dgm:cxn modelId="{2D634AF9-CFF3-4DEC-ADC6-E4C85E7EED6B}" type="presParOf" srcId="{19FEFC42-B732-467A-A5E5-A2F3AF9777C0}" destId="{90EE6A2E-8059-48EF-87F7-8AC9A0C8558E}" srcOrd="0" destOrd="0" presId="urn:microsoft.com/office/officeart/2005/8/layout/chevron2"/>
    <dgm:cxn modelId="{21CFAFD8-39E4-4F0D-9F3E-802D0C608330}" type="presParOf" srcId="{19FEFC42-B732-467A-A5E5-A2F3AF9777C0}" destId="{F2E4718F-D1B6-40B1-9284-9FAACA4BFAA6}" srcOrd="1" destOrd="0" presId="urn:microsoft.com/office/officeart/2005/8/layout/chevron2"/>
    <dgm:cxn modelId="{C163847C-EE8E-412A-BEC9-6779D7977897}" type="presParOf" srcId="{DA71205C-834A-4C1E-A979-6DD73859C7B2}" destId="{60B289FB-EBBA-47B3-BC9D-8B39D19A3B3E}" srcOrd="3" destOrd="0" presId="urn:microsoft.com/office/officeart/2005/8/layout/chevron2"/>
    <dgm:cxn modelId="{FD36C0FE-D00B-4F84-A7C7-272E2356F5DB}" type="presParOf" srcId="{DA71205C-834A-4C1E-A979-6DD73859C7B2}" destId="{86D1C0D5-FB49-4CF6-947F-A9621C8DFF56}" srcOrd="4" destOrd="0" presId="urn:microsoft.com/office/officeart/2005/8/layout/chevron2"/>
    <dgm:cxn modelId="{B9E3B160-4143-4EA8-8E2B-593BC4139D0F}" type="presParOf" srcId="{86D1C0D5-FB49-4CF6-947F-A9621C8DFF56}" destId="{E1F12612-731C-4B88-B1FB-50C93C6DEF09}" srcOrd="0" destOrd="0" presId="urn:microsoft.com/office/officeart/2005/8/layout/chevron2"/>
    <dgm:cxn modelId="{59230910-C834-4359-859E-2E0DE314A4F8}" type="presParOf" srcId="{86D1C0D5-FB49-4CF6-947F-A9621C8DFF56}" destId="{FBF2212C-69D8-4CE9-B8F1-5DC3E525269A}" srcOrd="1" destOrd="0" presId="urn:microsoft.com/office/officeart/2005/8/layout/chevron2"/>
    <dgm:cxn modelId="{C72200E0-D9FE-4FC7-9E21-838DE209A5A2}" type="presParOf" srcId="{DA71205C-834A-4C1E-A979-6DD73859C7B2}" destId="{AF08B418-7E32-46EC-9701-E89F364532DB}" srcOrd="5" destOrd="0" presId="urn:microsoft.com/office/officeart/2005/8/layout/chevron2"/>
    <dgm:cxn modelId="{12AC0834-8DA0-4CE5-8FEB-7ADF9A35A5CD}" type="presParOf" srcId="{DA71205C-834A-4C1E-A979-6DD73859C7B2}" destId="{BBAE196D-72B7-40CF-961A-AC6C57A70C57}" srcOrd="6" destOrd="0" presId="urn:microsoft.com/office/officeart/2005/8/layout/chevron2"/>
    <dgm:cxn modelId="{7AA38188-260B-4876-9995-5DD0B25F3866}" type="presParOf" srcId="{BBAE196D-72B7-40CF-961A-AC6C57A70C57}" destId="{5298B1F2-D758-4485-8DDB-E7CC0464AD91}" srcOrd="0" destOrd="0" presId="urn:microsoft.com/office/officeart/2005/8/layout/chevron2"/>
    <dgm:cxn modelId="{1E2F45CC-6F1F-4F4B-8AD0-292A0DE1DCB6}" type="presParOf" srcId="{BBAE196D-72B7-40CF-961A-AC6C57A70C57}" destId="{3C04FEB9-79E6-4AF8-899A-EE91EB64592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B7C179-F698-4D33-8F5F-2895859364F7}">
      <dsp:nvSpPr>
        <dsp:cNvPr id="0" name=""/>
        <dsp:cNvSpPr/>
      </dsp:nvSpPr>
      <dsp:spPr>
        <a:xfrm>
          <a:off x="0" y="366485"/>
          <a:ext cx="8418286" cy="5261428"/>
        </a:xfrm>
        <a:prstGeom prst="swooshArrow">
          <a:avLst>
            <a:gd name="adj1" fmla="val 25000"/>
            <a:gd name="adj2" fmla="val 25000"/>
          </a:avLst>
        </a:prstGeom>
        <a:solidFill>
          <a:schemeClr val="accent4">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B3079468-9155-4A72-81EE-CB2915EDC6B4}">
      <dsp:nvSpPr>
        <dsp:cNvPr id="0" name=""/>
        <dsp:cNvSpPr/>
      </dsp:nvSpPr>
      <dsp:spPr>
        <a:xfrm>
          <a:off x="829201" y="4278884"/>
          <a:ext cx="193620" cy="193620"/>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0C4CEC3-DB05-4144-AE69-EE5125BF4DE8}">
      <dsp:nvSpPr>
        <dsp:cNvPr id="0" name=""/>
        <dsp:cNvSpPr/>
      </dsp:nvSpPr>
      <dsp:spPr>
        <a:xfrm>
          <a:off x="1044115" y="4375694"/>
          <a:ext cx="1587815" cy="1252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96" tIns="0" rIns="0" bIns="0" numCol="1" spcCol="1270" anchor="t" anchorCtr="0">
          <a:noAutofit/>
        </a:bodyPr>
        <a:lstStyle/>
        <a:p>
          <a:pPr lvl="0" algn="l" defTabSz="800100">
            <a:lnSpc>
              <a:spcPct val="90000"/>
            </a:lnSpc>
            <a:spcBef>
              <a:spcPct val="0"/>
            </a:spcBef>
            <a:spcAft>
              <a:spcPct val="35000"/>
            </a:spcAft>
          </a:pPr>
          <a:r>
            <a:rPr lang="en-US" sz="1800" kern="1200" dirty="0" smtClean="0">
              <a:solidFill>
                <a:srgbClr val="232323"/>
              </a:solidFill>
            </a:rPr>
            <a:t>Setting goals</a:t>
          </a:r>
          <a:endParaRPr lang="en-US" sz="1800" kern="1200" dirty="0">
            <a:solidFill>
              <a:srgbClr val="232323"/>
            </a:solidFill>
          </a:endParaRPr>
        </a:p>
      </dsp:txBody>
      <dsp:txXfrm>
        <a:off x="1044115" y="4375694"/>
        <a:ext cx="1587815" cy="1252220"/>
      </dsp:txXfrm>
    </dsp:sp>
    <dsp:sp modelId="{4B376DE1-1690-47F0-A60C-CDED6B067FB9}">
      <dsp:nvSpPr>
        <dsp:cNvPr id="0" name=""/>
        <dsp:cNvSpPr/>
      </dsp:nvSpPr>
      <dsp:spPr>
        <a:xfrm>
          <a:off x="1877277" y="3271846"/>
          <a:ext cx="303058" cy="303058"/>
        </a:xfrm>
        <a:prstGeom prst="ellipse">
          <a:avLst/>
        </a:prstGeom>
        <a:solidFill>
          <a:schemeClr val="accent4">
            <a:hueOff val="-399716"/>
            <a:satOff val="1651"/>
            <a:lumOff val="14117"/>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32A926B-B39E-40C4-B7BA-B9722429A66D}">
      <dsp:nvSpPr>
        <dsp:cNvPr id="0" name=""/>
        <dsp:cNvSpPr/>
      </dsp:nvSpPr>
      <dsp:spPr>
        <a:xfrm>
          <a:off x="2028806" y="3423375"/>
          <a:ext cx="1397435" cy="2204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584" tIns="0" rIns="0" bIns="0" numCol="1" spcCol="1270" anchor="t" anchorCtr="0">
          <a:noAutofit/>
        </a:bodyPr>
        <a:lstStyle/>
        <a:p>
          <a:pPr lvl="0" algn="l" defTabSz="800100">
            <a:lnSpc>
              <a:spcPct val="90000"/>
            </a:lnSpc>
            <a:spcBef>
              <a:spcPct val="0"/>
            </a:spcBef>
            <a:spcAft>
              <a:spcPct val="35000"/>
            </a:spcAft>
          </a:pPr>
          <a:r>
            <a:rPr lang="en-US" sz="1800" kern="1200" dirty="0" smtClean="0">
              <a:solidFill>
                <a:srgbClr val="232323"/>
              </a:solidFill>
            </a:rPr>
            <a:t>Sampling determination</a:t>
          </a:r>
          <a:endParaRPr lang="en-US" sz="1800" kern="1200" dirty="0">
            <a:solidFill>
              <a:srgbClr val="232323"/>
            </a:solidFill>
          </a:endParaRPr>
        </a:p>
      </dsp:txBody>
      <dsp:txXfrm>
        <a:off x="2028806" y="3423375"/>
        <a:ext cx="1397435" cy="2204538"/>
      </dsp:txXfrm>
    </dsp:sp>
    <dsp:sp modelId="{EAB4B7FF-FF17-4CFD-BD8C-30E3A6D33BC2}">
      <dsp:nvSpPr>
        <dsp:cNvPr id="0" name=""/>
        <dsp:cNvSpPr/>
      </dsp:nvSpPr>
      <dsp:spPr>
        <a:xfrm>
          <a:off x="3224203" y="2468952"/>
          <a:ext cx="404077" cy="404077"/>
        </a:xfrm>
        <a:prstGeom prst="ellipse">
          <a:avLst/>
        </a:prstGeom>
        <a:solidFill>
          <a:schemeClr val="accent4">
            <a:hueOff val="-799431"/>
            <a:satOff val="3301"/>
            <a:lumOff val="28234"/>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B77E756-20E5-4FBA-B8E5-914A14B1D39B}">
      <dsp:nvSpPr>
        <dsp:cNvPr id="0" name=""/>
        <dsp:cNvSpPr/>
      </dsp:nvSpPr>
      <dsp:spPr>
        <a:xfrm>
          <a:off x="3426242" y="2670991"/>
          <a:ext cx="1624729" cy="2956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112" tIns="0" rIns="0" bIns="0" numCol="1" spcCol="1270" anchor="t" anchorCtr="0">
          <a:noAutofit/>
        </a:bodyPr>
        <a:lstStyle/>
        <a:p>
          <a:pPr lvl="0" algn="l" defTabSz="800100">
            <a:lnSpc>
              <a:spcPct val="90000"/>
            </a:lnSpc>
            <a:spcBef>
              <a:spcPct val="0"/>
            </a:spcBef>
            <a:spcAft>
              <a:spcPct val="35000"/>
            </a:spcAft>
          </a:pPr>
          <a:r>
            <a:rPr lang="en-US" sz="1800" kern="1200" dirty="0" smtClean="0">
              <a:solidFill>
                <a:srgbClr val="232323"/>
              </a:solidFill>
            </a:rPr>
            <a:t>Implementation of survey</a:t>
          </a:r>
          <a:endParaRPr lang="en-US" sz="1800" kern="1200" dirty="0">
            <a:solidFill>
              <a:srgbClr val="232323"/>
            </a:solidFill>
          </a:endParaRPr>
        </a:p>
      </dsp:txBody>
      <dsp:txXfrm>
        <a:off x="3426242" y="2670991"/>
        <a:ext cx="1624729" cy="2956922"/>
      </dsp:txXfrm>
    </dsp:sp>
    <dsp:sp modelId="{1CD9C30F-4B10-4ABC-A832-0233FC99D3B4}">
      <dsp:nvSpPr>
        <dsp:cNvPr id="0" name=""/>
        <dsp:cNvSpPr/>
      </dsp:nvSpPr>
      <dsp:spPr>
        <a:xfrm>
          <a:off x="4790004" y="1841790"/>
          <a:ext cx="521933" cy="521933"/>
        </a:xfrm>
        <a:prstGeom prst="ellipse">
          <a:avLst/>
        </a:prstGeom>
        <a:solidFill>
          <a:schemeClr val="accent4">
            <a:hueOff val="-1199147"/>
            <a:satOff val="4952"/>
            <a:lumOff val="42351"/>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710271F-4823-4432-87EC-BF59BFC87A08}">
      <dsp:nvSpPr>
        <dsp:cNvPr id="0" name=""/>
        <dsp:cNvSpPr/>
      </dsp:nvSpPr>
      <dsp:spPr>
        <a:xfrm>
          <a:off x="5050971" y="2102757"/>
          <a:ext cx="1683657" cy="3525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562" tIns="0" rIns="0" bIns="0" numCol="1" spcCol="1270" anchor="t" anchorCtr="0">
          <a:noAutofit/>
        </a:bodyPr>
        <a:lstStyle/>
        <a:p>
          <a:pPr lvl="0" algn="l" defTabSz="800100">
            <a:lnSpc>
              <a:spcPct val="90000"/>
            </a:lnSpc>
            <a:spcBef>
              <a:spcPct val="0"/>
            </a:spcBef>
            <a:spcAft>
              <a:spcPct val="35000"/>
            </a:spcAft>
          </a:pPr>
          <a:r>
            <a:rPr lang="en-US" sz="1800" kern="1200" dirty="0" smtClean="0">
              <a:solidFill>
                <a:srgbClr val="232323"/>
              </a:solidFill>
            </a:rPr>
            <a:t>Data analysis</a:t>
          </a:r>
          <a:endParaRPr lang="en-US" sz="1800" kern="1200" dirty="0">
            <a:solidFill>
              <a:srgbClr val="232323"/>
            </a:solidFill>
          </a:endParaRPr>
        </a:p>
      </dsp:txBody>
      <dsp:txXfrm>
        <a:off x="5050971" y="2102757"/>
        <a:ext cx="1683657" cy="3525157"/>
      </dsp:txXfrm>
    </dsp:sp>
    <dsp:sp modelId="{3991026D-F537-4098-9F4E-E6053A4952A8}">
      <dsp:nvSpPr>
        <dsp:cNvPr id="0" name=""/>
        <dsp:cNvSpPr/>
      </dsp:nvSpPr>
      <dsp:spPr>
        <a:xfrm>
          <a:off x="6402106" y="1422980"/>
          <a:ext cx="665044" cy="665044"/>
        </a:xfrm>
        <a:prstGeom prst="ellipse">
          <a:avLst/>
        </a:prstGeom>
        <a:solidFill>
          <a:schemeClr val="accent4">
            <a:hueOff val="-1598862"/>
            <a:satOff val="6603"/>
            <a:lumOff val="5646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A143434-B9C8-45B4-A293-857E9FFEF869}">
      <dsp:nvSpPr>
        <dsp:cNvPr id="0" name=""/>
        <dsp:cNvSpPr/>
      </dsp:nvSpPr>
      <dsp:spPr>
        <a:xfrm>
          <a:off x="6734628" y="1989590"/>
          <a:ext cx="1683657" cy="3872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393" tIns="0" rIns="0" bIns="0" numCol="1" spcCol="1270" anchor="t" anchorCtr="0">
          <a:noAutofit/>
        </a:bodyPr>
        <a:lstStyle/>
        <a:p>
          <a:pPr lvl="0" algn="l" defTabSz="800100">
            <a:lnSpc>
              <a:spcPct val="90000"/>
            </a:lnSpc>
            <a:spcBef>
              <a:spcPct val="0"/>
            </a:spcBef>
            <a:spcAft>
              <a:spcPct val="35000"/>
            </a:spcAft>
          </a:pPr>
          <a:r>
            <a:rPr lang="en-US" sz="1800" kern="1200" dirty="0" smtClean="0">
              <a:solidFill>
                <a:srgbClr val="232323"/>
              </a:solidFill>
            </a:rPr>
            <a:t>Interpretation</a:t>
          </a:r>
          <a:endParaRPr lang="en-US" sz="1800" kern="1200" dirty="0">
            <a:solidFill>
              <a:srgbClr val="232323"/>
            </a:solidFill>
          </a:endParaRPr>
        </a:p>
      </dsp:txBody>
      <dsp:txXfrm>
        <a:off x="6734628" y="1989590"/>
        <a:ext cx="1683657" cy="387241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63C240-8CDA-4519-BB0D-9BAA07564577}">
      <dsp:nvSpPr>
        <dsp:cNvPr id="0" name=""/>
        <dsp:cNvSpPr/>
      </dsp:nvSpPr>
      <dsp:spPr>
        <a:xfrm>
          <a:off x="2501690" y="622400"/>
          <a:ext cx="4149071" cy="4149071"/>
        </a:xfrm>
        <a:prstGeom prst="blockArc">
          <a:avLst>
            <a:gd name="adj1" fmla="val 12600000"/>
            <a:gd name="adj2" fmla="val 16200000"/>
            <a:gd name="adj3" fmla="val 4523"/>
          </a:avLst>
        </a:prstGeom>
        <a:solidFill>
          <a:schemeClr val="accent3">
            <a:hueOff val="13638237"/>
            <a:satOff val="87243"/>
            <a:lumOff val="-69213"/>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51541119-C4C1-4531-8AC9-27C559B0F259}">
      <dsp:nvSpPr>
        <dsp:cNvPr id="0" name=""/>
        <dsp:cNvSpPr/>
      </dsp:nvSpPr>
      <dsp:spPr>
        <a:xfrm>
          <a:off x="2501690" y="622400"/>
          <a:ext cx="4149071" cy="4149071"/>
        </a:xfrm>
        <a:prstGeom prst="blockArc">
          <a:avLst>
            <a:gd name="adj1" fmla="val 9000000"/>
            <a:gd name="adj2" fmla="val 12600000"/>
            <a:gd name="adj3" fmla="val 4523"/>
          </a:avLst>
        </a:prstGeom>
        <a:solidFill>
          <a:schemeClr val="accent3">
            <a:hueOff val="10910590"/>
            <a:satOff val="69794"/>
            <a:lumOff val="-5537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4D39A7A6-F2C8-438F-9670-35D2FFDCFA00}">
      <dsp:nvSpPr>
        <dsp:cNvPr id="0" name=""/>
        <dsp:cNvSpPr/>
      </dsp:nvSpPr>
      <dsp:spPr>
        <a:xfrm>
          <a:off x="2501690" y="622400"/>
          <a:ext cx="4149071" cy="4149071"/>
        </a:xfrm>
        <a:prstGeom prst="blockArc">
          <a:avLst>
            <a:gd name="adj1" fmla="val 5400000"/>
            <a:gd name="adj2" fmla="val 9000000"/>
            <a:gd name="adj3" fmla="val 4523"/>
          </a:avLst>
        </a:prstGeom>
        <a:solidFill>
          <a:schemeClr val="accent3">
            <a:hueOff val="8182943"/>
            <a:satOff val="52346"/>
            <a:lumOff val="-41528"/>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6ACC17BF-9F7B-4982-B195-B09D30EDBA7A}">
      <dsp:nvSpPr>
        <dsp:cNvPr id="0" name=""/>
        <dsp:cNvSpPr/>
      </dsp:nvSpPr>
      <dsp:spPr>
        <a:xfrm>
          <a:off x="2501690" y="622400"/>
          <a:ext cx="4149071" cy="4149071"/>
        </a:xfrm>
        <a:prstGeom prst="blockArc">
          <a:avLst>
            <a:gd name="adj1" fmla="val 1800000"/>
            <a:gd name="adj2" fmla="val 5400000"/>
            <a:gd name="adj3" fmla="val 4523"/>
          </a:avLst>
        </a:prstGeom>
        <a:solidFill>
          <a:schemeClr val="accent3">
            <a:hueOff val="5455295"/>
            <a:satOff val="34897"/>
            <a:lumOff val="-27685"/>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8B8FCF19-8249-4C4C-8547-FE668FC3AF26}">
      <dsp:nvSpPr>
        <dsp:cNvPr id="0" name=""/>
        <dsp:cNvSpPr/>
      </dsp:nvSpPr>
      <dsp:spPr>
        <a:xfrm>
          <a:off x="2501690" y="622400"/>
          <a:ext cx="4149071" cy="4149071"/>
        </a:xfrm>
        <a:prstGeom prst="blockArc">
          <a:avLst>
            <a:gd name="adj1" fmla="val 19800000"/>
            <a:gd name="adj2" fmla="val 1800000"/>
            <a:gd name="adj3" fmla="val 4523"/>
          </a:avLst>
        </a:prstGeom>
        <a:solidFill>
          <a:schemeClr val="accent3">
            <a:hueOff val="2727648"/>
            <a:satOff val="17449"/>
            <a:lumOff val="-13843"/>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709DA2E8-6E36-4E2A-BE0E-622354D82209}">
      <dsp:nvSpPr>
        <dsp:cNvPr id="0" name=""/>
        <dsp:cNvSpPr/>
      </dsp:nvSpPr>
      <dsp:spPr>
        <a:xfrm>
          <a:off x="2501690" y="622400"/>
          <a:ext cx="4149071" cy="4149071"/>
        </a:xfrm>
        <a:prstGeom prst="blockArc">
          <a:avLst>
            <a:gd name="adj1" fmla="val 16200000"/>
            <a:gd name="adj2" fmla="val 19800000"/>
            <a:gd name="adj3" fmla="val 4523"/>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D125D7B-8712-44DF-B6FB-90C63452EAC4}">
      <dsp:nvSpPr>
        <dsp:cNvPr id="0" name=""/>
        <dsp:cNvSpPr/>
      </dsp:nvSpPr>
      <dsp:spPr>
        <a:xfrm>
          <a:off x="3645305" y="1766015"/>
          <a:ext cx="1861839" cy="1861839"/>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en-US" sz="2400" kern="1200" noProof="0" dirty="0" smtClean="0"/>
            <a:t>Survey</a:t>
          </a:r>
          <a:endParaRPr lang="id-ID" sz="2400" kern="1200" noProof="0" dirty="0"/>
        </a:p>
      </dsp:txBody>
      <dsp:txXfrm>
        <a:off x="3645305" y="1766015"/>
        <a:ext cx="1861839" cy="1861839"/>
      </dsp:txXfrm>
    </dsp:sp>
    <dsp:sp modelId="{10F75F63-9CDE-4C39-8CC0-5F305AD01AA3}">
      <dsp:nvSpPr>
        <dsp:cNvPr id="0" name=""/>
        <dsp:cNvSpPr/>
      </dsp:nvSpPr>
      <dsp:spPr>
        <a:xfrm>
          <a:off x="3804536" y="-71365"/>
          <a:ext cx="1543379" cy="1481369"/>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444500">
            <a:lnSpc>
              <a:spcPct val="90000"/>
            </a:lnSpc>
            <a:spcBef>
              <a:spcPct val="0"/>
            </a:spcBef>
            <a:spcAft>
              <a:spcPct val="35000"/>
            </a:spcAft>
          </a:pPr>
          <a:r>
            <a:rPr lang="en-US" sz="1000" kern="1200" noProof="0" dirty="0" smtClean="0">
              <a:solidFill>
                <a:srgbClr val="232323"/>
              </a:solidFill>
            </a:rPr>
            <a:t>Collection documentation</a:t>
          </a:r>
          <a:endParaRPr lang="id-ID" sz="1000" kern="1200" noProof="0" dirty="0">
            <a:solidFill>
              <a:srgbClr val="232323"/>
            </a:solidFill>
          </a:endParaRPr>
        </a:p>
      </dsp:txBody>
      <dsp:txXfrm>
        <a:off x="3804536" y="-71365"/>
        <a:ext cx="1543379" cy="1481369"/>
      </dsp:txXfrm>
    </dsp:sp>
    <dsp:sp modelId="{8A3DC130-145B-4D44-A326-544A83E90258}">
      <dsp:nvSpPr>
        <dsp:cNvPr id="0" name=""/>
        <dsp:cNvSpPr/>
      </dsp:nvSpPr>
      <dsp:spPr>
        <a:xfrm>
          <a:off x="5561390" y="1031483"/>
          <a:ext cx="1541607" cy="1303287"/>
        </a:xfrm>
        <a:prstGeom prst="ellipse">
          <a:avLst/>
        </a:prstGeom>
        <a:solidFill>
          <a:schemeClr val="accent3">
            <a:hueOff val="2727648"/>
            <a:satOff val="17449"/>
            <a:lumOff val="-1384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id-ID" sz="1200" kern="1200" noProof="0" dirty="0" smtClean="0">
              <a:solidFill>
                <a:srgbClr val="232323"/>
              </a:solidFill>
            </a:rPr>
            <a:t>Sampling</a:t>
          </a:r>
          <a:endParaRPr lang="id-ID" sz="1200" kern="1200" noProof="0" dirty="0">
            <a:solidFill>
              <a:srgbClr val="232323"/>
            </a:solidFill>
          </a:endParaRPr>
        </a:p>
      </dsp:txBody>
      <dsp:txXfrm>
        <a:off x="5561390" y="1031483"/>
        <a:ext cx="1541607" cy="1303287"/>
      </dsp:txXfrm>
    </dsp:sp>
    <dsp:sp modelId="{D7F21A8E-3939-4BA2-834A-5D428375582D}">
      <dsp:nvSpPr>
        <dsp:cNvPr id="0" name=""/>
        <dsp:cNvSpPr/>
      </dsp:nvSpPr>
      <dsp:spPr>
        <a:xfrm>
          <a:off x="5680550" y="3059100"/>
          <a:ext cx="1303287" cy="1303287"/>
        </a:xfrm>
        <a:prstGeom prst="ellipse">
          <a:avLst/>
        </a:prstGeom>
        <a:solidFill>
          <a:schemeClr val="accent3">
            <a:hueOff val="5455295"/>
            <a:satOff val="34897"/>
            <a:lumOff val="-27685"/>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en-US" sz="1200" kern="1200" noProof="0" dirty="0" smtClean="0"/>
            <a:t>Surveyor training</a:t>
          </a:r>
          <a:endParaRPr lang="id-ID" sz="1200" kern="1200" noProof="0" dirty="0"/>
        </a:p>
      </dsp:txBody>
      <dsp:txXfrm>
        <a:off x="5680550" y="3059100"/>
        <a:ext cx="1303287" cy="1303287"/>
      </dsp:txXfrm>
    </dsp:sp>
    <dsp:sp modelId="{D942DE8B-1638-4800-A5ED-C0CE6F0AF1D8}">
      <dsp:nvSpPr>
        <dsp:cNvPr id="0" name=""/>
        <dsp:cNvSpPr/>
      </dsp:nvSpPr>
      <dsp:spPr>
        <a:xfrm>
          <a:off x="3791170" y="4014717"/>
          <a:ext cx="1570110" cy="1419671"/>
        </a:xfrm>
        <a:prstGeom prst="ellipse">
          <a:avLst/>
        </a:prstGeom>
        <a:solidFill>
          <a:schemeClr val="accent3">
            <a:hueOff val="8182943"/>
            <a:satOff val="52346"/>
            <a:lumOff val="-4152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488950">
            <a:lnSpc>
              <a:spcPct val="90000"/>
            </a:lnSpc>
            <a:spcBef>
              <a:spcPct val="0"/>
            </a:spcBef>
            <a:spcAft>
              <a:spcPct val="35000"/>
            </a:spcAft>
          </a:pPr>
          <a:r>
            <a:rPr lang="en-US" sz="1100" kern="1200" noProof="0" dirty="0" smtClean="0"/>
            <a:t>Conducting survey</a:t>
          </a:r>
          <a:endParaRPr lang="id-ID" sz="1100" kern="1200" noProof="0" dirty="0"/>
        </a:p>
      </dsp:txBody>
      <dsp:txXfrm>
        <a:off x="3791170" y="4014717"/>
        <a:ext cx="1570110" cy="1419671"/>
      </dsp:txXfrm>
    </dsp:sp>
    <dsp:sp modelId="{4A4620E5-B540-4440-B706-374038C143EC}">
      <dsp:nvSpPr>
        <dsp:cNvPr id="0" name=""/>
        <dsp:cNvSpPr/>
      </dsp:nvSpPr>
      <dsp:spPr>
        <a:xfrm>
          <a:off x="2041002" y="2953684"/>
          <a:ext cx="1558510" cy="1514120"/>
        </a:xfrm>
        <a:prstGeom prst="ellipse">
          <a:avLst/>
        </a:prstGeom>
        <a:solidFill>
          <a:schemeClr val="accent3">
            <a:hueOff val="10910590"/>
            <a:satOff val="69794"/>
            <a:lumOff val="-5537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488950">
            <a:lnSpc>
              <a:spcPct val="90000"/>
            </a:lnSpc>
            <a:spcBef>
              <a:spcPct val="0"/>
            </a:spcBef>
            <a:spcAft>
              <a:spcPct val="35000"/>
            </a:spcAft>
          </a:pPr>
          <a:r>
            <a:rPr lang="en-US" sz="1100" kern="1200" noProof="0" dirty="0" smtClean="0"/>
            <a:t>Collecting data</a:t>
          </a:r>
          <a:endParaRPr lang="id-ID" sz="1100" kern="1200" noProof="0" dirty="0"/>
        </a:p>
      </dsp:txBody>
      <dsp:txXfrm>
        <a:off x="2041002" y="2953684"/>
        <a:ext cx="1558510" cy="1514120"/>
      </dsp:txXfrm>
    </dsp:sp>
    <dsp:sp modelId="{450313A0-084E-4AF2-AEFC-BA002FF8DA49}">
      <dsp:nvSpPr>
        <dsp:cNvPr id="0" name=""/>
        <dsp:cNvSpPr/>
      </dsp:nvSpPr>
      <dsp:spPr>
        <a:xfrm>
          <a:off x="2168613" y="1031483"/>
          <a:ext cx="1303287" cy="1303287"/>
        </a:xfrm>
        <a:prstGeom prst="ellipse">
          <a:avLst/>
        </a:prstGeom>
        <a:solidFill>
          <a:schemeClr val="accent3">
            <a:hueOff val="13638237"/>
            <a:satOff val="87243"/>
            <a:lumOff val="-6921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en-US" sz="1200" kern="1200" noProof="0" dirty="0" smtClean="0"/>
            <a:t>Data analysis</a:t>
          </a:r>
          <a:endParaRPr lang="id-ID" sz="1200" kern="1200" noProof="0" dirty="0"/>
        </a:p>
      </dsp:txBody>
      <dsp:txXfrm>
        <a:off x="2168613" y="1031483"/>
        <a:ext cx="1303287" cy="130328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215542-9364-4EF0-975E-7E5E1F8213F0}">
      <dsp:nvSpPr>
        <dsp:cNvPr id="0" name=""/>
        <dsp:cNvSpPr/>
      </dsp:nvSpPr>
      <dsp:spPr>
        <a:xfrm rot="5400000">
          <a:off x="-220613" y="224034"/>
          <a:ext cx="1470754" cy="1029527"/>
        </a:xfrm>
        <a:prstGeom prst="chevron">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sp3d extrusionH="28000" prstMaterial="matte"/>
        </a:bodyPr>
        <a:lstStyle/>
        <a:p>
          <a:pPr lvl="0" algn="ctr" defTabSz="444500">
            <a:lnSpc>
              <a:spcPct val="90000"/>
            </a:lnSpc>
            <a:spcBef>
              <a:spcPct val="0"/>
            </a:spcBef>
            <a:spcAft>
              <a:spcPct val="35000"/>
            </a:spcAft>
          </a:pPr>
          <a:r>
            <a:rPr lang="en-US" sz="1000" b="0" kern="1200" dirty="0" smtClean="0">
              <a:effectLst/>
            </a:rPr>
            <a:t>Pilot </a:t>
          </a:r>
          <a:r>
            <a:rPr lang="en-US" sz="1000" b="0" kern="1200" dirty="0" err="1" smtClean="0">
              <a:effectLst/>
            </a:rPr>
            <a:t>reserach</a:t>
          </a:r>
          <a:endParaRPr lang="en-US" sz="1000" b="0" kern="1200" dirty="0">
            <a:effectLst/>
          </a:endParaRPr>
        </a:p>
      </dsp:txBody>
      <dsp:txXfrm rot="5400000">
        <a:off x="-220613" y="224034"/>
        <a:ext cx="1470754" cy="1029527"/>
      </dsp:txXfrm>
    </dsp:sp>
    <dsp:sp modelId="{3A051CBE-26CC-417C-B895-C7B94CB9414C}">
      <dsp:nvSpPr>
        <dsp:cNvPr id="0" name=""/>
        <dsp:cNvSpPr/>
      </dsp:nvSpPr>
      <dsp:spPr>
        <a:xfrm rot="5400000">
          <a:off x="4200059" y="-3167110"/>
          <a:ext cx="955990" cy="7297053"/>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effectLst/>
            </a:rPr>
            <a:t>Determining survey form</a:t>
          </a:r>
          <a:endParaRPr lang="en-US" sz="2000" kern="1200" dirty="0">
            <a:effectLst/>
          </a:endParaRPr>
        </a:p>
        <a:p>
          <a:pPr marL="228600" lvl="1" indent="-228600" algn="l" defTabSz="889000">
            <a:lnSpc>
              <a:spcPct val="90000"/>
            </a:lnSpc>
            <a:spcBef>
              <a:spcPct val="0"/>
            </a:spcBef>
            <a:spcAft>
              <a:spcPct val="15000"/>
            </a:spcAft>
            <a:buChar char="••"/>
          </a:pPr>
          <a:r>
            <a:rPr lang="en-US" sz="2000" kern="1200" dirty="0" smtClean="0">
              <a:effectLst/>
            </a:rPr>
            <a:t>Validity </a:t>
          </a:r>
          <a:endParaRPr lang="en-US" sz="2000" kern="1200" dirty="0">
            <a:effectLst/>
          </a:endParaRPr>
        </a:p>
      </dsp:txBody>
      <dsp:txXfrm rot="5400000">
        <a:off x="4200059" y="-3167110"/>
        <a:ext cx="955990" cy="7297053"/>
      </dsp:txXfrm>
    </dsp:sp>
    <dsp:sp modelId="{90EE6A2E-8059-48EF-87F7-8AC9A0C8558E}">
      <dsp:nvSpPr>
        <dsp:cNvPr id="0" name=""/>
        <dsp:cNvSpPr/>
      </dsp:nvSpPr>
      <dsp:spPr>
        <a:xfrm rot="5400000">
          <a:off x="-220613" y="1550405"/>
          <a:ext cx="1470754" cy="1029527"/>
        </a:xfrm>
        <a:prstGeom prst="chevron">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sp3d extrusionH="28000" prstMaterial="matte"/>
        </a:bodyPr>
        <a:lstStyle/>
        <a:p>
          <a:pPr lvl="0" algn="ctr" defTabSz="444500">
            <a:lnSpc>
              <a:spcPct val="90000"/>
            </a:lnSpc>
            <a:spcBef>
              <a:spcPct val="0"/>
            </a:spcBef>
            <a:spcAft>
              <a:spcPct val="35000"/>
            </a:spcAft>
          </a:pPr>
          <a:r>
            <a:rPr lang="en-US" sz="1000" b="0" kern="1200" dirty="0" smtClean="0">
              <a:solidFill>
                <a:srgbClr val="ACB903"/>
              </a:solidFill>
              <a:effectLst/>
            </a:rPr>
            <a:t>Survey </a:t>
          </a:r>
          <a:endParaRPr lang="en-US" sz="1000" b="0" kern="1200" dirty="0">
            <a:solidFill>
              <a:srgbClr val="ACB903"/>
            </a:solidFill>
            <a:effectLst/>
          </a:endParaRPr>
        </a:p>
      </dsp:txBody>
      <dsp:txXfrm rot="5400000">
        <a:off x="-220613" y="1550405"/>
        <a:ext cx="1470754" cy="1029527"/>
      </dsp:txXfrm>
    </dsp:sp>
    <dsp:sp modelId="{F2E4718F-D1B6-40B1-9284-9FAACA4BFAA6}">
      <dsp:nvSpPr>
        <dsp:cNvPr id="0" name=""/>
        <dsp:cNvSpPr/>
      </dsp:nvSpPr>
      <dsp:spPr>
        <a:xfrm rot="5400000">
          <a:off x="4200059" y="-1840738"/>
          <a:ext cx="955990" cy="7297053"/>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effectLst/>
            </a:rPr>
            <a:t>Documentation, Sampling, Training, Survey, Tabulation and Data Analysis</a:t>
          </a:r>
          <a:endParaRPr lang="en-US" sz="2000" kern="1200" dirty="0">
            <a:effectLst/>
          </a:endParaRPr>
        </a:p>
      </dsp:txBody>
      <dsp:txXfrm rot="5400000">
        <a:off x="4200059" y="-1840738"/>
        <a:ext cx="955990" cy="7297053"/>
      </dsp:txXfrm>
    </dsp:sp>
    <dsp:sp modelId="{E1F12612-731C-4B88-B1FB-50C93C6DEF09}">
      <dsp:nvSpPr>
        <dsp:cNvPr id="0" name=""/>
        <dsp:cNvSpPr/>
      </dsp:nvSpPr>
      <dsp:spPr>
        <a:xfrm rot="5400000">
          <a:off x="-220613" y="2876777"/>
          <a:ext cx="1470754" cy="1029527"/>
        </a:xfrm>
        <a:prstGeom prst="chevron">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sp3d extrusionH="28000" prstMaterial="matte"/>
        </a:bodyPr>
        <a:lstStyle/>
        <a:p>
          <a:pPr lvl="0" algn="ctr" defTabSz="444500">
            <a:lnSpc>
              <a:spcPct val="90000"/>
            </a:lnSpc>
            <a:spcBef>
              <a:spcPct val="0"/>
            </a:spcBef>
            <a:spcAft>
              <a:spcPct val="35000"/>
            </a:spcAft>
          </a:pPr>
          <a:r>
            <a:rPr lang="en-US" sz="1000" b="0" kern="1200" dirty="0" smtClean="0">
              <a:effectLst/>
            </a:rPr>
            <a:t>Storage survey</a:t>
          </a:r>
          <a:endParaRPr lang="en-US" sz="1000" b="0" kern="1200" dirty="0">
            <a:effectLst/>
          </a:endParaRPr>
        </a:p>
      </dsp:txBody>
      <dsp:txXfrm rot="5400000">
        <a:off x="-220613" y="2876777"/>
        <a:ext cx="1470754" cy="1029527"/>
      </dsp:txXfrm>
    </dsp:sp>
    <dsp:sp modelId="{FBF2212C-69D8-4CE9-B8F1-5DC3E525269A}">
      <dsp:nvSpPr>
        <dsp:cNvPr id="0" name=""/>
        <dsp:cNvSpPr/>
      </dsp:nvSpPr>
      <dsp:spPr>
        <a:xfrm rot="5400000">
          <a:off x="4200059" y="-514367"/>
          <a:ext cx="955990" cy="7297053"/>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effectLst/>
            </a:rPr>
            <a:t>Data logger</a:t>
          </a:r>
          <a:endParaRPr lang="en-US" sz="2000" kern="1200" dirty="0">
            <a:effectLst/>
          </a:endParaRPr>
        </a:p>
      </dsp:txBody>
      <dsp:txXfrm rot="5400000">
        <a:off x="4200059" y="-514367"/>
        <a:ext cx="955990" cy="7297053"/>
      </dsp:txXfrm>
    </dsp:sp>
    <dsp:sp modelId="{5298B1F2-D758-4485-8DDB-E7CC0464AD91}">
      <dsp:nvSpPr>
        <dsp:cNvPr id="0" name=""/>
        <dsp:cNvSpPr/>
      </dsp:nvSpPr>
      <dsp:spPr>
        <a:xfrm rot="5400000">
          <a:off x="-175735" y="4203149"/>
          <a:ext cx="1470754" cy="1029527"/>
        </a:xfrm>
        <a:prstGeom prst="chevron">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sp3d extrusionH="28000" prstMaterial="matte"/>
        </a:bodyPr>
        <a:lstStyle/>
        <a:p>
          <a:pPr lvl="0" algn="ctr" defTabSz="444500">
            <a:lnSpc>
              <a:spcPct val="90000"/>
            </a:lnSpc>
            <a:spcBef>
              <a:spcPct val="0"/>
            </a:spcBef>
            <a:spcAft>
              <a:spcPct val="35000"/>
            </a:spcAft>
          </a:pPr>
          <a:r>
            <a:rPr lang="en-US" sz="1000" b="0" kern="1200" dirty="0" smtClean="0">
              <a:solidFill>
                <a:srgbClr val="232323"/>
              </a:solidFill>
              <a:effectLst/>
            </a:rPr>
            <a:t>Recommendation </a:t>
          </a:r>
          <a:endParaRPr lang="en-US" sz="1000" b="0" kern="1200" dirty="0">
            <a:solidFill>
              <a:srgbClr val="232323"/>
            </a:solidFill>
            <a:effectLst/>
          </a:endParaRPr>
        </a:p>
      </dsp:txBody>
      <dsp:txXfrm rot="5400000">
        <a:off x="-175735" y="4203149"/>
        <a:ext cx="1470754" cy="1029527"/>
      </dsp:txXfrm>
    </dsp:sp>
    <dsp:sp modelId="{3C04FEB9-79E6-4AF8-899A-EE91EB645929}">
      <dsp:nvSpPr>
        <dsp:cNvPr id="0" name=""/>
        <dsp:cNvSpPr/>
      </dsp:nvSpPr>
      <dsp:spPr>
        <a:xfrm rot="5400000">
          <a:off x="4200059" y="812004"/>
          <a:ext cx="955990" cy="7297053"/>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effectLst/>
            </a:rPr>
            <a:t>Pyramidal damage and preservation solutions (conservation, restoration and digitization)</a:t>
          </a:r>
          <a:endParaRPr lang="en-US" sz="2000" kern="1200" dirty="0">
            <a:effectLst/>
          </a:endParaRPr>
        </a:p>
      </dsp:txBody>
      <dsp:txXfrm rot="5400000">
        <a:off x="4200059" y="812004"/>
        <a:ext cx="955990" cy="729705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10486" cy="3429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34487" y="0"/>
            <a:ext cx="4310486" cy="342900"/>
          </a:xfrm>
          <a:prstGeom prst="rect">
            <a:avLst/>
          </a:prstGeom>
        </p:spPr>
        <p:txBody>
          <a:bodyPr vert="horz" lIns="91440" tIns="45720" rIns="91440" bIns="45720" rtlCol="0"/>
          <a:lstStyle>
            <a:lvl1pPr algn="r">
              <a:defRPr sz="1200"/>
            </a:lvl1pPr>
          </a:lstStyle>
          <a:p>
            <a:fld id="{FD53D9F6-25F1-4867-9478-126D64693A7C}" type="datetimeFigureOut">
              <a:rPr lang="en-AU" smtClean="0"/>
              <a:t>11/05/2017</a:t>
            </a:fld>
            <a:endParaRPr lang="en-AU"/>
          </a:p>
        </p:txBody>
      </p:sp>
      <p:sp>
        <p:nvSpPr>
          <p:cNvPr id="4" name="Footer Placeholder 3"/>
          <p:cNvSpPr>
            <a:spLocks noGrp="1"/>
          </p:cNvSpPr>
          <p:nvPr>
            <p:ph type="ftr" sz="quarter" idx="2"/>
          </p:nvPr>
        </p:nvSpPr>
        <p:spPr>
          <a:xfrm>
            <a:off x="0" y="6513910"/>
            <a:ext cx="4310486" cy="3429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34487" y="6513910"/>
            <a:ext cx="4310486" cy="342900"/>
          </a:xfrm>
          <a:prstGeom prst="rect">
            <a:avLst/>
          </a:prstGeom>
        </p:spPr>
        <p:txBody>
          <a:bodyPr vert="horz" lIns="91440" tIns="45720" rIns="91440" bIns="45720" rtlCol="0" anchor="b"/>
          <a:lstStyle>
            <a:lvl1pPr algn="r">
              <a:defRPr sz="1200"/>
            </a:lvl1pPr>
          </a:lstStyle>
          <a:p>
            <a:fld id="{71D5F355-94C6-4CB6-9818-B82340CECC9F}" type="slidenum">
              <a:rPr lang="en-AU" smtClean="0"/>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10486"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5634487" y="0"/>
            <a:ext cx="4310486"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3259138" y="514350"/>
            <a:ext cx="3429000" cy="25717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994728" y="3257550"/>
            <a:ext cx="7957820" cy="308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6513910"/>
            <a:ext cx="4310486"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5634487" y="6513910"/>
            <a:ext cx="4310486"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F2228EB-C901-405C-AAB5-0383BC919E6E}" type="slidenum">
              <a:rPr lang="en-GB" altLang="en-US"/>
              <a:pPr>
                <a:defRPr/>
              </a:pPr>
              <a:t>‹#›</a:t>
            </a:fld>
            <a:endParaRPr lang="en-GB" altLang="en-US"/>
          </a:p>
        </p:txBody>
      </p:sp>
    </p:spTree>
    <p:extLst>
      <p:ext uri="{BB962C8B-B14F-4D97-AF65-F5344CB8AC3E}">
        <p14:creationId xmlns:p14="http://schemas.microsoft.com/office/powerpoint/2010/main" xmlns="" val="60359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952306-FCAF-4DC4-8A75-1C5EA66B368E}" type="slidenum">
              <a:rPr lang="en-GB" altLang="en-US"/>
              <a:pPr>
                <a:spcBef>
                  <a:spcPct val="0"/>
                </a:spcBef>
              </a:pPr>
              <a:t>1</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err="1" smtClean="0">
                <a:latin typeface="Arial" panose="020B0604020202020204" pitchFamily="34" charset="0"/>
              </a:rPr>
              <a:t>Assalamu</a:t>
            </a:r>
            <a:r>
              <a:rPr lang="en-US" altLang="en-US" dirty="0" smtClean="0">
                <a:latin typeface="Arial" panose="020B0604020202020204" pitchFamily="34" charset="0"/>
              </a:rPr>
              <a:t> </a:t>
            </a:r>
            <a:r>
              <a:rPr lang="en-US" altLang="en-US" dirty="0" err="1" smtClean="0">
                <a:latin typeface="Arial" panose="020B0604020202020204" pitchFamily="34" charset="0"/>
              </a:rPr>
              <a:t>alaikum</a:t>
            </a:r>
            <a:r>
              <a:rPr lang="en-US" altLang="en-US" dirty="0" smtClean="0">
                <a:latin typeface="Arial" panose="020B0604020202020204" pitchFamily="34" charset="0"/>
              </a:rPr>
              <a:t> </a:t>
            </a:r>
            <a:r>
              <a:rPr lang="en-US" altLang="en-US" dirty="0" err="1" smtClean="0">
                <a:latin typeface="Arial" panose="020B0604020202020204" pitchFamily="34" charset="0"/>
              </a:rPr>
              <a:t>wr</a:t>
            </a:r>
            <a:r>
              <a:rPr lang="en-US" altLang="en-US" dirty="0" smtClean="0">
                <a:latin typeface="Arial" panose="020B0604020202020204" pitchFamily="34" charset="0"/>
              </a:rPr>
              <a:t> </a:t>
            </a:r>
            <a:r>
              <a:rPr lang="en-US" altLang="en-US" dirty="0" err="1" smtClean="0">
                <a:latin typeface="Arial" panose="020B0604020202020204" pitchFamily="34" charset="0"/>
              </a:rPr>
              <a:t>wb</a:t>
            </a:r>
            <a:r>
              <a:rPr lang="en-US" altLang="en-US" dirty="0" smtClean="0">
                <a:latin typeface="Arial" panose="020B0604020202020204" pitchFamily="34" charset="0"/>
              </a:rPr>
              <a:t>, good afternoon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panose="020B0604020202020204" pitchFamily="34" charset="0"/>
              </a:rPr>
              <a:t>Thank u for opportunity given</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panose="020B0604020202020204" pitchFamily="34" charset="0"/>
              </a:rPr>
              <a:t>On this occasion I will present my research</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panose="020B0604020202020204" pitchFamily="34" charset="0"/>
              </a:rPr>
              <a:t>Preservation Risk Assessment Survey In Collection: A Case Study Of Newspaper Damage At National Library Of Indonesia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panose="020B0604020202020204" pitchFamily="34" charset="0"/>
              </a:rPr>
              <a:t>According to Law no. 43 on 2007 concerning about mission of the library that is to collect, manage, disseminate information and preserve knowledge as a human cultural heritage that can be used from one generation to next generation. The process of preservation itself is not only in form intellectual or information content but also physical or </a:t>
            </a:r>
            <a:r>
              <a:rPr lang="en-US" altLang="en-US" dirty="0" err="1" smtClean="0">
                <a:latin typeface="Arial" panose="020B0604020202020204" pitchFamily="34" charset="0"/>
              </a:rPr>
              <a:t>artefact</a:t>
            </a:r>
            <a:r>
              <a:rPr lang="en-US" altLang="en-US" dirty="0" smtClean="0">
                <a:latin typeface="Arial" panose="020B0604020202020204" pitchFamily="34" charset="0"/>
              </a:rPr>
              <a:t> medium where the information is stored.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panose="020B0604020202020204" pitchFamily="34" charset="0"/>
              </a:rPr>
              <a:t>Library materials are some documents that containing scientific knowledge information with purpose of its creation for cultural and educational activities.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panose="020B0604020202020204" pitchFamily="34" charset="0"/>
              </a:rPr>
              <a:t>Along with technological developments, information explosions and more efficient ways, preservation management undergoes a transformation not only applying basic principles of prolonging life, choosing choice, quality, integrity and access but further to meet the needs of the users and provide a social role to the community.</a:t>
            </a:r>
            <a:endParaRPr lang="en-US" altLang="en-US" baseline="0" dirty="0" smtClean="0">
              <a:latin typeface="Arial" panose="020B0604020202020204" pitchFamily="34" charset="0"/>
            </a:endParaRPr>
          </a:p>
        </p:txBody>
      </p:sp>
    </p:spTree>
    <p:extLst>
      <p:ext uri="{BB962C8B-B14F-4D97-AF65-F5344CB8AC3E}">
        <p14:creationId xmlns:p14="http://schemas.microsoft.com/office/powerpoint/2010/main" xmlns="" val="886354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10</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cap="none" normalizeH="0" baseline="0" dirty="0" smtClean="0">
                <a:ln>
                  <a:noFill/>
                </a:ln>
                <a:solidFill>
                  <a:schemeClr val="accent6">
                    <a:lumMod val="75000"/>
                  </a:schemeClr>
                </a:solidFill>
                <a:effectLst/>
                <a:latin typeface="Calibri" pitchFamily="34" charset="0"/>
                <a:ea typeface="Calibri" pitchFamily="34" charset="0"/>
                <a:cs typeface="Calibri" pitchFamily="34" charset="0"/>
              </a:rPr>
              <a:t>Percentage of collection positions on storage shelves indicates nearly uniformity of surveyed collection or close to the 30%</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cap="none" normalizeH="0" baseline="0" dirty="0" smtClean="0">
              <a:ln>
                <a:noFill/>
              </a:ln>
              <a:solidFill>
                <a:schemeClr val="accent6">
                  <a:lumMod val="75000"/>
                </a:schemeClr>
              </a:solidFill>
              <a:effectLst/>
              <a:latin typeface="Calibri" pitchFamily="34" charset="0"/>
              <a:ea typeface="Calibri" pitchFamily="34" charset="0"/>
              <a:cs typeface="Calibri"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cap="none" normalizeH="0" baseline="0" dirty="0" smtClean="0">
                <a:ln>
                  <a:noFill/>
                </a:ln>
                <a:solidFill>
                  <a:schemeClr val="accent6">
                    <a:lumMod val="75000"/>
                  </a:schemeClr>
                </a:solidFill>
                <a:effectLst/>
                <a:latin typeface="Calibri" pitchFamily="34" charset="0"/>
                <a:ea typeface="Calibri" pitchFamily="34" charset="0"/>
                <a:cs typeface="Calibri" pitchFamily="34" charset="0"/>
              </a:rPr>
              <a:t>Then Percentage position of collection location in the storage space is also close to 50%</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cap="none" normalizeH="0" baseline="0" dirty="0" smtClean="0">
              <a:ln>
                <a:noFill/>
              </a:ln>
              <a:solidFill>
                <a:schemeClr val="accent6">
                  <a:lumMod val="75000"/>
                </a:schemeClr>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cap="none" normalizeH="0" baseline="0" dirty="0" smtClean="0">
                <a:ln>
                  <a:noFill/>
                </a:ln>
                <a:solidFill>
                  <a:schemeClr val="accent6">
                    <a:lumMod val="75000"/>
                  </a:schemeClr>
                </a:solidFill>
                <a:effectLst/>
                <a:latin typeface="Calibri" pitchFamily="34" charset="0"/>
                <a:cs typeface="Arial" pitchFamily="34" charset="0"/>
              </a:rPr>
              <a:t>It means that almost all collection which in sampling Evenly distributed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eaLnBrk="1" hangingPunct="1"/>
            <a:endParaRPr lang="en-US" altLang="en-US" b="0" dirty="0" smtClean="0">
              <a:latin typeface="Arial" panose="020B0604020202020204" pitchFamily="34" charset="0"/>
            </a:endParaRPr>
          </a:p>
        </p:txBody>
      </p:sp>
    </p:spTree>
    <p:extLst>
      <p:ext uri="{BB962C8B-B14F-4D97-AF65-F5344CB8AC3E}">
        <p14:creationId xmlns:p14="http://schemas.microsoft.com/office/powerpoint/2010/main" xmlns="" val="5760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11</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If survey has been estimate valid then data show one by one damage results, first that cover damage shows no trend relationship </a:t>
            </a:r>
            <a:r>
              <a:rPr lang="en-US" altLang="en-US" dirty="0" err="1" smtClean="0">
                <a:latin typeface="Arial" panose="020B0604020202020204" pitchFamily="34" charset="0"/>
              </a:rPr>
              <a:t>beetwen</a:t>
            </a:r>
            <a:r>
              <a:rPr lang="en-US" altLang="en-US" dirty="0" smtClean="0">
                <a:latin typeface="Arial" panose="020B0604020202020204" pitchFamily="34" charset="0"/>
              </a:rPr>
              <a:t> publication year with number of cover damage because damage occur by  librarian and user access to open and close the cover frequently.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The highest number of cover damage occurred in time spans from year nineteen</a:t>
            </a:r>
            <a:r>
              <a:rPr lang="en-US" altLang="en-US" baseline="0" dirty="0" smtClean="0">
                <a:latin typeface="Arial" panose="020B0604020202020204" pitchFamily="34" charset="0"/>
              </a:rPr>
              <a:t> ninety eight</a:t>
            </a:r>
            <a:r>
              <a:rPr lang="en-US" altLang="en-US" dirty="0" smtClean="0">
                <a:latin typeface="Arial" panose="020B0604020202020204" pitchFamily="34" charset="0"/>
              </a:rPr>
              <a:t> to two</a:t>
            </a:r>
            <a:r>
              <a:rPr lang="en-US" altLang="en-US" baseline="0" dirty="0" smtClean="0">
                <a:latin typeface="Arial" panose="020B0604020202020204" pitchFamily="34" charset="0"/>
              </a:rPr>
              <a:t> thousand</a:t>
            </a:r>
            <a:r>
              <a:rPr lang="en-US" altLang="en-US" dirty="0" smtClean="0">
                <a:latin typeface="Arial" panose="020B0604020202020204" pitchFamily="34" charset="0"/>
              </a:rPr>
              <a:t> reach 63%. This can be happen because newspapers in that publication are heavily used by users seeking information about political turmoil in nineteen</a:t>
            </a:r>
            <a:r>
              <a:rPr lang="en-US" altLang="en-US" baseline="0" dirty="0" smtClean="0">
                <a:latin typeface="Arial" panose="020B0604020202020204" pitchFamily="34" charset="0"/>
              </a:rPr>
              <a:t> ninety eight</a:t>
            </a:r>
            <a:r>
              <a:rPr lang="en-US" altLang="en-US" dirty="0" smtClean="0">
                <a:latin typeface="Arial" panose="020B0604020202020204" pitchFamily="34" charset="0"/>
              </a:rPr>
              <a:t> </a:t>
            </a:r>
          </a:p>
        </p:txBody>
      </p:sp>
    </p:spTree>
    <p:extLst>
      <p:ext uri="{BB962C8B-B14F-4D97-AF65-F5344CB8AC3E}">
        <p14:creationId xmlns:p14="http://schemas.microsoft.com/office/powerpoint/2010/main" xmlns="" val="57605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one is an example of damage in cover collection</a:t>
            </a:r>
            <a:endParaRPr lang="en-US" dirty="0"/>
          </a:p>
        </p:txBody>
      </p:sp>
      <p:sp>
        <p:nvSpPr>
          <p:cNvPr id="4" name="Slide Number Placeholder 3"/>
          <p:cNvSpPr>
            <a:spLocks noGrp="1"/>
          </p:cNvSpPr>
          <p:nvPr>
            <p:ph type="sldNum" sz="quarter" idx="10"/>
          </p:nvPr>
        </p:nvSpPr>
        <p:spPr/>
        <p:txBody>
          <a:bodyPr/>
          <a:lstStyle/>
          <a:p>
            <a:pPr>
              <a:defRPr/>
            </a:pPr>
            <a:fld id="{EF2228EB-C901-405C-AAB5-0383BC919E6E}" type="slidenum">
              <a:rPr lang="en-GB" altLang="en-US" smtClean="0"/>
              <a:pPr>
                <a:defRPr/>
              </a:pPr>
              <a:t>12</a:t>
            </a:fld>
            <a:endParaRPr lang="en-GB" altLang="en-US"/>
          </a:p>
        </p:txBody>
      </p:sp>
    </p:spTree>
    <p:extLst>
      <p:ext uri="{BB962C8B-B14F-4D97-AF65-F5344CB8AC3E}">
        <p14:creationId xmlns:p14="http://schemas.microsoft.com/office/powerpoint/2010/main" xmlns="" val="75543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13</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aseline="0" dirty="0" smtClean="0">
                <a:latin typeface="Arial" panose="020B0604020202020204" pitchFamily="34" charset="0"/>
              </a:rPr>
              <a:t>By looking above table, very small ink corrosion occurs, this is because pigment in newspapers offset do not use iron gall but oil-based pigments.</a:t>
            </a:r>
          </a:p>
          <a:p>
            <a:pPr eaLnBrk="1" hangingPunct="1"/>
            <a:endParaRPr lang="en-US" altLang="en-US" baseline="0" dirty="0" smtClean="0">
              <a:latin typeface="Arial" panose="020B0604020202020204" pitchFamily="34" charset="0"/>
            </a:endParaRPr>
          </a:p>
          <a:p>
            <a:pPr eaLnBrk="1" hangingPunct="1"/>
            <a:r>
              <a:rPr lang="en-US" altLang="en-US" baseline="0" dirty="0" smtClean="0">
                <a:latin typeface="Arial" panose="020B0604020202020204" pitchFamily="34" charset="0"/>
              </a:rPr>
              <a:t>The appearance of spots (foxing) occurs in the largest amount of fourth six percent due to oxidation of ferric to </a:t>
            </a:r>
            <a:r>
              <a:rPr lang="en-US" altLang="en-US" baseline="0" dirty="0" err="1" smtClean="0">
                <a:latin typeface="Arial" panose="020B0604020202020204" pitchFamily="34" charset="0"/>
              </a:rPr>
              <a:t>ferro</a:t>
            </a:r>
            <a:r>
              <a:rPr lang="en-US" altLang="en-US" baseline="0" dirty="0" smtClean="0">
                <a:latin typeface="Arial" panose="020B0604020202020204" pitchFamily="34" charset="0"/>
              </a:rPr>
              <a:t> iron which catalyzed by poor storage environment.</a:t>
            </a:r>
          </a:p>
          <a:p>
            <a:pPr eaLnBrk="1" hangingPunct="1"/>
            <a:endParaRPr lang="en-US" altLang="en-US" baseline="0" dirty="0" smtClean="0">
              <a:latin typeface="Arial" panose="020B0604020202020204" pitchFamily="34" charset="0"/>
            </a:endParaRPr>
          </a:p>
          <a:p>
            <a:pPr eaLnBrk="1" hangingPunct="1"/>
            <a:r>
              <a:rPr lang="en-US" altLang="en-US" baseline="0" dirty="0" smtClean="0">
                <a:latin typeface="Arial" panose="020B0604020202020204" pitchFamily="34" charset="0"/>
              </a:rPr>
              <a:t>Mushroom phenomenon occupy second position that is thirty seven percent</a:t>
            </a:r>
          </a:p>
        </p:txBody>
      </p:sp>
    </p:spTree>
    <p:extLst>
      <p:ext uri="{BB962C8B-B14F-4D97-AF65-F5344CB8AC3E}">
        <p14:creationId xmlns:p14="http://schemas.microsoft.com/office/powerpoint/2010/main" xmlns="" val="57605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t>
            </a:r>
            <a:r>
              <a:rPr lang="en-US" dirty="0" err="1" smtClean="0"/>
              <a:t>mr</a:t>
            </a:r>
            <a:r>
              <a:rPr lang="en-US" dirty="0" smtClean="0"/>
              <a:t> </a:t>
            </a:r>
            <a:r>
              <a:rPr lang="en-US" dirty="0" err="1" smtClean="0"/>
              <a:t>reinhard</a:t>
            </a:r>
            <a:r>
              <a:rPr lang="en-US" dirty="0" smtClean="0"/>
              <a:t> said yesterday that ink in Indonesian collection specially to manuscripts is more dangerous than in </a:t>
            </a:r>
            <a:r>
              <a:rPr lang="en-US" dirty="0" err="1" smtClean="0"/>
              <a:t>german</a:t>
            </a:r>
            <a:r>
              <a:rPr lang="en-US" dirty="0" smtClean="0"/>
              <a:t>, I will give another reason that Indonesia is a tropical country whose environment temperature and humidity are fluctuate more, so it make damage reaction accelerate, this is just an example a form of ink corrosion on our collection but for newspaper collections its very rare happen ink corrosion.</a:t>
            </a:r>
          </a:p>
          <a:p>
            <a:endParaRPr lang="en-US" dirty="0" smtClean="0"/>
          </a:p>
          <a:p>
            <a:r>
              <a:rPr lang="en-US" dirty="0" smtClean="0"/>
              <a:t>If you have ever hear</a:t>
            </a:r>
            <a:r>
              <a:rPr lang="en-US" baseline="0" dirty="0" smtClean="0"/>
              <a:t> Poetry</a:t>
            </a:r>
            <a:r>
              <a:rPr lang="en-US" dirty="0" smtClean="0"/>
              <a:t> </a:t>
            </a:r>
            <a:r>
              <a:rPr lang="en-US" dirty="0" err="1" smtClean="0"/>
              <a:t>Gurindam</a:t>
            </a:r>
            <a:r>
              <a:rPr lang="en-US" dirty="0" smtClean="0"/>
              <a:t> 12, then this is the original manuscript </a:t>
            </a:r>
            <a:r>
              <a:rPr lang="en-US" dirty="0" err="1" smtClean="0"/>
              <a:t>Gurindam</a:t>
            </a:r>
            <a:r>
              <a:rPr lang="en-US" dirty="0" smtClean="0"/>
              <a:t> 12 (Raja Ali) stored in NLI</a:t>
            </a:r>
            <a:endParaRPr lang="en-US" dirty="0"/>
          </a:p>
        </p:txBody>
      </p:sp>
      <p:sp>
        <p:nvSpPr>
          <p:cNvPr id="4" name="Slide Number Placeholder 3"/>
          <p:cNvSpPr>
            <a:spLocks noGrp="1"/>
          </p:cNvSpPr>
          <p:nvPr>
            <p:ph type="sldNum" sz="quarter" idx="10"/>
          </p:nvPr>
        </p:nvSpPr>
        <p:spPr/>
        <p:txBody>
          <a:bodyPr/>
          <a:lstStyle/>
          <a:p>
            <a:pPr>
              <a:defRPr/>
            </a:pPr>
            <a:fld id="{EF2228EB-C901-405C-AAB5-0383BC919E6E}" type="slidenum">
              <a:rPr lang="en-GB" altLang="en-US" smtClean="0"/>
              <a:pPr>
                <a:defRPr/>
              </a:pPr>
              <a:t>14</a:t>
            </a:fld>
            <a:endParaRPr lang="en-GB" altLang="en-US"/>
          </a:p>
        </p:txBody>
      </p:sp>
    </p:spTree>
    <p:extLst>
      <p:ext uri="{BB962C8B-B14F-4D97-AF65-F5344CB8AC3E}">
        <p14:creationId xmlns:p14="http://schemas.microsoft.com/office/powerpoint/2010/main" xmlns="" val="780294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damage is what usually conservator called foxing</a:t>
            </a:r>
            <a:endParaRPr lang="en-US" dirty="0"/>
          </a:p>
        </p:txBody>
      </p:sp>
      <p:sp>
        <p:nvSpPr>
          <p:cNvPr id="4" name="Slide Number Placeholder 3"/>
          <p:cNvSpPr>
            <a:spLocks noGrp="1"/>
          </p:cNvSpPr>
          <p:nvPr>
            <p:ph type="sldNum" sz="quarter" idx="10"/>
          </p:nvPr>
        </p:nvSpPr>
        <p:spPr/>
        <p:txBody>
          <a:bodyPr/>
          <a:lstStyle/>
          <a:p>
            <a:pPr>
              <a:defRPr/>
            </a:pPr>
            <a:fld id="{EF2228EB-C901-405C-AAB5-0383BC919E6E}" type="slidenum">
              <a:rPr lang="en-GB" altLang="en-US" smtClean="0"/>
              <a:pPr>
                <a:defRPr/>
              </a:pPr>
              <a:t>15</a:t>
            </a:fld>
            <a:endParaRPr lang="en-GB" altLang="en-US"/>
          </a:p>
        </p:txBody>
      </p:sp>
    </p:spTree>
    <p:extLst>
      <p:ext uri="{BB962C8B-B14F-4D97-AF65-F5344CB8AC3E}">
        <p14:creationId xmlns:p14="http://schemas.microsoft.com/office/powerpoint/2010/main" xmlns="" val="806313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dirty="0" smtClean="0">
                <a:solidFill>
                  <a:schemeClr val="tx1"/>
                </a:solidFill>
                <a:effectLst/>
                <a:latin typeface="Arial" charset="0"/>
                <a:ea typeface="+mn-ea"/>
                <a:cs typeface="+mn-cs"/>
              </a:rPr>
              <a:t>Great fungal attack would make paper become greenish, brown into black.</a:t>
            </a:r>
            <a:r>
              <a:rPr lang="en-US" sz="1200" kern="1200" dirty="0" smtClean="0">
                <a:solidFill>
                  <a:schemeClr val="tx1"/>
                </a:solidFill>
                <a:effectLst/>
                <a:latin typeface="Arial" charset="0"/>
                <a:ea typeface="+mn-ea"/>
                <a:cs typeface="+mn-cs"/>
              </a:rPr>
              <a:t> </a:t>
            </a:r>
            <a:r>
              <a:rPr lang="id-ID" sz="1200" kern="1200" dirty="0" smtClean="0">
                <a:solidFill>
                  <a:schemeClr val="tx1"/>
                </a:solidFill>
                <a:effectLst/>
                <a:latin typeface="Arial" charset="0"/>
                <a:ea typeface="+mn-ea"/>
                <a:cs typeface="+mn-cs"/>
              </a:rPr>
              <a:t>One interesting thing is when fungus has been growing spread on paper it will usually also found insects who depend on these </a:t>
            </a:r>
            <a:r>
              <a:rPr lang="en-US" sz="1200" kern="1200" dirty="0" smtClean="0">
                <a:solidFill>
                  <a:schemeClr val="tx1"/>
                </a:solidFill>
                <a:effectLst/>
                <a:latin typeface="Arial" charset="0"/>
                <a:ea typeface="+mn-ea"/>
                <a:cs typeface="+mn-cs"/>
              </a:rPr>
              <a:t>mold.</a:t>
            </a:r>
            <a:r>
              <a:rPr lang="en-US" sz="1200" kern="1200" baseline="0" dirty="0" smtClean="0">
                <a:solidFill>
                  <a:schemeClr val="tx1"/>
                </a:solidFill>
                <a:effectLst/>
                <a:latin typeface="Arial"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EF2228EB-C901-405C-AAB5-0383BC919E6E}" type="slidenum">
              <a:rPr lang="en-GB" altLang="en-US" smtClean="0"/>
              <a:pPr>
                <a:defRPr/>
              </a:pPr>
              <a:t>16</a:t>
            </a:fld>
            <a:endParaRPr lang="en-GB" altLang="en-US"/>
          </a:p>
        </p:txBody>
      </p:sp>
    </p:spTree>
    <p:extLst>
      <p:ext uri="{BB962C8B-B14F-4D97-AF65-F5344CB8AC3E}">
        <p14:creationId xmlns:p14="http://schemas.microsoft.com/office/powerpoint/2010/main" xmlns="" val="26022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Tears, this stain is because of high humidity collection space then making area with a more contrasting color than surrounding area</a:t>
            </a:r>
            <a:endParaRPr lang="en-US" dirty="0"/>
          </a:p>
        </p:txBody>
      </p:sp>
      <p:sp>
        <p:nvSpPr>
          <p:cNvPr id="4" name="Slide Number Placeholder 3"/>
          <p:cNvSpPr>
            <a:spLocks noGrp="1"/>
          </p:cNvSpPr>
          <p:nvPr>
            <p:ph type="sldNum" sz="quarter" idx="10"/>
          </p:nvPr>
        </p:nvSpPr>
        <p:spPr/>
        <p:txBody>
          <a:bodyPr/>
          <a:lstStyle/>
          <a:p>
            <a:pPr>
              <a:defRPr/>
            </a:pPr>
            <a:fld id="{EF2228EB-C901-405C-AAB5-0383BC919E6E}" type="slidenum">
              <a:rPr lang="en-GB" altLang="en-US" smtClean="0"/>
              <a:pPr>
                <a:defRPr/>
              </a:pPr>
              <a:t>17</a:t>
            </a:fld>
            <a:endParaRPr lang="en-GB" altLang="en-US"/>
          </a:p>
        </p:txBody>
      </p:sp>
    </p:spTree>
    <p:extLst>
      <p:ext uri="{BB962C8B-B14F-4D97-AF65-F5344CB8AC3E}">
        <p14:creationId xmlns:p14="http://schemas.microsoft.com/office/powerpoint/2010/main" xmlns="" val="1077634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Picture of tanned</a:t>
            </a:r>
          </a:p>
          <a:p>
            <a:endParaRPr lang="en-US" dirty="0"/>
          </a:p>
        </p:txBody>
      </p:sp>
      <p:sp>
        <p:nvSpPr>
          <p:cNvPr id="4" name="Slide Number Placeholder 3"/>
          <p:cNvSpPr>
            <a:spLocks noGrp="1"/>
          </p:cNvSpPr>
          <p:nvPr>
            <p:ph type="sldNum" sz="quarter" idx="10"/>
          </p:nvPr>
        </p:nvSpPr>
        <p:spPr/>
        <p:txBody>
          <a:bodyPr/>
          <a:lstStyle/>
          <a:p>
            <a:pPr>
              <a:defRPr/>
            </a:pPr>
            <a:fld id="{EF2228EB-C901-405C-AAB5-0383BC919E6E}" type="slidenum">
              <a:rPr lang="en-GB" altLang="en-US" smtClean="0"/>
              <a:pPr>
                <a:defRPr/>
              </a:pPr>
              <a:t>18</a:t>
            </a:fld>
            <a:endParaRPr lang="en-GB" altLang="en-US"/>
          </a:p>
        </p:txBody>
      </p:sp>
    </p:spTree>
    <p:extLst>
      <p:ext uri="{BB962C8B-B14F-4D97-AF65-F5344CB8AC3E}">
        <p14:creationId xmlns:p14="http://schemas.microsoft.com/office/powerpoint/2010/main" xmlns="" val="3133925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19</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Tanned damage happen because photochemical reaction of exposure to light over 200 </a:t>
            </a:r>
            <a:r>
              <a:rPr lang="en-US" altLang="en-US" dirty="0" err="1" smtClean="0">
                <a:latin typeface="Arial" panose="020B0604020202020204" pitchFamily="34" charset="0"/>
              </a:rPr>
              <a:t>lux</a:t>
            </a:r>
            <a:r>
              <a:rPr lang="en-US" altLang="en-US" dirty="0" smtClean="0">
                <a:latin typeface="Arial" panose="020B0604020202020204" pitchFamily="34" charset="0"/>
              </a:rPr>
              <a:t> so that lignin </a:t>
            </a:r>
            <a:r>
              <a:rPr lang="en-US" altLang="en-US" dirty="0" err="1" smtClean="0">
                <a:latin typeface="Arial" panose="020B0604020202020204" pitchFamily="34" charset="0"/>
              </a:rPr>
              <a:t>chromophores</a:t>
            </a:r>
            <a:r>
              <a:rPr lang="en-US" altLang="en-US" dirty="0" smtClean="0">
                <a:latin typeface="Arial" panose="020B0604020202020204" pitchFamily="34" charset="0"/>
              </a:rPr>
              <a:t> decomposes into a </a:t>
            </a:r>
            <a:r>
              <a:rPr lang="en-US" altLang="en-US" dirty="0" err="1" smtClean="0">
                <a:latin typeface="Arial" panose="020B0604020202020204" pitchFamily="34" charset="0"/>
              </a:rPr>
              <a:t>quinone</a:t>
            </a:r>
            <a:r>
              <a:rPr lang="en-US" altLang="en-US" dirty="0" smtClean="0">
                <a:latin typeface="Arial" panose="020B0604020202020204" pitchFamily="34" charset="0"/>
              </a:rPr>
              <a:t> which is become yellowish color</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Therefore it is important for library to keep collection dark, using LED lights, curtains and </a:t>
            </a:r>
            <a:r>
              <a:rPr lang="en-US" altLang="en-US" dirty="0" err="1" smtClean="0">
                <a:latin typeface="Arial" panose="020B0604020202020204" pitchFamily="34" charset="0"/>
              </a:rPr>
              <a:t>ribbenic</a:t>
            </a:r>
            <a:r>
              <a:rPr lang="en-US" altLang="en-US" dirty="0" smtClean="0">
                <a:latin typeface="Arial" panose="020B0604020202020204" pitchFamily="34" charset="0"/>
              </a:rPr>
              <a:t> glass</a:t>
            </a:r>
            <a:endParaRPr lang="en-US" altLang="en-US" sz="1200" kern="1200" baseline="0" dirty="0" smtClean="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xmlns="" val="57605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2</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kern="1200" dirty="0" smtClean="0">
                <a:solidFill>
                  <a:schemeClr val="tx1"/>
                </a:solidFill>
                <a:latin typeface="Arial" charset="0"/>
                <a:ea typeface="+mn-ea"/>
                <a:cs typeface="+mn-cs"/>
              </a:rPr>
              <a:t>background of this research can be illustrated by the existence of facts and problems table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kern="1200" dirty="0" smtClean="0">
                <a:solidFill>
                  <a:schemeClr val="tx1"/>
                </a:solidFill>
                <a:latin typeface="Arial" charset="0"/>
                <a:ea typeface="+mn-ea"/>
                <a:cs typeface="+mn-cs"/>
              </a:rPr>
              <a:t>Firstly, almost all national libraries in each country hold Preservation activities, but the problem is not comparable between human resources, infrastructure and budget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kern="1200" dirty="0" smtClean="0">
                <a:solidFill>
                  <a:schemeClr val="tx1"/>
                </a:solidFill>
                <a:latin typeface="Arial" charset="0"/>
                <a:ea typeface="+mn-ea"/>
                <a:cs typeface="+mn-cs"/>
              </a:rPr>
              <a:t>Lack of knowledge about preservation cause practice doing by trial and errors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kern="1200" dirty="0" smtClean="0">
                <a:solidFill>
                  <a:schemeClr val="tx1"/>
                </a:solidFill>
                <a:latin typeface="Arial" charset="0"/>
                <a:ea typeface="+mn-ea"/>
                <a:cs typeface="+mn-cs"/>
              </a:rPr>
              <a:t>Furthermore, lack of coordination and cooperation between library section raises complexity of analog preservation work and digitization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kern="1200" dirty="0" smtClean="0">
                <a:solidFill>
                  <a:schemeClr val="tx1"/>
                </a:solidFill>
                <a:latin typeface="Arial" charset="0"/>
                <a:ea typeface="+mn-ea"/>
                <a:cs typeface="+mn-cs"/>
              </a:rPr>
              <a:t>Then there is a fact that uncertain job priority causes variation number and types of damage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kern="1200" dirty="0" smtClean="0">
                <a:solidFill>
                  <a:schemeClr val="tx1"/>
                </a:solidFill>
                <a:latin typeface="Arial" charset="0"/>
                <a:ea typeface="+mn-ea"/>
                <a:cs typeface="+mn-cs"/>
              </a:rPr>
              <a:t>It is a facts that storage environment tends to fluctuate and doesn't meet good quality storage standards it is causing Damage to collection more quickly occur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kern="1200" dirty="0" smtClean="0">
                <a:solidFill>
                  <a:schemeClr val="tx1"/>
                </a:solidFill>
                <a:latin typeface="Arial" charset="0"/>
                <a:ea typeface="+mn-ea"/>
                <a:cs typeface="+mn-cs"/>
              </a:rPr>
              <a:t>And absence of preservation policies can lead less innovation in development of preservation strategies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xmlns="" val="57605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20</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sz="1200" kern="1200" dirty="0" smtClean="0">
                <a:solidFill>
                  <a:schemeClr val="tx1"/>
                </a:solidFill>
                <a:latin typeface="Arial" charset="0"/>
                <a:ea typeface="+mn-ea"/>
                <a:cs typeface="+mn-cs"/>
              </a:rPr>
              <a:t>Damage on newspapers occur physically in form of torn paper, missing parts, scratch and </a:t>
            </a:r>
            <a:r>
              <a:rPr lang="en-US" sz="1200" kern="1200" dirty="0" err="1" smtClean="0">
                <a:solidFill>
                  <a:schemeClr val="tx1"/>
                </a:solidFill>
                <a:latin typeface="Arial" charset="0"/>
                <a:ea typeface="+mn-ea"/>
                <a:cs typeface="+mn-cs"/>
              </a:rPr>
              <a:t>solatape</a:t>
            </a:r>
            <a:r>
              <a:rPr lang="en-US" sz="1200" kern="1200" dirty="0" smtClean="0">
                <a:solidFill>
                  <a:schemeClr val="tx1"/>
                </a:solidFill>
                <a:latin typeface="Arial" charset="0"/>
                <a:ea typeface="+mn-ea"/>
                <a:cs typeface="+mn-cs"/>
              </a:rPr>
              <a:t>.</a:t>
            </a:r>
          </a:p>
          <a:p>
            <a:pPr eaLnBrk="1" hangingPunct="1"/>
            <a:endParaRPr lang="en-US" sz="1200" kern="1200" dirty="0" smtClean="0">
              <a:solidFill>
                <a:schemeClr val="tx1"/>
              </a:solidFill>
              <a:latin typeface="Arial" charset="0"/>
              <a:ea typeface="+mn-ea"/>
              <a:cs typeface="+mn-cs"/>
            </a:endParaRPr>
          </a:p>
          <a:p>
            <a:pPr eaLnBrk="1" hangingPunct="1"/>
            <a:r>
              <a:rPr lang="en-US" sz="1200" kern="1200" dirty="0" smtClean="0">
                <a:solidFill>
                  <a:schemeClr val="tx1"/>
                </a:solidFill>
                <a:latin typeface="Arial" charset="0"/>
                <a:ea typeface="+mn-ea"/>
                <a:cs typeface="+mn-cs"/>
              </a:rPr>
              <a:t>this condition occurs because act of vandalism or fragility so resulting torn pieces on papers</a:t>
            </a:r>
            <a:endParaRPr lang="en-US" sz="120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xmlns="" val="57605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21</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sz="1200" kern="1200" dirty="0" smtClean="0">
                <a:solidFill>
                  <a:schemeClr val="tx1"/>
                </a:solidFill>
                <a:latin typeface="Arial" charset="0"/>
                <a:ea typeface="+mn-ea"/>
                <a:cs typeface="+mn-cs"/>
              </a:rPr>
              <a:t>To determine damage caused biota is done by recognizing presence of marked damage from their eating activity or metabolism </a:t>
            </a:r>
          </a:p>
          <a:p>
            <a:pPr eaLnBrk="1" hangingPunct="1"/>
            <a:endParaRPr lang="en-US" sz="1200" kern="1200" dirty="0" smtClean="0">
              <a:solidFill>
                <a:schemeClr val="tx1"/>
              </a:solidFill>
              <a:latin typeface="Arial" charset="0"/>
              <a:ea typeface="+mn-ea"/>
              <a:cs typeface="+mn-cs"/>
            </a:endParaRPr>
          </a:p>
          <a:p>
            <a:pPr eaLnBrk="1" hangingPunct="1"/>
            <a:r>
              <a:rPr lang="en-US" sz="1200" kern="1200" dirty="0" smtClean="0">
                <a:solidFill>
                  <a:schemeClr val="tx1"/>
                </a:solidFill>
                <a:latin typeface="Arial" charset="0"/>
                <a:ea typeface="+mn-ea"/>
                <a:cs typeface="+mn-cs"/>
              </a:rPr>
              <a:t>It is very easy to know their existence by looking the sign in paper hole so that we know what kind of biota causing damage</a:t>
            </a:r>
          </a:p>
          <a:p>
            <a:pPr eaLnBrk="1" hangingPunct="1"/>
            <a:endParaRPr lang="en-US" sz="1200" kern="1200" dirty="0" smtClean="0">
              <a:solidFill>
                <a:schemeClr val="tx1"/>
              </a:solidFill>
              <a:latin typeface="Arial" charset="0"/>
              <a:ea typeface="+mn-ea"/>
              <a:cs typeface="+mn-cs"/>
            </a:endParaRPr>
          </a:p>
          <a:p>
            <a:pPr eaLnBrk="1" hangingPunct="1"/>
            <a:r>
              <a:rPr lang="en-US" sz="1200" kern="1200" dirty="0" smtClean="0">
                <a:solidFill>
                  <a:schemeClr val="tx1"/>
                </a:solidFill>
                <a:latin typeface="Arial" charset="0"/>
                <a:ea typeface="+mn-ea"/>
                <a:cs typeface="+mn-cs"/>
              </a:rPr>
              <a:t>Total damage because biota present 43% with collections under the year One thousand eight hundred</a:t>
            </a:r>
          </a:p>
          <a:p>
            <a:pPr eaLnBrk="1" hangingPunct="1"/>
            <a:r>
              <a:rPr lang="en-US" sz="1200" kern="1200" dirty="0" smtClean="0">
                <a:solidFill>
                  <a:schemeClr val="tx1"/>
                </a:solidFill>
                <a:latin typeface="Arial" charset="0"/>
                <a:ea typeface="+mn-ea"/>
                <a:cs typeface="+mn-cs"/>
              </a:rPr>
              <a:t> as much as 47%.</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xmlns="" val="57605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Damage collections that occur because of insects can be said damage which is well done it means we can not be restored again because part of collection lost due to their activities. It is very easy to know the damage caused insects by just looking at curve of the missing hole</a:t>
            </a:r>
            <a:endParaRPr lang="en-US" dirty="0"/>
          </a:p>
        </p:txBody>
      </p:sp>
      <p:sp>
        <p:nvSpPr>
          <p:cNvPr id="4" name="Slide Number Placeholder 3"/>
          <p:cNvSpPr>
            <a:spLocks noGrp="1"/>
          </p:cNvSpPr>
          <p:nvPr>
            <p:ph type="sldNum" sz="quarter" idx="10"/>
          </p:nvPr>
        </p:nvSpPr>
        <p:spPr/>
        <p:txBody>
          <a:bodyPr/>
          <a:lstStyle/>
          <a:p>
            <a:pPr>
              <a:defRPr/>
            </a:pPr>
            <a:fld id="{EF2228EB-C901-405C-AAB5-0383BC919E6E}" type="slidenum">
              <a:rPr lang="en-GB" altLang="en-US" smtClean="0"/>
              <a:pPr>
                <a:defRPr/>
              </a:pPr>
              <a:t>22</a:t>
            </a:fld>
            <a:endParaRPr lang="en-GB" altLang="en-US"/>
          </a:p>
        </p:txBody>
      </p:sp>
    </p:spTree>
    <p:extLst>
      <p:ext uri="{BB962C8B-B14F-4D97-AF65-F5344CB8AC3E}">
        <p14:creationId xmlns:p14="http://schemas.microsoft.com/office/powerpoint/2010/main" xmlns="" val="31835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23</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Fragility of newspapers mostly occurred in collections under year </a:t>
            </a:r>
            <a:r>
              <a:rPr lang="en-US" sz="1200" kern="1200" dirty="0" smtClean="0">
                <a:solidFill>
                  <a:schemeClr val="tx1"/>
                </a:solidFill>
                <a:latin typeface="Arial" charset="0"/>
                <a:ea typeface="+mn-ea"/>
                <a:cs typeface="+mn-cs"/>
              </a:rPr>
              <a:t>One thousand eight hundred</a:t>
            </a:r>
            <a:r>
              <a:rPr lang="en-US" altLang="en-US" dirty="0" smtClean="0">
                <a:latin typeface="Arial" panose="020B0604020202020204" pitchFamily="34" charset="0"/>
              </a:rPr>
              <a:t> as much as 71%</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While for the above year only an average of 10% - 30% and is heading towards increased </a:t>
            </a:r>
            <a:r>
              <a:rPr lang="en-US" altLang="en-US" dirty="0" err="1" smtClean="0">
                <a:latin typeface="Arial" panose="020B0604020202020204" pitchFamily="34" charset="0"/>
              </a:rPr>
              <a:t>fargility</a:t>
            </a:r>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Fragility itself is caused by accumulation of many damage such as pollution, biota, acidity and a bad environment that causes cellulose degradation</a:t>
            </a:r>
          </a:p>
        </p:txBody>
      </p:sp>
    </p:spTree>
    <p:extLst>
      <p:ext uri="{BB962C8B-B14F-4D97-AF65-F5344CB8AC3E}">
        <p14:creationId xmlns:p14="http://schemas.microsoft.com/office/powerpoint/2010/main" xmlns="" val="57605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24</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It is unfortunate that unsuitable environmental conditions again greatly affect acidity in paper </a:t>
            </a:r>
            <a:r>
              <a:rPr lang="en-US" altLang="en-US" dirty="0" err="1" smtClean="0">
                <a:latin typeface="Arial" panose="020B0604020202020204" pitchFamily="34" charset="0"/>
              </a:rPr>
              <a:t>pH.</a:t>
            </a:r>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There are three factors causes of high percentage acidity firstly because raw material newspaper, which many use of lignin</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Secondly because of air pollution, it is marked by amount of dust attached to surface collection</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And third handling or hand sweating process that transmitted directly to collection during use</a:t>
            </a:r>
          </a:p>
        </p:txBody>
      </p:sp>
    </p:spTree>
    <p:extLst>
      <p:ext uri="{BB962C8B-B14F-4D97-AF65-F5344CB8AC3E}">
        <p14:creationId xmlns:p14="http://schemas.microsoft.com/office/powerpoint/2010/main" xmlns="" val="57605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know that collection is acid or not, we using pH pen to know it, when collection already acidic mark will be red but if it not it will show blue color indicating collection neutral or slightly alkaline</a:t>
            </a:r>
            <a:endParaRPr lang="en-US" dirty="0"/>
          </a:p>
        </p:txBody>
      </p:sp>
      <p:sp>
        <p:nvSpPr>
          <p:cNvPr id="4" name="Slide Number Placeholder 3"/>
          <p:cNvSpPr>
            <a:spLocks noGrp="1"/>
          </p:cNvSpPr>
          <p:nvPr>
            <p:ph type="sldNum" sz="quarter" idx="10"/>
          </p:nvPr>
        </p:nvSpPr>
        <p:spPr/>
        <p:txBody>
          <a:bodyPr/>
          <a:lstStyle/>
          <a:p>
            <a:pPr>
              <a:defRPr/>
            </a:pPr>
            <a:fld id="{EF2228EB-C901-405C-AAB5-0383BC919E6E}" type="slidenum">
              <a:rPr lang="en-GB" altLang="en-US" smtClean="0"/>
              <a:pPr>
                <a:defRPr/>
              </a:pPr>
              <a:t>25</a:t>
            </a:fld>
            <a:endParaRPr lang="en-GB" altLang="en-US"/>
          </a:p>
        </p:txBody>
      </p:sp>
    </p:spTree>
    <p:extLst>
      <p:ext uri="{BB962C8B-B14F-4D97-AF65-F5344CB8AC3E}">
        <p14:creationId xmlns:p14="http://schemas.microsoft.com/office/powerpoint/2010/main" xmlns="" val="3717650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26</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If I make comparison between amount of damage variation and year it will be obtained graph above that will be explained significantly in conclusion</a:t>
            </a:r>
          </a:p>
        </p:txBody>
      </p:sp>
    </p:spTree>
    <p:extLst>
      <p:ext uri="{BB962C8B-B14F-4D97-AF65-F5344CB8AC3E}">
        <p14:creationId xmlns:p14="http://schemas.microsoft.com/office/powerpoint/2010/main" xmlns="" val="57605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27</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r>
              <a:rPr lang="en-US" sz="1200" kern="1200" dirty="0" smtClean="0">
                <a:solidFill>
                  <a:schemeClr val="tx1"/>
                </a:solidFill>
                <a:effectLst/>
                <a:latin typeface="Arial" charset="0"/>
                <a:ea typeface="+mn-ea"/>
                <a:cs typeface="+mn-cs"/>
              </a:rPr>
              <a:t>Based on data logger that temperature Max 33 degree and Min 28 degree with average 30 degree</a:t>
            </a:r>
          </a:p>
          <a:p>
            <a:r>
              <a:rPr lang="en-US" sz="1200" kern="1200" dirty="0" smtClean="0">
                <a:solidFill>
                  <a:schemeClr val="tx1"/>
                </a:solidFill>
                <a:effectLst/>
                <a:latin typeface="Arial" charset="0"/>
                <a:ea typeface="+mn-ea"/>
                <a:cs typeface="+mn-cs"/>
              </a:rPr>
              <a:t>Max humidity is 74% to Min 52% with an average 62%</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fluctuating rate of humidity and temperature is too large and uneven so that it can cause rapid contraction and relaxation for cellulose until the carbon chain breakdown.</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Decrease in humidity occurred at 3 PM as the hottest condition then dropped after next hour</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xmlns="" val="57605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28</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In determining category of damage, calculation done by horizontal addition to predefined sign</a:t>
            </a:r>
          </a:p>
        </p:txBody>
      </p:sp>
    </p:spTree>
    <p:extLst>
      <p:ext uri="{BB962C8B-B14F-4D97-AF65-F5344CB8AC3E}">
        <p14:creationId xmlns:p14="http://schemas.microsoft.com/office/powerpoint/2010/main" xmlns="" val="57605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create my own category of damage grade that depend on the goals library want to get</a:t>
            </a:r>
            <a:endParaRPr lang="en-US" dirty="0"/>
          </a:p>
        </p:txBody>
      </p:sp>
      <p:sp>
        <p:nvSpPr>
          <p:cNvPr id="4" name="Slide Number Placeholder 3"/>
          <p:cNvSpPr>
            <a:spLocks noGrp="1"/>
          </p:cNvSpPr>
          <p:nvPr>
            <p:ph type="sldNum" sz="quarter" idx="10"/>
          </p:nvPr>
        </p:nvSpPr>
        <p:spPr/>
        <p:txBody>
          <a:bodyPr/>
          <a:lstStyle/>
          <a:p>
            <a:pPr>
              <a:defRPr/>
            </a:pPr>
            <a:fld id="{EF2228EB-C901-405C-AAB5-0383BC919E6E}" type="slidenum">
              <a:rPr lang="en-GB" altLang="en-US" smtClean="0"/>
              <a:pPr>
                <a:defRPr/>
              </a:pPr>
              <a:t>29</a:t>
            </a:fld>
            <a:endParaRPr lang="en-GB" altLang="en-US"/>
          </a:p>
        </p:txBody>
      </p:sp>
    </p:spTree>
    <p:extLst>
      <p:ext uri="{BB962C8B-B14F-4D97-AF65-F5344CB8AC3E}">
        <p14:creationId xmlns:p14="http://schemas.microsoft.com/office/powerpoint/2010/main" xmlns="" val="336442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charset="0"/>
                <a:ea typeface="+mn-ea"/>
                <a:cs typeface="+mn-cs"/>
              </a:rPr>
              <a:t>There are several benefits that I can take from this research such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To identify risk and quantity of damage to obtain an appropriate assessment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Analyze characteristics of damage so that there is a priority on conservation and digitalization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Establish preservation risk assessment models and strategies that can be used by other libraries</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EF2228EB-C901-405C-AAB5-0383BC919E6E}" type="slidenum">
              <a:rPr lang="en-GB" altLang="en-US" smtClean="0"/>
              <a:pPr>
                <a:defRPr/>
              </a:pPr>
              <a:t>3</a:t>
            </a:fld>
            <a:endParaRPr lang="en-GB" altLang="en-US"/>
          </a:p>
        </p:txBody>
      </p:sp>
    </p:spTree>
    <p:extLst>
      <p:ext uri="{BB962C8B-B14F-4D97-AF65-F5344CB8AC3E}">
        <p14:creationId xmlns:p14="http://schemas.microsoft.com/office/powerpoint/2010/main" xmlns="" val="1200301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30</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It is obtained that damage of very bad Grade reaching 63%. This happens because in year under </a:t>
            </a:r>
            <a:r>
              <a:rPr lang="en-US" sz="1200" kern="1200" dirty="0" smtClean="0">
                <a:solidFill>
                  <a:schemeClr val="tx1"/>
                </a:solidFill>
                <a:latin typeface="Arial" charset="0"/>
                <a:ea typeface="+mn-ea"/>
                <a:cs typeface="+mn-cs"/>
              </a:rPr>
              <a:t>One thousand eight hundred</a:t>
            </a:r>
            <a:r>
              <a:rPr lang="en-US" altLang="en-US" dirty="0" smtClean="0">
                <a:latin typeface="Arial" panose="020B0604020202020204" pitchFamily="34" charset="0"/>
              </a:rPr>
              <a:t>  collection has experienced fragility other than the most surveyed collection.</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The contribution of good, medium and bad damage is mostly dominated by collections with a young age.</a:t>
            </a:r>
          </a:p>
        </p:txBody>
      </p:sp>
    </p:spTree>
    <p:extLst>
      <p:ext uri="{BB962C8B-B14F-4D97-AF65-F5344CB8AC3E}">
        <p14:creationId xmlns:p14="http://schemas.microsoft.com/office/powerpoint/2010/main" xmlns="" val="57605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31</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0" dirty="0" smtClean="0">
                <a:latin typeface="Arial" panose="020B0604020202020204" pitchFamily="34" charset="0"/>
              </a:rPr>
              <a:t>Having studied from damage variation, I make a Pyramid of Preservation Strategy that can be formulated directly related to types of damage, what solution can even determine and how much acceleration an institution needs to overcome their preservation activities each year</a:t>
            </a:r>
          </a:p>
        </p:txBody>
      </p:sp>
    </p:spTree>
    <p:extLst>
      <p:ext uri="{BB962C8B-B14F-4D97-AF65-F5344CB8AC3E}">
        <p14:creationId xmlns:p14="http://schemas.microsoft.com/office/powerpoint/2010/main" xmlns="" val="57605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32</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r>
              <a:rPr lang="en-US" sz="1200" kern="1200" dirty="0" smtClean="0">
                <a:solidFill>
                  <a:schemeClr val="tx1"/>
                </a:solidFill>
                <a:latin typeface="Arial" charset="0"/>
                <a:ea typeface="+mn-ea"/>
                <a:cs typeface="+mn-cs"/>
              </a:rPr>
              <a:t>This method is ideally can be use on large library especially those willing to try and already implementing preservation programs because comprehensively cover all-risk and damage conditions to collection. This assessment method have some advantages that any other surveying method like</a:t>
            </a:r>
            <a:r>
              <a:rPr lang="en-US" sz="1200" kern="1200" baseline="0" dirty="0" smtClean="0">
                <a:solidFill>
                  <a:schemeClr val="tx1"/>
                </a:solidFill>
                <a:latin typeface="Arial" charset="0"/>
                <a:ea typeface="+mn-ea"/>
                <a:cs typeface="+mn-cs"/>
              </a:rPr>
              <a:t> its</a:t>
            </a:r>
            <a:r>
              <a:rPr lang="en-US" sz="1200" kern="1200" dirty="0" smtClean="0">
                <a:solidFill>
                  <a:schemeClr val="tx1"/>
                </a:solidFill>
                <a:latin typeface="Arial" charset="0"/>
                <a:ea typeface="+mn-ea"/>
                <a:cs typeface="+mn-cs"/>
              </a:rPr>
              <a:t> objectivity in appraise damage and easiness with just write a check in blank column. Validity and margin of error may determine from each library by doing pilot studies in advance.</a:t>
            </a:r>
          </a:p>
          <a:p>
            <a:r>
              <a:rPr lang="en-US" sz="1200" kern="1200" dirty="0" smtClean="0">
                <a:solidFill>
                  <a:schemeClr val="tx1"/>
                </a:solidFill>
                <a:latin typeface="Arial" charset="0"/>
                <a:ea typeface="+mn-ea"/>
                <a:cs typeface="+mn-cs"/>
              </a:rPr>
              <a:t>For NLI itself which have so many collections, located in a tropical country, limited budgeting system, human resources, and infrastructure should perform accelerated steps and work priority. So I suggest that when you want to do preservation activities then you should do a survey first so you will get the right strategy planning for preservation.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xmlns="" val="57605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952306-FCAF-4DC4-8A75-1C5EA66B368E}" type="slidenum">
              <a:rPr lang="en-GB" altLang="en-US"/>
              <a:pPr>
                <a:spcBef>
                  <a:spcPct val="0"/>
                </a:spcBef>
              </a:pPr>
              <a:t>33</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Well, that’s</a:t>
            </a:r>
            <a:r>
              <a:rPr lang="en-US" altLang="en-US" baseline="0" dirty="0" smtClean="0">
                <a:latin typeface="Arial" panose="020B0604020202020204" pitchFamily="34" charset="0"/>
              </a:rPr>
              <a:t> all my </a:t>
            </a:r>
            <a:r>
              <a:rPr lang="en-US" altLang="en-US" dirty="0" smtClean="0">
                <a:latin typeface="Arial" panose="020B0604020202020204" pitchFamily="34" charset="0"/>
              </a:rPr>
              <a:t>presentations thanks you</a:t>
            </a:r>
            <a:r>
              <a:rPr lang="en-US" altLang="en-US" baseline="0" dirty="0" smtClean="0">
                <a:latin typeface="Arial" panose="020B0604020202020204" pitchFamily="34" charset="0"/>
              </a:rPr>
              <a:t> </a:t>
            </a:r>
            <a:r>
              <a:rPr lang="en-US" altLang="en-US" dirty="0" smtClean="0">
                <a:latin typeface="Arial" panose="020B0604020202020204" pitchFamily="34" charset="0"/>
              </a:rPr>
              <a:t>for your attention. </a:t>
            </a:r>
            <a:r>
              <a:rPr lang="en-US" altLang="en-US" dirty="0" err="1" smtClean="0">
                <a:latin typeface="Arial" panose="020B0604020202020204" pitchFamily="34" charset="0"/>
              </a:rPr>
              <a:t>Wassalam</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xmlns="" val="88635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4</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id-ID" sz="1200" kern="1200" dirty="0" smtClean="0">
                <a:solidFill>
                  <a:schemeClr val="tx1"/>
                </a:solidFill>
                <a:effectLst/>
                <a:latin typeface="Arial" charset="0"/>
                <a:ea typeface="+mn-ea"/>
                <a:cs typeface="+mn-cs"/>
              </a:rPr>
              <a:t>Due to uniqueness and high historical value in recording all events in update society, NLI make an efforts to preserve </a:t>
            </a:r>
            <a:r>
              <a:rPr lang="en-US" sz="1200" kern="1200" dirty="0" smtClean="0">
                <a:solidFill>
                  <a:schemeClr val="tx1"/>
                </a:solidFill>
                <a:effectLst/>
                <a:latin typeface="Arial" charset="0"/>
                <a:ea typeface="+mn-ea"/>
                <a:cs typeface="+mn-cs"/>
              </a:rPr>
              <a:t>by c</a:t>
            </a:r>
            <a:r>
              <a:rPr lang="id-ID" sz="1200" kern="1200" dirty="0" smtClean="0">
                <a:solidFill>
                  <a:schemeClr val="tx1"/>
                </a:solidFill>
                <a:effectLst/>
                <a:latin typeface="Arial" charset="0"/>
                <a:ea typeface="+mn-ea"/>
                <a:cs typeface="+mn-cs"/>
              </a:rPr>
              <a:t>onservation, restoration, analog </a:t>
            </a:r>
            <a:r>
              <a:rPr lang="en-US" sz="1200" kern="1200" dirty="0" smtClean="0">
                <a:solidFill>
                  <a:schemeClr val="tx1"/>
                </a:solidFill>
                <a:effectLst/>
                <a:latin typeface="Arial" charset="0"/>
                <a:ea typeface="+mn-ea"/>
                <a:cs typeface="+mn-cs"/>
              </a:rPr>
              <a:t>microfilm</a:t>
            </a:r>
            <a:r>
              <a:rPr lang="id-ID" sz="1200" kern="1200" dirty="0" smtClean="0">
                <a:solidFill>
                  <a:schemeClr val="tx1"/>
                </a:solidFill>
                <a:effectLst/>
                <a:latin typeface="Arial" charset="0"/>
                <a:ea typeface="+mn-ea"/>
                <a:cs typeface="+mn-cs"/>
              </a:rPr>
              <a:t> and digitazing</a:t>
            </a:r>
            <a:r>
              <a:rPr lang="en-US" sz="1200" kern="1200" dirty="0" smtClean="0">
                <a:solidFill>
                  <a:schemeClr val="tx1"/>
                </a:solidFill>
                <a:effectLst/>
                <a:latin typeface="Arial" charset="0"/>
                <a:ea typeface="+mn-ea"/>
                <a:cs typeface="+mn-cs"/>
              </a:rPr>
              <a:t> with fifty two persons of conservators</a:t>
            </a:r>
            <a:r>
              <a:rPr lang="id-ID" sz="1200" kern="1200" dirty="0" smtClean="0">
                <a:solidFill>
                  <a:schemeClr val="tx1"/>
                </a:solidFill>
                <a:effectLst/>
                <a:latin typeface="Arial" charset="0"/>
                <a:ea typeface="+mn-ea"/>
                <a:cs typeface="+mn-cs"/>
              </a:rPr>
              <a:t>. Based on Accountability Performance Report 2015 Library Materials Preservation Centre, preservation activities have been carried out :</a:t>
            </a:r>
            <a:endParaRPr lang="en-US" sz="1200" kern="1200" dirty="0" smtClean="0">
              <a:solidFill>
                <a:schemeClr val="tx1"/>
              </a:solidFill>
              <a:effectLst/>
              <a:latin typeface="Arial" charset="0"/>
              <a:ea typeface="+mn-ea"/>
              <a:cs typeface="+mn-cs"/>
            </a:endParaRP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Restoration four thousand copies</a:t>
            </a:r>
          </a:p>
          <a:p>
            <a:pPr rtl="0" eaLnBrk="1" fontAlgn="t" latinLnBrk="0" hangingPunct="1"/>
            <a:r>
              <a:rPr lang="en-US" sz="1200" b="0" i="0" u="none" strike="noStrike" kern="1200" dirty="0" smtClean="0">
                <a:solidFill>
                  <a:schemeClr val="tx1"/>
                </a:solidFill>
                <a:latin typeface="Arial" charset="0"/>
                <a:ea typeface="+mn-ea"/>
                <a:cs typeface="+mn-cs"/>
              </a:rPr>
              <a:t>Fumigation ten </a:t>
            </a:r>
            <a:r>
              <a:rPr lang="en-US" altLang="en-US" dirty="0" smtClean="0">
                <a:latin typeface="Arial" panose="020B0604020202020204" pitchFamily="34" charset="0"/>
              </a:rPr>
              <a:t>thousand two hundred</a:t>
            </a:r>
            <a:r>
              <a:rPr lang="en-US" sz="1200" b="0" i="0" u="none" strike="noStrike" kern="1200" dirty="0" smtClean="0">
                <a:solidFill>
                  <a:schemeClr val="tx1"/>
                </a:solidFill>
                <a:latin typeface="Arial" charset="0"/>
                <a:ea typeface="+mn-ea"/>
                <a:cs typeface="+mn-cs"/>
              </a:rPr>
              <a:t> </a:t>
            </a:r>
            <a:r>
              <a:rPr lang="en-US" altLang="en-US" dirty="0" smtClean="0">
                <a:latin typeface="Arial" panose="020B0604020202020204" pitchFamily="34" charset="0"/>
              </a:rPr>
              <a:t>copies</a:t>
            </a:r>
            <a:endParaRPr lang="en-US" sz="1200" b="0" i="0" u="none" strike="noStrike" kern="1200" dirty="0" smtClean="0">
              <a:solidFill>
                <a:schemeClr val="tx1"/>
              </a:solidFill>
              <a:latin typeface="Arial" charset="0"/>
              <a:ea typeface="+mn-ea"/>
              <a:cs typeface="+mn-cs"/>
            </a:endParaRPr>
          </a:p>
          <a:p>
            <a:pPr rtl="0" eaLnBrk="1" fontAlgn="t" latinLnBrk="0" hangingPunct="1"/>
            <a:r>
              <a:rPr lang="en-US" sz="1200" b="0" i="0" u="none" strike="noStrike" kern="1200" dirty="0" smtClean="0">
                <a:solidFill>
                  <a:schemeClr val="tx1"/>
                </a:solidFill>
                <a:latin typeface="Arial" charset="0"/>
                <a:ea typeface="+mn-ea"/>
                <a:cs typeface="+mn-cs"/>
              </a:rPr>
              <a:t>Care</a:t>
            </a:r>
            <a:r>
              <a:rPr lang="en-US" sz="1200" b="0" i="0" u="none" strike="noStrike" kern="1200" baseline="0" dirty="0" smtClean="0">
                <a:solidFill>
                  <a:schemeClr val="tx1"/>
                </a:solidFill>
                <a:latin typeface="Arial" charset="0"/>
                <a:ea typeface="+mn-ea"/>
                <a:cs typeface="+mn-cs"/>
              </a:rPr>
              <a:t> and handling eleven </a:t>
            </a:r>
            <a:r>
              <a:rPr lang="en-US" altLang="en-US" dirty="0" smtClean="0">
                <a:latin typeface="Arial" panose="020B0604020202020204" pitchFamily="34" charset="0"/>
              </a:rPr>
              <a:t>thousand and</a:t>
            </a:r>
            <a:r>
              <a:rPr lang="en-US" sz="1200" b="0" i="0" u="none" strike="noStrike" kern="1200" baseline="0" dirty="0" smtClean="0">
                <a:solidFill>
                  <a:schemeClr val="tx1"/>
                </a:solidFill>
                <a:latin typeface="Arial" charset="0"/>
                <a:ea typeface="+mn-ea"/>
                <a:cs typeface="+mn-cs"/>
              </a:rPr>
              <a:t> nine </a:t>
            </a:r>
            <a:r>
              <a:rPr lang="en-US" altLang="en-US" dirty="0" smtClean="0">
                <a:latin typeface="Arial" panose="020B0604020202020204" pitchFamily="34" charset="0"/>
              </a:rPr>
              <a:t>hundred</a:t>
            </a:r>
            <a:r>
              <a:rPr lang="en-US" sz="1200" b="0" i="0" u="none" strike="noStrike" kern="1200" dirty="0" smtClean="0">
                <a:solidFill>
                  <a:schemeClr val="tx1"/>
                </a:solidFill>
                <a:latin typeface="Arial" charset="0"/>
                <a:ea typeface="+mn-ea"/>
                <a:cs typeface="+mn-cs"/>
              </a:rPr>
              <a:t> </a:t>
            </a:r>
            <a:r>
              <a:rPr lang="en-US" altLang="en-US" dirty="0" smtClean="0">
                <a:latin typeface="Arial" panose="020B0604020202020204" pitchFamily="34" charset="0"/>
              </a:rPr>
              <a:t>copies</a:t>
            </a:r>
            <a:endParaRPr lang="en-US" sz="1200" b="0" i="0" u="none" strike="noStrike" kern="1200" dirty="0" smtClean="0">
              <a:solidFill>
                <a:schemeClr val="tx1"/>
              </a:solidFill>
              <a:latin typeface="Arial" charset="0"/>
              <a:ea typeface="+mn-ea"/>
              <a:cs typeface="+mn-cs"/>
            </a:endParaRPr>
          </a:p>
          <a:p>
            <a:pPr rtl="0" eaLnBrk="1" fontAlgn="t" latinLnBrk="0" hangingPunct="1"/>
            <a:r>
              <a:rPr lang="en-US" sz="1200" b="0" i="0" u="none" strike="noStrike" kern="1200" dirty="0" smtClean="0">
                <a:solidFill>
                  <a:schemeClr val="tx1"/>
                </a:solidFill>
                <a:latin typeface="Arial" charset="0"/>
                <a:ea typeface="+mn-ea"/>
                <a:cs typeface="+mn-cs"/>
              </a:rPr>
              <a:t>Binding one </a:t>
            </a:r>
            <a:r>
              <a:rPr lang="en-US" altLang="en-US" dirty="0" smtClean="0">
                <a:latin typeface="Arial" panose="020B0604020202020204" pitchFamily="34" charset="0"/>
              </a:rPr>
              <a:t>thousand copies </a:t>
            </a:r>
            <a:endParaRPr lang="en-US" sz="1200" b="0" i="0" u="none" strike="noStrike" kern="1200" dirty="0" smtClean="0">
              <a:solidFill>
                <a:schemeClr val="tx1"/>
              </a:solidFill>
              <a:latin typeface="Arial" charset="0"/>
              <a:ea typeface="+mn-ea"/>
              <a:cs typeface="+mn-cs"/>
            </a:endParaRPr>
          </a:p>
          <a:p>
            <a:pPr rtl="0" eaLnBrk="1" fontAlgn="t" latinLnBrk="0" hangingPunct="1"/>
            <a:r>
              <a:rPr lang="en-US" sz="1200" b="0" i="0" u="none" strike="noStrike" kern="1200" dirty="0" err="1" smtClean="0">
                <a:solidFill>
                  <a:schemeClr val="tx1"/>
                </a:solidFill>
                <a:latin typeface="Arial" charset="0"/>
                <a:ea typeface="+mn-ea"/>
                <a:cs typeface="+mn-cs"/>
              </a:rPr>
              <a:t>Portepel</a:t>
            </a:r>
            <a:r>
              <a:rPr lang="en-US" sz="1200" b="0" i="0" u="none" strike="noStrike" kern="1200" dirty="0" smtClean="0">
                <a:solidFill>
                  <a:schemeClr val="tx1"/>
                </a:solidFill>
                <a:latin typeface="Arial" charset="0"/>
                <a:ea typeface="+mn-ea"/>
                <a:cs typeface="+mn-cs"/>
              </a:rPr>
              <a:t> one </a:t>
            </a:r>
            <a:r>
              <a:rPr lang="en-US" altLang="en-US" dirty="0" smtClean="0">
                <a:latin typeface="Arial" panose="020B0604020202020204" pitchFamily="34" charset="0"/>
              </a:rPr>
              <a:t>thousand and </a:t>
            </a:r>
            <a:r>
              <a:rPr lang="en-US" sz="1200" b="0" i="0" u="none" strike="noStrike" kern="1200" dirty="0" smtClean="0">
                <a:solidFill>
                  <a:schemeClr val="tx1"/>
                </a:solidFill>
                <a:latin typeface="Arial" charset="0"/>
                <a:ea typeface="+mn-ea"/>
                <a:cs typeface="+mn-cs"/>
              </a:rPr>
              <a:t>two </a:t>
            </a:r>
            <a:r>
              <a:rPr lang="en-US" altLang="en-US" dirty="0" smtClean="0">
                <a:latin typeface="Arial" panose="020B0604020202020204" pitchFamily="34" charset="0"/>
              </a:rPr>
              <a:t>hundred</a:t>
            </a:r>
            <a:r>
              <a:rPr lang="en-US" sz="1200" b="0" i="0" u="none" strike="noStrike" kern="1200" dirty="0" smtClean="0">
                <a:solidFill>
                  <a:schemeClr val="tx1"/>
                </a:solidFill>
                <a:latin typeface="Arial" charset="0"/>
                <a:ea typeface="+mn-ea"/>
                <a:cs typeface="+mn-cs"/>
              </a:rPr>
              <a:t> </a:t>
            </a:r>
            <a:r>
              <a:rPr lang="en-US" altLang="en-US" dirty="0" smtClean="0">
                <a:latin typeface="Arial" panose="020B0604020202020204" pitchFamily="34" charset="0"/>
              </a:rPr>
              <a:t>copies</a:t>
            </a:r>
            <a:endParaRPr lang="en-US" sz="1200" b="0" i="0" u="none" strike="noStrike" kern="1200" dirty="0" smtClean="0">
              <a:solidFill>
                <a:schemeClr val="tx1"/>
              </a:solidFill>
              <a:latin typeface="Arial" charset="0"/>
              <a:ea typeface="+mn-ea"/>
              <a:cs typeface="+mn-cs"/>
            </a:endParaRPr>
          </a:p>
          <a:p>
            <a:pPr rtl="0" eaLnBrk="1" fontAlgn="t" latinLnBrk="0" hangingPunct="1"/>
            <a:r>
              <a:rPr lang="en-US" sz="1200" b="0" i="0" u="none" strike="noStrike" kern="1200" dirty="0" smtClean="0">
                <a:solidFill>
                  <a:schemeClr val="tx1"/>
                </a:solidFill>
                <a:latin typeface="Arial" charset="0"/>
                <a:ea typeface="+mn-ea"/>
                <a:cs typeface="+mn-cs"/>
              </a:rPr>
              <a:t>Boxes making seven </a:t>
            </a:r>
            <a:r>
              <a:rPr lang="en-US" altLang="en-US" dirty="0" smtClean="0">
                <a:latin typeface="Arial" panose="020B0604020202020204" pitchFamily="34" charset="0"/>
              </a:rPr>
              <a:t>hundred</a:t>
            </a:r>
            <a:r>
              <a:rPr lang="en-US" sz="1200" b="0" i="0" u="none" strike="noStrike" kern="1200" dirty="0" smtClean="0">
                <a:solidFill>
                  <a:schemeClr val="tx1"/>
                </a:solidFill>
                <a:latin typeface="Arial" charset="0"/>
                <a:ea typeface="+mn-ea"/>
                <a:cs typeface="+mn-cs"/>
              </a:rPr>
              <a:t> and fifty </a:t>
            </a:r>
            <a:r>
              <a:rPr lang="en-US" altLang="en-US" dirty="0" smtClean="0">
                <a:latin typeface="Arial" panose="020B0604020202020204" pitchFamily="34" charset="0"/>
              </a:rPr>
              <a:t>copies</a:t>
            </a:r>
            <a:endParaRPr lang="en-US" sz="1200" b="0" i="0" u="none" strike="noStrike" kern="1200" dirty="0" smtClean="0">
              <a:solidFill>
                <a:schemeClr val="tx1"/>
              </a:solidFill>
              <a:latin typeface="Arial" charset="0"/>
              <a:ea typeface="+mn-ea"/>
              <a:cs typeface="+mn-cs"/>
            </a:endParaRPr>
          </a:p>
          <a:p>
            <a:pPr rtl="0" eaLnBrk="1" fontAlgn="t" latinLnBrk="0" hangingPunct="1"/>
            <a:r>
              <a:rPr lang="en-US" sz="1200" b="0" i="0" u="none" strike="noStrike" kern="1200" dirty="0" smtClean="0">
                <a:solidFill>
                  <a:schemeClr val="tx1"/>
                </a:solidFill>
                <a:latin typeface="Arial" charset="0"/>
                <a:ea typeface="+mn-ea"/>
                <a:cs typeface="+mn-cs"/>
              </a:rPr>
              <a:t>Microfilm seven </a:t>
            </a:r>
            <a:r>
              <a:rPr lang="en-US" altLang="en-US" dirty="0" smtClean="0">
                <a:latin typeface="Arial" panose="020B0604020202020204" pitchFamily="34" charset="0"/>
              </a:rPr>
              <a:t>hundred</a:t>
            </a:r>
            <a:r>
              <a:rPr lang="en-US" sz="1200" b="0" i="0" u="none" strike="noStrike" kern="1200" dirty="0" smtClean="0">
                <a:solidFill>
                  <a:schemeClr val="tx1"/>
                </a:solidFill>
                <a:latin typeface="Arial" charset="0"/>
                <a:ea typeface="+mn-ea"/>
                <a:cs typeface="+mn-cs"/>
              </a:rPr>
              <a:t> and fifty </a:t>
            </a:r>
            <a:r>
              <a:rPr lang="en-US" altLang="en-US" dirty="0" smtClean="0">
                <a:latin typeface="Arial" panose="020B0604020202020204" pitchFamily="34" charset="0"/>
              </a:rPr>
              <a:t>copies</a:t>
            </a:r>
            <a:endParaRPr lang="en-US" sz="1200" b="0" i="0" u="none" strike="noStrike" kern="1200" dirty="0" smtClean="0">
              <a:solidFill>
                <a:schemeClr val="tx1"/>
              </a:solidFill>
              <a:latin typeface="Arial" charset="0"/>
              <a:ea typeface="+mn-ea"/>
              <a:cs typeface="+mn-cs"/>
            </a:endParaRPr>
          </a:p>
          <a:p>
            <a:pPr rtl="0" eaLnBrk="1" fontAlgn="t" latinLnBrk="0" hangingPunct="1"/>
            <a:r>
              <a:rPr lang="en-US" sz="1200" b="0" i="0" u="none" strike="noStrike" kern="1200" dirty="0" smtClean="0">
                <a:solidFill>
                  <a:schemeClr val="tx1"/>
                </a:solidFill>
                <a:latin typeface="Arial" charset="0"/>
                <a:ea typeface="+mn-ea"/>
                <a:cs typeface="+mn-cs"/>
              </a:rPr>
              <a:t>Digital conversion sixty </a:t>
            </a:r>
            <a:r>
              <a:rPr lang="en-US" altLang="en-US" dirty="0" smtClean="0">
                <a:latin typeface="Arial" panose="020B0604020202020204" pitchFamily="34" charset="0"/>
              </a:rPr>
              <a:t>copies</a:t>
            </a:r>
            <a:endParaRPr lang="en-US" sz="1200" b="0" i="0" u="none" strike="noStrike"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xmlns="" val="5760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9D8274-4A83-40F1-BACD-83452BF5CA68}" type="slidenum">
              <a:rPr lang="en-GB" altLang="en-US"/>
              <a:pPr>
                <a:spcBef>
                  <a:spcPct val="0"/>
                </a:spcBef>
              </a:pPr>
              <a:t>5</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panose="020B0604020202020204" pitchFamily="34" charset="0"/>
              </a:rPr>
              <a:t>Methodology in this study use quantitative methods of empirical study to collect, analyze, and display data in numerical or statistical form, and to show relationship between dependent and independent variables as general representatives. This surveys conducted to look backward or retro-</a:t>
            </a:r>
            <a:r>
              <a:rPr lang="en-US" altLang="en-US" dirty="0" err="1" smtClean="0">
                <a:latin typeface="Arial" panose="020B0604020202020204" pitchFamily="34" charset="0"/>
              </a:rPr>
              <a:t>spective</a:t>
            </a:r>
            <a:r>
              <a:rPr lang="en-US" altLang="en-US" dirty="0" smtClean="0">
                <a:latin typeface="Arial" panose="020B0604020202020204" pitchFamily="34" charset="0"/>
              </a:rPr>
              <a:t> of variables. Data collection is derived from phenomena as a result or a real impact that occurs.</a:t>
            </a:r>
          </a:p>
        </p:txBody>
      </p:sp>
    </p:spTree>
    <p:extLst>
      <p:ext uri="{BB962C8B-B14F-4D97-AF65-F5344CB8AC3E}">
        <p14:creationId xmlns:p14="http://schemas.microsoft.com/office/powerpoint/2010/main" xmlns="" val="404378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6</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survey was conducted in six stages: first stage, documentation and data collection through all units and its collection room, second stage, determine collection that will be assessed by each copies with systematic cluster sampling method. Third stage, involves surveillance training for conservators and librarians, fourth stage, implementation of survey. Fifth stage, data collection and information entry into a computer database. Last stage is the data processing then results analysis of the survey.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It is very difficult to give an understanding to the surveyor how to assess damage conditions that happen in collection therefore I make a dictionary of damage and train how to fill the form so that there an equation on perception</a:t>
            </a:r>
          </a:p>
        </p:txBody>
      </p:sp>
    </p:spTree>
    <p:extLst>
      <p:ext uri="{BB962C8B-B14F-4D97-AF65-F5344CB8AC3E}">
        <p14:creationId xmlns:p14="http://schemas.microsoft.com/office/powerpoint/2010/main" xmlns="" val="57605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7</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In broad outline this study covers stages with formulating goals, pilot</a:t>
            </a:r>
            <a:r>
              <a:rPr lang="en-US" altLang="en-US" baseline="0" dirty="0" smtClean="0">
                <a:latin typeface="Arial" panose="020B0604020202020204" pitchFamily="34" charset="0"/>
              </a:rPr>
              <a:t> study</a:t>
            </a:r>
            <a:r>
              <a:rPr lang="en-US" altLang="en-US" dirty="0" smtClean="0">
                <a:latin typeface="Arial" panose="020B0604020202020204" pitchFamily="34" charset="0"/>
              </a:rPr>
              <a:t>, sampling, collecting data, analyzing and interpreting data then provide development solutions from results obtained</a:t>
            </a:r>
          </a:p>
        </p:txBody>
      </p:sp>
    </p:spTree>
    <p:extLst>
      <p:ext uri="{BB962C8B-B14F-4D97-AF65-F5344CB8AC3E}">
        <p14:creationId xmlns:p14="http://schemas.microsoft.com/office/powerpoint/2010/main" xmlns="" val="5760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8</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There are several survey instruments that can be used such as survey form, hobo data logger,</a:t>
            </a:r>
            <a:r>
              <a:rPr lang="en-US" altLang="en-US" baseline="0" dirty="0" smtClean="0">
                <a:latin typeface="Arial" panose="020B0604020202020204" pitchFamily="34" charset="0"/>
              </a:rPr>
              <a:t> damage dictionary and Abbey pH pen</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xmlns="" val="5760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9</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panose="020B0604020202020204" pitchFamily="34" charset="0"/>
              </a:rPr>
              <a:t>After collecting the survey form, then the analyst tabulates all</a:t>
            </a:r>
            <a:r>
              <a:rPr lang="en-US" altLang="en-US" baseline="0" dirty="0" smtClean="0">
                <a:latin typeface="Arial" panose="020B0604020202020204" pitchFamily="34" charset="0"/>
              </a:rPr>
              <a:t> </a:t>
            </a:r>
            <a:r>
              <a:rPr lang="en-US" altLang="en-US" dirty="0" smtClean="0">
                <a:latin typeface="Arial" panose="020B0604020202020204" pitchFamily="34" charset="0"/>
              </a:rPr>
              <a:t>existing data into one and fill it in excel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panose="020B0604020202020204" pitchFamily="34" charset="0"/>
              </a:rPr>
              <a:t>The process of calculating data obtained by summing vertically every variables checked</a:t>
            </a:r>
            <a:r>
              <a:rPr lang="en-US" altLang="en-US" baseline="0" dirty="0" smtClean="0">
                <a:latin typeface="Arial" panose="020B0604020202020204" pitchFamily="34" charset="0"/>
              </a:rPr>
              <a:t> </a:t>
            </a:r>
            <a:r>
              <a:rPr lang="en-US" altLang="en-US" dirty="0" smtClean="0">
                <a:latin typeface="Arial" panose="020B0604020202020204" pitchFamily="34" charset="0"/>
              </a:rPr>
              <a:t>from top to down so that obtained a result analysis</a:t>
            </a:r>
          </a:p>
        </p:txBody>
      </p:sp>
    </p:spTree>
    <p:extLst>
      <p:ext uri="{BB962C8B-B14F-4D97-AF65-F5344CB8AC3E}">
        <p14:creationId xmlns:p14="http://schemas.microsoft.com/office/powerpoint/2010/main" xmlns="" val="57605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1C1C1C"/>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C1C1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E8363B9-887F-4CDF-BA5C-B5CA5E761BB4}" type="slidenum">
              <a:rPr lang="en-GB" altLang="en-US"/>
              <a:pPr>
                <a:defRPr/>
              </a:pPr>
              <a:t>‹#›</a:t>
            </a:fld>
            <a:endParaRPr lang="en-GB" altLang="en-US"/>
          </a:p>
        </p:txBody>
      </p:sp>
    </p:spTree>
    <p:extLst>
      <p:ext uri="{BB962C8B-B14F-4D97-AF65-F5344CB8AC3E}">
        <p14:creationId xmlns:p14="http://schemas.microsoft.com/office/powerpoint/2010/main" xmlns="" val="1061199176"/>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FD5323-C817-43D5-8606-2901F58A3B72}" type="slidenum">
              <a:rPr lang="en-GB" altLang="en-US"/>
              <a:pPr>
                <a:defRPr/>
              </a:pPr>
              <a:t>‹#›</a:t>
            </a:fld>
            <a:endParaRPr lang="en-GB" altLang="en-US"/>
          </a:p>
        </p:txBody>
      </p:sp>
    </p:spTree>
    <p:extLst>
      <p:ext uri="{BB962C8B-B14F-4D97-AF65-F5344CB8AC3E}">
        <p14:creationId xmlns:p14="http://schemas.microsoft.com/office/powerpoint/2010/main" xmlns="" val="1796072670"/>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E5F584A-D440-46B7-9BA1-4F40980C8647}" type="slidenum">
              <a:rPr lang="en-GB" altLang="en-US"/>
              <a:pPr>
                <a:defRPr/>
              </a:pPr>
              <a:t>‹#›</a:t>
            </a:fld>
            <a:endParaRPr lang="en-GB" altLang="en-US"/>
          </a:p>
        </p:txBody>
      </p:sp>
    </p:spTree>
    <p:extLst>
      <p:ext uri="{BB962C8B-B14F-4D97-AF65-F5344CB8AC3E}">
        <p14:creationId xmlns:p14="http://schemas.microsoft.com/office/powerpoint/2010/main" xmlns="" val="1327987650"/>
      </p:ext>
    </p:extLst>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C1CB1F5-B502-4BBF-88F9-B120E8205970}" type="slidenum">
              <a:rPr lang="en-GB" altLang="en-US"/>
              <a:pPr>
                <a:defRPr/>
              </a:pPr>
              <a:t>‹#›</a:t>
            </a:fld>
            <a:endParaRPr lang="en-GB" altLang="en-US"/>
          </a:p>
        </p:txBody>
      </p:sp>
    </p:spTree>
    <p:extLst>
      <p:ext uri="{BB962C8B-B14F-4D97-AF65-F5344CB8AC3E}">
        <p14:creationId xmlns:p14="http://schemas.microsoft.com/office/powerpoint/2010/main" xmlns="" val="822775163"/>
      </p:ext>
    </p:extLst>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AE23525-D622-4389-BD5D-FBAF33F62ED4}" type="slidenum">
              <a:rPr lang="en-GB" altLang="en-US"/>
              <a:pPr>
                <a:defRPr/>
              </a:pPr>
              <a:t>‹#›</a:t>
            </a:fld>
            <a:endParaRPr lang="en-GB" altLang="en-US"/>
          </a:p>
        </p:txBody>
      </p:sp>
    </p:spTree>
    <p:extLst>
      <p:ext uri="{BB962C8B-B14F-4D97-AF65-F5344CB8AC3E}">
        <p14:creationId xmlns:p14="http://schemas.microsoft.com/office/powerpoint/2010/main" xmlns="" val="3511072252"/>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8E4D7B-68FB-43B9-BFDE-1364665D4837}" type="slidenum">
              <a:rPr lang="en-GB" altLang="en-US"/>
              <a:pPr>
                <a:defRPr/>
              </a:pPr>
              <a:t>‹#›</a:t>
            </a:fld>
            <a:endParaRPr lang="en-GB" altLang="en-US"/>
          </a:p>
        </p:txBody>
      </p:sp>
    </p:spTree>
    <p:extLst>
      <p:ext uri="{BB962C8B-B14F-4D97-AF65-F5344CB8AC3E}">
        <p14:creationId xmlns:p14="http://schemas.microsoft.com/office/powerpoint/2010/main" xmlns="" val="89952867"/>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06798A-B95C-4D2D-8EF8-C3842AB0FDA4}" type="slidenum">
              <a:rPr lang="en-GB" altLang="en-US"/>
              <a:pPr>
                <a:defRPr/>
              </a:pPr>
              <a:t>‹#›</a:t>
            </a:fld>
            <a:endParaRPr lang="en-GB" altLang="en-US"/>
          </a:p>
        </p:txBody>
      </p:sp>
    </p:spTree>
    <p:extLst>
      <p:ext uri="{BB962C8B-B14F-4D97-AF65-F5344CB8AC3E}">
        <p14:creationId xmlns:p14="http://schemas.microsoft.com/office/powerpoint/2010/main" xmlns="" val="2241885341"/>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6B69CA7-AAB1-4A82-8C65-4825B6FCE493}" type="slidenum">
              <a:rPr lang="en-GB" altLang="en-US"/>
              <a:pPr>
                <a:defRPr/>
              </a:pPr>
              <a:t>‹#›</a:t>
            </a:fld>
            <a:endParaRPr lang="en-GB" altLang="en-US"/>
          </a:p>
        </p:txBody>
      </p:sp>
    </p:spTree>
    <p:extLst>
      <p:ext uri="{BB962C8B-B14F-4D97-AF65-F5344CB8AC3E}">
        <p14:creationId xmlns:p14="http://schemas.microsoft.com/office/powerpoint/2010/main" xmlns="" val="3873122249"/>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DC9C5AB-CBD1-43F6-BA22-FBFCDD461D17}" type="slidenum">
              <a:rPr lang="en-GB" altLang="en-US"/>
              <a:pPr>
                <a:defRPr/>
              </a:pPr>
              <a:t>‹#›</a:t>
            </a:fld>
            <a:endParaRPr lang="en-GB" altLang="en-US"/>
          </a:p>
        </p:txBody>
      </p:sp>
    </p:spTree>
    <p:extLst>
      <p:ext uri="{BB962C8B-B14F-4D97-AF65-F5344CB8AC3E}">
        <p14:creationId xmlns:p14="http://schemas.microsoft.com/office/powerpoint/2010/main" xmlns="" val="291006984"/>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4DB286-8EDA-4AA8-9875-1310824F4350}" type="slidenum">
              <a:rPr lang="en-GB" altLang="en-US"/>
              <a:pPr>
                <a:defRPr/>
              </a:pPr>
              <a:t>‹#›</a:t>
            </a:fld>
            <a:endParaRPr lang="en-GB" altLang="en-US"/>
          </a:p>
        </p:txBody>
      </p:sp>
    </p:spTree>
    <p:extLst>
      <p:ext uri="{BB962C8B-B14F-4D97-AF65-F5344CB8AC3E}">
        <p14:creationId xmlns:p14="http://schemas.microsoft.com/office/powerpoint/2010/main" xmlns="" val="1509648707"/>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FAC3F8D-566D-4032-8A86-75146FBAB5AB}" type="slidenum">
              <a:rPr lang="en-GB" altLang="en-US"/>
              <a:pPr>
                <a:defRPr/>
              </a:pPr>
              <a:t>‹#›</a:t>
            </a:fld>
            <a:endParaRPr lang="en-GB" altLang="en-US"/>
          </a:p>
        </p:txBody>
      </p:sp>
    </p:spTree>
    <p:extLst>
      <p:ext uri="{BB962C8B-B14F-4D97-AF65-F5344CB8AC3E}">
        <p14:creationId xmlns:p14="http://schemas.microsoft.com/office/powerpoint/2010/main" xmlns="" val="3041730995"/>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1B54BB2-0C1F-4D9F-B5CD-DAB209B17897}" type="slidenum">
              <a:rPr lang="en-GB" altLang="en-US"/>
              <a:pPr>
                <a:defRPr/>
              </a:pPr>
              <a:t>‹#›</a:t>
            </a:fld>
            <a:endParaRPr lang="en-GB" altLang="en-US"/>
          </a:p>
        </p:txBody>
      </p:sp>
    </p:spTree>
    <p:extLst>
      <p:ext uri="{BB962C8B-B14F-4D97-AF65-F5344CB8AC3E}">
        <p14:creationId xmlns:p14="http://schemas.microsoft.com/office/powerpoint/2010/main" xmlns="" val="1697104127"/>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F465BB8-95EE-4D56-ACD1-5904529358FB}" type="slidenum">
              <a:rPr lang="en-GB" altLang="en-US"/>
              <a:pPr>
                <a:defRPr/>
              </a:pPr>
              <a:t>‹#›</a:t>
            </a:fld>
            <a:endParaRPr lang="en-GB" altLang="en-US"/>
          </a:p>
        </p:txBody>
      </p:sp>
    </p:spTree>
    <p:extLst>
      <p:ext uri="{BB962C8B-B14F-4D97-AF65-F5344CB8AC3E}">
        <p14:creationId xmlns:p14="http://schemas.microsoft.com/office/powerpoint/2010/main" xmlns="" val="2997612573"/>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303030"/>
                </a:solidFill>
                <a:latin typeface="Times New Roman" pitchFamily="18" charset="0"/>
                <a:cs typeface="Times New Roman" pitchFamily="18"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303030"/>
                </a:solidFill>
                <a:latin typeface="Times New Roman" pitchFamily="18" charset="0"/>
                <a:cs typeface="Times New Roman"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303030"/>
                </a:solidFill>
              </a:defRPr>
            </a:lvl1pPr>
          </a:lstStyle>
          <a:p>
            <a:pPr>
              <a:defRPr/>
            </a:pPr>
            <a:fld id="{CFB905F2-D40F-47D3-90F3-A63F94FCA96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split orient="vert"/>
  </p:transition>
  <p:txStyles>
    <p:titleStyle>
      <a:lvl1pPr algn="ctr" rtl="0" eaLnBrk="0" fontAlgn="base" hangingPunct="0">
        <a:spcBef>
          <a:spcPct val="0"/>
        </a:spcBef>
        <a:spcAft>
          <a:spcPct val="0"/>
        </a:spcAft>
        <a:defRPr sz="4400">
          <a:solidFill>
            <a:srgbClr val="303030"/>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2pPr>
      <a:lvl3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3pPr>
      <a:lvl4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4pPr>
      <a:lvl5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303030"/>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rgbClr val="303030"/>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400">
          <a:solidFill>
            <a:srgbClr val="303030"/>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000">
          <a:solidFill>
            <a:srgbClr val="303030"/>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2000">
          <a:solidFill>
            <a:srgbClr val="303030"/>
          </a:solidFill>
          <a:latin typeface="Times New Roman" pitchFamily="18"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155700"/>
            <a:ext cx="9144000" cy="0"/>
          </a:xfrm>
          <a:prstGeom prst="line">
            <a:avLst/>
          </a:prstGeom>
          <a:ln>
            <a:solidFill>
              <a:srgbClr val="1C1C1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509713"/>
            <a:ext cx="9144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546225"/>
            <a:ext cx="9144000" cy="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3077" name="TextBox 10"/>
          <p:cNvSpPr txBox="1">
            <a:spLocks noChangeArrowheads="1"/>
          </p:cNvSpPr>
          <p:nvPr/>
        </p:nvSpPr>
        <p:spPr bwMode="auto">
          <a:xfrm>
            <a:off x="3182938" y="1192213"/>
            <a:ext cx="18050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400" b="1" dirty="0" smtClean="0">
                <a:solidFill>
                  <a:srgbClr val="1C1C1C"/>
                </a:solidFill>
              </a:rPr>
              <a:t>Friday, May 12, 2017</a:t>
            </a:r>
            <a:endParaRPr lang="en-GB" altLang="en-US" sz="1400" b="1" dirty="0">
              <a:solidFill>
                <a:srgbClr val="1C1C1C"/>
              </a:solidFill>
            </a:endParaRPr>
          </a:p>
        </p:txBody>
      </p:sp>
      <p:sp>
        <p:nvSpPr>
          <p:cNvPr id="3078" name="TextBox 11"/>
          <p:cNvSpPr txBox="1">
            <a:spLocks noChangeArrowheads="1"/>
          </p:cNvSpPr>
          <p:nvPr/>
        </p:nvSpPr>
        <p:spPr bwMode="auto">
          <a:xfrm>
            <a:off x="131763" y="1222375"/>
            <a:ext cx="3768725"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200" b="1" dirty="0" smtClean="0">
                <a:solidFill>
                  <a:srgbClr val="1C1C1C"/>
                </a:solidFill>
              </a:rPr>
              <a:t>West. </a:t>
            </a:r>
            <a:r>
              <a:rPr lang="en-GB" altLang="en-US" sz="1200" b="1" dirty="0">
                <a:solidFill>
                  <a:srgbClr val="1C1C1C"/>
                </a:solidFill>
              </a:rPr>
              <a:t>1869</a:t>
            </a:r>
          </a:p>
        </p:txBody>
      </p:sp>
      <p:sp>
        <p:nvSpPr>
          <p:cNvPr id="3079" name="TextBox 12"/>
          <p:cNvSpPr txBox="1">
            <a:spLocks noChangeArrowheads="1"/>
          </p:cNvSpPr>
          <p:nvPr/>
        </p:nvSpPr>
        <p:spPr bwMode="auto">
          <a:xfrm>
            <a:off x="7772400" y="1217613"/>
            <a:ext cx="1143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r" eaLnBrk="1" hangingPunct="1">
              <a:spcBef>
                <a:spcPct val="0"/>
              </a:spcBef>
              <a:buFontTx/>
              <a:buNone/>
            </a:pPr>
            <a:r>
              <a:rPr lang="en-GB" altLang="en-US" sz="1200" b="1" dirty="0">
                <a:solidFill>
                  <a:srgbClr val="1C1C1C"/>
                </a:solidFill>
              </a:rPr>
              <a:t>Price   </a:t>
            </a:r>
            <a:r>
              <a:rPr lang="en-GB" altLang="en-US" sz="1200" b="1" dirty="0" smtClean="0">
                <a:solidFill>
                  <a:srgbClr val="1C1C1C"/>
                </a:solidFill>
              </a:rPr>
              <a:t>6d</a:t>
            </a:r>
            <a:endParaRPr lang="en-GB" altLang="en-US" sz="1400" b="1" dirty="0">
              <a:solidFill>
                <a:srgbClr val="1C1C1C"/>
              </a:solidFill>
            </a:endParaRPr>
          </a:p>
        </p:txBody>
      </p:sp>
      <p:sp>
        <p:nvSpPr>
          <p:cNvPr id="3080" name="TextBox 13"/>
          <p:cNvSpPr txBox="1">
            <a:spLocks noChangeArrowheads="1"/>
          </p:cNvSpPr>
          <p:nvPr/>
        </p:nvSpPr>
        <p:spPr bwMode="auto">
          <a:xfrm>
            <a:off x="476250" y="2230921"/>
            <a:ext cx="8229600" cy="2382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a:lnSpc>
                <a:spcPct val="200000"/>
              </a:lnSpc>
              <a:buNone/>
            </a:pPr>
            <a:r>
              <a:rPr lang="en-US" sz="2400" b="1" dirty="0" smtClean="0"/>
              <a:t>Preservation Risk Assessment Survey in Collection: </a:t>
            </a:r>
          </a:p>
          <a:p>
            <a:pPr algn="ctr">
              <a:lnSpc>
                <a:spcPct val="200000"/>
              </a:lnSpc>
              <a:buNone/>
            </a:pPr>
            <a:r>
              <a:rPr lang="en-US" sz="2400" b="1" dirty="0" smtClean="0"/>
              <a:t>A Case Study of Newspaper Damage at National Library of Indonesia</a:t>
            </a:r>
            <a:endParaRPr lang="en-US" sz="2400" dirty="0"/>
          </a:p>
        </p:txBody>
      </p:sp>
      <p:sp>
        <p:nvSpPr>
          <p:cNvPr id="3081" name="TextBox 15"/>
          <p:cNvSpPr txBox="1">
            <a:spLocks noChangeArrowheads="1"/>
          </p:cNvSpPr>
          <p:nvPr/>
        </p:nvSpPr>
        <p:spPr bwMode="auto">
          <a:xfrm>
            <a:off x="1035050" y="5111541"/>
            <a:ext cx="7112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800" b="1" dirty="0" smtClean="0">
                <a:solidFill>
                  <a:srgbClr val="1C1C1C"/>
                </a:solidFill>
                <a:latin typeface="Lucida Handwriting" pitchFamily="66" charset="0"/>
              </a:rPr>
              <a:t>By </a:t>
            </a:r>
          </a:p>
          <a:p>
            <a:pPr algn="ctr" eaLnBrk="1" hangingPunct="1">
              <a:spcBef>
                <a:spcPct val="0"/>
              </a:spcBef>
              <a:buFontTx/>
              <a:buNone/>
            </a:pPr>
            <a:r>
              <a:rPr lang="en-GB" altLang="en-US" sz="1800" b="1" dirty="0" err="1" smtClean="0">
                <a:solidFill>
                  <a:srgbClr val="1C1C1C"/>
                </a:solidFill>
                <a:latin typeface="Lucida Handwriting" pitchFamily="66" charset="0"/>
              </a:rPr>
              <a:t>Aris</a:t>
            </a:r>
            <a:r>
              <a:rPr lang="en-GB" altLang="en-US" sz="1800" b="1" dirty="0" smtClean="0">
                <a:solidFill>
                  <a:srgbClr val="1C1C1C"/>
                </a:solidFill>
                <a:latin typeface="Lucida Handwriting" pitchFamily="66" charset="0"/>
              </a:rPr>
              <a:t> </a:t>
            </a:r>
            <a:r>
              <a:rPr lang="en-GB" altLang="en-US" sz="1800" b="1" dirty="0" err="1" smtClean="0">
                <a:solidFill>
                  <a:srgbClr val="1C1C1C"/>
                </a:solidFill>
                <a:latin typeface="Lucida Handwriting" pitchFamily="66" charset="0"/>
              </a:rPr>
              <a:t>Riyadi</a:t>
            </a:r>
            <a:endParaRPr lang="en-GB" altLang="en-US" sz="1800" b="1" dirty="0" smtClean="0">
              <a:solidFill>
                <a:srgbClr val="1C1C1C"/>
              </a:solidFill>
              <a:latin typeface="Lucida Handwriting" pitchFamily="66" charset="0"/>
            </a:endParaRPr>
          </a:p>
          <a:p>
            <a:pPr algn="ctr" eaLnBrk="1" hangingPunct="1">
              <a:spcBef>
                <a:spcPct val="0"/>
              </a:spcBef>
              <a:buFontTx/>
              <a:buNone/>
            </a:pPr>
            <a:endParaRPr lang="en-GB" altLang="en-US" sz="1800" b="1" dirty="0" smtClean="0">
              <a:solidFill>
                <a:srgbClr val="1C1C1C"/>
              </a:solidFill>
              <a:latin typeface="Lucida Handwriting" pitchFamily="66" charset="0"/>
            </a:endParaRPr>
          </a:p>
          <a:p>
            <a:pPr algn="ctr" eaLnBrk="1" hangingPunct="1">
              <a:spcBef>
                <a:spcPct val="0"/>
              </a:spcBef>
              <a:buFontTx/>
              <a:buNone/>
            </a:pPr>
            <a:r>
              <a:rPr lang="en-GB" altLang="en-US" sz="1800" b="1" dirty="0" smtClean="0">
                <a:solidFill>
                  <a:srgbClr val="1C1C1C"/>
                </a:solidFill>
                <a:latin typeface="Lucida Handwriting" pitchFamily="66" charset="0"/>
              </a:rPr>
              <a:t>Conservator National Library of Indonesia</a:t>
            </a:r>
            <a:endParaRPr lang="en-GB" altLang="en-US" sz="1100" dirty="0">
              <a:solidFill>
                <a:srgbClr val="1C1C1C"/>
              </a:solidFill>
              <a:latin typeface="Lucida Handwriting" pitchFamily="66" charset="0"/>
            </a:endParaRPr>
          </a:p>
        </p:txBody>
      </p:sp>
      <p:cxnSp>
        <p:nvCxnSpPr>
          <p:cNvPr id="25" name="Straight Connector 24"/>
          <p:cNvCxnSpPr/>
          <p:nvPr/>
        </p:nvCxnSpPr>
        <p:spPr>
          <a:xfrm>
            <a:off x="-4763" y="1189038"/>
            <a:ext cx="9144001" cy="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3088" name="TextBox 27"/>
          <p:cNvSpPr txBox="1">
            <a:spLocks noChangeArrowheads="1"/>
          </p:cNvSpPr>
          <p:nvPr/>
        </p:nvSpPr>
        <p:spPr bwMode="auto">
          <a:xfrm>
            <a:off x="7218363" y="376238"/>
            <a:ext cx="1625600" cy="538162"/>
          </a:xfrm>
          <a:prstGeom prst="rect">
            <a:avLst/>
          </a:prstGeom>
          <a:noFill/>
          <a:ln w="9525">
            <a:solidFill>
              <a:srgbClr val="1C1C1C"/>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800" b="1">
                <a:solidFill>
                  <a:srgbClr val="1C1C1C"/>
                </a:solidFill>
              </a:rPr>
              <a:t>Member of the Asscoiated Press . </a:t>
            </a:r>
            <a:r>
              <a:rPr lang="en-GB" altLang="en-US" sz="700">
                <a:solidFill>
                  <a:srgbClr val="1C1C1C"/>
                </a:solidFill>
              </a:rPr>
              <a:t>Aenean commodo ligula eget dolor. Aenean. Aenean commodo ligula eget dolor. Aenhswse. Cejhciebce fcdcdcd.</a:t>
            </a:r>
            <a:endParaRPr lang="en-GB" altLang="en-US" sz="700">
              <a:solidFill>
                <a:srgbClr val="1C1C1C"/>
              </a:solidFill>
              <a:latin typeface="Arial" panose="020B0604020202020204" pitchFamily="34" charset="0"/>
            </a:endParaRPr>
          </a:p>
        </p:txBody>
      </p:sp>
      <p:sp>
        <p:nvSpPr>
          <p:cNvPr id="30" name="Rectangle 29"/>
          <p:cNvSpPr/>
          <p:nvPr/>
        </p:nvSpPr>
        <p:spPr>
          <a:xfrm>
            <a:off x="7180263" y="352425"/>
            <a:ext cx="1687512" cy="600075"/>
          </a:xfrm>
          <a:prstGeom prst="rect">
            <a:avLst/>
          </a:prstGeom>
          <a:noFill/>
          <a:ln w="6350">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90" name="TextBox 10"/>
          <p:cNvSpPr txBox="1">
            <a:spLocks noChangeArrowheads="1"/>
          </p:cNvSpPr>
          <p:nvPr/>
        </p:nvSpPr>
        <p:spPr bwMode="auto">
          <a:xfrm>
            <a:off x="2757488" y="862013"/>
            <a:ext cx="34480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400" b="1" dirty="0">
                <a:solidFill>
                  <a:srgbClr val="1C1C1C"/>
                </a:solidFill>
              </a:rPr>
              <a:t>ILLUSTRATED WEEKLY NEWSPAPER</a:t>
            </a:r>
          </a:p>
        </p:txBody>
      </p:sp>
      <p:pic>
        <p:nvPicPr>
          <p:cNvPr id="3091"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04988" y="346075"/>
            <a:ext cx="5281612"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400" b="1" dirty="0" smtClean="0"/>
              <a:t>Sampling Validity</a:t>
            </a:r>
            <a:endParaRPr lang="en-GB" altLang="en-US" sz="4400" b="1" dirty="0"/>
          </a:p>
        </p:txBody>
      </p:sp>
      <p:sp>
        <p:nvSpPr>
          <p:cNvPr id="491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descr="tes.bmp"/>
          <p:cNvPicPr/>
          <p:nvPr/>
        </p:nvPicPr>
        <p:blipFill>
          <a:blip r:embed="rId3" cstate="print"/>
          <a:stretch>
            <a:fillRect/>
          </a:stretch>
        </p:blipFill>
        <p:spPr>
          <a:xfrm>
            <a:off x="618238" y="1562542"/>
            <a:ext cx="3534661" cy="4476307"/>
          </a:xfrm>
          <a:prstGeom prst="rect">
            <a:avLst/>
          </a:prstGeom>
        </p:spPr>
      </p:pic>
      <p:pic>
        <p:nvPicPr>
          <p:cNvPr id="10" name="Picture 9"/>
          <p:cNvPicPr/>
          <p:nvPr/>
        </p:nvPicPr>
        <p:blipFill>
          <a:blip r:embed="rId4" cstate="print"/>
          <a:srcRect/>
          <a:stretch>
            <a:fillRect/>
          </a:stretch>
        </p:blipFill>
        <p:spPr bwMode="auto">
          <a:xfrm>
            <a:off x="4933951" y="1600200"/>
            <a:ext cx="3314700" cy="4476750"/>
          </a:xfrm>
          <a:prstGeom prst="rect">
            <a:avLst/>
          </a:prstGeom>
          <a:noFill/>
          <a:ln w="9525">
            <a:noFill/>
            <a:miter lim="800000"/>
            <a:headEnd/>
            <a:tailEnd/>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400" b="1" dirty="0" smtClean="0"/>
              <a:t>Cover damage</a:t>
            </a:r>
            <a:endParaRPr lang="en-GB" altLang="en-US" sz="4400" b="1" dirty="0"/>
          </a:p>
        </p:txBody>
      </p:sp>
      <p:graphicFrame>
        <p:nvGraphicFramePr>
          <p:cNvPr id="4" name="Chart 3"/>
          <p:cNvGraphicFramePr/>
          <p:nvPr/>
        </p:nvGraphicFramePr>
        <p:xfrm>
          <a:off x="468351" y="1471960"/>
          <a:ext cx="8251903" cy="510725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Cover damage</a:t>
            </a:r>
            <a:br>
              <a:rPr lang="en-GB" altLang="en-US" b="1" dirty="0"/>
            </a:br>
            <a:endParaRPr lang="en-US" dirty="0"/>
          </a:p>
        </p:txBody>
      </p:sp>
      <p:pic>
        <p:nvPicPr>
          <p:cNvPr id="90114" name="Picture 1" descr="C:\Users\siapaaja\Pictures\Foto survei deposit\IMG_123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84300" y="1282700"/>
            <a:ext cx="6527800" cy="4549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640006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400" b="1" dirty="0" smtClean="0"/>
              <a:t>Chemical Damage</a:t>
            </a:r>
            <a:endParaRPr lang="en-GB" altLang="en-US" sz="4400" b="1" dirty="0"/>
          </a:p>
        </p:txBody>
      </p:sp>
      <p:graphicFrame>
        <p:nvGraphicFramePr>
          <p:cNvPr id="4" name="Table 3"/>
          <p:cNvGraphicFramePr>
            <a:graphicFrameLocks noGrp="1"/>
          </p:cNvGraphicFramePr>
          <p:nvPr/>
        </p:nvGraphicFramePr>
        <p:xfrm>
          <a:off x="512956" y="1449661"/>
          <a:ext cx="8095787" cy="5040353"/>
        </p:xfrm>
        <a:graphic>
          <a:graphicData uri="http://schemas.openxmlformats.org/drawingml/2006/table">
            <a:tbl>
              <a:tblPr/>
              <a:tblGrid>
                <a:gridCol w="1665119">
                  <a:extLst>
                    <a:ext uri="{9D8B030D-6E8A-4147-A177-3AD203B41FA5}">
                      <a16:colId xmlns:a16="http://schemas.microsoft.com/office/drawing/2014/main" xmlns="" val="20000"/>
                    </a:ext>
                  </a:extLst>
                </a:gridCol>
                <a:gridCol w="1402205">
                  <a:extLst>
                    <a:ext uri="{9D8B030D-6E8A-4147-A177-3AD203B41FA5}">
                      <a16:colId xmlns:a16="http://schemas.microsoft.com/office/drawing/2014/main" xmlns="" val="20001"/>
                    </a:ext>
                  </a:extLst>
                </a:gridCol>
                <a:gridCol w="1335017">
                  <a:extLst>
                    <a:ext uri="{9D8B030D-6E8A-4147-A177-3AD203B41FA5}">
                      <a16:colId xmlns:a16="http://schemas.microsoft.com/office/drawing/2014/main" xmlns="" val="20002"/>
                    </a:ext>
                  </a:extLst>
                </a:gridCol>
                <a:gridCol w="1335017">
                  <a:extLst>
                    <a:ext uri="{9D8B030D-6E8A-4147-A177-3AD203B41FA5}">
                      <a16:colId xmlns:a16="http://schemas.microsoft.com/office/drawing/2014/main" xmlns="" val="20003"/>
                    </a:ext>
                  </a:extLst>
                </a:gridCol>
                <a:gridCol w="1201611">
                  <a:extLst>
                    <a:ext uri="{9D8B030D-6E8A-4147-A177-3AD203B41FA5}">
                      <a16:colId xmlns:a16="http://schemas.microsoft.com/office/drawing/2014/main" xmlns="" val="20004"/>
                    </a:ext>
                  </a:extLst>
                </a:gridCol>
                <a:gridCol w="1156818">
                  <a:extLst>
                    <a:ext uri="{9D8B030D-6E8A-4147-A177-3AD203B41FA5}">
                      <a16:colId xmlns:a16="http://schemas.microsoft.com/office/drawing/2014/main" xmlns="" val="20005"/>
                    </a:ext>
                  </a:extLst>
                </a:gridCol>
              </a:tblGrid>
              <a:tr h="498328">
                <a:tc rowSpan="2">
                  <a:txBody>
                    <a:bodyPr/>
                    <a:lstStyle/>
                    <a:p>
                      <a:pPr marL="269875" indent="-226695" algn="ctr">
                        <a:lnSpc>
                          <a:spcPct val="150000"/>
                        </a:lnSpc>
                        <a:spcAft>
                          <a:spcPts val="0"/>
                        </a:spcAft>
                      </a:pPr>
                      <a:r>
                        <a:rPr lang="en-US" sz="1600" b="1">
                          <a:solidFill>
                            <a:srgbClr val="000000"/>
                          </a:solidFill>
                          <a:latin typeface="Times New Roman"/>
                          <a:ea typeface="Times New Roman"/>
                          <a:cs typeface="Times New Roman"/>
                        </a:rPr>
                        <a:t>Publish Year</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5">
                  <a:txBody>
                    <a:bodyPr/>
                    <a:lstStyle/>
                    <a:p>
                      <a:pPr marL="269875" indent="-226695" algn="ctr">
                        <a:lnSpc>
                          <a:spcPct val="150000"/>
                        </a:lnSpc>
                        <a:spcAft>
                          <a:spcPts val="0"/>
                        </a:spcAft>
                      </a:pPr>
                      <a:r>
                        <a:rPr lang="en-US" sz="1600" b="1">
                          <a:solidFill>
                            <a:srgbClr val="000000"/>
                          </a:solidFill>
                          <a:latin typeface="Times New Roman"/>
                          <a:ea typeface="Times New Roman"/>
                          <a:cs typeface="Times New Roman"/>
                        </a:rPr>
                        <a:t>Kinds of stain on paper</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55401">
                <a:tc vMerge="1">
                  <a:txBody>
                    <a:bodyPr/>
                    <a:lstStyle/>
                    <a:p>
                      <a:endParaRPr lang="en-US"/>
                    </a:p>
                  </a:txBody>
                  <a:tcPr/>
                </a:tc>
                <a:tc>
                  <a:txBody>
                    <a:bodyPr/>
                    <a:lstStyle/>
                    <a:p>
                      <a:pPr marL="269875" indent="-226695" algn="ctr">
                        <a:lnSpc>
                          <a:spcPct val="150000"/>
                        </a:lnSpc>
                        <a:spcAft>
                          <a:spcPts val="0"/>
                        </a:spcAft>
                      </a:pPr>
                      <a:r>
                        <a:rPr lang="en-US" sz="1600" b="1">
                          <a:solidFill>
                            <a:srgbClr val="000000"/>
                          </a:solidFill>
                          <a:latin typeface="Times New Roman"/>
                          <a:ea typeface="Times New Roman"/>
                          <a:cs typeface="Times New Roman"/>
                        </a:rPr>
                        <a:t>Ink corrotion</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b="1" dirty="0">
                          <a:solidFill>
                            <a:srgbClr val="000000"/>
                          </a:solidFill>
                          <a:latin typeface="Times New Roman"/>
                          <a:ea typeface="Times New Roman"/>
                          <a:cs typeface="Times New Roman"/>
                        </a:rPr>
                        <a:t>Foxing</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b="1">
                          <a:solidFill>
                            <a:srgbClr val="000000"/>
                          </a:solidFill>
                          <a:latin typeface="Times New Roman"/>
                          <a:ea typeface="Times New Roman"/>
                          <a:cs typeface="Times New Roman"/>
                        </a:rPr>
                        <a:t>Tanned</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b="1">
                          <a:solidFill>
                            <a:srgbClr val="000000"/>
                          </a:solidFill>
                          <a:latin typeface="Times New Roman"/>
                          <a:ea typeface="Times New Roman"/>
                          <a:cs typeface="Times New Roman"/>
                        </a:rPr>
                        <a:t>Mold </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b="1">
                          <a:solidFill>
                            <a:srgbClr val="000000"/>
                          </a:solidFill>
                          <a:latin typeface="Times New Roman"/>
                          <a:ea typeface="Times New Roman"/>
                          <a:cs typeface="Times New Roman"/>
                        </a:rPr>
                        <a:t>Tears</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1"/>
                  </a:ext>
                </a:extLst>
              </a:tr>
              <a:tr h="498328">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s/d 80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31</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3118</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2209</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2690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650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498328">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81-85</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3</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51</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57</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37</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3</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3"/>
                  </a:ext>
                </a:extLst>
              </a:tr>
              <a:tr h="498328">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86- 90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1</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60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51</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29</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9</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r h="498328">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91-95</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3</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71</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114</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23</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1</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5"/>
                  </a:ext>
                </a:extLst>
              </a:tr>
              <a:tr h="498328">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96-00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6</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66</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105</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31</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3</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6"/>
                  </a:ext>
                </a:extLst>
              </a:tr>
              <a:tr h="498328">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01-'05</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91</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145</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37</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7"/>
                  </a:ext>
                </a:extLst>
              </a:tr>
              <a:tr h="498328">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06-'10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6</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40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105</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11</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a:solidFill>
                            <a:srgbClr val="000000"/>
                          </a:solidFill>
                          <a:latin typeface="Times New Roman"/>
                          <a:ea typeface="Times New Roman"/>
                          <a:cs typeface="Times New Roman"/>
                        </a:rPr>
                        <a:t>3</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8"/>
                  </a:ext>
                </a:extLst>
              </a:tr>
              <a:tr h="498328">
                <a:tc>
                  <a:txBody>
                    <a:bodyPr/>
                    <a:lstStyle/>
                    <a:p>
                      <a:pPr marL="269875" indent="-226695" algn="ctr">
                        <a:lnSpc>
                          <a:spcPct val="150000"/>
                        </a:lnSpc>
                        <a:spcAft>
                          <a:spcPts val="0"/>
                        </a:spcAft>
                      </a:pPr>
                      <a:r>
                        <a:rPr lang="en-US" sz="1600" b="1">
                          <a:solidFill>
                            <a:srgbClr val="000000"/>
                          </a:solidFill>
                          <a:latin typeface="Times New Roman"/>
                          <a:ea typeface="Times New Roman"/>
                          <a:cs typeface="Times New Roman"/>
                        </a:rPr>
                        <a:t>Percentage</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b="1">
                          <a:solidFill>
                            <a:srgbClr val="000000"/>
                          </a:solidFill>
                          <a:latin typeface="Times New Roman"/>
                          <a:ea typeface="Times New Roman"/>
                          <a:cs typeface="Times New Roman"/>
                        </a:rPr>
                        <a:t>1%</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b="1">
                          <a:solidFill>
                            <a:srgbClr val="000000"/>
                          </a:solidFill>
                          <a:latin typeface="Times New Roman"/>
                          <a:ea typeface="Times New Roman"/>
                          <a:cs typeface="Times New Roman"/>
                        </a:rPr>
                        <a:t>46%</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b="1">
                          <a:solidFill>
                            <a:srgbClr val="000000"/>
                          </a:solidFill>
                          <a:latin typeface="Times New Roman"/>
                          <a:ea typeface="Times New Roman"/>
                          <a:cs typeface="Times New Roman"/>
                        </a:rPr>
                        <a:t>37%</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b="1">
                          <a:solidFill>
                            <a:srgbClr val="000000"/>
                          </a:solidFill>
                          <a:latin typeface="Times New Roman"/>
                          <a:ea typeface="Times New Roman"/>
                          <a:cs typeface="Times New Roman"/>
                        </a:rPr>
                        <a:t>38%</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9875" indent="-226695" algn="ctr">
                        <a:lnSpc>
                          <a:spcPct val="150000"/>
                        </a:lnSpc>
                        <a:spcAft>
                          <a:spcPts val="0"/>
                        </a:spcAft>
                      </a:pPr>
                      <a:r>
                        <a:rPr lang="en-US" sz="1600" b="1" dirty="0">
                          <a:solidFill>
                            <a:srgbClr val="000000"/>
                          </a:solidFill>
                          <a:latin typeface="Times New Roman"/>
                          <a:ea typeface="Times New Roman"/>
                          <a:cs typeface="Times New Roman"/>
                        </a:rPr>
                        <a:t>9%</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9"/>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a:t>
            </a:r>
            <a:r>
              <a:rPr lang="en-US" dirty="0" err="1" smtClean="0"/>
              <a:t>Gurindam</a:t>
            </a:r>
            <a:r>
              <a:rPr lang="en-US" dirty="0" smtClean="0"/>
              <a:t> 12</a:t>
            </a:r>
            <a:br>
              <a:rPr lang="en-US" dirty="0" smtClean="0"/>
            </a:br>
            <a:r>
              <a:rPr lang="en-US" dirty="0" smtClean="0"/>
              <a:t>Ink </a:t>
            </a:r>
            <a:r>
              <a:rPr lang="en-US" dirty="0" err="1" smtClean="0"/>
              <a:t>corrotion</a:t>
            </a:r>
            <a:endParaRPr lang="en-US" dirty="0"/>
          </a:p>
        </p:txBody>
      </p:sp>
      <p:pic>
        <p:nvPicPr>
          <p:cNvPr id="91138" name="Picture 2" descr="C:\Users\siapaaja\Pictures\naskah\731___06\IMG_047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4830" y="1839983"/>
            <a:ext cx="6411669" cy="4313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97762721"/>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Foxing </a:t>
            </a:r>
            <a:endParaRPr lang="en-US" dirty="0"/>
          </a:p>
        </p:txBody>
      </p:sp>
      <p:pic>
        <p:nvPicPr>
          <p:cNvPr id="92162" name="irc_mi" descr="http://2g.pantip.com/cafe/library/topic/K10424962/K10424962-3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6496" y="1417638"/>
            <a:ext cx="7003733" cy="3716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550886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Mold </a:t>
            </a:r>
            <a:endParaRPr lang="en-US" dirty="0"/>
          </a:p>
        </p:txBody>
      </p:sp>
      <p:pic>
        <p:nvPicPr>
          <p:cNvPr id="94210" name="irc_mi" descr="http://www2.lib.udel.edu/Preservation/prevention/list_images/mold1.2004.5_me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84300" y="1356312"/>
            <a:ext cx="6248400" cy="39253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354062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Tear </a:t>
            </a:r>
            <a:endParaRPr lang="en-US" dirty="0"/>
          </a:p>
        </p:txBody>
      </p:sp>
      <p:pic>
        <p:nvPicPr>
          <p:cNvPr id="95234" name="irc_mi" descr="http://www.mywingsbooks.com/inventory/01912-La-nouvelle-m-t-0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2900" y="1417638"/>
            <a:ext cx="6260622" cy="4587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40173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Tanned </a:t>
            </a:r>
            <a:endParaRPr lang="en-US" dirty="0"/>
          </a:p>
        </p:txBody>
      </p:sp>
      <p:pic>
        <p:nvPicPr>
          <p:cNvPr id="93186" name="Picture 9" descr="F:\DCIM\736___02\IMG_126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8600" y="1417637"/>
            <a:ext cx="5930900" cy="4143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8763077"/>
      </p:ext>
    </p:extLst>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400" b="1" i="1" dirty="0" smtClean="0"/>
              <a:t>Tanned</a:t>
            </a:r>
            <a:endParaRPr lang="en-GB" altLang="en-US" sz="4400" b="1" i="1" dirty="0"/>
          </a:p>
        </p:txBody>
      </p:sp>
      <p:graphicFrame>
        <p:nvGraphicFramePr>
          <p:cNvPr id="4" name="Chart 3"/>
          <p:cNvGraphicFramePr/>
          <p:nvPr/>
        </p:nvGraphicFramePr>
        <p:xfrm>
          <a:off x="490655" y="1271239"/>
          <a:ext cx="8118086" cy="512956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400" b="1" dirty="0" smtClean="0"/>
              <a:t>BACKGROUND</a:t>
            </a:r>
            <a:endParaRPr lang="en-GB" altLang="en-US" sz="4400" b="1" dirty="0"/>
          </a:p>
        </p:txBody>
      </p:sp>
      <p:graphicFrame>
        <p:nvGraphicFramePr>
          <p:cNvPr id="6" name="Table 5"/>
          <p:cNvGraphicFramePr>
            <a:graphicFrameLocks noGrp="1"/>
          </p:cNvGraphicFramePr>
          <p:nvPr>
            <p:extLst>
              <p:ext uri="{D42A27DB-BD31-4B8C-83A1-F6EECF244321}">
                <p14:modId xmlns:p14="http://schemas.microsoft.com/office/powerpoint/2010/main" xmlns="" val="3073758890"/>
              </p:ext>
            </p:extLst>
          </p:nvPr>
        </p:nvGraphicFramePr>
        <p:xfrm>
          <a:off x="498764" y="1271325"/>
          <a:ext cx="8229600" cy="533267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461612">
                <a:tc>
                  <a:txBody>
                    <a:bodyPr/>
                    <a:lstStyle/>
                    <a:p>
                      <a:pPr algn="ctr"/>
                      <a:r>
                        <a:rPr lang="en-US" sz="1800" dirty="0" smtClean="0">
                          <a:solidFill>
                            <a:srgbClr val="232323"/>
                          </a:solidFill>
                          <a:latin typeface="Calibri" panose="020F0502020204030204" pitchFamily="34" charset="0"/>
                        </a:rPr>
                        <a:t>FACTS</a:t>
                      </a:r>
                      <a:endParaRPr lang="en-US" sz="1800" dirty="0">
                        <a:solidFill>
                          <a:srgbClr val="232323"/>
                        </a:solidFill>
                        <a:latin typeface="Calibri" panose="020F0502020204030204" pitchFamily="34" charset="0"/>
                      </a:endParaRPr>
                    </a:p>
                  </a:txBody>
                  <a:tcPr/>
                </a:tc>
                <a:tc>
                  <a:txBody>
                    <a:bodyPr/>
                    <a:lstStyle/>
                    <a:p>
                      <a:pPr algn="ctr"/>
                      <a:r>
                        <a:rPr lang="en-US" sz="1800" dirty="0" smtClean="0">
                          <a:solidFill>
                            <a:srgbClr val="232323"/>
                          </a:solidFill>
                          <a:latin typeface="Calibri" panose="020F0502020204030204" pitchFamily="34" charset="0"/>
                        </a:rPr>
                        <a:t>PROBLEMS</a:t>
                      </a:r>
                      <a:endParaRPr lang="en-US" sz="1800" dirty="0">
                        <a:solidFill>
                          <a:srgbClr val="232323"/>
                        </a:solidFill>
                        <a:latin typeface="Calibri" panose="020F0502020204030204" pitchFamily="34" charset="0"/>
                      </a:endParaRPr>
                    </a:p>
                  </a:txBody>
                  <a:tcPr/>
                </a:tc>
                <a:extLst>
                  <a:ext uri="{0D108BD9-81ED-4DB2-BD59-A6C34878D82A}">
                    <a16:rowId xmlns:a16="http://schemas.microsoft.com/office/drawing/2014/main" xmlns="" val="10000"/>
                  </a:ext>
                </a:extLst>
              </a:tr>
              <a:tr h="796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232323"/>
                          </a:solidFill>
                          <a:effectLst/>
                          <a:latin typeface="Calibri" pitchFamily="34" charset="0"/>
                          <a:cs typeface="Calibri" pitchFamily="34" charset="0"/>
                        </a:rPr>
                        <a:t>Almost all National libraries organize Preservation activities</a:t>
                      </a:r>
                      <a:endParaRPr lang="en-US" sz="1800" dirty="0">
                        <a:solidFill>
                          <a:srgbClr val="232323"/>
                        </a:solidFill>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232323"/>
                          </a:solidFill>
                          <a:effectLst/>
                          <a:latin typeface="Calibri" pitchFamily="34" charset="0"/>
                          <a:cs typeface="Calibri" pitchFamily="34" charset="0"/>
                        </a:rPr>
                        <a:t>Human resource, infrastructure and limited budget </a:t>
                      </a:r>
                    </a:p>
                  </a:txBody>
                  <a:tcPr/>
                </a:tc>
                <a:extLst>
                  <a:ext uri="{0D108BD9-81ED-4DB2-BD59-A6C34878D82A}">
                    <a16:rowId xmlns:a16="http://schemas.microsoft.com/office/drawing/2014/main" xmlns="" val="10001"/>
                  </a:ext>
                </a:extLst>
              </a:tr>
              <a:tr h="796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232323"/>
                          </a:solidFill>
                          <a:effectLst/>
                          <a:latin typeface="Calibri" pitchFamily="34" charset="0"/>
                          <a:cs typeface="Calibri" pitchFamily="34" charset="0"/>
                        </a:rPr>
                        <a:t>Lack of knowledge about preservation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232323"/>
                          </a:solidFill>
                          <a:effectLst/>
                          <a:latin typeface="Calibri" pitchFamily="34" charset="0"/>
                          <a:cs typeface="Calibri" pitchFamily="34" charset="0"/>
                        </a:rPr>
                        <a:t>How it works based on experience</a:t>
                      </a:r>
                    </a:p>
                  </a:txBody>
                  <a:tcPr/>
                </a:tc>
                <a:extLst>
                  <a:ext uri="{0D108BD9-81ED-4DB2-BD59-A6C34878D82A}">
                    <a16:rowId xmlns:a16="http://schemas.microsoft.com/office/drawing/2014/main" xmlns="" val="10002"/>
                  </a:ext>
                </a:extLst>
              </a:tr>
              <a:tr h="887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232323"/>
                          </a:solidFill>
                          <a:latin typeface="Calibri" panose="020F0502020204030204" pitchFamily="34" charset="0"/>
                        </a:rPr>
                        <a:t>Lack of coordination and cooperation between and inter parts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232323"/>
                          </a:solidFill>
                          <a:effectLst/>
                          <a:latin typeface="Calibri" pitchFamily="34" charset="0"/>
                          <a:cs typeface="Calibri" pitchFamily="34" charset="0"/>
                        </a:rPr>
                        <a:t>The complexity of analog preservation work and digitization</a:t>
                      </a:r>
                    </a:p>
                  </a:txBody>
                  <a:tcPr/>
                </a:tc>
                <a:extLst>
                  <a:ext uri="{0D108BD9-81ED-4DB2-BD59-A6C34878D82A}">
                    <a16:rowId xmlns:a16="http://schemas.microsoft.com/office/drawing/2014/main" xmlns="" val="10003"/>
                  </a:ext>
                </a:extLst>
              </a:tr>
              <a:tr h="796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232323"/>
                          </a:solidFill>
                          <a:effectLst/>
                          <a:latin typeface="Calibri" pitchFamily="34" charset="0"/>
                          <a:cs typeface="Calibri" pitchFamily="34" charset="0"/>
                        </a:rPr>
                        <a:t>Job priority is uncertain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232323"/>
                          </a:solidFill>
                          <a:effectLst/>
                          <a:latin typeface="Calibri" pitchFamily="34" charset="0"/>
                          <a:cs typeface="Calibri" pitchFamily="34" charset="0"/>
                        </a:rPr>
                        <a:t>Number and type of damage full of variations</a:t>
                      </a:r>
                    </a:p>
                  </a:txBody>
                  <a:tcPr/>
                </a:tc>
                <a:extLst>
                  <a:ext uri="{0D108BD9-81ED-4DB2-BD59-A6C34878D82A}">
                    <a16:rowId xmlns:a16="http://schemas.microsoft.com/office/drawing/2014/main" xmlns="" val="10004"/>
                  </a:ext>
                </a:extLst>
              </a:tr>
              <a:tr h="796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232323"/>
                          </a:solidFill>
                          <a:effectLst/>
                          <a:latin typeface="Calibri" pitchFamily="34" charset="0"/>
                          <a:cs typeface="Calibri" pitchFamily="34" charset="0"/>
                        </a:rPr>
                        <a:t>Storage environment fluctuates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cap="none" normalizeH="0" baseline="0" dirty="0" smtClean="0">
                        <a:ln>
                          <a:noFill/>
                        </a:ln>
                        <a:solidFill>
                          <a:srgbClr val="232323"/>
                        </a:solidFill>
                        <a:effectLst/>
                        <a:latin typeface="Calibri" pitchFamily="34" charset="0"/>
                        <a:cs typeface="Calibri"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232323"/>
                          </a:solidFill>
                          <a:effectLst/>
                          <a:latin typeface="Calibri" pitchFamily="34" charset="0"/>
                          <a:cs typeface="Calibri" pitchFamily="34" charset="0"/>
                        </a:rPr>
                        <a:t>Damage to the collection of newspapers getting faster</a:t>
                      </a:r>
                    </a:p>
                  </a:txBody>
                  <a:tcPr/>
                </a:tc>
                <a:extLst>
                  <a:ext uri="{0D108BD9-81ED-4DB2-BD59-A6C34878D82A}">
                    <a16:rowId xmlns:a16="http://schemas.microsoft.com/office/drawing/2014/main" xmlns="" val="10005"/>
                  </a:ext>
                </a:extLst>
              </a:tr>
              <a:tr h="796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232323"/>
                          </a:solidFill>
                          <a:effectLst/>
                          <a:latin typeface="Calibri" pitchFamily="34" charset="0"/>
                          <a:cs typeface="Calibri" pitchFamily="34" charset="0"/>
                        </a:rPr>
                        <a:t>Do not have a preservation policy yet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232323"/>
                          </a:solidFill>
                          <a:effectLst/>
                          <a:latin typeface="Calibri" pitchFamily="34" charset="0"/>
                          <a:cs typeface="Calibri" pitchFamily="34" charset="0"/>
                        </a:rPr>
                        <a:t>Less innovation preservation strategy</a:t>
                      </a:r>
                    </a:p>
                  </a:txBody>
                  <a:tcPr/>
                </a:tc>
                <a:extLst>
                  <a:ext uri="{0D108BD9-81ED-4DB2-BD59-A6C34878D82A}">
                    <a16:rowId xmlns:a16="http://schemas.microsoft.com/office/drawing/2014/main" xmlns="" val="10006"/>
                  </a:ext>
                </a:extLst>
              </a:tr>
            </a:tbl>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400" b="1" dirty="0" smtClean="0"/>
              <a:t>Physical Damage</a:t>
            </a:r>
            <a:endParaRPr lang="en-GB" altLang="en-US" sz="4400" b="1" dirty="0"/>
          </a:p>
        </p:txBody>
      </p:sp>
      <p:graphicFrame>
        <p:nvGraphicFramePr>
          <p:cNvPr id="4" name="Table 3"/>
          <p:cNvGraphicFramePr>
            <a:graphicFrameLocks noGrp="1"/>
          </p:cNvGraphicFramePr>
          <p:nvPr/>
        </p:nvGraphicFramePr>
        <p:xfrm>
          <a:off x="535259" y="1338142"/>
          <a:ext cx="7984273" cy="5151872"/>
        </p:xfrm>
        <a:graphic>
          <a:graphicData uri="http://schemas.openxmlformats.org/drawingml/2006/table">
            <a:tbl>
              <a:tblPr/>
              <a:tblGrid>
                <a:gridCol w="2072342">
                  <a:extLst>
                    <a:ext uri="{9D8B030D-6E8A-4147-A177-3AD203B41FA5}">
                      <a16:colId xmlns:a16="http://schemas.microsoft.com/office/drawing/2014/main" xmlns="" val="20000"/>
                    </a:ext>
                  </a:extLst>
                </a:gridCol>
                <a:gridCol w="1663630">
                  <a:extLst>
                    <a:ext uri="{9D8B030D-6E8A-4147-A177-3AD203B41FA5}">
                      <a16:colId xmlns:a16="http://schemas.microsoft.com/office/drawing/2014/main" xmlns="" val="20001"/>
                    </a:ext>
                  </a:extLst>
                </a:gridCol>
                <a:gridCol w="1472706">
                  <a:extLst>
                    <a:ext uri="{9D8B030D-6E8A-4147-A177-3AD203B41FA5}">
                      <a16:colId xmlns:a16="http://schemas.microsoft.com/office/drawing/2014/main" xmlns="" val="20002"/>
                    </a:ext>
                  </a:extLst>
                </a:gridCol>
                <a:gridCol w="1427613">
                  <a:extLst>
                    <a:ext uri="{9D8B030D-6E8A-4147-A177-3AD203B41FA5}">
                      <a16:colId xmlns:a16="http://schemas.microsoft.com/office/drawing/2014/main" xmlns="" val="20003"/>
                    </a:ext>
                  </a:extLst>
                </a:gridCol>
                <a:gridCol w="1347982">
                  <a:extLst>
                    <a:ext uri="{9D8B030D-6E8A-4147-A177-3AD203B41FA5}">
                      <a16:colId xmlns:a16="http://schemas.microsoft.com/office/drawing/2014/main" xmlns="" val="20004"/>
                    </a:ext>
                  </a:extLst>
                </a:gridCol>
              </a:tblGrid>
              <a:tr h="468352">
                <a:tc rowSpan="2">
                  <a:txBody>
                    <a:bodyPr/>
                    <a:lstStyle/>
                    <a:p>
                      <a:pPr marL="269875" indent="-226695" algn="ctr">
                        <a:lnSpc>
                          <a:spcPct val="150000"/>
                        </a:lnSpc>
                        <a:spcAft>
                          <a:spcPts val="0"/>
                        </a:spcAft>
                      </a:pPr>
                      <a:r>
                        <a:rPr lang="en-US" sz="1800" b="1">
                          <a:solidFill>
                            <a:srgbClr val="000000"/>
                          </a:solidFill>
                          <a:latin typeface="Times New Roman"/>
                          <a:ea typeface="Times New Roman"/>
                          <a:cs typeface="Times New Roman"/>
                        </a:rPr>
                        <a:t>Publish Year</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4">
                  <a:txBody>
                    <a:bodyPr/>
                    <a:lstStyle/>
                    <a:p>
                      <a:pPr marL="269875" indent="-226695" algn="ctr">
                        <a:lnSpc>
                          <a:spcPct val="150000"/>
                        </a:lnSpc>
                        <a:spcAft>
                          <a:spcPts val="0"/>
                        </a:spcAft>
                      </a:pPr>
                      <a:r>
                        <a:rPr lang="en-US" sz="1800" b="1">
                          <a:solidFill>
                            <a:srgbClr val="000000"/>
                          </a:solidFill>
                          <a:latin typeface="Times New Roman"/>
                          <a:ea typeface="Times New Roman"/>
                          <a:cs typeface="Times New Roman"/>
                        </a:rPr>
                        <a:t>Kinds physical damage on paper</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68352">
                <a:tc vMerge="1">
                  <a:txBody>
                    <a:bodyPr/>
                    <a:lstStyle/>
                    <a:p>
                      <a:endParaRPr lang="en-US"/>
                    </a:p>
                  </a:txBody>
                  <a:tcPr/>
                </a:tc>
                <a:tc>
                  <a:txBody>
                    <a:bodyPr/>
                    <a:lstStyle/>
                    <a:p>
                      <a:pPr marL="269875" indent="-226695" algn="ctr">
                        <a:lnSpc>
                          <a:spcPct val="150000"/>
                        </a:lnSpc>
                        <a:spcAft>
                          <a:spcPts val="0"/>
                        </a:spcAft>
                      </a:pPr>
                      <a:r>
                        <a:rPr lang="en-US" sz="1800" b="1">
                          <a:solidFill>
                            <a:srgbClr val="000000"/>
                          </a:solidFill>
                          <a:latin typeface="Times New Roman"/>
                          <a:ea typeface="Times New Roman"/>
                          <a:cs typeface="Times New Roman"/>
                        </a:rPr>
                        <a:t>Torn </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b="1">
                          <a:solidFill>
                            <a:srgbClr val="000000"/>
                          </a:solidFill>
                          <a:latin typeface="Times New Roman"/>
                          <a:ea typeface="Times New Roman"/>
                          <a:cs typeface="Times New Roman"/>
                        </a:rPr>
                        <a:t>Missing part</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b="1">
                          <a:solidFill>
                            <a:srgbClr val="000000"/>
                          </a:solidFill>
                          <a:latin typeface="Times New Roman"/>
                          <a:ea typeface="Times New Roman"/>
                          <a:cs typeface="Times New Roman"/>
                        </a:rPr>
                        <a:t>Scratch </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b="1">
                          <a:solidFill>
                            <a:srgbClr val="000000"/>
                          </a:solidFill>
                          <a:latin typeface="Times New Roman"/>
                          <a:ea typeface="Times New Roman"/>
                          <a:cs typeface="Times New Roman"/>
                        </a:rPr>
                        <a:t>Solatape</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1"/>
                  </a:ext>
                </a:extLst>
              </a:tr>
              <a:tr h="468352">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s/d 80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2240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795</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105</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316</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2"/>
                  </a:ext>
                </a:extLst>
              </a:tr>
              <a:tr h="468352">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81-85</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11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17</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6</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3</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3"/>
                  </a:ext>
                </a:extLst>
              </a:tr>
              <a:tr h="468352">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86- 90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31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17</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6</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4"/>
                  </a:ext>
                </a:extLst>
              </a:tr>
              <a:tr h="468352">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91-95</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26</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17</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14</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6</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5"/>
                  </a:ext>
                </a:extLst>
              </a:tr>
              <a:tr h="468352">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96-00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43</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9</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6</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11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6"/>
                  </a:ext>
                </a:extLst>
              </a:tr>
              <a:tr h="468352">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01-'05</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48</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11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20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3</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7"/>
                  </a:ext>
                </a:extLst>
              </a:tr>
              <a:tr h="468352">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06-'10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26</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17</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20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11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8"/>
                  </a:ext>
                </a:extLst>
              </a:tr>
              <a:tr h="468352">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TOTAL</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2425</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884</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177</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a:solidFill>
                            <a:srgbClr val="000000"/>
                          </a:solidFill>
                          <a:latin typeface="Times New Roman"/>
                          <a:ea typeface="Times New Roman"/>
                          <a:cs typeface="Times New Roman"/>
                        </a:rPr>
                        <a:t>352</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9"/>
                  </a:ext>
                </a:extLst>
              </a:tr>
              <a:tr h="468352">
                <a:tc>
                  <a:txBody>
                    <a:bodyPr/>
                    <a:lstStyle/>
                    <a:p>
                      <a:pPr marL="269875" indent="-226695" algn="ctr">
                        <a:lnSpc>
                          <a:spcPct val="150000"/>
                        </a:lnSpc>
                        <a:spcAft>
                          <a:spcPts val="0"/>
                        </a:spcAft>
                      </a:pPr>
                      <a:r>
                        <a:rPr lang="en-US" sz="1800" b="1">
                          <a:solidFill>
                            <a:srgbClr val="000000"/>
                          </a:solidFill>
                          <a:latin typeface="Times New Roman"/>
                          <a:ea typeface="Times New Roman"/>
                          <a:cs typeface="Times New Roman"/>
                        </a:rPr>
                        <a:t>Percentage</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b="1">
                          <a:solidFill>
                            <a:srgbClr val="000000"/>
                          </a:solidFill>
                          <a:latin typeface="Times New Roman"/>
                          <a:ea typeface="Times New Roman"/>
                          <a:cs typeface="Times New Roman"/>
                        </a:rPr>
                        <a:t>32%</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b="1">
                          <a:solidFill>
                            <a:srgbClr val="000000"/>
                          </a:solidFill>
                          <a:latin typeface="Times New Roman"/>
                          <a:ea typeface="Times New Roman"/>
                          <a:cs typeface="Times New Roman"/>
                        </a:rPr>
                        <a:t>12%</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b="1">
                          <a:solidFill>
                            <a:srgbClr val="000000"/>
                          </a:solidFill>
                          <a:latin typeface="Times New Roman"/>
                          <a:ea typeface="Times New Roman"/>
                          <a:cs typeface="Times New Roman"/>
                        </a:rPr>
                        <a:t>2%</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69875" indent="-226695" algn="ctr">
                        <a:lnSpc>
                          <a:spcPct val="150000"/>
                        </a:lnSpc>
                        <a:spcAft>
                          <a:spcPts val="0"/>
                        </a:spcAft>
                      </a:pPr>
                      <a:r>
                        <a:rPr lang="en-US" sz="1800" b="1" dirty="0">
                          <a:solidFill>
                            <a:srgbClr val="000000"/>
                          </a:solidFill>
                          <a:latin typeface="Times New Roman"/>
                          <a:ea typeface="Times New Roman"/>
                          <a:cs typeface="Times New Roman"/>
                        </a:rPr>
                        <a:t>5%</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10"/>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400" b="1" dirty="0" smtClean="0"/>
              <a:t>Biota Damage</a:t>
            </a:r>
            <a:endParaRPr lang="en-GB" altLang="en-US" sz="4400" b="1" dirty="0"/>
          </a:p>
        </p:txBody>
      </p:sp>
      <p:graphicFrame>
        <p:nvGraphicFramePr>
          <p:cNvPr id="4" name="Chart 3"/>
          <p:cNvGraphicFramePr/>
          <p:nvPr/>
        </p:nvGraphicFramePr>
        <p:xfrm>
          <a:off x="512956" y="1471961"/>
          <a:ext cx="8073483" cy="499574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061" y="2479431"/>
            <a:ext cx="2174264" cy="474785"/>
          </a:xfrm>
        </p:spPr>
        <p:txBody>
          <a:bodyPr/>
          <a:lstStyle/>
          <a:p>
            <a:r>
              <a:rPr lang="en-US" sz="2800" dirty="0" smtClean="0"/>
              <a:t>Silverfish </a:t>
            </a:r>
            <a:endParaRPr lang="en-US" sz="2800" dirty="0"/>
          </a:p>
        </p:txBody>
      </p:sp>
      <p:pic>
        <p:nvPicPr>
          <p:cNvPr id="4" name="Picture 3"/>
          <p:cNvPicPr>
            <a:picLocks noChangeAspect="1"/>
          </p:cNvPicPr>
          <p:nvPr/>
        </p:nvPicPr>
        <p:blipFill>
          <a:blip r:embed="rId3" cstate="print"/>
          <a:stretch>
            <a:fillRect/>
          </a:stretch>
        </p:blipFill>
        <p:spPr>
          <a:xfrm>
            <a:off x="364148" y="356454"/>
            <a:ext cx="3562350" cy="27336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9090" name="Picture 2" descr="Hasil gambar untuk silverfish"/>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62745" y="663450"/>
            <a:ext cx="3346905" cy="162254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9091" name="irc_mi" descr="http://upload.wikimedia.org/wikipedia/commons/f/f4/Bookworm_damage_on_Errata_pag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4148" y="3895727"/>
            <a:ext cx="4040640" cy="24204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3" name="Picture 5" descr="Hasil gambar untuk beetle bookwor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82896" y="3895727"/>
            <a:ext cx="3722438" cy="20777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8" name="Title 1"/>
          <p:cNvSpPr txBox="1">
            <a:spLocks/>
          </p:cNvSpPr>
          <p:nvPr/>
        </p:nvSpPr>
        <p:spPr bwMode="auto">
          <a:xfrm>
            <a:off x="5755907" y="6133002"/>
            <a:ext cx="2174264" cy="4747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303030"/>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2pPr>
            <a:lvl3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3pPr>
            <a:lvl4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4pPr>
            <a:lvl5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kern="0" dirty="0" smtClean="0"/>
              <a:t>Bookworm</a:t>
            </a:r>
            <a:endParaRPr lang="en-US" sz="2800" kern="0" dirty="0"/>
          </a:p>
        </p:txBody>
      </p:sp>
    </p:spTree>
    <p:extLst>
      <p:ext uri="{BB962C8B-B14F-4D97-AF65-F5344CB8AC3E}">
        <p14:creationId xmlns:p14="http://schemas.microsoft.com/office/powerpoint/2010/main" xmlns="" val="20432917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400" b="1" dirty="0" smtClean="0"/>
              <a:t>Fragility</a:t>
            </a:r>
            <a:endParaRPr lang="en-GB" altLang="en-US" sz="4400" b="1" dirty="0"/>
          </a:p>
        </p:txBody>
      </p:sp>
      <p:graphicFrame>
        <p:nvGraphicFramePr>
          <p:cNvPr id="4" name="Chart 3"/>
          <p:cNvGraphicFramePr/>
          <p:nvPr/>
        </p:nvGraphicFramePr>
        <p:xfrm>
          <a:off x="535260" y="1471961"/>
          <a:ext cx="7917364" cy="495114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400" b="1" dirty="0" smtClean="0"/>
              <a:t>Acidity</a:t>
            </a:r>
            <a:endParaRPr lang="en-GB" altLang="en-US" sz="4400" b="1" dirty="0"/>
          </a:p>
        </p:txBody>
      </p:sp>
      <p:graphicFrame>
        <p:nvGraphicFramePr>
          <p:cNvPr id="4" name="Chart 3"/>
          <p:cNvGraphicFramePr/>
          <p:nvPr/>
        </p:nvGraphicFramePr>
        <p:xfrm>
          <a:off x="624468" y="1405054"/>
          <a:ext cx="7828155" cy="50180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 pen</a:t>
            </a:r>
            <a:endParaRPr lang="en-US" dirty="0"/>
          </a:p>
        </p:txBody>
      </p:sp>
      <p:pic>
        <p:nvPicPr>
          <p:cNvPr id="96258" name="irc_mi" descr="http://parkslibrarypreservation.files.wordpress.com/2012/10/deacidification-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0404" y="2099733"/>
            <a:ext cx="7316914" cy="3631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71648214"/>
      </p:ext>
    </p:extLst>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400" b="1" dirty="0" smtClean="0"/>
              <a:t>Variety and Amount of Damage</a:t>
            </a:r>
            <a:endParaRPr lang="en-GB" altLang="en-US" sz="4400" b="1" dirty="0"/>
          </a:p>
        </p:txBody>
      </p:sp>
      <p:graphicFrame>
        <p:nvGraphicFramePr>
          <p:cNvPr id="4" name="Chart 3"/>
          <p:cNvGraphicFramePr/>
          <p:nvPr/>
        </p:nvGraphicFramePr>
        <p:xfrm>
          <a:off x="535260" y="1360449"/>
          <a:ext cx="7872760" cy="495114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3800" b="1" dirty="0" smtClean="0"/>
              <a:t>Humidity and Temperature</a:t>
            </a:r>
            <a:endParaRPr lang="en-GB" altLang="en-US" sz="3800" b="1" dirty="0"/>
          </a:p>
        </p:txBody>
      </p:sp>
      <p:pic>
        <p:nvPicPr>
          <p:cNvPr id="3" name="Picture 2"/>
          <p:cNvPicPr/>
          <p:nvPr/>
        </p:nvPicPr>
        <p:blipFill>
          <a:blip r:embed="rId3" cstate="print"/>
          <a:srcRect/>
          <a:stretch>
            <a:fillRect/>
          </a:stretch>
        </p:blipFill>
        <p:spPr bwMode="auto">
          <a:xfrm>
            <a:off x="512618" y="1639409"/>
            <a:ext cx="8035637" cy="4650555"/>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4925"/>
            <a:ext cx="802453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sz="3600" dirty="0" smtClean="0">
                <a:solidFill>
                  <a:srgbClr val="232323"/>
                </a:solidFill>
                <a:latin typeface="Calibri" pitchFamily="34" charset="0"/>
                <a:ea typeface="Calibri" pitchFamily="34" charset="0"/>
                <a:cs typeface="Calibri" pitchFamily="34" charset="0"/>
              </a:rPr>
              <a:t>Horizontal sum</a:t>
            </a:r>
            <a:endParaRPr lang="en-GB" altLang="en-US" sz="3600" b="1" dirty="0">
              <a:solidFill>
                <a:srgbClr val="232323"/>
              </a:solidFill>
            </a:endParaRPr>
          </a:p>
        </p:txBody>
      </p:sp>
      <p:pic>
        <p:nvPicPr>
          <p:cNvPr id="2" name="Picture 1"/>
          <p:cNvPicPr>
            <a:picLocks noChangeAspect="1"/>
          </p:cNvPicPr>
          <p:nvPr/>
        </p:nvPicPr>
        <p:blipFill>
          <a:blip r:embed="rId3" cstate="print"/>
          <a:stretch>
            <a:fillRect/>
          </a:stretch>
        </p:blipFill>
        <p:spPr>
          <a:xfrm>
            <a:off x="397622" y="889000"/>
            <a:ext cx="8282551" cy="56642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xmlns="" val="2698003155"/>
              </p:ext>
            </p:extLst>
          </p:nvPr>
        </p:nvGraphicFramePr>
        <p:xfrm>
          <a:off x="2218883" y="4940506"/>
          <a:ext cx="5809995" cy="1820438"/>
        </p:xfrm>
        <a:graphic>
          <a:graphicData uri="http://schemas.openxmlformats.org/drawingml/2006/table">
            <a:tbl>
              <a:tblPr/>
              <a:tblGrid>
                <a:gridCol w="1795114">
                  <a:extLst>
                    <a:ext uri="{9D8B030D-6E8A-4147-A177-3AD203B41FA5}">
                      <a16:colId xmlns:a16="http://schemas.microsoft.com/office/drawing/2014/main" xmlns="" val="20000"/>
                    </a:ext>
                  </a:extLst>
                </a:gridCol>
                <a:gridCol w="4014881">
                  <a:extLst>
                    <a:ext uri="{9D8B030D-6E8A-4147-A177-3AD203B41FA5}">
                      <a16:colId xmlns:a16="http://schemas.microsoft.com/office/drawing/2014/main" xmlns="" val="20001"/>
                    </a:ext>
                  </a:extLst>
                </a:gridCol>
              </a:tblGrid>
              <a:tr h="312075">
                <a:tc>
                  <a:txBody>
                    <a:bodyPr/>
                    <a:lstStyle/>
                    <a:p>
                      <a:pPr marL="269875" indent="-226695" algn="ctr">
                        <a:lnSpc>
                          <a:spcPct val="150000"/>
                        </a:lnSpc>
                        <a:spcAft>
                          <a:spcPts val="0"/>
                        </a:spcAft>
                      </a:pPr>
                      <a:r>
                        <a:rPr lang="en-US" sz="1100" i="1">
                          <a:latin typeface="Times New Roman"/>
                          <a:ea typeface="Calibri"/>
                          <a:cs typeface="Times New Roman"/>
                        </a:rPr>
                        <a:t>Categories (Level)</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69875" indent="-226695" algn="ctr">
                        <a:lnSpc>
                          <a:spcPct val="150000"/>
                        </a:lnSpc>
                        <a:spcAft>
                          <a:spcPts val="0"/>
                        </a:spcAft>
                      </a:pPr>
                      <a:r>
                        <a:rPr lang="en-US" sz="1100" i="1">
                          <a:latin typeface="Times New Roman"/>
                          <a:ea typeface="Calibri"/>
                          <a:cs typeface="Times New Roman"/>
                        </a:rPr>
                        <a:t>Description</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312075">
                <a:tc>
                  <a:txBody>
                    <a:bodyPr/>
                    <a:lstStyle/>
                    <a:p>
                      <a:pPr marL="269875" indent="-226695" algn="ctr">
                        <a:lnSpc>
                          <a:spcPct val="150000"/>
                        </a:lnSpc>
                        <a:spcAft>
                          <a:spcPts val="0"/>
                        </a:spcAft>
                      </a:pPr>
                      <a:r>
                        <a:rPr lang="en-US" sz="1100" b="1" i="1">
                          <a:latin typeface="Times New Roman"/>
                          <a:ea typeface="Calibri"/>
                          <a:cs typeface="Times New Roman"/>
                        </a:rPr>
                        <a:t>Good </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269875" indent="-226695" algn="just">
                        <a:lnSpc>
                          <a:spcPct val="150000"/>
                        </a:lnSpc>
                        <a:spcAft>
                          <a:spcPts val="0"/>
                        </a:spcAft>
                      </a:pPr>
                      <a:r>
                        <a:rPr lang="id-ID" sz="1100" dirty="0">
                          <a:latin typeface="Times New Roman"/>
                          <a:ea typeface="Calibri"/>
                          <a:cs typeface="Times New Roman"/>
                        </a:rPr>
                        <a:t>If there is a collection with a column marked</a:t>
                      </a:r>
                      <a:r>
                        <a:rPr lang="en-US" sz="1100" dirty="0">
                          <a:latin typeface="Times New Roman"/>
                          <a:ea typeface="Calibri"/>
                          <a:cs typeface="Times New Roman"/>
                        </a:rPr>
                        <a:t>0</a:t>
                      </a:r>
                      <a:r>
                        <a:rPr lang="id-ID" sz="1100" dirty="0">
                          <a:latin typeface="Times New Roman"/>
                          <a:ea typeface="Calibri"/>
                          <a:cs typeface="Times New Roman"/>
                        </a:rPr>
                        <a:t> – </a:t>
                      </a:r>
                      <a:r>
                        <a:rPr lang="en-US" sz="1100" dirty="0">
                          <a:latin typeface="Times New Roman"/>
                          <a:ea typeface="Calibri"/>
                          <a:cs typeface="Times New Roman"/>
                        </a:rPr>
                        <a:t>2</a:t>
                      </a:r>
                      <a:endParaRPr lang="en-US" sz="11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1"/>
                  </a:ext>
                </a:extLst>
              </a:tr>
              <a:tr h="312075">
                <a:tc>
                  <a:txBody>
                    <a:bodyPr/>
                    <a:lstStyle/>
                    <a:p>
                      <a:pPr marL="269875" indent="-226695" algn="ctr">
                        <a:lnSpc>
                          <a:spcPct val="150000"/>
                        </a:lnSpc>
                        <a:spcAft>
                          <a:spcPts val="0"/>
                        </a:spcAft>
                      </a:pPr>
                      <a:r>
                        <a:rPr lang="en-US" sz="1100" b="1" i="1">
                          <a:latin typeface="Times New Roman"/>
                          <a:ea typeface="Calibri"/>
                          <a:cs typeface="Times New Roman"/>
                        </a:rPr>
                        <a:t>Moderate </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269875" indent="-226695" algn="just">
                        <a:lnSpc>
                          <a:spcPct val="150000"/>
                        </a:lnSpc>
                        <a:spcAft>
                          <a:spcPts val="0"/>
                        </a:spcAft>
                      </a:pPr>
                      <a:r>
                        <a:rPr lang="id-ID" sz="1100">
                          <a:latin typeface="Times New Roman"/>
                          <a:ea typeface="Calibri"/>
                          <a:cs typeface="Times New Roman"/>
                        </a:rPr>
                        <a:t>If there is a collection with a column marked</a:t>
                      </a:r>
                      <a:r>
                        <a:rPr lang="en-US" sz="1100">
                          <a:latin typeface="Times New Roman"/>
                          <a:ea typeface="Calibri"/>
                          <a:cs typeface="Times New Roman"/>
                        </a:rPr>
                        <a:t> 3</a:t>
                      </a:r>
                      <a:r>
                        <a:rPr lang="id-ID" sz="1100">
                          <a:latin typeface="Times New Roman"/>
                          <a:ea typeface="Calibri"/>
                          <a:cs typeface="Times New Roman"/>
                        </a:rPr>
                        <a:t> – </a:t>
                      </a:r>
                      <a:r>
                        <a:rPr lang="en-US" sz="1100">
                          <a:latin typeface="Times New Roman"/>
                          <a:ea typeface="Calibri"/>
                          <a:cs typeface="Times New Roman"/>
                        </a:rPr>
                        <a:t>5</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10002"/>
                  </a:ext>
                </a:extLst>
              </a:tr>
              <a:tr h="312075">
                <a:tc>
                  <a:txBody>
                    <a:bodyPr/>
                    <a:lstStyle/>
                    <a:p>
                      <a:pPr marL="269875" indent="-226695" algn="ctr">
                        <a:lnSpc>
                          <a:spcPct val="150000"/>
                        </a:lnSpc>
                        <a:spcAft>
                          <a:spcPts val="0"/>
                        </a:spcAft>
                      </a:pPr>
                      <a:r>
                        <a:rPr lang="en-US" sz="1100" b="1" i="1">
                          <a:latin typeface="Times New Roman"/>
                          <a:ea typeface="Calibri"/>
                          <a:cs typeface="Times New Roman"/>
                        </a:rPr>
                        <a:t>Bad </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269875" indent="-226695" algn="just">
                        <a:lnSpc>
                          <a:spcPct val="150000"/>
                        </a:lnSpc>
                        <a:spcAft>
                          <a:spcPts val="0"/>
                        </a:spcAft>
                      </a:pPr>
                      <a:r>
                        <a:rPr lang="id-ID" sz="1100" dirty="0">
                          <a:latin typeface="Times New Roman"/>
                          <a:ea typeface="Calibri"/>
                          <a:cs typeface="Times New Roman"/>
                        </a:rPr>
                        <a:t>If there is a collection with a column marked</a:t>
                      </a:r>
                      <a:r>
                        <a:rPr lang="en-US" sz="1100" dirty="0">
                          <a:latin typeface="Times New Roman"/>
                          <a:ea typeface="Calibri"/>
                          <a:cs typeface="Times New Roman"/>
                        </a:rPr>
                        <a:t> 6</a:t>
                      </a:r>
                      <a:r>
                        <a:rPr lang="id-ID" sz="1100" dirty="0">
                          <a:latin typeface="Times New Roman"/>
                          <a:ea typeface="Calibri"/>
                          <a:cs typeface="Times New Roman"/>
                        </a:rPr>
                        <a:t> – </a:t>
                      </a:r>
                      <a:r>
                        <a:rPr lang="en-US" sz="1100" dirty="0">
                          <a:latin typeface="Times New Roman"/>
                          <a:ea typeface="Calibri"/>
                          <a:cs typeface="Times New Roman"/>
                        </a:rPr>
                        <a:t>8</a:t>
                      </a:r>
                      <a:endParaRPr lang="en-US" sz="11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3"/>
                  </a:ext>
                </a:extLst>
              </a:tr>
              <a:tr h="572138">
                <a:tc>
                  <a:txBody>
                    <a:bodyPr/>
                    <a:lstStyle/>
                    <a:p>
                      <a:pPr marL="269875" indent="-226695" algn="ctr">
                        <a:lnSpc>
                          <a:spcPct val="150000"/>
                        </a:lnSpc>
                        <a:spcAft>
                          <a:spcPts val="0"/>
                        </a:spcAft>
                      </a:pPr>
                      <a:r>
                        <a:rPr lang="en-US" sz="1100" b="1" i="1">
                          <a:latin typeface="Times New Roman"/>
                          <a:ea typeface="Calibri"/>
                          <a:cs typeface="Times New Roman"/>
                        </a:rPr>
                        <a:t>Very bad</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269875" indent="-226695" algn="just">
                        <a:lnSpc>
                          <a:spcPct val="150000"/>
                        </a:lnSpc>
                        <a:spcAft>
                          <a:spcPts val="0"/>
                        </a:spcAft>
                      </a:pPr>
                      <a:r>
                        <a:rPr lang="id-ID" sz="1100" dirty="0">
                          <a:latin typeface="Times New Roman"/>
                          <a:ea typeface="Calibri"/>
                          <a:cs typeface="Times New Roman"/>
                        </a:rPr>
                        <a:t>If there is a collection with fragille column marked</a:t>
                      </a:r>
                      <a:r>
                        <a:rPr lang="en-US" sz="1100" dirty="0">
                          <a:latin typeface="Times New Roman"/>
                          <a:ea typeface="Calibri"/>
                          <a:cs typeface="Times New Roman"/>
                        </a:rPr>
                        <a:t>or </a:t>
                      </a:r>
                      <a:endParaRPr lang="en-US" sz="1100" dirty="0">
                        <a:latin typeface="Calibri"/>
                        <a:ea typeface="Calibri"/>
                        <a:cs typeface="Times New Roman"/>
                      </a:endParaRPr>
                    </a:p>
                    <a:p>
                      <a:pPr marL="269875" indent="-226695" algn="just">
                        <a:lnSpc>
                          <a:spcPct val="150000"/>
                        </a:lnSpc>
                        <a:spcAft>
                          <a:spcPts val="0"/>
                        </a:spcAft>
                      </a:pPr>
                      <a:r>
                        <a:rPr lang="en-US" sz="1100" dirty="0">
                          <a:latin typeface="Times New Roman"/>
                          <a:ea typeface="Calibri"/>
                          <a:cs typeface="Times New Roman"/>
                        </a:rPr>
                        <a:t>sum reach9</a:t>
                      </a:r>
                      <a:r>
                        <a:rPr lang="id-ID" sz="1100" dirty="0">
                          <a:latin typeface="Times New Roman"/>
                          <a:ea typeface="Calibri"/>
                          <a:cs typeface="Times New Roman"/>
                        </a:rPr>
                        <a:t> – 1</a:t>
                      </a:r>
                      <a:r>
                        <a:rPr lang="en-US" sz="1100" dirty="0">
                          <a:latin typeface="Times New Roman"/>
                          <a:ea typeface="Calibri"/>
                          <a:cs typeface="Times New Roman"/>
                        </a:rPr>
                        <a:t>3</a:t>
                      </a:r>
                      <a:endParaRPr lang="en-US" sz="11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extLst>
                  <a:ext uri="{0D108BD9-81ED-4DB2-BD59-A6C34878D82A}">
                    <a16:rowId xmlns:a16="http://schemas.microsoft.com/office/drawing/2014/main" xmlns="" val="10004"/>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Category of damage</a:t>
            </a:r>
          </a:p>
        </p:txBody>
      </p:sp>
      <p:graphicFrame>
        <p:nvGraphicFramePr>
          <p:cNvPr id="5" name="Table 4"/>
          <p:cNvGraphicFramePr>
            <a:graphicFrameLocks noGrp="1"/>
          </p:cNvGraphicFramePr>
          <p:nvPr>
            <p:extLst>
              <p:ext uri="{D42A27DB-BD31-4B8C-83A1-F6EECF244321}">
                <p14:modId xmlns:p14="http://schemas.microsoft.com/office/powerpoint/2010/main" xmlns="" val="962968746"/>
              </p:ext>
            </p:extLst>
          </p:nvPr>
        </p:nvGraphicFramePr>
        <p:xfrm>
          <a:off x="840259" y="1853512"/>
          <a:ext cx="7846541" cy="4536730"/>
        </p:xfrm>
        <a:graphic>
          <a:graphicData uri="http://schemas.openxmlformats.org/drawingml/2006/table">
            <a:tbl>
              <a:tblPr/>
              <a:tblGrid>
                <a:gridCol w="2424345">
                  <a:extLst>
                    <a:ext uri="{9D8B030D-6E8A-4147-A177-3AD203B41FA5}">
                      <a16:colId xmlns:a16="http://schemas.microsoft.com/office/drawing/2014/main" xmlns="" val="20000"/>
                    </a:ext>
                  </a:extLst>
                </a:gridCol>
                <a:gridCol w="5422196">
                  <a:extLst>
                    <a:ext uri="{9D8B030D-6E8A-4147-A177-3AD203B41FA5}">
                      <a16:colId xmlns:a16="http://schemas.microsoft.com/office/drawing/2014/main" xmlns="" val="20001"/>
                    </a:ext>
                  </a:extLst>
                </a:gridCol>
              </a:tblGrid>
              <a:tr h="777725">
                <a:tc>
                  <a:txBody>
                    <a:bodyPr/>
                    <a:lstStyle/>
                    <a:p>
                      <a:pPr marL="269875" indent="-226695" algn="ctr">
                        <a:lnSpc>
                          <a:spcPct val="150000"/>
                        </a:lnSpc>
                        <a:spcAft>
                          <a:spcPts val="0"/>
                        </a:spcAft>
                      </a:pPr>
                      <a:r>
                        <a:rPr lang="en-US" sz="1800" i="1">
                          <a:latin typeface="Times New Roman"/>
                          <a:ea typeface="Calibri"/>
                          <a:cs typeface="Times New Roman"/>
                        </a:rPr>
                        <a:t>Categories (Level)</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69875" indent="-226695" algn="ctr">
                        <a:lnSpc>
                          <a:spcPct val="150000"/>
                        </a:lnSpc>
                        <a:spcAft>
                          <a:spcPts val="0"/>
                        </a:spcAft>
                      </a:pPr>
                      <a:r>
                        <a:rPr lang="en-US" sz="1800" i="1" dirty="0">
                          <a:latin typeface="Times New Roman"/>
                          <a:ea typeface="Calibri"/>
                          <a:cs typeface="Times New Roman"/>
                        </a:rPr>
                        <a:t>Description</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777725">
                <a:tc>
                  <a:txBody>
                    <a:bodyPr/>
                    <a:lstStyle/>
                    <a:p>
                      <a:pPr marL="269875" indent="-226695" algn="ctr">
                        <a:lnSpc>
                          <a:spcPct val="150000"/>
                        </a:lnSpc>
                        <a:spcAft>
                          <a:spcPts val="0"/>
                        </a:spcAft>
                      </a:pPr>
                      <a:r>
                        <a:rPr lang="en-US" sz="1800" b="1" i="1">
                          <a:latin typeface="Times New Roman"/>
                          <a:ea typeface="Calibri"/>
                          <a:cs typeface="Times New Roman"/>
                        </a:rPr>
                        <a:t>Good </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269875" indent="-226695" algn="just">
                        <a:lnSpc>
                          <a:spcPct val="150000"/>
                        </a:lnSpc>
                        <a:spcAft>
                          <a:spcPts val="0"/>
                        </a:spcAft>
                      </a:pPr>
                      <a:r>
                        <a:rPr lang="id-ID" sz="1800" dirty="0">
                          <a:latin typeface="Times New Roman"/>
                          <a:ea typeface="Calibri"/>
                          <a:cs typeface="Times New Roman"/>
                        </a:rPr>
                        <a:t>If there is a collection with a column </a:t>
                      </a:r>
                      <a:r>
                        <a:rPr lang="id-ID" sz="1800" dirty="0" smtClean="0">
                          <a:latin typeface="Times New Roman"/>
                          <a:ea typeface="Calibri"/>
                          <a:cs typeface="Times New Roman"/>
                        </a:rPr>
                        <a:t>marked</a:t>
                      </a:r>
                      <a:r>
                        <a:rPr lang="en-US" sz="1800" dirty="0" smtClean="0">
                          <a:latin typeface="Times New Roman"/>
                          <a:ea typeface="Calibri"/>
                          <a:cs typeface="Times New Roman"/>
                        </a:rPr>
                        <a:t> 0</a:t>
                      </a:r>
                      <a:r>
                        <a:rPr lang="id-ID" sz="1800" dirty="0" smtClean="0">
                          <a:latin typeface="Times New Roman"/>
                          <a:ea typeface="Calibri"/>
                          <a:cs typeface="Times New Roman"/>
                        </a:rPr>
                        <a:t> </a:t>
                      </a:r>
                      <a:r>
                        <a:rPr lang="id-ID" sz="1800" dirty="0">
                          <a:latin typeface="Times New Roman"/>
                          <a:ea typeface="Calibri"/>
                          <a:cs typeface="Times New Roman"/>
                        </a:rPr>
                        <a:t>– </a:t>
                      </a:r>
                      <a:r>
                        <a:rPr lang="en-US" sz="1800" dirty="0">
                          <a:latin typeface="Times New Roman"/>
                          <a:ea typeface="Calibri"/>
                          <a:cs typeface="Times New Roman"/>
                        </a:rPr>
                        <a:t>2</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1"/>
                  </a:ext>
                </a:extLst>
              </a:tr>
              <a:tr h="777725">
                <a:tc>
                  <a:txBody>
                    <a:bodyPr/>
                    <a:lstStyle/>
                    <a:p>
                      <a:pPr marL="269875" indent="-226695" algn="ctr">
                        <a:lnSpc>
                          <a:spcPct val="150000"/>
                        </a:lnSpc>
                        <a:spcAft>
                          <a:spcPts val="0"/>
                        </a:spcAft>
                      </a:pPr>
                      <a:r>
                        <a:rPr lang="en-US" sz="1800" b="1" i="1">
                          <a:latin typeface="Times New Roman"/>
                          <a:ea typeface="Calibri"/>
                          <a:cs typeface="Times New Roman"/>
                        </a:rPr>
                        <a:t>Moderate </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269875" indent="-226695" algn="just">
                        <a:lnSpc>
                          <a:spcPct val="150000"/>
                        </a:lnSpc>
                        <a:spcAft>
                          <a:spcPts val="0"/>
                        </a:spcAft>
                      </a:pPr>
                      <a:r>
                        <a:rPr lang="id-ID" sz="1800">
                          <a:latin typeface="Times New Roman"/>
                          <a:ea typeface="Calibri"/>
                          <a:cs typeface="Times New Roman"/>
                        </a:rPr>
                        <a:t>If there is a collection with a column marked</a:t>
                      </a:r>
                      <a:r>
                        <a:rPr lang="en-US" sz="1800">
                          <a:latin typeface="Times New Roman"/>
                          <a:ea typeface="Calibri"/>
                          <a:cs typeface="Times New Roman"/>
                        </a:rPr>
                        <a:t> 3</a:t>
                      </a:r>
                      <a:r>
                        <a:rPr lang="id-ID" sz="1800">
                          <a:latin typeface="Times New Roman"/>
                          <a:ea typeface="Calibri"/>
                          <a:cs typeface="Times New Roman"/>
                        </a:rPr>
                        <a:t> – </a:t>
                      </a:r>
                      <a:r>
                        <a:rPr lang="en-US" sz="1800">
                          <a:latin typeface="Times New Roman"/>
                          <a:ea typeface="Calibri"/>
                          <a:cs typeface="Times New Roman"/>
                        </a:rPr>
                        <a:t>5</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10002"/>
                  </a:ext>
                </a:extLst>
              </a:tr>
              <a:tr h="777725">
                <a:tc>
                  <a:txBody>
                    <a:bodyPr/>
                    <a:lstStyle/>
                    <a:p>
                      <a:pPr marL="269875" indent="-226695" algn="ctr">
                        <a:lnSpc>
                          <a:spcPct val="150000"/>
                        </a:lnSpc>
                        <a:spcAft>
                          <a:spcPts val="0"/>
                        </a:spcAft>
                      </a:pPr>
                      <a:r>
                        <a:rPr lang="en-US" sz="1800" b="1" i="1">
                          <a:latin typeface="Times New Roman"/>
                          <a:ea typeface="Calibri"/>
                          <a:cs typeface="Times New Roman"/>
                        </a:rPr>
                        <a:t>Bad </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269875" indent="-226695" algn="just">
                        <a:lnSpc>
                          <a:spcPct val="150000"/>
                        </a:lnSpc>
                        <a:spcAft>
                          <a:spcPts val="0"/>
                        </a:spcAft>
                      </a:pPr>
                      <a:r>
                        <a:rPr lang="id-ID" sz="1800" dirty="0">
                          <a:latin typeface="Times New Roman"/>
                          <a:ea typeface="Calibri"/>
                          <a:cs typeface="Times New Roman"/>
                        </a:rPr>
                        <a:t>If there is a collection with a column marked</a:t>
                      </a:r>
                      <a:r>
                        <a:rPr lang="en-US" sz="1800" dirty="0">
                          <a:latin typeface="Times New Roman"/>
                          <a:ea typeface="Calibri"/>
                          <a:cs typeface="Times New Roman"/>
                        </a:rPr>
                        <a:t> 6</a:t>
                      </a:r>
                      <a:r>
                        <a:rPr lang="id-ID" sz="1800" dirty="0">
                          <a:latin typeface="Times New Roman"/>
                          <a:ea typeface="Calibri"/>
                          <a:cs typeface="Times New Roman"/>
                        </a:rPr>
                        <a:t> – </a:t>
                      </a:r>
                      <a:r>
                        <a:rPr lang="en-US" sz="1800" dirty="0">
                          <a:latin typeface="Times New Roman"/>
                          <a:ea typeface="Calibri"/>
                          <a:cs typeface="Times New Roman"/>
                        </a:rPr>
                        <a:t>8</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3"/>
                  </a:ext>
                </a:extLst>
              </a:tr>
              <a:tr h="1425830">
                <a:tc>
                  <a:txBody>
                    <a:bodyPr/>
                    <a:lstStyle/>
                    <a:p>
                      <a:pPr marL="269875" indent="-226695" algn="ctr">
                        <a:lnSpc>
                          <a:spcPct val="150000"/>
                        </a:lnSpc>
                        <a:spcAft>
                          <a:spcPts val="0"/>
                        </a:spcAft>
                      </a:pPr>
                      <a:r>
                        <a:rPr lang="en-US" sz="1800" b="1" i="1">
                          <a:latin typeface="Times New Roman"/>
                          <a:ea typeface="Calibri"/>
                          <a:cs typeface="Times New Roman"/>
                        </a:rPr>
                        <a:t>Very bad</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269875" indent="-226695" algn="just">
                        <a:lnSpc>
                          <a:spcPct val="150000"/>
                        </a:lnSpc>
                        <a:spcAft>
                          <a:spcPts val="0"/>
                        </a:spcAft>
                      </a:pPr>
                      <a:r>
                        <a:rPr lang="id-ID" sz="1800" dirty="0">
                          <a:latin typeface="Times New Roman"/>
                          <a:ea typeface="Calibri"/>
                          <a:cs typeface="Times New Roman"/>
                        </a:rPr>
                        <a:t>If there is a collection with fragille column marked</a:t>
                      </a:r>
                      <a:r>
                        <a:rPr lang="en-US" sz="1800" dirty="0">
                          <a:latin typeface="Times New Roman"/>
                          <a:ea typeface="Calibri"/>
                          <a:cs typeface="Times New Roman"/>
                        </a:rPr>
                        <a:t>or </a:t>
                      </a:r>
                      <a:endParaRPr lang="en-US" sz="1800" dirty="0">
                        <a:latin typeface="Calibri"/>
                        <a:ea typeface="Calibri"/>
                        <a:cs typeface="Times New Roman"/>
                      </a:endParaRPr>
                    </a:p>
                    <a:p>
                      <a:pPr marL="269875" indent="-226695" algn="just">
                        <a:lnSpc>
                          <a:spcPct val="150000"/>
                        </a:lnSpc>
                        <a:spcAft>
                          <a:spcPts val="0"/>
                        </a:spcAft>
                      </a:pPr>
                      <a:r>
                        <a:rPr lang="en-US" sz="1800" dirty="0">
                          <a:latin typeface="Times New Roman"/>
                          <a:ea typeface="Calibri"/>
                          <a:cs typeface="Times New Roman"/>
                        </a:rPr>
                        <a:t>sum reach9</a:t>
                      </a:r>
                      <a:r>
                        <a:rPr lang="id-ID" sz="1800" dirty="0">
                          <a:latin typeface="Times New Roman"/>
                          <a:ea typeface="Calibri"/>
                          <a:cs typeface="Times New Roman"/>
                        </a:rPr>
                        <a:t> – 1</a:t>
                      </a:r>
                      <a:r>
                        <a:rPr lang="en-US" sz="1800" dirty="0">
                          <a:latin typeface="Times New Roman"/>
                          <a:ea typeface="Calibri"/>
                          <a:cs typeface="Times New Roman"/>
                        </a:rPr>
                        <a:t>3</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418525992"/>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of Research</a:t>
            </a:r>
            <a:endParaRPr lang="en-US" dirty="0"/>
          </a:p>
        </p:txBody>
      </p:sp>
      <p:pic>
        <p:nvPicPr>
          <p:cNvPr id="4" name="Picture 3" descr="http://img.antaranews.com/2010/7/naskahkuno280710-2.jpg"/>
          <p:cNvPicPr/>
          <p:nvPr/>
        </p:nvPicPr>
        <p:blipFill>
          <a:blip r:embed="rId3" cstate="print"/>
          <a:srcRect/>
          <a:stretch>
            <a:fillRect/>
          </a:stretch>
        </p:blipFill>
        <p:spPr bwMode="auto">
          <a:xfrm>
            <a:off x="341313" y="1417638"/>
            <a:ext cx="4675187" cy="3294062"/>
          </a:xfrm>
          <a:prstGeom prst="rect">
            <a:avLst/>
          </a:prstGeom>
          <a:ln>
            <a:noFill/>
          </a:ln>
          <a:effectLst>
            <a:softEdge rad="112500"/>
          </a:effectLst>
        </p:spPr>
      </p:pic>
      <p:pic>
        <p:nvPicPr>
          <p:cNvPr id="5" name="Picture 4" descr="Foto Museum Sri Baduga Koleksi Quran Kuno Tulisan Tangan Berusia"/>
          <p:cNvPicPr/>
          <p:nvPr/>
        </p:nvPicPr>
        <p:blipFill>
          <a:blip r:embed="rId4" cstate="print"/>
          <a:srcRect/>
          <a:stretch>
            <a:fillRect/>
          </a:stretch>
        </p:blipFill>
        <p:spPr bwMode="auto">
          <a:xfrm>
            <a:off x="2540000" y="3816350"/>
            <a:ext cx="3175000" cy="2172228"/>
          </a:xfrm>
          <a:prstGeom prst="rect">
            <a:avLst/>
          </a:prstGeom>
          <a:ln>
            <a:noFill/>
          </a:ln>
          <a:effectLst>
            <a:softEdge rad="112500"/>
          </a:effectLst>
        </p:spPr>
      </p:pic>
      <p:pic>
        <p:nvPicPr>
          <p:cNvPr id="6" name="Picture 5"/>
          <p:cNvPicPr>
            <a:picLocks noChangeAspect="1"/>
          </p:cNvPicPr>
          <p:nvPr/>
        </p:nvPicPr>
        <p:blipFill>
          <a:blip r:embed="rId5" cstate="print"/>
          <a:stretch>
            <a:fillRect/>
          </a:stretch>
        </p:blipFill>
        <p:spPr>
          <a:xfrm>
            <a:off x="5715000" y="1545626"/>
            <a:ext cx="3098800" cy="2142735"/>
          </a:xfrm>
          <a:prstGeom prst="rect">
            <a:avLst/>
          </a:prstGeom>
          <a:ln>
            <a:noFill/>
          </a:ln>
          <a:effectLst>
            <a:softEdge rad="112500"/>
          </a:effectLst>
        </p:spPr>
      </p:pic>
      <p:sp>
        <p:nvSpPr>
          <p:cNvPr id="7" name="Rectangle 6"/>
          <p:cNvSpPr/>
          <p:nvPr/>
        </p:nvSpPr>
        <p:spPr>
          <a:xfrm>
            <a:off x="341313" y="5003800"/>
            <a:ext cx="1970087"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32323"/>
                </a:solidFill>
              </a:rPr>
              <a:t>Conservation and restoration</a:t>
            </a:r>
            <a:endParaRPr lang="en-US" sz="1200" dirty="0">
              <a:solidFill>
                <a:srgbClr val="232323"/>
              </a:solidFill>
            </a:endParaRPr>
          </a:p>
        </p:txBody>
      </p:sp>
      <p:sp>
        <p:nvSpPr>
          <p:cNvPr id="9" name="Rectangle 8"/>
          <p:cNvSpPr/>
          <p:nvPr/>
        </p:nvSpPr>
        <p:spPr>
          <a:xfrm>
            <a:off x="6399213" y="3816349"/>
            <a:ext cx="1970087"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32323"/>
                </a:solidFill>
              </a:rPr>
              <a:t>V shaved Book </a:t>
            </a:r>
            <a:r>
              <a:rPr lang="en-US" sz="1200" dirty="0" err="1" smtClean="0">
                <a:solidFill>
                  <a:srgbClr val="232323"/>
                </a:solidFill>
              </a:rPr>
              <a:t>Scaner</a:t>
            </a:r>
            <a:endParaRPr lang="en-US" sz="1200" dirty="0">
              <a:solidFill>
                <a:srgbClr val="232323"/>
              </a:solidFill>
            </a:endParaRPr>
          </a:p>
        </p:txBody>
      </p:sp>
    </p:spTree>
    <p:extLst>
      <p:ext uri="{BB962C8B-B14F-4D97-AF65-F5344CB8AC3E}">
        <p14:creationId xmlns:p14="http://schemas.microsoft.com/office/powerpoint/2010/main" xmlns="" val="99314315"/>
      </p:ext>
    </p:extLst>
  </p:cSld>
  <p:clrMapOvr>
    <a:masterClrMapping/>
  </p:clrMapOvr>
  <p:transition spd="slow">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400" b="1" dirty="0" smtClean="0"/>
              <a:t>Categories of Damage</a:t>
            </a:r>
            <a:endParaRPr lang="en-GB" altLang="en-US" sz="4400" b="1" dirty="0"/>
          </a:p>
        </p:txBody>
      </p:sp>
      <p:pic>
        <p:nvPicPr>
          <p:cNvPr id="89089" name="Picture 1"/>
          <p:cNvPicPr>
            <a:picLocks noChangeAspect="1" noChangeArrowheads="1"/>
          </p:cNvPicPr>
          <p:nvPr/>
        </p:nvPicPr>
        <p:blipFill>
          <a:blip r:embed="rId3" cstate="print"/>
          <a:srcRect/>
          <a:stretch>
            <a:fillRect/>
          </a:stretch>
        </p:blipFill>
        <p:spPr bwMode="auto">
          <a:xfrm>
            <a:off x="490654" y="1828800"/>
            <a:ext cx="8015253" cy="4549698"/>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sz="4000" b="1" dirty="0" smtClean="0"/>
              <a:t>Pyramid of Preservation Strategy</a:t>
            </a:r>
            <a:endParaRPr lang="en-GB" altLang="en-US" sz="4000" b="1" dirty="0"/>
          </a:p>
        </p:txBody>
      </p:sp>
      <p:sp>
        <p:nvSpPr>
          <p:cNvPr id="87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2"/>
          <p:cNvGraphicFramePr>
            <a:graphicFrameLocks noChangeAspect="1"/>
          </p:cNvGraphicFramePr>
          <p:nvPr/>
        </p:nvGraphicFramePr>
        <p:xfrm>
          <a:off x="313756" y="1561171"/>
          <a:ext cx="8264259" cy="4995746"/>
        </p:xfrm>
        <a:graphic>
          <a:graphicData uri="http://schemas.openxmlformats.org/presentationml/2006/ole">
            <p:oleObj spid="_x0000_s87061" name="Visio" r:id="rId4" imgW="10740019" imgH="4736560" progId="">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3600" b="1" dirty="0" smtClean="0"/>
              <a:t>Conclusion </a:t>
            </a:r>
            <a:endParaRPr lang="en-GB" altLang="en-US" sz="3600" b="1" dirty="0"/>
          </a:p>
        </p:txBody>
      </p:sp>
      <p:sp>
        <p:nvSpPr>
          <p:cNvPr id="84993" name="Rectangle 1"/>
          <p:cNvSpPr>
            <a:spLocks noChangeArrowheads="1"/>
          </p:cNvSpPr>
          <p:nvPr/>
        </p:nvSpPr>
        <p:spPr bwMode="auto">
          <a:xfrm>
            <a:off x="426356" y="1112519"/>
            <a:ext cx="829854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1638" lvl="0" indent="-401638" algn="just" eaLnBrk="1" hangingPunct="1">
              <a:buFontTx/>
              <a:buChar char="•"/>
            </a:pPr>
            <a:r>
              <a:rPr kumimoji="0" lang="en-US" sz="2400" b="0" i="0" u="none" strike="noStrike" cap="none" normalizeH="0" baseline="0" dirty="0" smtClean="0">
                <a:ln>
                  <a:noFill/>
                </a:ln>
                <a:solidFill>
                  <a:srgbClr val="232323"/>
                </a:solidFill>
                <a:effectLst/>
                <a:latin typeface="Calibri" pitchFamily="34" charset="0"/>
                <a:ea typeface="Calibri" pitchFamily="34" charset="0"/>
                <a:cs typeface="Calibri" pitchFamily="34" charset="0"/>
              </a:rPr>
              <a:t> Method </a:t>
            </a:r>
            <a:r>
              <a:rPr lang="en-US" sz="2400" dirty="0" smtClean="0">
                <a:solidFill>
                  <a:srgbClr val="232323"/>
                </a:solidFill>
                <a:latin typeface="Arial" charset="0"/>
              </a:rPr>
              <a:t>can be use on large library for preservation activities </a:t>
            </a:r>
          </a:p>
          <a:p>
            <a:pPr marL="401638" lvl="0" indent="-401638" algn="just" eaLnBrk="1" hangingPunct="1">
              <a:buFontTx/>
              <a:buChar char="•"/>
            </a:pPr>
            <a:endParaRPr kumimoji="0" lang="en-US" sz="2400" b="0" i="0" u="none" strike="noStrike" cap="none" normalizeH="0" baseline="0" dirty="0" smtClean="0">
              <a:ln>
                <a:noFill/>
              </a:ln>
              <a:solidFill>
                <a:srgbClr val="232323"/>
              </a:solidFill>
              <a:effectLst/>
              <a:latin typeface="Arial" charset="0"/>
              <a:ea typeface="Calibri" pitchFamily="34" charset="0"/>
              <a:cs typeface="Calibri" pitchFamily="34" charset="0"/>
            </a:endParaRPr>
          </a:p>
          <a:p>
            <a:pPr marL="401638" lvl="0" indent="-401638" algn="just" eaLnBrk="1" hangingPunct="1">
              <a:buFontTx/>
              <a:buChar char="•"/>
            </a:pPr>
            <a:r>
              <a:rPr lang="en-US" sz="2400" dirty="0" smtClean="0">
                <a:solidFill>
                  <a:srgbClr val="232323"/>
                </a:solidFill>
                <a:latin typeface="Calibri" pitchFamily="34" charset="0"/>
                <a:ea typeface="Calibri" pitchFamily="34" charset="0"/>
                <a:cs typeface="Calibri" pitchFamily="34" charset="0"/>
              </a:rPr>
              <a:t> O</a:t>
            </a:r>
            <a:r>
              <a:rPr kumimoji="0" lang="en-US" sz="2400" b="0" i="0" u="none" strike="noStrike" cap="none" normalizeH="0" baseline="0" dirty="0" smtClean="0">
                <a:ln>
                  <a:noFill/>
                </a:ln>
                <a:solidFill>
                  <a:srgbClr val="232323"/>
                </a:solidFill>
                <a:effectLst/>
                <a:latin typeface="Calibri" pitchFamily="34" charset="0"/>
                <a:ea typeface="Calibri" pitchFamily="34" charset="0"/>
                <a:cs typeface="Calibri" pitchFamily="34" charset="0"/>
              </a:rPr>
              <a:t>bjective and easier</a:t>
            </a:r>
          </a:p>
          <a:p>
            <a:pPr marL="401638" lvl="0" indent="-401638" algn="just" eaLnBrk="1" hangingPunct="1">
              <a:buFontTx/>
              <a:buChar char="•"/>
            </a:pPr>
            <a:endParaRPr lang="en-US" sz="2400" dirty="0" smtClean="0">
              <a:solidFill>
                <a:srgbClr val="232323"/>
              </a:solidFill>
              <a:latin typeface="Calibri" pitchFamily="34" charset="0"/>
              <a:ea typeface="Calibri" pitchFamily="34" charset="0"/>
              <a:cs typeface="Calibri" pitchFamily="34" charset="0"/>
            </a:endParaRPr>
          </a:p>
          <a:p>
            <a:pPr marL="401638" lvl="0" indent="-401638" algn="just" eaLnBrk="1" hangingPunct="1">
              <a:buFontTx/>
              <a:buChar char="•"/>
            </a:pPr>
            <a:r>
              <a:rPr kumimoji="0" lang="en-US" sz="2400" b="0" i="0" u="none" strike="noStrike" cap="none" normalizeH="0" baseline="0" dirty="0" smtClean="0">
                <a:ln>
                  <a:noFill/>
                </a:ln>
                <a:solidFill>
                  <a:srgbClr val="232323"/>
                </a:solidFill>
                <a:effectLst/>
                <a:latin typeface="Calibri" pitchFamily="34" charset="0"/>
                <a:ea typeface="Calibri" pitchFamily="34" charset="0"/>
                <a:cs typeface="Calibri" pitchFamily="34" charset="0"/>
              </a:rPr>
              <a:t> Can be</a:t>
            </a:r>
            <a:r>
              <a:rPr kumimoji="0" lang="en-US" sz="2400" b="0" i="0" u="none" strike="noStrike" cap="none" normalizeH="0" dirty="0" smtClean="0">
                <a:ln>
                  <a:noFill/>
                </a:ln>
                <a:solidFill>
                  <a:srgbClr val="232323"/>
                </a:solidFill>
                <a:effectLst/>
                <a:latin typeface="Calibri" pitchFamily="34" charset="0"/>
                <a:ea typeface="Calibri" pitchFamily="34" charset="0"/>
                <a:cs typeface="Calibri" pitchFamily="34" charset="0"/>
              </a:rPr>
              <a:t> use for almost paper base library collection</a:t>
            </a:r>
          </a:p>
          <a:p>
            <a:pPr marL="401638" lvl="0" indent="-401638" algn="just" eaLnBrk="1" hangingPunct="1">
              <a:buFontTx/>
              <a:buChar char="•"/>
            </a:pPr>
            <a:endParaRPr lang="en-US" sz="2400" baseline="0" dirty="0" smtClean="0">
              <a:solidFill>
                <a:srgbClr val="232323"/>
              </a:solidFill>
              <a:latin typeface="Calibri" pitchFamily="34" charset="0"/>
              <a:ea typeface="Calibri" pitchFamily="34" charset="0"/>
              <a:cs typeface="Calibri" pitchFamily="34" charset="0"/>
            </a:endParaRPr>
          </a:p>
          <a:p>
            <a:pPr marL="401638" lvl="0" indent="-401638" algn="just" eaLnBrk="1" hangingPunct="1">
              <a:buFontTx/>
              <a:buChar char="•"/>
            </a:pPr>
            <a:r>
              <a:rPr lang="en-US" sz="2400" baseline="0" dirty="0" smtClean="0">
                <a:solidFill>
                  <a:srgbClr val="232323"/>
                </a:solidFill>
                <a:latin typeface="Calibri" pitchFamily="34" charset="0"/>
                <a:ea typeface="Calibri" pitchFamily="34" charset="0"/>
                <a:cs typeface="Calibri" pitchFamily="34" charset="0"/>
              </a:rPr>
              <a:t> Determine</a:t>
            </a:r>
            <a:r>
              <a:rPr lang="en-US" sz="2400" dirty="0" smtClean="0">
                <a:solidFill>
                  <a:srgbClr val="232323"/>
                </a:solidFill>
                <a:latin typeface="Calibri" pitchFamily="34" charset="0"/>
                <a:ea typeface="Calibri" pitchFamily="34" charset="0"/>
                <a:cs typeface="Calibri" pitchFamily="34" charset="0"/>
              </a:rPr>
              <a:t> strategy of preservation</a:t>
            </a:r>
            <a:endParaRPr lang="en-US" sz="2400" baseline="0" dirty="0" smtClean="0">
              <a:solidFill>
                <a:srgbClr val="232323"/>
              </a:solidFill>
              <a:latin typeface="Calibri" pitchFamily="34" charset="0"/>
              <a:ea typeface="Calibri" pitchFamily="34" charset="0"/>
              <a:cs typeface="Calibri" pitchFamily="34" charset="0"/>
            </a:endParaRPr>
          </a:p>
          <a:p>
            <a:pPr marL="114300" lvl="0" indent="-114300" algn="just" eaLnBrk="1" hangingPunct="1">
              <a:buFontTx/>
              <a:buChar char="•"/>
            </a:pPr>
            <a:endParaRPr kumimoji="0" lang="en-US" sz="2400" b="0" i="0" u="none" strike="noStrike" cap="none" normalizeH="0" baseline="0" dirty="0" smtClean="0">
              <a:ln>
                <a:noFill/>
              </a:ln>
              <a:solidFill>
                <a:srgbClr val="232323"/>
              </a:solidFill>
              <a:effectLst/>
              <a:latin typeface="Calibri" pitchFamily="34" charset="0"/>
              <a:ea typeface="Calibri" pitchFamily="34" charset="0"/>
              <a:cs typeface="Calibri"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155700"/>
            <a:ext cx="9144000" cy="0"/>
          </a:xfrm>
          <a:prstGeom prst="line">
            <a:avLst/>
          </a:prstGeom>
          <a:ln>
            <a:solidFill>
              <a:srgbClr val="1C1C1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509713"/>
            <a:ext cx="9144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546225"/>
            <a:ext cx="9144000" cy="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3077" name="TextBox 10"/>
          <p:cNvSpPr txBox="1">
            <a:spLocks noChangeArrowheads="1"/>
          </p:cNvSpPr>
          <p:nvPr/>
        </p:nvSpPr>
        <p:spPr bwMode="auto">
          <a:xfrm>
            <a:off x="3182938" y="1192213"/>
            <a:ext cx="25918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400" b="1" dirty="0">
                <a:solidFill>
                  <a:srgbClr val="1C1C1C"/>
                </a:solidFill>
              </a:rPr>
              <a:t>Wednesday, </a:t>
            </a:r>
            <a:r>
              <a:rPr lang="en-GB" altLang="en-US" sz="1400" b="1" dirty="0" smtClean="0">
                <a:solidFill>
                  <a:srgbClr val="1C1C1C"/>
                </a:solidFill>
              </a:rPr>
              <a:t>December 27, 2016</a:t>
            </a:r>
            <a:endParaRPr lang="en-GB" altLang="en-US" sz="1400" b="1" dirty="0">
              <a:solidFill>
                <a:srgbClr val="1C1C1C"/>
              </a:solidFill>
            </a:endParaRPr>
          </a:p>
        </p:txBody>
      </p:sp>
      <p:sp>
        <p:nvSpPr>
          <p:cNvPr id="3078" name="TextBox 11"/>
          <p:cNvSpPr txBox="1">
            <a:spLocks noChangeArrowheads="1"/>
          </p:cNvSpPr>
          <p:nvPr/>
        </p:nvSpPr>
        <p:spPr bwMode="auto">
          <a:xfrm>
            <a:off x="131763" y="1222375"/>
            <a:ext cx="3768725"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200" b="1" dirty="0" smtClean="0">
                <a:solidFill>
                  <a:srgbClr val="1C1C1C"/>
                </a:solidFill>
              </a:rPr>
              <a:t>West. </a:t>
            </a:r>
            <a:r>
              <a:rPr lang="en-GB" altLang="en-US" sz="1200" b="1" dirty="0">
                <a:solidFill>
                  <a:srgbClr val="1C1C1C"/>
                </a:solidFill>
              </a:rPr>
              <a:t>1869</a:t>
            </a:r>
          </a:p>
        </p:txBody>
      </p:sp>
      <p:sp>
        <p:nvSpPr>
          <p:cNvPr id="3079" name="TextBox 12"/>
          <p:cNvSpPr txBox="1">
            <a:spLocks noChangeArrowheads="1"/>
          </p:cNvSpPr>
          <p:nvPr/>
        </p:nvSpPr>
        <p:spPr bwMode="auto">
          <a:xfrm>
            <a:off x="7772400" y="1217613"/>
            <a:ext cx="1143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r" eaLnBrk="1" hangingPunct="1">
              <a:spcBef>
                <a:spcPct val="0"/>
              </a:spcBef>
              <a:buFontTx/>
              <a:buNone/>
            </a:pPr>
            <a:r>
              <a:rPr lang="en-GB" altLang="en-US" sz="1200" b="1" dirty="0">
                <a:solidFill>
                  <a:srgbClr val="1C1C1C"/>
                </a:solidFill>
              </a:rPr>
              <a:t>Price   </a:t>
            </a:r>
            <a:r>
              <a:rPr lang="en-GB" altLang="en-US" sz="1200" b="1" dirty="0" smtClean="0">
                <a:solidFill>
                  <a:srgbClr val="1C1C1C"/>
                </a:solidFill>
              </a:rPr>
              <a:t>6d</a:t>
            </a:r>
            <a:endParaRPr lang="en-GB" altLang="en-US" sz="1400" b="1" dirty="0">
              <a:solidFill>
                <a:srgbClr val="1C1C1C"/>
              </a:solidFill>
            </a:endParaRPr>
          </a:p>
        </p:txBody>
      </p:sp>
      <p:sp>
        <p:nvSpPr>
          <p:cNvPr id="3080" name="TextBox 13"/>
          <p:cNvSpPr txBox="1">
            <a:spLocks noChangeArrowheads="1"/>
          </p:cNvSpPr>
          <p:nvPr/>
        </p:nvSpPr>
        <p:spPr bwMode="auto">
          <a:xfrm>
            <a:off x="0" y="2230921"/>
            <a:ext cx="913288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a:lnSpc>
                <a:spcPct val="150000"/>
              </a:lnSpc>
              <a:buNone/>
            </a:pPr>
            <a:r>
              <a:rPr lang="en-US" b="1" dirty="0" smtClean="0">
                <a:latin typeface="Lucida Handwriting" pitchFamily="66" charset="0"/>
              </a:rPr>
              <a:t>Thank you</a:t>
            </a:r>
            <a:endParaRPr lang="en-US" b="1" dirty="0">
              <a:latin typeface="Lucida Handwriting" pitchFamily="66" charset="0"/>
            </a:endParaRPr>
          </a:p>
        </p:txBody>
      </p:sp>
      <p:sp>
        <p:nvSpPr>
          <p:cNvPr id="3081" name="TextBox 15"/>
          <p:cNvSpPr txBox="1">
            <a:spLocks noChangeArrowheads="1"/>
          </p:cNvSpPr>
          <p:nvPr/>
        </p:nvSpPr>
        <p:spPr bwMode="auto">
          <a:xfrm>
            <a:off x="3312284" y="4333459"/>
            <a:ext cx="235964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en-GB" altLang="en-US" sz="1800" b="1" dirty="0" smtClean="0">
              <a:solidFill>
                <a:srgbClr val="1C1C1C"/>
              </a:solidFill>
              <a:latin typeface="Lucida Handwriting" pitchFamily="66" charset="0"/>
            </a:endParaRPr>
          </a:p>
          <a:p>
            <a:pPr algn="ctr" eaLnBrk="1" hangingPunct="1">
              <a:spcBef>
                <a:spcPct val="0"/>
              </a:spcBef>
              <a:buFontTx/>
              <a:buNone/>
            </a:pPr>
            <a:r>
              <a:rPr lang="en-GB" altLang="en-US" sz="1800" b="1" dirty="0" smtClean="0">
                <a:solidFill>
                  <a:srgbClr val="1C1C1C"/>
                </a:solidFill>
                <a:latin typeface="Lucida Handwriting" pitchFamily="66" charset="0"/>
              </a:rPr>
              <a:t>WASSALAM</a:t>
            </a:r>
            <a:endParaRPr lang="en-GB" altLang="en-US" sz="1100" dirty="0">
              <a:solidFill>
                <a:srgbClr val="1C1C1C"/>
              </a:solidFill>
              <a:latin typeface="Lucida Handwriting" pitchFamily="66" charset="0"/>
            </a:endParaRPr>
          </a:p>
        </p:txBody>
      </p:sp>
      <p:cxnSp>
        <p:nvCxnSpPr>
          <p:cNvPr id="25" name="Straight Connector 24"/>
          <p:cNvCxnSpPr/>
          <p:nvPr/>
        </p:nvCxnSpPr>
        <p:spPr>
          <a:xfrm>
            <a:off x="-4763" y="1189038"/>
            <a:ext cx="9144001" cy="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3088" name="TextBox 27"/>
          <p:cNvSpPr txBox="1">
            <a:spLocks noChangeArrowheads="1"/>
          </p:cNvSpPr>
          <p:nvPr/>
        </p:nvSpPr>
        <p:spPr bwMode="auto">
          <a:xfrm>
            <a:off x="7218363" y="376238"/>
            <a:ext cx="1625600" cy="538162"/>
          </a:xfrm>
          <a:prstGeom prst="rect">
            <a:avLst/>
          </a:prstGeom>
          <a:noFill/>
          <a:ln w="9525">
            <a:solidFill>
              <a:srgbClr val="1C1C1C"/>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800" b="1">
                <a:solidFill>
                  <a:srgbClr val="1C1C1C"/>
                </a:solidFill>
              </a:rPr>
              <a:t>Member of the Asscoiated Press . </a:t>
            </a:r>
            <a:r>
              <a:rPr lang="en-GB" altLang="en-US" sz="700">
                <a:solidFill>
                  <a:srgbClr val="1C1C1C"/>
                </a:solidFill>
              </a:rPr>
              <a:t>Aenean commodo ligula eget dolor. Aenean. Aenean commodo ligula eget dolor. Aenhswse. Cejhciebce fcdcdcd.</a:t>
            </a:r>
            <a:endParaRPr lang="en-GB" altLang="en-US" sz="700">
              <a:solidFill>
                <a:srgbClr val="1C1C1C"/>
              </a:solidFill>
              <a:latin typeface="Arial" panose="020B0604020202020204" pitchFamily="34" charset="0"/>
            </a:endParaRPr>
          </a:p>
        </p:txBody>
      </p:sp>
      <p:sp>
        <p:nvSpPr>
          <p:cNvPr id="30" name="Rectangle 29"/>
          <p:cNvSpPr/>
          <p:nvPr/>
        </p:nvSpPr>
        <p:spPr>
          <a:xfrm>
            <a:off x="7180263" y="352425"/>
            <a:ext cx="1687512" cy="600075"/>
          </a:xfrm>
          <a:prstGeom prst="rect">
            <a:avLst/>
          </a:prstGeom>
          <a:noFill/>
          <a:ln w="6350">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90" name="TextBox 10"/>
          <p:cNvSpPr txBox="1">
            <a:spLocks noChangeArrowheads="1"/>
          </p:cNvSpPr>
          <p:nvPr/>
        </p:nvSpPr>
        <p:spPr bwMode="auto">
          <a:xfrm>
            <a:off x="2757488" y="862013"/>
            <a:ext cx="34480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400" b="1" dirty="0">
                <a:solidFill>
                  <a:srgbClr val="1C1C1C"/>
                </a:solidFill>
              </a:rPr>
              <a:t>ILLUSTRATED WEEKLY NEWSPAPER</a:t>
            </a:r>
          </a:p>
        </p:txBody>
      </p:sp>
      <p:pic>
        <p:nvPicPr>
          <p:cNvPr id="3091"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04988" y="282575"/>
            <a:ext cx="5281612"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393700" y="327025"/>
            <a:ext cx="828647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b="1" dirty="0" smtClean="0"/>
              <a:t>Efforts of National Library to Preserve Newspapers</a:t>
            </a:r>
            <a:endParaRPr lang="en-GB" altLang="en-US" b="1" dirty="0"/>
          </a:p>
        </p:txBody>
      </p:sp>
      <p:graphicFrame>
        <p:nvGraphicFramePr>
          <p:cNvPr id="4" name="Table 3"/>
          <p:cNvGraphicFramePr>
            <a:graphicFrameLocks noGrp="1"/>
          </p:cNvGraphicFramePr>
          <p:nvPr/>
        </p:nvGraphicFramePr>
        <p:xfrm>
          <a:off x="507999" y="1302328"/>
          <a:ext cx="8216900" cy="5187375"/>
        </p:xfrm>
        <a:graphic>
          <a:graphicData uri="http://schemas.openxmlformats.org/drawingml/2006/table">
            <a:tbl>
              <a:tblPr/>
              <a:tblGrid>
                <a:gridCol w="653618">
                  <a:extLst>
                    <a:ext uri="{9D8B030D-6E8A-4147-A177-3AD203B41FA5}">
                      <a16:colId xmlns:a16="http://schemas.microsoft.com/office/drawing/2014/main" xmlns="" val="20000"/>
                    </a:ext>
                  </a:extLst>
                </a:gridCol>
                <a:gridCol w="3828328">
                  <a:extLst>
                    <a:ext uri="{9D8B030D-6E8A-4147-A177-3AD203B41FA5}">
                      <a16:colId xmlns:a16="http://schemas.microsoft.com/office/drawing/2014/main" xmlns="" val="20001"/>
                    </a:ext>
                  </a:extLst>
                </a:gridCol>
                <a:gridCol w="3734954">
                  <a:extLst>
                    <a:ext uri="{9D8B030D-6E8A-4147-A177-3AD203B41FA5}">
                      <a16:colId xmlns:a16="http://schemas.microsoft.com/office/drawing/2014/main" xmlns="" val="20002"/>
                    </a:ext>
                  </a:extLst>
                </a:gridCol>
              </a:tblGrid>
              <a:tr h="576375">
                <a:tc>
                  <a:txBody>
                    <a:bodyPr/>
                    <a:lstStyle/>
                    <a:p>
                      <a:pPr marL="0" marR="0" indent="0" algn="ctr">
                        <a:lnSpc>
                          <a:spcPct val="150000"/>
                        </a:lnSpc>
                        <a:spcBef>
                          <a:spcPts val="0"/>
                        </a:spcBef>
                        <a:spcAft>
                          <a:spcPts val="0"/>
                        </a:spcAft>
                      </a:pPr>
                      <a:r>
                        <a:rPr lang="en-US" sz="2000" b="1" dirty="0">
                          <a:latin typeface="Calibri"/>
                          <a:ea typeface="Calibri"/>
                          <a:cs typeface="Calibri"/>
                        </a:rPr>
                        <a:t>No.</a:t>
                      </a:r>
                      <a:endParaRPr lang="en-US"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a:lnSpc>
                          <a:spcPct val="150000"/>
                        </a:lnSpc>
                        <a:spcBef>
                          <a:spcPts val="0"/>
                        </a:spcBef>
                        <a:spcAft>
                          <a:spcPts val="0"/>
                        </a:spcAft>
                      </a:pPr>
                      <a:r>
                        <a:rPr lang="en-US" sz="2000" b="1" dirty="0" smtClean="0">
                          <a:latin typeface="Calibri"/>
                          <a:ea typeface="Calibri"/>
                          <a:cs typeface="Calibri"/>
                        </a:rPr>
                        <a:t>Preservation Activities</a:t>
                      </a:r>
                      <a:endParaRPr lang="en-US"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a:lnSpc>
                          <a:spcPct val="150000"/>
                        </a:lnSpc>
                        <a:spcBef>
                          <a:spcPts val="0"/>
                        </a:spcBef>
                        <a:spcAft>
                          <a:spcPts val="0"/>
                        </a:spcAft>
                      </a:pPr>
                      <a:r>
                        <a:rPr lang="en-US" sz="2000" b="1" dirty="0" smtClean="0">
                          <a:latin typeface="Calibri"/>
                          <a:ea typeface="Calibri"/>
                          <a:cs typeface="Calibri"/>
                        </a:rPr>
                        <a:t>Amount</a:t>
                      </a:r>
                      <a:endParaRPr lang="en-US"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576375">
                <a:tc>
                  <a:txBody>
                    <a:bodyPr/>
                    <a:lstStyle/>
                    <a:p>
                      <a:pPr marL="0" marR="0" indent="0" algn="ctr">
                        <a:lnSpc>
                          <a:spcPct val="150000"/>
                        </a:lnSpc>
                        <a:spcBef>
                          <a:spcPts val="0"/>
                        </a:spcBef>
                        <a:spcAft>
                          <a:spcPts val="0"/>
                        </a:spcAft>
                      </a:pPr>
                      <a:r>
                        <a:rPr lang="en-US" sz="2000">
                          <a:latin typeface="Calibri"/>
                          <a:ea typeface="Calibri"/>
                          <a:cs typeface="Calibri"/>
                        </a:rPr>
                        <a:t>1.</a:t>
                      </a:r>
                      <a:endParaRPr lang="en-US"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indent="0" algn="l">
                        <a:lnSpc>
                          <a:spcPct val="150000"/>
                        </a:lnSpc>
                        <a:spcBef>
                          <a:spcPts val="0"/>
                        </a:spcBef>
                        <a:spcAft>
                          <a:spcPts val="0"/>
                        </a:spcAft>
                      </a:pPr>
                      <a:r>
                        <a:rPr lang="en-US" sz="2000" dirty="0" smtClean="0">
                          <a:latin typeface="Calibri"/>
                          <a:ea typeface="Calibri"/>
                          <a:cs typeface="Calibri"/>
                        </a:rPr>
                        <a:t>Restoration</a:t>
                      </a:r>
                      <a:endParaRPr lang="en-US"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indent="0" algn="ctr">
                        <a:lnSpc>
                          <a:spcPct val="150000"/>
                        </a:lnSpc>
                        <a:spcBef>
                          <a:spcPts val="0"/>
                        </a:spcBef>
                        <a:spcAft>
                          <a:spcPts val="0"/>
                        </a:spcAft>
                      </a:pPr>
                      <a:r>
                        <a:rPr lang="en-US" sz="2000" dirty="0" smtClean="0">
                          <a:latin typeface="Calibri"/>
                          <a:ea typeface="Calibri"/>
                          <a:cs typeface="Calibri"/>
                        </a:rPr>
                        <a:t>4.000 copies</a:t>
                      </a:r>
                      <a:endParaRPr lang="en-US"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xmlns="" val="10001"/>
                  </a:ext>
                </a:extLst>
              </a:tr>
              <a:tr h="576375">
                <a:tc>
                  <a:txBody>
                    <a:bodyPr/>
                    <a:lstStyle/>
                    <a:p>
                      <a:pPr marL="0" marR="0" indent="0" algn="ctr">
                        <a:lnSpc>
                          <a:spcPct val="150000"/>
                        </a:lnSpc>
                        <a:spcBef>
                          <a:spcPts val="0"/>
                        </a:spcBef>
                        <a:spcAft>
                          <a:spcPts val="0"/>
                        </a:spcAft>
                      </a:pPr>
                      <a:r>
                        <a:rPr lang="en-US" sz="2000">
                          <a:latin typeface="Calibri"/>
                          <a:ea typeface="Calibri"/>
                          <a:cs typeface="Calibri"/>
                        </a:rPr>
                        <a:t>2.</a:t>
                      </a:r>
                      <a:endParaRPr lang="en-US"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indent="0" algn="l">
                        <a:lnSpc>
                          <a:spcPct val="150000"/>
                        </a:lnSpc>
                        <a:spcBef>
                          <a:spcPts val="0"/>
                        </a:spcBef>
                        <a:spcAft>
                          <a:spcPts val="0"/>
                        </a:spcAft>
                      </a:pPr>
                      <a:r>
                        <a:rPr lang="en-US" sz="2000" dirty="0" smtClean="0">
                          <a:latin typeface="Calibri"/>
                          <a:ea typeface="Calibri"/>
                          <a:cs typeface="Calibri"/>
                        </a:rPr>
                        <a:t>Fumigation</a:t>
                      </a:r>
                      <a:endParaRPr lang="en-US"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indent="0" algn="ctr">
                        <a:lnSpc>
                          <a:spcPct val="150000"/>
                        </a:lnSpc>
                        <a:spcBef>
                          <a:spcPts val="0"/>
                        </a:spcBef>
                        <a:spcAft>
                          <a:spcPts val="0"/>
                        </a:spcAft>
                      </a:pPr>
                      <a:r>
                        <a:rPr lang="en-US" sz="2000" dirty="0">
                          <a:latin typeface="Calibri"/>
                          <a:ea typeface="Calibri"/>
                          <a:cs typeface="Calibri"/>
                        </a:rPr>
                        <a:t>10.200 </a:t>
                      </a:r>
                      <a:r>
                        <a:rPr lang="en-US" sz="2000" dirty="0" smtClean="0">
                          <a:latin typeface="Calibri"/>
                          <a:ea typeface="Calibri"/>
                          <a:cs typeface="Calibri"/>
                        </a:rPr>
                        <a:t>copies</a:t>
                      </a:r>
                      <a:endParaRPr lang="en-US"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xmlns="" val="10002"/>
                  </a:ext>
                </a:extLst>
              </a:tr>
              <a:tr h="576375">
                <a:tc>
                  <a:txBody>
                    <a:bodyPr/>
                    <a:lstStyle/>
                    <a:p>
                      <a:pPr marL="0" marR="0" indent="0" algn="ctr">
                        <a:lnSpc>
                          <a:spcPct val="150000"/>
                        </a:lnSpc>
                        <a:spcBef>
                          <a:spcPts val="0"/>
                        </a:spcBef>
                        <a:spcAft>
                          <a:spcPts val="0"/>
                        </a:spcAft>
                      </a:pPr>
                      <a:r>
                        <a:rPr lang="en-US" sz="2000">
                          <a:latin typeface="Calibri"/>
                          <a:ea typeface="Calibri"/>
                          <a:cs typeface="Calibri"/>
                        </a:rPr>
                        <a:t>3.</a:t>
                      </a:r>
                      <a:endParaRPr lang="en-US"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indent="0" algn="l">
                        <a:lnSpc>
                          <a:spcPct val="150000"/>
                        </a:lnSpc>
                        <a:spcBef>
                          <a:spcPts val="0"/>
                        </a:spcBef>
                        <a:spcAft>
                          <a:spcPts val="0"/>
                        </a:spcAft>
                      </a:pPr>
                      <a:r>
                        <a:rPr lang="en-US" sz="2000" dirty="0" smtClean="0">
                          <a:latin typeface="Calibri"/>
                          <a:ea typeface="Calibri"/>
                          <a:cs typeface="Calibri"/>
                        </a:rPr>
                        <a:t>Care</a:t>
                      </a:r>
                      <a:r>
                        <a:rPr lang="en-US" sz="2000" baseline="0" dirty="0" smtClean="0">
                          <a:latin typeface="Calibri"/>
                          <a:ea typeface="Calibri"/>
                          <a:cs typeface="Calibri"/>
                        </a:rPr>
                        <a:t> and handling</a:t>
                      </a:r>
                      <a:endParaRPr lang="en-US"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indent="0" algn="ctr">
                        <a:lnSpc>
                          <a:spcPct val="150000"/>
                        </a:lnSpc>
                        <a:spcBef>
                          <a:spcPts val="0"/>
                        </a:spcBef>
                        <a:spcAft>
                          <a:spcPts val="0"/>
                        </a:spcAft>
                      </a:pPr>
                      <a:r>
                        <a:rPr lang="en-US" sz="2000" dirty="0">
                          <a:latin typeface="Calibri"/>
                          <a:ea typeface="Calibri"/>
                          <a:cs typeface="Calibri"/>
                        </a:rPr>
                        <a:t>11.900 </a:t>
                      </a:r>
                      <a:r>
                        <a:rPr lang="en-US" sz="2000" dirty="0" smtClean="0">
                          <a:latin typeface="Calibri"/>
                          <a:ea typeface="Calibri"/>
                          <a:cs typeface="Calibri"/>
                        </a:rPr>
                        <a:t>copies</a:t>
                      </a:r>
                      <a:endParaRPr lang="en-US"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xmlns="" val="10003"/>
                  </a:ext>
                </a:extLst>
              </a:tr>
              <a:tr h="576375">
                <a:tc>
                  <a:txBody>
                    <a:bodyPr/>
                    <a:lstStyle/>
                    <a:p>
                      <a:pPr marL="0" marR="0" indent="0" algn="ctr">
                        <a:lnSpc>
                          <a:spcPct val="150000"/>
                        </a:lnSpc>
                        <a:spcBef>
                          <a:spcPts val="0"/>
                        </a:spcBef>
                        <a:spcAft>
                          <a:spcPts val="0"/>
                        </a:spcAft>
                      </a:pPr>
                      <a:r>
                        <a:rPr lang="en-US" sz="2000">
                          <a:latin typeface="Calibri"/>
                          <a:ea typeface="Calibri"/>
                          <a:cs typeface="Calibri"/>
                        </a:rPr>
                        <a:t>4.</a:t>
                      </a:r>
                      <a:endParaRPr lang="en-US"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indent="0" algn="l">
                        <a:lnSpc>
                          <a:spcPct val="150000"/>
                        </a:lnSpc>
                        <a:spcBef>
                          <a:spcPts val="0"/>
                        </a:spcBef>
                        <a:spcAft>
                          <a:spcPts val="0"/>
                        </a:spcAft>
                      </a:pPr>
                      <a:r>
                        <a:rPr lang="en-US" sz="2000" dirty="0" smtClean="0">
                          <a:latin typeface="Calibri"/>
                          <a:ea typeface="Calibri"/>
                          <a:cs typeface="Calibri"/>
                        </a:rPr>
                        <a:t>Binding </a:t>
                      </a:r>
                      <a:endParaRPr lang="en-US"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indent="0" algn="ctr">
                        <a:lnSpc>
                          <a:spcPct val="150000"/>
                        </a:lnSpc>
                        <a:spcBef>
                          <a:spcPts val="0"/>
                        </a:spcBef>
                        <a:spcAft>
                          <a:spcPts val="0"/>
                        </a:spcAft>
                      </a:pPr>
                      <a:r>
                        <a:rPr lang="en-US" sz="2000" dirty="0" smtClean="0">
                          <a:latin typeface="Calibri"/>
                          <a:ea typeface="Calibri"/>
                          <a:cs typeface="Calibri"/>
                        </a:rPr>
                        <a:t>1.000 copies</a:t>
                      </a:r>
                      <a:endParaRPr lang="en-US"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xmlns="" val="10004"/>
                  </a:ext>
                </a:extLst>
              </a:tr>
              <a:tr h="576375">
                <a:tc>
                  <a:txBody>
                    <a:bodyPr/>
                    <a:lstStyle/>
                    <a:p>
                      <a:pPr marL="0" marR="0" indent="0" algn="ctr">
                        <a:lnSpc>
                          <a:spcPct val="150000"/>
                        </a:lnSpc>
                        <a:spcBef>
                          <a:spcPts val="0"/>
                        </a:spcBef>
                        <a:spcAft>
                          <a:spcPts val="0"/>
                        </a:spcAft>
                      </a:pPr>
                      <a:r>
                        <a:rPr lang="en-US" sz="2000">
                          <a:latin typeface="Calibri"/>
                          <a:ea typeface="Calibri"/>
                          <a:cs typeface="Calibri"/>
                        </a:rPr>
                        <a:t>5.</a:t>
                      </a:r>
                      <a:endParaRPr lang="en-US"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indent="0" algn="l">
                        <a:lnSpc>
                          <a:spcPct val="150000"/>
                        </a:lnSpc>
                        <a:spcBef>
                          <a:spcPts val="0"/>
                        </a:spcBef>
                        <a:spcAft>
                          <a:spcPts val="0"/>
                        </a:spcAft>
                      </a:pPr>
                      <a:r>
                        <a:rPr lang="en-US" sz="2000" i="0" dirty="0" err="1" smtClean="0">
                          <a:latin typeface="Calibri"/>
                          <a:ea typeface="Calibri"/>
                          <a:cs typeface="Calibri"/>
                        </a:rPr>
                        <a:t>Portepel</a:t>
                      </a:r>
                      <a:endParaRPr lang="en-US" sz="2000" i="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indent="0" algn="ctr">
                        <a:lnSpc>
                          <a:spcPct val="150000"/>
                        </a:lnSpc>
                        <a:spcBef>
                          <a:spcPts val="0"/>
                        </a:spcBef>
                        <a:spcAft>
                          <a:spcPts val="0"/>
                        </a:spcAft>
                      </a:pPr>
                      <a:r>
                        <a:rPr lang="en-US" sz="2000" dirty="0" smtClean="0">
                          <a:latin typeface="Calibri"/>
                          <a:ea typeface="Calibri"/>
                          <a:cs typeface="Calibri"/>
                        </a:rPr>
                        <a:t>1.200 copies</a:t>
                      </a:r>
                      <a:endParaRPr lang="en-US"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xmlns="" val="10005"/>
                  </a:ext>
                </a:extLst>
              </a:tr>
              <a:tr h="576375">
                <a:tc>
                  <a:txBody>
                    <a:bodyPr/>
                    <a:lstStyle/>
                    <a:p>
                      <a:pPr marL="0" marR="0" indent="0" algn="ctr">
                        <a:lnSpc>
                          <a:spcPct val="150000"/>
                        </a:lnSpc>
                        <a:spcBef>
                          <a:spcPts val="0"/>
                        </a:spcBef>
                        <a:spcAft>
                          <a:spcPts val="0"/>
                        </a:spcAft>
                      </a:pPr>
                      <a:r>
                        <a:rPr lang="en-US" sz="2000">
                          <a:latin typeface="Calibri"/>
                          <a:ea typeface="Calibri"/>
                          <a:cs typeface="Calibri"/>
                        </a:rPr>
                        <a:t>6.</a:t>
                      </a:r>
                      <a:endParaRPr lang="en-US"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indent="0" algn="l">
                        <a:lnSpc>
                          <a:spcPct val="150000"/>
                        </a:lnSpc>
                        <a:spcBef>
                          <a:spcPts val="0"/>
                        </a:spcBef>
                        <a:spcAft>
                          <a:spcPts val="0"/>
                        </a:spcAft>
                      </a:pPr>
                      <a:r>
                        <a:rPr lang="en-US" sz="2000" dirty="0" smtClean="0">
                          <a:latin typeface="Calibri"/>
                          <a:ea typeface="Calibri"/>
                          <a:cs typeface="Calibri"/>
                        </a:rPr>
                        <a:t>Boxes making</a:t>
                      </a:r>
                      <a:endParaRPr lang="en-US"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indent="0" algn="ctr">
                        <a:lnSpc>
                          <a:spcPct val="150000"/>
                        </a:lnSpc>
                        <a:spcBef>
                          <a:spcPts val="0"/>
                        </a:spcBef>
                        <a:spcAft>
                          <a:spcPts val="0"/>
                        </a:spcAft>
                      </a:pPr>
                      <a:r>
                        <a:rPr lang="en-US" sz="2000" dirty="0">
                          <a:latin typeface="Calibri"/>
                          <a:ea typeface="Calibri"/>
                          <a:cs typeface="Calibri"/>
                        </a:rPr>
                        <a:t>750 </a:t>
                      </a:r>
                      <a:r>
                        <a:rPr lang="en-US" sz="2000" dirty="0" smtClean="0">
                          <a:latin typeface="Calibri"/>
                          <a:ea typeface="Calibri"/>
                          <a:cs typeface="Calibri"/>
                        </a:rPr>
                        <a:t>copies</a:t>
                      </a:r>
                      <a:endParaRPr lang="en-US"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xmlns="" val="10006"/>
                  </a:ext>
                </a:extLst>
              </a:tr>
              <a:tr h="576375">
                <a:tc>
                  <a:txBody>
                    <a:bodyPr/>
                    <a:lstStyle/>
                    <a:p>
                      <a:pPr marL="0" marR="0" indent="0" algn="ctr">
                        <a:lnSpc>
                          <a:spcPct val="150000"/>
                        </a:lnSpc>
                        <a:spcBef>
                          <a:spcPts val="0"/>
                        </a:spcBef>
                        <a:spcAft>
                          <a:spcPts val="0"/>
                        </a:spcAft>
                      </a:pPr>
                      <a:r>
                        <a:rPr lang="en-US" sz="2000">
                          <a:latin typeface="Calibri"/>
                          <a:ea typeface="Calibri"/>
                          <a:cs typeface="Calibri"/>
                        </a:rPr>
                        <a:t>7.</a:t>
                      </a:r>
                      <a:endParaRPr lang="en-US"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indent="0" algn="l">
                        <a:lnSpc>
                          <a:spcPct val="150000"/>
                        </a:lnSpc>
                        <a:spcBef>
                          <a:spcPts val="0"/>
                        </a:spcBef>
                        <a:spcAft>
                          <a:spcPts val="0"/>
                        </a:spcAft>
                      </a:pPr>
                      <a:r>
                        <a:rPr lang="en-US" sz="2000" dirty="0" smtClean="0">
                          <a:latin typeface="Calibri"/>
                          <a:ea typeface="Calibri"/>
                          <a:cs typeface="Calibri"/>
                        </a:rPr>
                        <a:t>Microfilm</a:t>
                      </a:r>
                      <a:endParaRPr lang="en-US"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indent="0" algn="ctr">
                        <a:lnSpc>
                          <a:spcPct val="150000"/>
                        </a:lnSpc>
                        <a:spcBef>
                          <a:spcPts val="0"/>
                        </a:spcBef>
                        <a:spcAft>
                          <a:spcPts val="0"/>
                        </a:spcAft>
                      </a:pPr>
                      <a:r>
                        <a:rPr lang="en-US" sz="2000" dirty="0">
                          <a:latin typeface="Calibri"/>
                          <a:ea typeface="Calibri"/>
                          <a:cs typeface="Calibri"/>
                        </a:rPr>
                        <a:t>750 </a:t>
                      </a:r>
                      <a:r>
                        <a:rPr lang="en-US" sz="2000" dirty="0" smtClean="0">
                          <a:latin typeface="Calibri"/>
                          <a:ea typeface="Calibri"/>
                          <a:cs typeface="Calibri"/>
                        </a:rPr>
                        <a:t>copies</a:t>
                      </a:r>
                      <a:endParaRPr lang="en-US"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xmlns="" val="10007"/>
                  </a:ext>
                </a:extLst>
              </a:tr>
              <a:tr h="576375">
                <a:tc>
                  <a:txBody>
                    <a:bodyPr/>
                    <a:lstStyle/>
                    <a:p>
                      <a:pPr marL="0" marR="0" indent="0" algn="ctr">
                        <a:lnSpc>
                          <a:spcPct val="150000"/>
                        </a:lnSpc>
                        <a:spcBef>
                          <a:spcPts val="0"/>
                        </a:spcBef>
                        <a:spcAft>
                          <a:spcPts val="0"/>
                        </a:spcAft>
                      </a:pPr>
                      <a:r>
                        <a:rPr lang="en-US" sz="2000">
                          <a:latin typeface="Calibri"/>
                          <a:ea typeface="Calibri"/>
                          <a:cs typeface="Calibri"/>
                        </a:rPr>
                        <a:t>8.</a:t>
                      </a:r>
                      <a:endParaRPr lang="en-US"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indent="0" algn="l">
                        <a:lnSpc>
                          <a:spcPct val="150000"/>
                        </a:lnSpc>
                        <a:spcBef>
                          <a:spcPts val="0"/>
                        </a:spcBef>
                        <a:spcAft>
                          <a:spcPts val="0"/>
                        </a:spcAft>
                      </a:pPr>
                      <a:r>
                        <a:rPr lang="en-US" sz="2000" dirty="0" smtClean="0">
                          <a:latin typeface="Calibri"/>
                          <a:ea typeface="Calibri"/>
                          <a:cs typeface="Calibri"/>
                        </a:rPr>
                        <a:t>Digital </a:t>
                      </a:r>
                      <a:r>
                        <a:rPr lang="en-US" sz="2000" dirty="0" err="1" smtClean="0">
                          <a:latin typeface="Calibri"/>
                          <a:ea typeface="Calibri"/>
                          <a:cs typeface="Calibri"/>
                        </a:rPr>
                        <a:t>convertion</a:t>
                      </a:r>
                      <a:endParaRPr lang="en-US"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indent="0" algn="ctr">
                        <a:lnSpc>
                          <a:spcPct val="150000"/>
                        </a:lnSpc>
                        <a:spcBef>
                          <a:spcPts val="0"/>
                        </a:spcBef>
                        <a:spcAft>
                          <a:spcPts val="0"/>
                        </a:spcAft>
                      </a:pPr>
                      <a:r>
                        <a:rPr lang="en-US" sz="2000" dirty="0">
                          <a:latin typeface="Calibri"/>
                          <a:ea typeface="Calibri"/>
                          <a:cs typeface="Calibri"/>
                        </a:rPr>
                        <a:t>60 </a:t>
                      </a:r>
                      <a:r>
                        <a:rPr lang="en-US" sz="2000" dirty="0" smtClean="0">
                          <a:latin typeface="Calibri"/>
                          <a:ea typeface="Calibri"/>
                          <a:cs typeface="Calibri"/>
                        </a:rPr>
                        <a:t>rolls</a:t>
                      </a:r>
                      <a:endParaRPr lang="en-US"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xmlns="" val="10008"/>
                  </a:ext>
                </a:extLst>
              </a:tr>
            </a:tbl>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nvGraphicFramePr>
        <p:xfrm>
          <a:off x="725714" y="1"/>
          <a:ext cx="8418286" cy="599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Folded Corner 25"/>
          <p:cNvSpPr/>
          <p:nvPr/>
        </p:nvSpPr>
        <p:spPr>
          <a:xfrm>
            <a:off x="7765146" y="1494972"/>
            <a:ext cx="1030514" cy="1175657"/>
          </a:xfrm>
          <a:prstGeom prst="foldedCorne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2323"/>
                </a:solidFill>
              </a:rPr>
              <a:t>Solution</a:t>
            </a:r>
            <a:endParaRPr lang="en-US" dirty="0">
              <a:solidFill>
                <a:srgbClr val="232323"/>
              </a:solidFill>
            </a:endParaRPr>
          </a:p>
        </p:txBody>
      </p:sp>
      <p:sp>
        <p:nvSpPr>
          <p:cNvPr id="27" name="TextBox 6"/>
          <p:cNvSpPr txBox="1">
            <a:spLocks noChangeArrowheads="1"/>
          </p:cNvSpPr>
          <p:nvPr/>
        </p:nvSpPr>
        <p:spPr bwMode="auto">
          <a:xfrm>
            <a:off x="201893" y="235456"/>
            <a:ext cx="790004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800" b="1" dirty="0" smtClean="0"/>
              <a:t>Quantitative Research Stages</a:t>
            </a:r>
            <a:endParaRPr lang="en-GB" altLang="en-US" sz="4800" b="1"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400" b="1" dirty="0" smtClean="0"/>
              <a:t>Survey Research</a:t>
            </a:r>
            <a:endParaRPr lang="en-GB" altLang="en-US" sz="4400" b="1" dirty="0"/>
          </a:p>
        </p:txBody>
      </p:sp>
      <p:graphicFrame>
        <p:nvGraphicFramePr>
          <p:cNvPr id="4" name="Diagram 3"/>
          <p:cNvGraphicFramePr/>
          <p:nvPr/>
        </p:nvGraphicFramePr>
        <p:xfrm>
          <a:off x="0" y="1066799"/>
          <a:ext cx="9144000" cy="5363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400" b="1" dirty="0" smtClean="0"/>
              <a:t>Quantitative Research</a:t>
            </a:r>
            <a:endParaRPr lang="en-GB" altLang="en-US" sz="4400" b="1" dirty="0"/>
          </a:p>
        </p:txBody>
      </p:sp>
      <p:graphicFrame>
        <p:nvGraphicFramePr>
          <p:cNvPr id="6" name="Diagram 5"/>
          <p:cNvGraphicFramePr/>
          <p:nvPr>
            <p:extLst>
              <p:ext uri="{D42A27DB-BD31-4B8C-83A1-F6EECF244321}">
                <p14:modId xmlns:p14="http://schemas.microsoft.com/office/powerpoint/2010/main" xmlns="" val="866307223"/>
              </p:ext>
            </p:extLst>
          </p:nvPr>
        </p:nvGraphicFramePr>
        <p:xfrm>
          <a:off x="545605" y="885380"/>
          <a:ext cx="8326581" cy="5456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bright="-20000" contrast="40000"/>
          </a:blip>
          <a:srcRect/>
          <a:stretch>
            <a:fillRect/>
          </a:stretch>
        </p:blipFill>
        <p:spPr bwMode="auto">
          <a:xfrm rot="5400000">
            <a:off x="-641351" y="2139952"/>
            <a:ext cx="5219702" cy="3505200"/>
          </a:xfrm>
          <a:prstGeom prst="rect">
            <a:avLst/>
          </a:prstGeom>
          <a:noFill/>
          <a:ln w="9525">
            <a:noFill/>
            <a:miter lim="800000"/>
            <a:headEnd/>
            <a:tailEnd/>
          </a:ln>
        </p:spPr>
      </p:pic>
      <p:sp>
        <p:nvSpPr>
          <p:cNvPr id="5" name="Title 1"/>
          <p:cNvSpPr>
            <a:spLocks noGrp="1"/>
          </p:cNvSpPr>
          <p:nvPr>
            <p:ph type="title"/>
          </p:nvPr>
        </p:nvSpPr>
        <p:spPr>
          <a:xfrm>
            <a:off x="457200" y="215900"/>
            <a:ext cx="8229600" cy="1066800"/>
          </a:xfrm>
        </p:spPr>
        <p:txBody>
          <a:bodyPr/>
          <a:lstStyle/>
          <a:p>
            <a:r>
              <a:rPr lang="en-US" dirty="0" smtClean="0"/>
              <a:t>Instruments</a:t>
            </a:r>
            <a:endParaRPr lang="en-US" dirty="0"/>
          </a:p>
        </p:txBody>
      </p:sp>
      <p:pic>
        <p:nvPicPr>
          <p:cNvPr id="8" name="Picture 2"/>
          <p:cNvPicPr>
            <a:picLocks noChangeAspect="1" noChangeArrowheads="1"/>
          </p:cNvPicPr>
          <p:nvPr/>
        </p:nvPicPr>
        <p:blipFill>
          <a:blip r:embed="rId4" cstate="print"/>
          <a:srcRect/>
          <a:stretch>
            <a:fillRect/>
          </a:stretch>
        </p:blipFill>
        <p:spPr bwMode="auto">
          <a:xfrm>
            <a:off x="5239656" y="1444171"/>
            <a:ext cx="2287315" cy="2679700"/>
          </a:xfrm>
          <a:prstGeom prst="rect">
            <a:avLst/>
          </a:prstGeom>
          <a:noFill/>
          <a:ln w="9525">
            <a:noFill/>
            <a:miter lim="800000"/>
            <a:headEnd/>
            <a:tailEnd/>
          </a:ln>
          <a:effectLst/>
        </p:spPr>
      </p:pic>
      <p:pic>
        <p:nvPicPr>
          <p:cNvPr id="9" name="Picture 3"/>
          <p:cNvPicPr>
            <a:picLocks noChangeAspect="1" noChangeArrowheads="1"/>
          </p:cNvPicPr>
          <p:nvPr/>
        </p:nvPicPr>
        <p:blipFill>
          <a:blip r:embed="rId5" cstate="print"/>
          <a:srcRect/>
          <a:stretch>
            <a:fillRect/>
          </a:stretch>
        </p:blipFill>
        <p:spPr bwMode="auto">
          <a:xfrm rot="5400000">
            <a:off x="6851649" y="3524252"/>
            <a:ext cx="3276600" cy="825500"/>
          </a:xfrm>
          <a:prstGeom prst="rect">
            <a:avLst/>
          </a:prstGeom>
          <a:noFill/>
          <a:ln w="9525">
            <a:noFill/>
            <a:miter lim="800000"/>
            <a:headEnd/>
            <a:tailEnd/>
          </a:ln>
          <a:effectLst/>
        </p:spPr>
      </p:pic>
      <p:sp>
        <p:nvSpPr>
          <p:cNvPr id="10" name="Cloud 9"/>
          <p:cNvSpPr/>
          <p:nvPr/>
        </p:nvSpPr>
        <p:spPr>
          <a:xfrm>
            <a:off x="3454400" y="4181929"/>
            <a:ext cx="1600200" cy="1219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Survey form</a:t>
            </a:r>
            <a:endParaRPr lang="en-US" sz="1600" dirty="0"/>
          </a:p>
        </p:txBody>
      </p:sp>
      <p:sp>
        <p:nvSpPr>
          <p:cNvPr id="11" name="Cloud 10"/>
          <p:cNvSpPr/>
          <p:nvPr/>
        </p:nvSpPr>
        <p:spPr>
          <a:xfrm>
            <a:off x="4067629" y="1703614"/>
            <a:ext cx="1295400" cy="990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Hobo data logger</a:t>
            </a:r>
            <a:endParaRPr lang="en-US" sz="1100" dirty="0"/>
          </a:p>
        </p:txBody>
      </p:sp>
      <p:sp>
        <p:nvSpPr>
          <p:cNvPr id="12" name="Cloud 11"/>
          <p:cNvSpPr/>
          <p:nvPr/>
        </p:nvSpPr>
        <p:spPr>
          <a:xfrm>
            <a:off x="7823200" y="5568043"/>
            <a:ext cx="10668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pH pen</a:t>
            </a:r>
            <a:endParaRPr lang="en-US" sz="1200" dirty="0"/>
          </a:p>
        </p:txBody>
      </p:sp>
      <p:sp>
        <p:nvSpPr>
          <p:cNvPr id="13" name="Flowchart: Multidocument 12"/>
          <p:cNvSpPr/>
          <p:nvPr/>
        </p:nvSpPr>
        <p:spPr>
          <a:xfrm>
            <a:off x="5805713" y="5754914"/>
            <a:ext cx="1320800" cy="110308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Damage dictionary</a:t>
            </a:r>
            <a:endParaRPr lang="en-US" sz="1400" dirty="0"/>
          </a:p>
        </p:txBody>
      </p:sp>
      <p:pic>
        <p:nvPicPr>
          <p:cNvPr id="14" name="irc_mi" descr="http://www.search.secretshropshire.org.uk/content/images/240/244/Resource/13501-0.jpg"/>
          <p:cNvPicPr/>
          <p:nvPr/>
        </p:nvPicPr>
        <p:blipFill>
          <a:blip r:embed="rId6" cstate="print"/>
          <a:srcRect/>
          <a:stretch>
            <a:fillRect/>
          </a:stretch>
        </p:blipFill>
        <p:spPr bwMode="auto">
          <a:xfrm>
            <a:off x="5188838" y="5080657"/>
            <a:ext cx="1436952" cy="1080000"/>
          </a:xfrm>
          <a:prstGeom prst="rect">
            <a:avLst/>
          </a:prstGeom>
          <a:noFill/>
          <a:ln w="9525">
            <a:noFill/>
            <a:miter lim="800000"/>
            <a:headEnd/>
            <a:tailEnd/>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Box 6"/>
          <p:cNvSpPr txBox="1">
            <a:spLocks noChangeArrowheads="1"/>
          </p:cNvSpPr>
          <p:nvPr/>
        </p:nvSpPr>
        <p:spPr bwMode="auto">
          <a:xfrm>
            <a:off x="655638" y="301625"/>
            <a:ext cx="80245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4400" b="1" dirty="0" smtClean="0"/>
              <a:t>Vertical Sums</a:t>
            </a:r>
            <a:endParaRPr lang="en-GB" altLang="en-US" sz="4400" b="1" dirty="0"/>
          </a:p>
        </p:txBody>
      </p:sp>
      <p:pic>
        <p:nvPicPr>
          <p:cNvPr id="2" name="Picture 1"/>
          <p:cNvPicPr>
            <a:picLocks noChangeAspect="1"/>
          </p:cNvPicPr>
          <p:nvPr/>
        </p:nvPicPr>
        <p:blipFill>
          <a:blip r:embed="rId3" cstate="print"/>
          <a:stretch>
            <a:fillRect/>
          </a:stretch>
        </p:blipFill>
        <p:spPr>
          <a:xfrm>
            <a:off x="406400" y="1276350"/>
            <a:ext cx="8319091" cy="5242780"/>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Custom 2">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C00000"/>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4552</TotalTime>
  <Words>2561</Words>
  <Application>Microsoft Office PowerPoint</Application>
  <PresentationFormat>On-screen Show (4:3)</PresentationFormat>
  <Paragraphs>404</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Default Design</vt:lpstr>
      <vt:lpstr>Visio</vt:lpstr>
      <vt:lpstr>Slide 1</vt:lpstr>
      <vt:lpstr>Slide 2</vt:lpstr>
      <vt:lpstr>Benefit of Research</vt:lpstr>
      <vt:lpstr>Slide 4</vt:lpstr>
      <vt:lpstr>Slide 5</vt:lpstr>
      <vt:lpstr>Slide 6</vt:lpstr>
      <vt:lpstr>Slide 7</vt:lpstr>
      <vt:lpstr>Instruments</vt:lpstr>
      <vt:lpstr>Slide 9</vt:lpstr>
      <vt:lpstr>Slide 10</vt:lpstr>
      <vt:lpstr>Slide 11</vt:lpstr>
      <vt:lpstr>Cover damage </vt:lpstr>
      <vt:lpstr>Slide 13</vt:lpstr>
      <vt:lpstr>Original Gurindam 12 Ink corrotion</vt:lpstr>
      <vt:lpstr>Foxing </vt:lpstr>
      <vt:lpstr>Mold </vt:lpstr>
      <vt:lpstr>Tear </vt:lpstr>
      <vt:lpstr>Tanned </vt:lpstr>
      <vt:lpstr>Slide 19</vt:lpstr>
      <vt:lpstr>Slide 20</vt:lpstr>
      <vt:lpstr>Slide 21</vt:lpstr>
      <vt:lpstr>Silverfish </vt:lpstr>
      <vt:lpstr>Slide 23</vt:lpstr>
      <vt:lpstr>Slide 24</vt:lpstr>
      <vt:lpstr>pH pen</vt:lpstr>
      <vt:lpstr>Slide 26</vt:lpstr>
      <vt:lpstr>Slide 27</vt:lpstr>
      <vt:lpstr>Slide 28</vt:lpstr>
      <vt:lpstr>Category of damage</vt:lpstr>
      <vt:lpstr>Slide 30</vt:lpstr>
      <vt:lpstr>Slide 31</vt:lpstr>
      <vt:lpstr>Slide 32</vt:lpstr>
      <vt:lpstr>Slide 33</vt:lpstr>
    </vt:vector>
  </TitlesOfParts>
  <Company>Clearly Presented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PowerPoint Template</dc:title>
  <dc:creator>Presentation Magazine</dc:creator>
  <cp:lastModifiedBy>nlaugu</cp:lastModifiedBy>
  <cp:revision>223</cp:revision>
  <dcterms:created xsi:type="dcterms:W3CDTF">2009-11-03T13:35:13Z</dcterms:created>
  <dcterms:modified xsi:type="dcterms:W3CDTF">2017-05-11T03:55:14Z</dcterms:modified>
</cp:coreProperties>
</file>