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0" r:id="rId3"/>
    <p:sldMasterId id="2147483690" r:id="rId4"/>
  </p:sldMasterIdLst>
  <p:notesMasterIdLst>
    <p:notesMasterId r:id="rId23"/>
  </p:notesMasterIdLst>
  <p:sldIdLst>
    <p:sldId id="259" r:id="rId5"/>
    <p:sldId id="261" r:id="rId6"/>
    <p:sldId id="262" r:id="rId7"/>
    <p:sldId id="263" r:id="rId8"/>
    <p:sldId id="280" r:id="rId9"/>
    <p:sldId id="281" r:id="rId10"/>
    <p:sldId id="264" r:id="rId11"/>
    <p:sldId id="274" r:id="rId12"/>
    <p:sldId id="276" r:id="rId13"/>
    <p:sldId id="278" r:id="rId14"/>
    <p:sldId id="279" r:id="rId15"/>
    <p:sldId id="267" r:id="rId16"/>
    <p:sldId id="272" r:id="rId17"/>
    <p:sldId id="282" r:id="rId18"/>
    <p:sldId id="285" r:id="rId19"/>
    <p:sldId id="283" r:id="rId20"/>
    <p:sldId id="284"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992832F5-EA01-48E5-B403-87E193F50680}">
          <p14:sldIdLst>
            <p14:sldId id="259"/>
          </p14:sldIdLst>
        </p14:section>
        <p14:section name="Short Introduction" id="{087866C3-7028-482C-8D34-6BF5363FBD75}">
          <p14:sldIdLst>
            <p14:sldId id="261"/>
          </p14:sldIdLst>
        </p14:section>
        <p14:section name="Topic" id="{521DEF98-8796-4632-831A-16252E9A6054}">
          <p14:sldIdLst>
            <p14:sldId id="262"/>
            <p14:sldId id="263"/>
            <p14:sldId id="280"/>
            <p14:sldId id="281"/>
          </p14:sldIdLst>
        </p14:section>
        <p14:section name="Description" id="{CF24EBA6-C924-424D-AC31-A4B9992A87E0}">
          <p14:sldIdLst>
            <p14:sldId id="264"/>
            <p14:sldId id="274"/>
            <p14:sldId id="276"/>
            <p14:sldId id="278"/>
            <p14:sldId id="279"/>
          </p14:sldIdLst>
        </p14:section>
        <p14:section name="Result" id="{C24C98EC-938D-4034-8DB8-5E8DBF16E3CB}">
          <p14:sldIdLst>
            <p14:sldId id="267"/>
            <p14:sldId id="272"/>
            <p14:sldId id="282"/>
            <p14:sldId id="285"/>
            <p14:sldId id="283"/>
            <p14:sldId id="284"/>
          </p14:sldIdLst>
        </p14:section>
        <p14:section name="Appendix" id="{E35CCD6A-2288-476E-BC93-C75323AE1F32}">
          <p14:sldIdLst>
            <p14:sldId id="273"/>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E93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187" autoAdjust="0"/>
  </p:normalViewPr>
  <p:slideViewPr>
    <p:cSldViewPr>
      <p:cViewPr varScale="1">
        <p:scale>
          <a:sx n="72" d="100"/>
          <a:sy n="72" d="100"/>
        </p:scale>
        <p:origin x="1350" y="72"/>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5" qsCatId="3D" csTypeId="urn:microsoft.com/office/officeart/2005/8/colors/colorful3" csCatId="colorful" phldr="1"/>
      <dgm:spPr/>
    </dgm:pt>
    <dgm:pt modelId="{1E3A074B-8EC3-4AC7-ADB8-C53A583CA2D1}">
      <dgm:prSet phldrT="[Text]" custT="1"/>
      <dgm:spPr/>
      <dgm:t>
        <a:bodyPr/>
        <a:lstStyle/>
        <a:p>
          <a:r>
            <a:rPr lang="en-US" sz="3600" b="1" dirty="0"/>
            <a:t> 1</a:t>
          </a:r>
          <a:endParaRPr lang="id-ID" sz="3600" b="1" dirty="0"/>
        </a:p>
        <a:p>
          <a:r>
            <a:rPr lang="id-ID" sz="2000" dirty="0"/>
            <a:t>Nomination form </a:t>
          </a:r>
          <a:endParaRPr lang="en-US" sz="3600" b="1" dirty="0"/>
        </a:p>
      </dgm:t>
    </dgm:pt>
    <dgm:pt modelId="{C3E70DF8-D297-401F-A070-1295F4388B0B}" type="parTrans" cxnId="{8C1AFE23-B091-4CE6-8284-0511812F213B}">
      <dgm:prSet/>
      <dgm:spPr/>
      <dgm:t>
        <a:bodyPr/>
        <a:lstStyle/>
        <a:p>
          <a:endParaRPr lang="en-US" sz="2400"/>
        </a:p>
      </dgm:t>
    </dgm:pt>
    <dgm:pt modelId="{13D421C7-F834-4141-85ED-0207D610A128}" type="sibTrans" cxnId="{8C1AFE23-B091-4CE6-8284-0511812F213B}">
      <dgm:prSet/>
      <dgm:spPr/>
      <dgm:t>
        <a:bodyPr/>
        <a:lstStyle/>
        <a:p>
          <a:endParaRPr lang="en-US" sz="2400"/>
        </a:p>
      </dgm:t>
    </dgm:pt>
    <dgm:pt modelId="{C7CCB8C4-BA8F-435B-96D2-651E5BBEE204}">
      <dgm:prSet phldrT="[Text]" custT="1"/>
      <dgm:spPr/>
      <dgm:t>
        <a:bodyPr/>
        <a:lstStyle/>
        <a:p>
          <a:r>
            <a:rPr lang="en-US" sz="2400" b="1" dirty="0"/>
            <a:t>2</a:t>
          </a:r>
        </a:p>
      </dgm:t>
    </dgm:pt>
    <dgm:pt modelId="{AD18367E-C5DB-45A4-A27B-B15954C86D0F}" type="parTrans" cxnId="{679C1D1A-14EB-43D6-A6EB-15DB434BD9E3}">
      <dgm:prSet/>
      <dgm:spPr/>
      <dgm:t>
        <a:bodyPr/>
        <a:lstStyle/>
        <a:p>
          <a:endParaRPr lang="en-US" sz="2400"/>
        </a:p>
      </dgm:t>
    </dgm:pt>
    <dgm:pt modelId="{7D6A4EA2-7BAB-433A-B969-4D95C96F0274}" type="sibTrans" cxnId="{679C1D1A-14EB-43D6-A6EB-15DB434BD9E3}">
      <dgm:prSet/>
      <dgm:spPr/>
      <dgm:t>
        <a:bodyPr/>
        <a:lstStyle/>
        <a:p>
          <a:endParaRPr lang="en-US" sz="2400"/>
        </a:p>
      </dgm:t>
    </dgm:pt>
    <dgm:pt modelId="{A75DE5EA-0E88-4A1C-B1EA-B4EE477D7AA1}">
      <dgm:prSet phldrT="[Text]" custT="1"/>
      <dgm:spPr/>
      <dgm:t>
        <a:bodyPr/>
        <a:lstStyle/>
        <a:p>
          <a:r>
            <a:rPr lang="en-US" sz="2400" b="1" dirty="0"/>
            <a:t>3</a:t>
          </a:r>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5175B6B0-3CA6-4535-A09B-108E0999A356}">
      <dgm:prSet phldrT="[Text]" custT="1"/>
      <dgm:spPr/>
      <dgm:t>
        <a:bodyPr/>
        <a:lstStyle/>
        <a:p>
          <a:r>
            <a:rPr lang="id-ID" sz="2000" dirty="0"/>
            <a:t>Analized based on world significance indicators : time, place,people, form &amp; style, subject and theme</a:t>
          </a:r>
          <a:endParaRPr lang="en-US" sz="2000" dirty="0"/>
        </a:p>
      </dgm:t>
    </dgm:pt>
    <dgm:pt modelId="{ECD96492-1092-4631-A208-D9A5DA08372E}" type="parTrans" cxnId="{345AD6EC-90F1-4BA3-A053-C21366541189}">
      <dgm:prSet/>
      <dgm:spPr/>
      <dgm:t>
        <a:bodyPr/>
        <a:lstStyle/>
        <a:p>
          <a:endParaRPr lang="en-US" sz="2400"/>
        </a:p>
      </dgm:t>
    </dgm:pt>
    <dgm:pt modelId="{F900535F-E882-46D4-B632-4B8ACBE851E4}" type="sibTrans" cxnId="{345AD6EC-90F1-4BA3-A053-C21366541189}">
      <dgm:prSet/>
      <dgm:spPr/>
      <dgm:t>
        <a:bodyPr/>
        <a:lstStyle/>
        <a:p>
          <a:endParaRPr lang="en-US" sz="2400"/>
        </a:p>
      </dgm:t>
    </dgm:pt>
    <dgm:pt modelId="{1982B446-3706-4711-A6F1-3DC4DFE59A3A}">
      <dgm:prSet phldrT="[Text]" custT="1"/>
      <dgm:spPr/>
      <dgm:t>
        <a:bodyPr/>
        <a:lstStyle/>
        <a:p>
          <a:r>
            <a:rPr lang="id-ID" sz="2400" b="1" dirty="0"/>
            <a:t>4</a:t>
          </a:r>
          <a:endParaRPr lang="en-US" sz="2400" b="1" dirty="0"/>
        </a:p>
      </dgm:t>
    </dgm:pt>
    <dgm:pt modelId="{33D0F32B-ABD3-423A-818A-28D89377B172}" type="parTrans" cxnId="{7DD07C3D-EA79-49EE-93EE-865A49AB8425}">
      <dgm:prSet/>
      <dgm:spPr/>
      <dgm:t>
        <a:bodyPr/>
        <a:lstStyle/>
        <a:p>
          <a:endParaRPr lang="en-US"/>
        </a:p>
      </dgm:t>
    </dgm:pt>
    <dgm:pt modelId="{6C0374E5-7FC4-4DEF-BC17-94C58A35DE3F}" type="sibTrans" cxnId="{7DD07C3D-EA79-49EE-93EE-865A49AB8425}">
      <dgm:prSet/>
      <dgm:spPr/>
      <dgm:t>
        <a:bodyPr/>
        <a:lstStyle/>
        <a:p>
          <a:endParaRPr lang="en-US"/>
        </a:p>
      </dgm:t>
    </dgm:pt>
    <dgm:pt modelId="{BAD6DE81-DE4F-40EF-8526-A8F127A4BE33}">
      <dgm:prSet phldrT="[Text]" custT="1"/>
      <dgm:spPr/>
      <dgm:t>
        <a:bodyPr/>
        <a:lstStyle/>
        <a:p>
          <a:r>
            <a:rPr lang="id-ID" sz="2000" dirty="0"/>
            <a:t>Table Presentation</a:t>
          </a:r>
          <a:endParaRPr lang="en-US" sz="2000" dirty="0"/>
        </a:p>
      </dgm:t>
    </dgm:pt>
    <dgm:pt modelId="{3224C504-155F-4C9F-93C7-83D8D4CEC1B4}" type="parTrans" cxnId="{293E3154-15DE-4C13-93DE-664CEAB9F0AF}">
      <dgm:prSet/>
      <dgm:spPr/>
      <dgm:t>
        <a:bodyPr/>
        <a:lstStyle/>
        <a:p>
          <a:endParaRPr lang="en-US"/>
        </a:p>
      </dgm:t>
    </dgm:pt>
    <dgm:pt modelId="{6252B9CC-7427-40BA-B706-E629F53D4B22}" type="sibTrans" cxnId="{293E3154-15DE-4C13-93DE-664CEAB9F0AF}">
      <dgm:prSet/>
      <dgm:spPr/>
      <dgm:t>
        <a:bodyPr/>
        <a:lstStyle/>
        <a:p>
          <a:endParaRPr lang="en-US"/>
        </a:p>
      </dgm:t>
    </dgm:pt>
    <dgm:pt modelId="{9898FE38-DE6C-46BA-8D32-D767674AD978}">
      <dgm:prSet phldrT="[Text]" custT="1"/>
      <dgm:spPr/>
      <dgm:t>
        <a:bodyPr/>
        <a:lstStyle/>
        <a:p>
          <a:r>
            <a:rPr lang="id-ID" sz="2000" dirty="0"/>
            <a:t>Comparison of the result</a:t>
          </a:r>
          <a:endParaRPr lang="en-US" sz="2000" dirty="0"/>
        </a:p>
      </dgm:t>
    </dgm:pt>
    <dgm:pt modelId="{6500A968-9A0E-4ACA-91E4-A3C5FA03BCC8}" type="parTrans" cxnId="{277398F3-A9DD-4822-A4A0-9408AA94EB41}">
      <dgm:prSet/>
      <dgm:spPr/>
      <dgm:t>
        <a:bodyPr/>
        <a:lstStyle/>
        <a:p>
          <a:endParaRPr lang="en-US"/>
        </a:p>
      </dgm:t>
    </dgm:pt>
    <dgm:pt modelId="{15E99FBC-5B51-4114-8E0B-C26E50C78603}" type="sibTrans" cxnId="{277398F3-A9DD-4822-A4A0-9408AA94EB41}">
      <dgm:prSet/>
      <dgm:spPr/>
      <dgm:t>
        <a:bodyPr/>
        <a:lstStyle/>
        <a:p>
          <a:endParaRPr lang="en-US"/>
        </a:p>
      </dgm:t>
    </dgm:pt>
    <dgm:pt modelId="{2AB05885-582A-40F2-9603-A9C7DE98C35B}">
      <dgm:prSet phldrT="[Text]" custT="1"/>
      <dgm:spPr/>
      <dgm:t>
        <a:bodyPr/>
        <a:lstStyle/>
        <a:p>
          <a:r>
            <a:rPr lang="id-ID" sz="2000" dirty="0"/>
            <a:t>NK</a:t>
          </a:r>
          <a:endParaRPr lang="en-US" sz="2000" dirty="0"/>
        </a:p>
      </dgm:t>
    </dgm:pt>
    <dgm:pt modelId="{F2F5FE93-0D8D-4252-B190-5CF3791506AE}" type="parTrans" cxnId="{96A2FAEB-1E68-4C9B-B4F6-17A50596BE77}">
      <dgm:prSet/>
      <dgm:spPr/>
      <dgm:t>
        <a:bodyPr/>
        <a:lstStyle/>
        <a:p>
          <a:endParaRPr lang="en-US"/>
        </a:p>
      </dgm:t>
    </dgm:pt>
    <dgm:pt modelId="{F0AF6CC3-0A19-4F36-9113-1E1F9CF8934E}" type="sibTrans" cxnId="{96A2FAEB-1E68-4C9B-B4F6-17A50596BE77}">
      <dgm:prSet/>
      <dgm:spPr/>
      <dgm:t>
        <a:bodyPr/>
        <a:lstStyle/>
        <a:p>
          <a:endParaRPr lang="en-US"/>
        </a:p>
      </dgm:t>
    </dgm:pt>
    <dgm:pt modelId="{59426F13-BA51-4B18-AF5C-EE698D4E08ED}">
      <dgm:prSet phldrT="[Text]" custT="1"/>
      <dgm:spPr/>
      <dgm:t>
        <a:bodyPr/>
        <a:lstStyle/>
        <a:p>
          <a:r>
            <a:rPr lang="id-ID" sz="2000" dirty="0"/>
            <a:t>ILG</a:t>
          </a:r>
          <a:endParaRPr lang="en-US" sz="2000" dirty="0"/>
        </a:p>
      </dgm:t>
    </dgm:pt>
    <dgm:pt modelId="{40A3BB78-03D7-4827-AA36-3F12F49A76D3}" type="parTrans" cxnId="{FDD3F0DC-64E8-47E2-8174-E3373E2D2AAA}">
      <dgm:prSet/>
      <dgm:spPr/>
      <dgm:t>
        <a:bodyPr/>
        <a:lstStyle/>
        <a:p>
          <a:endParaRPr lang="en-US"/>
        </a:p>
      </dgm:t>
    </dgm:pt>
    <dgm:pt modelId="{48C56CCD-6034-4D10-81B4-44A8DC6A0C7D}" type="sibTrans" cxnId="{FDD3F0DC-64E8-47E2-8174-E3373E2D2AAA}">
      <dgm:prSet/>
      <dgm:spPr/>
      <dgm:t>
        <a:bodyPr/>
        <a:lstStyle/>
        <a:p>
          <a:endParaRPr lang="en-US"/>
        </a:p>
      </dgm:t>
    </dgm:pt>
    <dgm:pt modelId="{44654777-FDE2-4602-899D-6C6648E6833A}">
      <dgm:prSet phldrT="[Text]" custT="1"/>
      <dgm:spPr/>
      <dgm:t>
        <a:bodyPr/>
        <a:lstStyle/>
        <a:p>
          <a:r>
            <a:rPr lang="id-ID" sz="2000" dirty="0"/>
            <a:t>BD</a:t>
          </a:r>
          <a:endParaRPr lang="en-US" sz="2000" dirty="0"/>
        </a:p>
      </dgm:t>
    </dgm:pt>
    <dgm:pt modelId="{4423B4BD-8652-4336-AA65-93F306C91346}" type="parTrans" cxnId="{0C3DC6B0-5DCD-413A-9F73-FC08C86809CD}">
      <dgm:prSet/>
      <dgm:spPr/>
      <dgm:t>
        <a:bodyPr/>
        <a:lstStyle/>
        <a:p>
          <a:endParaRPr lang="en-US"/>
        </a:p>
      </dgm:t>
    </dgm:pt>
    <dgm:pt modelId="{0C3DCB11-23FF-4214-963A-B2DF1256AA0A}" type="sibTrans" cxnId="{0C3DC6B0-5DCD-413A-9F73-FC08C86809CD}">
      <dgm:prSet/>
      <dgm:spPr/>
      <dgm:t>
        <a:bodyPr/>
        <a:lstStyle/>
        <a:p>
          <a:endParaRPr lang="en-US"/>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custScaleX="86792" custScaleY="86038" custLinFactNeighborX="-124" custLinFactNeighborY="-4717"/>
      <dgm:spPr/>
    </dgm:pt>
    <dgm:pt modelId="{4566E19C-2577-409E-A34A-BB8B091D39D1}" type="pres">
      <dgm:prSet presAssocID="{455C831A-CCF5-4391-A2BE-9DF065D37587}" presName="arrowDiagram4" presStyleCnt="0"/>
      <dgm:spPr/>
    </dgm:pt>
    <dgm:pt modelId="{A94E7C76-C16F-47F1-B4F1-C2CF2270A7E9}" type="pres">
      <dgm:prSet presAssocID="{1E3A074B-8EC3-4AC7-ADB8-C53A583CA2D1}" presName="bullet4a" presStyleLbl="node1" presStyleIdx="0" presStyleCnt="4" custLinFactX="11252" custLinFactNeighborX="100000" custLinFactNeighborY="-58124"/>
      <dgm:spPr/>
    </dgm:pt>
    <dgm:pt modelId="{48F9B62B-8095-40B1-882D-7B164B0C8B69}" type="pres">
      <dgm:prSet presAssocID="{1E3A074B-8EC3-4AC7-ADB8-C53A583CA2D1}" presName="textBox4a" presStyleLbl="revTx" presStyleIdx="0" presStyleCnt="4" custScaleX="120677" custLinFactNeighborX="14676" custLinFactNeighborY="29729">
        <dgm:presLayoutVars>
          <dgm:bulletEnabled val="1"/>
        </dgm:presLayoutVars>
      </dgm:prSet>
      <dgm:spPr/>
    </dgm:pt>
    <dgm:pt modelId="{0CFC4447-43F4-414D-A014-8F5BDE3BC5FF}" type="pres">
      <dgm:prSet presAssocID="{C7CCB8C4-BA8F-435B-96D2-651E5BBEE204}" presName="bullet4b" presStyleLbl="node1" presStyleIdx="1" presStyleCnt="4" custLinFactNeighborX="-28127" custLinFactNeighborY="-7715"/>
      <dgm:spPr/>
    </dgm:pt>
    <dgm:pt modelId="{389CF004-91C6-4868-93F7-537D5C97980B}" type="pres">
      <dgm:prSet presAssocID="{C7CCB8C4-BA8F-435B-96D2-651E5BBEE204}" presName="textBox4b" presStyleLbl="revTx" presStyleIdx="1" presStyleCnt="4" custScaleY="81565" custLinFactNeighborX="-9999" custLinFactNeighborY="18094">
        <dgm:presLayoutVars>
          <dgm:bulletEnabled val="1"/>
        </dgm:presLayoutVars>
      </dgm:prSet>
      <dgm:spPr/>
    </dgm:pt>
    <dgm:pt modelId="{8D49C94D-D2A4-4464-8383-D3C12F8B2538}" type="pres">
      <dgm:prSet presAssocID="{A75DE5EA-0E88-4A1C-B1EA-B4EE477D7AA1}" presName="bullet4c" presStyleLbl="node1" presStyleIdx="2" presStyleCnt="4" custLinFactNeighborX="-70265" custLinFactNeighborY="3343"/>
      <dgm:spPr/>
    </dgm:pt>
    <dgm:pt modelId="{5E71A06C-9747-4CAE-BA21-E9C2A4D6678D}" type="pres">
      <dgm:prSet presAssocID="{A75DE5EA-0E88-4A1C-B1EA-B4EE477D7AA1}" presName="textBox4c" presStyleLbl="revTx" presStyleIdx="2" presStyleCnt="4" custScaleY="60921" custLinFactNeighborX="-27627" custLinFactNeighborY="4121">
        <dgm:presLayoutVars>
          <dgm:bulletEnabled val="1"/>
        </dgm:presLayoutVars>
      </dgm:prSet>
      <dgm:spPr/>
    </dgm:pt>
    <dgm:pt modelId="{A9227355-A6E4-4C01-AB6A-08B68C0ABB91}" type="pres">
      <dgm:prSet presAssocID="{1982B446-3706-4711-A6F1-3DC4DFE59A3A}" presName="bullet4d" presStyleLbl="node1" presStyleIdx="3" presStyleCnt="4" custLinFactNeighborX="-36452" custLinFactNeighborY="-15672"/>
      <dgm:spPr/>
    </dgm:pt>
    <dgm:pt modelId="{DB2CD8C7-A5B3-49A1-81CC-0EEDDDF3DB4E}" type="pres">
      <dgm:prSet presAssocID="{1982B446-3706-4711-A6F1-3DC4DFE59A3A}" presName="textBox4d" presStyleLbl="revTx" presStyleIdx="3" presStyleCnt="4" custScaleY="64549" custLinFactNeighborX="-31716" custLinFactNeighborY="3724">
        <dgm:presLayoutVars>
          <dgm:bulletEnabled val="1"/>
        </dgm:presLayoutVars>
      </dgm:prSet>
      <dgm:spPr/>
    </dgm:pt>
  </dgm:ptLst>
  <dgm:cxnLst>
    <dgm:cxn modelId="{679C1D1A-14EB-43D6-A6EB-15DB434BD9E3}" srcId="{455C831A-CCF5-4391-A2BE-9DF065D37587}" destId="{C7CCB8C4-BA8F-435B-96D2-651E5BBEE204}" srcOrd="1" destOrd="0" parTransId="{AD18367E-C5DB-45A4-A27B-B15954C86D0F}" sibTransId="{7D6A4EA2-7BAB-433A-B969-4D95C96F0274}"/>
    <dgm:cxn modelId="{2583541F-F162-483D-B9B2-385C14B7D6E2}" type="presOf" srcId="{9898FE38-DE6C-46BA-8D32-D767674AD978}" destId="{5E71A06C-9747-4CAE-BA21-E9C2A4D6678D}" srcOrd="0" destOrd="1" presId="urn:microsoft.com/office/officeart/2005/8/layout/arrow2"/>
    <dgm:cxn modelId="{8C1AFE23-B091-4CE6-8284-0511812F213B}" srcId="{455C831A-CCF5-4391-A2BE-9DF065D37587}" destId="{1E3A074B-8EC3-4AC7-ADB8-C53A583CA2D1}" srcOrd="0" destOrd="0" parTransId="{C3E70DF8-D297-401F-A070-1295F4388B0B}" sibTransId="{13D421C7-F834-4141-85ED-0207D610A128}"/>
    <dgm:cxn modelId="{7DD07C3D-EA79-49EE-93EE-865A49AB8425}" srcId="{455C831A-CCF5-4391-A2BE-9DF065D37587}" destId="{1982B446-3706-4711-A6F1-3DC4DFE59A3A}" srcOrd="3" destOrd="0" parTransId="{33D0F32B-ABD3-423A-818A-28D89377B172}" sibTransId="{6C0374E5-7FC4-4DEF-BC17-94C58A35DE3F}"/>
    <dgm:cxn modelId="{FC06516A-52A5-4D36-B302-CBA7ED53FA18}" type="presOf" srcId="{C7CCB8C4-BA8F-435B-96D2-651E5BBEE204}" destId="{389CF004-91C6-4868-93F7-537D5C97980B}" srcOrd="0" destOrd="0" presId="urn:microsoft.com/office/officeart/2005/8/layout/arrow2"/>
    <dgm:cxn modelId="{419FDD4D-CF41-4C57-A649-3B26B4D8F8AD}" type="presOf" srcId="{59426F13-BA51-4B18-AF5C-EE698D4E08ED}" destId="{48F9B62B-8095-40B1-882D-7B164B0C8B69}" srcOrd="0" destOrd="2" presId="urn:microsoft.com/office/officeart/2005/8/layout/arrow2"/>
    <dgm:cxn modelId="{293E3154-15DE-4C13-93DE-664CEAB9F0AF}" srcId="{1982B446-3706-4711-A6F1-3DC4DFE59A3A}" destId="{BAD6DE81-DE4F-40EF-8526-A8F127A4BE33}" srcOrd="0" destOrd="0" parTransId="{3224C504-155F-4C9F-93C7-83D8D4CEC1B4}" sibTransId="{6252B9CC-7427-40BA-B706-E629F53D4B22}"/>
    <dgm:cxn modelId="{F0DD8F9B-E674-4A01-8891-20D1632F36B0}" type="presOf" srcId="{5175B6B0-3CA6-4535-A09B-108E0999A356}" destId="{389CF004-91C6-4868-93F7-537D5C97980B}" srcOrd="0" destOrd="1" presId="urn:microsoft.com/office/officeart/2005/8/layout/arrow2"/>
    <dgm:cxn modelId="{FF43409D-6490-4DAC-9843-57BD11235D92}" type="presOf" srcId="{1E3A074B-8EC3-4AC7-ADB8-C53A583CA2D1}" destId="{48F9B62B-8095-40B1-882D-7B164B0C8B69}" srcOrd="0" destOrd="0" presId="urn:microsoft.com/office/officeart/2005/8/layout/arrow2"/>
    <dgm:cxn modelId="{4F19729E-AD60-440E-854F-D0127564FFED}" type="presOf" srcId="{44654777-FDE2-4602-899D-6C6648E6833A}" destId="{48F9B62B-8095-40B1-882D-7B164B0C8B69}" srcOrd="0" destOrd="3" presId="urn:microsoft.com/office/officeart/2005/8/layout/arrow2"/>
    <dgm:cxn modelId="{FDF899A6-3BC3-4400-9E4F-5AFB1A844A3B}" type="presOf" srcId="{BAD6DE81-DE4F-40EF-8526-A8F127A4BE33}" destId="{DB2CD8C7-A5B3-49A1-81CC-0EEDDDF3DB4E}" srcOrd="0" destOrd="1" presId="urn:microsoft.com/office/officeart/2005/8/layout/arrow2"/>
    <dgm:cxn modelId="{FE1744AC-C004-4578-94B6-93CA8D33C9E8}" type="presOf" srcId="{1982B446-3706-4711-A6F1-3DC4DFE59A3A}" destId="{DB2CD8C7-A5B3-49A1-81CC-0EEDDDF3DB4E}" srcOrd="0" destOrd="0" presId="urn:microsoft.com/office/officeart/2005/8/layout/arrow2"/>
    <dgm:cxn modelId="{0C3DC6B0-5DCD-413A-9F73-FC08C86809CD}" srcId="{1E3A074B-8EC3-4AC7-ADB8-C53A583CA2D1}" destId="{44654777-FDE2-4602-899D-6C6648E6833A}" srcOrd="2" destOrd="0" parTransId="{4423B4BD-8652-4336-AA65-93F306C91346}" sibTransId="{0C3DCB11-23FF-4214-963A-B2DF1256AA0A}"/>
    <dgm:cxn modelId="{D09152C8-0058-4F02-AE9F-59A443534AE8}" srcId="{455C831A-CCF5-4391-A2BE-9DF065D37587}" destId="{A75DE5EA-0E88-4A1C-B1EA-B4EE477D7AA1}" srcOrd="2" destOrd="0" parTransId="{48157EE2-9BD9-48FE-A422-276C84F2470D}" sibTransId="{03226FF3-250B-4000-A0B5-00FF0F1D75A5}"/>
    <dgm:cxn modelId="{5875C8D3-DB32-4F8D-AA88-4224E2716016}" type="presOf" srcId="{2AB05885-582A-40F2-9603-A9C7DE98C35B}" destId="{48F9B62B-8095-40B1-882D-7B164B0C8B69}" srcOrd="0" destOrd="1" presId="urn:microsoft.com/office/officeart/2005/8/layout/arrow2"/>
    <dgm:cxn modelId="{FDD3F0DC-64E8-47E2-8174-E3373E2D2AAA}" srcId="{1E3A074B-8EC3-4AC7-ADB8-C53A583CA2D1}" destId="{59426F13-BA51-4B18-AF5C-EE698D4E08ED}" srcOrd="1" destOrd="0" parTransId="{40A3BB78-03D7-4827-AA36-3F12F49A76D3}" sibTransId="{48C56CCD-6034-4D10-81B4-44A8DC6A0C7D}"/>
    <dgm:cxn modelId="{39ECB7E7-30E3-4A3C-AAF0-553A3160CF23}" type="presOf" srcId="{455C831A-CCF5-4391-A2BE-9DF065D37587}" destId="{E220828C-C958-4FCF-B52F-02D7F5D17607}" srcOrd="0" destOrd="0" presId="urn:microsoft.com/office/officeart/2005/8/layout/arrow2"/>
    <dgm:cxn modelId="{96A2FAEB-1E68-4C9B-B4F6-17A50596BE77}" srcId="{1E3A074B-8EC3-4AC7-ADB8-C53A583CA2D1}" destId="{2AB05885-582A-40F2-9603-A9C7DE98C35B}" srcOrd="0" destOrd="0" parTransId="{F2F5FE93-0D8D-4252-B190-5CF3791506AE}" sibTransId="{F0AF6CC3-0A19-4F36-9113-1E1F9CF8934E}"/>
    <dgm:cxn modelId="{345AD6EC-90F1-4BA3-A053-C21366541189}" srcId="{C7CCB8C4-BA8F-435B-96D2-651E5BBEE204}" destId="{5175B6B0-3CA6-4535-A09B-108E0999A356}" srcOrd="0" destOrd="0" parTransId="{ECD96492-1092-4631-A208-D9A5DA08372E}" sibTransId="{F900535F-E882-46D4-B632-4B8ACBE851E4}"/>
    <dgm:cxn modelId="{3C905DEF-E67D-4C40-B05D-4060669E3B98}" type="presOf" srcId="{A75DE5EA-0E88-4A1C-B1EA-B4EE477D7AA1}" destId="{5E71A06C-9747-4CAE-BA21-E9C2A4D6678D}" srcOrd="0" destOrd="0" presId="urn:microsoft.com/office/officeart/2005/8/layout/arrow2"/>
    <dgm:cxn modelId="{277398F3-A9DD-4822-A4A0-9408AA94EB41}" srcId="{A75DE5EA-0E88-4A1C-B1EA-B4EE477D7AA1}" destId="{9898FE38-DE6C-46BA-8D32-D767674AD978}" srcOrd="0" destOrd="0" parTransId="{6500A968-9A0E-4ACA-91E4-A3C5FA03BCC8}" sibTransId="{15E99FBC-5B51-4114-8E0B-C26E50C78603}"/>
    <dgm:cxn modelId="{CDB3CFA4-6064-4BD5-9F4C-2C85AFCC5E37}" type="presParOf" srcId="{E220828C-C958-4FCF-B52F-02D7F5D17607}" destId="{82ED47FD-CD8E-4EC8-A7E3-BF3AC4BC5C1A}" srcOrd="0" destOrd="0" presId="urn:microsoft.com/office/officeart/2005/8/layout/arrow2"/>
    <dgm:cxn modelId="{019C372E-51B0-4A64-8D12-B92827204091}" type="presParOf" srcId="{E220828C-C958-4FCF-B52F-02D7F5D17607}" destId="{4566E19C-2577-409E-A34A-BB8B091D39D1}" srcOrd="1" destOrd="0" presId="urn:microsoft.com/office/officeart/2005/8/layout/arrow2"/>
    <dgm:cxn modelId="{F63AFE94-9D44-4F29-B597-D95FB9299962}" type="presParOf" srcId="{4566E19C-2577-409E-A34A-BB8B091D39D1}" destId="{A94E7C76-C16F-47F1-B4F1-C2CF2270A7E9}" srcOrd="0" destOrd="0" presId="urn:microsoft.com/office/officeart/2005/8/layout/arrow2"/>
    <dgm:cxn modelId="{BA13245D-CFE8-45D3-9491-2DAB17EF0D6E}" type="presParOf" srcId="{4566E19C-2577-409E-A34A-BB8B091D39D1}" destId="{48F9B62B-8095-40B1-882D-7B164B0C8B69}" srcOrd="1" destOrd="0" presId="urn:microsoft.com/office/officeart/2005/8/layout/arrow2"/>
    <dgm:cxn modelId="{DB1146F8-D39D-414A-9CF9-6A190489E3D5}" type="presParOf" srcId="{4566E19C-2577-409E-A34A-BB8B091D39D1}" destId="{0CFC4447-43F4-414D-A014-8F5BDE3BC5FF}" srcOrd="2" destOrd="0" presId="urn:microsoft.com/office/officeart/2005/8/layout/arrow2"/>
    <dgm:cxn modelId="{4EAE93DF-D1D8-439F-A7A4-04F4ADC77F35}" type="presParOf" srcId="{4566E19C-2577-409E-A34A-BB8B091D39D1}" destId="{389CF004-91C6-4868-93F7-537D5C97980B}" srcOrd="3" destOrd="0" presId="urn:microsoft.com/office/officeart/2005/8/layout/arrow2"/>
    <dgm:cxn modelId="{DF36619F-1E30-48CA-99BE-7AE13179E737}" type="presParOf" srcId="{4566E19C-2577-409E-A34A-BB8B091D39D1}" destId="{8D49C94D-D2A4-4464-8383-D3C12F8B2538}" srcOrd="4" destOrd="0" presId="urn:microsoft.com/office/officeart/2005/8/layout/arrow2"/>
    <dgm:cxn modelId="{2273E46E-B1C6-4185-AEA7-543C97CE2939}" type="presParOf" srcId="{4566E19C-2577-409E-A34A-BB8B091D39D1}" destId="{5E71A06C-9747-4CAE-BA21-E9C2A4D6678D}" srcOrd="5" destOrd="0" presId="urn:microsoft.com/office/officeart/2005/8/layout/arrow2"/>
    <dgm:cxn modelId="{D524FB1C-816C-4B96-A0A1-480BF199AA9B}" type="presParOf" srcId="{4566E19C-2577-409E-A34A-BB8B091D39D1}" destId="{A9227355-A6E4-4C01-AB6A-08B68C0ABB91}" srcOrd="6" destOrd="0" presId="urn:microsoft.com/office/officeart/2005/8/layout/arrow2"/>
    <dgm:cxn modelId="{FD2DA74F-B5FE-44FB-8CF1-2D7D93C839E9}" type="presParOf" srcId="{4566E19C-2577-409E-A34A-BB8B091D39D1}" destId="{DB2CD8C7-A5B3-49A1-81CC-0EEDDDF3DB4E}"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637236" y="54729"/>
          <a:ext cx="8952255" cy="5546552"/>
        </a:xfrm>
        <a:prstGeom prst="swooshArrow">
          <a:avLst>
            <a:gd name="adj1" fmla="val 25000"/>
            <a:gd name="adj2" fmla="val 25000"/>
          </a:avLst>
        </a:prstGeom>
        <a:solidFill>
          <a:schemeClr val="accent3">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A94E7C76-C16F-47F1-B4F1-C2CF2270A7E9}">
      <dsp:nvSpPr>
        <dsp:cNvPr id="0" name=""/>
        <dsp:cNvSpPr/>
      </dsp:nvSpPr>
      <dsp:spPr>
        <a:xfrm>
          <a:off x="1248768" y="4564601"/>
          <a:ext cx="237236" cy="237236"/>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8F9B62B-8095-40B1-882D-7B164B0C8B69}">
      <dsp:nvSpPr>
        <dsp:cNvPr id="0" name=""/>
        <dsp:cNvSpPr/>
      </dsp:nvSpPr>
      <dsp:spPr>
        <a:xfrm>
          <a:off x="1179961" y="5179927"/>
          <a:ext cx="2128498" cy="153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06" tIns="0" rIns="0" bIns="0" numCol="1" spcCol="1270" anchor="t" anchorCtr="0">
          <a:noAutofit/>
        </a:bodyPr>
        <a:lstStyle/>
        <a:p>
          <a:pPr marL="0" lvl="0" indent="0" algn="l" defTabSz="1600200">
            <a:lnSpc>
              <a:spcPct val="90000"/>
            </a:lnSpc>
            <a:spcBef>
              <a:spcPct val="0"/>
            </a:spcBef>
            <a:spcAft>
              <a:spcPct val="35000"/>
            </a:spcAft>
            <a:buNone/>
          </a:pPr>
          <a:r>
            <a:rPr lang="en-US" sz="3600" b="1" kern="1200" dirty="0"/>
            <a:t> 1</a:t>
          </a:r>
          <a:endParaRPr lang="id-ID" sz="3600" b="1" kern="1200" dirty="0"/>
        </a:p>
        <a:p>
          <a:pPr marL="0" lvl="0" indent="0" algn="l" defTabSz="1600200">
            <a:lnSpc>
              <a:spcPct val="90000"/>
            </a:lnSpc>
            <a:spcBef>
              <a:spcPct val="0"/>
            </a:spcBef>
            <a:spcAft>
              <a:spcPct val="35000"/>
            </a:spcAft>
            <a:buNone/>
          </a:pPr>
          <a:r>
            <a:rPr lang="id-ID" sz="2000" kern="1200" dirty="0"/>
            <a:t>Nomination form </a:t>
          </a:r>
          <a:endParaRPr lang="en-US" sz="3600" b="1" kern="1200" dirty="0"/>
        </a:p>
        <a:p>
          <a:pPr marL="228600" lvl="1" indent="-228600" algn="l" defTabSz="889000">
            <a:lnSpc>
              <a:spcPct val="90000"/>
            </a:lnSpc>
            <a:spcBef>
              <a:spcPct val="0"/>
            </a:spcBef>
            <a:spcAft>
              <a:spcPct val="15000"/>
            </a:spcAft>
            <a:buChar char="•"/>
          </a:pPr>
          <a:r>
            <a:rPr lang="id-ID" sz="2000" kern="1200" dirty="0"/>
            <a:t>NK</a:t>
          </a:r>
          <a:endParaRPr lang="en-US" sz="2000" kern="1200" dirty="0"/>
        </a:p>
        <a:p>
          <a:pPr marL="228600" lvl="1" indent="-228600" algn="l" defTabSz="889000">
            <a:lnSpc>
              <a:spcPct val="90000"/>
            </a:lnSpc>
            <a:spcBef>
              <a:spcPct val="0"/>
            </a:spcBef>
            <a:spcAft>
              <a:spcPct val="15000"/>
            </a:spcAft>
            <a:buChar char="•"/>
          </a:pPr>
          <a:r>
            <a:rPr lang="id-ID" sz="2000" kern="1200" dirty="0"/>
            <a:t>ILG</a:t>
          </a:r>
          <a:endParaRPr lang="en-US" sz="2000" kern="1200" dirty="0"/>
        </a:p>
        <a:p>
          <a:pPr marL="228600" lvl="1" indent="-228600" algn="l" defTabSz="889000">
            <a:lnSpc>
              <a:spcPct val="90000"/>
            </a:lnSpc>
            <a:spcBef>
              <a:spcPct val="0"/>
            </a:spcBef>
            <a:spcAft>
              <a:spcPct val="15000"/>
            </a:spcAft>
            <a:buChar char="•"/>
          </a:pPr>
          <a:r>
            <a:rPr lang="id-ID" sz="2000" kern="1200" dirty="0"/>
            <a:t>BD</a:t>
          </a:r>
          <a:endParaRPr lang="en-US" sz="2000" kern="1200" dirty="0"/>
        </a:p>
      </dsp:txBody>
      <dsp:txXfrm>
        <a:off x="1179961" y="5179927"/>
        <a:ext cx="2128498" cy="1534298"/>
      </dsp:txXfrm>
    </dsp:sp>
    <dsp:sp modelId="{0CFC4447-43F4-414D-A014-8F5BDE3BC5FF}">
      <dsp:nvSpPr>
        <dsp:cNvPr id="0" name=""/>
        <dsp:cNvSpPr/>
      </dsp:nvSpPr>
      <dsp:spPr>
        <a:xfrm>
          <a:off x="2544915" y="3171175"/>
          <a:ext cx="412584" cy="412584"/>
        </a:xfrm>
        <a:prstGeom prst="ellipse">
          <a:avLst/>
        </a:prstGeom>
        <a:solidFill>
          <a:schemeClr val="accent3">
            <a:hueOff val="3750088"/>
            <a:satOff val="-5627"/>
            <a:lumOff val="-91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89CF004-91C6-4868-93F7-537D5C97980B}">
      <dsp:nvSpPr>
        <dsp:cNvPr id="0" name=""/>
        <dsp:cNvSpPr/>
      </dsp:nvSpPr>
      <dsp:spPr>
        <a:xfrm>
          <a:off x="2650669" y="4213925"/>
          <a:ext cx="2166067" cy="240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620" tIns="0" rIns="0" bIns="0" numCol="1" spcCol="1270" anchor="t" anchorCtr="0">
          <a:noAutofit/>
        </a:bodyPr>
        <a:lstStyle/>
        <a:p>
          <a:pPr marL="0" lvl="0" indent="0" algn="l" defTabSz="1066800">
            <a:lnSpc>
              <a:spcPct val="90000"/>
            </a:lnSpc>
            <a:spcBef>
              <a:spcPct val="0"/>
            </a:spcBef>
            <a:spcAft>
              <a:spcPct val="35000"/>
            </a:spcAft>
            <a:buNone/>
          </a:pPr>
          <a:r>
            <a:rPr lang="en-US" sz="2400" b="1" kern="1200" dirty="0"/>
            <a:t>2</a:t>
          </a:r>
        </a:p>
        <a:p>
          <a:pPr marL="228600" lvl="1" indent="-228600" algn="l" defTabSz="889000">
            <a:lnSpc>
              <a:spcPct val="90000"/>
            </a:lnSpc>
            <a:spcBef>
              <a:spcPct val="0"/>
            </a:spcBef>
            <a:spcAft>
              <a:spcPct val="15000"/>
            </a:spcAft>
            <a:buChar char="•"/>
          </a:pPr>
          <a:r>
            <a:rPr lang="id-ID" sz="2000" kern="1200" dirty="0"/>
            <a:t>Analized based on world significance indicators : time, place,people, form &amp; style, subject and theme</a:t>
          </a:r>
          <a:endParaRPr lang="en-US" sz="2000" kern="1200" dirty="0"/>
        </a:p>
      </dsp:txBody>
      <dsp:txXfrm>
        <a:off x="2650669" y="4213925"/>
        <a:ext cx="2166067" cy="2402994"/>
      </dsp:txXfrm>
    </dsp:sp>
    <dsp:sp modelId="{8D49C94D-D2A4-4464-8383-D3C12F8B2538}">
      <dsp:nvSpPr>
        <dsp:cNvPr id="0" name=""/>
        <dsp:cNvSpPr/>
      </dsp:nvSpPr>
      <dsp:spPr>
        <a:xfrm>
          <a:off x="4417123" y="2116329"/>
          <a:ext cx="546674" cy="546674"/>
        </a:xfrm>
        <a:prstGeom prst="ellipse">
          <a:avLst/>
        </a:prstGeom>
        <a:solidFill>
          <a:schemeClr val="accent3">
            <a:hueOff val="7500176"/>
            <a:satOff val="-11253"/>
            <a:lumOff val="-183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E71A06C-9747-4CAE-BA21-E9C2A4D6678D}">
      <dsp:nvSpPr>
        <dsp:cNvPr id="0" name=""/>
        <dsp:cNvSpPr/>
      </dsp:nvSpPr>
      <dsp:spPr>
        <a:xfrm>
          <a:off x="4476161" y="3314029"/>
          <a:ext cx="2166067" cy="2427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671" tIns="0" rIns="0" bIns="0" numCol="1" spcCol="1270" anchor="t" anchorCtr="0">
          <a:noAutofit/>
        </a:bodyPr>
        <a:lstStyle/>
        <a:p>
          <a:pPr marL="0" lvl="0" indent="0" algn="l" defTabSz="1066800">
            <a:lnSpc>
              <a:spcPct val="90000"/>
            </a:lnSpc>
            <a:spcBef>
              <a:spcPct val="0"/>
            </a:spcBef>
            <a:spcAft>
              <a:spcPct val="35000"/>
            </a:spcAft>
            <a:buNone/>
          </a:pPr>
          <a:r>
            <a:rPr lang="en-US" sz="2400" b="1" kern="1200" dirty="0"/>
            <a:t>3</a:t>
          </a:r>
        </a:p>
        <a:p>
          <a:pPr marL="228600" lvl="1" indent="-228600" algn="l" defTabSz="889000">
            <a:lnSpc>
              <a:spcPct val="90000"/>
            </a:lnSpc>
            <a:spcBef>
              <a:spcPct val="0"/>
            </a:spcBef>
            <a:spcAft>
              <a:spcPct val="15000"/>
            </a:spcAft>
            <a:buChar char="•"/>
          </a:pPr>
          <a:r>
            <a:rPr lang="id-ID" sz="2000" kern="1200" dirty="0"/>
            <a:t>Comparison of the result</a:t>
          </a:r>
          <a:endParaRPr lang="en-US" sz="2000" kern="1200" dirty="0"/>
        </a:p>
      </dsp:txBody>
      <dsp:txXfrm>
        <a:off x="4476161" y="3314029"/>
        <a:ext cx="2166067" cy="2427103"/>
      </dsp:txXfrm>
    </dsp:sp>
    <dsp:sp modelId="{A9227355-A6E4-4C01-AB6A-08B68C0ABB91}">
      <dsp:nvSpPr>
        <dsp:cNvPr id="0" name=""/>
        <dsp:cNvSpPr/>
      </dsp:nvSpPr>
      <dsp:spPr>
        <a:xfrm>
          <a:off x="6865394" y="1252234"/>
          <a:ext cx="732337" cy="732337"/>
        </a:xfrm>
        <a:prstGeom prst="ellipse">
          <a:avLst/>
        </a:prstGeom>
        <a:solidFill>
          <a:schemeClr val="accent3">
            <a:hueOff val="11250264"/>
            <a:satOff val="-16880"/>
            <a:lumOff val="-274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B2CD8C7-A5B3-49A1-81CC-0EEDDDF3DB4E}">
      <dsp:nvSpPr>
        <dsp:cNvPr id="0" name=""/>
        <dsp:cNvSpPr/>
      </dsp:nvSpPr>
      <dsp:spPr>
        <a:xfrm>
          <a:off x="6811524" y="2724620"/>
          <a:ext cx="2166067" cy="298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8050" tIns="0" rIns="0" bIns="0" numCol="1" spcCol="1270" anchor="t" anchorCtr="0">
          <a:noAutofit/>
        </a:bodyPr>
        <a:lstStyle/>
        <a:p>
          <a:pPr marL="0" lvl="0" indent="0" algn="l" defTabSz="1066800">
            <a:lnSpc>
              <a:spcPct val="90000"/>
            </a:lnSpc>
            <a:spcBef>
              <a:spcPct val="0"/>
            </a:spcBef>
            <a:spcAft>
              <a:spcPct val="35000"/>
            </a:spcAft>
            <a:buNone/>
          </a:pPr>
          <a:r>
            <a:rPr lang="id-ID" sz="2400" b="1" kern="1200" dirty="0"/>
            <a:t>4</a:t>
          </a:r>
          <a:endParaRPr lang="en-US" sz="2400" b="1" kern="1200" dirty="0"/>
        </a:p>
        <a:p>
          <a:pPr marL="228600" lvl="1" indent="-228600" algn="l" defTabSz="889000">
            <a:lnSpc>
              <a:spcPct val="90000"/>
            </a:lnSpc>
            <a:spcBef>
              <a:spcPct val="0"/>
            </a:spcBef>
            <a:spcAft>
              <a:spcPct val="15000"/>
            </a:spcAft>
            <a:buChar char="•"/>
          </a:pPr>
          <a:r>
            <a:rPr lang="id-ID" sz="2000" kern="1200" dirty="0"/>
            <a:t>Table Presentation</a:t>
          </a:r>
          <a:endParaRPr lang="en-US" sz="2000" kern="1200" dirty="0"/>
        </a:p>
      </dsp:txBody>
      <dsp:txXfrm>
        <a:off x="6811524" y="2724620"/>
        <a:ext cx="2166067" cy="298360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5/6/2017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232761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to give updates for project</a:t>
            </a:r>
            <a:r>
              <a:rPr lang="en-US" baseline="0" dirty="0"/>
              <a:t> milestones.</a:t>
            </a:r>
            <a:endParaRPr lang="en-US" dirty="0"/>
          </a:p>
          <a:p>
            <a:endParaRPr lang="en-US" baseline="0" dirty="0"/>
          </a:p>
          <a:p>
            <a:pPr lvl="0"/>
            <a:r>
              <a:rPr lang="en-US" sz="1000" b="1" dirty="0"/>
              <a:t>Sections</a:t>
            </a:r>
            <a:endParaRPr lang="en-US" sz="1000" b="0" dirty="0"/>
          </a:p>
          <a:p>
            <a:pPr lvl="0"/>
            <a:r>
              <a:rPr lang="en-US" sz="1000" b="0" dirty="0"/>
              <a:t>Right-click on a slide to add sections.</a:t>
            </a:r>
            <a:r>
              <a:rPr lang="en-US" sz="1000" b="0" baseline="0" dirty="0"/>
              <a:t> Sections can help to organize your slides or facilitate collaboration between multiple authors.</a:t>
            </a:r>
            <a:endParaRPr lang="en-US" sz="1000" b="0" dirty="0"/>
          </a:p>
          <a:p>
            <a:pPr lvl="0"/>
            <a:endParaRPr lang="en-US" sz="1000" b="1" dirty="0"/>
          </a:p>
          <a:p>
            <a:pPr lvl="0"/>
            <a:r>
              <a:rPr lang="en-US" sz="1000" b="1" dirty="0"/>
              <a:t>Notes</a:t>
            </a:r>
          </a:p>
          <a:p>
            <a:pPr lvl="0"/>
            <a:r>
              <a:rPr lang="en-US" sz="1000" dirty="0"/>
              <a:t>Use the Notes section for delivery notes or to provide additional details for the audience.</a:t>
            </a:r>
            <a:r>
              <a:rPr lang="en-US" sz="1000" baseline="0" dirty="0"/>
              <a:t> View these notes in Presentation View during your presentation. </a:t>
            </a:r>
          </a:p>
          <a:p>
            <a:pPr lvl="0">
              <a:buFontTx/>
              <a:buNone/>
            </a:pPr>
            <a:r>
              <a:rPr lang="en-US" sz="1000" dirty="0"/>
              <a:t>Keep in mind the font size (important for accessibility, visibility, videotaping, and online production)</a:t>
            </a:r>
          </a:p>
          <a:p>
            <a:pPr lvl="0"/>
            <a:endParaRPr lang="en-US" sz="1000" dirty="0"/>
          </a:p>
          <a:p>
            <a:pPr lvl="0">
              <a:buFontTx/>
              <a:buNone/>
            </a:pPr>
            <a:r>
              <a:rPr lang="en-US" sz="1000" b="1" dirty="0"/>
              <a:t>Coordinated colors </a:t>
            </a:r>
          </a:p>
          <a:p>
            <a:pPr lvl="0">
              <a:buFontTx/>
              <a:buNone/>
            </a:pPr>
            <a:r>
              <a:rPr lang="en-US" sz="1000" dirty="0"/>
              <a:t>Pay particular attention to the graphs, charts, and text boxes.</a:t>
            </a:r>
            <a:r>
              <a:rPr lang="en-US" sz="1000" baseline="0" dirty="0"/>
              <a:t> </a:t>
            </a:r>
            <a:endParaRPr lang="en-US" sz="1000" dirty="0"/>
          </a:p>
          <a:p>
            <a:pPr lvl="0"/>
            <a:r>
              <a:rPr lang="en-US" sz="1000" dirty="0"/>
              <a:t>Consider that attendees will print in black and white or </a:t>
            </a:r>
            <a:r>
              <a:rPr lang="en-US" sz="1000" dirty="0" err="1"/>
              <a:t>grayscale</a:t>
            </a:r>
            <a:r>
              <a:rPr lang="en-US" sz="1000" dirty="0"/>
              <a:t>. Run a test print to make sure your colors work when printed in pure black and white and </a:t>
            </a:r>
            <a:r>
              <a:rPr lang="en-US" sz="1000" dirty="0" err="1"/>
              <a:t>grayscale</a:t>
            </a:r>
            <a:r>
              <a:rPr lang="en-US" sz="1000" dirty="0"/>
              <a:t>.</a:t>
            </a:r>
          </a:p>
          <a:p>
            <a:pPr lvl="0">
              <a:buFontTx/>
              <a:buNone/>
            </a:pPr>
            <a:endParaRPr lang="en-US" sz="1000" dirty="0"/>
          </a:p>
          <a:p>
            <a:pPr lvl="0">
              <a:buFontTx/>
              <a:buNone/>
            </a:pPr>
            <a:r>
              <a:rPr lang="en-US" sz="1000" b="1" dirty="0"/>
              <a:t>Graphics, tables, and graphs</a:t>
            </a:r>
          </a:p>
          <a:p>
            <a:pPr lvl="0"/>
            <a:r>
              <a:rPr lang="en-US" sz="1000" dirty="0"/>
              <a:t>Keep it simple: If possible, use consistent, non-distracting styles and colors.</a:t>
            </a:r>
          </a:p>
          <a:p>
            <a:pPr lvl="0"/>
            <a:r>
              <a:rPr lang="en-US" sz="1000" dirty="0"/>
              <a:t>Label all graphs and tables.</a:t>
            </a:r>
          </a:p>
          <a:p>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extLst>
      <p:ext uri="{BB962C8B-B14F-4D97-AF65-F5344CB8AC3E}">
        <p14:creationId xmlns:p14="http://schemas.microsoft.com/office/powerpoint/2010/main" val="267532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is the project</a:t>
            </a:r>
            <a:r>
              <a:rPr lang="en-US" baseline="0" dirty="0"/>
              <a:t> about?</a:t>
            </a:r>
          </a:p>
          <a:p>
            <a:r>
              <a:rPr lang="en-US" dirty="0"/>
              <a:t>Define</a:t>
            </a:r>
            <a:r>
              <a:rPr lang="en-US" baseline="0" dirty="0"/>
              <a:t> the goal of this project</a:t>
            </a:r>
          </a:p>
          <a:p>
            <a:pPr lvl="1"/>
            <a:r>
              <a:rPr lang="en-US" dirty="0"/>
              <a:t>Is it similar to projects in the past or is it a new effort?</a:t>
            </a:r>
          </a:p>
          <a:p>
            <a:r>
              <a:rPr lang="en-US" baseline="0" dirty="0"/>
              <a:t>Define the scope of this project</a:t>
            </a:r>
          </a:p>
          <a:p>
            <a:pPr lvl="1"/>
            <a:r>
              <a:rPr lang="en-US" baseline="0" dirty="0"/>
              <a:t>Is it an independent project or is it related to other projects?</a:t>
            </a:r>
          </a:p>
          <a:p>
            <a:pPr lvl="0"/>
            <a:endParaRPr lang="en-US" baseline="0" dirty="0"/>
          </a:p>
          <a:p>
            <a:pPr lvl="0"/>
            <a:r>
              <a:rPr lang="en-US" baseline="0" dirty="0"/>
              <a:t>* Note that this slide is not necessary for weekly status meetings</a:t>
            </a:r>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extLst>
      <p:ext uri="{BB962C8B-B14F-4D97-AF65-F5344CB8AC3E}">
        <p14:creationId xmlns:p14="http://schemas.microsoft.com/office/powerpoint/2010/main" val="401804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dirty="0"/>
              <a:t>* If any of</a:t>
            </a:r>
            <a:r>
              <a:rPr lang="en-US" baseline="0" dirty="0"/>
              <a:t> these issues caused a schedule delay or need to be discussed further, include details in next slide.</a:t>
            </a:r>
          </a:p>
          <a:p>
            <a:pPr>
              <a:buFont typeface="Arial" charset="0"/>
              <a:buNone/>
            </a:pPr>
            <a:endParaRPr lang="en-US" baseline="0"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extLst>
      <p:ext uri="{BB962C8B-B14F-4D97-AF65-F5344CB8AC3E}">
        <p14:creationId xmlns:p14="http://schemas.microsoft.com/office/powerpoint/2010/main" val="161024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Duplicate this slide as necessary if there is more than one issue.</a:t>
            </a:r>
          </a:p>
          <a:p>
            <a:r>
              <a:rPr lang="en-US" dirty="0"/>
              <a:t>This and related slides</a:t>
            </a:r>
            <a:r>
              <a:rPr lang="en-US" baseline="0" dirty="0"/>
              <a:t> can be moved to the appendix or hidden if necessary.</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a:p>
        </p:txBody>
      </p:sp>
    </p:spTree>
    <p:extLst>
      <p:ext uri="{BB962C8B-B14F-4D97-AF65-F5344CB8AC3E}">
        <p14:creationId xmlns:p14="http://schemas.microsoft.com/office/powerpoint/2010/main" val="173617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following slides</a:t>
            </a:r>
            <a:r>
              <a:rPr lang="en-US" baseline="0" dirty="0"/>
              <a:t> show several examples of timelines using SmartArt graphics.</a:t>
            </a:r>
            <a:endParaRPr lang="en-US" dirty="0"/>
          </a:p>
          <a:p>
            <a:r>
              <a:rPr lang="en-US" dirty="0"/>
              <a:t>Include a timeline for the project, clearly marking milestones,</a:t>
            </a:r>
            <a:r>
              <a:rPr lang="en-US" baseline="0" dirty="0"/>
              <a:t> important dates, </a:t>
            </a:r>
            <a:r>
              <a:rPr lang="en-US" dirty="0"/>
              <a:t>and highlight where the project is now.</a:t>
            </a:r>
          </a:p>
          <a:p>
            <a:endParaRPr lang="en-US" dirty="0"/>
          </a:p>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7</a:t>
            </a:fld>
            <a:endParaRPr lang="en-US"/>
          </a:p>
        </p:txBody>
      </p:sp>
    </p:spTree>
    <p:extLst>
      <p:ext uri="{BB962C8B-B14F-4D97-AF65-F5344CB8AC3E}">
        <p14:creationId xmlns:p14="http://schemas.microsoft.com/office/powerpoint/2010/main" val="1360728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13" name="Picture 12"/>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4" name="Picture 13"/>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Tree>
    <p:extLst>
      <p:ext uri="{BB962C8B-B14F-4D97-AF65-F5344CB8AC3E}">
        <p14:creationId xmlns:p14="http://schemas.microsoft.com/office/powerpoint/2010/main" val="78447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23145759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472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225226005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22158D-428B-4987-8B28-745A2AFA1252}" type="datetimeFigureOut">
              <a:rPr lang="en-US" smtClean="0"/>
              <a:t>5/6/2017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2637563691"/>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5/6/2017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3878111908"/>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5/6/2017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333838559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64399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a:t>Click to edit master title style</a:t>
            </a:r>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383795"/>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51498279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014985"/>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Tree>
    <p:extLst>
      <p:ext uri="{BB962C8B-B14F-4D97-AF65-F5344CB8AC3E}">
        <p14:creationId xmlns:p14="http://schemas.microsoft.com/office/powerpoint/2010/main" val="203436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2568347634"/>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pic>
        <p:nvPicPr>
          <p:cNvPr id="7" name="Picture 6"/>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826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3425761286"/>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22158D-428B-4987-8B28-745A2AFA1252}" type="datetimeFigureOut">
              <a:rPr lang="en-US" smtClean="0"/>
              <a:t>5/6/2017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92859356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64918253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242178002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36665022"/>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71565822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798351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549283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474289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9196148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190723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3255452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76475945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5/6/2017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5525495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22158D-428B-4987-8B28-745A2AFA1252}" type="datetimeFigureOut">
              <a:rPr lang="en-US" smtClean="0"/>
              <a:t>5/6/2017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5/6/2017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5/6/2017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5/6/2017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5/6/2017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922158D-428B-4987-8B28-745A2AFA1252}" type="datetimeFigureOut">
              <a:rPr lang="en-US" smtClean="0"/>
              <a:t>5/6/2017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15FC477-0A05-4F3E-8EE9-E015C9089D56}"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347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922158D-428B-4987-8B28-745A2AFA1252}" type="datetimeFigureOut">
              <a:rPr lang="en-US" smtClean="0"/>
              <a:t>5/6/2017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15FC477-0A05-4F3E-8EE9-E015C9089D56}" type="slidenum">
              <a:rPr lang="en-US" smtClean="0"/>
              <a:t>‹#›</a:t>
            </a:fld>
            <a:endParaRPr lang="en-US"/>
          </a:p>
        </p:txBody>
      </p:sp>
    </p:spTree>
    <p:extLst>
      <p:ext uri="{BB962C8B-B14F-4D97-AF65-F5344CB8AC3E}">
        <p14:creationId xmlns:p14="http://schemas.microsoft.com/office/powerpoint/2010/main" val="181432904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slow">
    <p:fade/>
  </p:transition>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7.jpeg"/><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0" y="714283"/>
            <a:ext cx="9144000" cy="841057"/>
          </a:xfrm>
          <a:solidFill>
            <a:schemeClr val="bg1"/>
          </a:solidFill>
        </p:spPr>
        <p:txBody>
          <a:bodyPr>
            <a:noAutofit/>
          </a:bodyPr>
          <a:lstStyle/>
          <a:p>
            <a:pPr algn="ctr"/>
            <a:r>
              <a:rPr lang="id-ID" sz="2800" b="1" dirty="0">
                <a:solidFill>
                  <a:schemeClr val="tx2">
                    <a:lumMod val="75000"/>
                  </a:schemeClr>
                </a:solidFill>
              </a:rPr>
              <a:t>The Comparison Study Of Three Indonesian Manuscripts As World Documentary Heritage </a:t>
            </a:r>
            <a:endParaRPr lang="id-ID" sz="2800" dirty="0">
              <a:solidFill>
                <a:schemeClr val="tx2">
                  <a:lumMod val="75000"/>
                </a:schemeClr>
              </a:solidFill>
            </a:endParaRPr>
          </a:p>
        </p:txBody>
      </p:sp>
      <p:sp>
        <p:nvSpPr>
          <p:cNvPr id="3" name="Subtitle 2"/>
          <p:cNvSpPr>
            <a:spLocks noGrp="1"/>
          </p:cNvSpPr>
          <p:nvPr>
            <p:ph type="subTitle" idx="1"/>
            <p:custDataLst>
              <p:tags r:id="rId3"/>
            </p:custDataLst>
          </p:nvPr>
        </p:nvSpPr>
        <p:spPr>
          <a:xfrm>
            <a:off x="0" y="1412776"/>
            <a:ext cx="9154798" cy="720080"/>
          </a:xfrm>
          <a:solidFill>
            <a:schemeClr val="bg1"/>
          </a:solidFill>
        </p:spPr>
        <p:txBody>
          <a:bodyPr>
            <a:normAutofit/>
          </a:bodyPr>
          <a:lstStyle/>
          <a:p>
            <a:pPr algn="ctr"/>
            <a:r>
              <a:rPr lang="id-ID" sz="2400" b="1" dirty="0">
                <a:solidFill>
                  <a:schemeClr val="tx2">
                    <a:lumMod val="60000"/>
                    <a:lumOff val="40000"/>
                  </a:schemeClr>
                </a:solidFill>
                <a:latin typeface="Calibri" panose="020F0502020204030204" pitchFamily="34" charset="0"/>
              </a:rPr>
              <a:t>Yogyakarta, May 11th 2017</a:t>
            </a:r>
            <a:endParaRPr lang="en-US" sz="2400" b="1" dirty="0">
              <a:solidFill>
                <a:schemeClr val="tx2">
                  <a:lumMod val="60000"/>
                  <a:lumOff val="40000"/>
                </a:schemeClr>
              </a:solidFill>
              <a:latin typeface="Calibri" panose="020F0502020204030204" pitchFamily="34" charset="0"/>
            </a:endParaRPr>
          </a:p>
        </p:txBody>
      </p:sp>
      <p:sp>
        <p:nvSpPr>
          <p:cNvPr id="4" name="Rectangle 3"/>
          <p:cNvSpPr/>
          <p:nvPr/>
        </p:nvSpPr>
        <p:spPr>
          <a:xfrm>
            <a:off x="251520" y="5056924"/>
            <a:ext cx="7632848" cy="1446550"/>
          </a:xfrm>
          <a:prstGeom prst="rect">
            <a:avLst/>
          </a:prstGeom>
        </p:spPr>
        <p:txBody>
          <a:bodyPr wrap="square">
            <a:spAutoFit/>
          </a:bodyPr>
          <a:lstStyle/>
          <a:p>
            <a:pPr algn="ctr"/>
            <a:r>
              <a:rPr lang="id-ID" sz="2200" dirty="0">
                <a:solidFill>
                  <a:schemeClr val="tx2">
                    <a:lumMod val="75000"/>
                  </a:schemeClr>
                </a:solidFill>
              </a:rPr>
              <a:t>Oleh:</a:t>
            </a:r>
          </a:p>
          <a:p>
            <a:pPr algn="ctr"/>
            <a:r>
              <a:rPr lang="id-ID" sz="2200" b="1" dirty="0">
                <a:solidFill>
                  <a:schemeClr val="tx2">
                    <a:lumMod val="75000"/>
                  </a:schemeClr>
                </a:solidFill>
              </a:rPr>
              <a:t>ENDANG SRI RUSMIYATI RAHAYU </a:t>
            </a:r>
          </a:p>
          <a:p>
            <a:pPr algn="ctr"/>
            <a:r>
              <a:rPr lang="id-ID" sz="2200" dirty="0">
                <a:solidFill>
                  <a:schemeClr val="tx2">
                    <a:lumMod val="75000"/>
                  </a:schemeClr>
                </a:solidFill>
              </a:rPr>
              <a:t>CENTRE FOR SCIENTIFIC DOCUMENTATION AND INFORMATION </a:t>
            </a:r>
          </a:p>
          <a:p>
            <a:pPr algn="ctr"/>
            <a:r>
              <a:rPr lang="id-ID" sz="2200" dirty="0">
                <a:solidFill>
                  <a:schemeClr val="tx2">
                    <a:lumMod val="75000"/>
                  </a:schemeClr>
                </a:solidFill>
              </a:rPr>
              <a:t>INDONESIAN INSTITUTE OF SCIENCES (PDII – LIPI)</a:t>
            </a:r>
            <a:endParaRPr lang="en-US" sz="2200" dirty="0">
              <a:solidFill>
                <a:schemeClr val="tx2">
                  <a:lumMod val="75000"/>
                </a:schemeClr>
              </a:solidFill>
            </a:endParaRPr>
          </a:p>
        </p:txBody>
      </p:sp>
      <p:pic>
        <p:nvPicPr>
          <p:cNvPr id="8" name="Picture 7"/>
          <p:cNvPicPr>
            <a:picLocks noChangeAspect="1"/>
          </p:cNvPicPr>
          <p:nvPr/>
        </p:nvPicPr>
        <p:blipFill rotWithShape="1">
          <a:blip r:embed="rId6"/>
          <a:srcRect r="8145"/>
          <a:stretch/>
        </p:blipFill>
        <p:spPr>
          <a:xfrm>
            <a:off x="0" y="2132857"/>
            <a:ext cx="9154798" cy="2808312"/>
          </a:xfrm>
          <a:prstGeom prst="rect">
            <a:avLst/>
          </a:prstGeom>
        </p:spPr>
      </p:pic>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11533"/>
            <a:ext cx="7772400" cy="684312"/>
          </a:xfrm>
        </p:spPr>
        <p:txBody>
          <a:bodyPr>
            <a:noAutofit/>
          </a:bodyPr>
          <a:lstStyle/>
          <a:p>
            <a:pPr algn="ctr" fontAlgn="auto">
              <a:spcAft>
                <a:spcPts val="0"/>
              </a:spcAft>
              <a:defRPr/>
            </a:pPr>
            <a:r>
              <a:rPr lang="en-US" sz="3200" dirty="0"/>
              <a:t>BABAD DIPONEGORO</a:t>
            </a:r>
          </a:p>
        </p:txBody>
      </p:sp>
      <p:sp>
        <p:nvSpPr>
          <p:cNvPr id="4" name="Content Placeholder 3"/>
          <p:cNvSpPr>
            <a:spLocks noGrp="1"/>
          </p:cNvSpPr>
          <p:nvPr>
            <p:ph sz="quarter" idx="2"/>
          </p:nvPr>
        </p:nvSpPr>
        <p:spPr>
          <a:xfrm>
            <a:off x="251520" y="1395845"/>
            <a:ext cx="8563348" cy="5000494"/>
          </a:xfrm>
        </p:spPr>
        <p:txBody>
          <a:bodyPr>
            <a:normAutofit/>
          </a:bodyPr>
          <a:lstStyle/>
          <a:p>
            <a:pPr fontAlgn="auto">
              <a:spcBef>
                <a:spcPts val="580"/>
              </a:spcBef>
              <a:spcAft>
                <a:spcPts val="0"/>
              </a:spcAft>
              <a:buFont typeface="Wingdings" panose="05000000000000000000" pitchFamily="2" charset="2"/>
              <a:buChar char="q"/>
              <a:defRPr/>
            </a:pPr>
            <a:r>
              <a:rPr lang="en-US" sz="1700" dirty="0"/>
              <a:t>The manuscript, which is currently deposited in the Indonesian National Library (Accession number KBG282), was copied from the original held by </a:t>
            </a:r>
            <a:r>
              <a:rPr lang="en-US" sz="1700" dirty="0" err="1"/>
              <a:t>Dipanagara’s</a:t>
            </a:r>
            <a:r>
              <a:rPr lang="en-US" sz="1700" dirty="0"/>
              <a:t> surviving family in Makassar which was written between 20 May 1831 and 5 February 1832. </a:t>
            </a:r>
            <a:endParaRPr lang="id-ID" sz="1700" dirty="0"/>
          </a:p>
          <a:p>
            <a:pPr fontAlgn="auto">
              <a:spcBef>
                <a:spcPts val="580"/>
              </a:spcBef>
              <a:spcAft>
                <a:spcPts val="0"/>
              </a:spcAft>
              <a:buFont typeface="Wingdings" panose="05000000000000000000" pitchFamily="2" charset="2"/>
              <a:buChar char="q"/>
              <a:defRPr/>
            </a:pPr>
            <a:r>
              <a:rPr lang="en-US" sz="1700" dirty="0"/>
              <a:t>This copy runs to 1,151 manuscript pages in </a:t>
            </a:r>
            <a:r>
              <a:rPr lang="en-US" sz="1700" i="1" dirty="0" err="1"/>
              <a:t>pégon</a:t>
            </a:r>
            <a:r>
              <a:rPr lang="en-US" sz="1700" dirty="0"/>
              <a:t> script (Javanese written in Arabic characters) and text in the Javanese </a:t>
            </a:r>
            <a:r>
              <a:rPr lang="en-US" sz="1700" i="1" dirty="0" err="1"/>
              <a:t>tembang</a:t>
            </a:r>
            <a:r>
              <a:rPr lang="en-US" sz="1700" i="1" dirty="0"/>
              <a:t> </a:t>
            </a:r>
            <a:r>
              <a:rPr lang="en-US" sz="1700" i="1" dirty="0" err="1"/>
              <a:t>macapat</a:t>
            </a:r>
            <a:r>
              <a:rPr lang="en-US" sz="1700" dirty="0"/>
              <a:t> (verse) literary genre</a:t>
            </a:r>
            <a:r>
              <a:rPr lang="id-ID" sz="1700" dirty="0"/>
              <a:t>.</a:t>
            </a:r>
            <a:endParaRPr lang="en-US" sz="1700" dirty="0"/>
          </a:p>
          <a:p>
            <a:pPr fontAlgn="auto">
              <a:spcBef>
                <a:spcPts val="580"/>
              </a:spcBef>
              <a:spcAft>
                <a:spcPts val="0"/>
              </a:spcAft>
              <a:buFont typeface="Wingdings" panose="05000000000000000000" pitchFamily="2" charset="2"/>
              <a:buChar char="q"/>
              <a:defRPr/>
            </a:pPr>
            <a:r>
              <a:rPr lang="en-US" sz="1700" dirty="0"/>
              <a:t>The </a:t>
            </a:r>
            <a:r>
              <a:rPr lang="en-US" sz="1700" i="1" u="sng" dirty="0" err="1"/>
              <a:t>pégon</a:t>
            </a:r>
            <a:r>
              <a:rPr lang="en-US" sz="1700" dirty="0"/>
              <a:t> script text of </a:t>
            </a:r>
            <a:r>
              <a:rPr lang="en-US" sz="1700" dirty="0" err="1"/>
              <a:t>Dipanagara’s</a:t>
            </a:r>
            <a:r>
              <a:rPr lang="en-US" sz="1700" dirty="0"/>
              <a:t> chronicle, constitutes the sole version of this manuscript which survives in the original script in which it was written in 1831-1832</a:t>
            </a:r>
            <a:r>
              <a:rPr lang="id-ID" sz="1700" dirty="0"/>
              <a:t>.</a:t>
            </a:r>
            <a:endParaRPr lang="en-US" sz="1700" dirty="0"/>
          </a:p>
        </p:txBody>
      </p:sp>
      <p:pic>
        <p:nvPicPr>
          <p:cNvPr id="6" name="Picture 5" descr="Page 3.jpg"/>
          <p:cNvPicPr/>
          <p:nvPr/>
        </p:nvPicPr>
        <p:blipFill rotWithShape="1">
          <a:blip r:embed="rId2" cstate="email">
            <a:extLst>
              <a:ext uri="{28A0092B-C50C-407E-A947-70E740481C1C}">
                <a14:useLocalDpi xmlns:a14="http://schemas.microsoft.com/office/drawing/2010/main" val="0"/>
              </a:ext>
            </a:extLst>
          </a:blip>
          <a:srcRect b="-2941"/>
          <a:stretch/>
        </p:blipFill>
        <p:spPr bwMode="auto">
          <a:xfrm>
            <a:off x="2600257" y="4077072"/>
            <a:ext cx="3555919" cy="2037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7" name="Text Box 6"/>
          <p:cNvSpPr txBox="1">
            <a:spLocks noChangeArrowheads="1"/>
          </p:cNvSpPr>
          <p:nvPr/>
        </p:nvSpPr>
        <p:spPr bwMode="auto">
          <a:xfrm>
            <a:off x="1831138" y="6264042"/>
            <a:ext cx="51379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t>Figure 3. </a:t>
            </a:r>
            <a:r>
              <a:rPr lang="id-ID" sz="1200" b="1" dirty="0"/>
              <a:t>Autobiographical Chronicle of Prince Diponegoro</a:t>
            </a:r>
          </a:p>
          <a:p>
            <a:r>
              <a:rPr lang="en-US" sz="1200" dirty="0"/>
              <a:t>(source: </a:t>
            </a:r>
            <a:r>
              <a:rPr lang="id-ID" sz="1200" dirty="0"/>
              <a:t>collection of National Library of RI, </a:t>
            </a:r>
            <a:r>
              <a:rPr lang="en-US" sz="1200" dirty="0"/>
              <a:t>Accession number KBG282)</a:t>
            </a:r>
            <a:endParaRPr lang="id-ID" sz="1200" dirty="0"/>
          </a:p>
        </p:txBody>
      </p:sp>
    </p:spTree>
    <p:extLst>
      <p:ext uri="{BB962C8B-B14F-4D97-AF65-F5344CB8AC3E}">
        <p14:creationId xmlns:p14="http://schemas.microsoft.com/office/powerpoint/2010/main" val="423197934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t>BABAD DIPONEGORO</a:t>
            </a:r>
          </a:p>
        </p:txBody>
      </p:sp>
      <p:sp>
        <p:nvSpPr>
          <p:cNvPr id="4" name="Content Placeholder 3"/>
          <p:cNvSpPr>
            <a:spLocks noGrp="1"/>
          </p:cNvSpPr>
          <p:nvPr>
            <p:ph sz="quarter" idx="2"/>
          </p:nvPr>
        </p:nvSpPr>
        <p:spPr>
          <a:xfrm>
            <a:off x="4456314" y="2060848"/>
            <a:ext cx="4227311" cy="3958952"/>
          </a:xfrm>
        </p:spPr>
        <p:txBody>
          <a:bodyPr>
            <a:normAutofit/>
          </a:bodyPr>
          <a:lstStyle/>
          <a:p>
            <a:pPr fontAlgn="auto">
              <a:spcBef>
                <a:spcPts val="580"/>
              </a:spcBef>
              <a:spcAft>
                <a:spcPts val="0"/>
              </a:spcAft>
              <a:buFont typeface="Wingdings" panose="05000000000000000000" pitchFamily="2" charset="2"/>
              <a:buChar char="q"/>
              <a:defRPr/>
            </a:pPr>
            <a:r>
              <a:rPr lang="en-US" sz="1600" dirty="0"/>
              <a:t>The autobiographical chronicle of the Javanese nobleman and Indonesian national hero, Prince </a:t>
            </a:r>
            <a:r>
              <a:rPr lang="en-US" sz="1600" dirty="0" err="1"/>
              <a:t>Dipanagara</a:t>
            </a:r>
            <a:r>
              <a:rPr lang="en-US" sz="1600" dirty="0"/>
              <a:t> (1785-1855) of Yogyakarta</a:t>
            </a:r>
            <a:r>
              <a:rPr lang="id-ID" sz="1600" dirty="0"/>
              <a:t>.</a:t>
            </a:r>
            <a:r>
              <a:rPr lang="en-US" sz="1600" dirty="0"/>
              <a:t> </a:t>
            </a:r>
            <a:endParaRPr lang="id-ID" sz="1600" dirty="0"/>
          </a:p>
          <a:p>
            <a:pPr fontAlgn="auto">
              <a:spcBef>
                <a:spcPts val="580"/>
              </a:spcBef>
              <a:spcAft>
                <a:spcPts val="0"/>
              </a:spcAft>
              <a:buFont typeface="Wingdings" panose="05000000000000000000" pitchFamily="2" charset="2"/>
              <a:buChar char="q"/>
              <a:defRPr/>
            </a:pPr>
            <a:r>
              <a:rPr lang="id-ID" sz="1600" dirty="0"/>
              <a:t>T</a:t>
            </a:r>
            <a:r>
              <a:rPr lang="en-US" sz="1600" dirty="0"/>
              <a:t>he </a:t>
            </a:r>
            <a:r>
              <a:rPr lang="en-US" sz="1600" b="1" dirty="0" err="1"/>
              <a:t>Babad</a:t>
            </a:r>
            <a:r>
              <a:rPr lang="en-US" sz="1600" b="1" dirty="0"/>
              <a:t> </a:t>
            </a:r>
            <a:r>
              <a:rPr lang="en-US" sz="1600" b="1" dirty="0" err="1"/>
              <a:t>Dipanagara</a:t>
            </a:r>
            <a:r>
              <a:rPr lang="en-US" sz="1600" i="1" u="sng" dirty="0"/>
              <a:t> </a:t>
            </a:r>
            <a:r>
              <a:rPr lang="en-US" sz="1600" dirty="0"/>
              <a:t>(‘The Chronicle of </a:t>
            </a:r>
            <a:r>
              <a:rPr lang="en-US" sz="1600" dirty="0" err="1"/>
              <a:t>Dipanagara</a:t>
            </a:r>
            <a:r>
              <a:rPr lang="en-US" sz="1600" dirty="0"/>
              <a:t>’) -  written in exile in North Sulawesi (Celebes) in 1831-1832 - is the personal record of a key figure in modern Indonesian history. </a:t>
            </a:r>
          </a:p>
        </p:txBody>
      </p:sp>
      <p:pic>
        <p:nvPicPr>
          <p:cNvPr id="19460" name="Content Placeholder 4" descr="G:\MOW\ZZZ-Dipanagara in Exile.jpg"/>
          <p:cNvPicPr>
            <a:picLocks noGrp="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339166" y="1828799"/>
            <a:ext cx="4117148" cy="3499721"/>
          </a:xfrm>
        </p:spPr>
      </p:pic>
      <p:sp>
        <p:nvSpPr>
          <p:cNvPr id="5" name="Text Box 6"/>
          <p:cNvSpPr txBox="1">
            <a:spLocks noChangeArrowheads="1"/>
          </p:cNvSpPr>
          <p:nvPr/>
        </p:nvSpPr>
        <p:spPr bwMode="auto">
          <a:xfrm>
            <a:off x="339166" y="5328521"/>
            <a:ext cx="3432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t>Figure </a:t>
            </a:r>
            <a:r>
              <a:rPr lang="id-ID" sz="1200" dirty="0"/>
              <a:t>4</a:t>
            </a:r>
            <a:r>
              <a:rPr lang="en-US" sz="1200" dirty="0"/>
              <a:t>. </a:t>
            </a:r>
            <a:r>
              <a:rPr lang="en-US" sz="1200" b="1" dirty="0"/>
              <a:t>I</a:t>
            </a:r>
            <a:r>
              <a:rPr lang="id-ID" sz="1200" b="1" dirty="0"/>
              <a:t>llustration of Babad Dipanegara</a:t>
            </a:r>
          </a:p>
          <a:p>
            <a:r>
              <a:rPr lang="en-US" sz="1200" dirty="0"/>
              <a:t>(source:</a:t>
            </a:r>
            <a:r>
              <a:rPr lang="id-ID" sz="1200" dirty="0"/>
              <a:t> Peter Carey, 2008)</a:t>
            </a:r>
          </a:p>
        </p:txBody>
      </p:sp>
    </p:spTree>
    <p:extLst>
      <p:ext uri="{BB962C8B-B14F-4D97-AF65-F5344CB8AC3E}">
        <p14:creationId xmlns:p14="http://schemas.microsoft.com/office/powerpoint/2010/main" val="253330225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914400"/>
            <a:ext cx="5410200" cy="914400"/>
          </a:xfrm>
        </p:spPr>
        <p:txBody>
          <a:bodyPr/>
          <a:lstStyle/>
          <a:p>
            <a:r>
              <a:rPr lang="id-ID" dirty="0"/>
              <a:t>Result</a:t>
            </a:r>
            <a:endParaRPr lang="en-US" dirty="0"/>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65520" y="0"/>
            <a:ext cx="3078480" cy="6858000"/>
          </a:xfrm>
          <a:prstGeom prst="rect">
            <a:avLst/>
          </a:prstGeom>
        </p:spPr>
      </p:pic>
      <p:sp>
        <p:nvSpPr>
          <p:cNvPr id="3" name="Content Placeholder 2"/>
          <p:cNvSpPr>
            <a:spLocks noGrp="1"/>
          </p:cNvSpPr>
          <p:nvPr>
            <p:ph idx="1"/>
            <p:custDataLst>
              <p:tags r:id="rId3"/>
            </p:custDataLst>
          </p:nvPr>
        </p:nvSpPr>
        <p:spPr>
          <a:xfrm>
            <a:off x="457200" y="1828800"/>
            <a:ext cx="5181600" cy="4297363"/>
          </a:xfrm>
        </p:spPr>
        <p:txBody>
          <a:bodyPr/>
          <a:lstStyle/>
          <a:p>
            <a:pPr>
              <a:lnSpc>
                <a:spcPct val="150000"/>
              </a:lnSpc>
            </a:pPr>
            <a:r>
              <a:rPr lang="id-ID" dirty="0"/>
              <a:t>Description of the manuscript</a:t>
            </a:r>
            <a:endParaRPr lang="en-US" dirty="0"/>
          </a:p>
          <a:p>
            <a:pPr>
              <a:lnSpc>
                <a:spcPct val="150000"/>
              </a:lnSpc>
            </a:pPr>
            <a:r>
              <a:rPr lang="id-ID" dirty="0"/>
              <a:t>Criteria assesment of documentary heritage</a:t>
            </a:r>
            <a:endParaRPr lang="en-US" dirty="0"/>
          </a:p>
        </p:txBody>
      </p:sp>
    </p:spTree>
    <p:custDataLst>
      <p:tags r:id="rId1"/>
    </p:custData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13447" y="-3484"/>
            <a:ext cx="9157447" cy="6847944"/>
          </a:xfrm>
          <a:prstGeom prst="rect">
            <a:avLst/>
          </a:prstGeom>
        </p:spPr>
      </p:pic>
    </p:spTree>
    <p:extLst>
      <p:ext uri="{BB962C8B-B14F-4D97-AF65-F5344CB8AC3E}">
        <p14:creationId xmlns:p14="http://schemas.microsoft.com/office/powerpoint/2010/main" val="248863868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73" y="404664"/>
            <a:ext cx="7055380" cy="1180360"/>
          </a:xfrm>
        </p:spPr>
        <p:txBody>
          <a:bodyPr>
            <a:noAutofit/>
          </a:bodyPr>
          <a:lstStyle/>
          <a:p>
            <a:pPr algn="ctr"/>
            <a:r>
              <a:rPr lang="id-ID" sz="2200" b="1" dirty="0"/>
              <a:t>CRITERIA ASSESMENT OF DOCUMENTARY HERITAGE</a:t>
            </a:r>
            <a:endParaRPr lang="id-ID" sz="2200" dirty="0"/>
          </a:p>
        </p:txBody>
      </p:sp>
      <p:graphicFrame>
        <p:nvGraphicFramePr>
          <p:cNvPr id="7" name="Table 6"/>
          <p:cNvGraphicFramePr>
            <a:graphicFrameLocks noGrp="1"/>
          </p:cNvGraphicFramePr>
          <p:nvPr>
            <p:extLst>
              <p:ext uri="{D42A27DB-BD31-4B8C-83A1-F6EECF244321}">
                <p14:modId xmlns:p14="http://schemas.microsoft.com/office/powerpoint/2010/main" val="3811625327"/>
              </p:ext>
            </p:extLst>
          </p:nvPr>
        </p:nvGraphicFramePr>
        <p:xfrm>
          <a:off x="0" y="836712"/>
          <a:ext cx="9143999" cy="5902387"/>
        </p:xfrm>
        <a:graphic>
          <a:graphicData uri="http://schemas.openxmlformats.org/drawingml/2006/table">
            <a:tbl>
              <a:tblPr firstRow="1" firstCol="1" bandRow="1">
                <a:tableStyleId>{5C22544A-7EE6-4342-B048-85BDC9FD1C3A}</a:tableStyleId>
              </a:tblPr>
              <a:tblGrid>
                <a:gridCol w="589217">
                  <a:extLst>
                    <a:ext uri="{9D8B030D-6E8A-4147-A177-3AD203B41FA5}">
                      <a16:colId xmlns:a16="http://schemas.microsoft.com/office/drawing/2014/main" val="20000"/>
                    </a:ext>
                  </a:extLst>
                </a:gridCol>
                <a:gridCol w="1570179">
                  <a:extLst>
                    <a:ext uri="{9D8B030D-6E8A-4147-A177-3AD203B41FA5}">
                      <a16:colId xmlns:a16="http://schemas.microsoft.com/office/drawing/2014/main" val="20001"/>
                    </a:ext>
                  </a:extLst>
                </a:gridCol>
                <a:gridCol w="2717827">
                  <a:extLst>
                    <a:ext uri="{9D8B030D-6E8A-4147-A177-3AD203B41FA5}">
                      <a16:colId xmlns:a16="http://schemas.microsoft.com/office/drawing/2014/main" val="20002"/>
                    </a:ext>
                  </a:extLst>
                </a:gridCol>
                <a:gridCol w="1709261">
                  <a:extLst>
                    <a:ext uri="{9D8B030D-6E8A-4147-A177-3AD203B41FA5}">
                      <a16:colId xmlns:a16="http://schemas.microsoft.com/office/drawing/2014/main" val="20003"/>
                    </a:ext>
                  </a:extLst>
                </a:gridCol>
                <a:gridCol w="2557515">
                  <a:extLst>
                    <a:ext uri="{9D8B030D-6E8A-4147-A177-3AD203B41FA5}">
                      <a16:colId xmlns:a16="http://schemas.microsoft.com/office/drawing/2014/main" val="20004"/>
                    </a:ext>
                  </a:extLst>
                </a:gridCol>
              </a:tblGrid>
              <a:tr h="771508">
                <a:tc>
                  <a:txBody>
                    <a:bodyPr/>
                    <a:lstStyle/>
                    <a:p>
                      <a:pPr algn="ctr">
                        <a:lnSpc>
                          <a:spcPct val="115000"/>
                        </a:lnSpc>
                        <a:spcAft>
                          <a:spcPts val="0"/>
                        </a:spcAft>
                      </a:pPr>
                      <a:r>
                        <a:rPr lang="en-US" sz="1600" dirty="0">
                          <a:effectLst/>
                        </a:rPr>
                        <a:t>NO</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id-ID" sz="1600" dirty="0">
                          <a:effectLst/>
                        </a:rPr>
                        <a:t>Criteria</a:t>
                      </a:r>
                    </a:p>
                    <a:p>
                      <a:pPr algn="ctr">
                        <a:lnSpc>
                          <a:spcPct val="115000"/>
                        </a:lnSpc>
                        <a:spcAft>
                          <a:spcPts val="0"/>
                        </a:spcAft>
                      </a:pPr>
                      <a:r>
                        <a:rPr lang="id-ID" sz="1600" dirty="0">
                          <a:effectLst/>
                        </a:rPr>
                        <a:t>indicator</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en-US" sz="1600" dirty="0" err="1">
                          <a:effectLst/>
                        </a:rPr>
                        <a:t>Nāgarakrĕtāgama</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id-ID" sz="1600" dirty="0">
                          <a:effectLst/>
                        </a:rPr>
                        <a:t>I La Galigo</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en-US" sz="1600" dirty="0">
                          <a:effectLst/>
                        </a:rPr>
                        <a:t>Autobiographical Chronicle of Prince </a:t>
                      </a:r>
                      <a:r>
                        <a:rPr lang="en-US" sz="1600" dirty="0" err="1">
                          <a:effectLst/>
                        </a:rPr>
                        <a:t>Diponegoro</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extLst>
                  <a:ext uri="{0D108BD9-81ED-4DB2-BD59-A6C34878D82A}">
                    <a16:rowId xmlns:a16="http://schemas.microsoft.com/office/drawing/2014/main" val="10000"/>
                  </a:ext>
                </a:extLst>
              </a:tr>
              <a:tr h="3523360">
                <a:tc>
                  <a:txBody>
                    <a:bodyPr/>
                    <a:lstStyle/>
                    <a:p>
                      <a:pPr algn="ctr">
                        <a:lnSpc>
                          <a:spcPct val="115000"/>
                        </a:lnSpc>
                        <a:spcAft>
                          <a:spcPts val="0"/>
                        </a:spcAft>
                      </a:pPr>
                      <a:r>
                        <a:rPr lang="id-ID" sz="1600" dirty="0">
                          <a:effectLst/>
                        </a:rPr>
                        <a:t>1</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id-ID" sz="1600" dirty="0">
                          <a:effectLst/>
                        </a:rPr>
                        <a:t>World significance</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marL="342900" lvl="0" indent="-342900">
                        <a:lnSpc>
                          <a:spcPct val="115000"/>
                        </a:lnSpc>
                        <a:spcAft>
                          <a:spcPts val="0"/>
                        </a:spcAft>
                        <a:buClr>
                          <a:srgbClr val="3B3E41"/>
                        </a:buClr>
                        <a:buFont typeface="+mj-lt"/>
                        <a:buAutoNum type="alphaLcPeriod"/>
                        <a:tabLst>
                          <a:tab pos="685800" algn="l"/>
                        </a:tabLst>
                      </a:pPr>
                      <a:r>
                        <a:rPr lang="id-ID" sz="1600" dirty="0">
                          <a:effectLst/>
                        </a:rPr>
                        <a:t>Personal safety</a:t>
                      </a:r>
                    </a:p>
                    <a:p>
                      <a:pPr marL="342900" lvl="0" indent="-342900">
                        <a:lnSpc>
                          <a:spcPct val="115000"/>
                        </a:lnSpc>
                        <a:spcAft>
                          <a:spcPts val="0"/>
                        </a:spcAft>
                        <a:buClr>
                          <a:srgbClr val="3B3E41"/>
                        </a:buClr>
                        <a:buFont typeface="+mj-lt"/>
                        <a:buAutoNum type="alphaLcPeriod"/>
                        <a:tabLst>
                          <a:tab pos="685800" algn="l"/>
                        </a:tabLst>
                      </a:pPr>
                      <a:r>
                        <a:rPr lang="id-ID" sz="1600" dirty="0">
                          <a:effectLst/>
                        </a:rPr>
                        <a:t>The rule of law guaranteed peace in the kingdom.</a:t>
                      </a:r>
                    </a:p>
                    <a:p>
                      <a:pPr marL="342900" lvl="0" indent="-342900">
                        <a:lnSpc>
                          <a:spcPct val="115000"/>
                        </a:lnSpc>
                        <a:spcAft>
                          <a:spcPts val="0"/>
                        </a:spcAft>
                        <a:buClr>
                          <a:srgbClr val="3B3E41"/>
                        </a:buClr>
                        <a:buFont typeface="+mj-lt"/>
                        <a:buAutoNum type="alphaLcPeriod"/>
                        <a:tabLst>
                          <a:tab pos="685800" algn="l"/>
                        </a:tabLst>
                      </a:pPr>
                      <a:r>
                        <a:rPr lang="id-ID" sz="1600" dirty="0">
                          <a:effectLst/>
                        </a:rPr>
                        <a:t>Freedom and peace among religions,</a:t>
                      </a:r>
                    </a:p>
                    <a:p>
                      <a:pPr marL="342900" lvl="0" indent="-342900">
                        <a:lnSpc>
                          <a:spcPct val="115000"/>
                        </a:lnSpc>
                        <a:spcAft>
                          <a:spcPts val="0"/>
                        </a:spcAft>
                        <a:buClr>
                          <a:srgbClr val="3B3E41"/>
                        </a:buClr>
                        <a:buFont typeface="+mj-lt"/>
                        <a:buAutoNum type="alphaLcPeriod"/>
                        <a:tabLst>
                          <a:tab pos="685800" algn="l"/>
                        </a:tabLst>
                      </a:pPr>
                      <a:r>
                        <a:rPr lang="id-ID" sz="1600" dirty="0">
                          <a:effectLst/>
                        </a:rPr>
                        <a:t>Social justice,</a:t>
                      </a:r>
                    </a:p>
                    <a:p>
                      <a:pPr marL="342900" lvl="0" indent="-342900">
                        <a:lnSpc>
                          <a:spcPct val="115000"/>
                        </a:lnSpc>
                        <a:spcAft>
                          <a:spcPts val="0"/>
                        </a:spcAft>
                        <a:buClr>
                          <a:srgbClr val="3B3E41"/>
                        </a:buClr>
                        <a:buFont typeface="+mj-lt"/>
                        <a:buAutoNum type="alphaLcPeriod"/>
                        <a:tabLst>
                          <a:tab pos="685800" algn="l"/>
                        </a:tabLst>
                      </a:pPr>
                      <a:r>
                        <a:rPr lang="id-ID" sz="1600" dirty="0">
                          <a:effectLst/>
                        </a:rPr>
                        <a:t>Basic ideas of good governance that are still valid in today’s modern world.</a:t>
                      </a:r>
                    </a:p>
                    <a:p>
                      <a:pPr>
                        <a:lnSpc>
                          <a:spcPct val="115000"/>
                        </a:lnSpc>
                        <a:spcAft>
                          <a:spcPts val="0"/>
                        </a:spcAft>
                      </a:pPr>
                      <a:r>
                        <a:rPr lang="id-ID" sz="1600" dirty="0">
                          <a:effectLst/>
                        </a:rPr>
                        <a:t>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l">
                        <a:spcAft>
                          <a:spcPts val="0"/>
                        </a:spcAft>
                      </a:pPr>
                      <a:r>
                        <a:rPr lang="id-ID" sz="1600" dirty="0">
                          <a:effectLst/>
                        </a:rPr>
                        <a:t>a. </a:t>
                      </a:r>
                      <a:r>
                        <a:rPr lang="en-US" sz="1600" dirty="0">
                          <a:effectLst/>
                        </a:rPr>
                        <a:t>Social justice</a:t>
                      </a:r>
                      <a:endParaRPr lang="id-ID" sz="1600" dirty="0">
                        <a:effectLst/>
                      </a:endParaRPr>
                    </a:p>
                    <a:p>
                      <a:pPr algn="l">
                        <a:spcAft>
                          <a:spcPts val="0"/>
                        </a:spcAft>
                      </a:pPr>
                      <a:r>
                        <a:rPr lang="id-ID" sz="1600" dirty="0">
                          <a:effectLst/>
                        </a:rPr>
                        <a:t> </a:t>
                      </a:r>
                    </a:p>
                    <a:p>
                      <a:pPr>
                        <a:lnSpc>
                          <a:spcPct val="115000"/>
                        </a:lnSpc>
                        <a:spcAft>
                          <a:spcPts val="0"/>
                        </a:spcAft>
                      </a:pPr>
                      <a:r>
                        <a:rPr lang="en-US" sz="1600" dirty="0">
                          <a:effectLst/>
                        </a:rPr>
                        <a:t>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l">
                        <a:spcAft>
                          <a:spcPts val="0"/>
                        </a:spcAft>
                      </a:pPr>
                      <a:r>
                        <a:rPr lang="id-ID" sz="1600" dirty="0">
                          <a:effectLst/>
                        </a:rPr>
                        <a:t>a. </a:t>
                      </a:r>
                      <a:r>
                        <a:rPr lang="en-US" sz="1600" dirty="0">
                          <a:effectLst/>
                        </a:rPr>
                        <a:t>Social justice</a:t>
                      </a:r>
                      <a:endParaRPr lang="id-ID" sz="1600" dirty="0">
                        <a:effectLst/>
                      </a:endParaRPr>
                    </a:p>
                    <a:p>
                      <a:pPr algn="l">
                        <a:spcAft>
                          <a:spcPts val="0"/>
                        </a:spcAft>
                      </a:pPr>
                      <a:r>
                        <a:rPr lang="id-ID" sz="1600" dirty="0">
                          <a:effectLst/>
                        </a:rPr>
                        <a:t>b.</a:t>
                      </a:r>
                      <a:r>
                        <a:rPr lang="en-US" sz="1600" dirty="0">
                          <a:effectLst/>
                        </a:rPr>
                        <a:t> good governance</a:t>
                      </a:r>
                      <a:endParaRPr lang="id-ID" sz="1600" dirty="0">
                        <a:effectLst/>
                      </a:endParaRPr>
                    </a:p>
                    <a:p>
                      <a:pPr algn="l">
                        <a:spcAft>
                          <a:spcPts val="0"/>
                        </a:spcAft>
                      </a:pPr>
                      <a:r>
                        <a:rPr lang="id-ID" sz="1600" dirty="0">
                          <a:effectLst/>
                        </a:rPr>
                        <a:t>c. leadership</a:t>
                      </a:r>
                    </a:p>
                    <a:p>
                      <a:pPr>
                        <a:lnSpc>
                          <a:spcPct val="115000"/>
                        </a:lnSpc>
                        <a:spcAft>
                          <a:spcPts val="0"/>
                        </a:spcAft>
                      </a:pPr>
                      <a:r>
                        <a:rPr lang="en-US" sz="1600" dirty="0">
                          <a:effectLst/>
                        </a:rPr>
                        <a:t>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extLst>
                  <a:ext uri="{0D108BD9-81ED-4DB2-BD59-A6C34878D82A}">
                    <a16:rowId xmlns:a16="http://schemas.microsoft.com/office/drawing/2014/main" val="10001"/>
                  </a:ext>
                </a:extLst>
              </a:tr>
              <a:tr h="722491">
                <a:tc>
                  <a:txBody>
                    <a:bodyPr/>
                    <a:lstStyle/>
                    <a:p>
                      <a:pPr algn="ctr">
                        <a:lnSpc>
                          <a:spcPct val="115000"/>
                        </a:lnSpc>
                        <a:spcAft>
                          <a:spcPts val="0"/>
                        </a:spcAft>
                      </a:pPr>
                      <a:r>
                        <a:rPr lang="id-ID" sz="1600" dirty="0">
                          <a:effectLst/>
                        </a:rPr>
                        <a:t>2</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id-ID" sz="1600" dirty="0">
                          <a:effectLst/>
                        </a:rPr>
                        <a:t>Time</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id-ID" sz="1600" dirty="0">
                          <a:effectLst/>
                        </a:rPr>
                        <a:t>1350-1365 AD</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en-US" sz="1600" dirty="0">
                          <a:effectLst/>
                        </a:rPr>
                        <a:t>14</a:t>
                      </a:r>
                      <a:r>
                        <a:rPr lang="en-US" sz="1600" baseline="30000" dirty="0">
                          <a:effectLst/>
                        </a:rPr>
                        <a:t>th</a:t>
                      </a:r>
                      <a:r>
                        <a:rPr lang="en-US" sz="1600" dirty="0">
                          <a:effectLst/>
                        </a:rPr>
                        <a:t> century</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en-US" sz="1600" dirty="0">
                          <a:effectLst/>
                        </a:rPr>
                        <a:t>between 20 May 1831 and 5 February 1832</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extLst>
                  <a:ext uri="{0D108BD9-81ED-4DB2-BD59-A6C34878D82A}">
                    <a16:rowId xmlns:a16="http://schemas.microsoft.com/office/drawing/2014/main" val="10002"/>
                  </a:ext>
                </a:extLst>
              </a:tr>
              <a:tr h="815288">
                <a:tc>
                  <a:txBody>
                    <a:bodyPr/>
                    <a:lstStyle/>
                    <a:p>
                      <a:pPr algn="ctr">
                        <a:lnSpc>
                          <a:spcPct val="115000"/>
                        </a:lnSpc>
                        <a:spcAft>
                          <a:spcPts val="0"/>
                        </a:spcAft>
                      </a:pPr>
                      <a:r>
                        <a:rPr lang="id-ID" sz="1600" dirty="0">
                          <a:effectLst/>
                        </a:rPr>
                        <a:t>3</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id-ID" sz="1600" dirty="0">
                          <a:effectLst/>
                        </a:rPr>
                        <a:t>People</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id-ID" sz="1600" dirty="0">
                          <a:effectLst/>
                        </a:rPr>
                        <a:t>Javanese</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id-ID" sz="1600" dirty="0">
                          <a:effectLst/>
                        </a:rPr>
                        <a:t>Indigineous Bugis</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l">
                        <a:spcAft>
                          <a:spcPts val="0"/>
                        </a:spcAft>
                      </a:pPr>
                      <a:r>
                        <a:rPr lang="en-US" sz="1600" dirty="0">
                          <a:effectLst/>
                        </a:rPr>
                        <a:t>The Javanese of south-central Java.</a:t>
                      </a:r>
                      <a:endParaRPr lang="id-ID" sz="1600" dirty="0">
                        <a:effectLst/>
                      </a:endParaRPr>
                    </a:p>
                    <a:p>
                      <a:pPr>
                        <a:lnSpc>
                          <a:spcPct val="115000"/>
                        </a:lnSpc>
                        <a:spcAft>
                          <a:spcPts val="0"/>
                        </a:spcAft>
                      </a:pPr>
                      <a:r>
                        <a:rPr lang="id-ID" sz="1600" dirty="0">
                          <a:effectLst/>
                        </a:rPr>
                        <a:t>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extLst>
                  <a:ext uri="{0D108BD9-81ED-4DB2-BD59-A6C34878D82A}">
                    <a16:rowId xmlns:a16="http://schemas.microsoft.com/office/drawing/2014/main" val="10003"/>
                  </a:ext>
                </a:extLst>
              </a:tr>
            </a:tbl>
          </a:graphicData>
        </a:graphic>
      </p:graphicFrame>
      <p:sp>
        <p:nvSpPr>
          <p:cNvPr id="5" name="Content Placeholder 4"/>
          <p:cNvSpPr>
            <a:spLocks noGrp="1"/>
          </p:cNvSpPr>
          <p:nvPr>
            <p:ph idx="1"/>
          </p:nvPr>
        </p:nvSpPr>
        <p:spPr/>
        <p:txBody>
          <a:bodyPr/>
          <a:lstStyle/>
          <a:p>
            <a:endParaRPr lang="id-ID" dirty="0"/>
          </a:p>
        </p:txBody>
      </p:sp>
    </p:spTree>
    <p:extLst>
      <p:ext uri="{BB962C8B-B14F-4D97-AF65-F5344CB8AC3E}">
        <p14:creationId xmlns:p14="http://schemas.microsoft.com/office/powerpoint/2010/main" val="216405954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73" y="404664"/>
            <a:ext cx="7055380" cy="1180360"/>
          </a:xfrm>
        </p:spPr>
        <p:txBody>
          <a:bodyPr>
            <a:noAutofit/>
          </a:bodyPr>
          <a:lstStyle/>
          <a:p>
            <a:pPr algn="ctr"/>
            <a:r>
              <a:rPr lang="id-ID" sz="2200" b="1" dirty="0"/>
              <a:t>CRITERIA ASSESMENT OF DOCUMENTARY HERITAGE</a:t>
            </a:r>
            <a:endParaRPr lang="id-ID" sz="2200" dirty="0"/>
          </a:p>
        </p:txBody>
      </p:sp>
      <p:graphicFrame>
        <p:nvGraphicFramePr>
          <p:cNvPr id="7" name="Table 6"/>
          <p:cNvGraphicFramePr>
            <a:graphicFrameLocks noGrp="1"/>
          </p:cNvGraphicFramePr>
          <p:nvPr>
            <p:extLst>
              <p:ext uri="{D42A27DB-BD31-4B8C-83A1-F6EECF244321}">
                <p14:modId xmlns:p14="http://schemas.microsoft.com/office/powerpoint/2010/main" val="4236754984"/>
              </p:ext>
            </p:extLst>
          </p:nvPr>
        </p:nvGraphicFramePr>
        <p:xfrm>
          <a:off x="0" y="1101832"/>
          <a:ext cx="9143999" cy="5302407"/>
        </p:xfrm>
        <a:graphic>
          <a:graphicData uri="http://schemas.openxmlformats.org/drawingml/2006/table">
            <a:tbl>
              <a:tblPr firstRow="1" firstCol="1" bandRow="1">
                <a:tableStyleId>{5C22544A-7EE6-4342-B048-85BDC9FD1C3A}</a:tableStyleId>
              </a:tblPr>
              <a:tblGrid>
                <a:gridCol w="589217">
                  <a:extLst>
                    <a:ext uri="{9D8B030D-6E8A-4147-A177-3AD203B41FA5}">
                      <a16:colId xmlns:a16="http://schemas.microsoft.com/office/drawing/2014/main" val="20000"/>
                    </a:ext>
                  </a:extLst>
                </a:gridCol>
                <a:gridCol w="1570179">
                  <a:extLst>
                    <a:ext uri="{9D8B030D-6E8A-4147-A177-3AD203B41FA5}">
                      <a16:colId xmlns:a16="http://schemas.microsoft.com/office/drawing/2014/main" val="20001"/>
                    </a:ext>
                  </a:extLst>
                </a:gridCol>
                <a:gridCol w="2717827">
                  <a:extLst>
                    <a:ext uri="{9D8B030D-6E8A-4147-A177-3AD203B41FA5}">
                      <a16:colId xmlns:a16="http://schemas.microsoft.com/office/drawing/2014/main" val="20002"/>
                    </a:ext>
                  </a:extLst>
                </a:gridCol>
                <a:gridCol w="1709261">
                  <a:extLst>
                    <a:ext uri="{9D8B030D-6E8A-4147-A177-3AD203B41FA5}">
                      <a16:colId xmlns:a16="http://schemas.microsoft.com/office/drawing/2014/main" val="20003"/>
                    </a:ext>
                  </a:extLst>
                </a:gridCol>
                <a:gridCol w="2557515">
                  <a:extLst>
                    <a:ext uri="{9D8B030D-6E8A-4147-A177-3AD203B41FA5}">
                      <a16:colId xmlns:a16="http://schemas.microsoft.com/office/drawing/2014/main" val="20004"/>
                    </a:ext>
                  </a:extLst>
                </a:gridCol>
              </a:tblGrid>
              <a:tr h="932368">
                <a:tc>
                  <a:txBody>
                    <a:bodyPr/>
                    <a:lstStyle/>
                    <a:p>
                      <a:pPr algn="ctr">
                        <a:lnSpc>
                          <a:spcPct val="115000"/>
                        </a:lnSpc>
                        <a:spcAft>
                          <a:spcPts val="0"/>
                        </a:spcAft>
                      </a:pPr>
                      <a:r>
                        <a:rPr lang="en-US" sz="1600" dirty="0">
                          <a:effectLst/>
                        </a:rPr>
                        <a:t>NO</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id-ID" sz="1600" dirty="0">
                          <a:effectLst/>
                        </a:rPr>
                        <a:t>Criteria</a:t>
                      </a:r>
                    </a:p>
                    <a:p>
                      <a:pPr algn="ctr">
                        <a:lnSpc>
                          <a:spcPct val="115000"/>
                        </a:lnSpc>
                        <a:spcAft>
                          <a:spcPts val="0"/>
                        </a:spcAft>
                      </a:pPr>
                      <a:r>
                        <a:rPr lang="id-ID" sz="1600" dirty="0">
                          <a:effectLst/>
                        </a:rPr>
                        <a:t>indicator</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en-US" sz="1600" dirty="0" err="1">
                          <a:effectLst/>
                        </a:rPr>
                        <a:t>Nāgarakrĕtāgama</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id-ID" sz="1600" dirty="0">
                          <a:effectLst/>
                        </a:rPr>
                        <a:t>I La Galigo</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en-US" sz="1600" dirty="0">
                          <a:effectLst/>
                        </a:rPr>
                        <a:t>Autobiographical Chronicle of Prince </a:t>
                      </a:r>
                      <a:r>
                        <a:rPr lang="en-US" sz="1600" dirty="0" err="1">
                          <a:effectLst/>
                        </a:rPr>
                        <a:t>Diponegoro</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extLst>
                  <a:ext uri="{0D108BD9-81ED-4DB2-BD59-A6C34878D82A}">
                    <a16:rowId xmlns:a16="http://schemas.microsoft.com/office/drawing/2014/main" val="10000"/>
                  </a:ext>
                </a:extLst>
              </a:tr>
              <a:tr h="1553947">
                <a:tc>
                  <a:txBody>
                    <a:bodyPr/>
                    <a:lstStyle/>
                    <a:p>
                      <a:pPr algn="ctr">
                        <a:lnSpc>
                          <a:spcPct val="115000"/>
                        </a:lnSpc>
                        <a:spcAft>
                          <a:spcPts val="0"/>
                        </a:spcAft>
                      </a:pPr>
                      <a:r>
                        <a:rPr lang="id-ID" sz="1600" dirty="0">
                          <a:effectLst/>
                        </a:rPr>
                        <a:t>4</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id-ID" sz="1600">
                          <a:effectLst/>
                        </a:rPr>
                        <a:t>Place</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id-ID" sz="1600">
                          <a:effectLst/>
                        </a:rPr>
                        <a:t>along the routes of the king’s journey (a large area of Java)</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id-ID" sz="1600">
                          <a:effectLst/>
                        </a:rPr>
                        <a:t>South Sulawesi</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en-US" sz="1600" dirty="0">
                          <a:effectLst/>
                        </a:rPr>
                        <a:t>south-central Java</a:t>
                      </a:r>
                      <a:r>
                        <a:rPr lang="id-ID" sz="1600" dirty="0">
                          <a:effectLst/>
                        </a:rPr>
                        <a:t> (</a:t>
                      </a:r>
                      <a:r>
                        <a:rPr lang="en-US" sz="1600" dirty="0">
                          <a:effectLst/>
                        </a:rPr>
                        <a:t>the sultanate of Yogyakarta</a:t>
                      </a:r>
                      <a:r>
                        <a:rPr lang="id-ID" sz="1600" dirty="0">
                          <a:effectLst/>
                        </a:rPr>
                        <a:t>), a large number of Central and East Java</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extLst>
                  <a:ext uri="{0D108BD9-81ED-4DB2-BD59-A6C34878D82A}">
                    <a16:rowId xmlns:a16="http://schemas.microsoft.com/office/drawing/2014/main" val="10004"/>
                  </a:ext>
                </a:extLst>
              </a:tr>
              <a:tr h="1553947">
                <a:tc>
                  <a:txBody>
                    <a:bodyPr/>
                    <a:lstStyle/>
                    <a:p>
                      <a:pPr algn="ctr">
                        <a:lnSpc>
                          <a:spcPct val="115000"/>
                        </a:lnSpc>
                        <a:spcAft>
                          <a:spcPts val="0"/>
                        </a:spcAft>
                      </a:pPr>
                      <a:r>
                        <a:rPr lang="id-ID" sz="1600" dirty="0">
                          <a:effectLst/>
                        </a:rPr>
                        <a:t>5</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id-ID" sz="1600">
                          <a:effectLst/>
                        </a:rPr>
                        <a:t>Subject and theme</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id-ID" sz="1600">
                          <a:effectLst/>
                        </a:rPr>
                        <a:t>kakawin, a formal kind of poetry which is essentially a Sanskrit poetic form of king’s journey</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en-GB" sz="1600">
                          <a:effectLst/>
                        </a:rPr>
                        <a:t>literary and mythological unique story</a:t>
                      </a:r>
                      <a:r>
                        <a:rPr lang="id-ID" sz="1600">
                          <a:effectLst/>
                        </a:rPr>
                        <a:t> for early Bugis society</a:t>
                      </a:r>
                      <a:endParaRPr lang="id-ID" sz="160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en-US" sz="1600" dirty="0">
                          <a:effectLst/>
                        </a:rPr>
                        <a:t>values, traditions, historical record and culture</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extLst>
                  <a:ext uri="{0D108BD9-81ED-4DB2-BD59-A6C34878D82A}">
                    <a16:rowId xmlns:a16="http://schemas.microsoft.com/office/drawing/2014/main" val="10005"/>
                  </a:ext>
                </a:extLst>
              </a:tr>
              <a:tr h="1262145">
                <a:tc>
                  <a:txBody>
                    <a:bodyPr/>
                    <a:lstStyle/>
                    <a:p>
                      <a:pPr algn="ctr">
                        <a:lnSpc>
                          <a:spcPct val="115000"/>
                        </a:lnSpc>
                        <a:spcAft>
                          <a:spcPts val="0"/>
                        </a:spcAft>
                      </a:pPr>
                      <a:r>
                        <a:rPr lang="id-ID" sz="1600" dirty="0">
                          <a:effectLst/>
                        </a:rPr>
                        <a:t>6</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gn="ctr">
                        <a:lnSpc>
                          <a:spcPct val="115000"/>
                        </a:lnSpc>
                        <a:spcAft>
                          <a:spcPts val="0"/>
                        </a:spcAft>
                      </a:pPr>
                      <a:r>
                        <a:rPr lang="id-ID" sz="1600" dirty="0">
                          <a:effectLst/>
                        </a:rPr>
                        <a:t>Form and style</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id-ID" sz="1600" dirty="0">
                          <a:effectLst/>
                        </a:rPr>
                        <a:t>the kakawin form of prosody of Sanskrit origin</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id-ID" sz="1600" dirty="0">
                          <a:effectLst/>
                        </a:rPr>
                        <a:t>Bugis script</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tc>
                  <a:txBody>
                    <a:bodyPr/>
                    <a:lstStyle/>
                    <a:p>
                      <a:pPr>
                        <a:lnSpc>
                          <a:spcPct val="115000"/>
                        </a:lnSpc>
                        <a:spcAft>
                          <a:spcPts val="0"/>
                        </a:spcAft>
                      </a:pPr>
                      <a:r>
                        <a:rPr lang="en-US" sz="1600" dirty="0">
                          <a:effectLst/>
                        </a:rPr>
                        <a:t>Modern Javanese </a:t>
                      </a:r>
                      <a:r>
                        <a:rPr lang="en-US" sz="1600" dirty="0" err="1">
                          <a:effectLst/>
                        </a:rPr>
                        <a:t>macapat</a:t>
                      </a:r>
                      <a:r>
                        <a:rPr lang="en-US" sz="1600" dirty="0">
                          <a:effectLst/>
                        </a:rPr>
                        <a:t> </a:t>
                      </a:r>
                      <a:r>
                        <a:rPr lang="id-ID" sz="1600" dirty="0">
                          <a:effectLst/>
                        </a:rPr>
                        <a:t> (autobiography)</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590" marR="45590" marT="0" marB="0" anchor="ctr"/>
                </a:tc>
                <a:extLst>
                  <a:ext uri="{0D108BD9-81ED-4DB2-BD59-A6C34878D82A}">
                    <a16:rowId xmlns:a16="http://schemas.microsoft.com/office/drawing/2014/main" val="10006"/>
                  </a:ext>
                </a:extLst>
              </a:tr>
            </a:tbl>
          </a:graphicData>
        </a:graphic>
      </p:graphicFrame>
      <p:sp>
        <p:nvSpPr>
          <p:cNvPr id="5" name="Content Placeholder 4"/>
          <p:cNvSpPr>
            <a:spLocks noGrp="1"/>
          </p:cNvSpPr>
          <p:nvPr>
            <p:ph idx="1"/>
          </p:nvPr>
        </p:nvSpPr>
        <p:spPr/>
        <p:txBody>
          <a:bodyPr/>
          <a:lstStyle/>
          <a:p>
            <a:endParaRPr lang="id-ID"/>
          </a:p>
        </p:txBody>
      </p:sp>
    </p:spTree>
    <p:extLst>
      <p:ext uri="{BB962C8B-B14F-4D97-AF65-F5344CB8AC3E}">
        <p14:creationId xmlns:p14="http://schemas.microsoft.com/office/powerpoint/2010/main" val="35466692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lstStyle/>
          <a:p>
            <a:pPr algn="ctr"/>
            <a:r>
              <a:rPr lang="id-ID" b="1" u="sng" dirty="0">
                <a:solidFill>
                  <a:srgbClr val="0070C0"/>
                </a:solidFill>
              </a:rPr>
              <a:t>Conclusion</a:t>
            </a:r>
          </a:p>
        </p:txBody>
      </p:sp>
      <p:sp>
        <p:nvSpPr>
          <p:cNvPr id="3" name="Content Placeholder 2"/>
          <p:cNvSpPr>
            <a:spLocks noGrp="1"/>
          </p:cNvSpPr>
          <p:nvPr>
            <p:ph idx="1"/>
          </p:nvPr>
        </p:nvSpPr>
        <p:spPr>
          <a:xfrm>
            <a:off x="251520" y="692696"/>
            <a:ext cx="8712968" cy="6165304"/>
          </a:xfrm>
        </p:spPr>
        <p:txBody>
          <a:bodyPr>
            <a:noAutofit/>
          </a:bodyPr>
          <a:lstStyle/>
          <a:p>
            <a:pPr lvl="0"/>
            <a:r>
              <a:rPr lang="en-US" sz="1800" dirty="0"/>
              <a:t>The collective memory of the peoples of the world is vital importance in preserving cultural identities in bridging the past and the present and in shaping the future. </a:t>
            </a:r>
            <a:r>
              <a:rPr lang="en-GB" sz="1800" dirty="0"/>
              <a:t>The Memory of the World  is the documented, collective memory of the peoples of the world  </a:t>
            </a:r>
            <a:r>
              <a:rPr lang="id-ID" sz="1800" dirty="0"/>
              <a:t>(</a:t>
            </a:r>
            <a:r>
              <a:rPr lang="en-GB" sz="1800" dirty="0"/>
              <a:t>documentary heritage</a:t>
            </a:r>
            <a:r>
              <a:rPr lang="id-ID" sz="1800" dirty="0"/>
              <a:t>)</a:t>
            </a:r>
            <a:r>
              <a:rPr lang="en-GB" sz="1800" dirty="0"/>
              <a:t> which in represents a large proportion of the world’s cultural heritage</a:t>
            </a:r>
            <a:r>
              <a:rPr lang="id-ID" sz="1800" dirty="0"/>
              <a:t>. Several Indonesian documentary heritage have been registered as Unesco Memory of the World. </a:t>
            </a:r>
          </a:p>
          <a:p>
            <a:pPr lvl="0"/>
            <a:r>
              <a:rPr lang="id-ID" sz="1800" dirty="0">
                <a:solidFill>
                  <a:srgbClr val="0070C0"/>
                </a:solidFill>
              </a:rPr>
              <a:t>The comparison of three Indonesian manuscripts as Unesco Memory of the World have different character, criteria of time, place, people, subject and theme, and also form and style. The same world significance of their contents is social justice.  </a:t>
            </a:r>
          </a:p>
          <a:p>
            <a:pPr lvl="0"/>
            <a:r>
              <a:rPr lang="id-ID" sz="1800" dirty="0"/>
              <a:t>Based on the indicator of criteria assesment of documentary heritage for Memory of the World register, Nāgarakrĕtāgama and autobiographical chronicle of Prince Diponegoro have the same uniqueness in guiding principle the basic ideas of good governance that are still valid in the today’s modern world.</a:t>
            </a:r>
          </a:p>
        </p:txBody>
      </p:sp>
    </p:spTree>
    <p:extLst>
      <p:ext uri="{BB962C8B-B14F-4D97-AF65-F5344CB8AC3E}">
        <p14:creationId xmlns:p14="http://schemas.microsoft.com/office/powerpoint/2010/main" val="32684871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b="1" u="sng" dirty="0">
                <a:solidFill>
                  <a:srgbClr val="0070C0"/>
                </a:solidFill>
              </a:rPr>
              <a:t>Conclusion</a:t>
            </a:r>
            <a:endParaRPr lang="id-ID" dirty="0">
              <a:solidFill>
                <a:srgbClr val="0070C0"/>
              </a:solidFill>
            </a:endParaRPr>
          </a:p>
        </p:txBody>
      </p:sp>
      <p:sp>
        <p:nvSpPr>
          <p:cNvPr id="3" name="Content Placeholder 2"/>
          <p:cNvSpPr>
            <a:spLocks noGrp="1"/>
          </p:cNvSpPr>
          <p:nvPr>
            <p:ph idx="1"/>
          </p:nvPr>
        </p:nvSpPr>
        <p:spPr>
          <a:xfrm>
            <a:off x="457200" y="1828800"/>
            <a:ext cx="8229600" cy="4768552"/>
          </a:xfrm>
        </p:spPr>
        <p:txBody>
          <a:bodyPr>
            <a:normAutofit/>
          </a:bodyPr>
          <a:lstStyle/>
          <a:p>
            <a:pPr lvl="0"/>
            <a:r>
              <a:rPr lang="en-GB" sz="1800" dirty="0"/>
              <a:t>The main threat</a:t>
            </a:r>
            <a:r>
              <a:rPr lang="id-ID" sz="1800" dirty="0"/>
              <a:t> for these documentary heritage are</a:t>
            </a:r>
            <a:r>
              <a:rPr lang="en-GB" sz="1800" dirty="0"/>
              <a:t> improper storage under tropical climate conditions. This improper storage has among others the effect that the paper becomes mildewed or is damaged irreparably. Most manuscripts are in danger of being lost forever by the deteriorating effect of lack of preservation measures in a hot and humid tropical climate. </a:t>
            </a:r>
            <a:endParaRPr lang="id-ID" sz="1800" dirty="0"/>
          </a:p>
          <a:p>
            <a:pPr lvl="0"/>
            <a:r>
              <a:rPr lang="en-GB" sz="1800" dirty="0">
                <a:solidFill>
                  <a:srgbClr val="0070C0"/>
                </a:solidFill>
              </a:rPr>
              <a:t>Another main threat seems to be the disappearing knowledge of both the </a:t>
            </a:r>
            <a:r>
              <a:rPr lang="en-GB" sz="1800" dirty="0" err="1">
                <a:solidFill>
                  <a:srgbClr val="0070C0"/>
                </a:solidFill>
              </a:rPr>
              <a:t>Bugis</a:t>
            </a:r>
            <a:r>
              <a:rPr lang="en-GB" sz="1800" dirty="0">
                <a:solidFill>
                  <a:srgbClr val="0070C0"/>
                </a:solidFill>
              </a:rPr>
              <a:t> </a:t>
            </a:r>
            <a:r>
              <a:rPr lang="id-ID" sz="1800" dirty="0">
                <a:solidFill>
                  <a:srgbClr val="0070C0"/>
                </a:solidFill>
              </a:rPr>
              <a:t>and pegon </a:t>
            </a:r>
            <a:r>
              <a:rPr lang="en-GB" sz="1800" dirty="0">
                <a:solidFill>
                  <a:srgbClr val="0070C0"/>
                </a:solidFill>
              </a:rPr>
              <a:t>script and the language in which the</a:t>
            </a:r>
            <a:r>
              <a:rPr lang="id-ID" sz="1800" dirty="0">
                <a:solidFill>
                  <a:srgbClr val="0070C0"/>
                </a:solidFill>
              </a:rPr>
              <a:t>se manuscripts</a:t>
            </a:r>
            <a:r>
              <a:rPr lang="en-GB" sz="1800" dirty="0">
                <a:solidFill>
                  <a:srgbClr val="0070C0"/>
                </a:solidFill>
              </a:rPr>
              <a:t>  ha</a:t>
            </a:r>
            <a:r>
              <a:rPr lang="id-ID" sz="1800" dirty="0">
                <a:solidFill>
                  <a:srgbClr val="0070C0"/>
                </a:solidFill>
              </a:rPr>
              <a:t>ve</a:t>
            </a:r>
            <a:r>
              <a:rPr lang="en-GB" sz="1800" dirty="0">
                <a:solidFill>
                  <a:srgbClr val="0070C0"/>
                </a:solidFill>
              </a:rPr>
              <a:t> been composed. </a:t>
            </a:r>
            <a:endParaRPr lang="id-ID" sz="1800" dirty="0">
              <a:solidFill>
                <a:srgbClr val="0070C0"/>
              </a:solidFill>
            </a:endParaRPr>
          </a:p>
        </p:txBody>
      </p:sp>
    </p:spTree>
    <p:extLst>
      <p:ext uri="{BB962C8B-B14F-4D97-AF65-F5344CB8AC3E}">
        <p14:creationId xmlns:p14="http://schemas.microsoft.com/office/powerpoint/2010/main" val="261560390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a:t>Subtitle</a:t>
            </a:r>
            <a:endParaRPr lang="en-US" dirty="0"/>
          </a:p>
        </p:txBody>
      </p:sp>
      <p:sp>
        <p:nvSpPr>
          <p:cNvPr id="2" name="Title 1"/>
          <p:cNvSpPr>
            <a:spLocks noGrp="1"/>
          </p:cNvSpPr>
          <p:nvPr>
            <p:ph type="ctrTitle"/>
          </p:nvPr>
        </p:nvSpPr>
        <p:spPr/>
        <p:txBody>
          <a:bodyPr/>
          <a:lstStyle/>
          <a:p>
            <a:r>
              <a:rPr lang="en-US"/>
              <a:t>Title Layout</a:t>
            </a:r>
            <a:endParaRPr lang="en-US" dirty="0"/>
          </a:p>
        </p:txBody>
      </p:sp>
      <p:pic>
        <p:nvPicPr>
          <p:cNvPr id="4" name="Picture 3"/>
          <p:cNvPicPr>
            <a:picLocks noChangeAspect="1"/>
          </p:cNvPicPr>
          <p:nvPr/>
        </p:nvPicPr>
        <p:blipFill>
          <a:blip r:embed="rId2"/>
          <a:stretch>
            <a:fillRect/>
          </a:stretch>
        </p:blipFill>
        <p:spPr>
          <a:xfrm>
            <a:off x="0" y="0"/>
            <a:ext cx="9168340" cy="6858000"/>
          </a:xfrm>
          <a:prstGeom prst="rect">
            <a:avLst/>
          </a:prstGeom>
        </p:spPr>
      </p:pic>
    </p:spTree>
    <p:extLst>
      <p:ext uri="{BB962C8B-B14F-4D97-AF65-F5344CB8AC3E}">
        <p14:creationId xmlns:p14="http://schemas.microsoft.com/office/powerpoint/2010/main" val="227472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908720"/>
            <a:ext cx="6419238" cy="914400"/>
          </a:xfrm>
        </p:spPr>
        <p:txBody>
          <a:bodyPr/>
          <a:lstStyle/>
          <a:p>
            <a:pPr algn="ctr"/>
            <a:r>
              <a:rPr lang="id-ID" u="sng" dirty="0"/>
              <a:t>AUTHOR’S PROFILE</a:t>
            </a:r>
            <a:endParaRPr lang="en-US" u="sng" dirty="0"/>
          </a:p>
        </p:txBody>
      </p:sp>
      <p:sp>
        <p:nvSpPr>
          <p:cNvPr id="5" name="Content Placeholder 4"/>
          <p:cNvSpPr>
            <a:spLocks noGrp="1"/>
          </p:cNvSpPr>
          <p:nvPr>
            <p:ph idx="1"/>
          </p:nvPr>
        </p:nvSpPr>
        <p:spPr>
          <a:xfrm>
            <a:off x="2699792" y="2064225"/>
            <a:ext cx="6264696" cy="4297363"/>
          </a:xfrm>
        </p:spPr>
        <p:txBody>
          <a:bodyPr>
            <a:normAutofit fontScale="92500" lnSpcReduction="10000"/>
          </a:bodyPr>
          <a:lstStyle/>
          <a:p>
            <a:pPr>
              <a:buFont typeface="Wingdings" panose="05000000000000000000" pitchFamily="2" charset="2"/>
              <a:buChar char="q"/>
            </a:pPr>
            <a:r>
              <a:rPr lang="id-ID" dirty="0"/>
              <a:t>Name	: Endang Sri Rusmiyati Rahayu</a:t>
            </a:r>
          </a:p>
          <a:p>
            <a:pPr>
              <a:buFont typeface="Wingdings" panose="05000000000000000000" pitchFamily="2" charset="2"/>
              <a:buChar char="q"/>
            </a:pPr>
            <a:r>
              <a:rPr lang="id-ID" dirty="0"/>
              <a:t>Proffesion	: Librarian </a:t>
            </a:r>
          </a:p>
          <a:p>
            <a:pPr>
              <a:buFont typeface="Wingdings" panose="05000000000000000000" pitchFamily="2" charset="2"/>
              <a:buChar char="q"/>
            </a:pPr>
            <a:r>
              <a:rPr lang="id-ID" dirty="0"/>
              <a:t>Affiliation	: Centre for Scientific Documentation and Information  Indonesian Institute of Sciences (PDII– LIPI)</a:t>
            </a:r>
          </a:p>
          <a:p>
            <a:pPr>
              <a:buFont typeface="Wingdings" panose="05000000000000000000" pitchFamily="2" charset="2"/>
              <a:buChar char="q"/>
            </a:pPr>
            <a:r>
              <a:rPr lang="id-ID" dirty="0"/>
              <a:t>Education	: </a:t>
            </a:r>
          </a:p>
          <a:p>
            <a:pPr marL="457200" indent="-457200">
              <a:buFont typeface="+mj-lt"/>
              <a:buAutoNum type="arabicPeriod"/>
            </a:pPr>
            <a:r>
              <a:rPr lang="id-ID" dirty="0"/>
              <a:t>Bachelor Degree (S-1) at INSTIPER Yogyakarta majoring Agriculture</a:t>
            </a:r>
          </a:p>
          <a:p>
            <a:pPr marL="457200" indent="-457200">
              <a:buFont typeface="+mj-lt"/>
              <a:buAutoNum type="arabicPeriod"/>
            </a:pPr>
            <a:r>
              <a:rPr lang="id-ID" dirty="0"/>
              <a:t>Master’s Degree (S-2) at Universitas Indonesia majoring Library and Infromation Science</a:t>
            </a:r>
          </a:p>
          <a:p>
            <a:pPr marL="0" indent="0">
              <a:buNone/>
            </a:pPr>
            <a:endParaRPr lang="id-ID" dirty="0"/>
          </a:p>
          <a:p>
            <a:pPr>
              <a:buFont typeface="Wingdings" panose="05000000000000000000" pitchFamily="2" charset="2"/>
              <a:buChar char="q"/>
            </a:pPr>
            <a:endParaRPr lang="en-US" dirty="0"/>
          </a:p>
          <a:p>
            <a:pPr marL="0" indent="0">
              <a:buNone/>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2210565"/>
            <a:ext cx="2016224" cy="242312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67544" y="836712"/>
            <a:ext cx="8229600" cy="914400"/>
          </a:xfrm>
        </p:spPr>
        <p:txBody>
          <a:bodyPr/>
          <a:lstStyle/>
          <a:p>
            <a:pPr algn="ctr"/>
            <a:r>
              <a:rPr lang="id-ID" dirty="0"/>
              <a:t>CULTURE AND ITS VALUE</a:t>
            </a:r>
            <a:endParaRPr lang="en-US" dirty="0"/>
          </a:p>
        </p:txBody>
      </p:sp>
      <p:sp>
        <p:nvSpPr>
          <p:cNvPr id="4" name="Content Placeholder 3"/>
          <p:cNvSpPr>
            <a:spLocks noGrp="1"/>
          </p:cNvSpPr>
          <p:nvPr>
            <p:ph idx="1"/>
          </p:nvPr>
        </p:nvSpPr>
        <p:spPr>
          <a:xfrm>
            <a:off x="179512" y="5157192"/>
            <a:ext cx="8867328" cy="1944216"/>
          </a:xfrm>
        </p:spPr>
        <p:txBody>
          <a:bodyPr>
            <a:normAutofit/>
          </a:bodyPr>
          <a:lstStyle/>
          <a:p>
            <a:pPr>
              <a:buFont typeface="Wingdings" panose="05000000000000000000" pitchFamily="2" charset="2"/>
              <a:buChar char="q"/>
            </a:pPr>
            <a:r>
              <a:rPr lang="en-US" sz="1600" dirty="0"/>
              <a:t>Culture can give people a connection to certain social values, beliefs, religions and customs. </a:t>
            </a:r>
            <a:endParaRPr lang="id-ID" sz="1600" dirty="0"/>
          </a:p>
          <a:p>
            <a:pPr>
              <a:buFont typeface="Wingdings" panose="05000000000000000000" pitchFamily="2" charset="2"/>
              <a:buChar char="q"/>
            </a:pPr>
            <a:r>
              <a:rPr lang="en-US" sz="1600" dirty="0"/>
              <a:t>It allows them to identify others of similar mindsets and backgrounds. </a:t>
            </a:r>
            <a:endParaRPr lang="id-ID" sz="1600" dirty="0"/>
          </a:p>
          <a:p>
            <a:pPr>
              <a:buFont typeface="Wingdings" panose="05000000000000000000" pitchFamily="2" charset="2"/>
              <a:buChar char="q"/>
            </a:pPr>
            <a:r>
              <a:rPr lang="en-US" sz="1600" dirty="0"/>
              <a:t>Cultural heritage can provide an automatic sense of unity and belonging within a group and allows us to better understand previous generations and the history of where we come from.</a:t>
            </a:r>
          </a:p>
        </p:txBody>
      </p:sp>
      <p:pic>
        <p:nvPicPr>
          <p:cNvPr id="3" name="Picture 2"/>
          <p:cNvPicPr>
            <a:picLocks noChangeAspect="1"/>
          </p:cNvPicPr>
          <p:nvPr/>
        </p:nvPicPr>
        <p:blipFill>
          <a:blip r:embed="rId5"/>
          <a:stretch>
            <a:fillRect/>
          </a:stretch>
        </p:blipFill>
        <p:spPr>
          <a:xfrm>
            <a:off x="1449996" y="1412776"/>
            <a:ext cx="6264696" cy="3532952"/>
          </a:xfrm>
          <a:prstGeom prst="rect">
            <a:avLst/>
          </a:prstGeom>
        </p:spPr>
      </p:pic>
    </p:spTree>
    <p:custDataLst>
      <p:tags r:id="rId1"/>
    </p:custData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a:t>DOCUMENTARY HERITAGE AND ITS ISSUES</a:t>
            </a:r>
            <a:endParaRPr lang="en-US" dirty="0"/>
          </a:p>
        </p:txBody>
      </p:sp>
      <p:sp>
        <p:nvSpPr>
          <p:cNvPr id="5" name="Content Placeholder 4"/>
          <p:cNvSpPr>
            <a:spLocks noGrp="1"/>
          </p:cNvSpPr>
          <p:nvPr>
            <p:ph idx="1"/>
          </p:nvPr>
        </p:nvSpPr>
        <p:spPr>
          <a:xfrm>
            <a:off x="457200" y="1828800"/>
            <a:ext cx="8229600" cy="4552528"/>
          </a:xfrm>
        </p:spPr>
        <p:txBody>
          <a:bodyPr>
            <a:normAutofit fontScale="92500" lnSpcReduction="10000"/>
          </a:bodyPr>
          <a:lstStyle/>
          <a:p>
            <a:pPr>
              <a:buFont typeface="Wingdings" panose="05000000000000000000" pitchFamily="2" charset="2"/>
              <a:buChar char="q"/>
            </a:pPr>
            <a:r>
              <a:rPr lang="en-US" dirty="0"/>
              <a:t>The documentary heritage residing in libraries and archives constitutes a major part of that memory and reflects the diversity of peoples, languages and cultures. </a:t>
            </a:r>
            <a:endParaRPr lang="id-ID" dirty="0"/>
          </a:p>
          <a:p>
            <a:pPr>
              <a:buFont typeface="Wingdings" panose="05000000000000000000" pitchFamily="2" charset="2"/>
              <a:buChar char="q"/>
            </a:pPr>
            <a:r>
              <a:rPr lang="en-US" dirty="0"/>
              <a:t>A considerable proportion of the world documentary heritage disappears through "natural" causes: acidified paper that crumbles to dust, leather, parchment, film and magnetic tape attacked by light, heat, humidity or dust. </a:t>
            </a:r>
            <a:endParaRPr lang="id-ID" dirty="0"/>
          </a:p>
          <a:p>
            <a:pPr>
              <a:buFont typeface="Wingdings" panose="05000000000000000000" pitchFamily="2" charset="2"/>
              <a:buChar char="q"/>
            </a:pPr>
            <a:r>
              <a:rPr lang="id-ID" dirty="0"/>
              <a:t>Several Indonesian manuscripts and archives have been registered as Memory of the World</a:t>
            </a:r>
            <a:r>
              <a:rPr lang="en-US" dirty="0"/>
              <a:t>. Those</a:t>
            </a:r>
            <a:r>
              <a:rPr lang="id-ID" dirty="0"/>
              <a:t> are </a:t>
            </a:r>
            <a:r>
              <a:rPr lang="en-US" dirty="0" err="1"/>
              <a:t>Nāgarakrĕtāgama</a:t>
            </a:r>
            <a:r>
              <a:rPr lang="id-ID" dirty="0"/>
              <a:t>, I La Galigo, Autobiographical Chronicle of Prince Dipanegara (Babad Dipanegara), and Asian African Conference Archives.</a:t>
            </a:r>
          </a:p>
          <a:p>
            <a:pPr>
              <a:lnSpc>
                <a:spcPct val="150000"/>
              </a:lnSpc>
            </a:pPr>
            <a:endParaRPr lang="en-US" dirty="0"/>
          </a:p>
        </p:txBody>
      </p:sp>
    </p:spTree>
    <p:custDataLst>
      <p:tags r:id="rId1"/>
    </p:custData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914400"/>
            <a:ext cx="8229600" cy="914400"/>
          </a:xfrm>
        </p:spPr>
        <p:txBody>
          <a:bodyPr/>
          <a:lstStyle/>
          <a:p>
            <a:pPr algn="ctr"/>
            <a:r>
              <a:rPr lang="id-ID" dirty="0"/>
              <a:t>OBJECTIVE</a:t>
            </a:r>
          </a:p>
        </p:txBody>
      </p:sp>
      <p:sp>
        <p:nvSpPr>
          <p:cNvPr id="3" name="Content Placeholder 2"/>
          <p:cNvSpPr>
            <a:spLocks noGrp="1"/>
          </p:cNvSpPr>
          <p:nvPr>
            <p:ph idx="1"/>
          </p:nvPr>
        </p:nvSpPr>
        <p:spPr>
          <a:xfrm>
            <a:off x="323528" y="1828800"/>
            <a:ext cx="8363272" cy="4297363"/>
          </a:xfrm>
        </p:spPr>
        <p:txBody>
          <a:bodyPr/>
          <a:lstStyle/>
          <a:p>
            <a:pPr marL="0" indent="0">
              <a:buNone/>
            </a:pPr>
            <a:r>
              <a:rPr lang="en-US" dirty="0"/>
              <a:t>The </a:t>
            </a:r>
            <a:r>
              <a:rPr lang="id-ID" dirty="0"/>
              <a:t>objective </a:t>
            </a:r>
            <a:r>
              <a:rPr lang="en-US" dirty="0"/>
              <a:t>of this paper </a:t>
            </a:r>
            <a:r>
              <a:rPr lang="id-ID" dirty="0"/>
              <a:t>is to </a:t>
            </a:r>
            <a:r>
              <a:rPr lang="en-US" dirty="0"/>
              <a:t>describe the difference of manuscripts of </a:t>
            </a:r>
            <a:r>
              <a:rPr lang="en-US" dirty="0" err="1"/>
              <a:t>Nāgarakrĕtāgama</a:t>
            </a:r>
            <a:r>
              <a:rPr lang="en-US" dirty="0"/>
              <a:t>, I La </a:t>
            </a:r>
            <a:r>
              <a:rPr lang="en-US" dirty="0" err="1"/>
              <a:t>Galigo</a:t>
            </a:r>
            <a:r>
              <a:rPr lang="en-US" dirty="0"/>
              <a:t> and </a:t>
            </a:r>
            <a:r>
              <a:rPr lang="en-US" dirty="0" err="1"/>
              <a:t>Babad</a:t>
            </a:r>
            <a:r>
              <a:rPr lang="en-US" dirty="0"/>
              <a:t> </a:t>
            </a:r>
            <a:r>
              <a:rPr lang="en-US" dirty="0" err="1"/>
              <a:t>Dipanegara</a:t>
            </a:r>
            <a:r>
              <a:rPr lang="id-ID" dirty="0"/>
              <a:t> (autobiographical chronicle of Prince Diponegoro)</a:t>
            </a:r>
            <a:r>
              <a:rPr lang="en-US" dirty="0"/>
              <a:t> based on criteria of M</a:t>
            </a:r>
            <a:r>
              <a:rPr lang="id-ID" dirty="0"/>
              <a:t>emory of the World</a:t>
            </a:r>
          </a:p>
          <a:p>
            <a:endParaRPr lang="id-ID" dirty="0"/>
          </a:p>
        </p:txBody>
      </p:sp>
    </p:spTree>
    <p:extLst>
      <p:ext uri="{BB962C8B-B14F-4D97-AF65-F5344CB8AC3E}">
        <p14:creationId xmlns:p14="http://schemas.microsoft.com/office/powerpoint/2010/main" val="55734845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914400"/>
          </a:xfrm>
        </p:spPr>
        <p:txBody>
          <a:bodyPr/>
          <a:lstStyle/>
          <a:p>
            <a:pPr algn="ctr"/>
            <a:r>
              <a:rPr lang="id-ID" dirty="0"/>
              <a:t>METHODOLOGY</a:t>
            </a:r>
          </a:p>
        </p:txBody>
      </p:sp>
      <p:sp>
        <p:nvSpPr>
          <p:cNvPr id="3" name="Content Placeholder 2"/>
          <p:cNvSpPr>
            <a:spLocks noGrp="1"/>
          </p:cNvSpPr>
          <p:nvPr>
            <p:ph idx="1"/>
          </p:nvPr>
        </p:nvSpPr>
        <p:spPr>
          <a:xfrm>
            <a:off x="457200" y="764704"/>
            <a:ext cx="8363272" cy="5760640"/>
          </a:xfrm>
        </p:spPr>
        <p:txBody>
          <a:bodyPr>
            <a:normAutofit lnSpcReduction="10000"/>
          </a:bodyPr>
          <a:lstStyle/>
          <a:p>
            <a:pPr>
              <a:buFont typeface="Wingdings" panose="05000000000000000000" pitchFamily="2" charset="2"/>
              <a:buChar char="q"/>
            </a:pPr>
            <a:r>
              <a:rPr lang="id-ID" sz="1800" dirty="0"/>
              <a:t>The descriptive study through the documents analysis is conducted as the main method presented in the paper</a:t>
            </a:r>
          </a:p>
          <a:p>
            <a:pPr>
              <a:buFont typeface="Wingdings" panose="05000000000000000000" pitchFamily="2" charset="2"/>
              <a:buChar char="q"/>
            </a:pPr>
            <a:r>
              <a:rPr lang="en-US" sz="1800" dirty="0"/>
              <a:t>The </a:t>
            </a:r>
            <a:r>
              <a:rPr lang="id-ID" sz="1800" dirty="0"/>
              <a:t>parameters which are </a:t>
            </a:r>
            <a:r>
              <a:rPr lang="en-US" sz="1800" dirty="0" err="1"/>
              <a:t>observ</a:t>
            </a:r>
            <a:r>
              <a:rPr lang="id-ID" sz="1800" dirty="0"/>
              <a:t>ed from</a:t>
            </a:r>
            <a:r>
              <a:rPr lang="en-US" sz="1800" dirty="0"/>
              <a:t> these documentary heritage </a:t>
            </a:r>
            <a:r>
              <a:rPr lang="id-ID" sz="1800" dirty="0"/>
              <a:t>are </a:t>
            </a:r>
            <a:r>
              <a:rPr lang="en-US" sz="1800" dirty="0"/>
              <a:t>consist of media, character, year of written, and length.</a:t>
            </a:r>
            <a:endParaRPr lang="id-ID" sz="1800" dirty="0"/>
          </a:p>
          <a:p>
            <a:pPr>
              <a:buFont typeface="Wingdings" panose="05000000000000000000" pitchFamily="2" charset="2"/>
              <a:buChar char="q"/>
            </a:pPr>
            <a:r>
              <a:rPr lang="en-US" sz="1800" dirty="0"/>
              <a:t>Content or </a:t>
            </a:r>
            <a:r>
              <a:rPr lang="id-ID" sz="1800" dirty="0"/>
              <a:t>information of these documentary heritage were analized based on criteria indicator of world significance, time, place, people, form and style, and subject and theme. </a:t>
            </a:r>
          </a:p>
          <a:p>
            <a:pPr>
              <a:buFont typeface="Wingdings" panose="05000000000000000000" pitchFamily="2" charset="2"/>
              <a:buChar char="q"/>
            </a:pPr>
            <a:r>
              <a:rPr lang="en-US" sz="1800" dirty="0"/>
              <a:t>Evaluation </a:t>
            </a:r>
            <a:r>
              <a:rPr lang="id-ID" sz="1800" dirty="0"/>
              <a:t> of </a:t>
            </a:r>
            <a:r>
              <a:rPr lang="en-US" sz="1800" dirty="0"/>
              <a:t>criteria</a:t>
            </a:r>
            <a:r>
              <a:rPr lang="id-ID" sz="1800" dirty="0"/>
              <a:t> indicator</a:t>
            </a:r>
            <a:r>
              <a:rPr lang="en-US" sz="1800" dirty="0"/>
              <a:t> were following:</a:t>
            </a:r>
            <a:endParaRPr lang="id-ID" sz="1800" dirty="0"/>
          </a:p>
          <a:p>
            <a:pPr marL="812800" indent="-363538"/>
            <a:r>
              <a:rPr lang="en-US" sz="1800" dirty="0"/>
              <a:t>Criteria of </a:t>
            </a:r>
            <a:r>
              <a:rPr lang="id-ID" sz="1800" dirty="0"/>
              <a:t>world significance </a:t>
            </a:r>
          </a:p>
          <a:p>
            <a:pPr marL="812800" indent="-363538"/>
            <a:r>
              <a:rPr lang="id-ID" sz="1800" dirty="0"/>
              <a:t>Criteri</a:t>
            </a:r>
            <a:r>
              <a:rPr lang="en-US" sz="1800" dirty="0"/>
              <a:t>a of </a:t>
            </a:r>
            <a:r>
              <a:rPr lang="id-ID" sz="1800" dirty="0"/>
              <a:t>t</a:t>
            </a:r>
            <a:r>
              <a:rPr lang="en-US" sz="1800" dirty="0" err="1"/>
              <a:t>ime</a:t>
            </a:r>
            <a:r>
              <a:rPr lang="en-US" sz="1800" dirty="0"/>
              <a:t>: </a:t>
            </a:r>
            <a:r>
              <a:rPr lang="id-ID" sz="1800" dirty="0"/>
              <a:t>a</a:t>
            </a:r>
            <a:r>
              <a:rPr lang="en-US" sz="1800" dirty="0" err="1"/>
              <a:t>bsolute</a:t>
            </a:r>
            <a:r>
              <a:rPr lang="en-US" sz="1800" dirty="0"/>
              <a:t> age</a:t>
            </a:r>
            <a:endParaRPr lang="id-ID" sz="1800" dirty="0"/>
          </a:p>
          <a:p>
            <a:pPr marL="812800" indent="-363538"/>
            <a:r>
              <a:rPr lang="en-US" sz="1800" dirty="0"/>
              <a:t>Criteria of place</a:t>
            </a:r>
            <a:endParaRPr lang="id-ID" sz="1800" dirty="0"/>
          </a:p>
          <a:p>
            <a:pPr marL="812800" indent="-363538"/>
            <a:r>
              <a:rPr lang="en-US" sz="1800" dirty="0"/>
              <a:t>Criteria of people</a:t>
            </a:r>
            <a:endParaRPr lang="id-ID" sz="1800" dirty="0"/>
          </a:p>
          <a:p>
            <a:pPr marL="812800" indent="-363538"/>
            <a:r>
              <a:rPr lang="en-US" sz="1800" dirty="0"/>
              <a:t>Criteria of subject and the</a:t>
            </a:r>
            <a:endParaRPr lang="id-ID" sz="1800" dirty="0"/>
          </a:p>
          <a:p>
            <a:pPr marL="812800" indent="-363538"/>
            <a:r>
              <a:rPr lang="en-US" sz="1800" dirty="0"/>
              <a:t>Criteria of form and style</a:t>
            </a:r>
            <a:endParaRPr lang="id-ID" sz="1800" dirty="0"/>
          </a:p>
          <a:p>
            <a:pPr marL="0" indent="0">
              <a:buNone/>
            </a:pPr>
            <a:endParaRPr lang="id-ID" sz="1600" dirty="0"/>
          </a:p>
          <a:p>
            <a:endParaRPr lang="id-ID" dirty="0"/>
          </a:p>
        </p:txBody>
      </p:sp>
    </p:spTree>
    <p:extLst>
      <p:ext uri="{BB962C8B-B14F-4D97-AF65-F5344CB8AC3E}">
        <p14:creationId xmlns:p14="http://schemas.microsoft.com/office/powerpoint/2010/main" val="275960873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975509195"/>
              </p:ext>
            </p:extLst>
          </p:nvPr>
        </p:nvGraphicFramePr>
        <p:xfrm>
          <a:off x="-684584" y="143774"/>
          <a:ext cx="10314609" cy="6714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nchor="t"/>
          <a:lstStyle/>
          <a:p>
            <a:r>
              <a:rPr lang="id-ID" sz="2800" b="1" u="sng" dirty="0"/>
              <a:t>Stages of Analysis</a:t>
            </a:r>
            <a:endParaRPr lang="en-US" sz="2800" b="1" u="sng" dirty="0"/>
          </a:p>
        </p:txBody>
      </p:sp>
      <p:sp>
        <p:nvSpPr>
          <p:cNvPr id="4" name="TextBox 3"/>
          <p:cNvSpPr txBox="1"/>
          <p:nvPr/>
        </p:nvSpPr>
        <p:spPr>
          <a:xfrm>
            <a:off x="8686800" y="3276600"/>
            <a:ext cx="76200" cy="369332"/>
          </a:xfrm>
          <a:prstGeom prst="rect">
            <a:avLst/>
          </a:prstGeom>
          <a:noFill/>
        </p:spPr>
        <p:txBody>
          <a:bodyPr wrap="square" rtlCol="0">
            <a:spAutoFit/>
          </a:bodyPr>
          <a:lstStyle/>
          <a:p>
            <a:endParaRPr lang="en-US" dirty="0"/>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82ED47FD-CD8E-4EC8-A7E3-BF3AC4BC5C1A}"/>
                                            </p:graphicEl>
                                          </p:spTgt>
                                        </p:tgtEl>
                                        <p:attrNameLst>
                                          <p:attrName>style.visibility</p:attrName>
                                        </p:attrNameLst>
                                      </p:cBhvr>
                                      <p:to>
                                        <p:strVal val="visible"/>
                                      </p:to>
                                    </p:set>
                                    <p:animEffect transition="in" filter="wipe(left)">
                                      <p:cBhvr>
                                        <p:cTn id="7" dur="1000"/>
                                        <p:tgtEl>
                                          <p:spTgt spid="6">
                                            <p:graphicEl>
                                              <a:dgm id="{82ED47FD-CD8E-4EC8-A7E3-BF3AC4BC5C1A}"/>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graphicEl>
                                              <a:dgm id="{A94E7C76-C16F-47F1-B4F1-C2CF2270A7E9}"/>
                                            </p:graphicEl>
                                          </p:spTgt>
                                        </p:tgtEl>
                                        <p:attrNameLst>
                                          <p:attrName>style.visibility</p:attrName>
                                        </p:attrNameLst>
                                      </p:cBhvr>
                                      <p:to>
                                        <p:strVal val="visible"/>
                                      </p:to>
                                    </p:set>
                                    <p:animEffect transition="in" filter="wipe(left)">
                                      <p:cBhvr>
                                        <p:cTn id="11" dur="1000"/>
                                        <p:tgtEl>
                                          <p:spTgt spid="6">
                                            <p:graphicEl>
                                              <a:dgm id="{A94E7C76-C16F-47F1-B4F1-C2CF2270A7E9}"/>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48F9B62B-8095-40B1-882D-7B164B0C8B69}"/>
                                            </p:graphicEl>
                                          </p:spTgt>
                                        </p:tgtEl>
                                        <p:attrNameLst>
                                          <p:attrName>style.visibility</p:attrName>
                                        </p:attrNameLst>
                                      </p:cBhvr>
                                      <p:to>
                                        <p:strVal val="visible"/>
                                      </p:to>
                                    </p:set>
                                    <p:animEffect transition="in" filter="wipe(left)">
                                      <p:cBhvr>
                                        <p:cTn id="15" dur="1000"/>
                                        <p:tgtEl>
                                          <p:spTgt spid="6">
                                            <p:graphicEl>
                                              <a:dgm id="{48F9B62B-8095-40B1-882D-7B164B0C8B69}"/>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6">
                                            <p:graphicEl>
                                              <a:dgm id="{0CFC4447-43F4-414D-A014-8F5BDE3BC5FF}"/>
                                            </p:graphicEl>
                                          </p:spTgt>
                                        </p:tgtEl>
                                        <p:attrNameLst>
                                          <p:attrName>style.visibility</p:attrName>
                                        </p:attrNameLst>
                                      </p:cBhvr>
                                      <p:to>
                                        <p:strVal val="visible"/>
                                      </p:to>
                                    </p:set>
                                    <p:animEffect transition="in" filter="wipe(left)">
                                      <p:cBhvr>
                                        <p:cTn id="19" dur="1000"/>
                                        <p:tgtEl>
                                          <p:spTgt spid="6">
                                            <p:graphicEl>
                                              <a:dgm id="{0CFC4447-43F4-414D-A014-8F5BDE3BC5FF}"/>
                                            </p:graphic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389CF004-91C6-4868-93F7-537D5C97980B}"/>
                                            </p:graphicEl>
                                          </p:spTgt>
                                        </p:tgtEl>
                                        <p:attrNameLst>
                                          <p:attrName>style.visibility</p:attrName>
                                        </p:attrNameLst>
                                      </p:cBhvr>
                                      <p:to>
                                        <p:strVal val="visible"/>
                                      </p:to>
                                    </p:set>
                                    <p:animEffect transition="in" filter="wipe(left)">
                                      <p:cBhvr>
                                        <p:cTn id="23" dur="1000"/>
                                        <p:tgtEl>
                                          <p:spTgt spid="6">
                                            <p:graphicEl>
                                              <a:dgm id="{389CF004-91C6-4868-93F7-537D5C97980B}"/>
                                            </p:graphic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6">
                                            <p:graphicEl>
                                              <a:dgm id="{8D49C94D-D2A4-4464-8383-D3C12F8B2538}"/>
                                            </p:graphicEl>
                                          </p:spTgt>
                                        </p:tgtEl>
                                        <p:attrNameLst>
                                          <p:attrName>style.visibility</p:attrName>
                                        </p:attrNameLst>
                                      </p:cBhvr>
                                      <p:to>
                                        <p:strVal val="visible"/>
                                      </p:to>
                                    </p:set>
                                    <p:animEffect transition="in" filter="wipe(left)">
                                      <p:cBhvr>
                                        <p:cTn id="27" dur="1000"/>
                                        <p:tgtEl>
                                          <p:spTgt spid="6">
                                            <p:graphicEl>
                                              <a:dgm id="{8D49C94D-D2A4-4464-8383-D3C12F8B2538}"/>
                                            </p:graphic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6">
                                            <p:graphicEl>
                                              <a:dgm id="{5E71A06C-9747-4CAE-BA21-E9C2A4D6678D}"/>
                                            </p:graphicEl>
                                          </p:spTgt>
                                        </p:tgtEl>
                                        <p:attrNameLst>
                                          <p:attrName>style.visibility</p:attrName>
                                        </p:attrNameLst>
                                      </p:cBhvr>
                                      <p:to>
                                        <p:strVal val="visible"/>
                                      </p:to>
                                    </p:set>
                                    <p:animEffect transition="in" filter="wipe(left)">
                                      <p:cBhvr>
                                        <p:cTn id="31" dur="1000"/>
                                        <p:tgtEl>
                                          <p:spTgt spid="6">
                                            <p:graphicEl>
                                              <a:dgm id="{5E71A06C-9747-4CAE-BA21-E9C2A4D6678D}"/>
                                            </p:graphic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6">
                                            <p:graphicEl>
                                              <a:dgm id="{A9227355-A6E4-4C01-AB6A-08B68C0ABB91}"/>
                                            </p:graphicEl>
                                          </p:spTgt>
                                        </p:tgtEl>
                                        <p:attrNameLst>
                                          <p:attrName>style.visibility</p:attrName>
                                        </p:attrNameLst>
                                      </p:cBhvr>
                                      <p:to>
                                        <p:strVal val="visible"/>
                                      </p:to>
                                    </p:set>
                                    <p:animEffect transition="in" filter="wipe(left)">
                                      <p:cBhvr>
                                        <p:cTn id="35" dur="1000"/>
                                        <p:tgtEl>
                                          <p:spTgt spid="6">
                                            <p:graphicEl>
                                              <a:dgm id="{A9227355-A6E4-4C01-AB6A-08B68C0ABB91}"/>
                                            </p:graphicEl>
                                          </p:spTgt>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6">
                                            <p:graphicEl>
                                              <a:dgm id="{DB2CD8C7-A5B3-49A1-81CC-0EEDDDF3DB4E}"/>
                                            </p:graphicEl>
                                          </p:spTgt>
                                        </p:tgtEl>
                                        <p:attrNameLst>
                                          <p:attrName>style.visibility</p:attrName>
                                        </p:attrNameLst>
                                      </p:cBhvr>
                                      <p:to>
                                        <p:strVal val="visible"/>
                                      </p:to>
                                    </p:set>
                                    <p:animEffect transition="in" filter="wipe(left)">
                                      <p:cBhvr>
                                        <p:cTn id="39" dur="1000"/>
                                        <p:tgtEl>
                                          <p:spTgt spid="6">
                                            <p:graphicEl>
                                              <a:dgm id="{DB2CD8C7-A5B3-49A1-81CC-0EEDDDF3DB4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21214" y="692696"/>
            <a:ext cx="8229600" cy="914400"/>
          </a:xfrm>
        </p:spPr>
        <p:txBody>
          <a:bodyPr>
            <a:normAutofit/>
          </a:bodyPr>
          <a:lstStyle/>
          <a:p>
            <a:pPr algn="ctr"/>
            <a:r>
              <a:rPr lang="en-US" sz="3200" dirty="0"/>
              <a:t> </a:t>
            </a:r>
            <a:r>
              <a:rPr lang="en-US" sz="3200" b="1" dirty="0" err="1"/>
              <a:t>Nāgarakrĕtāgama</a:t>
            </a:r>
            <a:r>
              <a:rPr lang="en-US" sz="3200" b="1" dirty="0"/>
              <a:t> </a:t>
            </a:r>
            <a:endParaRPr lang="en-US" sz="3200" b="1" u="sng" dirty="0"/>
          </a:p>
        </p:txBody>
      </p:sp>
      <p:sp>
        <p:nvSpPr>
          <p:cNvPr id="4" name="Content Placeholder 3"/>
          <p:cNvSpPr>
            <a:spLocks noGrp="1"/>
          </p:cNvSpPr>
          <p:nvPr>
            <p:ph sz="quarter" idx="2"/>
          </p:nvPr>
        </p:nvSpPr>
        <p:spPr>
          <a:xfrm>
            <a:off x="3707904" y="1844824"/>
            <a:ext cx="5328593" cy="4716016"/>
          </a:xfrm>
        </p:spPr>
        <p:txBody>
          <a:bodyPr>
            <a:normAutofit fontScale="92500" lnSpcReduction="10000"/>
          </a:bodyPr>
          <a:lstStyle/>
          <a:p>
            <a:pPr fontAlgn="auto">
              <a:spcBef>
                <a:spcPts val="580"/>
              </a:spcBef>
              <a:spcAft>
                <a:spcPts val="0"/>
              </a:spcAft>
              <a:buFont typeface="Wingdings" panose="05000000000000000000" pitchFamily="2" charset="2"/>
              <a:buChar char="q"/>
              <a:defRPr/>
            </a:pPr>
            <a:r>
              <a:rPr lang="id-ID" sz="1600" b="1" dirty="0"/>
              <a:t>The panegyrical poem w</a:t>
            </a:r>
            <a:r>
              <a:rPr lang="en-US" sz="1600" b="1" dirty="0" err="1"/>
              <a:t>ritten</a:t>
            </a:r>
            <a:r>
              <a:rPr lang="en-US" sz="1600" b="1" dirty="0"/>
              <a:t> between 1350-1365 AD in old Javanese language &amp; characters on </a:t>
            </a:r>
            <a:r>
              <a:rPr lang="en-US" sz="1600" b="1" dirty="0" err="1"/>
              <a:t>lontar</a:t>
            </a:r>
            <a:r>
              <a:rPr lang="en-US" sz="1600" b="1" dirty="0"/>
              <a:t> leave by </a:t>
            </a:r>
            <a:r>
              <a:rPr lang="en-US" sz="1600" b="1" dirty="0" err="1"/>
              <a:t>Rahawi</a:t>
            </a:r>
            <a:r>
              <a:rPr lang="en-US" sz="1600" b="1" dirty="0"/>
              <a:t> </a:t>
            </a:r>
            <a:r>
              <a:rPr lang="en-US" sz="1600" b="1" dirty="0" err="1"/>
              <a:t>Prapanca</a:t>
            </a:r>
            <a:r>
              <a:rPr lang="en-US" sz="1600" b="1" dirty="0"/>
              <a:t> during the reign of </a:t>
            </a:r>
            <a:r>
              <a:rPr lang="en-US" sz="1600" b="1" dirty="0" err="1"/>
              <a:t>Hayam</a:t>
            </a:r>
            <a:r>
              <a:rPr lang="en-US" sz="1600" b="1" dirty="0"/>
              <a:t> </a:t>
            </a:r>
            <a:r>
              <a:rPr lang="en-US" sz="1600" b="1" dirty="0" err="1"/>
              <a:t>Wuruk</a:t>
            </a:r>
            <a:r>
              <a:rPr lang="en-US" sz="1600" b="1" dirty="0"/>
              <a:t>, King of </a:t>
            </a:r>
            <a:r>
              <a:rPr lang="en-US" sz="1600" b="1" dirty="0" err="1"/>
              <a:t>Majapahit</a:t>
            </a:r>
            <a:endParaRPr lang="en-US" sz="1600" b="1" dirty="0"/>
          </a:p>
          <a:p>
            <a:pPr fontAlgn="auto">
              <a:spcBef>
                <a:spcPts val="580"/>
              </a:spcBef>
              <a:spcAft>
                <a:spcPts val="0"/>
              </a:spcAft>
              <a:buFont typeface="Wingdings" panose="05000000000000000000" pitchFamily="2" charset="2"/>
              <a:buChar char="q"/>
              <a:defRPr/>
            </a:pPr>
            <a:r>
              <a:rPr lang="en-US" sz="1600" b="1" dirty="0"/>
              <a:t>D</a:t>
            </a:r>
            <a:r>
              <a:rPr lang="id-ID" sz="1600" b="1" dirty="0"/>
              <a:t>escribing the King’s journey through the kingdom </a:t>
            </a:r>
            <a:r>
              <a:rPr lang="id-ID" sz="1600" dirty="0"/>
              <a:t>in an attempt to know the country and his people and to comprehend their aspiration and needs.</a:t>
            </a:r>
          </a:p>
          <a:p>
            <a:pPr fontAlgn="auto">
              <a:spcBef>
                <a:spcPts val="580"/>
              </a:spcBef>
              <a:spcAft>
                <a:spcPts val="0"/>
              </a:spcAft>
              <a:buClr>
                <a:schemeClr val="accent3"/>
              </a:buClr>
              <a:buFont typeface="Wingdings" panose="05000000000000000000" pitchFamily="2" charset="2"/>
              <a:buChar char="q"/>
              <a:defRPr/>
            </a:pPr>
            <a:r>
              <a:rPr lang="id-ID" sz="1600" b="1" dirty="0"/>
              <a:t>It gives testimony to the reign of a king in fourteenth century Indonesia </a:t>
            </a:r>
            <a:r>
              <a:rPr lang="id-ID" sz="1600" dirty="0"/>
              <a:t>in which the modern ideas of social justice, freedom of  religion, and personal safety and welfare of the people were held in high regard.  </a:t>
            </a:r>
          </a:p>
          <a:p>
            <a:pPr fontAlgn="auto">
              <a:spcBef>
                <a:spcPts val="580"/>
              </a:spcBef>
              <a:spcAft>
                <a:spcPts val="0"/>
              </a:spcAft>
              <a:buClr>
                <a:schemeClr val="accent3"/>
              </a:buClr>
              <a:buFont typeface="Wingdings" panose="05000000000000000000" pitchFamily="2" charset="2"/>
              <a:buChar char="q"/>
              <a:defRPr/>
            </a:pPr>
            <a:r>
              <a:rPr lang="id-ID" sz="1600" b="1" dirty="0"/>
              <a:t>It also testifies to the democratic attitude and openness of authority</a:t>
            </a:r>
            <a:r>
              <a:rPr lang="id-ID" sz="1600" dirty="0"/>
              <a:t> before the people in an era that still adhered to the absolute rights of kingship.</a:t>
            </a:r>
          </a:p>
          <a:p>
            <a:pPr fontAlgn="auto">
              <a:spcBef>
                <a:spcPts val="580"/>
              </a:spcBef>
              <a:spcAft>
                <a:spcPts val="0"/>
              </a:spcAft>
              <a:buClr>
                <a:schemeClr val="accent3"/>
              </a:buClr>
              <a:buFont typeface="Wingdings" panose="05000000000000000000" pitchFamily="2" charset="2"/>
              <a:buChar char="q"/>
              <a:defRPr/>
            </a:pPr>
            <a:r>
              <a:rPr lang="en-US" sz="1600" dirty="0"/>
              <a:t>Gives</a:t>
            </a:r>
            <a:r>
              <a:rPr lang="id-ID" sz="1600" dirty="0"/>
              <a:t> an </a:t>
            </a:r>
            <a:r>
              <a:rPr lang="id-ID" sz="1600"/>
              <a:t>accurate description </a:t>
            </a:r>
            <a:r>
              <a:rPr lang="id-ID" sz="1600" dirty="0"/>
              <a:t>of the land and its countryside.</a:t>
            </a:r>
          </a:p>
          <a:p>
            <a:pPr fontAlgn="auto">
              <a:spcBef>
                <a:spcPts val="580"/>
              </a:spcBef>
              <a:spcAft>
                <a:spcPts val="0"/>
              </a:spcAft>
              <a:buClr>
                <a:schemeClr val="accent3"/>
              </a:buClr>
              <a:buFont typeface="Wingdings" panose="05000000000000000000" pitchFamily="2" charset="2"/>
              <a:buChar char="q"/>
              <a:defRPr/>
            </a:pPr>
            <a:r>
              <a:rPr lang="id-ID" sz="1600" dirty="0"/>
              <a:t>Through the poem, the modern reader perceives a complete and close picture of a community in fourteenth century Indonesia with the </a:t>
            </a:r>
            <a:r>
              <a:rPr lang="id-ID" sz="1600" b="1" dirty="0"/>
              <a:t>political background of the state and its government</a:t>
            </a:r>
            <a:r>
              <a:rPr lang="id-ID" sz="1600" dirty="0"/>
              <a:t>.</a:t>
            </a:r>
            <a:endParaRPr lang="en-US" sz="1600" dirty="0"/>
          </a:p>
          <a:p>
            <a:pPr marL="274320" indent="-274320" fontAlgn="auto">
              <a:spcBef>
                <a:spcPts val="580"/>
              </a:spcBef>
              <a:spcAft>
                <a:spcPts val="0"/>
              </a:spcAft>
              <a:buFont typeface="Wingdings 2"/>
              <a:buChar char=""/>
              <a:defRPr/>
            </a:pPr>
            <a:endParaRPr lang="en-US" sz="1600" dirty="0"/>
          </a:p>
        </p:txBody>
      </p:sp>
      <p:pic>
        <p:nvPicPr>
          <p:cNvPr id="14340" name="Picture 5" descr="negarakertagama[1]"/>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a:xfrm>
            <a:off x="251520" y="1867399"/>
            <a:ext cx="3077760" cy="302433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3"/>
          <p:cNvSpPr txBox="1">
            <a:spLocks/>
          </p:cNvSpPr>
          <p:nvPr/>
        </p:nvSpPr>
        <p:spPr>
          <a:xfrm>
            <a:off x="242228" y="5081283"/>
            <a:ext cx="3249652"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200" dirty="0"/>
              <a:t>Figure 1. </a:t>
            </a:r>
            <a:r>
              <a:rPr lang="en-US" sz="1200" b="1" dirty="0" err="1"/>
              <a:t>Nāgarakrĕtāgama</a:t>
            </a:r>
            <a:r>
              <a:rPr lang="en-US" sz="1200" b="1" dirty="0"/>
              <a:t> Manuscripts</a:t>
            </a:r>
            <a:endParaRPr lang="id-ID" sz="1200" b="1" dirty="0"/>
          </a:p>
          <a:p>
            <a:pPr marL="0" indent="0">
              <a:buNone/>
            </a:pPr>
            <a:r>
              <a:rPr lang="en-US" sz="1200" dirty="0"/>
              <a:t>(source: </a:t>
            </a:r>
            <a:r>
              <a:rPr lang="id-ID" sz="1200" dirty="0"/>
              <a:t>collection of National Library of RI, accession number Br. 493 NB 9</a:t>
            </a:r>
            <a:r>
              <a:rPr lang="en-US" sz="1200" dirty="0"/>
              <a:t>)</a:t>
            </a:r>
            <a:endParaRPr lang="id-ID" sz="1200" dirty="0"/>
          </a:p>
        </p:txBody>
      </p:sp>
    </p:spTree>
    <p:extLst>
      <p:ext uri="{BB962C8B-B14F-4D97-AF65-F5344CB8AC3E}">
        <p14:creationId xmlns:p14="http://schemas.microsoft.com/office/powerpoint/2010/main" val="402010445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692697"/>
            <a:ext cx="7772400" cy="687288"/>
          </a:xfrm>
        </p:spPr>
        <p:txBody>
          <a:bodyPr>
            <a:normAutofit/>
          </a:bodyPr>
          <a:lstStyle/>
          <a:p>
            <a:pPr marL="342900" indent="-342900" algn="ctr"/>
            <a:r>
              <a:rPr lang="en-US" sz="3200" b="1" u="sng" dirty="0">
                <a:solidFill>
                  <a:srgbClr val="000000"/>
                </a:solidFill>
              </a:rPr>
              <a:t>I LA GALIGO</a:t>
            </a:r>
            <a:endParaRPr lang="en-US" sz="2400" b="1" u="sng" dirty="0">
              <a:solidFill>
                <a:srgbClr val="000000"/>
              </a:solidFill>
            </a:endParaRPr>
          </a:p>
        </p:txBody>
      </p:sp>
      <p:sp>
        <p:nvSpPr>
          <p:cNvPr id="6" name="Content Placeholder 5"/>
          <p:cNvSpPr>
            <a:spLocks noGrp="1"/>
          </p:cNvSpPr>
          <p:nvPr>
            <p:ph sz="quarter" idx="2"/>
          </p:nvPr>
        </p:nvSpPr>
        <p:spPr>
          <a:xfrm>
            <a:off x="4355977" y="1379985"/>
            <a:ext cx="4464496" cy="4137247"/>
          </a:xfrm>
        </p:spPr>
        <p:txBody>
          <a:bodyPr>
            <a:normAutofit/>
          </a:bodyPr>
          <a:lstStyle/>
          <a:p>
            <a:pPr>
              <a:lnSpc>
                <a:spcPct val="80000"/>
              </a:lnSpc>
              <a:buFont typeface="Wingdings" panose="05000000000000000000" pitchFamily="2" charset="2"/>
              <a:buChar char="q"/>
            </a:pPr>
            <a:r>
              <a:rPr lang="id-ID" sz="1700" dirty="0"/>
              <a:t>The manuscript dimension is </a:t>
            </a:r>
            <a:r>
              <a:rPr lang="en-GB" sz="1700" dirty="0"/>
              <a:t>18 (width) x 22 (height) cm, </a:t>
            </a:r>
            <a:r>
              <a:rPr lang="id-ID" sz="1700" dirty="0"/>
              <a:t>It </a:t>
            </a:r>
            <a:r>
              <a:rPr lang="en-GB" sz="1700" dirty="0"/>
              <a:t>has 217 pages and is written on paper (no watermark) with black ink in the </a:t>
            </a:r>
            <a:r>
              <a:rPr lang="en-GB" sz="1700" dirty="0" err="1"/>
              <a:t>Bugis</a:t>
            </a:r>
            <a:r>
              <a:rPr lang="en-GB" sz="1700" dirty="0"/>
              <a:t> script. </a:t>
            </a:r>
            <a:endParaRPr lang="id-ID" sz="1700" dirty="0"/>
          </a:p>
          <a:p>
            <a:pPr>
              <a:lnSpc>
                <a:spcPct val="80000"/>
              </a:lnSpc>
              <a:buFont typeface="Wingdings" panose="05000000000000000000" pitchFamily="2" charset="2"/>
              <a:buChar char="q"/>
            </a:pPr>
            <a:r>
              <a:rPr lang="en-GB" sz="1700" dirty="0"/>
              <a:t>Each page contains 16 lines with a </a:t>
            </a:r>
            <a:r>
              <a:rPr lang="en-GB" sz="1700" i="1" dirty="0" err="1"/>
              <a:t>pallawa</a:t>
            </a:r>
            <a:r>
              <a:rPr lang="en-GB" sz="1700" dirty="0"/>
              <a:t> written after every five letters. The writing is neat and regular and a bit “flattened”.</a:t>
            </a:r>
          </a:p>
          <a:p>
            <a:pPr>
              <a:lnSpc>
                <a:spcPct val="80000"/>
              </a:lnSpc>
              <a:buFont typeface="Wingdings" panose="05000000000000000000" pitchFamily="2" charset="2"/>
              <a:buChar char="q"/>
            </a:pPr>
            <a:r>
              <a:rPr lang="en-GB" sz="1700" dirty="0"/>
              <a:t>Manuscript NBG-</a:t>
            </a:r>
            <a:r>
              <a:rPr lang="en-GB" sz="1700" dirty="0" err="1"/>
              <a:t>Boeg</a:t>
            </a:r>
            <a:r>
              <a:rPr lang="en-GB" sz="1700" dirty="0"/>
              <a:t> 188 consists of 12 folio-sized volumes, each volume measuring 21 (width) x 34 (height) cm</a:t>
            </a:r>
            <a:r>
              <a:rPr lang="id-ID" sz="1700" dirty="0"/>
              <a:t> </a:t>
            </a:r>
            <a:r>
              <a:rPr lang="en-GB" sz="1700" dirty="0"/>
              <a:t>with a total number of 2.851 pages.</a:t>
            </a:r>
            <a:endParaRPr lang="id-ID" sz="1700" dirty="0"/>
          </a:p>
          <a:p>
            <a:pPr>
              <a:lnSpc>
                <a:spcPct val="80000"/>
              </a:lnSpc>
              <a:buFont typeface="Wingdings" panose="05000000000000000000" pitchFamily="2" charset="2"/>
              <a:buChar char="q"/>
            </a:pPr>
            <a:r>
              <a:rPr lang="en-GB" sz="1700" dirty="0"/>
              <a:t>Its preservation condition is diverse: about 10% of the paper is in bad condition, 60% is normal, 20% is good, and 10% very good. However, all bindings are in very bad shape resulting in many loose pages</a:t>
            </a:r>
          </a:p>
          <a:p>
            <a:pPr>
              <a:lnSpc>
                <a:spcPct val="80000"/>
              </a:lnSpc>
            </a:pPr>
            <a:endParaRPr lang="id-ID" sz="1600" dirty="0"/>
          </a:p>
          <a:p>
            <a:pPr>
              <a:lnSpc>
                <a:spcPct val="80000"/>
              </a:lnSpc>
              <a:buFont typeface="Wingdings 2" pitchFamily="18" charset="2"/>
              <a:buNone/>
            </a:pPr>
            <a:endParaRPr lang="en-US" sz="2400" dirty="0"/>
          </a:p>
        </p:txBody>
      </p:sp>
      <p:sp>
        <p:nvSpPr>
          <p:cNvPr id="16390" name="Text Box 6"/>
          <p:cNvSpPr txBox="1">
            <a:spLocks noChangeArrowheads="1"/>
          </p:cNvSpPr>
          <p:nvPr/>
        </p:nvSpPr>
        <p:spPr bwMode="auto">
          <a:xfrm>
            <a:off x="564224" y="4219236"/>
            <a:ext cx="41024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t>Figure 2. </a:t>
            </a:r>
            <a:r>
              <a:rPr lang="en-US" sz="1200" b="1" dirty="0"/>
              <a:t>I La </a:t>
            </a:r>
            <a:r>
              <a:rPr lang="en-US" sz="1200" b="1" dirty="0" err="1"/>
              <a:t>Galigo</a:t>
            </a:r>
            <a:r>
              <a:rPr lang="en-US" sz="1200" b="1" dirty="0"/>
              <a:t> Manuscripts</a:t>
            </a:r>
            <a:endParaRPr lang="id-ID" sz="1200" b="1" dirty="0"/>
          </a:p>
          <a:p>
            <a:r>
              <a:rPr lang="en-US" sz="1200" dirty="0"/>
              <a:t>(source: </a:t>
            </a:r>
            <a:r>
              <a:rPr lang="id-ID" sz="1200" dirty="0"/>
              <a:t>collection of </a:t>
            </a:r>
            <a:r>
              <a:rPr lang="id-ID" sz="1200" b="1" dirty="0"/>
              <a:t>National Library</a:t>
            </a:r>
            <a:r>
              <a:rPr lang="id-ID" sz="1200" dirty="0"/>
              <a:t> of RI, plate 248</a:t>
            </a:r>
            <a:r>
              <a:rPr lang="en-US" sz="1200" dirty="0"/>
              <a:t>)</a:t>
            </a:r>
            <a:endParaRPr lang="id-ID" sz="1200" dirty="0"/>
          </a:p>
        </p:txBody>
      </p:sp>
      <p:sp>
        <p:nvSpPr>
          <p:cNvPr id="7" name="Rectangle 6"/>
          <p:cNvSpPr/>
          <p:nvPr/>
        </p:nvSpPr>
        <p:spPr>
          <a:xfrm>
            <a:off x="564224" y="1809419"/>
            <a:ext cx="3600399" cy="2232248"/>
          </a:xfrm>
          <a:prstGeom prst="rect">
            <a:avLst/>
          </a:prstGeom>
          <a:blipFill rotWithShape="0">
            <a:blip r:embed="rId2"/>
            <a:stretch>
              <a:fillRect/>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txBody>
          <a:bodyPr/>
          <a:lstStyle/>
          <a:p>
            <a:endParaRPr lang="id-ID"/>
          </a:p>
        </p:txBody>
      </p:sp>
      <p:sp>
        <p:nvSpPr>
          <p:cNvPr id="8" name="Content Placeholder 5"/>
          <p:cNvSpPr>
            <a:spLocks noGrp="1"/>
          </p:cNvSpPr>
          <p:nvPr>
            <p:ph sz="quarter" idx="2"/>
          </p:nvPr>
        </p:nvSpPr>
        <p:spPr>
          <a:xfrm>
            <a:off x="179512" y="4887560"/>
            <a:ext cx="8964488" cy="3563888"/>
          </a:xfrm>
        </p:spPr>
        <p:txBody>
          <a:bodyPr>
            <a:normAutofit/>
          </a:bodyPr>
          <a:lstStyle/>
          <a:p>
            <a:pPr marL="0" indent="0">
              <a:lnSpc>
                <a:spcPct val="80000"/>
              </a:lnSpc>
              <a:buNone/>
            </a:pPr>
            <a:r>
              <a:rPr lang="id-ID" sz="2400" u="sng" dirty="0"/>
              <a:t>Manuscript Description</a:t>
            </a:r>
            <a:endParaRPr lang="en-US" sz="2400" u="sng" dirty="0"/>
          </a:p>
          <a:p>
            <a:pPr>
              <a:lnSpc>
                <a:spcPct val="80000"/>
              </a:lnSpc>
            </a:pPr>
            <a:endParaRPr lang="id-ID" sz="1600" dirty="0"/>
          </a:p>
          <a:p>
            <a:pPr>
              <a:buFont typeface="Wingdings" panose="05000000000000000000" pitchFamily="2" charset="2"/>
              <a:buChar char="q"/>
            </a:pPr>
            <a:r>
              <a:rPr lang="en-GB" sz="1500" dirty="0"/>
              <a:t>Manuscript 2610/07.114, Collection Museum La </a:t>
            </a:r>
            <a:r>
              <a:rPr lang="en-GB" sz="1500" dirty="0" err="1"/>
              <a:t>Galigo</a:t>
            </a:r>
            <a:r>
              <a:rPr lang="en-GB" sz="1500" dirty="0"/>
              <a:t>, </a:t>
            </a:r>
            <a:r>
              <a:rPr lang="en-GB" sz="1500" dirty="0" err="1"/>
              <a:t>Benteng</a:t>
            </a:r>
            <a:r>
              <a:rPr lang="en-GB" sz="1500" dirty="0"/>
              <a:t> Fort Rotterdam, Makassar, Indonesia. Title: </a:t>
            </a:r>
            <a:r>
              <a:rPr lang="id-ID" sz="1500" dirty="0"/>
              <a:t> </a:t>
            </a:r>
            <a:r>
              <a:rPr lang="en-GB" sz="1500" i="1" dirty="0" err="1"/>
              <a:t>Sawérigading</a:t>
            </a:r>
            <a:r>
              <a:rPr lang="en-GB" sz="1500" i="1" dirty="0"/>
              <a:t> </a:t>
            </a:r>
            <a:r>
              <a:rPr lang="en-GB" sz="1500" i="1" dirty="0" err="1"/>
              <a:t>dan</a:t>
            </a:r>
            <a:r>
              <a:rPr lang="en-GB" sz="1500" i="1" dirty="0"/>
              <a:t> La </a:t>
            </a:r>
            <a:r>
              <a:rPr lang="en-GB" sz="1500" i="1" dirty="0" err="1"/>
              <a:t>Galigo</a:t>
            </a:r>
            <a:r>
              <a:rPr lang="en-GB" sz="1500" i="1" dirty="0"/>
              <a:t> </a:t>
            </a:r>
            <a:r>
              <a:rPr lang="en-GB" sz="1500" i="1" dirty="0" err="1"/>
              <a:t>ke</a:t>
            </a:r>
            <a:r>
              <a:rPr lang="en-GB" sz="1500" i="1" dirty="0"/>
              <a:t> </a:t>
            </a:r>
            <a:r>
              <a:rPr lang="en-GB" sz="1500" i="1" dirty="0" err="1"/>
              <a:t>Senrijawa</a:t>
            </a:r>
            <a:r>
              <a:rPr lang="en-GB" sz="1500" dirty="0"/>
              <a:t>.</a:t>
            </a:r>
            <a:endParaRPr lang="en-US" sz="1500" dirty="0"/>
          </a:p>
          <a:p>
            <a:pPr>
              <a:buFont typeface="Wingdings" panose="05000000000000000000" pitchFamily="2" charset="2"/>
              <a:buChar char="q"/>
            </a:pPr>
            <a:r>
              <a:rPr lang="en-GB" sz="1500" dirty="0"/>
              <a:t>Manuscript NBG-</a:t>
            </a:r>
            <a:r>
              <a:rPr lang="en-GB" sz="1500" dirty="0" err="1"/>
              <a:t>Boeg</a:t>
            </a:r>
            <a:r>
              <a:rPr lang="en-GB" sz="1500" dirty="0"/>
              <a:t> 188. Collection Leiden University Library, Witte </a:t>
            </a:r>
            <a:r>
              <a:rPr lang="en-GB" sz="1500" dirty="0" err="1"/>
              <a:t>Singel</a:t>
            </a:r>
            <a:r>
              <a:rPr lang="en-GB" sz="1500" dirty="0"/>
              <a:t> 27, 2311 BG Leiden, the Netherlands. Title: “La </a:t>
            </a:r>
            <a:r>
              <a:rPr lang="en-GB" sz="1500" dirty="0" err="1"/>
              <a:t>Galigo</a:t>
            </a:r>
            <a:r>
              <a:rPr lang="en-GB" sz="1500" dirty="0"/>
              <a:t>”.</a:t>
            </a:r>
            <a:r>
              <a:rPr lang="id-ID" sz="1500" dirty="0"/>
              <a:t> R</a:t>
            </a:r>
            <a:r>
              <a:rPr lang="en-GB" sz="1500" dirty="0" err="1"/>
              <a:t>esubmit</a:t>
            </a:r>
            <a:r>
              <a:rPr lang="en-GB" sz="1500" dirty="0"/>
              <a:t> on March 2010</a:t>
            </a:r>
          </a:p>
          <a:p>
            <a:pPr>
              <a:lnSpc>
                <a:spcPct val="80000"/>
              </a:lnSpc>
              <a:buFont typeface="Wingdings 2" pitchFamily="18" charset="2"/>
              <a:buNone/>
            </a:pPr>
            <a:endParaRPr lang="en-US" sz="2400" dirty="0"/>
          </a:p>
        </p:txBody>
      </p:sp>
    </p:spTree>
    <p:extLst>
      <p:ext uri="{BB962C8B-B14F-4D97-AF65-F5344CB8AC3E}">
        <p14:creationId xmlns:p14="http://schemas.microsoft.com/office/powerpoint/2010/main" val="2856582266"/>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11.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6.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7.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8.xml><?xml version="1.0" encoding="utf-8"?>
<p:tagLst xmlns:a="http://schemas.openxmlformats.org/drawingml/2006/main" xmlns:r="http://schemas.openxmlformats.org/officeDocument/2006/relationships" xmlns:p="http://schemas.openxmlformats.org/presentationml/2006/main">
  <p:tag name="DVSECTIONID" val="pbN8jrcRkzLTOV54VyMEqh"/>
</p:tagLst>
</file>

<file path=ppt/tags/tag9.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501ADB-0687-4C08-ACC7-50606E233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 status report presentation</Template>
  <TotalTime>0</TotalTime>
  <Words>1789</Words>
  <Application>Microsoft Office PowerPoint</Application>
  <PresentationFormat>On-screen Show (4:3)</PresentationFormat>
  <Paragraphs>178</Paragraphs>
  <Slides>18</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Arial</vt:lpstr>
      <vt:lpstr>Calibri</vt:lpstr>
      <vt:lpstr>Century Gothic</vt:lpstr>
      <vt:lpstr>Courier New</vt:lpstr>
      <vt:lpstr>Georgia</vt:lpstr>
      <vt:lpstr>Times New Roman</vt:lpstr>
      <vt:lpstr>Tw Cen MT</vt:lpstr>
      <vt:lpstr>Tw Cen MT Condensed</vt:lpstr>
      <vt:lpstr>Wingdings</vt:lpstr>
      <vt:lpstr>Wingdings 2</vt:lpstr>
      <vt:lpstr>Wingdings 3</vt:lpstr>
      <vt:lpstr>Project Status Report</vt:lpstr>
      <vt:lpstr>Integral</vt:lpstr>
      <vt:lpstr>Ion</vt:lpstr>
      <vt:lpstr>The Comparison Study Of Three Indonesian Manuscripts As World Documentary Heritage </vt:lpstr>
      <vt:lpstr>AUTHOR’S PROFILE</vt:lpstr>
      <vt:lpstr>CULTURE AND ITS VALUE</vt:lpstr>
      <vt:lpstr>DOCUMENTARY HERITAGE AND ITS ISSUES</vt:lpstr>
      <vt:lpstr>OBJECTIVE</vt:lpstr>
      <vt:lpstr>METHODOLOGY</vt:lpstr>
      <vt:lpstr>Stages of Analysis</vt:lpstr>
      <vt:lpstr> Nāgarakrĕtāgama </vt:lpstr>
      <vt:lpstr>I LA GALIGO</vt:lpstr>
      <vt:lpstr>BABAD DIPONEGORO</vt:lpstr>
      <vt:lpstr>BABAD DIPONEGORO</vt:lpstr>
      <vt:lpstr>Result</vt:lpstr>
      <vt:lpstr>PowerPoint Presentation</vt:lpstr>
      <vt:lpstr>CRITERIA ASSESMENT OF DOCUMENTARY HERITAGE</vt:lpstr>
      <vt:lpstr>CRITERIA ASSESMENT OF DOCUMENTARY HERITAGE</vt:lpstr>
      <vt:lpstr>Conclusion</vt:lpstr>
      <vt:lpstr>Conclusion</vt:lpstr>
      <vt:lpstr>Title Layout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2017-03-26T02:24:42Z</dcterms:created>
  <dcterms:modified xsi:type="dcterms:W3CDTF">2017-05-06T13:22:52Z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TC016745569991</vt:lpwstr>
  </property>
</Properties>
</file>