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5" r:id="rId3"/>
    <p:sldId id="257" r:id="rId4"/>
    <p:sldId id="265" r:id="rId5"/>
    <p:sldId id="266" r:id="rId6"/>
    <p:sldId id="267" r:id="rId7"/>
    <p:sldId id="268" r:id="rId8"/>
    <p:sldId id="259" r:id="rId9"/>
    <p:sldId id="269" r:id="rId10"/>
    <p:sldId id="260" r:id="rId11"/>
    <p:sldId id="261" r:id="rId12"/>
    <p:sldId id="270" r:id="rId13"/>
    <p:sldId id="271" r:id="rId14"/>
    <p:sldId id="272" r:id="rId15"/>
    <p:sldId id="273" r:id="rId16"/>
    <p:sldId id="274" r:id="rId17"/>
    <p:sldId id="262" r:id="rId18"/>
    <p:sldId id="263" r:id="rId19"/>
    <p:sldId id="26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9332" autoAdjust="0"/>
    <p:restoredTop sz="94660"/>
  </p:normalViewPr>
  <p:slideViewPr>
    <p:cSldViewPr>
      <p:cViewPr varScale="1">
        <p:scale>
          <a:sx n="75" d="100"/>
          <a:sy n="75" d="100"/>
        </p:scale>
        <p:origin x="-172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11" name="Slide Number Placeholder 10"/>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065E3DA-9782-4660-BFB7-6AA247E90A7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0094F9-599D-4D0A-8875-4539C711530C}" type="datetimeFigureOut">
              <a:rPr lang="id-ID" smtClean="0"/>
              <a:pPr/>
              <a:t>11/05/2017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5065E3DA-9782-4660-BFB7-6AA247E90A74}" type="slidenum">
              <a:rPr lang="id-ID" smtClean="0"/>
              <a:pPr/>
              <a:t>‹#›</a:t>
            </a:fld>
            <a:endParaRPr lang="id-ID"/>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50094F9-599D-4D0A-8875-4539C711530C}" type="datetimeFigureOut">
              <a:rPr lang="id-ID" smtClean="0"/>
              <a:pPr/>
              <a:t>11/05/2017</a:t>
            </a:fld>
            <a:endParaRPr lang="id-ID"/>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id-ID"/>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65E3DA-9782-4660-BFB7-6AA247E90A7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isrowiyanti2016@gmail.com" TargetMode="External"/><Relationship Id="rId2" Type="http://schemas.openxmlformats.org/officeDocument/2006/relationships/hyperlink" Target="mailto:hadnaaini@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00108"/>
            <a:ext cx="7772400" cy="4286280"/>
          </a:xfrm>
        </p:spPr>
        <p:txBody>
          <a:bodyPr>
            <a:noAutofit/>
          </a:bodyPr>
          <a:lstStyle/>
          <a:p>
            <a:pPr algn="ctr"/>
            <a:r>
              <a:rPr lang="id-ID" sz="2800" dirty="0" smtClean="0"/>
              <a:t>WOM</a:t>
            </a:r>
            <a:r>
              <a:rPr lang="id-ID" sz="2800" b="1" dirty="0" smtClean="0"/>
              <a:t>EN'S </a:t>
            </a:r>
            <a:r>
              <a:rPr lang="id-ID" sz="2800" b="1" dirty="0"/>
              <a:t>ROLE IN IMPROVING THE INFORMATION LITERACY: A STUDY OF MANUSCRIPTS </a:t>
            </a:r>
            <a:r>
              <a:rPr lang="id-ID" sz="2800" dirty="0"/>
              <a:t>“</a:t>
            </a:r>
            <a:r>
              <a:rPr lang="id-ID" sz="2800" b="1" dirty="0"/>
              <a:t>HIKAYAT NABI MENGAJAR ANAKNYA FATIMAH: SUNTINGAN TEKS DAN TELAAH KONSEP AJARAN ISLAM TENTANG </a:t>
            </a:r>
            <a:r>
              <a:rPr lang="id-ID" sz="2800" b="1" dirty="0" smtClean="0"/>
              <a:t>WANITA </a:t>
            </a:r>
            <a:r>
              <a:rPr lang="id-ID" sz="2800" b="1" dirty="0" smtClean="0"/>
              <a:t/>
            </a:r>
            <a:br>
              <a:rPr lang="id-ID" sz="2800" b="1" dirty="0" smtClean="0"/>
            </a:br>
            <a:r>
              <a:rPr lang="id-ID" sz="2400" b="1" dirty="0" smtClean="0"/>
              <a:t>(</a:t>
            </a:r>
            <a:r>
              <a:rPr lang="id-ID" sz="2400" b="1" dirty="0" smtClean="0"/>
              <a:t>Tale of Prophet Muhammad on teaching his daughter Fatimah: edit texts and concepts study on teaching of Islam about woman)</a:t>
            </a:r>
            <a:endParaRPr lang="id-ID" sz="2400" dirty="0"/>
          </a:p>
        </p:txBody>
      </p:sp>
      <p:sp>
        <p:nvSpPr>
          <p:cNvPr id="3" name="Subtitle 2"/>
          <p:cNvSpPr>
            <a:spLocks noGrp="1"/>
          </p:cNvSpPr>
          <p:nvPr>
            <p:ph type="subTitle" idx="1"/>
          </p:nvPr>
        </p:nvSpPr>
        <p:spPr>
          <a:xfrm>
            <a:off x="228600" y="6172200"/>
            <a:ext cx="4495800" cy="381000"/>
          </a:xfrm>
        </p:spPr>
        <p:txBody>
          <a:bodyPr>
            <a:normAutofit fontScale="25000" lnSpcReduction="20000"/>
          </a:bodyPr>
          <a:lstStyle/>
          <a:p>
            <a:endParaRPr lang="id-ID" sz="8000" i="1" u="sng" dirty="0" smtClean="0"/>
          </a:p>
          <a:p>
            <a:r>
              <a:rPr lang="id-ID" i="1" u="sng" dirty="0" smtClean="0"/>
              <a:t> </a:t>
            </a:r>
            <a:endParaRPr lang="id-ID" i="1" u="sng" dirty="0"/>
          </a:p>
          <a:p>
            <a:endParaRPr lang="id-ID" dirty="0" smtClean="0"/>
          </a:p>
          <a:p>
            <a:endParaRPr lang="id-ID" dirty="0"/>
          </a:p>
        </p:txBody>
      </p:sp>
    </p:spTree>
    <p:extLst>
      <p:ext uri="{BB962C8B-B14F-4D97-AF65-F5344CB8AC3E}">
        <p14:creationId xmlns:p14="http://schemas.microsoft.com/office/powerpoint/2010/main" xmlns="" val="3402928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r>
              <a:rPr lang="id-ID" sz="3200" dirty="0" smtClean="0"/>
              <a:t>Teaching in manuscripts</a:t>
            </a:r>
            <a:endParaRPr lang="id-ID" sz="3200" dirty="0"/>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id-ID" dirty="0" smtClean="0"/>
              <a:t>women </a:t>
            </a:r>
            <a:r>
              <a:rPr lang="id-ID" dirty="0"/>
              <a:t>were asked to learn to husband. </a:t>
            </a:r>
            <a:r>
              <a:rPr lang="id-ID" dirty="0" smtClean="0"/>
              <a:t> It suggest </a:t>
            </a:r>
            <a:r>
              <a:rPr lang="id-ID" dirty="0"/>
              <a:t>that women are required to study</a:t>
            </a:r>
            <a:r>
              <a:rPr lang="id-ID" dirty="0" smtClean="0"/>
              <a:t>,  they have  the same rights as men</a:t>
            </a:r>
          </a:p>
          <a:p>
            <a:pPr marL="0" indent="0">
              <a:buNone/>
            </a:pPr>
            <a:endParaRPr lang="id-ID" dirty="0" smtClean="0"/>
          </a:p>
          <a:p>
            <a:r>
              <a:rPr lang="id-ID" dirty="0" smtClean="0"/>
              <a:t>women </a:t>
            </a:r>
            <a:r>
              <a:rPr lang="id-ID" dirty="0"/>
              <a:t>were asked to teach each other about the meaning of life and teach the Quran to others</a:t>
            </a:r>
            <a:r>
              <a:rPr lang="id-ID" dirty="0" smtClean="0"/>
              <a:t>.</a:t>
            </a:r>
          </a:p>
          <a:p>
            <a:pPr marL="0" indent="0">
              <a:buNone/>
            </a:pPr>
            <a:r>
              <a:rPr lang="id-ID" dirty="0" smtClean="0"/>
              <a:t> </a:t>
            </a:r>
          </a:p>
          <a:p>
            <a:r>
              <a:rPr lang="id-ID" dirty="0" smtClean="0"/>
              <a:t>Its </a:t>
            </a:r>
            <a:r>
              <a:rPr lang="id-ID" dirty="0"/>
              <a:t>mean that the women must be able to more educated so they can </a:t>
            </a:r>
            <a:r>
              <a:rPr lang="id-ID" dirty="0" smtClean="0"/>
              <a:t>carry out </a:t>
            </a:r>
            <a:r>
              <a:rPr lang="id-ID" dirty="0"/>
              <a:t>teaching Qur’an as a holy book of Islam, which contain the word of God </a:t>
            </a:r>
            <a:r>
              <a:rPr lang="en-US" dirty="0"/>
              <a:t>as the</a:t>
            </a:r>
            <a:r>
              <a:rPr lang="id-ID" dirty="0"/>
              <a:t> way of life for Muslims. It is important </a:t>
            </a:r>
            <a:r>
              <a:rPr lang="en-US" dirty="0"/>
              <a:t>for</a:t>
            </a:r>
            <a:r>
              <a:rPr lang="id-ID" dirty="0"/>
              <a:t> women to have </a:t>
            </a:r>
            <a:r>
              <a:rPr lang="id-ID" dirty="0" smtClean="0"/>
              <a:t>sufficient </a:t>
            </a:r>
            <a:r>
              <a:rPr lang="id-ID" dirty="0"/>
              <a:t>knowledge.</a:t>
            </a:r>
          </a:p>
        </p:txBody>
      </p:sp>
    </p:spTree>
    <p:extLst>
      <p:ext uri="{BB962C8B-B14F-4D97-AF65-F5344CB8AC3E}">
        <p14:creationId xmlns:p14="http://schemas.microsoft.com/office/powerpoint/2010/main" xmlns="" val="988991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id-ID" sz="3200" dirty="0" smtClean="0"/>
              <a:t>Women’s important role in information lieracy</a:t>
            </a:r>
            <a:endParaRPr lang="id-ID" sz="3200" dirty="0"/>
          </a:p>
        </p:txBody>
      </p:sp>
      <p:sp>
        <p:nvSpPr>
          <p:cNvPr id="3" name="Content Placeholder 2"/>
          <p:cNvSpPr>
            <a:spLocks noGrp="1"/>
          </p:cNvSpPr>
          <p:nvPr>
            <p:ph idx="1"/>
          </p:nvPr>
        </p:nvSpPr>
        <p:spPr>
          <a:xfrm>
            <a:off x="457200" y="836712"/>
            <a:ext cx="8229600" cy="5616624"/>
          </a:xfrm>
        </p:spPr>
        <p:txBody>
          <a:bodyPr>
            <a:normAutofit/>
          </a:bodyPr>
          <a:lstStyle/>
          <a:p>
            <a:pPr>
              <a:buFont typeface="Wingdings" pitchFamily="2" charset="2"/>
              <a:buChar char="§"/>
            </a:pPr>
            <a:r>
              <a:rPr lang="id-ID" dirty="0" smtClean="0"/>
              <a:t>has </a:t>
            </a:r>
            <a:r>
              <a:rPr lang="id-ID" dirty="0"/>
              <a:t>a great role in the development of their children's education. </a:t>
            </a:r>
            <a:endParaRPr lang="id-ID" dirty="0" smtClean="0"/>
          </a:p>
          <a:p>
            <a:pPr marL="0" indent="0">
              <a:buNone/>
            </a:pPr>
            <a:endParaRPr lang="id-ID" dirty="0" smtClean="0"/>
          </a:p>
          <a:p>
            <a:pPr>
              <a:buFont typeface="Wingdings" pitchFamily="2" charset="2"/>
              <a:buChar char="§"/>
            </a:pPr>
            <a:r>
              <a:rPr lang="id-ID" dirty="0" smtClean="0"/>
              <a:t>the </a:t>
            </a:r>
            <a:r>
              <a:rPr lang="id-ID" dirty="0"/>
              <a:t>first teacher to teach their children since the baby in the womb until the end of his life, mother never tired of trying to educate their </a:t>
            </a:r>
            <a:r>
              <a:rPr lang="id-ID" dirty="0" smtClean="0"/>
              <a:t>children.</a:t>
            </a:r>
          </a:p>
          <a:p>
            <a:pPr>
              <a:buFont typeface="Wingdings" pitchFamily="2" charset="2"/>
              <a:buChar char="§"/>
            </a:pPr>
            <a:endParaRPr lang="id-ID" dirty="0" smtClean="0"/>
          </a:p>
          <a:p>
            <a:pPr>
              <a:buFont typeface="Wingdings" pitchFamily="2" charset="2"/>
              <a:buChar char="§"/>
            </a:pPr>
            <a:r>
              <a:rPr lang="id-ID" dirty="0" smtClean="0"/>
              <a:t>build information literacy to their children</a:t>
            </a:r>
          </a:p>
          <a:p>
            <a:pPr>
              <a:buFont typeface="Wingdings" pitchFamily="2" charset="2"/>
              <a:buChar char="§"/>
            </a:pPr>
            <a:endParaRPr lang="id-ID" dirty="0" smtClean="0"/>
          </a:p>
          <a:p>
            <a:pPr>
              <a:buFont typeface="Wingdings" pitchFamily="2" charset="2"/>
              <a:buChar char="§"/>
            </a:pPr>
            <a:r>
              <a:rPr lang="id-ID" dirty="0" smtClean="0"/>
              <a:t>Know the information literacy elements and optimize it</a:t>
            </a:r>
          </a:p>
          <a:p>
            <a:pPr>
              <a:buFont typeface="Wingdings" pitchFamily="2" charset="2"/>
              <a:buChar char="§"/>
            </a:pPr>
            <a:endParaRPr lang="id-ID" dirty="0" smtClean="0"/>
          </a:p>
          <a:p>
            <a:pPr marL="0" indent="0">
              <a:buNone/>
            </a:pPr>
            <a:endParaRPr lang="id-ID" dirty="0"/>
          </a:p>
        </p:txBody>
      </p:sp>
    </p:spTree>
    <p:extLst>
      <p:ext uri="{BB962C8B-B14F-4D97-AF65-F5344CB8AC3E}">
        <p14:creationId xmlns:p14="http://schemas.microsoft.com/office/powerpoint/2010/main" xmlns="" val="3676215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867400"/>
            <a:ext cx="8183880" cy="609600"/>
          </a:xfrm>
        </p:spPr>
        <p:txBody>
          <a:bodyPr>
            <a:normAutofit fontScale="90000"/>
          </a:bodyPr>
          <a:lstStyle/>
          <a:p>
            <a:endParaRPr lang="id-ID" dirty="0"/>
          </a:p>
        </p:txBody>
      </p:sp>
      <p:sp>
        <p:nvSpPr>
          <p:cNvPr id="3" name="Content Placeholder 2"/>
          <p:cNvSpPr>
            <a:spLocks noGrp="1"/>
          </p:cNvSpPr>
          <p:nvPr>
            <p:ph idx="1"/>
          </p:nvPr>
        </p:nvSpPr>
        <p:spPr>
          <a:xfrm>
            <a:off x="502920" y="530352"/>
            <a:ext cx="8183880" cy="5260848"/>
          </a:xfrm>
        </p:spPr>
        <p:txBody>
          <a:bodyPr>
            <a:normAutofit fontScale="92500" lnSpcReduction="10000"/>
          </a:bodyPr>
          <a:lstStyle/>
          <a:p>
            <a:endParaRPr lang="id-ID" dirty="0" smtClean="0"/>
          </a:p>
          <a:p>
            <a:r>
              <a:rPr lang="id-ID" dirty="0"/>
              <a:t>Crimes such as drugs, alcohol, pornography, sexual violence, and others are already very close threaten our safety. If children are not provided with religious education and sufficient knowledge, it may threaten their </a:t>
            </a:r>
            <a:r>
              <a:rPr lang="id-ID" dirty="0" smtClean="0"/>
              <a:t>life. </a:t>
            </a:r>
          </a:p>
          <a:p>
            <a:endParaRPr lang="id-ID" dirty="0" smtClean="0"/>
          </a:p>
          <a:p>
            <a:r>
              <a:rPr lang="id-ID" dirty="0" smtClean="0"/>
              <a:t>Kids </a:t>
            </a:r>
            <a:r>
              <a:rPr lang="id-ID" dirty="0"/>
              <a:t>need to be equipped, for </a:t>
            </a:r>
            <a:r>
              <a:rPr lang="id-ID" dirty="0" smtClean="0"/>
              <a:t>example the </a:t>
            </a:r>
            <a:r>
              <a:rPr lang="id-ID" dirty="0"/>
              <a:t>ability to choose </a:t>
            </a:r>
            <a:r>
              <a:rPr lang="id-ID" dirty="0" smtClean="0"/>
              <a:t>which television programs are </a:t>
            </a:r>
            <a:r>
              <a:rPr lang="en-US" dirty="0" smtClean="0"/>
              <a:t>proper</a:t>
            </a:r>
            <a:r>
              <a:rPr lang="id-ID" dirty="0" smtClean="0"/>
              <a:t> and </a:t>
            </a:r>
            <a:r>
              <a:rPr lang="id-ID" dirty="0"/>
              <a:t>which are not worth</a:t>
            </a:r>
            <a:r>
              <a:rPr lang="en-US" dirty="0"/>
              <a:t> for them</a:t>
            </a:r>
            <a:r>
              <a:rPr lang="id-ID" dirty="0"/>
              <a:t>, the ability to distinguish the true and false information, choosing friends, playmates,and others</a:t>
            </a:r>
          </a:p>
        </p:txBody>
      </p:sp>
    </p:spTree>
    <p:extLst>
      <p:ext uri="{BB962C8B-B14F-4D97-AF65-F5344CB8AC3E}">
        <p14:creationId xmlns:p14="http://schemas.microsoft.com/office/powerpoint/2010/main" xmlns="" val="805787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91200"/>
            <a:ext cx="8183880" cy="243840"/>
          </a:xfrm>
        </p:spPr>
        <p:txBody>
          <a:bodyPr>
            <a:normAutofit fontScale="90000"/>
          </a:bodyPr>
          <a:lstStyle/>
          <a:p>
            <a:endParaRPr lang="id-ID" dirty="0"/>
          </a:p>
        </p:txBody>
      </p:sp>
      <p:sp>
        <p:nvSpPr>
          <p:cNvPr id="3" name="Content Placeholder 2"/>
          <p:cNvSpPr>
            <a:spLocks noGrp="1"/>
          </p:cNvSpPr>
          <p:nvPr>
            <p:ph idx="1"/>
          </p:nvPr>
        </p:nvSpPr>
        <p:spPr>
          <a:xfrm>
            <a:off x="502920" y="530352"/>
            <a:ext cx="8183880" cy="5108448"/>
          </a:xfrm>
        </p:spPr>
        <p:txBody>
          <a:bodyPr/>
          <a:lstStyle/>
          <a:p>
            <a:r>
              <a:rPr lang="id-ID" dirty="0" smtClean="0"/>
              <a:t>the </a:t>
            </a:r>
            <a:r>
              <a:rPr lang="id-ID" dirty="0"/>
              <a:t>role of all librarians, teachers and parents, including mothers (women) are required to provide information literacy to the public. </a:t>
            </a:r>
            <a:endParaRPr lang="id-ID" dirty="0" smtClean="0"/>
          </a:p>
          <a:p>
            <a:pPr marL="0" indent="0">
              <a:buNone/>
            </a:pPr>
            <a:endParaRPr lang="id-ID" dirty="0" smtClean="0"/>
          </a:p>
          <a:p>
            <a:r>
              <a:rPr lang="id-ID" dirty="0" smtClean="0"/>
              <a:t>Information </a:t>
            </a:r>
            <a:r>
              <a:rPr lang="id-ID" dirty="0"/>
              <a:t>literacy is the ability to understand the information needs, locate and specify the required information, build or construct new information ethically and presenting it to the right audience.</a:t>
            </a:r>
          </a:p>
        </p:txBody>
      </p:sp>
    </p:spTree>
    <p:extLst>
      <p:ext uri="{BB962C8B-B14F-4D97-AF65-F5344CB8AC3E}">
        <p14:creationId xmlns:p14="http://schemas.microsoft.com/office/powerpoint/2010/main" xmlns="" val="3633962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867400"/>
            <a:ext cx="8183880" cy="457200"/>
          </a:xfrm>
        </p:spPr>
        <p:txBody>
          <a:bodyPr>
            <a:normAutofit fontScale="90000"/>
          </a:bodyPr>
          <a:lstStyle/>
          <a:p>
            <a:endParaRPr lang="id-ID" dirty="0"/>
          </a:p>
        </p:txBody>
      </p:sp>
      <p:sp>
        <p:nvSpPr>
          <p:cNvPr id="3" name="Content Placeholder 2"/>
          <p:cNvSpPr>
            <a:spLocks noGrp="1"/>
          </p:cNvSpPr>
          <p:nvPr>
            <p:ph idx="1"/>
          </p:nvPr>
        </p:nvSpPr>
        <p:spPr>
          <a:xfrm>
            <a:off x="502920" y="530352"/>
            <a:ext cx="8183880" cy="5184648"/>
          </a:xfrm>
        </p:spPr>
        <p:txBody>
          <a:bodyPr>
            <a:normAutofit fontScale="92500" lnSpcReduction="10000"/>
          </a:bodyPr>
          <a:lstStyle/>
          <a:p>
            <a:r>
              <a:rPr lang="id-ID" dirty="0"/>
              <a:t>In the open access</a:t>
            </a:r>
            <a:r>
              <a:rPr lang="en-US" dirty="0"/>
              <a:t> era</a:t>
            </a:r>
            <a:r>
              <a:rPr lang="id-ID" dirty="0"/>
              <a:t>, the community needs to have the information litera</a:t>
            </a:r>
            <a:r>
              <a:rPr lang="en-US" dirty="0"/>
              <a:t>cy </a:t>
            </a:r>
            <a:r>
              <a:rPr lang="id-ID" dirty="0"/>
              <a:t>skill in order to be able to select and sort the right </a:t>
            </a:r>
            <a:r>
              <a:rPr lang="id-ID" dirty="0" smtClean="0"/>
              <a:t>news. </a:t>
            </a:r>
          </a:p>
          <a:p>
            <a:pPr marL="0" indent="0">
              <a:buNone/>
            </a:pPr>
            <a:endParaRPr lang="id-ID" dirty="0" smtClean="0"/>
          </a:p>
          <a:p>
            <a:r>
              <a:rPr lang="id-ID" dirty="0" smtClean="0"/>
              <a:t>Information </a:t>
            </a:r>
            <a:r>
              <a:rPr lang="id-ID" dirty="0"/>
              <a:t>literacy needs to be developed early, since children. With information literacy the children will be able to learn and think independently. </a:t>
            </a:r>
            <a:endParaRPr lang="id-ID" dirty="0" smtClean="0"/>
          </a:p>
          <a:p>
            <a:endParaRPr lang="id-ID" dirty="0" smtClean="0"/>
          </a:p>
          <a:p>
            <a:r>
              <a:rPr lang="id-ID" dirty="0" smtClean="0"/>
              <a:t>IL skills </a:t>
            </a:r>
            <a:r>
              <a:rPr lang="id-ID" dirty="0"/>
              <a:t>include the ability to recognize the needs of the information, put the information, evaluate and use information effectively.</a:t>
            </a:r>
          </a:p>
        </p:txBody>
      </p:sp>
    </p:spTree>
    <p:extLst>
      <p:ext uri="{BB962C8B-B14F-4D97-AF65-F5344CB8AC3E}">
        <p14:creationId xmlns:p14="http://schemas.microsoft.com/office/powerpoint/2010/main" xmlns="" val="3943936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parents </a:t>
            </a:r>
            <a:r>
              <a:rPr lang="id-ID" dirty="0"/>
              <a:t>role </a:t>
            </a:r>
            <a:r>
              <a:rPr lang="id-ID" dirty="0" smtClean="0"/>
              <a:t>in IL development </a:t>
            </a:r>
            <a:r>
              <a:rPr lang="en-US" dirty="0"/>
              <a:t>for</a:t>
            </a:r>
            <a:r>
              <a:rPr lang="id-ID" dirty="0"/>
              <a:t> children is very appropriate performed by a mother</a:t>
            </a:r>
            <a:r>
              <a:rPr lang="id-ID" dirty="0" smtClean="0"/>
              <a:t>, beside</a:t>
            </a:r>
            <a:r>
              <a:rPr lang="en-US" dirty="0"/>
              <a:t>s </a:t>
            </a:r>
            <a:r>
              <a:rPr lang="id-ID" dirty="0"/>
              <a:t>it </a:t>
            </a:r>
            <a:r>
              <a:rPr lang="en-US" dirty="0"/>
              <a:t>can </a:t>
            </a:r>
            <a:r>
              <a:rPr lang="en-US" dirty="0" smtClean="0"/>
              <a:t>c</a:t>
            </a:r>
            <a:r>
              <a:rPr lang="id-ID" dirty="0" smtClean="0"/>
              <a:t>arry out by the </a:t>
            </a:r>
            <a:r>
              <a:rPr lang="id-ID" dirty="0"/>
              <a:t>librarians and teachers at school. </a:t>
            </a:r>
            <a:endParaRPr lang="id-ID" dirty="0" smtClean="0"/>
          </a:p>
          <a:p>
            <a:pPr marL="0" indent="0">
              <a:buNone/>
            </a:pPr>
            <a:endParaRPr lang="id-ID" dirty="0" smtClean="0"/>
          </a:p>
          <a:p>
            <a:r>
              <a:rPr lang="id-ID" dirty="0" smtClean="0"/>
              <a:t>In </a:t>
            </a:r>
            <a:r>
              <a:rPr lang="id-ID" dirty="0"/>
              <a:t>addition, mothers can participate to provide some feedback on information literacy activities held at school</a:t>
            </a:r>
          </a:p>
        </p:txBody>
      </p:sp>
    </p:spTree>
    <p:extLst>
      <p:ext uri="{BB962C8B-B14F-4D97-AF65-F5344CB8AC3E}">
        <p14:creationId xmlns:p14="http://schemas.microsoft.com/office/powerpoint/2010/main" xmlns="" val="38993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IL needs </a:t>
            </a:r>
            <a:r>
              <a:rPr lang="id-ID" dirty="0"/>
              <a:t>to be supported by some facilities or adequate elements, such as libraries, textbooks, slides, ebook, videos, films, journals, museums, and </a:t>
            </a:r>
            <a:r>
              <a:rPr lang="id-ID" dirty="0" smtClean="0"/>
              <a:t>figures</a:t>
            </a:r>
          </a:p>
          <a:p>
            <a:endParaRPr lang="id-ID" dirty="0" smtClean="0"/>
          </a:p>
          <a:p>
            <a:r>
              <a:rPr lang="id-ID" dirty="0" smtClean="0"/>
              <a:t>That </a:t>
            </a:r>
            <a:r>
              <a:rPr lang="id-ID" dirty="0"/>
              <a:t>elements are </a:t>
            </a:r>
            <a:r>
              <a:rPr lang="id-ID" dirty="0" smtClean="0"/>
              <a:t>the sources </a:t>
            </a:r>
            <a:r>
              <a:rPr lang="id-ID" dirty="0"/>
              <a:t>of learning that </a:t>
            </a:r>
            <a:r>
              <a:rPr lang="en-US" dirty="0"/>
              <a:t>must</a:t>
            </a:r>
            <a:r>
              <a:rPr lang="id-ID" dirty="0"/>
              <a:t> be introduced closer to child</a:t>
            </a:r>
            <a:r>
              <a:rPr lang="en-US" dirty="0" err="1"/>
              <a:t>ren</a:t>
            </a:r>
            <a:r>
              <a:rPr lang="id-ID" dirty="0"/>
              <a:t> and </a:t>
            </a:r>
            <a:r>
              <a:rPr lang="id-ID" dirty="0" smtClean="0"/>
              <a:t>optimize them for help the children get the correct informations</a:t>
            </a:r>
            <a:endParaRPr lang="id-ID" dirty="0"/>
          </a:p>
        </p:txBody>
      </p:sp>
    </p:spTree>
    <p:extLst>
      <p:ext uri="{BB962C8B-B14F-4D97-AF65-F5344CB8AC3E}">
        <p14:creationId xmlns:p14="http://schemas.microsoft.com/office/powerpoint/2010/main" xmlns="" val="317567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1143000"/>
          </a:xfrm>
        </p:spPr>
        <p:txBody>
          <a:bodyPr>
            <a:normAutofit/>
          </a:bodyPr>
          <a:lstStyle/>
          <a:p>
            <a:r>
              <a:rPr lang="id-ID" sz="4400" dirty="0" smtClean="0"/>
              <a:t>conclusion</a:t>
            </a:r>
            <a:endParaRPr lang="id-ID" sz="4400" dirty="0"/>
          </a:p>
        </p:txBody>
      </p:sp>
      <p:sp>
        <p:nvSpPr>
          <p:cNvPr id="3" name="Content Placeholder 2"/>
          <p:cNvSpPr>
            <a:spLocks noGrp="1"/>
          </p:cNvSpPr>
          <p:nvPr>
            <p:ph idx="1"/>
          </p:nvPr>
        </p:nvSpPr>
        <p:spPr>
          <a:xfrm>
            <a:off x="502920" y="530352"/>
            <a:ext cx="8183880" cy="5184648"/>
          </a:xfrm>
        </p:spPr>
        <p:txBody>
          <a:bodyPr>
            <a:normAutofit lnSpcReduction="10000"/>
          </a:bodyPr>
          <a:lstStyle/>
          <a:p>
            <a:r>
              <a:rPr lang="id-ID" dirty="0" smtClean="0"/>
              <a:t>From the manuscript above, it appear</a:t>
            </a:r>
            <a:r>
              <a:rPr lang="en-US" dirty="0" smtClean="0"/>
              <a:t>s</a:t>
            </a:r>
            <a:r>
              <a:rPr lang="id-ID" dirty="0" smtClean="0"/>
              <a:t> the doctrine that women rights are on studying, educating  and teaching.</a:t>
            </a:r>
            <a:r>
              <a:rPr lang="id-ID" dirty="0"/>
              <a:t> </a:t>
            </a:r>
            <a:endParaRPr lang="id-ID" dirty="0" smtClean="0"/>
          </a:p>
          <a:p>
            <a:pPr marL="0" indent="0">
              <a:buNone/>
            </a:pPr>
            <a:endParaRPr lang="id-ID" dirty="0" smtClean="0"/>
          </a:p>
          <a:p>
            <a:r>
              <a:rPr lang="id-ID" dirty="0" smtClean="0"/>
              <a:t>Woman </a:t>
            </a:r>
            <a:r>
              <a:rPr lang="id-ID" dirty="0"/>
              <a:t>have the important role on </a:t>
            </a:r>
            <a:r>
              <a:rPr lang="id-ID" dirty="0" smtClean="0"/>
              <a:t>informatio</a:t>
            </a:r>
            <a:r>
              <a:rPr lang="en-US" dirty="0" smtClean="0"/>
              <a:t>n</a:t>
            </a:r>
            <a:r>
              <a:rPr lang="id-ID" dirty="0" smtClean="0"/>
              <a:t> </a:t>
            </a:r>
            <a:r>
              <a:rPr lang="id-ID" dirty="0"/>
              <a:t>literacy and must be improve their ability on </a:t>
            </a:r>
            <a:r>
              <a:rPr lang="id-ID" dirty="0" smtClean="0"/>
              <a:t>it</a:t>
            </a:r>
          </a:p>
          <a:p>
            <a:pPr marL="0" indent="0">
              <a:buNone/>
            </a:pPr>
            <a:endParaRPr lang="id-ID" dirty="0"/>
          </a:p>
          <a:p>
            <a:r>
              <a:rPr lang="id-ID" dirty="0"/>
              <a:t>It is necessary to advance  information literacy skills among people </a:t>
            </a:r>
            <a:r>
              <a:rPr lang="en-US" dirty="0"/>
              <a:t>that</a:t>
            </a:r>
            <a:r>
              <a:rPr lang="id-ID" dirty="0"/>
              <a:t> can be started from the smallest community, it is </a:t>
            </a:r>
            <a:r>
              <a:rPr lang="en-US" dirty="0"/>
              <a:t>a </a:t>
            </a:r>
            <a:r>
              <a:rPr lang="id-ID" dirty="0"/>
              <a:t>family</a:t>
            </a:r>
            <a:r>
              <a:rPr lang="id-ID" dirty="0" smtClean="0"/>
              <a:t>.</a:t>
            </a:r>
          </a:p>
          <a:p>
            <a:pPr marL="0" indent="0">
              <a:buNone/>
            </a:pPr>
            <a:endParaRPr lang="id-ID" dirty="0"/>
          </a:p>
          <a:p>
            <a:endParaRPr lang="id-ID" dirty="0"/>
          </a:p>
        </p:txBody>
      </p:sp>
    </p:spTree>
    <p:extLst>
      <p:ext uri="{BB962C8B-B14F-4D97-AF65-F5344CB8AC3E}">
        <p14:creationId xmlns:p14="http://schemas.microsoft.com/office/powerpoint/2010/main" xmlns="" val="3793366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id-ID" dirty="0"/>
          </a:p>
        </p:txBody>
      </p:sp>
      <p:sp>
        <p:nvSpPr>
          <p:cNvPr id="3" name="Content Placeholder 2"/>
          <p:cNvSpPr>
            <a:spLocks noGrp="1"/>
          </p:cNvSpPr>
          <p:nvPr>
            <p:ph idx="1"/>
          </p:nvPr>
        </p:nvSpPr>
        <p:spPr>
          <a:xfrm>
            <a:off x="457200" y="764704"/>
            <a:ext cx="8229600" cy="5832648"/>
          </a:xfrm>
        </p:spPr>
        <p:txBody>
          <a:bodyPr>
            <a:normAutofit/>
          </a:bodyPr>
          <a:lstStyle/>
          <a:p>
            <a:pPr marL="0" indent="0">
              <a:buNone/>
            </a:pPr>
            <a:endParaRPr lang="id-ID" dirty="0" smtClean="0"/>
          </a:p>
          <a:p>
            <a:r>
              <a:rPr lang="id-ID" dirty="0"/>
              <a:t>the role of women in society, especially mothers become more important in disseminating information literacy especially in their family</a:t>
            </a:r>
          </a:p>
          <a:p>
            <a:pPr marL="0" indent="0">
              <a:buNone/>
            </a:pPr>
            <a:endParaRPr lang="id-ID" dirty="0" smtClean="0"/>
          </a:p>
          <a:p>
            <a:r>
              <a:rPr lang="id-ID" dirty="0" smtClean="0"/>
              <a:t>Awareness </a:t>
            </a:r>
            <a:r>
              <a:rPr lang="id-ID" dirty="0"/>
              <a:t>of the role of women above will improve the information literacy </a:t>
            </a:r>
            <a:r>
              <a:rPr lang="id-ID" dirty="0" smtClean="0"/>
              <a:t>skills in </a:t>
            </a:r>
            <a:r>
              <a:rPr lang="id-ID" dirty="0"/>
              <a:t>society and minimize the negative impact of open access information on youth and </a:t>
            </a:r>
            <a:r>
              <a:rPr lang="en-US" dirty="0"/>
              <a:t>larger</a:t>
            </a:r>
            <a:r>
              <a:rPr lang="id-ID" dirty="0"/>
              <a:t> community.</a:t>
            </a:r>
            <a:endParaRPr lang="id-ID" dirty="0" smtClean="0"/>
          </a:p>
          <a:p>
            <a:endParaRPr lang="id-ID" dirty="0" smtClean="0"/>
          </a:p>
          <a:p>
            <a:endParaRPr lang="id-ID" dirty="0"/>
          </a:p>
        </p:txBody>
      </p:sp>
    </p:spTree>
    <p:extLst>
      <p:ext uri="{BB962C8B-B14F-4D97-AF65-F5344CB8AC3E}">
        <p14:creationId xmlns:p14="http://schemas.microsoft.com/office/powerpoint/2010/main" xmlns="" val="3886920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marL="0" indent="0">
              <a:buNone/>
            </a:pPr>
            <a:endParaRPr lang="id-ID" sz="5400" dirty="0" smtClean="0"/>
          </a:p>
          <a:p>
            <a:pPr marL="0" indent="0">
              <a:buNone/>
            </a:pPr>
            <a:endParaRPr lang="id-ID" sz="5400" dirty="0" smtClean="0"/>
          </a:p>
          <a:p>
            <a:pPr marL="0" indent="0">
              <a:buNone/>
            </a:pPr>
            <a:r>
              <a:rPr lang="id-ID" sz="5400" dirty="0" smtClean="0">
                <a:latin typeface="Algerian" pitchFamily="82" charset="0"/>
              </a:rPr>
              <a:t>	</a:t>
            </a:r>
            <a:r>
              <a:rPr lang="id-ID" sz="3600" dirty="0" smtClean="0">
                <a:latin typeface="Algerian" pitchFamily="82" charset="0"/>
              </a:rPr>
              <a:t>Thank you</a:t>
            </a:r>
            <a:endParaRPr lang="id-ID" sz="3600" dirty="0">
              <a:latin typeface="Algerian" pitchFamily="82" charset="0"/>
            </a:endParaRPr>
          </a:p>
        </p:txBody>
      </p:sp>
    </p:spTree>
    <p:extLst>
      <p:ext uri="{BB962C8B-B14F-4D97-AF65-F5344CB8AC3E}">
        <p14:creationId xmlns:p14="http://schemas.microsoft.com/office/powerpoint/2010/main" xmlns="" val="55128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2920" y="533400"/>
            <a:ext cx="8183880" cy="4876800"/>
          </a:xfrm>
        </p:spPr>
        <p:txBody>
          <a:bodyPr>
            <a:normAutofit lnSpcReduction="10000"/>
          </a:bodyPr>
          <a:lstStyle/>
          <a:p>
            <a:r>
              <a:rPr lang="id-ID" sz="3200" dirty="0"/>
              <a:t>By</a:t>
            </a:r>
            <a:r>
              <a:rPr lang="id-ID" sz="3200" b="1" dirty="0"/>
              <a:t> </a:t>
            </a:r>
            <a:r>
              <a:rPr lang="id-ID" sz="3200" dirty="0"/>
              <a:t> Ida Nor’aini Hadna &amp; Isrowiyanti</a:t>
            </a:r>
            <a:br>
              <a:rPr lang="id-ID" sz="3200" dirty="0"/>
            </a:br>
            <a:r>
              <a:rPr lang="id-ID" sz="3200" dirty="0"/>
              <a:t>UIN Sunan Kalijaga Yogyakarta Indonesia</a:t>
            </a:r>
            <a:br>
              <a:rPr lang="id-ID" sz="3200" dirty="0"/>
            </a:br>
            <a:r>
              <a:rPr lang="id-ID" sz="3200" i="1" u="sng" dirty="0">
                <a:hlinkClick r:id="rId2"/>
              </a:rPr>
              <a:t>hadnaaini@gmail.com</a:t>
            </a:r>
            <a:r>
              <a:rPr lang="id-ID" sz="3200" dirty="0"/>
              <a:t/>
            </a:r>
            <a:br>
              <a:rPr lang="id-ID" sz="3200" dirty="0"/>
            </a:br>
            <a:r>
              <a:rPr lang="id-ID" sz="3200" i="1" u="sng" dirty="0">
                <a:hlinkClick r:id="rId3"/>
              </a:rPr>
              <a:t>isrowiyanti2016@gmail.com</a:t>
            </a:r>
            <a:r>
              <a:rPr lang="id-ID" sz="3200" i="1" u="sng" dirty="0"/>
              <a:t> </a:t>
            </a:r>
          </a:p>
          <a:p>
            <a:endParaRPr lang="id-ID" sz="3200" i="1" u="sng" dirty="0"/>
          </a:p>
          <a:p>
            <a:r>
              <a:rPr lang="id-ID" sz="3200" dirty="0"/>
              <a:t>Presented on 5th International Conference of Asian Special Libraries (ICoASL 2017</a:t>
            </a:r>
            <a:r>
              <a:rPr lang="en-US" sz="3200" dirty="0" smtClean="0"/>
              <a:t>)</a:t>
            </a:r>
            <a:r>
              <a:rPr lang="id-ID" sz="3200" dirty="0" smtClean="0"/>
              <a:t> UIN </a:t>
            </a:r>
            <a:r>
              <a:rPr lang="id-ID" sz="3200" dirty="0"/>
              <a:t>Sunan Kalijaga Yogyakarta </a:t>
            </a:r>
            <a:r>
              <a:rPr lang="id-ID" sz="3200" dirty="0" smtClean="0"/>
              <a:t>Indonesia </a:t>
            </a:r>
            <a:r>
              <a:rPr lang="id-ID" sz="3200" dirty="0"/>
              <a:t>9-12 Mei 2017</a:t>
            </a:r>
          </a:p>
          <a:p>
            <a:endParaRPr lang="id-ID" i="1" u="sng" dirty="0"/>
          </a:p>
          <a:p>
            <a:endParaRPr lang="id-ID" dirty="0"/>
          </a:p>
        </p:txBody>
      </p:sp>
    </p:spTree>
    <p:extLst>
      <p:ext uri="{BB962C8B-B14F-4D97-AF65-F5344CB8AC3E}">
        <p14:creationId xmlns:p14="http://schemas.microsoft.com/office/powerpoint/2010/main" xmlns="" val="25375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r>
              <a:rPr lang="id-ID" sz="2800" dirty="0" smtClean="0"/>
              <a:t>introduction</a:t>
            </a:r>
            <a:endParaRPr lang="id-ID" sz="2800" dirty="0"/>
          </a:p>
        </p:txBody>
      </p:sp>
      <p:sp>
        <p:nvSpPr>
          <p:cNvPr id="3" name="Content Placeholder 2"/>
          <p:cNvSpPr>
            <a:spLocks noGrp="1"/>
          </p:cNvSpPr>
          <p:nvPr>
            <p:ph idx="1"/>
          </p:nvPr>
        </p:nvSpPr>
        <p:spPr>
          <a:xfrm>
            <a:off x="457200" y="692696"/>
            <a:ext cx="8229600" cy="5976664"/>
          </a:xfrm>
        </p:spPr>
        <p:txBody>
          <a:bodyPr>
            <a:normAutofit fontScale="92500"/>
          </a:bodyPr>
          <a:lstStyle/>
          <a:p>
            <a:r>
              <a:rPr lang="id-ID" dirty="0" smtClean="0"/>
              <a:t>In the digital age, from children, teenagers, and adult can access the information only from the gadget in the hands easily. Openness and freedom in information access, transparancy and accessing information cause the flood of the accurate, reliable, included the false information.</a:t>
            </a:r>
          </a:p>
          <a:p>
            <a:pPr marL="0" indent="0">
              <a:buNone/>
            </a:pPr>
            <a:endParaRPr lang="id-ID" dirty="0" smtClean="0"/>
          </a:p>
          <a:p>
            <a:r>
              <a:rPr lang="id-ID" dirty="0" smtClean="0"/>
              <a:t>Effect of openness and information freedom</a:t>
            </a:r>
          </a:p>
          <a:p>
            <a:pPr marL="984250" indent="-631825"/>
            <a:r>
              <a:rPr lang="id-ID" dirty="0" smtClean="0"/>
              <a:t>Speed up the knowledge development</a:t>
            </a:r>
          </a:p>
          <a:p>
            <a:pPr marL="984250" indent="-631825"/>
            <a:r>
              <a:rPr lang="id-ID" dirty="0" smtClean="0"/>
              <a:t>Expand  the peoples access</a:t>
            </a:r>
          </a:p>
          <a:p>
            <a:pPr marL="984250" indent="-631825"/>
            <a:r>
              <a:rPr lang="id-ID" dirty="0" smtClean="0"/>
              <a:t>Expand the spread of  knowledge and new ideas </a:t>
            </a:r>
          </a:p>
        </p:txBody>
      </p:sp>
    </p:spTree>
    <p:extLst>
      <p:ext uri="{BB962C8B-B14F-4D97-AF65-F5344CB8AC3E}">
        <p14:creationId xmlns:p14="http://schemas.microsoft.com/office/powerpoint/2010/main" xmlns="" val="2182610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352425" indent="0">
              <a:buNone/>
            </a:pPr>
            <a:r>
              <a:rPr lang="id-ID" sz="3200" dirty="0" smtClean="0"/>
              <a:t>The false information, </a:t>
            </a:r>
          </a:p>
          <a:p>
            <a:pPr marL="984250" indent="-631825"/>
            <a:r>
              <a:rPr lang="id-ID" sz="3200" dirty="0" smtClean="0"/>
              <a:t>Unfiltered </a:t>
            </a:r>
            <a:r>
              <a:rPr lang="id-ID" sz="3200" dirty="0"/>
              <a:t>information</a:t>
            </a:r>
          </a:p>
          <a:p>
            <a:pPr marL="984250" indent="-631825"/>
            <a:r>
              <a:rPr lang="id-ID" sz="3200" dirty="0"/>
              <a:t>Influence peace of people life</a:t>
            </a:r>
          </a:p>
          <a:p>
            <a:pPr marL="984250" indent="-631825"/>
            <a:r>
              <a:rPr lang="id-ID" sz="3200" dirty="0"/>
              <a:t>Tend to devide the </a:t>
            </a:r>
            <a:r>
              <a:rPr lang="id-ID" sz="3200" dirty="0" smtClean="0"/>
              <a:t>society, threaten the nation</a:t>
            </a:r>
          </a:p>
          <a:p>
            <a:pPr marL="352425" indent="0">
              <a:buNone/>
            </a:pPr>
            <a:endParaRPr lang="id-ID" sz="3200" dirty="0"/>
          </a:p>
          <a:p>
            <a:endParaRPr lang="id-ID" dirty="0"/>
          </a:p>
        </p:txBody>
      </p:sp>
    </p:spTree>
    <p:extLst>
      <p:ext uri="{BB962C8B-B14F-4D97-AF65-F5344CB8AC3E}">
        <p14:creationId xmlns:p14="http://schemas.microsoft.com/office/powerpoint/2010/main" xmlns="" val="263856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2920" y="5562600"/>
            <a:ext cx="8183880" cy="472440"/>
          </a:xfrm>
        </p:spPr>
        <p:txBody>
          <a:bodyPr>
            <a:normAutofit fontScale="90000"/>
          </a:bodyPr>
          <a:lstStyle/>
          <a:p>
            <a:endParaRPr lang="id-ID" dirty="0"/>
          </a:p>
        </p:txBody>
      </p:sp>
      <p:sp>
        <p:nvSpPr>
          <p:cNvPr id="5" name="Content Placeholder 4"/>
          <p:cNvSpPr>
            <a:spLocks noGrp="1"/>
          </p:cNvSpPr>
          <p:nvPr>
            <p:ph idx="1"/>
          </p:nvPr>
        </p:nvSpPr>
        <p:spPr>
          <a:xfrm>
            <a:off x="502920" y="530352"/>
            <a:ext cx="8183880" cy="5184648"/>
          </a:xfrm>
        </p:spPr>
        <p:txBody>
          <a:bodyPr>
            <a:normAutofit fontScale="77500" lnSpcReduction="20000"/>
          </a:bodyPr>
          <a:lstStyle/>
          <a:p>
            <a:r>
              <a:rPr lang="id-ID" dirty="0" smtClean="0"/>
              <a:t>Based on the research by </a:t>
            </a:r>
            <a:r>
              <a:rPr lang="id-ID" dirty="0"/>
              <a:t>the Ministry of Education and Culture (Kemendikbud) and the Ministry of Communication and Information (Kemenkominfo) </a:t>
            </a:r>
            <a:r>
              <a:rPr lang="id-ID" dirty="0" smtClean="0"/>
              <a:t>the intellectuals can be the civtim of false information.</a:t>
            </a:r>
          </a:p>
          <a:p>
            <a:pPr marL="0" indent="0">
              <a:buNone/>
            </a:pPr>
            <a:endParaRPr lang="id-ID" dirty="0" smtClean="0"/>
          </a:p>
          <a:p>
            <a:r>
              <a:rPr lang="id-ID" dirty="0" smtClean="0"/>
              <a:t>Largely, transition generation easy to believe in false information. Generation that in the childhood hasn’t been in contact with technology, but </a:t>
            </a:r>
            <a:r>
              <a:rPr lang="id-ID" dirty="0"/>
              <a:t>when adults begin to know the world of </a:t>
            </a:r>
            <a:r>
              <a:rPr lang="id-ID" dirty="0" smtClean="0"/>
              <a:t>technology</a:t>
            </a:r>
          </a:p>
          <a:p>
            <a:endParaRPr lang="id-ID" dirty="0" smtClean="0"/>
          </a:p>
          <a:p>
            <a:r>
              <a:rPr lang="id-ID" dirty="0"/>
              <a:t>the children were born already in contact with the technology will be more selective and do not easily believe the </a:t>
            </a:r>
            <a:r>
              <a:rPr lang="id-ID" dirty="0" smtClean="0"/>
              <a:t>false information, </a:t>
            </a:r>
            <a:r>
              <a:rPr lang="id-ID" dirty="0"/>
              <a:t>because they can track down the source of the news by technology</a:t>
            </a:r>
            <a:endParaRPr lang="id-ID" dirty="0" smtClean="0"/>
          </a:p>
          <a:p>
            <a:endParaRPr lang="id-ID" dirty="0"/>
          </a:p>
        </p:txBody>
      </p:sp>
    </p:spTree>
    <p:extLst>
      <p:ext uri="{BB962C8B-B14F-4D97-AF65-F5344CB8AC3E}">
        <p14:creationId xmlns:p14="http://schemas.microsoft.com/office/powerpoint/2010/main" xmlns="" val="2296466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867400"/>
            <a:ext cx="8183880" cy="533400"/>
          </a:xfrm>
        </p:spPr>
        <p:txBody>
          <a:bodyPr>
            <a:normAutofit fontScale="90000"/>
          </a:bodyPr>
          <a:lstStyle/>
          <a:p>
            <a:r>
              <a:rPr lang="id-ID" dirty="0" smtClean="0"/>
              <a:t>Discussin</a:t>
            </a:r>
            <a:endParaRPr lang="id-ID" dirty="0"/>
          </a:p>
        </p:txBody>
      </p:sp>
      <p:sp>
        <p:nvSpPr>
          <p:cNvPr id="3" name="Content Placeholder 2"/>
          <p:cNvSpPr>
            <a:spLocks noGrp="1"/>
          </p:cNvSpPr>
          <p:nvPr>
            <p:ph idx="1"/>
          </p:nvPr>
        </p:nvSpPr>
        <p:spPr>
          <a:xfrm>
            <a:off x="457200" y="533400"/>
            <a:ext cx="8412480" cy="5181600"/>
          </a:xfrm>
        </p:spPr>
        <p:txBody>
          <a:bodyPr>
            <a:normAutofit fontScale="62500" lnSpcReduction="20000"/>
          </a:bodyPr>
          <a:lstStyle/>
          <a:p>
            <a:r>
              <a:rPr lang="id-ID" sz="3600" dirty="0" smtClean="0"/>
              <a:t>False information </a:t>
            </a:r>
            <a:r>
              <a:rPr lang="id-ID" sz="3600" dirty="0"/>
              <a:t>will not be severely impacted for the nation </a:t>
            </a:r>
            <a:r>
              <a:rPr lang="id-ID" sz="3600" dirty="0" smtClean="0"/>
              <a:t>if the </a:t>
            </a:r>
            <a:r>
              <a:rPr lang="id-ID" sz="3600" dirty="0"/>
              <a:t>people already get information </a:t>
            </a:r>
            <a:r>
              <a:rPr lang="id-ID" sz="3600" dirty="0" smtClean="0"/>
              <a:t>literacy.</a:t>
            </a:r>
          </a:p>
          <a:p>
            <a:endParaRPr lang="id-ID" sz="3600" dirty="0"/>
          </a:p>
          <a:p>
            <a:r>
              <a:rPr lang="id-ID" sz="3600" dirty="0"/>
              <a:t>Some of people don’t have the information literacy ability, </a:t>
            </a:r>
            <a:r>
              <a:rPr lang="id-ID" sz="3600" dirty="0" smtClean="0"/>
              <a:t>it cause the false information influence rapidly.</a:t>
            </a:r>
          </a:p>
          <a:p>
            <a:endParaRPr lang="id-ID" sz="3600" dirty="0"/>
          </a:p>
          <a:p>
            <a:r>
              <a:rPr lang="id-ID" sz="3600" dirty="0"/>
              <a:t>Therefore all the society elements including women, have responsibility to review and educate our generation on making them smart </a:t>
            </a:r>
            <a:r>
              <a:rPr lang="id-ID" sz="3600" dirty="0" smtClean="0"/>
              <a:t>and</a:t>
            </a:r>
            <a:r>
              <a:rPr lang="en-US" sz="3600" dirty="0" smtClean="0"/>
              <a:t> </a:t>
            </a:r>
            <a:r>
              <a:rPr lang="en-US" sz="3600" dirty="0"/>
              <a:t>un</a:t>
            </a:r>
            <a:r>
              <a:rPr lang="id-ID" sz="3600" dirty="0"/>
              <a:t>derstanding information </a:t>
            </a:r>
            <a:r>
              <a:rPr lang="id-ID" sz="3600" dirty="0" smtClean="0"/>
              <a:t>literacy</a:t>
            </a:r>
          </a:p>
          <a:p>
            <a:endParaRPr lang="id-ID" sz="3600" dirty="0"/>
          </a:p>
          <a:p>
            <a:r>
              <a:rPr lang="id-ID" sz="3600" dirty="0" smtClean="0"/>
              <a:t>Women </a:t>
            </a:r>
            <a:r>
              <a:rPr lang="id-ID" sz="3600" dirty="0"/>
              <a:t>have the important role on society </a:t>
            </a:r>
            <a:r>
              <a:rPr lang="id-ID" sz="3600" dirty="0" smtClean="0"/>
              <a:t>education because </a:t>
            </a:r>
            <a:r>
              <a:rPr lang="id-ID" sz="3600" dirty="0"/>
              <a:t>women as a mother </a:t>
            </a:r>
            <a:r>
              <a:rPr lang="id-ID" sz="3600" dirty="0" smtClean="0"/>
              <a:t>have </a:t>
            </a:r>
            <a:r>
              <a:rPr lang="id-ID" sz="3600" dirty="0"/>
              <a:t>a very </a:t>
            </a:r>
            <a:r>
              <a:rPr lang="en-US" sz="3600" dirty="0"/>
              <a:t>big</a:t>
            </a:r>
            <a:r>
              <a:rPr lang="id-ID" sz="3600" dirty="0"/>
              <a:t> responsibility to educate their </a:t>
            </a:r>
            <a:r>
              <a:rPr lang="id-ID" sz="3600" dirty="0" smtClean="0"/>
              <a:t>children</a:t>
            </a:r>
          </a:p>
          <a:p>
            <a:endParaRPr lang="id-ID" sz="3600" dirty="0" smtClean="0"/>
          </a:p>
          <a:p>
            <a:pPr marL="0" indent="0">
              <a:buNone/>
            </a:pPr>
            <a:endParaRPr lang="id-ID" sz="3600" dirty="0"/>
          </a:p>
          <a:p>
            <a:endParaRPr lang="id-ID" dirty="0"/>
          </a:p>
        </p:txBody>
      </p:sp>
    </p:spTree>
    <p:extLst>
      <p:ext uri="{BB962C8B-B14F-4D97-AF65-F5344CB8AC3E}">
        <p14:creationId xmlns:p14="http://schemas.microsoft.com/office/powerpoint/2010/main" xmlns="" val="2367705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02920" y="530352"/>
            <a:ext cx="8183880" cy="5565648"/>
          </a:xfrm>
        </p:spPr>
        <p:txBody>
          <a:bodyPr>
            <a:normAutofit lnSpcReduction="10000"/>
          </a:bodyPr>
          <a:lstStyle/>
          <a:p>
            <a:r>
              <a:rPr lang="id-ID" sz="3200" dirty="0"/>
              <a:t>The paper was written using the basic teaching of heritage </a:t>
            </a:r>
            <a:r>
              <a:rPr lang="id-ID" sz="3200" dirty="0" smtClean="0"/>
              <a:t>listed </a:t>
            </a:r>
            <a:r>
              <a:rPr lang="id-ID" sz="3200" dirty="0"/>
              <a:t>in the </a:t>
            </a:r>
            <a:r>
              <a:rPr lang="id-ID" sz="3200" dirty="0" smtClean="0"/>
              <a:t>texts of manuscripts HNMAF (tale of the Prophet Muhammad</a:t>
            </a:r>
            <a:r>
              <a:rPr lang="en-US" sz="3200" dirty="0" smtClean="0"/>
              <a:t> </a:t>
            </a:r>
            <a:r>
              <a:rPr lang="id-ID" sz="3200" dirty="0" smtClean="0"/>
              <a:t>on </a:t>
            </a:r>
            <a:r>
              <a:rPr lang="en-US" sz="3200" dirty="0" smtClean="0"/>
              <a:t>t</a:t>
            </a:r>
            <a:r>
              <a:rPr lang="id-ID" sz="3200" dirty="0" smtClean="0"/>
              <a:t>eaching </a:t>
            </a:r>
            <a:r>
              <a:rPr lang="en-US" sz="3200" dirty="0"/>
              <a:t>h</a:t>
            </a:r>
            <a:r>
              <a:rPr lang="id-ID" sz="3200" dirty="0"/>
              <a:t>er daughter </a:t>
            </a:r>
            <a:r>
              <a:rPr lang="id-ID" sz="3200" dirty="0" smtClean="0"/>
              <a:t>Fatimah). </a:t>
            </a:r>
          </a:p>
          <a:p>
            <a:endParaRPr lang="id-ID" sz="3200" dirty="0" smtClean="0"/>
          </a:p>
          <a:p>
            <a:pPr marL="0" indent="0">
              <a:buNone/>
            </a:pPr>
            <a:r>
              <a:rPr lang="id-ID" sz="3200" dirty="0" smtClean="0"/>
              <a:t>3 </a:t>
            </a:r>
            <a:r>
              <a:rPr lang="id-ID" sz="3200" dirty="0"/>
              <a:t>manuscrips stored in Nasional </a:t>
            </a:r>
            <a:r>
              <a:rPr lang="id-ID" sz="3200" dirty="0" smtClean="0"/>
              <a:t>library with codes</a:t>
            </a:r>
            <a:endParaRPr lang="id-ID" sz="3200" dirty="0"/>
          </a:p>
          <a:p>
            <a:pPr marL="633413" indent="0">
              <a:buNone/>
            </a:pPr>
            <a:r>
              <a:rPr lang="id-ID" sz="3200" dirty="0"/>
              <a:t>ML.52 B, </a:t>
            </a:r>
          </a:p>
          <a:p>
            <a:pPr marL="633413" indent="0">
              <a:buNone/>
            </a:pPr>
            <a:r>
              <a:rPr lang="id-ID" sz="3200" dirty="0"/>
              <a:t>ML. 388 C, dan</a:t>
            </a:r>
          </a:p>
          <a:p>
            <a:pPr marL="633413" indent="0">
              <a:buNone/>
            </a:pPr>
            <a:r>
              <a:rPr lang="id-ID" sz="3200" dirty="0" smtClean="0"/>
              <a:t>ML</a:t>
            </a:r>
            <a:r>
              <a:rPr lang="id-ID" sz="3200" dirty="0"/>
              <a:t>. 648 (w.94). </a:t>
            </a:r>
          </a:p>
          <a:p>
            <a:endParaRPr lang="id-ID" dirty="0"/>
          </a:p>
          <a:p>
            <a:pPr marL="0" indent="0">
              <a:buNone/>
            </a:pPr>
            <a:endParaRPr lang="id-ID" dirty="0" smtClean="0"/>
          </a:p>
          <a:p>
            <a:endParaRPr lang="id-ID" dirty="0"/>
          </a:p>
        </p:txBody>
      </p:sp>
    </p:spTree>
    <p:extLst>
      <p:ext uri="{BB962C8B-B14F-4D97-AF65-F5344CB8AC3E}">
        <p14:creationId xmlns:p14="http://schemas.microsoft.com/office/powerpoint/2010/main" xmlns="" val="319815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472440"/>
          </a:xfrm>
        </p:spPr>
        <p:txBody>
          <a:bodyPr>
            <a:normAutofit fontScale="90000"/>
          </a:bodyPr>
          <a:lstStyle/>
          <a:p>
            <a:endParaRPr lang="id-ID" dirty="0"/>
          </a:p>
        </p:txBody>
      </p:sp>
      <p:sp>
        <p:nvSpPr>
          <p:cNvPr id="3" name="Content Placeholder 2"/>
          <p:cNvSpPr>
            <a:spLocks noGrp="1"/>
          </p:cNvSpPr>
          <p:nvPr>
            <p:ph idx="1"/>
          </p:nvPr>
        </p:nvSpPr>
        <p:spPr>
          <a:xfrm>
            <a:off x="502920" y="228600"/>
            <a:ext cx="8183880" cy="5181600"/>
          </a:xfrm>
        </p:spPr>
        <p:txBody>
          <a:bodyPr>
            <a:normAutofit fontScale="85000" lnSpcReduction="10000"/>
          </a:bodyPr>
          <a:lstStyle/>
          <a:p>
            <a:pPr marL="0" indent="0">
              <a:buNone/>
            </a:pPr>
            <a:endParaRPr lang="id-ID" sz="3200" dirty="0" smtClean="0"/>
          </a:p>
          <a:p>
            <a:pPr>
              <a:buFont typeface="Wingdings" pitchFamily="2" charset="2"/>
              <a:buChar char="q"/>
            </a:pPr>
            <a:r>
              <a:rPr lang="id-ID" sz="3200" dirty="0" smtClean="0"/>
              <a:t>Through </a:t>
            </a:r>
            <a:r>
              <a:rPr lang="id-ID" sz="3200" dirty="0"/>
              <a:t>the texts, it has known that our ancestors want to equip the women with knowledge that is important in their life</a:t>
            </a:r>
            <a:r>
              <a:rPr lang="id-ID" sz="3200" dirty="0" smtClean="0"/>
              <a:t>.</a:t>
            </a:r>
          </a:p>
          <a:p>
            <a:pPr>
              <a:buFont typeface="Wingdings" pitchFamily="2" charset="2"/>
              <a:buChar char="q"/>
            </a:pPr>
            <a:endParaRPr lang="id-ID" sz="3200" dirty="0" smtClean="0"/>
          </a:p>
          <a:p>
            <a:pPr>
              <a:buFont typeface="Wingdings" pitchFamily="2" charset="2"/>
              <a:buChar char="q"/>
            </a:pPr>
            <a:r>
              <a:rPr lang="id-ID" sz="3200" dirty="0"/>
              <a:t>Reseach and study on ancient manuscripts is important to reveal the content and </a:t>
            </a:r>
            <a:r>
              <a:rPr lang="en-US" sz="3200" dirty="0"/>
              <a:t>to know</a:t>
            </a:r>
            <a:r>
              <a:rPr lang="id-ID" sz="3200" dirty="0"/>
              <a:t> the wisdom contained on it, so it can be more usefull </a:t>
            </a:r>
            <a:r>
              <a:rPr lang="id-ID" sz="3200" dirty="0" smtClean="0"/>
              <a:t>to the society.</a:t>
            </a:r>
          </a:p>
          <a:p>
            <a:pPr marL="0" indent="0">
              <a:buNone/>
            </a:pPr>
            <a:endParaRPr lang="id-ID" sz="3200" dirty="0" smtClean="0"/>
          </a:p>
          <a:p>
            <a:pPr>
              <a:buFont typeface="Wingdings" pitchFamily="2" charset="2"/>
              <a:buChar char="q"/>
            </a:pPr>
            <a:r>
              <a:rPr lang="id-ID" sz="3200" dirty="0"/>
              <a:t>The existence of ancient manuscripts are very important to be maintained and </a:t>
            </a:r>
            <a:r>
              <a:rPr lang="id-ID" sz="3200" dirty="0" smtClean="0"/>
              <a:t>preserved by the institution</a:t>
            </a:r>
            <a:endParaRPr lang="id-ID" sz="3200" dirty="0"/>
          </a:p>
          <a:p>
            <a:pPr marL="0" indent="0">
              <a:buNone/>
            </a:pPr>
            <a:endParaRPr lang="id-ID" sz="3200" dirty="0"/>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xmlns="" val="523525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Writing </a:t>
            </a:r>
            <a:r>
              <a:rPr lang="id-ID" dirty="0" smtClean="0"/>
              <a:t>purpose this paper is for knowing the </a:t>
            </a:r>
            <a:r>
              <a:rPr lang="id-ID" dirty="0"/>
              <a:t>teachings given by </a:t>
            </a:r>
            <a:r>
              <a:rPr lang="id-ID" dirty="0" smtClean="0"/>
              <a:t>Prophet Muhammad </a:t>
            </a:r>
            <a:r>
              <a:rPr lang="id-ID" dirty="0"/>
              <a:t>to his daughter, Fatimah contained in HNMAF. Furthermore, through the study of the teaching concept we want to know the role of women in society, especially in doing the information literacy</a:t>
            </a:r>
          </a:p>
          <a:p>
            <a:endParaRPr lang="id-ID" dirty="0"/>
          </a:p>
        </p:txBody>
      </p:sp>
    </p:spTree>
    <p:extLst>
      <p:ext uri="{BB962C8B-B14F-4D97-AF65-F5344CB8AC3E}">
        <p14:creationId xmlns:p14="http://schemas.microsoft.com/office/powerpoint/2010/main" xmlns="" val="36877820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1754</TotalTime>
  <Words>1078</Words>
  <Application>Microsoft Office PowerPoint</Application>
  <PresentationFormat>On-screen Show (4:3)</PresentationFormat>
  <Paragraphs>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Aspect</vt:lpstr>
      <vt:lpstr>WOMEN'S ROLE IN IMPROVING THE INFORMATION LITERACY: A STUDY OF MANUSCRIPTS “HIKAYAT NABI MENGAJAR ANAKNYA FATIMAH: SUNTINGAN TEKS DAN TELAAH KONSEP AJARAN ISLAM TENTANG WANITA  (Tale of Prophet Muhammad on teaching his daughter Fatimah: edit texts and concepts study on teaching of Islam about woman)</vt:lpstr>
      <vt:lpstr>Slide 2</vt:lpstr>
      <vt:lpstr>introduction</vt:lpstr>
      <vt:lpstr>Slide 4</vt:lpstr>
      <vt:lpstr>Slide 5</vt:lpstr>
      <vt:lpstr>Discussin</vt:lpstr>
      <vt:lpstr>Slide 7</vt:lpstr>
      <vt:lpstr>Slide 8</vt:lpstr>
      <vt:lpstr>Slide 9</vt:lpstr>
      <vt:lpstr>Teaching in manuscripts</vt:lpstr>
      <vt:lpstr>Women’s important role in information lieracy</vt:lpstr>
      <vt:lpstr>Slide 12</vt:lpstr>
      <vt:lpstr>Slide 13</vt:lpstr>
      <vt:lpstr>Slide 14</vt:lpstr>
      <vt:lpstr>Slide 15</vt:lpstr>
      <vt:lpstr>Slide 16</vt:lpstr>
      <vt:lpstr>conclusion</vt:lpstr>
      <vt:lpstr>Slide 18</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INDONESIAN WOMEN'S ROLE IN IMPROVING THE INFORMATION LITERACY: A STUDY OF MANUSCRIPTS “HIKAYAT NABI MENGAJAR ANAKNYA FATIMAH: SUNTINGAN TEKS DAN TELAAH KONSEP AJARAN ISLAM TENTANG WANITA</dc:title>
  <dc:creator>windows</dc:creator>
  <cp:lastModifiedBy>My Computer</cp:lastModifiedBy>
  <cp:revision>131</cp:revision>
  <dcterms:created xsi:type="dcterms:W3CDTF">2017-05-05T17:47:39Z</dcterms:created>
  <dcterms:modified xsi:type="dcterms:W3CDTF">2017-05-11T03:28:09Z</dcterms:modified>
</cp:coreProperties>
</file>