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74" r:id="rId3"/>
    <p:sldId id="257" r:id="rId4"/>
    <p:sldId id="258" r:id="rId5"/>
    <p:sldId id="259" r:id="rId6"/>
    <p:sldId id="275" r:id="rId7"/>
    <p:sldId id="260" r:id="rId8"/>
    <p:sldId id="276" r:id="rId9"/>
    <p:sldId id="277" r:id="rId10"/>
    <p:sldId id="261"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CD505B-BCC9-47FA-AD3C-B1226D580C9B}" type="doc">
      <dgm:prSet loTypeId="urn:microsoft.com/office/officeart/2005/8/layout/bProcess2" loCatId="process" qsTypeId="urn:microsoft.com/office/officeart/2005/8/quickstyle/simple1" qsCatId="simple" csTypeId="urn:microsoft.com/office/officeart/2005/8/colors/accent1_2" csCatId="accent1" phldr="1"/>
      <dgm:spPr/>
      <dgm:t>
        <a:bodyPr/>
        <a:lstStyle/>
        <a:p>
          <a:endParaRPr lang="en-IN"/>
        </a:p>
      </dgm:t>
    </dgm:pt>
    <dgm:pt modelId="{D617DE7F-3504-4C0D-B549-A0F8DF1168B6}">
      <dgm:prSet phldrT="[Text]"/>
      <dgm:spPr/>
      <dgm:t>
        <a:bodyPr/>
        <a:lstStyle/>
        <a:p>
          <a:r>
            <a:rPr lang="en-IN" dirty="0" smtClean="0"/>
            <a:t>Books</a:t>
          </a:r>
          <a:endParaRPr lang="en-IN" dirty="0"/>
        </a:p>
      </dgm:t>
    </dgm:pt>
    <dgm:pt modelId="{F1B83AE2-4833-4668-BF00-4D522FFE0513}" type="parTrans" cxnId="{986AACD1-6EAC-4219-B386-64EF406F696C}">
      <dgm:prSet/>
      <dgm:spPr/>
      <dgm:t>
        <a:bodyPr/>
        <a:lstStyle/>
        <a:p>
          <a:endParaRPr lang="en-IN"/>
        </a:p>
      </dgm:t>
    </dgm:pt>
    <dgm:pt modelId="{342609BE-1DDE-4ED9-811A-DF7109F9A622}" type="sibTrans" cxnId="{986AACD1-6EAC-4219-B386-64EF406F696C}">
      <dgm:prSet/>
      <dgm:spPr/>
      <dgm:t>
        <a:bodyPr/>
        <a:lstStyle/>
        <a:p>
          <a:endParaRPr lang="en-IN"/>
        </a:p>
      </dgm:t>
    </dgm:pt>
    <dgm:pt modelId="{71F517AA-1156-4E54-B294-C1D3654D709F}">
      <dgm:prSet phldrT="[Text]"/>
      <dgm:spPr/>
      <dgm:t>
        <a:bodyPr/>
        <a:lstStyle/>
        <a:p>
          <a:r>
            <a:rPr lang="en-IN" dirty="0" smtClean="0"/>
            <a:t>Moving Images</a:t>
          </a:r>
          <a:endParaRPr lang="en-IN" dirty="0"/>
        </a:p>
      </dgm:t>
    </dgm:pt>
    <dgm:pt modelId="{8ECE9536-0F87-461C-8226-A753483DA137}" type="parTrans" cxnId="{E7044317-B123-40B3-8522-D2823F1EC63C}">
      <dgm:prSet/>
      <dgm:spPr/>
      <dgm:t>
        <a:bodyPr/>
        <a:lstStyle/>
        <a:p>
          <a:endParaRPr lang="en-IN"/>
        </a:p>
      </dgm:t>
    </dgm:pt>
    <dgm:pt modelId="{DD9B4A71-A440-4A56-BB36-1FDC8C5D3C2F}" type="sibTrans" cxnId="{E7044317-B123-40B3-8522-D2823F1EC63C}">
      <dgm:prSet/>
      <dgm:spPr/>
      <dgm:t>
        <a:bodyPr/>
        <a:lstStyle/>
        <a:p>
          <a:endParaRPr lang="en-IN"/>
        </a:p>
      </dgm:t>
    </dgm:pt>
    <dgm:pt modelId="{D1F800F9-3BB8-45B9-8D20-C16B8BF83126}">
      <dgm:prSet phldrT="[Text]"/>
      <dgm:spPr/>
      <dgm:t>
        <a:bodyPr/>
        <a:lstStyle/>
        <a:p>
          <a:r>
            <a:rPr lang="en-IN" dirty="0" smtClean="0"/>
            <a:t>Audio</a:t>
          </a:r>
          <a:endParaRPr lang="en-IN" dirty="0"/>
        </a:p>
      </dgm:t>
    </dgm:pt>
    <dgm:pt modelId="{76FA13E1-A87F-4EB4-8A17-7D063B13192F}" type="parTrans" cxnId="{384CE0CB-9762-408D-BE33-2F40DC9E157D}">
      <dgm:prSet/>
      <dgm:spPr/>
      <dgm:t>
        <a:bodyPr/>
        <a:lstStyle/>
        <a:p>
          <a:endParaRPr lang="en-IN"/>
        </a:p>
      </dgm:t>
    </dgm:pt>
    <dgm:pt modelId="{EA1AD7D8-0857-42FB-AE3D-29F5B35F3B24}" type="sibTrans" cxnId="{384CE0CB-9762-408D-BE33-2F40DC9E157D}">
      <dgm:prSet/>
      <dgm:spPr/>
      <dgm:t>
        <a:bodyPr/>
        <a:lstStyle/>
        <a:p>
          <a:endParaRPr lang="en-IN"/>
        </a:p>
      </dgm:t>
    </dgm:pt>
    <dgm:pt modelId="{4E6E7019-0BC9-47E7-9496-9DB37ECC4386}">
      <dgm:prSet/>
      <dgm:spPr/>
      <dgm:t>
        <a:bodyPr/>
        <a:lstStyle/>
        <a:p>
          <a:r>
            <a:rPr lang="en-IN" dirty="0" smtClean="0"/>
            <a:t>News clips</a:t>
          </a:r>
          <a:endParaRPr lang="en-IN" dirty="0"/>
        </a:p>
      </dgm:t>
    </dgm:pt>
    <dgm:pt modelId="{D1B8A933-A7F8-4E54-9165-44E884C38E5B}" type="parTrans" cxnId="{5FBB4F91-1749-4BBD-B993-97CE147AF755}">
      <dgm:prSet/>
      <dgm:spPr/>
      <dgm:t>
        <a:bodyPr/>
        <a:lstStyle/>
        <a:p>
          <a:endParaRPr lang="en-IN"/>
        </a:p>
      </dgm:t>
    </dgm:pt>
    <dgm:pt modelId="{11DEEE75-9F5E-49C4-AE26-13BD10C18655}" type="sibTrans" cxnId="{5FBB4F91-1749-4BBD-B993-97CE147AF755}">
      <dgm:prSet/>
      <dgm:spPr/>
      <dgm:t>
        <a:bodyPr/>
        <a:lstStyle/>
        <a:p>
          <a:endParaRPr lang="en-IN"/>
        </a:p>
      </dgm:t>
    </dgm:pt>
    <dgm:pt modelId="{3F085013-442C-4522-9946-A432CBF29C4E}">
      <dgm:prSet/>
      <dgm:spPr/>
      <dgm:t>
        <a:bodyPr/>
        <a:lstStyle/>
        <a:p>
          <a:r>
            <a:rPr lang="en-IN" dirty="0" smtClean="0"/>
            <a:t>Web pages</a:t>
          </a:r>
          <a:endParaRPr lang="en-IN" dirty="0"/>
        </a:p>
      </dgm:t>
    </dgm:pt>
    <dgm:pt modelId="{6A918BE3-E1E0-462C-AACF-7075A46E8E8E}" type="parTrans" cxnId="{FD34D157-AB4B-448A-823D-87812E72629C}">
      <dgm:prSet/>
      <dgm:spPr/>
      <dgm:t>
        <a:bodyPr/>
        <a:lstStyle/>
        <a:p>
          <a:endParaRPr lang="en-IN"/>
        </a:p>
      </dgm:t>
    </dgm:pt>
    <dgm:pt modelId="{FC5F3A7A-CD7E-4A55-A29E-B4B5C2CA5A46}" type="sibTrans" cxnId="{FD34D157-AB4B-448A-823D-87812E72629C}">
      <dgm:prSet/>
      <dgm:spPr/>
      <dgm:t>
        <a:bodyPr/>
        <a:lstStyle/>
        <a:p>
          <a:endParaRPr lang="en-IN"/>
        </a:p>
      </dgm:t>
    </dgm:pt>
    <dgm:pt modelId="{1BA4ED46-D1ED-4177-A994-7E9D0D24A924}">
      <dgm:prSet/>
      <dgm:spPr/>
      <dgm:t>
        <a:bodyPr/>
        <a:lstStyle/>
        <a:p>
          <a:r>
            <a:rPr lang="en-IN" dirty="0" smtClean="0"/>
            <a:t>Software</a:t>
          </a:r>
          <a:endParaRPr lang="en-IN" dirty="0"/>
        </a:p>
      </dgm:t>
    </dgm:pt>
    <dgm:pt modelId="{5F561581-155D-4F86-9396-06E0D9389588}" type="parTrans" cxnId="{5EB745FA-6863-414B-AFE8-21E7383F3390}">
      <dgm:prSet/>
      <dgm:spPr/>
      <dgm:t>
        <a:bodyPr/>
        <a:lstStyle/>
        <a:p>
          <a:endParaRPr lang="en-IN"/>
        </a:p>
      </dgm:t>
    </dgm:pt>
    <dgm:pt modelId="{C5510734-2088-487F-807A-5E2F083A3E4B}" type="sibTrans" cxnId="{5EB745FA-6863-414B-AFE8-21E7383F3390}">
      <dgm:prSet/>
      <dgm:spPr/>
      <dgm:t>
        <a:bodyPr/>
        <a:lstStyle/>
        <a:p>
          <a:endParaRPr lang="en-IN"/>
        </a:p>
      </dgm:t>
    </dgm:pt>
    <dgm:pt modelId="{06C7AE0A-B441-430D-B421-1D85F12381E7}">
      <dgm:prSet/>
      <dgm:spPr/>
      <dgm:t>
        <a:bodyPr/>
        <a:lstStyle/>
        <a:p>
          <a:r>
            <a:rPr lang="en-IN" dirty="0" smtClean="0"/>
            <a:t>Still Images</a:t>
          </a:r>
          <a:endParaRPr lang="en-IN" dirty="0"/>
        </a:p>
      </dgm:t>
    </dgm:pt>
    <dgm:pt modelId="{C6E8C26B-E70E-4D8C-AAE9-1378121E401E}" type="parTrans" cxnId="{07A12A88-D6F7-4B1B-9F0E-3C66FC6FAE67}">
      <dgm:prSet/>
      <dgm:spPr/>
      <dgm:t>
        <a:bodyPr/>
        <a:lstStyle/>
        <a:p>
          <a:endParaRPr lang="en-IN"/>
        </a:p>
      </dgm:t>
    </dgm:pt>
    <dgm:pt modelId="{A76C1EF3-3D9E-4F2D-A530-9C3D2D54594A}" type="sibTrans" cxnId="{07A12A88-D6F7-4B1B-9F0E-3C66FC6FAE67}">
      <dgm:prSet/>
      <dgm:spPr/>
      <dgm:t>
        <a:bodyPr/>
        <a:lstStyle/>
        <a:p>
          <a:endParaRPr lang="en-IN"/>
        </a:p>
      </dgm:t>
    </dgm:pt>
    <dgm:pt modelId="{59FFF5AE-AD5C-4096-9F21-FEFA3A3E48F7}">
      <dgm:prSet/>
      <dgm:spPr/>
      <dgm:t>
        <a:bodyPr/>
        <a:lstStyle/>
        <a:p>
          <a:r>
            <a:rPr lang="en-IN" dirty="0" smtClean="0"/>
            <a:t>Music Concerts </a:t>
          </a:r>
          <a:endParaRPr lang="en-IN" dirty="0"/>
        </a:p>
      </dgm:t>
    </dgm:pt>
    <dgm:pt modelId="{EFF3F040-1294-4F08-A1F0-72B87F602242}" type="parTrans" cxnId="{B0AD5216-3166-4C81-B486-077533B1B1FF}">
      <dgm:prSet/>
      <dgm:spPr/>
      <dgm:t>
        <a:bodyPr/>
        <a:lstStyle/>
        <a:p>
          <a:endParaRPr lang="en-IN"/>
        </a:p>
      </dgm:t>
    </dgm:pt>
    <dgm:pt modelId="{F741F41A-22A7-4B0D-A0B9-AEF8A443EDE2}" type="sibTrans" cxnId="{B0AD5216-3166-4C81-B486-077533B1B1FF}">
      <dgm:prSet/>
      <dgm:spPr/>
      <dgm:t>
        <a:bodyPr/>
        <a:lstStyle/>
        <a:p>
          <a:endParaRPr lang="en-IN"/>
        </a:p>
      </dgm:t>
    </dgm:pt>
    <dgm:pt modelId="{F4AB0071-AE74-4146-A9CC-A7F5B64D6286}" type="pres">
      <dgm:prSet presAssocID="{2BCD505B-BCC9-47FA-AD3C-B1226D580C9B}" presName="diagram" presStyleCnt="0">
        <dgm:presLayoutVars>
          <dgm:dir/>
          <dgm:resizeHandles/>
        </dgm:presLayoutVars>
      </dgm:prSet>
      <dgm:spPr/>
      <dgm:t>
        <a:bodyPr/>
        <a:lstStyle/>
        <a:p>
          <a:endParaRPr lang="en-IN"/>
        </a:p>
      </dgm:t>
    </dgm:pt>
    <dgm:pt modelId="{25A928A6-572F-4CE9-BB10-1AD6E4868CFD}" type="pres">
      <dgm:prSet presAssocID="{D617DE7F-3504-4C0D-B549-A0F8DF1168B6}" presName="firstNode" presStyleLbl="node1" presStyleIdx="0" presStyleCnt="8">
        <dgm:presLayoutVars>
          <dgm:bulletEnabled val="1"/>
        </dgm:presLayoutVars>
      </dgm:prSet>
      <dgm:spPr/>
      <dgm:t>
        <a:bodyPr/>
        <a:lstStyle/>
        <a:p>
          <a:endParaRPr lang="en-IN"/>
        </a:p>
      </dgm:t>
    </dgm:pt>
    <dgm:pt modelId="{1B47F3D5-BFCF-4BBD-83C3-6063A96442D3}" type="pres">
      <dgm:prSet presAssocID="{342609BE-1DDE-4ED9-811A-DF7109F9A622}" presName="sibTrans" presStyleLbl="sibTrans2D1" presStyleIdx="0" presStyleCnt="7"/>
      <dgm:spPr/>
      <dgm:t>
        <a:bodyPr/>
        <a:lstStyle/>
        <a:p>
          <a:endParaRPr lang="en-IN"/>
        </a:p>
      </dgm:t>
    </dgm:pt>
    <dgm:pt modelId="{4F5EAE13-B7A8-497F-B616-FE43598E9A39}" type="pres">
      <dgm:prSet presAssocID="{71F517AA-1156-4E54-B294-C1D3654D709F}" presName="middleNode" presStyleCnt="0"/>
      <dgm:spPr/>
    </dgm:pt>
    <dgm:pt modelId="{74D1A337-890B-418D-AA01-B6FE9E206AB3}" type="pres">
      <dgm:prSet presAssocID="{71F517AA-1156-4E54-B294-C1D3654D709F}" presName="padding" presStyleLbl="node1" presStyleIdx="0" presStyleCnt="8"/>
      <dgm:spPr/>
    </dgm:pt>
    <dgm:pt modelId="{551B4664-A702-4B25-BAEA-2E17927CE785}" type="pres">
      <dgm:prSet presAssocID="{71F517AA-1156-4E54-B294-C1D3654D709F}" presName="shape" presStyleLbl="node1" presStyleIdx="1" presStyleCnt="8">
        <dgm:presLayoutVars>
          <dgm:bulletEnabled val="1"/>
        </dgm:presLayoutVars>
      </dgm:prSet>
      <dgm:spPr/>
      <dgm:t>
        <a:bodyPr/>
        <a:lstStyle/>
        <a:p>
          <a:endParaRPr lang="en-IN"/>
        </a:p>
      </dgm:t>
    </dgm:pt>
    <dgm:pt modelId="{7196A000-7423-4DF4-B029-BB1A38C449F5}" type="pres">
      <dgm:prSet presAssocID="{DD9B4A71-A440-4A56-BB36-1FDC8C5D3C2F}" presName="sibTrans" presStyleLbl="sibTrans2D1" presStyleIdx="1" presStyleCnt="7"/>
      <dgm:spPr/>
      <dgm:t>
        <a:bodyPr/>
        <a:lstStyle/>
        <a:p>
          <a:endParaRPr lang="en-IN"/>
        </a:p>
      </dgm:t>
    </dgm:pt>
    <dgm:pt modelId="{0347D90F-F5DF-48B2-9457-4137F6760B9C}" type="pres">
      <dgm:prSet presAssocID="{D1F800F9-3BB8-45B9-8D20-C16B8BF83126}" presName="middleNode" presStyleCnt="0"/>
      <dgm:spPr/>
    </dgm:pt>
    <dgm:pt modelId="{725B2531-1F35-4418-823A-9D2652396EA5}" type="pres">
      <dgm:prSet presAssocID="{D1F800F9-3BB8-45B9-8D20-C16B8BF83126}" presName="padding" presStyleLbl="node1" presStyleIdx="1" presStyleCnt="8"/>
      <dgm:spPr/>
    </dgm:pt>
    <dgm:pt modelId="{C9C99D19-A408-41E3-BC50-3FB2938D3776}" type="pres">
      <dgm:prSet presAssocID="{D1F800F9-3BB8-45B9-8D20-C16B8BF83126}" presName="shape" presStyleLbl="node1" presStyleIdx="2" presStyleCnt="8">
        <dgm:presLayoutVars>
          <dgm:bulletEnabled val="1"/>
        </dgm:presLayoutVars>
      </dgm:prSet>
      <dgm:spPr/>
      <dgm:t>
        <a:bodyPr/>
        <a:lstStyle/>
        <a:p>
          <a:endParaRPr lang="en-IN"/>
        </a:p>
      </dgm:t>
    </dgm:pt>
    <dgm:pt modelId="{79927903-70C5-4114-B970-75A9F404722A}" type="pres">
      <dgm:prSet presAssocID="{EA1AD7D8-0857-42FB-AE3D-29F5B35F3B24}" presName="sibTrans" presStyleLbl="sibTrans2D1" presStyleIdx="2" presStyleCnt="7"/>
      <dgm:spPr/>
      <dgm:t>
        <a:bodyPr/>
        <a:lstStyle/>
        <a:p>
          <a:endParaRPr lang="en-IN"/>
        </a:p>
      </dgm:t>
    </dgm:pt>
    <dgm:pt modelId="{3A73C6F4-8CCD-4F96-A404-C8134C8B6159}" type="pres">
      <dgm:prSet presAssocID="{4E6E7019-0BC9-47E7-9496-9DB37ECC4386}" presName="middleNode" presStyleCnt="0"/>
      <dgm:spPr/>
    </dgm:pt>
    <dgm:pt modelId="{66307036-5BE7-4EBF-AED5-A9E3E8C9C182}" type="pres">
      <dgm:prSet presAssocID="{4E6E7019-0BC9-47E7-9496-9DB37ECC4386}" presName="padding" presStyleLbl="node1" presStyleIdx="2" presStyleCnt="8"/>
      <dgm:spPr/>
    </dgm:pt>
    <dgm:pt modelId="{339A25E6-E463-4D81-BAAF-AA193180F6E2}" type="pres">
      <dgm:prSet presAssocID="{4E6E7019-0BC9-47E7-9496-9DB37ECC4386}" presName="shape" presStyleLbl="node1" presStyleIdx="3" presStyleCnt="8">
        <dgm:presLayoutVars>
          <dgm:bulletEnabled val="1"/>
        </dgm:presLayoutVars>
      </dgm:prSet>
      <dgm:spPr/>
      <dgm:t>
        <a:bodyPr/>
        <a:lstStyle/>
        <a:p>
          <a:endParaRPr lang="en-IN"/>
        </a:p>
      </dgm:t>
    </dgm:pt>
    <dgm:pt modelId="{5218E2AD-D664-4FAB-B3D3-2481AFDC37FA}" type="pres">
      <dgm:prSet presAssocID="{11DEEE75-9F5E-49C4-AE26-13BD10C18655}" presName="sibTrans" presStyleLbl="sibTrans2D1" presStyleIdx="3" presStyleCnt="7"/>
      <dgm:spPr/>
      <dgm:t>
        <a:bodyPr/>
        <a:lstStyle/>
        <a:p>
          <a:endParaRPr lang="en-IN"/>
        </a:p>
      </dgm:t>
    </dgm:pt>
    <dgm:pt modelId="{19A7AB1E-735F-44B8-869B-405CBC962D02}" type="pres">
      <dgm:prSet presAssocID="{3F085013-442C-4522-9946-A432CBF29C4E}" presName="middleNode" presStyleCnt="0"/>
      <dgm:spPr/>
    </dgm:pt>
    <dgm:pt modelId="{8C6C8F20-7794-467A-97EE-22C7D0AFBFD7}" type="pres">
      <dgm:prSet presAssocID="{3F085013-442C-4522-9946-A432CBF29C4E}" presName="padding" presStyleLbl="node1" presStyleIdx="3" presStyleCnt="8"/>
      <dgm:spPr/>
    </dgm:pt>
    <dgm:pt modelId="{10EC53E0-B671-4CE7-AF6A-42025EFC516C}" type="pres">
      <dgm:prSet presAssocID="{3F085013-442C-4522-9946-A432CBF29C4E}" presName="shape" presStyleLbl="node1" presStyleIdx="4" presStyleCnt="8">
        <dgm:presLayoutVars>
          <dgm:bulletEnabled val="1"/>
        </dgm:presLayoutVars>
      </dgm:prSet>
      <dgm:spPr/>
      <dgm:t>
        <a:bodyPr/>
        <a:lstStyle/>
        <a:p>
          <a:endParaRPr lang="en-IN"/>
        </a:p>
      </dgm:t>
    </dgm:pt>
    <dgm:pt modelId="{14F83F12-ED6D-409A-B52A-07303BD6A0A6}" type="pres">
      <dgm:prSet presAssocID="{FC5F3A7A-CD7E-4A55-A29E-B4B5C2CA5A46}" presName="sibTrans" presStyleLbl="sibTrans2D1" presStyleIdx="4" presStyleCnt="7"/>
      <dgm:spPr/>
      <dgm:t>
        <a:bodyPr/>
        <a:lstStyle/>
        <a:p>
          <a:endParaRPr lang="en-IN"/>
        </a:p>
      </dgm:t>
    </dgm:pt>
    <dgm:pt modelId="{0A9254DA-45CC-4B4A-A436-6DF828FC4FB9}" type="pres">
      <dgm:prSet presAssocID="{1BA4ED46-D1ED-4177-A994-7E9D0D24A924}" presName="middleNode" presStyleCnt="0"/>
      <dgm:spPr/>
    </dgm:pt>
    <dgm:pt modelId="{C48DA199-80FD-4650-8AEB-A8065CA4C630}" type="pres">
      <dgm:prSet presAssocID="{1BA4ED46-D1ED-4177-A994-7E9D0D24A924}" presName="padding" presStyleLbl="node1" presStyleIdx="4" presStyleCnt="8"/>
      <dgm:spPr/>
    </dgm:pt>
    <dgm:pt modelId="{D8944DE8-DBFB-4BE7-B5C0-04A86AACD435}" type="pres">
      <dgm:prSet presAssocID="{1BA4ED46-D1ED-4177-A994-7E9D0D24A924}" presName="shape" presStyleLbl="node1" presStyleIdx="5" presStyleCnt="8">
        <dgm:presLayoutVars>
          <dgm:bulletEnabled val="1"/>
        </dgm:presLayoutVars>
      </dgm:prSet>
      <dgm:spPr/>
      <dgm:t>
        <a:bodyPr/>
        <a:lstStyle/>
        <a:p>
          <a:endParaRPr lang="en-IN"/>
        </a:p>
      </dgm:t>
    </dgm:pt>
    <dgm:pt modelId="{5E79E482-94E1-42AE-AC5F-32C308922696}" type="pres">
      <dgm:prSet presAssocID="{C5510734-2088-487F-807A-5E2F083A3E4B}" presName="sibTrans" presStyleLbl="sibTrans2D1" presStyleIdx="5" presStyleCnt="7"/>
      <dgm:spPr/>
      <dgm:t>
        <a:bodyPr/>
        <a:lstStyle/>
        <a:p>
          <a:endParaRPr lang="en-IN"/>
        </a:p>
      </dgm:t>
    </dgm:pt>
    <dgm:pt modelId="{E8911891-B350-4D23-841F-6F4E282CAE1E}" type="pres">
      <dgm:prSet presAssocID="{06C7AE0A-B441-430D-B421-1D85F12381E7}" presName="middleNode" presStyleCnt="0"/>
      <dgm:spPr/>
    </dgm:pt>
    <dgm:pt modelId="{35DCEC23-89CC-40E6-824B-DBB035B75685}" type="pres">
      <dgm:prSet presAssocID="{06C7AE0A-B441-430D-B421-1D85F12381E7}" presName="padding" presStyleLbl="node1" presStyleIdx="5" presStyleCnt="8"/>
      <dgm:spPr/>
    </dgm:pt>
    <dgm:pt modelId="{BA9D8630-377D-4F73-AD4E-9E144E3D3DF4}" type="pres">
      <dgm:prSet presAssocID="{06C7AE0A-B441-430D-B421-1D85F12381E7}" presName="shape" presStyleLbl="node1" presStyleIdx="6" presStyleCnt="8">
        <dgm:presLayoutVars>
          <dgm:bulletEnabled val="1"/>
        </dgm:presLayoutVars>
      </dgm:prSet>
      <dgm:spPr/>
      <dgm:t>
        <a:bodyPr/>
        <a:lstStyle/>
        <a:p>
          <a:endParaRPr lang="en-IN"/>
        </a:p>
      </dgm:t>
    </dgm:pt>
    <dgm:pt modelId="{AF4A1129-25C5-4668-BA10-A48506E2E7B8}" type="pres">
      <dgm:prSet presAssocID="{A76C1EF3-3D9E-4F2D-A530-9C3D2D54594A}" presName="sibTrans" presStyleLbl="sibTrans2D1" presStyleIdx="6" presStyleCnt="7"/>
      <dgm:spPr/>
      <dgm:t>
        <a:bodyPr/>
        <a:lstStyle/>
        <a:p>
          <a:endParaRPr lang="en-IN"/>
        </a:p>
      </dgm:t>
    </dgm:pt>
    <dgm:pt modelId="{FC9C9045-6E14-4589-8CE1-569A5344E8FE}" type="pres">
      <dgm:prSet presAssocID="{59FFF5AE-AD5C-4096-9F21-FEFA3A3E48F7}" presName="lastNode" presStyleLbl="node1" presStyleIdx="7" presStyleCnt="8">
        <dgm:presLayoutVars>
          <dgm:bulletEnabled val="1"/>
        </dgm:presLayoutVars>
      </dgm:prSet>
      <dgm:spPr/>
      <dgm:t>
        <a:bodyPr/>
        <a:lstStyle/>
        <a:p>
          <a:endParaRPr lang="en-IN"/>
        </a:p>
      </dgm:t>
    </dgm:pt>
  </dgm:ptLst>
  <dgm:cxnLst>
    <dgm:cxn modelId="{85953471-4562-4280-A98A-B91B2B9EC55D}" type="presOf" srcId="{C5510734-2088-487F-807A-5E2F083A3E4B}" destId="{5E79E482-94E1-42AE-AC5F-32C308922696}" srcOrd="0" destOrd="0" presId="urn:microsoft.com/office/officeart/2005/8/layout/bProcess2"/>
    <dgm:cxn modelId="{7966D423-4BA0-4545-B2A5-28ECC6C49C89}" type="presOf" srcId="{D617DE7F-3504-4C0D-B549-A0F8DF1168B6}" destId="{25A928A6-572F-4CE9-BB10-1AD6E4868CFD}" srcOrd="0" destOrd="0" presId="urn:microsoft.com/office/officeart/2005/8/layout/bProcess2"/>
    <dgm:cxn modelId="{B0AD5216-3166-4C81-B486-077533B1B1FF}" srcId="{2BCD505B-BCC9-47FA-AD3C-B1226D580C9B}" destId="{59FFF5AE-AD5C-4096-9F21-FEFA3A3E48F7}" srcOrd="7" destOrd="0" parTransId="{EFF3F040-1294-4F08-A1F0-72B87F602242}" sibTransId="{F741F41A-22A7-4B0D-A0B9-AEF8A443EDE2}"/>
    <dgm:cxn modelId="{047B3452-9FE5-4006-AA4A-175BAD33C265}" type="presOf" srcId="{06C7AE0A-B441-430D-B421-1D85F12381E7}" destId="{BA9D8630-377D-4F73-AD4E-9E144E3D3DF4}" srcOrd="0" destOrd="0" presId="urn:microsoft.com/office/officeart/2005/8/layout/bProcess2"/>
    <dgm:cxn modelId="{D8A67349-3D34-4EA3-BEB0-FC75BB90F4EE}" type="presOf" srcId="{59FFF5AE-AD5C-4096-9F21-FEFA3A3E48F7}" destId="{FC9C9045-6E14-4589-8CE1-569A5344E8FE}" srcOrd="0" destOrd="0" presId="urn:microsoft.com/office/officeart/2005/8/layout/bProcess2"/>
    <dgm:cxn modelId="{59D9877A-A6A8-48A0-9AD9-6B9B7A84532E}" type="presOf" srcId="{EA1AD7D8-0857-42FB-AE3D-29F5B35F3B24}" destId="{79927903-70C5-4114-B970-75A9F404722A}" srcOrd="0" destOrd="0" presId="urn:microsoft.com/office/officeart/2005/8/layout/bProcess2"/>
    <dgm:cxn modelId="{5FBB4F91-1749-4BBD-B993-97CE147AF755}" srcId="{2BCD505B-BCC9-47FA-AD3C-B1226D580C9B}" destId="{4E6E7019-0BC9-47E7-9496-9DB37ECC4386}" srcOrd="3" destOrd="0" parTransId="{D1B8A933-A7F8-4E54-9165-44E884C38E5B}" sibTransId="{11DEEE75-9F5E-49C4-AE26-13BD10C18655}"/>
    <dgm:cxn modelId="{97F5F251-8000-4125-9646-A7D0E9483002}" type="presOf" srcId="{A76C1EF3-3D9E-4F2D-A530-9C3D2D54594A}" destId="{AF4A1129-25C5-4668-BA10-A48506E2E7B8}" srcOrd="0" destOrd="0" presId="urn:microsoft.com/office/officeart/2005/8/layout/bProcess2"/>
    <dgm:cxn modelId="{3B4865D7-246A-4788-BCF1-107D08390A46}" type="presOf" srcId="{DD9B4A71-A440-4A56-BB36-1FDC8C5D3C2F}" destId="{7196A000-7423-4DF4-B029-BB1A38C449F5}" srcOrd="0" destOrd="0" presId="urn:microsoft.com/office/officeart/2005/8/layout/bProcess2"/>
    <dgm:cxn modelId="{97DD4CC1-35F8-4CD4-9E91-BB297A9BFB18}" type="presOf" srcId="{2BCD505B-BCC9-47FA-AD3C-B1226D580C9B}" destId="{F4AB0071-AE74-4146-A9CC-A7F5B64D6286}" srcOrd="0" destOrd="0" presId="urn:microsoft.com/office/officeart/2005/8/layout/bProcess2"/>
    <dgm:cxn modelId="{384CE0CB-9762-408D-BE33-2F40DC9E157D}" srcId="{2BCD505B-BCC9-47FA-AD3C-B1226D580C9B}" destId="{D1F800F9-3BB8-45B9-8D20-C16B8BF83126}" srcOrd="2" destOrd="0" parTransId="{76FA13E1-A87F-4EB4-8A17-7D063B13192F}" sibTransId="{EA1AD7D8-0857-42FB-AE3D-29F5B35F3B24}"/>
    <dgm:cxn modelId="{08E7AE82-08E4-44D1-A3DD-79185176F753}" type="presOf" srcId="{1BA4ED46-D1ED-4177-A994-7E9D0D24A924}" destId="{D8944DE8-DBFB-4BE7-B5C0-04A86AACD435}" srcOrd="0" destOrd="0" presId="urn:microsoft.com/office/officeart/2005/8/layout/bProcess2"/>
    <dgm:cxn modelId="{CD9C5C7C-E970-49F6-9049-9C09D72D787F}" type="presOf" srcId="{D1F800F9-3BB8-45B9-8D20-C16B8BF83126}" destId="{C9C99D19-A408-41E3-BC50-3FB2938D3776}" srcOrd="0" destOrd="0" presId="urn:microsoft.com/office/officeart/2005/8/layout/bProcess2"/>
    <dgm:cxn modelId="{C3F1F150-5DFD-4859-8F91-66C7E7A0B09E}" type="presOf" srcId="{4E6E7019-0BC9-47E7-9496-9DB37ECC4386}" destId="{339A25E6-E463-4D81-BAAF-AA193180F6E2}" srcOrd="0" destOrd="0" presId="urn:microsoft.com/office/officeart/2005/8/layout/bProcess2"/>
    <dgm:cxn modelId="{49710628-3173-45F6-A012-CDC1A548FB87}" type="presOf" srcId="{71F517AA-1156-4E54-B294-C1D3654D709F}" destId="{551B4664-A702-4B25-BAEA-2E17927CE785}" srcOrd="0" destOrd="0" presId="urn:microsoft.com/office/officeart/2005/8/layout/bProcess2"/>
    <dgm:cxn modelId="{2CC6449A-304D-4D8B-BCCE-204D6EA92548}" type="presOf" srcId="{3F085013-442C-4522-9946-A432CBF29C4E}" destId="{10EC53E0-B671-4CE7-AF6A-42025EFC516C}" srcOrd="0" destOrd="0" presId="urn:microsoft.com/office/officeart/2005/8/layout/bProcess2"/>
    <dgm:cxn modelId="{C3DEBCDE-3D5F-43A5-9F7B-7A862C3626F1}" type="presOf" srcId="{11DEEE75-9F5E-49C4-AE26-13BD10C18655}" destId="{5218E2AD-D664-4FAB-B3D3-2481AFDC37FA}" srcOrd="0" destOrd="0" presId="urn:microsoft.com/office/officeart/2005/8/layout/bProcess2"/>
    <dgm:cxn modelId="{FD34D157-AB4B-448A-823D-87812E72629C}" srcId="{2BCD505B-BCC9-47FA-AD3C-B1226D580C9B}" destId="{3F085013-442C-4522-9946-A432CBF29C4E}" srcOrd="4" destOrd="0" parTransId="{6A918BE3-E1E0-462C-AACF-7075A46E8E8E}" sibTransId="{FC5F3A7A-CD7E-4A55-A29E-B4B5C2CA5A46}"/>
    <dgm:cxn modelId="{986AACD1-6EAC-4219-B386-64EF406F696C}" srcId="{2BCD505B-BCC9-47FA-AD3C-B1226D580C9B}" destId="{D617DE7F-3504-4C0D-B549-A0F8DF1168B6}" srcOrd="0" destOrd="0" parTransId="{F1B83AE2-4833-4668-BF00-4D522FFE0513}" sibTransId="{342609BE-1DDE-4ED9-811A-DF7109F9A622}"/>
    <dgm:cxn modelId="{05494F7D-A2EB-414E-BFC0-A2F55F9EE5A3}" type="presOf" srcId="{342609BE-1DDE-4ED9-811A-DF7109F9A622}" destId="{1B47F3D5-BFCF-4BBD-83C3-6063A96442D3}" srcOrd="0" destOrd="0" presId="urn:microsoft.com/office/officeart/2005/8/layout/bProcess2"/>
    <dgm:cxn modelId="{E7044317-B123-40B3-8522-D2823F1EC63C}" srcId="{2BCD505B-BCC9-47FA-AD3C-B1226D580C9B}" destId="{71F517AA-1156-4E54-B294-C1D3654D709F}" srcOrd="1" destOrd="0" parTransId="{8ECE9536-0F87-461C-8226-A753483DA137}" sibTransId="{DD9B4A71-A440-4A56-BB36-1FDC8C5D3C2F}"/>
    <dgm:cxn modelId="{5EB745FA-6863-414B-AFE8-21E7383F3390}" srcId="{2BCD505B-BCC9-47FA-AD3C-B1226D580C9B}" destId="{1BA4ED46-D1ED-4177-A994-7E9D0D24A924}" srcOrd="5" destOrd="0" parTransId="{5F561581-155D-4F86-9396-06E0D9389588}" sibTransId="{C5510734-2088-487F-807A-5E2F083A3E4B}"/>
    <dgm:cxn modelId="{07A12A88-D6F7-4B1B-9F0E-3C66FC6FAE67}" srcId="{2BCD505B-BCC9-47FA-AD3C-B1226D580C9B}" destId="{06C7AE0A-B441-430D-B421-1D85F12381E7}" srcOrd="6" destOrd="0" parTransId="{C6E8C26B-E70E-4D8C-AAE9-1378121E401E}" sibTransId="{A76C1EF3-3D9E-4F2D-A530-9C3D2D54594A}"/>
    <dgm:cxn modelId="{B95E35C0-47CF-49F3-A0BB-60BB9B4EBB56}" type="presOf" srcId="{FC5F3A7A-CD7E-4A55-A29E-B4B5C2CA5A46}" destId="{14F83F12-ED6D-409A-B52A-07303BD6A0A6}" srcOrd="0" destOrd="0" presId="urn:microsoft.com/office/officeart/2005/8/layout/bProcess2"/>
    <dgm:cxn modelId="{46E7B830-EFF4-4599-AD00-E62D6E0B271E}" type="presParOf" srcId="{F4AB0071-AE74-4146-A9CC-A7F5B64D6286}" destId="{25A928A6-572F-4CE9-BB10-1AD6E4868CFD}" srcOrd="0" destOrd="0" presId="urn:microsoft.com/office/officeart/2005/8/layout/bProcess2"/>
    <dgm:cxn modelId="{AA7C10CD-D6A4-4E4E-9A94-4BBE6016C1A6}" type="presParOf" srcId="{F4AB0071-AE74-4146-A9CC-A7F5B64D6286}" destId="{1B47F3D5-BFCF-4BBD-83C3-6063A96442D3}" srcOrd="1" destOrd="0" presId="urn:microsoft.com/office/officeart/2005/8/layout/bProcess2"/>
    <dgm:cxn modelId="{8F29446A-0AB3-48F4-9DCF-558AF5A2CCA7}" type="presParOf" srcId="{F4AB0071-AE74-4146-A9CC-A7F5B64D6286}" destId="{4F5EAE13-B7A8-497F-B616-FE43598E9A39}" srcOrd="2" destOrd="0" presId="urn:microsoft.com/office/officeart/2005/8/layout/bProcess2"/>
    <dgm:cxn modelId="{8F4B9E85-2F7A-4449-AFE2-3378E7A8790A}" type="presParOf" srcId="{4F5EAE13-B7A8-497F-B616-FE43598E9A39}" destId="{74D1A337-890B-418D-AA01-B6FE9E206AB3}" srcOrd="0" destOrd="0" presId="urn:microsoft.com/office/officeart/2005/8/layout/bProcess2"/>
    <dgm:cxn modelId="{3CBC42CA-FCC7-4467-BB82-273D8932932A}" type="presParOf" srcId="{4F5EAE13-B7A8-497F-B616-FE43598E9A39}" destId="{551B4664-A702-4B25-BAEA-2E17927CE785}" srcOrd="1" destOrd="0" presId="urn:microsoft.com/office/officeart/2005/8/layout/bProcess2"/>
    <dgm:cxn modelId="{D5056689-B50D-44F4-97D1-017B60019D67}" type="presParOf" srcId="{F4AB0071-AE74-4146-A9CC-A7F5B64D6286}" destId="{7196A000-7423-4DF4-B029-BB1A38C449F5}" srcOrd="3" destOrd="0" presId="urn:microsoft.com/office/officeart/2005/8/layout/bProcess2"/>
    <dgm:cxn modelId="{820A9F9A-50F2-492C-AA31-7F973BD6283C}" type="presParOf" srcId="{F4AB0071-AE74-4146-A9CC-A7F5B64D6286}" destId="{0347D90F-F5DF-48B2-9457-4137F6760B9C}" srcOrd="4" destOrd="0" presId="urn:microsoft.com/office/officeart/2005/8/layout/bProcess2"/>
    <dgm:cxn modelId="{F958336E-29B8-4A1C-9971-0726898E8D60}" type="presParOf" srcId="{0347D90F-F5DF-48B2-9457-4137F6760B9C}" destId="{725B2531-1F35-4418-823A-9D2652396EA5}" srcOrd="0" destOrd="0" presId="urn:microsoft.com/office/officeart/2005/8/layout/bProcess2"/>
    <dgm:cxn modelId="{A994643A-1474-4C52-B813-99A6894ED96C}" type="presParOf" srcId="{0347D90F-F5DF-48B2-9457-4137F6760B9C}" destId="{C9C99D19-A408-41E3-BC50-3FB2938D3776}" srcOrd="1" destOrd="0" presId="urn:microsoft.com/office/officeart/2005/8/layout/bProcess2"/>
    <dgm:cxn modelId="{3982B8C7-0E49-4CCD-A9AA-8F7CD9DF1AFF}" type="presParOf" srcId="{F4AB0071-AE74-4146-A9CC-A7F5B64D6286}" destId="{79927903-70C5-4114-B970-75A9F404722A}" srcOrd="5" destOrd="0" presId="urn:microsoft.com/office/officeart/2005/8/layout/bProcess2"/>
    <dgm:cxn modelId="{3B5146EF-89D2-442A-BFDF-DC68DDDC7ED8}" type="presParOf" srcId="{F4AB0071-AE74-4146-A9CC-A7F5B64D6286}" destId="{3A73C6F4-8CCD-4F96-A404-C8134C8B6159}" srcOrd="6" destOrd="0" presId="urn:microsoft.com/office/officeart/2005/8/layout/bProcess2"/>
    <dgm:cxn modelId="{449E5FF8-CC2E-4E9B-AC63-BC7AA30286A4}" type="presParOf" srcId="{3A73C6F4-8CCD-4F96-A404-C8134C8B6159}" destId="{66307036-5BE7-4EBF-AED5-A9E3E8C9C182}" srcOrd="0" destOrd="0" presId="urn:microsoft.com/office/officeart/2005/8/layout/bProcess2"/>
    <dgm:cxn modelId="{15DA2C52-A69E-48FD-AAE4-40AF21CE779E}" type="presParOf" srcId="{3A73C6F4-8CCD-4F96-A404-C8134C8B6159}" destId="{339A25E6-E463-4D81-BAAF-AA193180F6E2}" srcOrd="1" destOrd="0" presId="urn:microsoft.com/office/officeart/2005/8/layout/bProcess2"/>
    <dgm:cxn modelId="{6602D673-B67C-4CFD-B13D-6C87F744281D}" type="presParOf" srcId="{F4AB0071-AE74-4146-A9CC-A7F5B64D6286}" destId="{5218E2AD-D664-4FAB-B3D3-2481AFDC37FA}" srcOrd="7" destOrd="0" presId="urn:microsoft.com/office/officeart/2005/8/layout/bProcess2"/>
    <dgm:cxn modelId="{9ED79C37-AB80-48A1-B3EC-334A6365E72E}" type="presParOf" srcId="{F4AB0071-AE74-4146-A9CC-A7F5B64D6286}" destId="{19A7AB1E-735F-44B8-869B-405CBC962D02}" srcOrd="8" destOrd="0" presId="urn:microsoft.com/office/officeart/2005/8/layout/bProcess2"/>
    <dgm:cxn modelId="{40D5EA72-4B2F-4D80-A97B-0FAF0B74DF1E}" type="presParOf" srcId="{19A7AB1E-735F-44B8-869B-405CBC962D02}" destId="{8C6C8F20-7794-467A-97EE-22C7D0AFBFD7}" srcOrd="0" destOrd="0" presId="urn:microsoft.com/office/officeart/2005/8/layout/bProcess2"/>
    <dgm:cxn modelId="{F1A53CC7-E573-42E0-8A76-4D6F97CD018F}" type="presParOf" srcId="{19A7AB1E-735F-44B8-869B-405CBC962D02}" destId="{10EC53E0-B671-4CE7-AF6A-42025EFC516C}" srcOrd="1" destOrd="0" presId="urn:microsoft.com/office/officeart/2005/8/layout/bProcess2"/>
    <dgm:cxn modelId="{1177305A-B2B0-4578-991D-D9F94D312CFA}" type="presParOf" srcId="{F4AB0071-AE74-4146-A9CC-A7F5B64D6286}" destId="{14F83F12-ED6D-409A-B52A-07303BD6A0A6}" srcOrd="9" destOrd="0" presId="urn:microsoft.com/office/officeart/2005/8/layout/bProcess2"/>
    <dgm:cxn modelId="{02279FE6-D8DF-4636-8E9A-DED5B20F2DF4}" type="presParOf" srcId="{F4AB0071-AE74-4146-A9CC-A7F5B64D6286}" destId="{0A9254DA-45CC-4B4A-A436-6DF828FC4FB9}" srcOrd="10" destOrd="0" presId="urn:microsoft.com/office/officeart/2005/8/layout/bProcess2"/>
    <dgm:cxn modelId="{2134E701-BE22-4E48-BC46-8AB27E8FF933}" type="presParOf" srcId="{0A9254DA-45CC-4B4A-A436-6DF828FC4FB9}" destId="{C48DA199-80FD-4650-8AEB-A8065CA4C630}" srcOrd="0" destOrd="0" presId="urn:microsoft.com/office/officeart/2005/8/layout/bProcess2"/>
    <dgm:cxn modelId="{3E1EFD1B-6835-4FCB-B9F3-31B6F8C8EC06}" type="presParOf" srcId="{0A9254DA-45CC-4B4A-A436-6DF828FC4FB9}" destId="{D8944DE8-DBFB-4BE7-B5C0-04A86AACD435}" srcOrd="1" destOrd="0" presId="urn:microsoft.com/office/officeart/2005/8/layout/bProcess2"/>
    <dgm:cxn modelId="{66037E1E-24FC-4C93-8DAF-AEC29E38DCE0}" type="presParOf" srcId="{F4AB0071-AE74-4146-A9CC-A7F5B64D6286}" destId="{5E79E482-94E1-42AE-AC5F-32C308922696}" srcOrd="11" destOrd="0" presId="urn:microsoft.com/office/officeart/2005/8/layout/bProcess2"/>
    <dgm:cxn modelId="{8F30BDD4-C734-47AD-9694-72277A4D1A01}" type="presParOf" srcId="{F4AB0071-AE74-4146-A9CC-A7F5B64D6286}" destId="{E8911891-B350-4D23-841F-6F4E282CAE1E}" srcOrd="12" destOrd="0" presId="urn:microsoft.com/office/officeart/2005/8/layout/bProcess2"/>
    <dgm:cxn modelId="{C446CAF6-AB5C-459A-9B80-0F4398276B06}" type="presParOf" srcId="{E8911891-B350-4D23-841F-6F4E282CAE1E}" destId="{35DCEC23-89CC-40E6-824B-DBB035B75685}" srcOrd="0" destOrd="0" presId="urn:microsoft.com/office/officeart/2005/8/layout/bProcess2"/>
    <dgm:cxn modelId="{F17CB084-354B-49BC-B3F2-D479D29BE6BE}" type="presParOf" srcId="{E8911891-B350-4D23-841F-6F4E282CAE1E}" destId="{BA9D8630-377D-4F73-AD4E-9E144E3D3DF4}" srcOrd="1" destOrd="0" presId="urn:microsoft.com/office/officeart/2005/8/layout/bProcess2"/>
    <dgm:cxn modelId="{FE25ACF6-81E2-4288-8811-26B2590BBE4B}" type="presParOf" srcId="{F4AB0071-AE74-4146-A9CC-A7F5B64D6286}" destId="{AF4A1129-25C5-4668-BA10-A48506E2E7B8}" srcOrd="13" destOrd="0" presId="urn:microsoft.com/office/officeart/2005/8/layout/bProcess2"/>
    <dgm:cxn modelId="{D96BCE05-866A-4D88-86CF-75683A82DE84}" type="presParOf" srcId="{F4AB0071-AE74-4146-A9CC-A7F5B64D6286}" destId="{FC9C9045-6E14-4589-8CE1-569A5344E8FE}" srcOrd="14"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A928A6-572F-4CE9-BB10-1AD6E4868CFD}">
      <dsp:nvSpPr>
        <dsp:cNvPr id="0" name=""/>
        <dsp:cNvSpPr/>
      </dsp:nvSpPr>
      <dsp:spPr>
        <a:xfrm>
          <a:off x="5622" y="506880"/>
          <a:ext cx="2091723" cy="20917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IN" sz="2500" kern="1200" dirty="0" smtClean="0"/>
            <a:t>Books</a:t>
          </a:r>
          <a:endParaRPr lang="en-IN" sz="2500" kern="1200" dirty="0"/>
        </a:p>
      </dsp:txBody>
      <dsp:txXfrm>
        <a:off x="311948" y="813206"/>
        <a:ext cx="1479071" cy="1479071"/>
      </dsp:txXfrm>
    </dsp:sp>
    <dsp:sp modelId="{1B47F3D5-BFCF-4BBD-83C3-6063A96442D3}">
      <dsp:nvSpPr>
        <dsp:cNvPr id="0" name=""/>
        <dsp:cNvSpPr/>
      </dsp:nvSpPr>
      <dsp:spPr>
        <a:xfrm rot="10800000">
          <a:off x="685433" y="2868697"/>
          <a:ext cx="732103" cy="57259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1B4664-A702-4B25-BAEA-2E17927CE785}">
      <dsp:nvSpPr>
        <dsp:cNvPr id="0" name=""/>
        <dsp:cNvSpPr/>
      </dsp:nvSpPr>
      <dsp:spPr>
        <a:xfrm>
          <a:off x="353894" y="3678979"/>
          <a:ext cx="1395179" cy="1395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IN" sz="1700" kern="1200" dirty="0" smtClean="0"/>
            <a:t>Moving Images</a:t>
          </a:r>
          <a:endParaRPr lang="en-IN" sz="1700" kern="1200" dirty="0"/>
        </a:p>
      </dsp:txBody>
      <dsp:txXfrm>
        <a:off x="558213" y="3883298"/>
        <a:ext cx="986541" cy="986541"/>
      </dsp:txXfrm>
    </dsp:sp>
    <dsp:sp modelId="{7196A000-7423-4DF4-B029-BB1A38C449F5}">
      <dsp:nvSpPr>
        <dsp:cNvPr id="0" name=""/>
        <dsp:cNvSpPr/>
      </dsp:nvSpPr>
      <dsp:spPr>
        <a:xfrm rot="5400000">
          <a:off x="2270431" y="4090269"/>
          <a:ext cx="732103" cy="57259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C99D19-A408-41E3-BC50-3FB2938D3776}">
      <dsp:nvSpPr>
        <dsp:cNvPr id="0" name=""/>
        <dsp:cNvSpPr/>
      </dsp:nvSpPr>
      <dsp:spPr>
        <a:xfrm>
          <a:off x="3491480" y="3678979"/>
          <a:ext cx="1395179" cy="1395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IN" sz="1700" kern="1200" dirty="0" smtClean="0"/>
            <a:t>Audio</a:t>
          </a:r>
          <a:endParaRPr lang="en-IN" sz="1700" kern="1200" dirty="0"/>
        </a:p>
      </dsp:txBody>
      <dsp:txXfrm>
        <a:off x="3695799" y="3883298"/>
        <a:ext cx="986541" cy="986541"/>
      </dsp:txXfrm>
    </dsp:sp>
    <dsp:sp modelId="{79927903-70C5-4114-B970-75A9F404722A}">
      <dsp:nvSpPr>
        <dsp:cNvPr id="0" name=""/>
        <dsp:cNvSpPr/>
      </dsp:nvSpPr>
      <dsp:spPr>
        <a:xfrm>
          <a:off x="3823018" y="2662150"/>
          <a:ext cx="732103" cy="57259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9A25E6-E463-4D81-BAAF-AA193180F6E2}">
      <dsp:nvSpPr>
        <dsp:cNvPr id="0" name=""/>
        <dsp:cNvSpPr/>
      </dsp:nvSpPr>
      <dsp:spPr>
        <a:xfrm>
          <a:off x="3491480" y="855152"/>
          <a:ext cx="1395179" cy="1395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IN" sz="1700" kern="1200" dirty="0" smtClean="0"/>
            <a:t>News clips</a:t>
          </a:r>
          <a:endParaRPr lang="en-IN" sz="1700" kern="1200" dirty="0"/>
        </a:p>
      </dsp:txBody>
      <dsp:txXfrm>
        <a:off x="3695799" y="1059471"/>
        <a:ext cx="986541" cy="986541"/>
      </dsp:txXfrm>
    </dsp:sp>
    <dsp:sp modelId="{5218E2AD-D664-4FAB-B3D3-2481AFDC37FA}">
      <dsp:nvSpPr>
        <dsp:cNvPr id="0" name=""/>
        <dsp:cNvSpPr/>
      </dsp:nvSpPr>
      <dsp:spPr>
        <a:xfrm rot="5400000">
          <a:off x="5408016" y="1266442"/>
          <a:ext cx="732103" cy="57259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EC53E0-B671-4CE7-AF6A-42025EFC516C}">
      <dsp:nvSpPr>
        <dsp:cNvPr id="0" name=""/>
        <dsp:cNvSpPr/>
      </dsp:nvSpPr>
      <dsp:spPr>
        <a:xfrm>
          <a:off x="6629065" y="855152"/>
          <a:ext cx="1395179" cy="1395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IN" sz="1700" kern="1200" dirty="0" smtClean="0"/>
            <a:t>Web pages</a:t>
          </a:r>
          <a:endParaRPr lang="en-IN" sz="1700" kern="1200" dirty="0"/>
        </a:p>
      </dsp:txBody>
      <dsp:txXfrm>
        <a:off x="6833384" y="1059471"/>
        <a:ext cx="986541" cy="986541"/>
      </dsp:txXfrm>
    </dsp:sp>
    <dsp:sp modelId="{14F83F12-ED6D-409A-B52A-07303BD6A0A6}">
      <dsp:nvSpPr>
        <dsp:cNvPr id="0" name=""/>
        <dsp:cNvSpPr/>
      </dsp:nvSpPr>
      <dsp:spPr>
        <a:xfrm rot="10800000">
          <a:off x="6960603" y="2694561"/>
          <a:ext cx="732103" cy="57259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944DE8-DBFB-4BE7-B5C0-04A86AACD435}">
      <dsp:nvSpPr>
        <dsp:cNvPr id="0" name=""/>
        <dsp:cNvSpPr/>
      </dsp:nvSpPr>
      <dsp:spPr>
        <a:xfrm>
          <a:off x="6629065" y="3678979"/>
          <a:ext cx="1395179" cy="1395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IN" sz="1700" kern="1200" dirty="0" smtClean="0"/>
            <a:t>Software</a:t>
          </a:r>
          <a:endParaRPr lang="en-IN" sz="1700" kern="1200" dirty="0"/>
        </a:p>
      </dsp:txBody>
      <dsp:txXfrm>
        <a:off x="6833384" y="3883298"/>
        <a:ext cx="986541" cy="986541"/>
      </dsp:txXfrm>
    </dsp:sp>
    <dsp:sp modelId="{5E79E482-94E1-42AE-AC5F-32C308922696}">
      <dsp:nvSpPr>
        <dsp:cNvPr id="0" name=""/>
        <dsp:cNvSpPr/>
      </dsp:nvSpPr>
      <dsp:spPr>
        <a:xfrm rot="5400000">
          <a:off x="8545601" y="4090269"/>
          <a:ext cx="732103" cy="57259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9D8630-377D-4F73-AD4E-9E144E3D3DF4}">
      <dsp:nvSpPr>
        <dsp:cNvPr id="0" name=""/>
        <dsp:cNvSpPr/>
      </dsp:nvSpPr>
      <dsp:spPr>
        <a:xfrm>
          <a:off x="9766650" y="3678979"/>
          <a:ext cx="1395179" cy="13951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IN" sz="1700" kern="1200" dirty="0" smtClean="0"/>
            <a:t>Still Images</a:t>
          </a:r>
          <a:endParaRPr lang="en-IN" sz="1700" kern="1200" dirty="0"/>
        </a:p>
      </dsp:txBody>
      <dsp:txXfrm>
        <a:off x="9970969" y="3883298"/>
        <a:ext cx="986541" cy="986541"/>
      </dsp:txXfrm>
    </dsp:sp>
    <dsp:sp modelId="{AF4A1129-25C5-4668-BA10-A48506E2E7B8}">
      <dsp:nvSpPr>
        <dsp:cNvPr id="0" name=""/>
        <dsp:cNvSpPr/>
      </dsp:nvSpPr>
      <dsp:spPr>
        <a:xfrm>
          <a:off x="10098188" y="2836286"/>
          <a:ext cx="732103" cy="572598"/>
        </a:xfrm>
        <a:prstGeom prst="triangle">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C9C9045-6E14-4589-8CE1-569A5344E8FE}">
      <dsp:nvSpPr>
        <dsp:cNvPr id="0" name=""/>
        <dsp:cNvSpPr/>
      </dsp:nvSpPr>
      <dsp:spPr>
        <a:xfrm>
          <a:off x="9418378" y="506880"/>
          <a:ext cx="2091723" cy="209172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n-IN" sz="2500" kern="1200" dirty="0" smtClean="0"/>
            <a:t>Music Concerts </a:t>
          </a:r>
          <a:endParaRPr lang="en-IN" sz="2500" kern="1200" dirty="0"/>
        </a:p>
      </dsp:txBody>
      <dsp:txXfrm>
        <a:off x="9724704" y="813206"/>
        <a:ext cx="1479071" cy="147907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1B200429-4F35-4D27-AE47-69FF37771D6F}" type="datetimeFigureOut">
              <a:rPr lang="en-IN" smtClean="0"/>
              <a:t>06-05-2017</a:t>
            </a:fld>
            <a:endParaRPr lang="en-IN"/>
          </a:p>
        </p:txBody>
      </p:sp>
      <p:sp>
        <p:nvSpPr>
          <p:cNvPr id="5" name="Footer Placeholder 4"/>
          <p:cNvSpPr>
            <a:spLocks noGrp="1"/>
          </p:cNvSpPr>
          <p:nvPr>
            <p:ph type="ftr" sz="quarter" idx="11"/>
          </p:nvPr>
        </p:nvSpPr>
        <p:spPr>
          <a:xfrm>
            <a:off x="1371600" y="4323845"/>
            <a:ext cx="6400800" cy="365125"/>
          </a:xfrm>
        </p:spPr>
        <p:txBody>
          <a:bodyPr/>
          <a:lstStyle/>
          <a:p>
            <a:endParaRPr lang="en-IN"/>
          </a:p>
        </p:txBody>
      </p:sp>
      <p:sp>
        <p:nvSpPr>
          <p:cNvPr id="6" name="Slide Number Placeholder 5"/>
          <p:cNvSpPr>
            <a:spLocks noGrp="1"/>
          </p:cNvSpPr>
          <p:nvPr>
            <p:ph type="sldNum" sz="quarter" idx="12"/>
          </p:nvPr>
        </p:nvSpPr>
        <p:spPr>
          <a:xfrm>
            <a:off x="8077200" y="1430866"/>
            <a:ext cx="2743200" cy="365125"/>
          </a:xfrm>
        </p:spPr>
        <p:txBody>
          <a:bodyPr/>
          <a:lstStyle/>
          <a:p>
            <a:fld id="{711DC0CB-EE51-4EAA-A09A-0CE1B1F24217}" type="slidenum">
              <a:rPr lang="en-IN" smtClean="0"/>
              <a:t>‹#›</a:t>
            </a:fld>
            <a:endParaRPr lang="en-IN"/>
          </a:p>
        </p:txBody>
      </p:sp>
    </p:spTree>
    <p:extLst>
      <p:ext uri="{BB962C8B-B14F-4D97-AF65-F5344CB8AC3E}">
        <p14:creationId xmlns:p14="http://schemas.microsoft.com/office/powerpoint/2010/main" val="300136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00429-4F35-4D27-AE47-69FF37771D6F}" type="datetimeFigureOut">
              <a:rPr lang="en-IN" smtClean="0"/>
              <a:t>06-05-2017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11DC0CB-EE51-4EAA-A09A-0CE1B1F24217}" type="slidenum">
              <a:rPr lang="en-IN" smtClean="0"/>
              <a:t>‹#›</a:t>
            </a:fld>
            <a:endParaRPr lang="en-IN"/>
          </a:p>
        </p:txBody>
      </p:sp>
    </p:spTree>
    <p:extLst>
      <p:ext uri="{BB962C8B-B14F-4D97-AF65-F5344CB8AC3E}">
        <p14:creationId xmlns:p14="http://schemas.microsoft.com/office/powerpoint/2010/main" val="313375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B200429-4F35-4D27-AE47-69FF37771D6F}" type="datetimeFigureOut">
              <a:rPr lang="en-IN" smtClean="0"/>
              <a:t>06-05-2017</a:t>
            </a:fld>
            <a:endParaRPr lang="en-IN"/>
          </a:p>
        </p:txBody>
      </p:sp>
      <p:sp>
        <p:nvSpPr>
          <p:cNvPr id="6" name="Footer Placeholder 5"/>
          <p:cNvSpPr>
            <a:spLocks noGrp="1"/>
          </p:cNvSpPr>
          <p:nvPr>
            <p:ph type="ftr" sz="quarter" idx="11"/>
          </p:nvPr>
        </p:nvSpPr>
        <p:spPr>
          <a:xfrm>
            <a:off x="685800" y="379941"/>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711DC0CB-EE51-4EAA-A09A-0CE1B1F24217}" type="slidenum">
              <a:rPr lang="en-IN" smtClean="0"/>
              <a:t>‹#›</a:t>
            </a:fld>
            <a:endParaRPr lang="en-IN"/>
          </a:p>
        </p:txBody>
      </p:sp>
    </p:spTree>
    <p:extLst>
      <p:ext uri="{BB962C8B-B14F-4D97-AF65-F5344CB8AC3E}">
        <p14:creationId xmlns:p14="http://schemas.microsoft.com/office/powerpoint/2010/main" val="3041675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1B200429-4F35-4D27-AE47-69FF37771D6F}" type="datetimeFigureOut">
              <a:rPr lang="en-IN" smtClean="0"/>
              <a:t>06-05-2017</a:t>
            </a:fld>
            <a:endParaRPr lang="en-IN"/>
          </a:p>
        </p:txBody>
      </p:sp>
      <p:sp>
        <p:nvSpPr>
          <p:cNvPr id="6" name="Footer Placeholder 5"/>
          <p:cNvSpPr>
            <a:spLocks noGrp="1"/>
          </p:cNvSpPr>
          <p:nvPr>
            <p:ph type="ftr" sz="quarter" idx="11"/>
          </p:nvPr>
        </p:nvSpPr>
        <p:spPr>
          <a:xfrm>
            <a:off x="685800" y="379941"/>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711DC0CB-EE51-4EAA-A09A-0CE1B1F24217}" type="slidenum">
              <a:rPr lang="en-IN" smtClean="0"/>
              <a:t>‹#›</a:t>
            </a:fld>
            <a:endParaRPr lang="en-IN"/>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464775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1B200429-4F35-4D27-AE47-69FF37771D6F}" type="datetimeFigureOut">
              <a:rPr lang="en-IN" smtClean="0"/>
              <a:t>06-05-2017</a:t>
            </a:fld>
            <a:endParaRPr lang="en-IN"/>
          </a:p>
        </p:txBody>
      </p:sp>
      <p:sp>
        <p:nvSpPr>
          <p:cNvPr id="6" name="Footer Placeholder 5"/>
          <p:cNvSpPr>
            <a:spLocks noGrp="1"/>
          </p:cNvSpPr>
          <p:nvPr>
            <p:ph type="ftr" sz="quarter" idx="11"/>
          </p:nvPr>
        </p:nvSpPr>
        <p:spPr>
          <a:xfrm>
            <a:off x="685800" y="378883"/>
            <a:ext cx="6991492" cy="365125"/>
          </a:xfrm>
        </p:spPr>
        <p:txBody>
          <a:bodyPr/>
          <a:lstStyle/>
          <a:p>
            <a:endParaRPr lang="en-IN"/>
          </a:p>
        </p:txBody>
      </p:sp>
      <p:sp>
        <p:nvSpPr>
          <p:cNvPr id="7" name="Slide Number Placeholder 6"/>
          <p:cNvSpPr>
            <a:spLocks noGrp="1"/>
          </p:cNvSpPr>
          <p:nvPr>
            <p:ph type="sldNum" sz="quarter" idx="12"/>
          </p:nvPr>
        </p:nvSpPr>
        <p:spPr>
          <a:xfrm>
            <a:off x="10862452" y="381000"/>
            <a:ext cx="643748" cy="365125"/>
          </a:xfrm>
        </p:spPr>
        <p:txBody>
          <a:bodyPr/>
          <a:lstStyle/>
          <a:p>
            <a:fld id="{711DC0CB-EE51-4EAA-A09A-0CE1B1F24217}" type="slidenum">
              <a:rPr lang="en-IN" smtClean="0"/>
              <a:t>‹#›</a:t>
            </a:fld>
            <a:endParaRPr lang="en-IN"/>
          </a:p>
        </p:txBody>
      </p:sp>
    </p:spTree>
    <p:extLst>
      <p:ext uri="{BB962C8B-B14F-4D97-AF65-F5344CB8AC3E}">
        <p14:creationId xmlns:p14="http://schemas.microsoft.com/office/powerpoint/2010/main" val="4821902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B200429-4F35-4D27-AE47-69FF37771D6F}" type="datetimeFigureOut">
              <a:rPr lang="en-IN" smtClean="0"/>
              <a:t>06-05-2017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11DC0CB-EE51-4EAA-A09A-0CE1B1F24217}" type="slidenum">
              <a:rPr lang="en-IN" smtClean="0"/>
              <a:t>‹#›</a:t>
            </a:fld>
            <a:endParaRPr lang="en-IN"/>
          </a:p>
        </p:txBody>
      </p:sp>
    </p:spTree>
    <p:extLst>
      <p:ext uri="{BB962C8B-B14F-4D97-AF65-F5344CB8AC3E}">
        <p14:creationId xmlns:p14="http://schemas.microsoft.com/office/powerpoint/2010/main" val="24033179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B200429-4F35-4D27-AE47-69FF37771D6F}" type="datetimeFigureOut">
              <a:rPr lang="en-IN" smtClean="0"/>
              <a:t>06-05-2017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11DC0CB-EE51-4EAA-A09A-0CE1B1F24217}" type="slidenum">
              <a:rPr lang="en-IN" smtClean="0"/>
              <a:t>‹#›</a:t>
            </a:fld>
            <a:endParaRPr lang="en-IN"/>
          </a:p>
        </p:txBody>
      </p:sp>
    </p:spTree>
    <p:extLst>
      <p:ext uri="{BB962C8B-B14F-4D97-AF65-F5344CB8AC3E}">
        <p14:creationId xmlns:p14="http://schemas.microsoft.com/office/powerpoint/2010/main" val="610447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0429-4F35-4D27-AE47-69FF37771D6F}" type="datetimeFigureOut">
              <a:rPr lang="en-IN" smtClean="0"/>
              <a:t>06-05-2017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11DC0CB-EE51-4EAA-A09A-0CE1B1F24217}" type="slidenum">
              <a:rPr lang="en-IN" smtClean="0"/>
              <a:t>‹#›</a:t>
            </a:fld>
            <a:endParaRPr lang="en-IN"/>
          </a:p>
        </p:txBody>
      </p:sp>
    </p:spTree>
    <p:extLst>
      <p:ext uri="{BB962C8B-B14F-4D97-AF65-F5344CB8AC3E}">
        <p14:creationId xmlns:p14="http://schemas.microsoft.com/office/powerpoint/2010/main" val="3006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1B200429-4F35-4D27-AE47-69FF37771D6F}" type="datetimeFigureOut">
              <a:rPr lang="en-IN" smtClean="0"/>
              <a:t>06-05-2017</a:t>
            </a:fld>
            <a:endParaRPr lang="en-IN"/>
          </a:p>
        </p:txBody>
      </p:sp>
      <p:sp>
        <p:nvSpPr>
          <p:cNvPr id="5" name="Footer Placeholder 4"/>
          <p:cNvSpPr>
            <a:spLocks noGrp="1"/>
          </p:cNvSpPr>
          <p:nvPr>
            <p:ph type="ftr" sz="quarter" idx="11"/>
          </p:nvPr>
        </p:nvSpPr>
        <p:spPr>
          <a:xfrm>
            <a:off x="685800" y="381000"/>
            <a:ext cx="6991492" cy="365125"/>
          </a:xfrm>
        </p:spPr>
        <p:txBody>
          <a:bodyPr/>
          <a:lstStyle/>
          <a:p>
            <a:endParaRPr lang="en-IN"/>
          </a:p>
        </p:txBody>
      </p:sp>
      <p:sp>
        <p:nvSpPr>
          <p:cNvPr id="6" name="Slide Number Placeholder 5"/>
          <p:cNvSpPr>
            <a:spLocks noGrp="1"/>
          </p:cNvSpPr>
          <p:nvPr>
            <p:ph type="sldNum" sz="quarter" idx="12"/>
          </p:nvPr>
        </p:nvSpPr>
        <p:spPr>
          <a:xfrm>
            <a:off x="10862452" y="381000"/>
            <a:ext cx="643748" cy="365125"/>
          </a:xfrm>
        </p:spPr>
        <p:txBody>
          <a:bodyPr/>
          <a:lstStyle/>
          <a:p>
            <a:fld id="{711DC0CB-EE51-4EAA-A09A-0CE1B1F24217}" type="slidenum">
              <a:rPr lang="en-IN" smtClean="0"/>
              <a:t>‹#›</a:t>
            </a:fld>
            <a:endParaRPr lang="en-IN"/>
          </a:p>
        </p:txBody>
      </p:sp>
    </p:spTree>
    <p:extLst>
      <p:ext uri="{BB962C8B-B14F-4D97-AF65-F5344CB8AC3E}">
        <p14:creationId xmlns:p14="http://schemas.microsoft.com/office/powerpoint/2010/main" val="3926708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0429-4F35-4D27-AE47-69FF37771D6F}" type="datetimeFigureOut">
              <a:rPr lang="en-IN" smtClean="0"/>
              <a:t>06-05-2017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11DC0CB-EE51-4EAA-A09A-0CE1B1F24217}" type="slidenum">
              <a:rPr lang="en-IN" smtClean="0"/>
              <a:t>‹#›</a:t>
            </a:fld>
            <a:endParaRPr lang="en-IN"/>
          </a:p>
        </p:txBody>
      </p:sp>
    </p:spTree>
    <p:extLst>
      <p:ext uri="{BB962C8B-B14F-4D97-AF65-F5344CB8AC3E}">
        <p14:creationId xmlns:p14="http://schemas.microsoft.com/office/powerpoint/2010/main" val="1835135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1B200429-4F35-4D27-AE47-69FF37771D6F}" type="datetimeFigureOut">
              <a:rPr lang="en-IN" smtClean="0"/>
              <a:t>06-05-2017</a:t>
            </a:fld>
            <a:endParaRPr lang="en-IN"/>
          </a:p>
        </p:txBody>
      </p:sp>
      <p:sp>
        <p:nvSpPr>
          <p:cNvPr id="5" name="Footer Placeholder 4"/>
          <p:cNvSpPr>
            <a:spLocks noGrp="1"/>
          </p:cNvSpPr>
          <p:nvPr>
            <p:ph type="ftr" sz="quarter" idx="11"/>
          </p:nvPr>
        </p:nvSpPr>
        <p:spPr>
          <a:xfrm>
            <a:off x="685800" y="381001"/>
            <a:ext cx="6991492" cy="364065"/>
          </a:xfrm>
        </p:spPr>
        <p:txBody>
          <a:bodyPr/>
          <a:lstStyle/>
          <a:p>
            <a:endParaRPr lang="en-IN"/>
          </a:p>
        </p:txBody>
      </p:sp>
      <p:sp>
        <p:nvSpPr>
          <p:cNvPr id="6" name="Slide Number Placeholder 5"/>
          <p:cNvSpPr>
            <a:spLocks noGrp="1"/>
          </p:cNvSpPr>
          <p:nvPr>
            <p:ph type="sldNum" sz="quarter" idx="12"/>
          </p:nvPr>
        </p:nvSpPr>
        <p:spPr>
          <a:xfrm>
            <a:off x="10862452" y="381000"/>
            <a:ext cx="643748" cy="365125"/>
          </a:xfrm>
        </p:spPr>
        <p:txBody>
          <a:bodyPr/>
          <a:lstStyle/>
          <a:p>
            <a:fld id="{711DC0CB-EE51-4EAA-A09A-0CE1B1F24217}" type="slidenum">
              <a:rPr lang="en-IN" smtClean="0"/>
              <a:t>‹#›</a:t>
            </a:fld>
            <a:endParaRPr lang="en-IN"/>
          </a:p>
        </p:txBody>
      </p:sp>
    </p:spTree>
    <p:extLst>
      <p:ext uri="{BB962C8B-B14F-4D97-AF65-F5344CB8AC3E}">
        <p14:creationId xmlns:p14="http://schemas.microsoft.com/office/powerpoint/2010/main" val="3165670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B200429-4F35-4D27-AE47-69FF37771D6F}" type="datetimeFigureOut">
              <a:rPr lang="en-IN" smtClean="0"/>
              <a:t>06-05-2017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11DC0CB-EE51-4EAA-A09A-0CE1B1F24217}" type="slidenum">
              <a:rPr lang="en-IN" smtClean="0"/>
              <a:t>‹#›</a:t>
            </a:fld>
            <a:endParaRPr lang="en-IN"/>
          </a:p>
        </p:txBody>
      </p:sp>
    </p:spTree>
    <p:extLst>
      <p:ext uri="{BB962C8B-B14F-4D97-AF65-F5344CB8AC3E}">
        <p14:creationId xmlns:p14="http://schemas.microsoft.com/office/powerpoint/2010/main" val="3223728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B200429-4F35-4D27-AE47-69FF37771D6F}" type="datetimeFigureOut">
              <a:rPr lang="en-IN" smtClean="0"/>
              <a:t>06-05-2017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11DC0CB-EE51-4EAA-A09A-0CE1B1F24217}" type="slidenum">
              <a:rPr lang="en-IN" smtClean="0"/>
              <a:t>‹#›</a:t>
            </a:fld>
            <a:endParaRPr lang="en-IN"/>
          </a:p>
        </p:txBody>
      </p:sp>
    </p:spTree>
    <p:extLst>
      <p:ext uri="{BB962C8B-B14F-4D97-AF65-F5344CB8AC3E}">
        <p14:creationId xmlns:p14="http://schemas.microsoft.com/office/powerpoint/2010/main" val="4150653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200429-4F35-4D27-AE47-69FF37771D6F}" type="datetimeFigureOut">
              <a:rPr lang="en-IN" smtClean="0"/>
              <a:t>06-05-2017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11DC0CB-EE51-4EAA-A09A-0CE1B1F24217}" type="slidenum">
              <a:rPr lang="en-IN" smtClean="0"/>
              <a:t>‹#›</a:t>
            </a:fld>
            <a:endParaRPr lang="en-IN"/>
          </a:p>
        </p:txBody>
      </p:sp>
    </p:spTree>
    <p:extLst>
      <p:ext uri="{BB962C8B-B14F-4D97-AF65-F5344CB8AC3E}">
        <p14:creationId xmlns:p14="http://schemas.microsoft.com/office/powerpoint/2010/main" val="1910860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00429-4F35-4D27-AE47-69FF37771D6F}" type="datetimeFigureOut">
              <a:rPr lang="en-IN" smtClean="0"/>
              <a:t>06-05-2017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11DC0CB-EE51-4EAA-A09A-0CE1B1F24217}" type="slidenum">
              <a:rPr lang="en-IN" smtClean="0"/>
              <a:t>‹#›</a:t>
            </a:fld>
            <a:endParaRPr lang="en-IN"/>
          </a:p>
        </p:txBody>
      </p:sp>
    </p:spTree>
    <p:extLst>
      <p:ext uri="{BB962C8B-B14F-4D97-AF65-F5344CB8AC3E}">
        <p14:creationId xmlns:p14="http://schemas.microsoft.com/office/powerpoint/2010/main" val="2290569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00429-4F35-4D27-AE47-69FF37771D6F}" type="datetimeFigureOut">
              <a:rPr lang="en-IN" smtClean="0"/>
              <a:t>06-05-2017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11DC0CB-EE51-4EAA-A09A-0CE1B1F24217}" type="slidenum">
              <a:rPr lang="en-IN" smtClean="0"/>
              <a:t>‹#›</a:t>
            </a:fld>
            <a:endParaRPr lang="en-IN"/>
          </a:p>
        </p:txBody>
      </p:sp>
    </p:spTree>
    <p:extLst>
      <p:ext uri="{BB962C8B-B14F-4D97-AF65-F5344CB8AC3E}">
        <p14:creationId xmlns:p14="http://schemas.microsoft.com/office/powerpoint/2010/main" val="3361601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200429-4F35-4D27-AE47-69FF37771D6F}" type="datetimeFigureOut">
              <a:rPr lang="en-IN" smtClean="0"/>
              <a:t>06-05-2017</a:t>
            </a:fld>
            <a:endParaRPr lang="en-IN"/>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1DC0CB-EE51-4EAA-A09A-0CE1B1F24217}" type="slidenum">
              <a:rPr lang="en-IN" smtClean="0"/>
              <a:t>‹#›</a:t>
            </a:fld>
            <a:endParaRPr lang="en-IN"/>
          </a:p>
        </p:txBody>
      </p:sp>
    </p:spTree>
    <p:extLst>
      <p:ext uri="{BB962C8B-B14F-4D97-AF65-F5344CB8AC3E}">
        <p14:creationId xmlns:p14="http://schemas.microsoft.com/office/powerpoint/2010/main" val="2219326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1B200429-4F35-4D27-AE47-69FF37771D6F}" type="datetimeFigureOut">
              <a:rPr lang="en-IN" smtClean="0"/>
              <a:t>06-05-2017</a:t>
            </a:fld>
            <a:endParaRPr lang="en-IN"/>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11DC0CB-EE51-4EAA-A09A-0CE1B1F24217}" type="slidenum">
              <a:rPr lang="en-IN" smtClean="0"/>
              <a:t>‹#›</a:t>
            </a:fld>
            <a:endParaRPr lang="en-IN"/>
          </a:p>
        </p:txBody>
      </p:sp>
    </p:spTree>
    <p:extLst>
      <p:ext uri="{BB962C8B-B14F-4D97-AF65-F5344CB8AC3E}">
        <p14:creationId xmlns:p14="http://schemas.microsoft.com/office/powerpoint/2010/main" val="165918515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iki.etree.org/index.php?page=TradeFriendl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byui.edu/Images/humanities-philosophy/Intellectual.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IN" sz="4800" b="1" dirty="0"/>
              <a:t>Preservation and Visualization of intellectual heritage: an Overview on Bequest of Internet Archive</a:t>
            </a:r>
            <a:endParaRPr lang="en-IN" sz="4800" dirty="0"/>
          </a:p>
        </p:txBody>
      </p:sp>
      <p:sp>
        <p:nvSpPr>
          <p:cNvPr id="3" name="Subtitle 2"/>
          <p:cNvSpPr>
            <a:spLocks noGrp="1"/>
          </p:cNvSpPr>
          <p:nvPr>
            <p:ph type="subTitle" idx="1"/>
          </p:nvPr>
        </p:nvSpPr>
        <p:spPr>
          <a:xfrm>
            <a:off x="1474660" y="4331970"/>
            <a:ext cx="9345740" cy="1069848"/>
          </a:xfrm>
        </p:spPr>
        <p:txBody>
          <a:bodyPr>
            <a:noAutofit/>
          </a:bodyPr>
          <a:lstStyle/>
          <a:p>
            <a:r>
              <a:rPr lang="en-IN" sz="1600" i="1" dirty="0" err="1"/>
              <a:t>Dr.</a:t>
            </a:r>
            <a:r>
              <a:rPr lang="en-IN" sz="1600" i="1" dirty="0"/>
              <a:t> Akash Singh, Assistant Librarian, NLU, Delhi</a:t>
            </a:r>
            <a:endParaRPr lang="en-IN" sz="1600" dirty="0"/>
          </a:p>
          <a:p>
            <a:r>
              <a:rPr lang="en-IN" sz="1600" i="1" dirty="0" err="1"/>
              <a:t>Dr.</a:t>
            </a:r>
            <a:r>
              <a:rPr lang="en-IN" sz="1600" i="1" dirty="0"/>
              <a:t> </a:t>
            </a:r>
            <a:r>
              <a:rPr lang="en-IN" sz="1600" i="1" dirty="0" err="1"/>
              <a:t>Priya</a:t>
            </a:r>
            <a:r>
              <a:rPr lang="en-IN" sz="1600" i="1" dirty="0"/>
              <a:t> Rai, Deputy Librarian, NLU, Delhi</a:t>
            </a:r>
            <a:endParaRPr lang="en-IN" sz="1600" dirty="0"/>
          </a:p>
          <a:p>
            <a:r>
              <a:rPr lang="en-IN" sz="1600" i="1" dirty="0"/>
              <a:t>&amp;</a:t>
            </a:r>
            <a:endParaRPr lang="en-IN" sz="1600" dirty="0"/>
          </a:p>
          <a:p>
            <a:r>
              <a:rPr lang="en-IN" sz="1600" i="1" dirty="0" err="1"/>
              <a:t>Dr.</a:t>
            </a:r>
            <a:r>
              <a:rPr lang="en-IN" sz="1600" i="1" dirty="0"/>
              <a:t> Praveen Kumar Jain, IEG, New Delhi</a:t>
            </a:r>
            <a:endParaRPr lang="en-IN" sz="1600" dirty="0"/>
          </a:p>
          <a:p>
            <a:endParaRPr lang="en-IN" sz="800" dirty="0"/>
          </a:p>
        </p:txBody>
      </p:sp>
    </p:spTree>
    <p:extLst>
      <p:ext uri="{BB962C8B-B14F-4D97-AF65-F5344CB8AC3E}">
        <p14:creationId xmlns:p14="http://schemas.microsoft.com/office/powerpoint/2010/main" val="33782333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325" y="421473"/>
            <a:ext cx="8610600" cy="607227"/>
          </a:xfrm>
        </p:spPr>
        <p:txBody>
          <a:bodyPr>
            <a:noAutofit/>
          </a:bodyPr>
          <a:lstStyle/>
          <a:p>
            <a:pPr lvl="0" algn="ctr"/>
            <a:r>
              <a:rPr lang="en-IN" sz="2800" b="1" dirty="0" smtClean="0"/>
              <a:t>E-BOOKS</a:t>
            </a:r>
            <a:r>
              <a:rPr lang="en-IN" sz="2800" b="1" dirty="0" smtClean="0"/>
              <a:t>@ </a:t>
            </a:r>
            <a:r>
              <a:rPr lang="en-IN" sz="2800" b="1" dirty="0"/>
              <a:t>Internet </a:t>
            </a:r>
            <a:r>
              <a:rPr lang="en-IN" sz="2800" b="1" dirty="0" smtClean="0"/>
              <a:t>Archive</a:t>
            </a:r>
            <a:endParaRPr lang="en-IN" sz="2800" dirty="0"/>
          </a:p>
        </p:txBody>
      </p:sp>
      <p:sp>
        <p:nvSpPr>
          <p:cNvPr id="3" name="Content Placeholder 2"/>
          <p:cNvSpPr>
            <a:spLocks noGrp="1"/>
          </p:cNvSpPr>
          <p:nvPr>
            <p:ph idx="1"/>
          </p:nvPr>
        </p:nvSpPr>
        <p:spPr>
          <a:xfrm>
            <a:off x="428626" y="1028700"/>
            <a:ext cx="11401424" cy="600075"/>
          </a:xfrm>
        </p:spPr>
        <p:txBody>
          <a:bodyPr>
            <a:normAutofit/>
          </a:bodyPr>
          <a:lstStyle/>
          <a:p>
            <a:pPr algn="ctr"/>
            <a:r>
              <a:rPr lang="en-IN" dirty="0"/>
              <a:t>Internet Archive </a:t>
            </a:r>
            <a:r>
              <a:rPr lang="en-IN" dirty="0" smtClean="0"/>
              <a:t>contains </a:t>
            </a:r>
            <a:r>
              <a:rPr lang="en-IN" dirty="0"/>
              <a:t>more than 10,000,000 fully accessible </a:t>
            </a:r>
            <a:r>
              <a:rPr lang="en-IN" dirty="0" smtClean="0"/>
              <a:t>books</a:t>
            </a:r>
            <a:endParaRPr lang="en-IN" dirty="0"/>
          </a:p>
          <a:p>
            <a:pPr algn="ctr"/>
            <a:endParaRPr lang="en-IN" dirty="0"/>
          </a:p>
        </p:txBody>
      </p:sp>
      <p:pic>
        <p:nvPicPr>
          <p:cNvPr id="4" name="Content Placeholder 3"/>
          <p:cNvPicPr>
            <a:picLocks/>
          </p:cNvPicPr>
          <p:nvPr/>
        </p:nvPicPr>
        <p:blipFill>
          <a:blip r:embed="rId2"/>
          <a:stretch>
            <a:fillRect/>
          </a:stretch>
        </p:blipFill>
        <p:spPr bwMode="auto">
          <a:xfrm>
            <a:off x="257175" y="1628775"/>
            <a:ext cx="11730038" cy="49577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4688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744" y="250023"/>
            <a:ext cx="8610600" cy="1293028"/>
          </a:xfrm>
        </p:spPr>
        <p:txBody>
          <a:bodyPr>
            <a:normAutofit/>
          </a:bodyPr>
          <a:lstStyle/>
          <a:p>
            <a:pPr algn="ctr"/>
            <a:r>
              <a:rPr lang="en-IN" sz="2800" b="1" dirty="0"/>
              <a:t>Books @ Internet Archives</a:t>
            </a:r>
            <a:br>
              <a:rPr lang="en-IN" sz="2800" b="1" dirty="0"/>
            </a:br>
            <a:r>
              <a:rPr lang="en-IN" sz="2800" b="1" dirty="0"/>
              <a:t>(Libraries involved)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8607445"/>
              </p:ext>
            </p:extLst>
          </p:nvPr>
        </p:nvGraphicFramePr>
        <p:xfrm>
          <a:off x="385763" y="1543052"/>
          <a:ext cx="11458575" cy="5029200"/>
        </p:xfrm>
        <a:graphic>
          <a:graphicData uri="http://schemas.openxmlformats.org/drawingml/2006/table">
            <a:tbl>
              <a:tblPr firstRow="1" firstCol="1" bandRow="1">
                <a:tableStyleId>{5C22544A-7EE6-4342-B048-85BDC9FD1C3A}</a:tableStyleId>
              </a:tblPr>
              <a:tblGrid>
                <a:gridCol w="6457868"/>
                <a:gridCol w="5000707"/>
              </a:tblGrid>
              <a:tr h="457200">
                <a:tc>
                  <a:txBody>
                    <a:bodyPr/>
                    <a:lstStyle/>
                    <a:p>
                      <a:pPr algn="ctr">
                        <a:spcAft>
                          <a:spcPts val="0"/>
                        </a:spcAft>
                      </a:pPr>
                      <a:r>
                        <a:rPr lang="en-IN" sz="2500" dirty="0">
                          <a:effectLst/>
                        </a:rPr>
                        <a:t>Collections</a:t>
                      </a:r>
                      <a:endParaRPr lang="en-IN" sz="2500" dirty="0">
                        <a:effectLst/>
                        <a:latin typeface="Calibri" panose="020F0502020204030204" pitchFamily="34" charset="0"/>
                        <a:ea typeface="Times New Roman" panose="02020603050405020304" pitchFamily="18" charset="0"/>
                      </a:endParaRPr>
                    </a:p>
                  </a:txBody>
                  <a:tcPr marL="68580" marR="68580" marT="0" marB="0"/>
                </a:tc>
                <a:tc>
                  <a:txBody>
                    <a:bodyPr/>
                    <a:lstStyle/>
                    <a:p>
                      <a:pPr algn="ctr">
                        <a:spcAft>
                          <a:spcPts val="0"/>
                        </a:spcAft>
                      </a:pPr>
                      <a:r>
                        <a:rPr lang="en-IN" sz="2500">
                          <a:effectLst/>
                        </a:rPr>
                        <a:t>Numbers</a:t>
                      </a:r>
                      <a:endParaRPr lang="en-IN" sz="2500">
                        <a:effectLst/>
                        <a:latin typeface="Calibri" panose="020F0502020204030204" pitchFamily="34" charset="0"/>
                        <a:ea typeface="Times New Roman" panose="02020603050405020304" pitchFamily="18" charset="0"/>
                      </a:endParaRPr>
                    </a:p>
                  </a:txBody>
                  <a:tcPr marL="68580" marR="68580" marT="0" marB="0"/>
                </a:tc>
              </a:tr>
              <a:tr h="457200">
                <a:tc>
                  <a:txBody>
                    <a:bodyPr/>
                    <a:lstStyle/>
                    <a:p>
                      <a:pPr algn="just">
                        <a:spcAft>
                          <a:spcPts val="0"/>
                        </a:spcAft>
                      </a:pPr>
                      <a:r>
                        <a:rPr lang="en-IN" sz="2500">
                          <a:effectLst/>
                        </a:rPr>
                        <a:t>American Libraries</a:t>
                      </a:r>
                      <a:endParaRPr lang="en-IN" sz="2500">
                        <a:effectLst/>
                        <a:latin typeface="Calibri" panose="020F0502020204030204" pitchFamily="34" charset="0"/>
                        <a:ea typeface="Times New Roman" panose="02020603050405020304" pitchFamily="18" charset="0"/>
                      </a:endParaRPr>
                    </a:p>
                  </a:txBody>
                  <a:tcPr marL="68580" marR="68580" marT="0" marB="0"/>
                </a:tc>
                <a:tc>
                  <a:txBody>
                    <a:bodyPr/>
                    <a:lstStyle/>
                    <a:p>
                      <a:pPr algn="ctr">
                        <a:spcAft>
                          <a:spcPts val="0"/>
                        </a:spcAft>
                      </a:pPr>
                      <a:r>
                        <a:rPr lang="en-IN" sz="2500">
                          <a:effectLst/>
                        </a:rPr>
                        <a:t>2431106</a:t>
                      </a:r>
                      <a:endParaRPr lang="en-IN" sz="2500">
                        <a:effectLst/>
                        <a:latin typeface="Calibri" panose="020F0502020204030204" pitchFamily="34" charset="0"/>
                        <a:ea typeface="Times New Roman" panose="02020603050405020304" pitchFamily="18" charset="0"/>
                      </a:endParaRPr>
                    </a:p>
                  </a:txBody>
                  <a:tcPr marL="68580" marR="68580" marT="0" marB="0"/>
                </a:tc>
              </a:tr>
              <a:tr h="457200">
                <a:tc>
                  <a:txBody>
                    <a:bodyPr/>
                    <a:lstStyle/>
                    <a:p>
                      <a:pPr algn="just">
                        <a:spcAft>
                          <a:spcPts val="0"/>
                        </a:spcAft>
                      </a:pPr>
                      <a:r>
                        <a:rPr lang="en-IN" sz="2500" dirty="0">
                          <a:effectLst/>
                        </a:rPr>
                        <a:t>Community Texts</a:t>
                      </a:r>
                      <a:endParaRPr lang="en-IN" sz="2500" dirty="0">
                        <a:effectLst/>
                        <a:latin typeface="Calibri" panose="020F0502020204030204" pitchFamily="34" charset="0"/>
                        <a:ea typeface="Times New Roman" panose="02020603050405020304" pitchFamily="18" charset="0"/>
                      </a:endParaRPr>
                    </a:p>
                  </a:txBody>
                  <a:tcPr marL="68580" marR="68580" marT="0" marB="0"/>
                </a:tc>
                <a:tc>
                  <a:txBody>
                    <a:bodyPr/>
                    <a:lstStyle/>
                    <a:p>
                      <a:pPr algn="ctr">
                        <a:spcAft>
                          <a:spcPts val="0"/>
                        </a:spcAft>
                      </a:pPr>
                      <a:r>
                        <a:rPr lang="en-IN" sz="2500">
                          <a:effectLst/>
                        </a:rPr>
                        <a:t>666912</a:t>
                      </a:r>
                      <a:endParaRPr lang="en-IN" sz="2500">
                        <a:effectLst/>
                        <a:latin typeface="Calibri" panose="020F0502020204030204" pitchFamily="34" charset="0"/>
                        <a:ea typeface="Times New Roman" panose="02020603050405020304" pitchFamily="18" charset="0"/>
                      </a:endParaRPr>
                    </a:p>
                  </a:txBody>
                  <a:tcPr marL="68580" marR="68580" marT="0" marB="0"/>
                </a:tc>
              </a:tr>
              <a:tr h="457200">
                <a:tc>
                  <a:txBody>
                    <a:bodyPr/>
                    <a:lstStyle/>
                    <a:p>
                      <a:pPr algn="just">
                        <a:spcAft>
                          <a:spcPts val="0"/>
                        </a:spcAft>
                      </a:pPr>
                      <a:r>
                        <a:rPr lang="en-IN" sz="2500" dirty="0">
                          <a:effectLst/>
                        </a:rPr>
                        <a:t>Canadian Libraries</a:t>
                      </a:r>
                      <a:endParaRPr lang="en-IN" sz="2500" dirty="0">
                        <a:effectLst/>
                        <a:latin typeface="Calibri" panose="020F0502020204030204" pitchFamily="34" charset="0"/>
                        <a:ea typeface="Times New Roman" panose="02020603050405020304" pitchFamily="18" charset="0"/>
                      </a:endParaRPr>
                    </a:p>
                  </a:txBody>
                  <a:tcPr marL="68580" marR="68580" marT="0" marB="0"/>
                </a:tc>
                <a:tc>
                  <a:txBody>
                    <a:bodyPr/>
                    <a:lstStyle/>
                    <a:p>
                      <a:pPr algn="ctr">
                        <a:spcAft>
                          <a:spcPts val="0"/>
                        </a:spcAft>
                      </a:pPr>
                      <a:r>
                        <a:rPr lang="en-IN" sz="2500">
                          <a:effectLst/>
                        </a:rPr>
                        <a:t>533776</a:t>
                      </a:r>
                      <a:endParaRPr lang="en-IN" sz="2500">
                        <a:effectLst/>
                        <a:latin typeface="Calibri" panose="020F0502020204030204" pitchFamily="34" charset="0"/>
                        <a:ea typeface="Times New Roman" panose="02020603050405020304" pitchFamily="18" charset="0"/>
                      </a:endParaRPr>
                    </a:p>
                  </a:txBody>
                  <a:tcPr marL="68580" marR="68580" marT="0" marB="0"/>
                </a:tc>
              </a:tr>
              <a:tr h="457200">
                <a:tc>
                  <a:txBody>
                    <a:bodyPr/>
                    <a:lstStyle/>
                    <a:p>
                      <a:pPr algn="just">
                        <a:spcAft>
                          <a:spcPts val="0"/>
                        </a:spcAft>
                      </a:pPr>
                      <a:r>
                        <a:rPr lang="en-IN" sz="2500">
                          <a:effectLst/>
                        </a:rPr>
                        <a:t>Journals</a:t>
                      </a:r>
                      <a:endParaRPr lang="en-IN" sz="2500">
                        <a:effectLst/>
                        <a:latin typeface="Calibri" panose="020F0502020204030204" pitchFamily="34" charset="0"/>
                        <a:ea typeface="Times New Roman" panose="02020603050405020304" pitchFamily="18" charset="0"/>
                      </a:endParaRPr>
                    </a:p>
                  </a:txBody>
                  <a:tcPr marL="68580" marR="68580" marT="0" marB="0"/>
                </a:tc>
                <a:tc>
                  <a:txBody>
                    <a:bodyPr/>
                    <a:lstStyle/>
                    <a:p>
                      <a:pPr algn="ctr">
                        <a:spcAft>
                          <a:spcPts val="0"/>
                        </a:spcAft>
                      </a:pPr>
                      <a:r>
                        <a:rPr lang="en-IN" sz="2500">
                          <a:effectLst/>
                        </a:rPr>
                        <a:t>957793</a:t>
                      </a:r>
                      <a:endParaRPr lang="en-IN" sz="2500">
                        <a:effectLst/>
                        <a:latin typeface="Calibri" panose="020F0502020204030204" pitchFamily="34" charset="0"/>
                        <a:ea typeface="Times New Roman" panose="02020603050405020304" pitchFamily="18" charset="0"/>
                      </a:endParaRPr>
                    </a:p>
                  </a:txBody>
                  <a:tcPr marL="68580" marR="68580" marT="0" marB="0"/>
                </a:tc>
              </a:tr>
              <a:tr h="457200">
                <a:tc>
                  <a:txBody>
                    <a:bodyPr/>
                    <a:lstStyle/>
                    <a:p>
                      <a:pPr algn="just">
                        <a:spcAft>
                          <a:spcPts val="0"/>
                        </a:spcAft>
                      </a:pPr>
                      <a:r>
                        <a:rPr lang="en-IN" sz="2500">
                          <a:effectLst/>
                        </a:rPr>
                        <a:t>Library of Congress Text</a:t>
                      </a:r>
                      <a:endParaRPr lang="en-IN" sz="2500">
                        <a:effectLst/>
                        <a:latin typeface="Calibri" panose="020F0502020204030204" pitchFamily="34" charset="0"/>
                        <a:ea typeface="Times New Roman" panose="02020603050405020304" pitchFamily="18" charset="0"/>
                      </a:endParaRPr>
                    </a:p>
                  </a:txBody>
                  <a:tcPr marL="68580" marR="68580" marT="0" marB="0"/>
                </a:tc>
                <a:tc>
                  <a:txBody>
                    <a:bodyPr/>
                    <a:lstStyle/>
                    <a:p>
                      <a:pPr algn="ctr">
                        <a:spcAft>
                          <a:spcPts val="0"/>
                        </a:spcAft>
                      </a:pPr>
                      <a:r>
                        <a:rPr lang="en-IN" sz="2500">
                          <a:effectLst/>
                        </a:rPr>
                        <a:t>148893</a:t>
                      </a:r>
                      <a:endParaRPr lang="en-IN" sz="2500">
                        <a:effectLst/>
                        <a:latin typeface="Calibri" panose="020F0502020204030204" pitchFamily="34" charset="0"/>
                        <a:ea typeface="Times New Roman" panose="02020603050405020304" pitchFamily="18" charset="0"/>
                      </a:endParaRPr>
                    </a:p>
                  </a:txBody>
                  <a:tcPr marL="68580" marR="68580" marT="0" marB="0"/>
                </a:tc>
              </a:tr>
              <a:tr h="457200">
                <a:tc>
                  <a:txBody>
                    <a:bodyPr/>
                    <a:lstStyle/>
                    <a:p>
                      <a:pPr algn="just">
                        <a:spcAft>
                          <a:spcPts val="0"/>
                        </a:spcAft>
                      </a:pPr>
                      <a:r>
                        <a:rPr lang="en-IN" sz="2500">
                          <a:effectLst/>
                        </a:rPr>
                        <a:t>JSTOR Early Contents</a:t>
                      </a:r>
                      <a:endParaRPr lang="en-IN" sz="2500">
                        <a:effectLst/>
                        <a:latin typeface="Calibri" panose="020F0502020204030204" pitchFamily="34" charset="0"/>
                        <a:ea typeface="Times New Roman" panose="02020603050405020304" pitchFamily="18" charset="0"/>
                      </a:endParaRPr>
                    </a:p>
                  </a:txBody>
                  <a:tcPr marL="68580" marR="68580" marT="0" marB="0"/>
                </a:tc>
                <a:tc>
                  <a:txBody>
                    <a:bodyPr/>
                    <a:lstStyle/>
                    <a:p>
                      <a:pPr algn="ctr">
                        <a:spcAft>
                          <a:spcPts val="0"/>
                        </a:spcAft>
                      </a:pPr>
                      <a:r>
                        <a:rPr lang="en-IN" sz="2500">
                          <a:effectLst/>
                        </a:rPr>
                        <a:t>452028</a:t>
                      </a:r>
                      <a:endParaRPr lang="en-IN" sz="2500">
                        <a:effectLst/>
                        <a:latin typeface="Calibri" panose="020F0502020204030204" pitchFamily="34" charset="0"/>
                        <a:ea typeface="Times New Roman" panose="02020603050405020304" pitchFamily="18" charset="0"/>
                      </a:endParaRPr>
                    </a:p>
                  </a:txBody>
                  <a:tcPr marL="68580" marR="68580" marT="0" marB="0"/>
                </a:tc>
              </a:tr>
              <a:tr h="457200">
                <a:tc>
                  <a:txBody>
                    <a:bodyPr/>
                    <a:lstStyle/>
                    <a:p>
                      <a:pPr algn="just">
                        <a:spcAft>
                          <a:spcPts val="0"/>
                        </a:spcAft>
                      </a:pPr>
                      <a:r>
                        <a:rPr lang="en-IN" sz="2500">
                          <a:effectLst/>
                        </a:rPr>
                        <a:t>Archiv.org</a:t>
                      </a:r>
                      <a:endParaRPr lang="en-IN" sz="2500">
                        <a:effectLst/>
                        <a:latin typeface="Calibri" panose="020F0502020204030204" pitchFamily="34" charset="0"/>
                        <a:ea typeface="Times New Roman" panose="02020603050405020304" pitchFamily="18" charset="0"/>
                      </a:endParaRPr>
                    </a:p>
                  </a:txBody>
                  <a:tcPr marL="68580" marR="68580" marT="0" marB="0"/>
                </a:tc>
                <a:tc>
                  <a:txBody>
                    <a:bodyPr/>
                    <a:lstStyle/>
                    <a:p>
                      <a:pPr algn="ctr">
                        <a:spcAft>
                          <a:spcPts val="0"/>
                        </a:spcAft>
                      </a:pPr>
                      <a:r>
                        <a:rPr lang="en-IN" sz="2500">
                          <a:effectLst/>
                        </a:rPr>
                        <a:t>782695</a:t>
                      </a:r>
                      <a:endParaRPr lang="en-IN" sz="2500">
                        <a:effectLst/>
                        <a:latin typeface="Calibri" panose="020F0502020204030204" pitchFamily="34" charset="0"/>
                        <a:ea typeface="Times New Roman" panose="02020603050405020304" pitchFamily="18" charset="0"/>
                      </a:endParaRPr>
                    </a:p>
                  </a:txBody>
                  <a:tcPr marL="68580" marR="68580" marT="0" marB="0"/>
                </a:tc>
              </a:tr>
              <a:tr h="457200">
                <a:tc>
                  <a:txBody>
                    <a:bodyPr/>
                    <a:lstStyle/>
                    <a:p>
                      <a:pPr algn="just">
                        <a:spcAft>
                          <a:spcPts val="0"/>
                        </a:spcAft>
                      </a:pPr>
                      <a:r>
                        <a:rPr lang="en-IN" sz="2500">
                          <a:effectLst/>
                        </a:rPr>
                        <a:t>National Security Internet Archive</a:t>
                      </a:r>
                      <a:endParaRPr lang="en-IN" sz="2500">
                        <a:effectLst/>
                        <a:latin typeface="Calibri" panose="020F0502020204030204" pitchFamily="34" charset="0"/>
                        <a:ea typeface="Times New Roman" panose="02020603050405020304" pitchFamily="18" charset="0"/>
                      </a:endParaRPr>
                    </a:p>
                  </a:txBody>
                  <a:tcPr marL="68580" marR="68580" marT="0" marB="0"/>
                </a:tc>
                <a:tc>
                  <a:txBody>
                    <a:bodyPr/>
                    <a:lstStyle/>
                    <a:p>
                      <a:pPr algn="ctr">
                        <a:spcAft>
                          <a:spcPts val="0"/>
                        </a:spcAft>
                      </a:pPr>
                      <a:r>
                        <a:rPr lang="en-IN" sz="2500">
                          <a:effectLst/>
                        </a:rPr>
                        <a:t>1152030</a:t>
                      </a:r>
                      <a:endParaRPr lang="en-IN" sz="2500">
                        <a:effectLst/>
                        <a:latin typeface="Calibri" panose="020F0502020204030204" pitchFamily="34" charset="0"/>
                        <a:ea typeface="Times New Roman" panose="02020603050405020304" pitchFamily="18" charset="0"/>
                      </a:endParaRPr>
                    </a:p>
                  </a:txBody>
                  <a:tcPr marL="68580" marR="68580" marT="0" marB="0"/>
                </a:tc>
              </a:tr>
              <a:tr h="457200">
                <a:tc>
                  <a:txBody>
                    <a:bodyPr/>
                    <a:lstStyle/>
                    <a:p>
                      <a:pPr algn="just">
                        <a:spcAft>
                          <a:spcPts val="0"/>
                        </a:spcAft>
                      </a:pPr>
                      <a:r>
                        <a:rPr lang="en-IN" sz="2500">
                          <a:effectLst/>
                        </a:rPr>
                        <a:t>European Libraries</a:t>
                      </a:r>
                      <a:endParaRPr lang="en-IN" sz="2500">
                        <a:effectLst/>
                        <a:latin typeface="Calibri" panose="020F0502020204030204" pitchFamily="34" charset="0"/>
                        <a:ea typeface="Times New Roman" panose="02020603050405020304" pitchFamily="18" charset="0"/>
                      </a:endParaRPr>
                    </a:p>
                  </a:txBody>
                  <a:tcPr marL="68580" marR="68580" marT="0" marB="0"/>
                </a:tc>
                <a:tc>
                  <a:txBody>
                    <a:bodyPr/>
                    <a:lstStyle/>
                    <a:p>
                      <a:pPr algn="ctr">
                        <a:spcAft>
                          <a:spcPts val="0"/>
                        </a:spcAft>
                      </a:pPr>
                      <a:r>
                        <a:rPr lang="en-IN" sz="2500">
                          <a:effectLst/>
                        </a:rPr>
                        <a:t>567814</a:t>
                      </a:r>
                      <a:endParaRPr lang="en-IN" sz="2500">
                        <a:effectLst/>
                        <a:latin typeface="Calibri" panose="020F0502020204030204" pitchFamily="34" charset="0"/>
                        <a:ea typeface="Times New Roman" panose="02020603050405020304" pitchFamily="18" charset="0"/>
                      </a:endParaRPr>
                    </a:p>
                  </a:txBody>
                  <a:tcPr marL="68580" marR="68580" marT="0" marB="0"/>
                </a:tc>
              </a:tr>
              <a:tr h="457200">
                <a:tc>
                  <a:txBody>
                    <a:bodyPr/>
                    <a:lstStyle/>
                    <a:p>
                      <a:pPr algn="just">
                        <a:spcAft>
                          <a:spcPts val="0"/>
                        </a:spcAft>
                      </a:pPr>
                      <a:r>
                        <a:rPr lang="en-IN" sz="2500">
                          <a:effectLst/>
                        </a:rPr>
                        <a:t>Additional Collections</a:t>
                      </a:r>
                      <a:endParaRPr lang="en-IN" sz="2500">
                        <a:effectLst/>
                        <a:latin typeface="Calibri" panose="020F0502020204030204" pitchFamily="34" charset="0"/>
                        <a:ea typeface="Times New Roman" panose="02020603050405020304" pitchFamily="18" charset="0"/>
                      </a:endParaRPr>
                    </a:p>
                  </a:txBody>
                  <a:tcPr marL="68580" marR="68580" marT="0" marB="0"/>
                </a:tc>
                <a:tc>
                  <a:txBody>
                    <a:bodyPr/>
                    <a:lstStyle/>
                    <a:p>
                      <a:pPr algn="ctr">
                        <a:spcAft>
                          <a:spcPts val="0"/>
                        </a:spcAft>
                      </a:pPr>
                      <a:r>
                        <a:rPr lang="en-IN" sz="2500" dirty="0">
                          <a:effectLst/>
                        </a:rPr>
                        <a:t>5522767</a:t>
                      </a:r>
                      <a:endParaRPr lang="en-IN" sz="2500" dirty="0">
                        <a:effectLst/>
                        <a:latin typeface="Calibri" panose="020F0502020204030204" pitchFamily="34" charset="0"/>
                        <a:ea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166176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185739" y="1157288"/>
            <a:ext cx="11844336" cy="5514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p:cNvSpPr>
            <a:spLocks noGrp="1"/>
          </p:cNvSpPr>
          <p:nvPr>
            <p:ph type="title"/>
          </p:nvPr>
        </p:nvSpPr>
        <p:spPr>
          <a:xfrm>
            <a:off x="1890712" y="128587"/>
            <a:ext cx="8610600" cy="1028701"/>
          </a:xfrm>
        </p:spPr>
        <p:txBody>
          <a:bodyPr>
            <a:normAutofit/>
          </a:bodyPr>
          <a:lstStyle/>
          <a:p>
            <a:pPr algn="ctr"/>
            <a:r>
              <a:rPr lang="en-IN" sz="2800" b="1" dirty="0"/>
              <a:t>Books @ Internet Archives</a:t>
            </a:r>
            <a:br>
              <a:rPr lang="en-IN" sz="2800" b="1" dirty="0"/>
            </a:br>
            <a:r>
              <a:rPr lang="en-IN" sz="2000" b="1" dirty="0" smtClean="0"/>
              <a:t>(More than 50 Languages</a:t>
            </a:r>
            <a:r>
              <a:rPr lang="en-IN" sz="2000" b="1" dirty="0"/>
              <a:t>)</a:t>
            </a:r>
          </a:p>
        </p:txBody>
      </p:sp>
    </p:spTree>
    <p:extLst>
      <p:ext uri="{BB962C8B-B14F-4D97-AF65-F5344CB8AC3E}">
        <p14:creationId xmlns:p14="http://schemas.microsoft.com/office/powerpoint/2010/main" val="38109286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pPr lvl="1" algn="ctr" rtl="0">
              <a:lnSpc>
                <a:spcPct val="90000"/>
              </a:lnSpc>
              <a:spcBef>
                <a:spcPct val="0"/>
              </a:spcBef>
            </a:pPr>
            <a:r>
              <a:rPr lang="en-IN" sz="2800" b="1" kern="1200" cap="all" dirty="0">
                <a:solidFill>
                  <a:schemeClr val="tx1"/>
                </a:solidFill>
                <a:latin typeface="+mj-lt"/>
                <a:ea typeface="+mj-ea"/>
                <a:cs typeface="+mj-cs"/>
              </a:rPr>
              <a:t>Web pages @ Internet </a:t>
            </a:r>
            <a:r>
              <a:rPr lang="en-IN" sz="2800" b="1" kern="1200" cap="all" dirty="0" smtClean="0">
                <a:solidFill>
                  <a:schemeClr val="tx1"/>
                </a:solidFill>
                <a:latin typeface="+mj-lt"/>
                <a:ea typeface="+mj-ea"/>
                <a:cs typeface="+mj-cs"/>
              </a:rPr>
              <a:t>Archives</a:t>
            </a:r>
            <a:endParaRPr lang="en-IN" sz="2800" b="1" kern="1200" cap="all" dirty="0">
              <a:solidFill>
                <a:schemeClr val="tx1"/>
              </a:solidFill>
              <a:latin typeface="+mj-lt"/>
              <a:ea typeface="+mj-ea"/>
              <a:cs typeface="+mj-cs"/>
            </a:endParaRPr>
          </a:p>
        </p:txBody>
      </p:sp>
      <p:sp>
        <p:nvSpPr>
          <p:cNvPr id="3" name="Content Placeholder 2"/>
          <p:cNvSpPr>
            <a:spLocks noGrp="1"/>
          </p:cNvSpPr>
          <p:nvPr>
            <p:ph idx="1"/>
          </p:nvPr>
        </p:nvSpPr>
        <p:spPr>
          <a:xfrm>
            <a:off x="292893" y="914400"/>
            <a:ext cx="11658599" cy="946150"/>
          </a:xfrm>
        </p:spPr>
        <p:txBody>
          <a:bodyPr>
            <a:normAutofit fontScale="92500" lnSpcReduction="20000"/>
          </a:bodyPr>
          <a:lstStyle/>
          <a:p>
            <a:pPr algn="just"/>
            <a:r>
              <a:rPr lang="en-IN" sz="1900" dirty="0"/>
              <a:t>Internet Archive facilitates access or browsing more than 279 billion webpage.  Contents of all web pages can be accessed supported by </a:t>
            </a:r>
            <a:r>
              <a:rPr lang="en-IN" sz="1900" dirty="0" err="1"/>
              <a:t>wayback</a:t>
            </a:r>
            <a:r>
              <a:rPr lang="en-IN" sz="1900" dirty="0"/>
              <a:t> machine software.  Under this page, Internet Archive facilitates provision to search relevant web pages.  It also provides option to include or suggest page which should be included. </a:t>
            </a:r>
          </a:p>
          <a:p>
            <a:endParaRPr lang="en-IN" dirty="0"/>
          </a:p>
        </p:txBody>
      </p:sp>
      <p:pic>
        <p:nvPicPr>
          <p:cNvPr id="4" name="Picture 3"/>
          <p:cNvPicPr/>
          <p:nvPr/>
        </p:nvPicPr>
        <p:blipFill>
          <a:blip r:embed="rId2"/>
          <a:srcRect/>
          <a:stretch>
            <a:fillRect/>
          </a:stretch>
        </p:blipFill>
        <p:spPr bwMode="auto">
          <a:xfrm>
            <a:off x="414338" y="1860550"/>
            <a:ext cx="11415711" cy="4683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439219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292885"/>
            <a:ext cx="10291762" cy="721528"/>
          </a:xfrm>
        </p:spPr>
        <p:txBody>
          <a:bodyPr>
            <a:normAutofit fontScale="90000"/>
          </a:bodyPr>
          <a:lstStyle/>
          <a:p>
            <a:pPr lvl="1" algn="ctr" rtl="0">
              <a:lnSpc>
                <a:spcPct val="90000"/>
              </a:lnSpc>
              <a:spcBef>
                <a:spcPct val="0"/>
              </a:spcBef>
            </a:pPr>
            <a:r>
              <a:rPr lang="en-IN" sz="2800" b="1" kern="1200" cap="all" dirty="0">
                <a:solidFill>
                  <a:schemeClr val="tx1"/>
                </a:solidFill>
                <a:latin typeface="+mj-lt"/>
                <a:ea typeface="+mj-ea"/>
                <a:cs typeface="+mj-cs"/>
              </a:rPr>
              <a:t>Moving</a:t>
            </a:r>
            <a:r>
              <a:rPr lang="en-IN" b="1" i="1" dirty="0">
                <a:solidFill>
                  <a:schemeClr val="tx1"/>
                </a:solidFill>
              </a:rPr>
              <a:t> </a:t>
            </a:r>
            <a:r>
              <a:rPr lang="en-IN" sz="2800" b="1" kern="1200" cap="all" dirty="0">
                <a:solidFill>
                  <a:schemeClr val="tx1"/>
                </a:solidFill>
                <a:latin typeface="+mj-lt"/>
                <a:ea typeface="+mj-ea"/>
                <a:cs typeface="+mj-cs"/>
              </a:rPr>
              <a:t>Image @ Internet Archive</a:t>
            </a:r>
            <a:br>
              <a:rPr lang="en-IN" sz="2800" b="1" kern="1200" cap="all" dirty="0">
                <a:solidFill>
                  <a:schemeClr val="tx1"/>
                </a:solidFill>
                <a:latin typeface="+mj-lt"/>
                <a:ea typeface="+mj-ea"/>
                <a:cs typeface="+mj-cs"/>
              </a:rPr>
            </a:br>
            <a:endParaRPr lang="en-IN" sz="2800" b="1" kern="1200" cap="all" dirty="0">
              <a:solidFill>
                <a:schemeClr val="tx1"/>
              </a:solidFill>
              <a:latin typeface="+mj-lt"/>
              <a:ea typeface="+mj-ea"/>
              <a:cs typeface="+mj-cs"/>
            </a:endParaRPr>
          </a:p>
        </p:txBody>
      </p:sp>
      <p:sp>
        <p:nvSpPr>
          <p:cNvPr id="3" name="Content Placeholder 2"/>
          <p:cNvSpPr>
            <a:spLocks noGrp="1"/>
          </p:cNvSpPr>
          <p:nvPr>
            <p:ph idx="1"/>
          </p:nvPr>
        </p:nvSpPr>
        <p:spPr>
          <a:xfrm>
            <a:off x="571500" y="842962"/>
            <a:ext cx="11149012" cy="1014412"/>
          </a:xfrm>
        </p:spPr>
        <p:txBody>
          <a:bodyPr>
            <a:normAutofit fontScale="77500" lnSpcReduction="20000"/>
          </a:bodyPr>
          <a:lstStyle/>
          <a:p>
            <a:pPr marL="0" indent="0" algn="just">
              <a:buNone/>
            </a:pPr>
            <a:r>
              <a:rPr lang="en-IN" dirty="0"/>
              <a:t>Under the head moving image, Internet Archive provides access of more than 2994077 moving images.  Free movies, films and videos are available to access under this module.   5641 collections of other virtual movie libraries are included in moving image module.  This library contains digital movies uploaded by Archive users which range from classic full-length films, to daily alternative news broadcasts, to cartoons and concerts. Many of these videos are available for free download</a:t>
            </a:r>
          </a:p>
        </p:txBody>
      </p:sp>
      <p:pic>
        <p:nvPicPr>
          <p:cNvPr id="4" name="Picture 3"/>
          <p:cNvPicPr/>
          <p:nvPr/>
        </p:nvPicPr>
        <p:blipFill>
          <a:blip r:embed="rId2"/>
          <a:srcRect/>
          <a:stretch>
            <a:fillRect/>
          </a:stretch>
        </p:blipFill>
        <p:spPr bwMode="auto">
          <a:xfrm>
            <a:off x="571500" y="1900238"/>
            <a:ext cx="11044237" cy="4629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62175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375" y="236539"/>
            <a:ext cx="10515600" cy="580702"/>
          </a:xfrm>
        </p:spPr>
        <p:txBody>
          <a:bodyPr/>
          <a:lstStyle/>
          <a:p>
            <a:pPr lvl="1" algn="ctr" rtl="0">
              <a:lnSpc>
                <a:spcPct val="90000"/>
              </a:lnSpc>
              <a:spcBef>
                <a:spcPct val="0"/>
              </a:spcBef>
            </a:pPr>
            <a:r>
              <a:rPr lang="en-IN" sz="2500" b="1" kern="1200" cap="all" dirty="0">
                <a:solidFill>
                  <a:schemeClr val="tx1"/>
                </a:solidFill>
                <a:latin typeface="+mj-lt"/>
                <a:ea typeface="+mj-ea"/>
                <a:cs typeface="+mj-cs"/>
              </a:rPr>
              <a:t>Audio</a:t>
            </a:r>
            <a:r>
              <a:rPr lang="en-IN" b="1" i="1" dirty="0"/>
              <a:t> </a:t>
            </a:r>
            <a:r>
              <a:rPr lang="en-IN" sz="2500" b="1" kern="1200" cap="all" dirty="0">
                <a:solidFill>
                  <a:schemeClr val="tx1"/>
                </a:solidFill>
                <a:latin typeface="+mj-lt"/>
                <a:ea typeface="+mj-ea"/>
                <a:cs typeface="+mj-cs"/>
              </a:rPr>
              <a:t>Archive</a:t>
            </a:r>
            <a:r>
              <a:rPr lang="en-IN" dirty="0"/>
              <a:t> </a:t>
            </a:r>
            <a:r>
              <a:rPr lang="en-IN" sz="2500" b="1" kern="1200" cap="all" dirty="0">
                <a:solidFill>
                  <a:schemeClr val="tx1"/>
                </a:solidFill>
                <a:latin typeface="+mj-lt"/>
                <a:ea typeface="+mj-ea"/>
                <a:cs typeface="+mj-cs"/>
              </a:rPr>
              <a:t>@ Internet </a:t>
            </a:r>
            <a:r>
              <a:rPr lang="en-IN" sz="2500" b="1" kern="1200" cap="all" dirty="0" smtClean="0">
                <a:solidFill>
                  <a:schemeClr val="tx1"/>
                </a:solidFill>
                <a:latin typeface="+mj-lt"/>
                <a:ea typeface="+mj-ea"/>
                <a:cs typeface="+mj-cs"/>
              </a:rPr>
              <a:t>Archives</a:t>
            </a:r>
            <a:endParaRPr lang="en-IN" dirty="0"/>
          </a:p>
        </p:txBody>
      </p:sp>
      <p:sp>
        <p:nvSpPr>
          <p:cNvPr id="3" name="Content Placeholder 2"/>
          <p:cNvSpPr>
            <a:spLocks noGrp="1"/>
          </p:cNvSpPr>
          <p:nvPr>
            <p:ph idx="1"/>
          </p:nvPr>
        </p:nvSpPr>
        <p:spPr>
          <a:xfrm>
            <a:off x="357188" y="968370"/>
            <a:ext cx="11472862" cy="1074743"/>
          </a:xfrm>
        </p:spPr>
        <p:txBody>
          <a:bodyPr>
            <a:normAutofit fontScale="77500" lnSpcReduction="20000"/>
          </a:bodyPr>
          <a:lstStyle/>
          <a:p>
            <a:pPr marL="0" indent="0" algn="just">
              <a:buNone/>
            </a:pPr>
            <a:r>
              <a:rPr lang="en-IN" dirty="0"/>
              <a:t>This library contains recordings ranging from alternative </a:t>
            </a:r>
            <a:r>
              <a:rPr lang="en-IN" i="1" dirty="0"/>
              <a:t>news</a:t>
            </a:r>
            <a:r>
              <a:rPr lang="en-IN" dirty="0"/>
              <a:t> programming, to Grateful Dead concerts, to Old Time Radio shows, to book and poetry readings, to original music uploaded by users. Many of these audios and MP3s are available for free download.  This module facilitates access of 3191786 audios of news programming, radio, concerts and other programme from 5641 collections.</a:t>
            </a:r>
          </a:p>
          <a:p>
            <a:endParaRPr lang="en-IN" dirty="0"/>
          </a:p>
        </p:txBody>
      </p:sp>
      <p:pic>
        <p:nvPicPr>
          <p:cNvPr id="4" name="Picture 3"/>
          <p:cNvPicPr/>
          <p:nvPr/>
        </p:nvPicPr>
        <p:blipFill>
          <a:blip r:embed="rId2"/>
          <a:srcRect/>
          <a:stretch>
            <a:fillRect/>
          </a:stretch>
        </p:blipFill>
        <p:spPr bwMode="auto">
          <a:xfrm>
            <a:off x="628650" y="2043113"/>
            <a:ext cx="11201399" cy="45005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36474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l" rtl="0">
              <a:lnSpc>
                <a:spcPct val="90000"/>
              </a:lnSpc>
              <a:spcBef>
                <a:spcPct val="0"/>
              </a:spcBef>
            </a:pPr>
            <a:r>
              <a:rPr lang="en-IN" b="1" i="1" dirty="0"/>
              <a:t>TV News Archive @ Internet Archive</a:t>
            </a:r>
            <a:r>
              <a:rPr lang="en-IN" sz="2000" dirty="0"/>
              <a:t/>
            </a:r>
            <a:br>
              <a:rPr lang="en-IN" sz="2000" dirty="0"/>
            </a:br>
            <a:endParaRPr lang="en-IN" dirty="0"/>
          </a:p>
        </p:txBody>
      </p:sp>
      <p:sp>
        <p:nvSpPr>
          <p:cNvPr id="3" name="Content Placeholder 2"/>
          <p:cNvSpPr>
            <a:spLocks noGrp="1"/>
          </p:cNvSpPr>
          <p:nvPr>
            <p:ph idx="1"/>
          </p:nvPr>
        </p:nvSpPr>
        <p:spPr>
          <a:xfrm>
            <a:off x="271463" y="825496"/>
            <a:ext cx="11458575" cy="1231900"/>
          </a:xfrm>
        </p:spPr>
        <p:txBody>
          <a:bodyPr>
            <a:normAutofit fontScale="77500" lnSpcReduction="20000"/>
          </a:bodyPr>
          <a:lstStyle/>
          <a:p>
            <a:pPr marL="0" indent="0" algn="just">
              <a:buNone/>
            </a:pPr>
            <a:r>
              <a:rPr lang="en-IN" dirty="0"/>
              <a:t>Launched in September 2012, this research library service is intended to enhance the capabilities of journalists, scholars, teachers, librarians, civic organizations and other engaged citizens. It repurposes closed captioning to enable users to search, quote and borrow U.S. TV news programs. Available at no charge, the public can use the index of searchable text and short streamed clips to explore TV news, discover important resources, understand context, evaluate assertions of fact, engage with others and share insights</a:t>
            </a:r>
          </a:p>
        </p:txBody>
      </p:sp>
      <p:pic>
        <p:nvPicPr>
          <p:cNvPr id="4" name="Picture 3"/>
          <p:cNvPicPr/>
          <p:nvPr/>
        </p:nvPicPr>
        <p:blipFill>
          <a:blip r:embed="rId2"/>
          <a:srcRect/>
          <a:stretch>
            <a:fillRect/>
          </a:stretch>
        </p:blipFill>
        <p:spPr bwMode="auto">
          <a:xfrm>
            <a:off x="271463" y="1900238"/>
            <a:ext cx="11572875" cy="47577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p:cNvSpPr txBox="1">
            <a:spLocks/>
          </p:cNvSpPr>
          <p:nvPr/>
        </p:nvSpPr>
        <p:spPr>
          <a:xfrm>
            <a:off x="1095375" y="236539"/>
            <a:ext cx="10515600" cy="580702"/>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marL="0" lvl="1" algn="ctr" rtl="0">
              <a:lnSpc>
                <a:spcPct val="90000"/>
              </a:lnSpc>
              <a:spcBef>
                <a:spcPct val="0"/>
              </a:spcBef>
            </a:pPr>
            <a:r>
              <a:rPr lang="en-IN" sz="2500" b="1" kern="1200" cap="all" dirty="0" smtClean="0">
                <a:solidFill>
                  <a:schemeClr val="tx1"/>
                </a:solidFill>
                <a:latin typeface="+mj-lt"/>
                <a:ea typeface="+mj-ea"/>
                <a:cs typeface="+mj-cs"/>
              </a:rPr>
              <a:t>TV News Archive@ Internet Archives</a:t>
            </a:r>
            <a:endParaRPr lang="en-IN" kern="0" dirty="0">
              <a:solidFill>
                <a:sysClr val="windowText" lastClr="000000"/>
              </a:solidFill>
            </a:endParaRPr>
          </a:p>
        </p:txBody>
      </p:sp>
    </p:spTree>
    <p:extLst>
      <p:ext uri="{BB962C8B-B14F-4D97-AF65-F5344CB8AC3E}">
        <p14:creationId xmlns:p14="http://schemas.microsoft.com/office/powerpoint/2010/main" val="24459476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92125"/>
          </a:xfrm>
        </p:spPr>
        <p:txBody>
          <a:bodyPr>
            <a:normAutofit/>
          </a:bodyPr>
          <a:lstStyle/>
          <a:p>
            <a:pPr lvl="1" algn="l" rtl="0">
              <a:lnSpc>
                <a:spcPct val="90000"/>
              </a:lnSpc>
              <a:spcBef>
                <a:spcPct val="0"/>
              </a:spcBef>
            </a:pPr>
            <a:r>
              <a:rPr lang="en-IN" sz="2500" b="1" kern="1200" cap="all" dirty="0">
                <a:solidFill>
                  <a:schemeClr val="tx1"/>
                </a:solidFill>
                <a:latin typeface="+mj-lt"/>
                <a:ea typeface="+mj-ea"/>
                <a:cs typeface="+mj-cs"/>
              </a:rPr>
              <a:t>The Internet Archive Software Collection @ Internet </a:t>
            </a:r>
            <a:r>
              <a:rPr lang="en-IN" sz="2500" b="1" kern="1200" cap="all" dirty="0" smtClean="0">
                <a:solidFill>
                  <a:schemeClr val="tx1"/>
                </a:solidFill>
                <a:latin typeface="+mj-lt"/>
                <a:ea typeface="+mj-ea"/>
                <a:cs typeface="+mj-cs"/>
              </a:rPr>
              <a:t>Archive</a:t>
            </a:r>
            <a:endParaRPr lang="en-IN" sz="2500" b="1" kern="1200" cap="all" dirty="0">
              <a:solidFill>
                <a:schemeClr val="tx1"/>
              </a:solidFill>
              <a:latin typeface="+mj-lt"/>
              <a:ea typeface="+mj-ea"/>
              <a:cs typeface="+mj-cs"/>
            </a:endParaRPr>
          </a:p>
        </p:txBody>
      </p:sp>
      <p:sp>
        <p:nvSpPr>
          <p:cNvPr id="3" name="Content Placeholder 2"/>
          <p:cNvSpPr>
            <a:spLocks noGrp="1"/>
          </p:cNvSpPr>
          <p:nvPr>
            <p:ph idx="1"/>
          </p:nvPr>
        </p:nvSpPr>
        <p:spPr>
          <a:xfrm>
            <a:off x="0" y="968368"/>
            <a:ext cx="12192000" cy="1446220"/>
          </a:xfrm>
        </p:spPr>
        <p:txBody>
          <a:bodyPr>
            <a:noAutofit/>
          </a:bodyPr>
          <a:lstStyle/>
          <a:p>
            <a:pPr marL="0" indent="0" algn="just">
              <a:buNone/>
            </a:pPr>
            <a:r>
              <a:rPr lang="en-IN" sz="1600" dirty="0"/>
              <a:t>The Internet Archive Software Collection is the largest vintage and historical software library in the world, providing instant access to millions of programs, CD-ROM images, documentation and multimedia.  The collection includes a broad range of software related materials including shareware, freeware, video news releases about software titles, speed runs of actual software game play, previews and promos for software games, high-score and skill replays of various game genres, and the art of filmmaking with real-time computer game engines.  Under this module 153151 software are available to access various programmes, games and other software</a:t>
            </a:r>
          </a:p>
        </p:txBody>
      </p:sp>
      <p:pic>
        <p:nvPicPr>
          <p:cNvPr id="4" name="Picture 3"/>
          <p:cNvPicPr/>
          <p:nvPr/>
        </p:nvPicPr>
        <p:blipFill>
          <a:blip r:embed="rId2"/>
          <a:srcRect/>
          <a:stretch>
            <a:fillRect/>
          </a:stretch>
        </p:blipFill>
        <p:spPr bwMode="auto">
          <a:xfrm>
            <a:off x="171451" y="2414588"/>
            <a:ext cx="11787188" cy="42719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665164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013" y="409165"/>
            <a:ext cx="8610600" cy="648110"/>
          </a:xfrm>
        </p:spPr>
        <p:txBody>
          <a:bodyPr>
            <a:normAutofit/>
          </a:bodyPr>
          <a:lstStyle/>
          <a:p>
            <a:pPr lvl="1" algn="ctr" rtl="0">
              <a:lnSpc>
                <a:spcPct val="90000"/>
              </a:lnSpc>
              <a:spcBef>
                <a:spcPct val="0"/>
              </a:spcBef>
            </a:pPr>
            <a:r>
              <a:rPr lang="en-IN" sz="2500" b="1" kern="1200" cap="all" dirty="0">
                <a:solidFill>
                  <a:schemeClr val="tx1"/>
                </a:solidFill>
                <a:latin typeface="+mj-lt"/>
                <a:ea typeface="+mj-ea"/>
                <a:cs typeface="+mj-cs"/>
              </a:rPr>
              <a:t>Images @ Internet </a:t>
            </a:r>
            <a:r>
              <a:rPr lang="en-IN" sz="2500" b="1" kern="1200" cap="all" dirty="0" smtClean="0">
                <a:solidFill>
                  <a:schemeClr val="tx1"/>
                </a:solidFill>
                <a:latin typeface="+mj-lt"/>
                <a:ea typeface="+mj-ea"/>
                <a:cs typeface="+mj-cs"/>
              </a:rPr>
              <a:t>Archive</a:t>
            </a:r>
            <a:endParaRPr lang="en-IN" sz="2500" b="1" kern="1200" cap="all" dirty="0">
              <a:solidFill>
                <a:schemeClr val="tx1"/>
              </a:solidFill>
              <a:latin typeface="+mj-lt"/>
              <a:ea typeface="+mj-ea"/>
              <a:cs typeface="+mj-cs"/>
            </a:endParaRPr>
          </a:p>
        </p:txBody>
      </p:sp>
      <p:sp>
        <p:nvSpPr>
          <p:cNvPr id="3" name="Content Placeholder 2"/>
          <p:cNvSpPr>
            <a:spLocks noGrp="1"/>
          </p:cNvSpPr>
          <p:nvPr>
            <p:ph idx="1"/>
          </p:nvPr>
        </p:nvSpPr>
        <p:spPr>
          <a:xfrm>
            <a:off x="200025" y="1057275"/>
            <a:ext cx="11844338" cy="1046163"/>
          </a:xfrm>
        </p:spPr>
        <p:txBody>
          <a:bodyPr>
            <a:normAutofit/>
          </a:bodyPr>
          <a:lstStyle/>
          <a:p>
            <a:pPr marL="0" indent="0" algn="just">
              <a:buNone/>
            </a:pPr>
            <a:r>
              <a:rPr lang="en-IN" sz="1800" dirty="0"/>
              <a:t>This library contains digital images uploaded by Archive users which range from maps to astronomical imagery to photographs of artwork. Many of these images are available for free download.   Around 1312008 images are available for free downloads from 142 collections</a:t>
            </a:r>
          </a:p>
        </p:txBody>
      </p:sp>
      <p:pic>
        <p:nvPicPr>
          <p:cNvPr id="4" name="Picture 3"/>
          <p:cNvPicPr/>
          <p:nvPr/>
        </p:nvPicPr>
        <p:blipFill>
          <a:blip r:embed="rId2"/>
          <a:srcRect/>
          <a:stretch>
            <a:fillRect/>
          </a:stretch>
        </p:blipFill>
        <p:spPr bwMode="auto">
          <a:xfrm>
            <a:off x="200025" y="1971675"/>
            <a:ext cx="11744325" cy="4714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1399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363" y="335748"/>
            <a:ext cx="8610600" cy="621515"/>
          </a:xfrm>
        </p:spPr>
        <p:txBody>
          <a:bodyPr>
            <a:normAutofit/>
          </a:bodyPr>
          <a:lstStyle/>
          <a:p>
            <a:pPr lvl="1" algn="ctr" rtl="0">
              <a:lnSpc>
                <a:spcPct val="90000"/>
              </a:lnSpc>
              <a:spcBef>
                <a:spcPct val="0"/>
              </a:spcBef>
            </a:pPr>
            <a:r>
              <a:rPr lang="en-IN" sz="2500" b="1" kern="1200" cap="all" dirty="0">
                <a:solidFill>
                  <a:schemeClr val="tx1"/>
                </a:solidFill>
                <a:latin typeface="+mj-lt"/>
                <a:ea typeface="+mj-ea"/>
                <a:cs typeface="+mj-cs"/>
              </a:rPr>
              <a:t>Music @ Internet Archive </a:t>
            </a:r>
          </a:p>
        </p:txBody>
      </p:sp>
      <p:sp>
        <p:nvSpPr>
          <p:cNvPr id="3" name="Content Placeholder 2"/>
          <p:cNvSpPr>
            <a:spLocks noGrp="1"/>
          </p:cNvSpPr>
          <p:nvPr>
            <p:ph idx="1"/>
          </p:nvPr>
        </p:nvSpPr>
        <p:spPr>
          <a:xfrm>
            <a:off x="0" y="957263"/>
            <a:ext cx="12192000" cy="1014412"/>
          </a:xfrm>
        </p:spPr>
        <p:txBody>
          <a:bodyPr>
            <a:normAutofit/>
          </a:bodyPr>
          <a:lstStyle/>
          <a:p>
            <a:pPr marL="0" indent="0" algn="just">
              <a:buNone/>
            </a:pPr>
            <a:r>
              <a:rPr lang="en-IN" sz="1600" dirty="0"/>
              <a:t>The Internet Archive has teamed up with etree.org to preserve and archive as many live concerts as possible for current and future generations to enjoy. All music in this Collection is from</a:t>
            </a:r>
            <a:r>
              <a:rPr lang="en-IN" sz="1600" dirty="0">
                <a:hlinkClick r:id="rId2"/>
              </a:rPr>
              <a:t> trade-friendly </a:t>
            </a:r>
            <a:r>
              <a:rPr lang="en-IN" sz="1600" dirty="0"/>
              <a:t>artists and is strictly non-commercial, both for access here and for any further distribution. Artists' commercial releases are off-limits. This collection is maintained by the etree.org community.  Currently 167671 music files are available for access through module</a:t>
            </a:r>
          </a:p>
        </p:txBody>
      </p:sp>
      <p:pic>
        <p:nvPicPr>
          <p:cNvPr id="4" name="Picture 3"/>
          <p:cNvPicPr/>
          <p:nvPr/>
        </p:nvPicPr>
        <p:blipFill>
          <a:blip r:embed="rId3"/>
          <a:srcRect/>
          <a:stretch>
            <a:fillRect/>
          </a:stretch>
        </p:blipFill>
        <p:spPr bwMode="auto">
          <a:xfrm>
            <a:off x="157163" y="2071688"/>
            <a:ext cx="11901487" cy="46720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95464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1" y="365126"/>
            <a:ext cx="12079287" cy="806450"/>
          </a:xfrm>
        </p:spPr>
        <p:txBody>
          <a:bodyPr>
            <a:normAutofit/>
          </a:bodyPr>
          <a:lstStyle/>
          <a:p>
            <a:pPr algn="ctr"/>
            <a:r>
              <a:rPr lang="en-IN" dirty="0" smtClean="0">
                <a:latin typeface="Baskerville Old Face" panose="02020602080505020303" pitchFamily="18" charset="0"/>
                <a:cs typeface="Aharoni" panose="02010803020104030203" pitchFamily="2" charset="-79"/>
              </a:rPr>
              <a:t>Intellectual Heritage</a:t>
            </a:r>
            <a:endParaRPr lang="en-IN" dirty="0">
              <a:latin typeface="Baskerville Old Face" panose="02020602080505020303" pitchFamily="18" charset="0"/>
              <a:cs typeface="Aharoni" panose="02010803020104030203" pitchFamily="2" charset="-79"/>
            </a:endParaRPr>
          </a:p>
        </p:txBody>
      </p:sp>
      <p:pic>
        <p:nvPicPr>
          <p:cNvPr id="1026" name="Picture 2" descr="http://www.byui.edu/Images/humanities-philosophy/Intellectu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1" y="1428750"/>
            <a:ext cx="12079287" cy="50775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562" y="6506263"/>
            <a:ext cx="12079286" cy="369332"/>
          </a:xfrm>
          <a:prstGeom prst="rect">
            <a:avLst/>
          </a:prstGeom>
        </p:spPr>
        <p:txBody>
          <a:bodyPr wrap="square">
            <a:spAutoFit/>
          </a:bodyPr>
          <a:lstStyle/>
          <a:p>
            <a:pPr algn="ctr"/>
            <a:r>
              <a:rPr lang="en-IN" dirty="0" smtClean="0"/>
              <a:t>Source: </a:t>
            </a:r>
            <a:r>
              <a:rPr lang="en-IN" dirty="0" smtClean="0">
                <a:hlinkClick r:id="rId3"/>
              </a:rPr>
              <a:t>http</a:t>
            </a:r>
            <a:r>
              <a:rPr lang="en-IN" dirty="0">
                <a:hlinkClick r:id="rId3"/>
              </a:rPr>
              <a:t>://</a:t>
            </a:r>
            <a:r>
              <a:rPr lang="en-IN" dirty="0" smtClean="0">
                <a:hlinkClick r:id="rId3"/>
              </a:rPr>
              <a:t>www.byui.edu/Images/humanities-philosophy/Intellectual.jpg</a:t>
            </a:r>
            <a:endParaRPr lang="en-IN" dirty="0"/>
          </a:p>
        </p:txBody>
      </p:sp>
    </p:spTree>
    <p:extLst>
      <p:ext uri="{BB962C8B-B14F-4D97-AF65-F5344CB8AC3E}">
        <p14:creationId xmlns:p14="http://schemas.microsoft.com/office/powerpoint/2010/main" val="24646369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8525" y="53368"/>
            <a:ext cx="6619876" cy="769558"/>
          </a:xfrm>
        </p:spPr>
        <p:txBody>
          <a:bodyPr>
            <a:normAutofit/>
          </a:bodyPr>
          <a:lstStyle/>
          <a:p>
            <a:pPr lvl="1" algn="l" rtl="0">
              <a:lnSpc>
                <a:spcPct val="90000"/>
              </a:lnSpc>
              <a:spcBef>
                <a:spcPct val="0"/>
              </a:spcBef>
            </a:pPr>
            <a:r>
              <a:rPr lang="en-IN" sz="2500" b="1" kern="1200" cap="all" dirty="0">
                <a:solidFill>
                  <a:schemeClr val="tx1"/>
                </a:solidFill>
                <a:latin typeface="+mj-lt"/>
                <a:ea typeface="+mj-ea"/>
                <a:cs typeface="+mj-cs"/>
              </a:rPr>
              <a:t>Search Options &amp; Internet </a:t>
            </a:r>
            <a:r>
              <a:rPr lang="en-IN" sz="2500" b="1" kern="1200" cap="all" dirty="0" smtClean="0">
                <a:solidFill>
                  <a:schemeClr val="tx1"/>
                </a:solidFill>
                <a:latin typeface="+mj-lt"/>
                <a:ea typeface="+mj-ea"/>
                <a:cs typeface="+mj-cs"/>
              </a:rPr>
              <a:t>Archive</a:t>
            </a:r>
            <a:endParaRPr lang="en-IN" sz="2500" b="1" kern="1200" cap="all" dirty="0">
              <a:solidFill>
                <a:schemeClr val="tx1"/>
              </a:solidFill>
              <a:latin typeface="+mj-lt"/>
              <a:ea typeface="+mj-ea"/>
              <a:cs typeface="+mj-cs"/>
            </a:endParaRPr>
          </a:p>
        </p:txBody>
      </p:sp>
      <p:sp>
        <p:nvSpPr>
          <p:cNvPr id="3" name="Content Placeholder 2"/>
          <p:cNvSpPr>
            <a:spLocks noGrp="1"/>
          </p:cNvSpPr>
          <p:nvPr>
            <p:ph idx="1"/>
          </p:nvPr>
        </p:nvSpPr>
        <p:spPr>
          <a:xfrm>
            <a:off x="145256" y="822926"/>
            <a:ext cx="11901488" cy="1405924"/>
          </a:xfrm>
        </p:spPr>
        <p:txBody>
          <a:bodyPr>
            <a:normAutofit/>
          </a:bodyPr>
          <a:lstStyle/>
          <a:p>
            <a:pPr marL="0" indent="0" algn="just">
              <a:buNone/>
            </a:pPr>
            <a:r>
              <a:rPr lang="en-IN" sz="1800" dirty="0"/>
              <a:t>Internet Archive provides simple search like google search.  Apart from simple search, it also provides advanced search option.  Under advance search, a number of search field are provided for search accurate information e.g. any field search, title search, creator or author search, description, types or format of collection and customization of search.  It also provide date search and range of date search for limiting the search</a:t>
            </a:r>
          </a:p>
        </p:txBody>
      </p:sp>
      <p:pic>
        <p:nvPicPr>
          <p:cNvPr id="4" name="Picture 3"/>
          <p:cNvPicPr/>
          <p:nvPr/>
        </p:nvPicPr>
        <p:blipFill>
          <a:blip r:embed="rId2"/>
          <a:srcRect/>
          <a:stretch>
            <a:fillRect/>
          </a:stretch>
        </p:blipFill>
        <p:spPr bwMode="auto">
          <a:xfrm>
            <a:off x="257175" y="2228850"/>
            <a:ext cx="11672887" cy="4414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266986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635786"/>
            <a:ext cx="5938838" cy="1293028"/>
          </a:xfrm>
        </p:spPr>
        <p:txBody>
          <a:bodyPr/>
          <a:lstStyle/>
          <a:p>
            <a:pPr algn="ctr"/>
            <a:r>
              <a:rPr lang="en-IN" dirty="0" smtClean="0"/>
              <a:t>Conclusion</a:t>
            </a:r>
            <a:endParaRPr lang="en-IN" dirty="0"/>
          </a:p>
        </p:txBody>
      </p:sp>
      <p:sp>
        <p:nvSpPr>
          <p:cNvPr id="3" name="Content Placeholder 2"/>
          <p:cNvSpPr>
            <a:spLocks noGrp="1"/>
          </p:cNvSpPr>
          <p:nvPr>
            <p:ph idx="1"/>
          </p:nvPr>
        </p:nvSpPr>
        <p:spPr>
          <a:xfrm>
            <a:off x="685800" y="2514608"/>
            <a:ext cx="10820400" cy="3846960"/>
          </a:xfrm>
        </p:spPr>
        <p:txBody>
          <a:bodyPr>
            <a:normAutofit lnSpcReduction="10000"/>
          </a:bodyPr>
          <a:lstStyle/>
          <a:p>
            <a:pPr algn="just">
              <a:lnSpc>
                <a:spcPct val="150000"/>
              </a:lnSpc>
              <a:buFont typeface="Wingdings" panose="05000000000000000000" pitchFamily="2" charset="2"/>
              <a:buChar char="ü"/>
            </a:pPr>
            <a:r>
              <a:rPr lang="en-IN" dirty="0"/>
              <a:t>Preservation of intellectual heritage </a:t>
            </a:r>
            <a:r>
              <a:rPr lang="en-IN" dirty="0" smtClean="0"/>
              <a:t>reflects </a:t>
            </a:r>
            <a:r>
              <a:rPr lang="en-IN" dirty="0"/>
              <a:t>on future generation.  </a:t>
            </a:r>
            <a:endParaRPr lang="en-IN" dirty="0" smtClean="0"/>
          </a:p>
          <a:p>
            <a:pPr algn="just">
              <a:lnSpc>
                <a:spcPct val="150000"/>
              </a:lnSpc>
              <a:buFont typeface="Wingdings" panose="05000000000000000000" pitchFamily="2" charset="2"/>
              <a:buChar char="ü"/>
            </a:pPr>
            <a:r>
              <a:rPr lang="en-IN" dirty="0" smtClean="0"/>
              <a:t>Information </a:t>
            </a:r>
            <a:r>
              <a:rPr lang="en-IN" dirty="0"/>
              <a:t>and communication technologies have become very big players for preserving historical and current intellectual heritage around the world</a:t>
            </a:r>
            <a:r>
              <a:rPr lang="en-IN" dirty="0" smtClean="0"/>
              <a:t>.</a:t>
            </a:r>
          </a:p>
          <a:p>
            <a:pPr algn="just">
              <a:lnSpc>
                <a:spcPct val="150000"/>
              </a:lnSpc>
              <a:buFont typeface="Wingdings" panose="05000000000000000000" pitchFamily="2" charset="2"/>
              <a:buChar char="ü"/>
            </a:pPr>
            <a:r>
              <a:rPr lang="en-IN" dirty="0" smtClean="0"/>
              <a:t>On </a:t>
            </a:r>
            <a:r>
              <a:rPr lang="en-IN" dirty="0"/>
              <a:t>the other side, library professionals have greater role to </a:t>
            </a:r>
            <a:r>
              <a:rPr lang="en-IN" dirty="0" smtClean="0"/>
              <a:t>inform </a:t>
            </a:r>
            <a:r>
              <a:rPr lang="en-IN" dirty="0"/>
              <a:t>their end users about </a:t>
            </a:r>
            <a:r>
              <a:rPr lang="en-IN" dirty="0" smtClean="0"/>
              <a:t>existence </a:t>
            </a:r>
            <a:r>
              <a:rPr lang="en-IN" dirty="0"/>
              <a:t>of such information resources useful for </a:t>
            </a:r>
            <a:r>
              <a:rPr lang="en-IN" dirty="0" smtClean="0"/>
              <a:t>current and future </a:t>
            </a:r>
            <a:r>
              <a:rPr lang="en-IN" dirty="0"/>
              <a:t>research</a:t>
            </a:r>
          </a:p>
        </p:txBody>
      </p:sp>
      <p:pic>
        <p:nvPicPr>
          <p:cNvPr id="1026" name="Picture 2" descr="https://eftsindh.com/images/simple_img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7400" y="635786"/>
            <a:ext cx="3098800" cy="1585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3739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593733"/>
            <a:ext cx="11487150" cy="935038"/>
          </a:xfrm>
        </p:spPr>
        <p:txBody>
          <a:bodyPr>
            <a:normAutofit/>
          </a:bodyPr>
          <a:lstStyle/>
          <a:p>
            <a:pPr lvl="0"/>
            <a:r>
              <a:rPr lang="en-IN" sz="2800" b="1" dirty="0">
                <a:latin typeface="Baskerville Old Face" panose="02020602080505020303" pitchFamily="18" charset="0"/>
              </a:rPr>
              <a:t>Players Stepping in Preserving Intellectual </a:t>
            </a:r>
            <a:r>
              <a:rPr lang="en-IN" sz="2800" b="1" dirty="0" smtClean="0">
                <a:latin typeface="Baskerville Old Face" panose="02020602080505020303" pitchFamily="18" charset="0"/>
              </a:rPr>
              <a:t>Heritage</a:t>
            </a:r>
            <a:endParaRPr lang="en-IN" sz="2800" dirty="0">
              <a:latin typeface="Baskerville Old Face" panose="02020602080505020303" pitchFamily="18" charset="0"/>
            </a:endParaRPr>
          </a:p>
        </p:txBody>
      </p:sp>
      <p:sp>
        <p:nvSpPr>
          <p:cNvPr id="3" name="Content Placeholder 2"/>
          <p:cNvSpPr>
            <a:spLocks noGrp="1"/>
          </p:cNvSpPr>
          <p:nvPr>
            <p:ph idx="1"/>
          </p:nvPr>
        </p:nvSpPr>
        <p:spPr>
          <a:xfrm>
            <a:off x="666750" y="1785938"/>
            <a:ext cx="10515600" cy="4543426"/>
          </a:xfrm>
        </p:spPr>
        <p:txBody>
          <a:bodyPr>
            <a:normAutofit/>
          </a:bodyPr>
          <a:lstStyle/>
          <a:p>
            <a:r>
              <a:rPr lang="en-IN" i="1" dirty="0"/>
              <a:t>Alexa </a:t>
            </a:r>
            <a:r>
              <a:rPr lang="en-IN" i="1" dirty="0" smtClean="0"/>
              <a:t>Internet</a:t>
            </a:r>
            <a:endParaRPr lang="en-IN" dirty="0" smtClean="0"/>
          </a:p>
          <a:p>
            <a:r>
              <a:rPr lang="en-IN" i="1" dirty="0"/>
              <a:t>An Atlas of </a:t>
            </a:r>
            <a:r>
              <a:rPr lang="en-IN" i="1" dirty="0" smtClean="0"/>
              <a:t>Cyberspaces</a:t>
            </a:r>
          </a:p>
          <a:p>
            <a:r>
              <a:rPr lang="en-IN" i="1" dirty="0"/>
              <a:t>National Technical Information Service (NTIS), U.S. Department of Commerce, Technology </a:t>
            </a:r>
            <a:r>
              <a:rPr lang="en-IN" i="1" dirty="0" smtClean="0"/>
              <a:t>Administration</a:t>
            </a:r>
          </a:p>
          <a:p>
            <a:r>
              <a:rPr lang="en-IN" i="1" dirty="0" smtClean="0"/>
              <a:t>Peacoc</a:t>
            </a:r>
            <a:r>
              <a:rPr lang="en-IN" dirty="0" smtClean="0"/>
              <a:t>k</a:t>
            </a:r>
          </a:p>
          <a:p>
            <a:r>
              <a:rPr lang="en-IN" i="1" dirty="0"/>
              <a:t>Project </a:t>
            </a:r>
            <a:r>
              <a:rPr lang="en-IN" i="1" dirty="0" smtClean="0"/>
              <a:t>Gutenberg</a:t>
            </a:r>
            <a:endParaRPr lang="en-IN" dirty="0" smtClean="0"/>
          </a:p>
          <a:p>
            <a:r>
              <a:rPr lang="en-IN" i="1" dirty="0"/>
              <a:t>Revival of the Library of </a:t>
            </a:r>
            <a:r>
              <a:rPr lang="en-IN" i="1" dirty="0" smtClean="0"/>
              <a:t>Alexandria</a:t>
            </a:r>
          </a:p>
          <a:p>
            <a:r>
              <a:rPr lang="en-IN" i="1" dirty="0"/>
              <a:t>The Association for Computing </a:t>
            </a:r>
            <a:r>
              <a:rPr lang="en-IN" i="1" dirty="0" smtClean="0"/>
              <a:t>Machinery</a:t>
            </a:r>
          </a:p>
          <a:p>
            <a:r>
              <a:rPr lang="en-IN" i="1" dirty="0"/>
              <a:t>The Australian National </a:t>
            </a:r>
            <a:r>
              <a:rPr lang="en-IN" i="1" dirty="0" smtClean="0"/>
              <a:t>Library</a:t>
            </a:r>
          </a:p>
          <a:p>
            <a:endParaRPr lang="en-IN" dirty="0"/>
          </a:p>
        </p:txBody>
      </p:sp>
    </p:spTree>
    <p:extLst>
      <p:ext uri="{BB962C8B-B14F-4D97-AF65-F5344CB8AC3E}">
        <p14:creationId xmlns:p14="http://schemas.microsoft.com/office/powerpoint/2010/main" val="25287925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7175"/>
            <a:ext cx="11787188" cy="1042988"/>
          </a:xfrm>
        </p:spPr>
        <p:txBody>
          <a:bodyPr>
            <a:normAutofit/>
          </a:bodyPr>
          <a:lstStyle/>
          <a:p>
            <a:pPr algn="ctr"/>
            <a:r>
              <a:rPr lang="en-IN" sz="2800" b="1" dirty="0">
                <a:latin typeface="Baskerville Old Face" panose="02020602080505020303" pitchFamily="18" charset="0"/>
              </a:rPr>
              <a:t>Players Stepping in Preserving Intellectual Heritage</a:t>
            </a:r>
          </a:p>
        </p:txBody>
      </p:sp>
      <p:sp>
        <p:nvSpPr>
          <p:cNvPr id="3" name="Content Placeholder 2"/>
          <p:cNvSpPr>
            <a:spLocks noGrp="1"/>
          </p:cNvSpPr>
          <p:nvPr>
            <p:ph idx="1"/>
          </p:nvPr>
        </p:nvSpPr>
        <p:spPr>
          <a:xfrm>
            <a:off x="685800" y="1614488"/>
            <a:ext cx="10820400" cy="4604197"/>
          </a:xfrm>
        </p:spPr>
        <p:txBody>
          <a:bodyPr>
            <a:normAutofit/>
          </a:bodyPr>
          <a:lstStyle/>
          <a:p>
            <a:r>
              <a:rPr lang="en-IN" i="1" dirty="0" smtClean="0"/>
              <a:t>The Carnegie Mellon University </a:t>
            </a:r>
            <a:r>
              <a:rPr lang="en-IN" i="1" dirty="0" err="1" smtClean="0"/>
              <a:t>Informedia</a:t>
            </a:r>
            <a:r>
              <a:rPr lang="en-IN" i="1" dirty="0" smtClean="0"/>
              <a:t> Digital Video Library Project</a:t>
            </a:r>
          </a:p>
          <a:p>
            <a:r>
              <a:rPr lang="en-IN" i="1" dirty="0" smtClean="0"/>
              <a:t>The Council on Library and Information Resources</a:t>
            </a:r>
          </a:p>
          <a:p>
            <a:r>
              <a:rPr lang="en-IN" i="1" dirty="0" smtClean="0"/>
              <a:t>The Digital Library Forum (D-Lib)</a:t>
            </a:r>
          </a:p>
          <a:p>
            <a:r>
              <a:rPr lang="en-IN" i="1" dirty="0" smtClean="0"/>
              <a:t>The Intermammary Project</a:t>
            </a:r>
          </a:p>
          <a:p>
            <a:r>
              <a:rPr lang="en-IN" i="1" dirty="0" smtClean="0"/>
              <a:t>The Internet Mapping Project</a:t>
            </a:r>
          </a:p>
          <a:p>
            <a:r>
              <a:rPr lang="en-IN" i="1" dirty="0" smtClean="0"/>
              <a:t>The Internet Public Library site</a:t>
            </a:r>
          </a:p>
          <a:p>
            <a:r>
              <a:rPr lang="en-IN" i="1" dirty="0" smtClean="0"/>
              <a:t>The Library of Congress</a:t>
            </a:r>
          </a:p>
          <a:p>
            <a:r>
              <a:rPr lang="en-IN" i="1" dirty="0" smtClean="0"/>
              <a:t>The Matrix Information Directory Service</a:t>
            </a:r>
          </a:p>
          <a:p>
            <a:r>
              <a:rPr lang="en-IN" i="1" dirty="0" smtClean="0"/>
              <a:t>The Museum Digital Library</a:t>
            </a:r>
            <a:endParaRPr lang="en-IN" dirty="0" smtClean="0"/>
          </a:p>
        </p:txBody>
      </p:sp>
    </p:spTree>
    <p:extLst>
      <p:ext uri="{BB962C8B-B14F-4D97-AF65-F5344CB8AC3E}">
        <p14:creationId xmlns:p14="http://schemas.microsoft.com/office/powerpoint/2010/main" val="4139130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514476"/>
            <a:ext cx="10820400" cy="4704210"/>
          </a:xfrm>
        </p:spPr>
        <p:txBody>
          <a:bodyPr>
            <a:normAutofit/>
          </a:bodyPr>
          <a:lstStyle/>
          <a:p>
            <a:r>
              <a:rPr lang="en-IN" i="1" dirty="0" smtClean="0"/>
              <a:t>The National Archives and Records Administration</a:t>
            </a:r>
          </a:p>
          <a:p>
            <a:r>
              <a:rPr lang="en-IN" i="1" dirty="0" smtClean="0"/>
              <a:t>The National Institute of Standards and Technology </a:t>
            </a:r>
          </a:p>
          <a:p>
            <a:r>
              <a:rPr lang="en-IN" i="1" dirty="0" smtClean="0"/>
              <a:t>The National Science Foundation Digital Library Program</a:t>
            </a:r>
          </a:p>
          <a:p>
            <a:r>
              <a:rPr lang="en-IN" i="1" dirty="0" smtClean="0"/>
              <a:t>The Radio and Television Archive</a:t>
            </a:r>
          </a:p>
          <a:p>
            <a:r>
              <a:rPr lang="en-IN" i="1" dirty="0" smtClean="0"/>
              <a:t>The Royal Institute of Technology Library in Sweden</a:t>
            </a:r>
            <a:endParaRPr lang="en-IN" dirty="0" smtClean="0"/>
          </a:p>
          <a:p>
            <a:r>
              <a:rPr lang="en-IN" i="1" dirty="0" smtClean="0"/>
              <a:t>The </a:t>
            </a:r>
            <a:r>
              <a:rPr lang="en-IN" i="1" dirty="0"/>
              <a:t>Society of American </a:t>
            </a:r>
            <a:r>
              <a:rPr lang="en-IN" i="1" dirty="0" smtClean="0"/>
              <a:t>Archivists</a:t>
            </a:r>
          </a:p>
          <a:p>
            <a:r>
              <a:rPr lang="en-IN" i="1" dirty="0"/>
              <a:t>The United States Government Printing </a:t>
            </a:r>
            <a:r>
              <a:rPr lang="en-IN" i="1" dirty="0" smtClean="0"/>
              <a:t>Office</a:t>
            </a:r>
          </a:p>
          <a:p>
            <a:r>
              <a:rPr lang="en-IN" i="1" dirty="0"/>
              <a:t>The University of </a:t>
            </a:r>
            <a:r>
              <a:rPr lang="en-IN" i="1" dirty="0" smtClean="0"/>
              <a:t>Virginia</a:t>
            </a:r>
          </a:p>
          <a:p>
            <a:r>
              <a:rPr lang="en-IN" i="1" dirty="0" err="1"/>
              <a:t>WebReference</a:t>
            </a:r>
            <a:endParaRPr lang="en-IN" dirty="0"/>
          </a:p>
        </p:txBody>
      </p:sp>
      <p:sp>
        <p:nvSpPr>
          <p:cNvPr id="5" name="Title 1"/>
          <p:cNvSpPr txBox="1">
            <a:spLocks/>
          </p:cNvSpPr>
          <p:nvPr/>
        </p:nvSpPr>
        <p:spPr>
          <a:xfrm>
            <a:off x="0" y="257175"/>
            <a:ext cx="11787188" cy="1042988"/>
          </a:xfrm>
          <a:prstGeom prst="rect">
            <a:avLst/>
          </a:prstGeom>
        </p:spPr>
        <p:txBody>
          <a:bodyPr vert="horz" lIns="91440" tIns="45720" rIns="91440" bIns="45720" rtlCol="0" anchor="ctr">
            <a:normAutofit/>
          </a:bodyPr>
          <a:lst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a:lstStyle>
          <a:p>
            <a:pPr algn="ctr"/>
            <a:r>
              <a:rPr lang="en-IN" sz="2800" b="1" dirty="0">
                <a:latin typeface="Baskerville Old Face" panose="02020602080505020303" pitchFamily="18" charset="0"/>
              </a:rPr>
              <a:t>Players Stepping in Preserving Intellectual Heritage</a:t>
            </a:r>
          </a:p>
        </p:txBody>
      </p:sp>
    </p:spTree>
    <p:extLst>
      <p:ext uri="{BB962C8B-B14F-4D97-AF65-F5344CB8AC3E}">
        <p14:creationId xmlns:p14="http://schemas.microsoft.com/office/powerpoint/2010/main" val="32394824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i1.wp.com/bellacaledonia.org.uk/wp-content/uploads/2016/12/Czjb7lBWEAAa5Vf.jpg-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838" y="371476"/>
            <a:ext cx="11663362" cy="633412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1921669" y="1038221"/>
            <a:ext cx="8610600" cy="1293028"/>
          </a:xfrm>
        </p:spPr>
        <p:txBody>
          <a:bodyPr>
            <a:normAutofit/>
          </a:bodyPr>
          <a:lstStyle/>
          <a:p>
            <a:pPr algn="ctr"/>
            <a:r>
              <a:rPr lang="en-IN" sz="6600" b="1" dirty="0">
                <a:solidFill>
                  <a:schemeClr val="accent1">
                    <a:lumMod val="50000"/>
                  </a:schemeClr>
                </a:solidFill>
              </a:rPr>
              <a:t>Internet </a:t>
            </a:r>
            <a:r>
              <a:rPr lang="en-IN" sz="6600" b="1" dirty="0" smtClean="0">
                <a:solidFill>
                  <a:schemeClr val="accent1">
                    <a:lumMod val="50000"/>
                  </a:schemeClr>
                </a:solidFill>
              </a:rPr>
              <a:t>Archive</a:t>
            </a:r>
            <a:endParaRPr lang="en-IN" sz="6600" b="1" dirty="0">
              <a:solidFill>
                <a:schemeClr val="accent1">
                  <a:lumMod val="50000"/>
                </a:schemeClr>
              </a:solidFill>
            </a:endParaRPr>
          </a:p>
        </p:txBody>
      </p:sp>
      <p:sp>
        <p:nvSpPr>
          <p:cNvPr id="2" name="Rectangle 1"/>
          <p:cNvSpPr/>
          <p:nvPr/>
        </p:nvSpPr>
        <p:spPr>
          <a:xfrm>
            <a:off x="738188" y="6397825"/>
            <a:ext cx="11663362" cy="307777"/>
          </a:xfrm>
          <a:prstGeom prst="rect">
            <a:avLst/>
          </a:prstGeom>
        </p:spPr>
        <p:txBody>
          <a:bodyPr wrap="square">
            <a:spAutoFit/>
          </a:bodyPr>
          <a:lstStyle/>
          <a:p>
            <a:r>
              <a:rPr lang="en-IN" sz="1400" b="1" dirty="0" smtClean="0">
                <a:solidFill>
                  <a:schemeClr val="accent1">
                    <a:lumMod val="50000"/>
                  </a:schemeClr>
                </a:solidFill>
              </a:rPr>
              <a:t>Image Source: https</a:t>
            </a:r>
            <a:r>
              <a:rPr lang="en-IN" sz="1400" b="1" dirty="0">
                <a:solidFill>
                  <a:schemeClr val="accent1">
                    <a:lumMod val="50000"/>
                  </a:schemeClr>
                </a:solidFill>
              </a:rPr>
              <a:t>://i1.wp.com/bellacaledonia.org.uk/wp-content/uploads/2016/12/Czjb7lBWEAAa5Vf.jpg-large.jpg</a:t>
            </a:r>
          </a:p>
        </p:txBody>
      </p:sp>
    </p:spTree>
    <p:extLst>
      <p:ext uri="{BB962C8B-B14F-4D97-AF65-F5344CB8AC3E}">
        <p14:creationId xmlns:p14="http://schemas.microsoft.com/office/powerpoint/2010/main" val="1233306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0700" y="192873"/>
            <a:ext cx="8610600" cy="1293028"/>
          </a:xfrm>
        </p:spPr>
        <p:txBody>
          <a:bodyPr/>
          <a:lstStyle/>
          <a:p>
            <a:pPr algn="ctr"/>
            <a:r>
              <a:rPr lang="en-IN" b="1" dirty="0"/>
              <a:t>Internet </a:t>
            </a:r>
            <a:r>
              <a:rPr lang="en-IN" b="1" dirty="0" smtClean="0"/>
              <a:t>Archive</a:t>
            </a:r>
            <a:endParaRPr lang="en-IN" dirty="0"/>
          </a:p>
        </p:txBody>
      </p:sp>
      <p:sp>
        <p:nvSpPr>
          <p:cNvPr id="3" name="Content Placeholder 2"/>
          <p:cNvSpPr>
            <a:spLocks noGrp="1"/>
          </p:cNvSpPr>
          <p:nvPr>
            <p:ph idx="1"/>
          </p:nvPr>
        </p:nvSpPr>
        <p:spPr>
          <a:xfrm>
            <a:off x="838200" y="1690688"/>
            <a:ext cx="10515600" cy="4486275"/>
          </a:xfrm>
        </p:spPr>
        <p:txBody>
          <a:bodyPr>
            <a:normAutofit lnSpcReduction="10000"/>
          </a:bodyPr>
          <a:lstStyle/>
          <a:p>
            <a:pPr algn="just"/>
            <a:r>
              <a:rPr lang="en-IN" dirty="0"/>
              <a:t>‘The Internet Archive’ is a non-profit making organization which was formed to build an Internet library with a purpose offering permanent access for researchers, historians, scholars, people with disabilities, and the general public to historical collections that exist in digital format. </a:t>
            </a:r>
            <a:endParaRPr lang="en-IN" dirty="0" smtClean="0"/>
          </a:p>
          <a:p>
            <a:pPr algn="just"/>
            <a:r>
              <a:rPr lang="en-IN" dirty="0" smtClean="0"/>
              <a:t>It </a:t>
            </a:r>
            <a:r>
              <a:rPr lang="en-IN" dirty="0"/>
              <a:t>was founded in 1996 in San Francisco. </a:t>
            </a:r>
            <a:endParaRPr lang="en-IN" dirty="0" smtClean="0"/>
          </a:p>
          <a:p>
            <a:pPr algn="just"/>
            <a:r>
              <a:rPr lang="en-IN" dirty="0" smtClean="0"/>
              <a:t>Archive </a:t>
            </a:r>
            <a:r>
              <a:rPr lang="en-IN" dirty="0"/>
              <a:t>has been receiving data donations from Alexa Internet and others. </a:t>
            </a:r>
            <a:endParaRPr lang="en-IN" dirty="0" smtClean="0"/>
          </a:p>
          <a:p>
            <a:pPr algn="just"/>
            <a:r>
              <a:rPr lang="en-IN" dirty="0" smtClean="0"/>
              <a:t>In </a:t>
            </a:r>
            <a:r>
              <a:rPr lang="en-IN" dirty="0"/>
              <a:t>late 1999, the organization started to grow to include more well-rounded collections. </a:t>
            </a:r>
            <a:endParaRPr lang="en-IN" dirty="0" smtClean="0"/>
          </a:p>
          <a:p>
            <a:pPr algn="just"/>
            <a:r>
              <a:rPr lang="en-IN" dirty="0" smtClean="0"/>
              <a:t>Now </a:t>
            </a:r>
            <a:r>
              <a:rPr lang="en-IN" dirty="0"/>
              <a:t>the Internet Archive includes: texts, audio, moving images, and software as well as archived web pages in collections, and provides specialized services for adaptive reading and information access for the blind and other persons with disabilities.  </a:t>
            </a:r>
          </a:p>
        </p:txBody>
      </p:sp>
    </p:spTree>
    <p:extLst>
      <p:ext uri="{BB962C8B-B14F-4D97-AF65-F5344CB8AC3E}">
        <p14:creationId xmlns:p14="http://schemas.microsoft.com/office/powerpoint/2010/main" val="6197516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2139" y="1943102"/>
            <a:ext cx="8610600" cy="2271713"/>
          </a:xfrm>
        </p:spPr>
        <p:txBody>
          <a:bodyPr/>
          <a:lstStyle/>
          <a:p>
            <a:pPr algn="ctr"/>
            <a:r>
              <a:rPr lang="en-IN" dirty="0" smtClean="0"/>
              <a:t>What kinds of Resources Internet Archive preserved</a:t>
            </a:r>
            <a:endParaRPr lang="en-IN" dirty="0"/>
          </a:p>
        </p:txBody>
      </p:sp>
    </p:spTree>
    <p:extLst>
      <p:ext uri="{BB962C8B-B14F-4D97-AF65-F5344CB8AC3E}">
        <p14:creationId xmlns:p14="http://schemas.microsoft.com/office/powerpoint/2010/main" val="16193830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804736162"/>
              </p:ext>
            </p:extLst>
          </p:nvPr>
        </p:nvGraphicFramePr>
        <p:xfrm>
          <a:off x="357188" y="700088"/>
          <a:ext cx="11515725" cy="5929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6141707"/>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336</TotalTime>
  <Words>971</Words>
  <Application>Microsoft Office PowerPoint</Application>
  <PresentationFormat>Widescreen</PresentationFormat>
  <Paragraphs>100</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Aharoni</vt:lpstr>
      <vt:lpstr>Arial</vt:lpstr>
      <vt:lpstr>Baskerville Old Face</vt:lpstr>
      <vt:lpstr>Calibri</vt:lpstr>
      <vt:lpstr>Century Gothic</vt:lpstr>
      <vt:lpstr>Times New Roman</vt:lpstr>
      <vt:lpstr>Wingdings</vt:lpstr>
      <vt:lpstr>Vapor Trail</vt:lpstr>
      <vt:lpstr>Preservation and Visualization of intellectual heritage: an Overview on Bequest of Internet Archive</vt:lpstr>
      <vt:lpstr>Intellectual Heritage</vt:lpstr>
      <vt:lpstr>Players Stepping in Preserving Intellectual Heritage</vt:lpstr>
      <vt:lpstr>Players Stepping in Preserving Intellectual Heritage</vt:lpstr>
      <vt:lpstr>PowerPoint Presentation</vt:lpstr>
      <vt:lpstr>Internet Archive</vt:lpstr>
      <vt:lpstr>Internet Archive</vt:lpstr>
      <vt:lpstr>What kinds of Resources Internet Archive preserved</vt:lpstr>
      <vt:lpstr>PowerPoint Presentation</vt:lpstr>
      <vt:lpstr>E-BOOKS@ Internet Archive</vt:lpstr>
      <vt:lpstr>Books @ Internet Archives (Libraries involved)</vt:lpstr>
      <vt:lpstr>Books @ Internet Archives (More than 50 Languages)</vt:lpstr>
      <vt:lpstr>Web pages @ Internet Archives</vt:lpstr>
      <vt:lpstr>Moving Image @ Internet Archive </vt:lpstr>
      <vt:lpstr>Audio Archive @ Internet Archives</vt:lpstr>
      <vt:lpstr>TV News Archive @ Internet Archive </vt:lpstr>
      <vt:lpstr>The Internet Archive Software Collection @ Internet Archive</vt:lpstr>
      <vt:lpstr>Images @ Internet Archive</vt:lpstr>
      <vt:lpstr>Music @ Internet Archive </vt:lpstr>
      <vt:lpstr>Search Options &amp; Internet Archive</vt:lpstr>
      <vt:lpstr>Conclusion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Preservation and Visualization of intellectual heritage: an Overview on Bequest of Internet Archive</dc:title>
  <dc:creator>LIBRARY21</dc:creator>
  <cp:lastModifiedBy>LIBRARY21</cp:lastModifiedBy>
  <cp:revision>27</cp:revision>
  <dcterms:created xsi:type="dcterms:W3CDTF">2017-05-05T10:14:45Z</dcterms:created>
  <dcterms:modified xsi:type="dcterms:W3CDTF">2017-05-06T12:20:51Z</dcterms:modified>
</cp:coreProperties>
</file>