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2" r:id="rId2"/>
    <p:sldId id="331" r:id="rId3"/>
    <p:sldId id="336" r:id="rId4"/>
    <p:sldId id="364" r:id="rId5"/>
    <p:sldId id="295" r:id="rId6"/>
    <p:sldId id="365" r:id="rId7"/>
    <p:sldId id="354" r:id="rId8"/>
    <p:sldId id="366" r:id="rId9"/>
    <p:sldId id="356" r:id="rId10"/>
    <p:sldId id="357" r:id="rId11"/>
    <p:sldId id="361" r:id="rId12"/>
    <p:sldId id="355" r:id="rId13"/>
    <p:sldId id="301" r:id="rId14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DF"/>
    <a:srgbClr val="D2D6CA"/>
    <a:srgbClr val="286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296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90B809-F899-47AC-8927-CE244A3A27F6}" type="datetimeFigureOut">
              <a:rPr lang="id-ID"/>
              <a:pPr>
                <a:defRPr/>
              </a:pPr>
              <a:t>11/13/17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4287CD4-D020-4F1D-AB8E-F78119846088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7219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11CB10-152C-403A-8049-DD32A24A7475}" type="datetimeFigureOut">
              <a:rPr lang="en-US"/>
              <a:pPr>
                <a:defRPr/>
              </a:pPr>
              <a:t>11/13/17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F77534-8946-4D7C-B92E-9958F742F63C}" type="slidenum">
              <a:rPr lang="en-GB" altLang="id-ID"/>
              <a:pPr/>
              <a:t>‹#›</a:t>
            </a:fld>
            <a:endParaRPr lang="en-GB" altLang="id-ID"/>
          </a:p>
        </p:txBody>
      </p:sp>
    </p:spTree>
    <p:extLst>
      <p:ext uri="{BB962C8B-B14F-4D97-AF65-F5344CB8AC3E}">
        <p14:creationId xmlns:p14="http://schemas.microsoft.com/office/powerpoint/2010/main" val="3817595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773C71-F934-47B4-BA55-F826A6C6D1A2}" type="slidenum">
              <a:rPr lang="en-US" altLang="id-ID">
                <a:latin typeface="Calibri" panose="020F0502020204030204" pitchFamily="34" charset="0"/>
              </a:rPr>
              <a:pPr eaLnBrk="1" hangingPunct="1"/>
              <a:t>5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4722813"/>
            <a:ext cx="54086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15904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d-ID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57529-7FC8-4D89-9712-0E8D6BFE5B65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77364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erjaan design\master ppt BSN\simple\BSN slide 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/>
          </a:bodyPr>
          <a:lstStyle>
            <a:lvl1pPr>
              <a:defRPr sz="3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484438" y="6519863"/>
            <a:ext cx="2133600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B0B5DB-1632-45F9-8CC9-9C966C156656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9376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erjaan design\master ppt BSN\simple\BSN slide 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48F61-9988-43E8-9698-DC1BFF1B1836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29240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8EAB600-7D64-42AA-80EE-DEC6AA353E01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\\Bsn8.2\c\My%20Documents\KUKUH%20SA\COUNCIL-KAN\SLIDEShow\KANOverview.p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Bsn8.2\c\My%20Documents\KUKUH%20SA\aDKI-Pertanian\aa-BC-Seminar\BCSeminar130103\SNI17020Ina.pps" TargetMode="External"/><Relationship Id="rId4" Type="http://schemas.openxmlformats.org/officeDocument/2006/relationships/hyperlink" Target="file:///\\Bsn8.2\c\My%20Documents\KUKUH%20SA\COUNCIL-KAN\SLIDEShow\KANOverview.pp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\\Bsn8.2\c\My%20Documents\KUKUH%20SA\aDKI-Pertanian\aa-BC-Seminar\BCSeminar130103\SNI%2019-17025-2000.pp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7"/>
          <p:cNvSpPr txBox="1">
            <a:spLocks noChangeArrowheads="1"/>
          </p:cNvSpPr>
          <p:nvPr/>
        </p:nvSpPr>
        <p:spPr bwMode="auto">
          <a:xfrm>
            <a:off x="457200" y="2420938"/>
            <a:ext cx="8299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3600" b="1" dirty="0" smtClean="0">
                <a:latin typeface="Arial" charset="0"/>
                <a:cs typeface="Arial" charset="0"/>
              </a:rPr>
              <a:t>Standardisasi dan Penilaian Kesesuaian</a:t>
            </a:r>
            <a:endParaRPr lang="id-ID" sz="3600" b="1" dirty="0">
              <a:latin typeface="Arial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 dirty="0">
              <a:latin typeface="Arial Rounded MT Bold" pitchFamily="34" charset="0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813" y="4846638"/>
            <a:ext cx="7286625" cy="1462682"/>
          </a:xfrm>
        </p:spPr>
        <p:txBody>
          <a:bodyPr>
            <a:normAutofit lnSpcReduction="10000"/>
          </a:bodyPr>
          <a:lstStyle/>
          <a:p>
            <a:r>
              <a:rPr lang="fi-FI" altLang="id-ID" sz="2000" b="1" dirty="0" smtClean="0">
                <a:solidFill>
                  <a:schemeClr val="tx1"/>
                </a:solidFill>
              </a:rPr>
              <a:t>Y. Kristianto Widiwardono</a:t>
            </a:r>
          </a:p>
          <a:p>
            <a:r>
              <a:rPr lang="fi-FI" altLang="id-ID" sz="2000" b="1" dirty="0" smtClean="0">
                <a:solidFill>
                  <a:schemeClr val="tx1"/>
                </a:solidFill>
              </a:rPr>
              <a:t>Pusat </a:t>
            </a:r>
            <a:r>
              <a:rPr lang="id-ID" altLang="id-ID" sz="2000" b="1" dirty="0" smtClean="0">
                <a:solidFill>
                  <a:schemeClr val="tx1"/>
                </a:solidFill>
              </a:rPr>
              <a:t>Informasi dan Dokumentasi Stndardisasi</a:t>
            </a:r>
            <a:r>
              <a:rPr lang="fi-FI" altLang="id-ID" sz="2000" b="1" dirty="0" smtClean="0">
                <a:solidFill>
                  <a:schemeClr val="tx1"/>
                </a:solidFill>
              </a:rPr>
              <a:t> – BSN</a:t>
            </a:r>
            <a:endParaRPr lang="id-ID" altLang="id-ID" sz="2000" b="1" dirty="0" smtClean="0">
              <a:solidFill>
                <a:schemeClr val="tx1"/>
              </a:solidFill>
            </a:endParaRPr>
          </a:p>
          <a:p>
            <a:endParaRPr lang="id-ID" altLang="id-ID" sz="2000" b="1" dirty="0">
              <a:solidFill>
                <a:schemeClr val="tx1"/>
              </a:solidFill>
            </a:endParaRPr>
          </a:p>
          <a:p>
            <a:r>
              <a:rPr lang="id-ID" altLang="id-ID" sz="2000" b="1" dirty="0" smtClean="0">
                <a:solidFill>
                  <a:schemeClr val="tx1"/>
                </a:solidFill>
              </a:rPr>
              <a:t>Yogyakarta</a:t>
            </a:r>
            <a:r>
              <a:rPr lang="id-ID" altLang="id-ID" sz="2000" b="1" dirty="0" smtClean="0">
                <a:solidFill>
                  <a:schemeClr val="tx1"/>
                </a:solidFill>
              </a:rPr>
              <a:t>, 13 November </a:t>
            </a:r>
            <a:r>
              <a:rPr lang="id-ID" altLang="id-ID" sz="2000" b="1" dirty="0" smtClean="0">
                <a:solidFill>
                  <a:schemeClr val="tx1"/>
                </a:solidFill>
              </a:rPr>
              <a:t>2017</a:t>
            </a:r>
          </a:p>
          <a:p>
            <a:endParaRPr lang="fi-FI" altLang="id-ID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C5A6D3-AC2F-4B4D-9AC2-83CC9C5C5C6B}" type="slidenum">
              <a:rPr lang="id-ID" altLang="id-ID">
                <a:solidFill>
                  <a:schemeClr val="bg1"/>
                </a:solidFill>
              </a:rPr>
              <a:pPr eaLnBrk="1" hangingPunct="1"/>
              <a:t>10</a:t>
            </a:fld>
            <a:endParaRPr lang="id-ID" altLang="id-ID">
              <a:solidFill>
                <a:schemeClr val="bg1"/>
              </a:solidFill>
            </a:endParaRPr>
          </a:p>
        </p:txBody>
      </p:sp>
      <p:grpSp>
        <p:nvGrpSpPr>
          <p:cNvPr id="75779" name="Group 92"/>
          <p:cNvGrpSpPr>
            <a:grpSpLocks/>
          </p:cNvGrpSpPr>
          <p:nvPr/>
        </p:nvGrpSpPr>
        <p:grpSpPr bwMode="auto">
          <a:xfrm>
            <a:off x="-36513" y="1084263"/>
            <a:ext cx="9547226" cy="4970462"/>
            <a:chOff x="-36512" y="1083801"/>
            <a:chExt cx="9547225" cy="4971256"/>
          </a:xfrm>
        </p:grpSpPr>
        <p:grpSp>
          <p:nvGrpSpPr>
            <p:cNvPr id="75782" name="Group 275"/>
            <p:cNvGrpSpPr>
              <a:grpSpLocks/>
            </p:cNvGrpSpPr>
            <p:nvPr/>
          </p:nvGrpSpPr>
          <p:grpSpPr bwMode="auto">
            <a:xfrm>
              <a:off x="-36512" y="1083801"/>
              <a:ext cx="9547225" cy="4971256"/>
              <a:chOff x="-12456" y="918368"/>
              <a:chExt cx="8815144" cy="4971257"/>
            </a:xfrm>
          </p:grpSpPr>
          <p:sp>
            <p:nvSpPr>
              <p:cNvPr id="75808" name="Rectangle 48"/>
              <p:cNvSpPr>
                <a:spLocks noChangeArrowheads="1"/>
              </p:cNvSpPr>
              <p:nvPr/>
            </p:nvSpPr>
            <p:spPr bwMode="auto">
              <a:xfrm>
                <a:off x="1066352" y="5430838"/>
                <a:ext cx="7289276" cy="458787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DEDEFF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ea typeface="Arial Unicode MS" pitchFamily="34" charset="-128"/>
                </a:endParaRPr>
              </a:p>
            </p:txBody>
          </p:sp>
          <p:sp>
            <p:nvSpPr>
              <p:cNvPr id="75809" name="Rectangle 49"/>
              <p:cNvSpPr>
                <a:spLocks noChangeArrowheads="1"/>
              </p:cNvSpPr>
              <p:nvPr/>
            </p:nvSpPr>
            <p:spPr bwMode="auto">
              <a:xfrm>
                <a:off x="1350963" y="5505297"/>
                <a:ext cx="7451725" cy="339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id-ID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SUPPLIERS/INDUSTRIES</a:t>
                </a:r>
              </a:p>
            </p:txBody>
          </p:sp>
          <p:sp>
            <p:nvSpPr>
              <p:cNvPr id="75810" name="Rectangle 51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63236" y="918368"/>
                <a:ext cx="8368084" cy="515938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altLang="id-ID" sz="1400" b="1">
                    <a:solidFill>
                      <a:srgbClr val="000066"/>
                    </a:solidFill>
                    <a:latin typeface="Tahoma" panose="020B0604030504040204" pitchFamily="34" charset="0"/>
                  </a:rPr>
                  <a:t>KOMITE AKREDITASI NASIONAL  (KAN)</a:t>
                </a:r>
              </a:p>
              <a:p>
                <a:pPr algn="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id-ID" sz="1400">
                    <a:solidFill>
                      <a:srgbClr val="000066"/>
                    </a:solidFill>
                    <a:latin typeface="Tahoma" panose="020B0604030504040204" pitchFamily="34" charset="0"/>
                  </a:rPr>
                  <a:t>(</a:t>
                </a:r>
                <a:r>
                  <a:rPr lang="id-ID" altLang="id-ID" sz="1400">
                    <a:solidFill>
                      <a:srgbClr val="000066"/>
                    </a:solidFill>
                    <a:latin typeface="Tahoma" panose="020B0604030504040204" pitchFamily="34" charset="0"/>
                  </a:rPr>
                  <a:t>SNI </a:t>
                </a:r>
                <a:r>
                  <a:rPr lang="en-US" altLang="id-ID" sz="1400">
                    <a:solidFill>
                      <a:srgbClr val="000066"/>
                    </a:solidFill>
                    <a:latin typeface="Tahoma" panose="020B0604030504040204" pitchFamily="34" charset="0"/>
                  </a:rPr>
                  <a:t>ISO/IEC 17011)</a:t>
                </a:r>
                <a:endParaRPr lang="en-US" altLang="id-ID" sz="1200"/>
              </a:p>
            </p:txBody>
          </p:sp>
          <p:grpSp>
            <p:nvGrpSpPr>
              <p:cNvPr id="75811" name="Group 198"/>
              <p:cNvGrpSpPr>
                <a:grpSpLocks/>
              </p:cNvGrpSpPr>
              <p:nvPr/>
            </p:nvGrpSpPr>
            <p:grpSpPr bwMode="auto">
              <a:xfrm>
                <a:off x="-12456" y="2600324"/>
                <a:ext cx="8454566" cy="3249614"/>
                <a:chOff x="-17971" y="2659494"/>
                <a:chExt cx="12196984" cy="3545031"/>
              </a:xfrm>
            </p:grpSpPr>
            <p:sp>
              <p:nvSpPr>
                <p:cNvPr id="11" name="Line 79"/>
                <p:cNvSpPr>
                  <a:spLocks noChangeShapeType="1"/>
                </p:cNvSpPr>
                <p:nvPr/>
              </p:nvSpPr>
              <p:spPr bwMode="auto">
                <a:xfrm>
                  <a:off x="8300844" y="4347714"/>
                  <a:ext cx="0" cy="14012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2" name="Line 85"/>
                <p:cNvSpPr>
                  <a:spLocks noChangeShapeType="1"/>
                </p:cNvSpPr>
                <p:nvPr/>
              </p:nvSpPr>
              <p:spPr bwMode="auto">
                <a:xfrm>
                  <a:off x="9093817" y="4335588"/>
                  <a:ext cx="0" cy="14133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3" name="Line 86"/>
                <p:cNvSpPr>
                  <a:spLocks noChangeShapeType="1"/>
                </p:cNvSpPr>
                <p:nvPr/>
              </p:nvSpPr>
              <p:spPr bwMode="auto">
                <a:xfrm>
                  <a:off x="6473835" y="4366766"/>
                  <a:ext cx="0" cy="12540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" name="Line 79"/>
                <p:cNvSpPr>
                  <a:spLocks noChangeShapeType="1"/>
                </p:cNvSpPr>
                <p:nvPr/>
              </p:nvSpPr>
              <p:spPr bwMode="auto">
                <a:xfrm>
                  <a:off x="9956571" y="4328660"/>
                  <a:ext cx="0" cy="14203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" name="Line 4"/>
                <p:cNvSpPr>
                  <a:spLocks noChangeShapeType="1"/>
                </p:cNvSpPr>
                <p:nvPr/>
              </p:nvSpPr>
              <p:spPr bwMode="auto">
                <a:xfrm>
                  <a:off x="5241026" y="4356373"/>
                  <a:ext cx="16917" cy="13094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4278886" y="4411800"/>
                  <a:ext cx="0" cy="12540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2500511" y="4354642"/>
                  <a:ext cx="0" cy="13389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489533" y="4311339"/>
                  <a:ext cx="0" cy="16870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22" name="Rectangle 17"/>
                <p:cNvSpPr>
                  <a:spLocks noChangeArrowheads="1"/>
                </p:cNvSpPr>
                <p:nvPr/>
              </p:nvSpPr>
              <p:spPr bwMode="auto">
                <a:xfrm>
                  <a:off x="-1054" y="2659494"/>
                  <a:ext cx="12180067" cy="1676399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CC"/>
                    </a:gs>
                    <a:gs pos="100000">
                      <a:srgbClr val="FFCEE7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>
                  <a:outerShdw dist="53882" dir="2700000" algn="ctr" rotWithShape="0">
                    <a:srgbClr val="993300"/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id-ID" sz="600">
                    <a:solidFill>
                      <a:srgbClr val="0000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823" name="Rectangle 20"/>
                <p:cNvSpPr>
                  <a:spLocks noChangeArrowheads="1"/>
                </p:cNvSpPr>
                <p:nvPr/>
              </p:nvSpPr>
              <p:spPr bwMode="auto">
                <a:xfrm>
                  <a:off x="-17970" y="3837130"/>
                  <a:ext cx="1246917" cy="299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PERSONNEL CERTIFICATION</a:t>
                  </a: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1030869" y="3147372"/>
                  <a:ext cx="0" cy="1183021"/>
                </a:xfrm>
                <a:prstGeom prst="line">
                  <a:avLst/>
                </a:prstGeom>
                <a:noFill/>
                <a:ln w="12700">
                  <a:solidFill>
                    <a:srgbClr val="FF66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25" name="Rectangle 22"/>
                <p:cNvSpPr>
                  <a:spLocks noChangeArrowheads="1"/>
                </p:cNvSpPr>
                <p:nvPr/>
              </p:nvSpPr>
              <p:spPr bwMode="auto">
                <a:xfrm>
                  <a:off x="7786999" y="3875230"/>
                  <a:ext cx="873192" cy="369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QMS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</a:t>
                  </a:r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>
                  <a:off x="2012041" y="3147372"/>
                  <a:ext cx="0" cy="1183021"/>
                </a:xfrm>
                <a:prstGeom prst="line">
                  <a:avLst/>
                </a:prstGeom>
                <a:noFill/>
                <a:ln w="12700">
                  <a:solidFill>
                    <a:srgbClr val="FF66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Line 24"/>
                <p:cNvSpPr>
                  <a:spLocks noChangeShapeType="1"/>
                </p:cNvSpPr>
                <p:nvPr/>
              </p:nvSpPr>
              <p:spPr bwMode="auto">
                <a:xfrm>
                  <a:off x="3027046" y="3147372"/>
                  <a:ext cx="0" cy="1183021"/>
                </a:xfrm>
                <a:prstGeom prst="line">
                  <a:avLst/>
                </a:prstGeom>
                <a:noFill/>
                <a:ln w="12700">
                  <a:solidFill>
                    <a:srgbClr val="FF66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28" name="Rectangle 25"/>
                <p:cNvSpPr>
                  <a:spLocks noChangeArrowheads="1"/>
                </p:cNvSpPr>
                <p:nvPr/>
              </p:nvSpPr>
              <p:spPr bwMode="auto">
                <a:xfrm>
                  <a:off x="952629" y="3875230"/>
                  <a:ext cx="1160912" cy="279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PRODUCT CERTIFICATION</a:t>
                  </a:r>
                </a:p>
              </p:txBody>
            </p:sp>
            <p:sp>
              <p:nvSpPr>
                <p:cNvPr id="75829" name="Rectangle 26"/>
                <p:cNvSpPr>
                  <a:spLocks noChangeArrowheads="1"/>
                </p:cNvSpPr>
                <p:nvPr/>
              </p:nvSpPr>
              <p:spPr bwMode="auto">
                <a:xfrm>
                  <a:off x="8614530" y="3875230"/>
                  <a:ext cx="1186287" cy="279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HACCP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</a:t>
                  </a:r>
                </a:p>
              </p:txBody>
            </p:sp>
            <p:sp>
              <p:nvSpPr>
                <p:cNvPr id="75830" name="Rectangle 27"/>
                <p:cNvSpPr>
                  <a:spLocks noChangeArrowheads="1"/>
                </p:cNvSpPr>
                <p:nvPr/>
              </p:nvSpPr>
              <p:spPr bwMode="auto">
                <a:xfrm>
                  <a:off x="997034" y="3293339"/>
                  <a:ext cx="934651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17065</a:t>
                  </a:r>
                </a:p>
              </p:txBody>
            </p:sp>
            <p:sp>
              <p:nvSpPr>
                <p:cNvPr id="75831" name="Rectangle 29"/>
                <p:cNvSpPr>
                  <a:spLocks noChangeArrowheads="1"/>
                </p:cNvSpPr>
                <p:nvPr/>
              </p:nvSpPr>
              <p:spPr bwMode="auto">
                <a:xfrm>
                  <a:off x="-17971" y="3255239"/>
                  <a:ext cx="1000204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17024</a:t>
                  </a:r>
                </a:p>
              </p:txBody>
            </p:sp>
            <p:sp>
              <p:nvSpPr>
                <p:cNvPr id="75832" name="Rectangle 30"/>
                <p:cNvSpPr>
                  <a:spLocks noChangeArrowheads="1"/>
                </p:cNvSpPr>
                <p:nvPr/>
              </p:nvSpPr>
              <p:spPr bwMode="auto">
                <a:xfrm>
                  <a:off x="3949009" y="3378199"/>
                  <a:ext cx="1006547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17021     </a:t>
                  </a:r>
                </a:p>
              </p:txBody>
            </p:sp>
            <p:sp>
              <p:nvSpPr>
                <p:cNvPr id="758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934207" y="3875230"/>
                  <a:ext cx="919848" cy="369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EMS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</a:t>
                  </a:r>
                </a:p>
              </p:txBody>
            </p:sp>
            <p:sp>
              <p:nvSpPr>
                <p:cNvPr id="31" name="Line 35"/>
                <p:cNvSpPr>
                  <a:spLocks noChangeShapeType="1"/>
                </p:cNvSpPr>
                <p:nvPr/>
              </p:nvSpPr>
              <p:spPr bwMode="auto">
                <a:xfrm>
                  <a:off x="3479569" y="4411800"/>
                  <a:ext cx="0" cy="12540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" name="Line 36"/>
                <p:cNvSpPr>
                  <a:spLocks noChangeShapeType="1"/>
                </p:cNvSpPr>
                <p:nvPr/>
              </p:nvSpPr>
              <p:spPr bwMode="auto">
                <a:xfrm>
                  <a:off x="1589122" y="4335588"/>
                  <a:ext cx="16917" cy="141338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36" name="Rectangle 37"/>
                <p:cNvSpPr>
                  <a:spLocks noChangeArrowheads="1"/>
                </p:cNvSpPr>
                <p:nvPr/>
              </p:nvSpPr>
              <p:spPr bwMode="auto">
                <a:xfrm>
                  <a:off x="8660192" y="4690916"/>
                  <a:ext cx="913505" cy="559377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HACCP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3917290" y="4437782"/>
                  <a:ext cx="913505" cy="55946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/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EMS</a:t>
                  </a:r>
                </a:p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CERTIFICATE</a:t>
                  </a:r>
                  <a:endParaRPr lang="id-ID" sz="600">
                    <a:solidFill>
                      <a:srgbClr val="00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38" name="Rectangle 39"/>
                <p:cNvSpPr>
                  <a:spLocks noChangeArrowheads="1"/>
                </p:cNvSpPr>
                <p:nvPr/>
              </p:nvSpPr>
              <p:spPr bwMode="auto">
                <a:xfrm>
                  <a:off x="1051276" y="4787509"/>
                  <a:ext cx="945224" cy="559377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rgbClr val="FF99CC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PRODUCT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5839" name="Rectangle 40"/>
                <p:cNvSpPr>
                  <a:spLocks noChangeArrowheads="1"/>
                </p:cNvSpPr>
                <p:nvPr/>
              </p:nvSpPr>
              <p:spPr bwMode="auto">
                <a:xfrm>
                  <a:off x="103254" y="4457174"/>
                  <a:ext cx="909276" cy="557645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PERSONNEL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5840" name="Rectangle 43"/>
                <p:cNvSpPr>
                  <a:spLocks noChangeArrowheads="1"/>
                </p:cNvSpPr>
                <p:nvPr/>
              </p:nvSpPr>
              <p:spPr bwMode="auto">
                <a:xfrm>
                  <a:off x="4268313" y="5390571"/>
                  <a:ext cx="991744" cy="185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SNI 14001  </a:t>
                  </a:r>
                </a:p>
              </p:txBody>
            </p:sp>
            <p:sp>
              <p:nvSpPr>
                <p:cNvPr id="75841" name="Rectangle 44"/>
                <p:cNvSpPr>
                  <a:spLocks noChangeArrowheads="1"/>
                </p:cNvSpPr>
                <p:nvPr/>
              </p:nvSpPr>
              <p:spPr bwMode="auto">
                <a:xfrm>
                  <a:off x="388031" y="5303980"/>
                  <a:ext cx="1015005" cy="278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Standard</a:t>
                  </a:r>
                </a:p>
                <a:p>
                  <a:pPr eaLnBrk="1" hangingPunct="1">
                    <a:lnSpc>
                      <a:spcPct val="80000"/>
                    </a:lnSpc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Requirement</a:t>
                  </a:r>
                </a:p>
              </p:txBody>
            </p:sp>
            <p:sp>
              <p:nvSpPr>
                <p:cNvPr id="75842" name="Rectangle 45"/>
                <p:cNvSpPr>
                  <a:spLocks noChangeArrowheads="1"/>
                </p:cNvSpPr>
                <p:nvPr/>
              </p:nvSpPr>
              <p:spPr bwMode="auto">
                <a:xfrm>
                  <a:off x="8199343" y="5308433"/>
                  <a:ext cx="1015005" cy="431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SNI ISO 9001</a:t>
                  </a:r>
                </a:p>
                <a:p>
                  <a:pPr eaLnBrk="1" hangingPunct="1"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 </a:t>
                  </a:r>
                </a:p>
              </p:txBody>
            </p:sp>
            <p:sp>
              <p:nvSpPr>
                <p:cNvPr id="75843" name="Rectangle 46"/>
                <p:cNvSpPr>
                  <a:spLocks noChangeArrowheads="1"/>
                </p:cNvSpPr>
                <p:nvPr/>
              </p:nvSpPr>
              <p:spPr bwMode="auto">
                <a:xfrm>
                  <a:off x="1504537" y="5329957"/>
                  <a:ext cx="1116506" cy="3221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Product</a:t>
                  </a:r>
                </a:p>
                <a:p>
                  <a:pPr eaLnBrk="1" hangingPunct="1"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Standard</a:t>
                  </a:r>
                </a:p>
              </p:txBody>
            </p:sp>
            <p:sp>
              <p:nvSpPr>
                <p:cNvPr id="75844" name="Rectangle 47"/>
                <p:cNvSpPr>
                  <a:spLocks noChangeArrowheads="1"/>
                </p:cNvSpPr>
                <p:nvPr/>
              </p:nvSpPr>
              <p:spPr bwMode="auto">
                <a:xfrm>
                  <a:off x="3435029" y="5394034"/>
                  <a:ext cx="985237" cy="2590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5000"/>
                    </a:spcBef>
                  </a:pPr>
                  <a:r>
                    <a:rPr lang="en-US" altLang="id-ID" sz="600">
                      <a:solidFill>
                        <a:schemeClr val="accent2"/>
                      </a:solidFill>
                      <a:latin typeface="Arial Black" panose="020B0A04020102020204" pitchFamily="34" charset="0"/>
                    </a:rPr>
                    <a:t>SNI 01-6729-2002</a:t>
                  </a:r>
                </a:p>
              </p:txBody>
            </p:sp>
            <p:sp>
              <p:nvSpPr>
                <p:cNvPr id="42" name="Rectangle 50"/>
                <p:cNvSpPr>
                  <a:spLocks noChangeArrowheads="1"/>
                </p:cNvSpPr>
                <p:nvPr/>
              </p:nvSpPr>
              <p:spPr bwMode="auto">
                <a:xfrm>
                  <a:off x="360542" y="5743781"/>
                  <a:ext cx="1093246" cy="460737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/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PERSONNEL</a:t>
                  </a:r>
                </a:p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PROFESSION</a:t>
                  </a:r>
                  <a:endParaRPr lang="id-ID" sz="600">
                    <a:solidFill>
                      <a:srgbClr val="00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46" name="Rectangle 52"/>
                <p:cNvSpPr>
                  <a:spLocks noChangeArrowheads="1"/>
                </p:cNvSpPr>
                <p:nvPr/>
              </p:nvSpPr>
              <p:spPr bwMode="auto">
                <a:xfrm>
                  <a:off x="7807011" y="4484523"/>
                  <a:ext cx="807519" cy="4987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QMS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44" name="Line 53"/>
                <p:cNvSpPr>
                  <a:spLocks noChangeShapeType="1"/>
                </p:cNvSpPr>
                <p:nvPr/>
              </p:nvSpPr>
              <p:spPr bwMode="auto">
                <a:xfrm>
                  <a:off x="4873086" y="3171621"/>
                  <a:ext cx="0" cy="1183021"/>
                </a:xfrm>
                <a:prstGeom prst="line">
                  <a:avLst/>
                </a:prstGeom>
                <a:noFill/>
                <a:ln w="12700">
                  <a:solidFill>
                    <a:srgbClr val="FF66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48" name="Rectangle 54"/>
                <p:cNvSpPr>
                  <a:spLocks noChangeArrowheads="1"/>
                </p:cNvSpPr>
                <p:nvPr/>
              </p:nvSpPr>
              <p:spPr bwMode="auto">
                <a:xfrm>
                  <a:off x="4854055" y="3875230"/>
                  <a:ext cx="854296" cy="369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ECOLABEL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</a:t>
                  </a:r>
                </a:p>
              </p:txBody>
            </p:sp>
            <p:sp>
              <p:nvSpPr>
                <p:cNvPr id="75849" name="Rectangle 55"/>
                <p:cNvSpPr>
                  <a:spLocks noChangeArrowheads="1"/>
                </p:cNvSpPr>
                <p:nvPr/>
              </p:nvSpPr>
              <p:spPr bwMode="auto">
                <a:xfrm>
                  <a:off x="5832947" y="4443689"/>
                  <a:ext cx="1042496" cy="555914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FOREST  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SUSTAINABLE 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MANAGEMENT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5850" name="Rectangle 56"/>
                <p:cNvSpPr>
                  <a:spLocks noChangeArrowheads="1"/>
                </p:cNvSpPr>
                <p:nvPr/>
              </p:nvSpPr>
              <p:spPr bwMode="auto">
                <a:xfrm>
                  <a:off x="4866743" y="3352221"/>
                  <a:ext cx="1004433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KAN Guide  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801 -2004 </a:t>
                  </a:r>
                </a:p>
              </p:txBody>
            </p:sp>
            <p:sp>
              <p:nvSpPr>
                <p:cNvPr id="75851" name="Rectangle 57"/>
                <p:cNvSpPr>
                  <a:spLocks noChangeArrowheads="1"/>
                </p:cNvSpPr>
                <p:nvPr/>
              </p:nvSpPr>
              <p:spPr bwMode="auto">
                <a:xfrm>
                  <a:off x="8998197" y="5441783"/>
                  <a:ext cx="835126" cy="2978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chemeClr val="accent2"/>
                      </a:solidFill>
                      <a:latin typeface="Arial Black" panose="020B0A04020102020204" pitchFamily="34" charset="0"/>
                    </a:rPr>
                    <a:t>SNI 01-4852-1998</a:t>
                  </a:r>
                </a:p>
              </p:txBody>
            </p:sp>
            <p:sp>
              <p:nvSpPr>
                <p:cNvPr id="75852" name="Rectangle 58"/>
                <p:cNvSpPr>
                  <a:spLocks noChangeArrowheads="1"/>
                </p:cNvSpPr>
                <p:nvPr/>
              </p:nvSpPr>
              <p:spPr bwMode="auto">
                <a:xfrm>
                  <a:off x="7738362" y="3338366"/>
                  <a:ext cx="1069985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I</a:t>
                  </a:r>
                  <a:r>
                    <a:rPr lang="id-ID" altLang="id-ID" sz="600">
                      <a:solidFill>
                        <a:srgbClr val="000066"/>
                      </a:solidFill>
                    </a:rPr>
                    <a:t>SNI </a:t>
                  </a:r>
                  <a:r>
                    <a:rPr lang="en-US" altLang="id-ID" sz="600">
                      <a:solidFill>
                        <a:srgbClr val="000066"/>
                      </a:solidFill>
                    </a:rPr>
                    <a:t>SO/IEC 17021</a:t>
                  </a:r>
                </a:p>
              </p:txBody>
            </p:sp>
            <p:sp>
              <p:nvSpPr>
                <p:cNvPr id="758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012040" y="3255239"/>
                  <a:ext cx="1006547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17065</a:t>
                  </a:r>
                </a:p>
              </p:txBody>
            </p:sp>
            <p:sp>
              <p:nvSpPr>
                <p:cNvPr id="758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925545" y="3255239"/>
                  <a:ext cx="1006547" cy="294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KAN Guide  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901 -2006</a:t>
                  </a:r>
                </a:p>
              </p:txBody>
            </p:sp>
            <p:sp>
              <p:nvSpPr>
                <p:cNvPr id="75855" name="Rectangle 69"/>
                <p:cNvSpPr>
                  <a:spLocks noChangeArrowheads="1"/>
                </p:cNvSpPr>
                <p:nvPr/>
              </p:nvSpPr>
              <p:spPr bwMode="auto">
                <a:xfrm>
                  <a:off x="5881748" y="3353953"/>
                  <a:ext cx="998089" cy="316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17021</a:t>
                  </a:r>
                </a:p>
              </p:txBody>
            </p:sp>
            <p:sp>
              <p:nvSpPr>
                <p:cNvPr id="75856" name="Rectangle 70"/>
                <p:cNvSpPr>
                  <a:spLocks noChangeArrowheads="1"/>
                </p:cNvSpPr>
                <p:nvPr/>
              </p:nvSpPr>
              <p:spPr bwMode="auto">
                <a:xfrm>
                  <a:off x="3005899" y="3885621"/>
                  <a:ext cx="1239152" cy="279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ORGANIC 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 </a:t>
                  </a:r>
                </a:p>
              </p:txBody>
            </p:sp>
            <p:sp>
              <p:nvSpPr>
                <p:cNvPr id="75857" name="Rectangle 71"/>
                <p:cNvSpPr>
                  <a:spLocks noChangeArrowheads="1"/>
                </p:cNvSpPr>
                <p:nvPr/>
              </p:nvSpPr>
              <p:spPr bwMode="auto">
                <a:xfrm>
                  <a:off x="2012040" y="3776517"/>
                  <a:ext cx="1218006" cy="369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TIMBER LEGALITY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 </a:t>
                  </a:r>
                </a:p>
              </p:txBody>
            </p:sp>
            <p:sp>
              <p:nvSpPr>
                <p:cNvPr id="75858" name="Rectangle 76"/>
                <p:cNvSpPr>
                  <a:spLocks noChangeArrowheads="1"/>
                </p:cNvSpPr>
                <p:nvPr/>
              </p:nvSpPr>
              <p:spPr bwMode="auto">
                <a:xfrm>
                  <a:off x="5737030" y="3762662"/>
                  <a:ext cx="1192312" cy="4605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FOREST SUSTAINABLE MANAGEMENT </a:t>
                  </a:r>
                </a:p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CERTIFICATION</a:t>
                  </a:r>
                </a:p>
              </p:txBody>
            </p:sp>
            <p:sp>
              <p:nvSpPr>
                <p:cNvPr id="56" name="Line 77"/>
                <p:cNvSpPr>
                  <a:spLocks noChangeShapeType="1"/>
                </p:cNvSpPr>
                <p:nvPr/>
              </p:nvSpPr>
              <p:spPr bwMode="auto">
                <a:xfrm>
                  <a:off x="10821441" y="4359838"/>
                  <a:ext cx="0" cy="13891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Line 78"/>
                <p:cNvSpPr>
                  <a:spLocks noChangeShapeType="1"/>
                </p:cNvSpPr>
                <p:nvPr/>
              </p:nvSpPr>
              <p:spPr bwMode="auto">
                <a:xfrm>
                  <a:off x="7387340" y="4371963"/>
                  <a:ext cx="0" cy="137701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65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041645" y="4500138"/>
                  <a:ext cx="902931" cy="5092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TIMBER </a:t>
                  </a:r>
                </a:p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LEGALITY</a:t>
                  </a:r>
                </a:p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 CERTIFICATE</a:t>
                  </a:r>
                  <a:endParaRPr lang="id-ID" sz="600">
                    <a:solidFill>
                      <a:srgbClr val="00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62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3773" y="4718452"/>
                  <a:ext cx="811749" cy="559377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r>
                    <a:rPr lang="en-US" altLang="id-ID" sz="600">
                      <a:solidFill>
                        <a:srgbClr val="000066"/>
                      </a:solidFill>
                    </a:rPr>
                    <a:t>ORGANIC 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CERTIFICATE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60" name="Rectangle 82"/>
                <p:cNvSpPr>
                  <a:spLocks noChangeArrowheads="1"/>
                </p:cNvSpPr>
                <p:nvPr/>
              </p:nvSpPr>
              <p:spPr bwMode="auto">
                <a:xfrm>
                  <a:off x="4868857" y="4718382"/>
                  <a:ext cx="930421" cy="55773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/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ECOLABEL</a:t>
                  </a:r>
                </a:p>
                <a:p>
                  <a:pPr>
                    <a:defRPr/>
                  </a:pPr>
                  <a:r>
                    <a:rPr lang="en-US" sz="600">
                      <a:solidFill>
                        <a:srgbClr val="000066"/>
                      </a:solidFill>
                      <a:latin typeface="Arial" charset="0"/>
                      <a:cs typeface="Arial" charset="0"/>
                    </a:rPr>
                    <a:t>CERTIFICATE</a:t>
                  </a:r>
                  <a:endParaRPr lang="id-ID" sz="600">
                    <a:solidFill>
                      <a:srgbClr val="000066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864" name="Rectangle 83"/>
                <p:cNvSpPr>
                  <a:spLocks noChangeArrowheads="1"/>
                </p:cNvSpPr>
                <p:nvPr/>
              </p:nvSpPr>
              <p:spPr bwMode="auto">
                <a:xfrm>
                  <a:off x="2418042" y="5236438"/>
                  <a:ext cx="835266" cy="702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Permenhut 38 th 2009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Pedirjen No 8</a:t>
                  </a:r>
                </a:p>
                <a:p>
                  <a:pPr eaLnBrk="1" hangingPunct="1"/>
                  <a:endParaRPr lang="en-US" altLang="id-ID" sz="600">
                    <a:solidFill>
                      <a:srgbClr val="000066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75865" name="Rectangle 84"/>
                <p:cNvSpPr>
                  <a:spLocks noChangeArrowheads="1"/>
                </p:cNvSpPr>
                <p:nvPr/>
              </p:nvSpPr>
              <p:spPr bwMode="auto">
                <a:xfrm>
                  <a:off x="6373385" y="5265880"/>
                  <a:ext cx="1013954" cy="400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Permenhut 38 th.2009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Pedirjen No.8</a:t>
                  </a:r>
                </a:p>
              </p:txBody>
            </p:sp>
            <p:sp>
              <p:nvSpPr>
                <p:cNvPr id="75866" name="Rectangle 55"/>
                <p:cNvSpPr>
                  <a:spLocks noChangeArrowheads="1"/>
                </p:cNvSpPr>
                <p:nvPr/>
              </p:nvSpPr>
              <p:spPr bwMode="auto">
                <a:xfrm>
                  <a:off x="10436947" y="4872990"/>
                  <a:ext cx="892359" cy="552449"/>
                </a:xfrm>
                <a:prstGeom prst="rect">
                  <a:avLst/>
                </a:prstGeom>
                <a:solidFill>
                  <a:srgbClr val="99FF33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lIns="91427" tIns="45713" rIns="91427" bIns="45713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 Information 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Security 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 Management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 System Cert.</a:t>
                  </a:r>
                  <a:endParaRPr lang="id-ID" altLang="id-ID" sz="600">
                    <a:solidFill>
                      <a:srgbClr val="000066"/>
                    </a:solidFill>
                  </a:endParaRPr>
                </a:p>
              </p:txBody>
            </p:sp>
            <p:sp>
              <p:nvSpPr>
                <p:cNvPr id="75867" name="Rectangle 57"/>
                <p:cNvSpPr>
                  <a:spLocks noChangeArrowheads="1"/>
                </p:cNvSpPr>
                <p:nvPr/>
              </p:nvSpPr>
              <p:spPr bwMode="auto">
                <a:xfrm>
                  <a:off x="9861447" y="5422734"/>
                  <a:ext cx="1036151" cy="316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  <a:latin typeface="Arial Black" panose="020B0A04020102020204" pitchFamily="34" charset="0"/>
                    </a:rPr>
                    <a:t>SNI ISO 22000:2009</a:t>
                  </a:r>
                </a:p>
              </p:txBody>
            </p:sp>
            <p:sp>
              <p:nvSpPr>
                <p:cNvPr id="75868" name="Rectangle 69"/>
                <p:cNvSpPr>
                  <a:spLocks noChangeArrowheads="1"/>
                </p:cNvSpPr>
                <p:nvPr/>
              </p:nvSpPr>
              <p:spPr bwMode="auto">
                <a:xfrm>
                  <a:off x="10485484" y="3244848"/>
                  <a:ext cx="1006547" cy="426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476" tIns="44444" rIns="90476" bIns="44444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SNI ISO/IEC 17021</a:t>
                  </a:r>
                </a:p>
                <a:p>
                  <a:pPr eaLnBrk="1" hangingPunct="1"/>
                  <a:r>
                    <a:rPr lang="en-US" altLang="id-ID" sz="600">
                      <a:solidFill>
                        <a:srgbClr val="000066"/>
                      </a:solidFill>
                    </a:rPr>
                    <a:t>ISO IEC27006</a:t>
                  </a:r>
                </a:p>
              </p:txBody>
            </p:sp>
          </p:grpSp>
          <p:cxnSp>
            <p:nvCxnSpPr>
              <p:cNvPr id="75812" name="Straight Connector 265"/>
              <p:cNvCxnSpPr>
                <a:cxnSpLocks noChangeShapeType="1"/>
              </p:cNvCxnSpPr>
              <p:nvPr/>
            </p:nvCxnSpPr>
            <p:spPr bwMode="auto">
              <a:xfrm rot="16200000" flipH="1">
                <a:off x="3838299" y="1927162"/>
                <a:ext cx="457200" cy="12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813" name="Straight Connector 274"/>
              <p:cNvCxnSpPr>
                <a:cxnSpLocks noChangeShapeType="1"/>
                <a:stCxn id="75804" idx="2"/>
              </p:cNvCxnSpPr>
              <p:nvPr/>
            </p:nvCxnSpPr>
            <p:spPr bwMode="auto">
              <a:xfrm>
                <a:off x="4088770" y="2174874"/>
                <a:ext cx="0" cy="4254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5783" name="Rectangle 69"/>
            <p:cNvSpPr>
              <a:spLocks noChangeArrowheads="1"/>
            </p:cNvSpPr>
            <p:nvPr/>
          </p:nvSpPr>
          <p:spPr bwMode="auto">
            <a:xfrm>
              <a:off x="7185992" y="3251423"/>
              <a:ext cx="7556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SNI ISO/IEC 17021</a:t>
              </a:r>
            </a:p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ISO TS 22003</a:t>
              </a:r>
            </a:p>
          </p:txBody>
        </p:sp>
        <p:sp>
          <p:nvSpPr>
            <p:cNvPr id="75784" name="Rectangle 28"/>
            <p:cNvSpPr>
              <a:spLocks noChangeArrowheads="1"/>
            </p:cNvSpPr>
            <p:nvPr/>
          </p:nvSpPr>
          <p:spPr bwMode="auto">
            <a:xfrm>
              <a:off x="6573838" y="3337148"/>
              <a:ext cx="8032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</a:rPr>
                <a:t>SNI ISO/IEC 17021</a:t>
              </a:r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 flipH="1">
              <a:off x="2959101" y="3216154"/>
              <a:ext cx="6350" cy="1035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>
              <a:off x="4284664" y="3166934"/>
              <a:ext cx="0" cy="1084435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0" name="Line 53"/>
            <p:cNvSpPr>
              <a:spLocks noChangeShapeType="1"/>
            </p:cNvSpPr>
            <p:nvPr/>
          </p:nvSpPr>
          <p:spPr bwMode="auto">
            <a:xfrm>
              <a:off x="5167313" y="3184399"/>
              <a:ext cx="0" cy="1084436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5788" name="Rectangle 69"/>
            <p:cNvSpPr>
              <a:spLocks noChangeArrowheads="1"/>
            </p:cNvSpPr>
            <p:nvPr/>
          </p:nvSpPr>
          <p:spPr bwMode="auto">
            <a:xfrm>
              <a:off x="5176838" y="3337148"/>
              <a:ext cx="7524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SNI ISO 14065</a:t>
              </a:r>
            </a:p>
          </p:txBody>
        </p:sp>
        <p:sp>
          <p:nvSpPr>
            <p:cNvPr id="75789" name="Rectangle 69"/>
            <p:cNvSpPr>
              <a:spLocks noChangeArrowheads="1"/>
            </p:cNvSpPr>
            <p:nvPr/>
          </p:nvSpPr>
          <p:spPr bwMode="auto">
            <a:xfrm>
              <a:off x="5076056" y="3782325"/>
              <a:ext cx="752475" cy="36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Greenhouse Gas/ Gas Rumah Kaca</a:t>
              </a:r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 flipH="1">
              <a:off x="5846763" y="3216154"/>
              <a:ext cx="6350" cy="1035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>
              <a:off x="6516688" y="3184399"/>
              <a:ext cx="0" cy="1084436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5" name="Line 53"/>
            <p:cNvSpPr>
              <a:spLocks noChangeShapeType="1"/>
            </p:cNvSpPr>
            <p:nvPr/>
          </p:nvSpPr>
          <p:spPr bwMode="auto">
            <a:xfrm>
              <a:off x="7235825" y="3166934"/>
              <a:ext cx="0" cy="1084435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>
              <a:off x="7812088" y="3184399"/>
              <a:ext cx="0" cy="1084436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7" name="Line 53"/>
            <p:cNvSpPr>
              <a:spLocks noChangeShapeType="1"/>
            </p:cNvSpPr>
            <p:nvPr/>
          </p:nvSpPr>
          <p:spPr bwMode="auto">
            <a:xfrm>
              <a:off x="8459788" y="3208215"/>
              <a:ext cx="0" cy="1084435"/>
            </a:xfrm>
            <a:prstGeom prst="line">
              <a:avLst/>
            </a:prstGeom>
            <a:noFill/>
            <a:ln w="12700">
              <a:solidFill>
                <a:srgbClr val="FF66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5795" name="Rectangle 26"/>
            <p:cNvSpPr>
              <a:spLocks noChangeArrowheads="1"/>
            </p:cNvSpPr>
            <p:nvPr/>
          </p:nvSpPr>
          <p:spPr bwMode="auto">
            <a:xfrm>
              <a:off x="7208217" y="3870548"/>
              <a:ext cx="604143" cy="26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Food Safety</a:t>
              </a:r>
            </a:p>
          </p:txBody>
        </p:sp>
        <p:sp>
          <p:nvSpPr>
            <p:cNvPr id="75796" name="Rectangle 26"/>
            <p:cNvSpPr>
              <a:spLocks noChangeArrowheads="1"/>
            </p:cNvSpPr>
            <p:nvPr/>
          </p:nvSpPr>
          <p:spPr bwMode="auto">
            <a:xfrm>
              <a:off x="7790507" y="3810025"/>
              <a:ext cx="669925" cy="339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Information Secutrity MS</a:t>
              </a:r>
            </a:p>
          </p:txBody>
        </p:sp>
        <p:sp>
          <p:nvSpPr>
            <p:cNvPr id="75797" name="Rectangle 26"/>
            <p:cNvSpPr>
              <a:spLocks noChangeArrowheads="1"/>
            </p:cNvSpPr>
            <p:nvPr/>
          </p:nvSpPr>
          <p:spPr bwMode="auto">
            <a:xfrm>
              <a:off x="8460432" y="3870548"/>
              <a:ext cx="663575" cy="255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Medical Devices</a:t>
              </a:r>
            </a:p>
          </p:txBody>
        </p:sp>
        <p:sp>
          <p:nvSpPr>
            <p:cNvPr id="75798" name="Rectangle 69"/>
            <p:cNvSpPr>
              <a:spLocks noChangeArrowheads="1"/>
            </p:cNvSpPr>
            <p:nvPr/>
          </p:nvSpPr>
          <p:spPr bwMode="auto">
            <a:xfrm>
              <a:off x="8496870" y="3260948"/>
              <a:ext cx="755650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SNI ISO/IEC 17021</a:t>
              </a:r>
            </a:p>
          </p:txBody>
        </p:sp>
        <p:sp>
          <p:nvSpPr>
            <p:cNvPr id="75799" name="Rectangle 52"/>
            <p:cNvSpPr>
              <a:spLocks noChangeArrowheads="1"/>
            </p:cNvSpPr>
            <p:nvPr/>
          </p:nvSpPr>
          <p:spPr bwMode="auto">
            <a:xfrm>
              <a:off x="5179078" y="4702415"/>
              <a:ext cx="606425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</a:rPr>
                <a:t>GHG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id-ID" sz="600">
                  <a:solidFill>
                    <a:srgbClr val="000066"/>
                  </a:solidFill>
                </a:rPr>
                <a:t>CERTIFICATE</a:t>
              </a:r>
              <a:endParaRPr lang="id-ID" altLang="id-ID" sz="600">
                <a:solidFill>
                  <a:srgbClr val="000066"/>
                </a:solidFill>
              </a:endParaRPr>
            </a:p>
          </p:txBody>
        </p:sp>
        <p:sp>
          <p:nvSpPr>
            <p:cNvPr id="75800" name="Rectangle 55"/>
            <p:cNvSpPr>
              <a:spLocks noChangeArrowheads="1"/>
            </p:cNvSpPr>
            <p:nvPr/>
          </p:nvSpPr>
          <p:spPr bwMode="auto">
            <a:xfrm>
              <a:off x="7202760" y="4407636"/>
              <a:ext cx="609600" cy="5334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 Food Safety </a:t>
              </a:r>
            </a:p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 Management</a:t>
              </a:r>
            </a:p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 System </a:t>
              </a:r>
            </a:p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Certificate</a:t>
              </a:r>
              <a:endParaRPr lang="id-ID" altLang="id-ID" sz="600">
                <a:solidFill>
                  <a:srgbClr val="000066"/>
                </a:solidFill>
              </a:endParaRPr>
            </a:p>
          </p:txBody>
        </p:sp>
        <p:sp>
          <p:nvSpPr>
            <p:cNvPr id="75801" name="Rectangle 45"/>
            <p:cNvSpPr>
              <a:spLocks noChangeArrowheads="1"/>
            </p:cNvSpPr>
            <p:nvPr/>
          </p:nvSpPr>
          <p:spPr bwMode="auto">
            <a:xfrm>
              <a:off x="5472113" y="5309964"/>
              <a:ext cx="7620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"/>
                </a:spcBef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SNI ISO 14064 series</a:t>
              </a:r>
            </a:p>
            <a:p>
              <a:pPr eaLnBrk="1" hangingPunct="1">
                <a:spcBef>
                  <a:spcPct val="5000"/>
                </a:spcBef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85" name="Line 77"/>
            <p:cNvSpPr>
              <a:spLocks noChangeShapeType="1"/>
            </p:cNvSpPr>
            <p:nvPr/>
          </p:nvSpPr>
          <p:spPr bwMode="auto">
            <a:xfrm flipH="1">
              <a:off x="8748713" y="4294239"/>
              <a:ext cx="0" cy="1295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5803" name="Rectangle 55"/>
            <p:cNvSpPr>
              <a:spLocks noChangeArrowheads="1"/>
            </p:cNvSpPr>
            <p:nvPr/>
          </p:nvSpPr>
          <p:spPr bwMode="auto">
            <a:xfrm>
              <a:off x="8460432" y="4407768"/>
              <a:ext cx="720079" cy="533400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Medical Devices</a:t>
              </a:r>
            </a:p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</a:rPr>
                <a:t>CERTIFICATE</a:t>
              </a:r>
              <a:endParaRPr lang="id-ID" altLang="id-ID" sz="600">
                <a:solidFill>
                  <a:srgbClr val="000066"/>
                </a:solidFill>
              </a:endParaRPr>
            </a:p>
          </p:txBody>
        </p:sp>
        <p:sp>
          <p:nvSpPr>
            <p:cNvPr id="75804" name="Rectangle 11"/>
            <p:cNvSpPr>
              <a:spLocks noChangeArrowheads="1"/>
            </p:cNvSpPr>
            <p:nvPr/>
          </p:nvSpPr>
          <p:spPr bwMode="auto">
            <a:xfrm>
              <a:off x="3262313" y="1811338"/>
              <a:ext cx="2286000" cy="569912"/>
            </a:xfrm>
            <a:prstGeom prst="rect">
              <a:avLst/>
            </a:prstGeom>
            <a:solidFill>
              <a:srgbClr val="FEC4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id-ID" sz="800">
                  <a:solidFill>
                    <a:srgbClr val="000066"/>
                  </a:solidFill>
                  <a:latin typeface="Arial Black" panose="020B0A04020102020204" pitchFamily="34" charset="0"/>
                </a:rPr>
                <a:t>CERTIFICATION BODY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altLang="id-ID" sz="800">
                  <a:solidFill>
                    <a:srgbClr val="000066"/>
                  </a:solidFill>
                  <a:latin typeface="Arial Black" panose="020B0A04020102020204" pitchFamily="34" charset="0"/>
                </a:rPr>
                <a:t>ACCREDITATION</a:t>
              </a:r>
            </a:p>
          </p:txBody>
        </p:sp>
        <p:sp>
          <p:nvSpPr>
            <p:cNvPr id="75805" name="Rectangle 87"/>
            <p:cNvSpPr>
              <a:spLocks noChangeArrowheads="1"/>
            </p:cNvSpPr>
            <p:nvPr/>
          </p:nvSpPr>
          <p:spPr bwMode="auto">
            <a:xfrm>
              <a:off x="8692828" y="5085184"/>
              <a:ext cx="631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 ISO 13485</a:t>
              </a:r>
            </a:p>
          </p:txBody>
        </p:sp>
        <p:sp>
          <p:nvSpPr>
            <p:cNvPr id="75806" name="Rectangle 43"/>
            <p:cNvSpPr>
              <a:spLocks noChangeArrowheads="1"/>
            </p:cNvSpPr>
            <p:nvPr/>
          </p:nvSpPr>
          <p:spPr bwMode="auto">
            <a:xfrm>
              <a:off x="3889376" y="5311998"/>
              <a:ext cx="746125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"/>
                </a:spcBef>
              </a:pPr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SNI Ekolabel</a:t>
              </a:r>
            </a:p>
          </p:txBody>
        </p:sp>
        <p:sp>
          <p:nvSpPr>
            <p:cNvPr id="75807" name="Rectangle 87"/>
            <p:cNvSpPr>
              <a:spLocks noChangeArrowheads="1"/>
            </p:cNvSpPr>
            <p:nvPr/>
          </p:nvSpPr>
          <p:spPr bwMode="auto">
            <a:xfrm>
              <a:off x="8028384" y="5404574"/>
              <a:ext cx="9906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d-ID" sz="600">
                  <a:solidFill>
                    <a:srgbClr val="000066"/>
                  </a:solidFill>
                  <a:latin typeface="Arial Black" panose="020B0A04020102020204" pitchFamily="34" charset="0"/>
                </a:rPr>
                <a:t>ISO/IEC 27000</a:t>
              </a:r>
            </a:p>
          </p:txBody>
        </p:sp>
      </p:grpSp>
      <p:sp>
        <p:nvSpPr>
          <p:cNvPr id="91" name="Rectangle 57"/>
          <p:cNvSpPr>
            <a:spLocks noChangeArrowheads="1"/>
          </p:cNvSpPr>
          <p:nvPr/>
        </p:nvSpPr>
        <p:spPr bwMode="auto">
          <a:xfrm>
            <a:off x="1509713" y="155575"/>
            <a:ext cx="7162800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ahoma" pitchFamily="34" charset="0"/>
              </a:rPr>
              <a:t>LINGKUP SISTEM AKREDITASI </a:t>
            </a:r>
          </a:p>
          <a:p>
            <a:pPr algn="r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ahoma" pitchFamily="34" charset="0"/>
              </a:rPr>
              <a:t>LEMBAGA SERTIFIKASI</a:t>
            </a:r>
            <a:endParaRPr lang="id-ID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ahoma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691188" y="2611438"/>
            <a:ext cx="1041400" cy="3568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27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5FF93-D0E3-4414-9382-CEF6EA418FF2}" type="slidenum">
              <a:rPr lang="id-ID" altLang="id-ID">
                <a:solidFill>
                  <a:schemeClr val="bg1"/>
                </a:solidFill>
              </a:rPr>
              <a:pPr eaLnBrk="1" hangingPunct="1"/>
              <a:t>11</a:t>
            </a:fld>
            <a:endParaRPr lang="id-ID" altLang="id-ID">
              <a:solidFill>
                <a:schemeClr val="bg1"/>
              </a:solidFill>
            </a:endParaRPr>
          </a:p>
        </p:txBody>
      </p:sp>
      <p:sp>
        <p:nvSpPr>
          <p:cNvPr id="79875" name="Rectangle 57"/>
          <p:cNvSpPr>
            <a:spLocks noChangeArrowheads="1"/>
          </p:cNvSpPr>
          <p:nvPr/>
        </p:nvSpPr>
        <p:spPr bwMode="auto">
          <a:xfrm>
            <a:off x="1547813" y="115888"/>
            <a:ext cx="7345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id-ID" sz="2400" b="1">
                <a:cs typeface="Tahoma" panose="020B0604030504040204" pitchFamily="34" charset="0"/>
              </a:rPr>
              <a:t>LINGKUP SISTEM AKREDITASI </a:t>
            </a:r>
            <a:endParaRPr lang="id-ID" altLang="id-ID" sz="2400" b="1">
              <a:cs typeface="Tahoma" panose="020B060403050404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altLang="id-ID" sz="2400" b="1">
                <a:cs typeface="Tahoma" panose="020B0604030504040204" pitchFamily="34" charset="0"/>
              </a:rPr>
              <a:t>LABORATORIUM DAN LEMBAGA INSPEKSI</a:t>
            </a:r>
            <a:endParaRPr lang="id-ID" altLang="id-ID" sz="2400" b="1">
              <a:cs typeface="Tahoma" panose="020B0604030504040204" pitchFamily="34" charset="0"/>
            </a:endParaRPr>
          </a:p>
        </p:txBody>
      </p:sp>
      <p:grpSp>
        <p:nvGrpSpPr>
          <p:cNvPr id="79876" name="Group 1"/>
          <p:cNvGrpSpPr>
            <a:grpSpLocks/>
          </p:cNvGrpSpPr>
          <p:nvPr/>
        </p:nvGrpSpPr>
        <p:grpSpPr bwMode="auto">
          <a:xfrm>
            <a:off x="34925" y="1027113"/>
            <a:ext cx="8991600" cy="5138737"/>
            <a:chOff x="35496" y="1026840"/>
            <a:chExt cx="8990459" cy="5138463"/>
          </a:xfrm>
        </p:grpSpPr>
        <p:grpSp>
          <p:nvGrpSpPr>
            <p:cNvPr id="79877" name="Group 275"/>
            <p:cNvGrpSpPr>
              <a:grpSpLocks/>
            </p:cNvGrpSpPr>
            <p:nvPr/>
          </p:nvGrpSpPr>
          <p:grpSpPr bwMode="auto">
            <a:xfrm>
              <a:off x="35496" y="1026840"/>
              <a:ext cx="8990459" cy="5138463"/>
              <a:chOff x="300427" y="784225"/>
              <a:chExt cx="8546055" cy="5062898"/>
            </a:xfrm>
          </p:grpSpPr>
          <p:sp>
            <p:nvSpPr>
              <p:cNvPr id="79900" name="Line 5"/>
              <p:cNvSpPr>
                <a:spLocks noChangeShapeType="1"/>
              </p:cNvSpPr>
              <p:nvPr/>
            </p:nvSpPr>
            <p:spPr bwMode="auto">
              <a:xfrm>
                <a:off x="5756475" y="3728181"/>
                <a:ext cx="3175" cy="20228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9901" name="Line 6"/>
              <p:cNvSpPr>
                <a:spLocks noChangeShapeType="1"/>
              </p:cNvSpPr>
              <p:nvPr/>
            </p:nvSpPr>
            <p:spPr bwMode="auto">
              <a:xfrm>
                <a:off x="7488867" y="3775629"/>
                <a:ext cx="0" cy="1795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79902" name="Line 10"/>
              <p:cNvSpPr>
                <a:spLocks noChangeShapeType="1"/>
              </p:cNvSpPr>
              <p:nvPr/>
            </p:nvSpPr>
            <p:spPr bwMode="auto">
              <a:xfrm>
                <a:off x="5681485" y="1317625"/>
                <a:ext cx="3175" cy="11688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5077406" y="1719540"/>
                <a:ext cx="1309671" cy="569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INSPECTION  BODY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ACCREDITATION</a:t>
                </a:r>
              </a:p>
            </p:txBody>
          </p:sp>
          <p:sp>
            <p:nvSpPr>
              <p:cNvPr id="79904" name="Rectangle 12">
                <a:hlinkClick r:id="rId2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5057588" y="2552700"/>
                <a:ext cx="1329259" cy="1203325"/>
              </a:xfrm>
              <a:prstGeom prst="rect">
                <a:avLst/>
              </a:prstGeom>
              <a:gradFill rotWithShape="0">
                <a:gsLst>
                  <a:gs pos="0">
                    <a:srgbClr val="E6F7FF"/>
                  </a:gs>
                  <a:gs pos="100000">
                    <a:srgbClr val="66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hlink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endParaRPr lang="id-ID" altLang="id-ID" sz="700">
                  <a:solidFill>
                    <a:srgbClr val="000066"/>
                  </a:solidFill>
                  <a:ea typeface="Arial Unicode MS" pitchFamily="34" charset="-128"/>
                </a:endParaRPr>
              </a:p>
            </p:txBody>
          </p:sp>
          <p:sp>
            <p:nvSpPr>
              <p:cNvPr id="79905" name="Line 13"/>
              <p:cNvSpPr>
                <a:spLocks noChangeShapeType="1"/>
              </p:cNvSpPr>
              <p:nvPr/>
            </p:nvSpPr>
            <p:spPr bwMode="auto">
              <a:xfrm>
                <a:off x="7443029" y="1317625"/>
                <a:ext cx="0" cy="12826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734110" y="1719540"/>
                <a:ext cx="1434905" cy="5880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PROFICIENCY TESTING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PROVIDER </a:t>
                </a:r>
                <a:endParaRPr lang="id-ID" sz="1000" dirty="0">
                  <a:solidFill>
                    <a:srgbClr val="000066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1000" dirty="0">
                    <a:solidFill>
                      <a:srgbClr val="000066"/>
                    </a:solidFill>
                    <a:latin typeface="Tahoma" pitchFamily="34" charset="0"/>
                    <a:cs typeface="Tahoma" pitchFamily="34" charset="0"/>
                  </a:rPr>
                  <a:t>ACCREDITATION</a:t>
                </a:r>
              </a:p>
            </p:txBody>
          </p:sp>
          <p:sp>
            <p:nvSpPr>
              <p:cNvPr id="79907" name="Rectangle 15">
                <a:hlinkClick r:id="rId3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6978931" y="2566988"/>
                <a:ext cx="1236929" cy="1189037"/>
              </a:xfrm>
              <a:prstGeom prst="rect">
                <a:avLst/>
              </a:prstGeom>
              <a:gradFill rotWithShape="0">
                <a:gsLst>
                  <a:gs pos="0">
                    <a:srgbClr val="C9FFC9"/>
                  </a:gs>
                  <a:gs pos="100000">
                    <a:srgbClr val="99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9900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 sz="700">
                  <a:solidFill>
                    <a:srgbClr val="000066"/>
                  </a:solidFill>
                  <a:ea typeface="Arial Unicode MS" pitchFamily="34" charset="-128"/>
                </a:endParaRPr>
              </a:p>
            </p:txBody>
          </p:sp>
          <p:sp>
            <p:nvSpPr>
              <p:cNvPr id="79908" name="Rectangle 33"/>
              <p:cNvSpPr>
                <a:spLocks noChangeArrowheads="1"/>
              </p:cNvSpPr>
              <p:nvPr/>
            </p:nvSpPr>
            <p:spPr bwMode="auto">
              <a:xfrm>
                <a:off x="5178625" y="4224803"/>
                <a:ext cx="1101725" cy="607334"/>
              </a:xfrm>
              <a:prstGeom prst="rect">
                <a:avLst/>
              </a:prstGeom>
              <a:gradFill rotWithShape="0">
                <a:gsLst>
                  <a:gs pos="0">
                    <a:srgbClr val="8DFFFF"/>
                  </a:gs>
                  <a:gs pos="50000">
                    <a:srgbClr val="66FFFF"/>
                  </a:gs>
                  <a:gs pos="100000">
                    <a:srgbClr val="8DFFFF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INSPECTION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CERTIFICATE</a:t>
                </a:r>
                <a:endParaRPr lang="id-ID" altLang="id-ID" sz="9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909" name="Rectangle 34"/>
              <p:cNvSpPr>
                <a:spLocks noChangeArrowheads="1"/>
              </p:cNvSpPr>
              <p:nvPr/>
            </p:nvSpPr>
            <p:spPr bwMode="auto">
              <a:xfrm>
                <a:off x="6927309" y="4289425"/>
                <a:ext cx="1289402" cy="533400"/>
              </a:xfrm>
              <a:prstGeom prst="rect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EFFFEF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ea typeface="Arial Unicode MS" pitchFamily="34" charset="-128"/>
                    <a:cs typeface="Tahoma" panose="020B0604030504040204" pitchFamily="34" charset="0"/>
                  </a:rPr>
                  <a:t>PROFICIENCY TESTING</a:t>
                </a:r>
              </a:p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ea typeface="Arial Unicode MS" pitchFamily="34" charset="-128"/>
                    <a:cs typeface="Tahoma" panose="020B0604030504040204" pitchFamily="34" charset="0"/>
                  </a:rPr>
                  <a:t>PROVIDER CERTIFICATE</a:t>
                </a:r>
                <a:endParaRPr lang="id-ID" altLang="id-ID" sz="900">
                  <a:solidFill>
                    <a:srgbClr val="000066"/>
                  </a:solidFill>
                  <a:latin typeface="Tahoma" panose="020B0604030504040204" pitchFamily="34" charset="0"/>
                  <a:ea typeface="Arial Unicode MS" pitchFamily="34" charset="-128"/>
                  <a:cs typeface="Tahoma" panose="020B0604030504040204" pitchFamily="34" charset="0"/>
                </a:endParaRPr>
              </a:p>
            </p:txBody>
          </p:sp>
          <p:sp>
            <p:nvSpPr>
              <p:cNvPr id="79910" name="Rectangle 41"/>
              <p:cNvSpPr>
                <a:spLocks noChangeArrowheads="1"/>
              </p:cNvSpPr>
              <p:nvPr/>
            </p:nvSpPr>
            <p:spPr bwMode="auto">
              <a:xfrm>
                <a:off x="7591534" y="4999038"/>
                <a:ext cx="836832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Standard</a:t>
                </a:r>
              </a:p>
              <a:p>
                <a:pPr eaLnBrk="1" hangingPunct="1"/>
                <a:r>
                  <a:rPr lang="en-US" altLang="id-ID" sz="8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Requirement</a:t>
                </a:r>
              </a:p>
            </p:txBody>
          </p:sp>
          <p:sp>
            <p:nvSpPr>
              <p:cNvPr id="79911" name="Rectangle 42"/>
              <p:cNvSpPr>
                <a:spLocks noChangeArrowheads="1"/>
              </p:cNvSpPr>
              <p:nvPr/>
            </p:nvSpPr>
            <p:spPr bwMode="auto">
              <a:xfrm>
                <a:off x="5876834" y="4921250"/>
                <a:ext cx="933559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id-ID" sz="8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Standard</a:t>
                </a:r>
              </a:p>
              <a:p>
                <a:pPr eaLnBrk="1" hangingPunct="1"/>
                <a:r>
                  <a:rPr lang="en-US" altLang="id-ID" sz="8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Requirement</a:t>
                </a:r>
              </a:p>
            </p:txBody>
          </p:sp>
          <p:sp>
            <p:nvSpPr>
              <p:cNvPr id="79912" name="Rectangle 48"/>
              <p:cNvSpPr>
                <a:spLocks noChangeArrowheads="1"/>
              </p:cNvSpPr>
              <p:nvPr/>
            </p:nvSpPr>
            <p:spPr bwMode="auto">
              <a:xfrm>
                <a:off x="779568" y="5388336"/>
                <a:ext cx="7683909" cy="458787"/>
              </a:xfrm>
              <a:prstGeom prst="rect">
                <a:avLst/>
              </a:prstGeom>
              <a:gradFill rotWithShape="0">
                <a:gsLst>
                  <a:gs pos="0">
                    <a:srgbClr val="9999FF"/>
                  </a:gs>
                  <a:gs pos="100000">
                    <a:srgbClr val="DEDEFF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id-ID">
                  <a:ea typeface="Arial Unicode MS" pitchFamily="34" charset="-128"/>
                </a:endParaRPr>
              </a:p>
            </p:txBody>
          </p:sp>
          <p:sp>
            <p:nvSpPr>
              <p:cNvPr id="79913" name="Rectangle 49"/>
              <p:cNvSpPr>
                <a:spLocks noChangeArrowheads="1"/>
              </p:cNvSpPr>
              <p:nvPr/>
            </p:nvSpPr>
            <p:spPr bwMode="auto">
              <a:xfrm>
                <a:off x="1350963" y="5505297"/>
                <a:ext cx="7451724" cy="339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altLang="id-ID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SUPPLIERS/INDUSTRIES</a:t>
                </a:r>
              </a:p>
            </p:txBody>
          </p:sp>
          <p:sp>
            <p:nvSpPr>
              <p:cNvPr id="79914" name="Rectangle 51">
                <a:hlinkClick r:id="rId4" action="ppaction://hlinkpres?slideindex=1&amp;slidetitle="/>
              </p:cNvPr>
              <p:cNvSpPr>
                <a:spLocks noChangeArrowheads="1"/>
              </p:cNvSpPr>
              <p:nvPr/>
            </p:nvSpPr>
            <p:spPr bwMode="auto">
              <a:xfrm>
                <a:off x="300427" y="784225"/>
                <a:ext cx="8546055" cy="486800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altLang="id-ID" sz="1400" b="1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KOMITE AKREDITASI NASIONAL  (KAN)</a:t>
                </a:r>
              </a:p>
              <a:p>
                <a:pPr algn="r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id-ID" sz="12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id-ID" altLang="id-ID" sz="12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SNI </a:t>
                </a:r>
                <a:r>
                  <a:rPr lang="en-US" altLang="id-ID" sz="12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ISO/IEC 17011)</a:t>
                </a:r>
                <a:endParaRPr lang="en-US" altLang="id-ID" sz="120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878" name="Rectangle 17"/>
            <p:cNvSpPr>
              <a:spLocks noChangeArrowheads="1"/>
            </p:cNvSpPr>
            <p:nvPr/>
          </p:nvSpPr>
          <p:spPr bwMode="auto">
            <a:xfrm>
              <a:off x="536575" y="2690540"/>
              <a:ext cx="4178300" cy="1384300"/>
            </a:xfrm>
            <a:prstGeom prst="rect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CEE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rgbClr val="9933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7" tIns="45713" rIns="91427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id-ID" sz="60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879" name="Rectangle 29"/>
            <p:cNvSpPr>
              <a:spLocks noChangeArrowheads="1"/>
            </p:cNvSpPr>
            <p:nvPr/>
          </p:nvSpPr>
          <p:spPr bwMode="auto">
            <a:xfrm>
              <a:off x="536575" y="3049315"/>
              <a:ext cx="1281113" cy="76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TESTING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LABORATORY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SNI ISO/IEC 17025</a:t>
              </a:r>
            </a:p>
          </p:txBody>
        </p:sp>
        <p:sp>
          <p:nvSpPr>
            <p:cNvPr id="79880" name="Rectangle 67"/>
            <p:cNvSpPr>
              <a:spLocks noChangeArrowheads="1"/>
            </p:cNvSpPr>
            <p:nvPr/>
          </p:nvSpPr>
          <p:spPr bwMode="auto">
            <a:xfrm>
              <a:off x="3347864" y="3068960"/>
              <a:ext cx="1285875" cy="59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MEDICAL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LABORATORY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ISO 15189</a:t>
              </a:r>
              <a:endParaRPr lang="id-ID" altLang="id-ID" sz="11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881" name="Line 10"/>
            <p:cNvSpPr>
              <a:spLocks noChangeShapeType="1"/>
            </p:cNvSpPr>
            <p:nvPr/>
          </p:nvSpPr>
          <p:spPr bwMode="auto">
            <a:xfrm>
              <a:off x="2590800" y="1534840"/>
              <a:ext cx="3175" cy="116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906921" y="1917380"/>
              <a:ext cx="1334918" cy="5698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LABORATORY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ACCREDITATION</a:t>
              </a:r>
              <a:endParaRPr lang="id-ID" sz="10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883" name="Rectangle 121"/>
            <p:cNvSpPr>
              <a:spLocks noChangeArrowheads="1"/>
            </p:cNvSpPr>
            <p:nvPr/>
          </p:nvSpPr>
          <p:spPr bwMode="auto">
            <a:xfrm>
              <a:off x="5060950" y="3022328"/>
              <a:ext cx="1331984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INSPECTION BODY</a:t>
              </a:r>
            </a:p>
            <a:p>
              <a:pPr algn="ctr" eaLnBrk="1" hangingPunct="1"/>
              <a:r>
                <a:rPr lang="id-ID" altLang="id-ID" sz="11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SNI </a:t>
              </a:r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ISO/IEC 17020</a:t>
              </a:r>
              <a:endParaRPr lang="id-ID" altLang="id-ID" sz="11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884" name="Rectangle 29"/>
            <p:cNvSpPr>
              <a:spLocks noChangeArrowheads="1"/>
            </p:cNvSpPr>
            <p:nvPr/>
          </p:nvSpPr>
          <p:spPr bwMode="auto">
            <a:xfrm>
              <a:off x="2001093" y="3049315"/>
              <a:ext cx="1274763" cy="76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6" tIns="44444" rIns="90476" bIns="444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CALIBRATION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cs typeface="Tahoma" panose="020B0604030504040204" pitchFamily="34" charset="0"/>
                </a:rPr>
                <a:t>LABORATORY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SNI ISO/IEC 17025</a:t>
              </a:r>
            </a:p>
          </p:txBody>
        </p:sp>
        <p:grpSp>
          <p:nvGrpSpPr>
            <p:cNvPr id="79885" name="Group 128"/>
            <p:cNvGrpSpPr>
              <a:grpSpLocks/>
            </p:cNvGrpSpPr>
            <p:nvPr/>
          </p:nvGrpSpPr>
          <p:grpSpPr bwMode="auto">
            <a:xfrm>
              <a:off x="2216150" y="4137248"/>
              <a:ext cx="1249834" cy="1524000"/>
              <a:chOff x="2289969" y="4177172"/>
              <a:chExt cx="1249834" cy="1523109"/>
            </a:xfrm>
          </p:grpSpPr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 flipH="1">
                <a:off x="2683913" y="4176510"/>
                <a:ext cx="17461" cy="15230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6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898" name="Rectangle 46"/>
              <p:cNvSpPr>
                <a:spLocks noChangeArrowheads="1"/>
              </p:cNvSpPr>
              <p:nvPr/>
            </p:nvSpPr>
            <p:spPr bwMode="auto">
              <a:xfrm>
                <a:off x="2701603" y="5254292"/>
                <a:ext cx="838200" cy="407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6" tIns="44444" rIns="90476" bIns="444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Standard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Metode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6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Product</a:t>
                </a:r>
              </a:p>
            </p:txBody>
          </p:sp>
          <p:sp>
            <p:nvSpPr>
              <p:cNvPr id="79899" name="Rectangle 40"/>
              <p:cNvSpPr>
                <a:spLocks noChangeArrowheads="1"/>
              </p:cNvSpPr>
              <p:nvPr/>
            </p:nvSpPr>
            <p:spPr bwMode="auto">
              <a:xfrm>
                <a:off x="2289969" y="4648200"/>
                <a:ext cx="987425" cy="51117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7" tIns="45713" rIns="91427" bIns="45713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CALIBRATION</a:t>
                </a:r>
              </a:p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CERTIFICATE</a:t>
                </a:r>
                <a:endParaRPr lang="id-ID" altLang="id-ID" sz="9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9886" name="Group 133"/>
            <p:cNvGrpSpPr>
              <a:grpSpLocks/>
            </p:cNvGrpSpPr>
            <p:nvPr/>
          </p:nvGrpSpPr>
          <p:grpSpPr bwMode="auto">
            <a:xfrm>
              <a:off x="920750" y="4074840"/>
              <a:ext cx="1193800" cy="1563688"/>
              <a:chOff x="2369345" y="4114800"/>
              <a:chExt cx="1195387" cy="1563350"/>
            </a:xfrm>
          </p:grpSpPr>
          <p:sp>
            <p:nvSpPr>
              <p:cNvPr id="33" name="Line 36"/>
              <p:cNvSpPr>
                <a:spLocks noChangeShapeType="1"/>
              </p:cNvSpPr>
              <p:nvPr/>
            </p:nvSpPr>
            <p:spPr bwMode="auto">
              <a:xfrm flipH="1">
                <a:off x="2803713" y="4114637"/>
                <a:ext cx="17483" cy="15235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6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895" name="Rectangle 46"/>
              <p:cNvSpPr>
                <a:spLocks noChangeArrowheads="1"/>
              </p:cNvSpPr>
              <p:nvPr/>
            </p:nvSpPr>
            <p:spPr bwMode="auto">
              <a:xfrm>
                <a:off x="2727007" y="5254502"/>
                <a:ext cx="837725" cy="42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6" tIns="44444" rIns="90476" bIns="444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Standard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Metode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Product</a:t>
                </a:r>
              </a:p>
            </p:txBody>
          </p:sp>
          <p:sp>
            <p:nvSpPr>
              <p:cNvPr id="79896" name="Rectangle 40"/>
              <p:cNvSpPr>
                <a:spLocks noChangeArrowheads="1"/>
              </p:cNvSpPr>
              <p:nvPr/>
            </p:nvSpPr>
            <p:spPr bwMode="auto">
              <a:xfrm>
                <a:off x="2369345" y="4648200"/>
                <a:ext cx="987425" cy="51117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7" tIns="45713" rIns="91427" bIns="45713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TESTING</a:t>
                </a:r>
              </a:p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CERTIFICATE</a:t>
                </a:r>
                <a:endParaRPr lang="id-ID" altLang="id-ID" sz="9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79887" name="Group 137"/>
            <p:cNvGrpSpPr>
              <a:grpSpLocks/>
            </p:cNvGrpSpPr>
            <p:nvPr/>
          </p:nvGrpSpPr>
          <p:grpSpPr bwMode="auto">
            <a:xfrm>
              <a:off x="3491880" y="4137247"/>
              <a:ext cx="1342256" cy="1524000"/>
              <a:chOff x="2178224" y="4177195"/>
              <a:chExt cx="1342256" cy="1523671"/>
            </a:xfrm>
          </p:grpSpPr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 flipH="1">
                <a:off x="2664689" y="4176534"/>
                <a:ext cx="17461" cy="15235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65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892" name="Rectangle 46"/>
              <p:cNvSpPr>
                <a:spLocks noChangeArrowheads="1"/>
              </p:cNvSpPr>
              <p:nvPr/>
            </p:nvSpPr>
            <p:spPr bwMode="auto">
              <a:xfrm>
                <a:off x="2682280" y="5254502"/>
                <a:ext cx="838200" cy="42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6" tIns="44444" rIns="90476" bIns="4444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Standard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Metode</a:t>
                </a:r>
              </a:p>
              <a:p>
                <a:pPr eaLnBrk="1" hangingPunct="1">
                  <a:spcBef>
                    <a:spcPct val="5000"/>
                  </a:spcBef>
                </a:pPr>
                <a:r>
                  <a:rPr lang="en-US" altLang="id-ID" sz="7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Product</a:t>
                </a:r>
              </a:p>
            </p:txBody>
          </p:sp>
          <p:sp>
            <p:nvSpPr>
              <p:cNvPr id="79893" name="Rectangle 40"/>
              <p:cNvSpPr>
                <a:spLocks noChangeArrowheads="1"/>
              </p:cNvSpPr>
              <p:nvPr/>
            </p:nvSpPr>
            <p:spPr bwMode="auto">
              <a:xfrm>
                <a:off x="2178224" y="4648200"/>
                <a:ext cx="987425" cy="511175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7" tIns="45713" rIns="91427" bIns="45713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MEDICAL</a:t>
                </a:r>
              </a:p>
              <a:p>
                <a:pPr algn="ctr" eaLnBrk="1" hangingPunct="1"/>
                <a:r>
                  <a:rPr lang="en-US" altLang="id-ID" sz="900">
                    <a:solidFill>
                      <a:srgbClr val="000066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CERTIFICATE</a:t>
                </a:r>
                <a:endParaRPr lang="id-ID" altLang="id-ID" sz="900">
                  <a:solidFill>
                    <a:srgbClr val="000066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 flipH="1">
              <a:off x="3356125" y="3039683"/>
              <a:ext cx="6349" cy="10349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41" name="Line 65"/>
            <p:cNvSpPr>
              <a:spLocks noChangeShapeType="1"/>
            </p:cNvSpPr>
            <p:nvPr/>
          </p:nvSpPr>
          <p:spPr bwMode="auto">
            <a:xfrm flipH="1">
              <a:off x="1908508" y="3084130"/>
              <a:ext cx="6349" cy="10349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>
                <a:latin typeface="Arial" charset="0"/>
                <a:cs typeface="Arial" charset="0"/>
              </a:endParaRPr>
            </a:p>
          </p:txBody>
        </p:sp>
        <p:sp>
          <p:nvSpPr>
            <p:cNvPr id="79890" name="Rectangle 39"/>
            <p:cNvSpPr>
              <a:spLocks noChangeArrowheads="1"/>
            </p:cNvSpPr>
            <p:nvPr/>
          </p:nvSpPr>
          <p:spPr bwMode="auto">
            <a:xfrm>
              <a:off x="7010400" y="2974703"/>
              <a:ext cx="1371600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Arial Black" panose="020B0A04020102020204" pitchFamily="34" charset="0"/>
                  <a:ea typeface="Arial Unicode MS" pitchFamily="34" charset="-128"/>
                  <a:cs typeface="Tahoma" panose="020B0604030504040204" pitchFamily="34" charset="0"/>
                </a:rPr>
                <a:t>PROFICIENCY TESTING </a:t>
              </a:r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ea typeface="Arial Unicode MS" pitchFamily="34" charset="-128"/>
                  <a:cs typeface="Tahoma" panose="020B0604030504040204" pitchFamily="34" charset="0"/>
                </a:rPr>
                <a:t>PROVIDER</a:t>
              </a:r>
            </a:p>
            <a:p>
              <a:pPr algn="ctr" eaLnBrk="1" hangingPunct="1"/>
              <a:r>
                <a:rPr lang="en-US" altLang="id-ID" sz="1100">
                  <a:solidFill>
                    <a:srgbClr val="000066"/>
                  </a:solidFill>
                  <a:latin typeface="Tahoma" panose="020B0604030504040204" pitchFamily="34" charset="0"/>
                  <a:ea typeface="Arial Unicode MS" pitchFamily="34" charset="-128"/>
                  <a:cs typeface="Tahoma" panose="020B0604030504040204" pitchFamily="34" charset="0"/>
                </a:rPr>
                <a:t>ISO/IEC 17043</a:t>
              </a:r>
              <a:endParaRPr lang="id-ID" altLang="id-ID" sz="1100">
                <a:solidFill>
                  <a:srgbClr val="000066"/>
                </a:solidFill>
                <a:latin typeface="Tahoma" panose="020B0604030504040204" pitchFamily="34" charset="0"/>
                <a:ea typeface="Arial Unicode MS" pitchFamily="34" charset="-128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37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9DF69B-00E5-4D7C-97BC-780456A0AE2B}" type="slidenum">
              <a:rPr lang="id-ID" altLang="id-ID">
                <a:solidFill>
                  <a:schemeClr val="bg1"/>
                </a:solidFill>
              </a:rPr>
              <a:pPr eaLnBrk="1" hangingPunct="1"/>
              <a:t>12</a:t>
            </a:fld>
            <a:endParaRPr lang="id-ID" altLang="id-ID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813" y="152400"/>
            <a:ext cx="7297737" cy="468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</a:t>
            </a:r>
            <a:r>
              <a:rPr lang="id-ID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NFRASTRUKTUR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M</a:t>
            </a:r>
            <a:r>
              <a:rPr lang="id-ID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ETROLOGI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N</a:t>
            </a:r>
            <a:r>
              <a:rPr lang="id-ID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ASIONAL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/>
            </a:r>
            <a:b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pic>
        <p:nvPicPr>
          <p:cNvPr id="29700" name="Objec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" b="-201"/>
          <a:stretch>
            <a:fillRect/>
          </a:stretch>
        </p:blipFill>
        <p:spPr bwMode="auto">
          <a:xfrm>
            <a:off x="755650" y="914400"/>
            <a:ext cx="8013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121DB2-2F52-44E7-8621-7539AFABAD08}" type="slidenum">
              <a:rPr lang="id-ID" altLang="id-ID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id-ID" altLang="id-ID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3" descr="E:\profil bsn\profil BSN 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-84138"/>
            <a:ext cx="9144000" cy="58420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3200" b="1">
                <a:solidFill>
                  <a:schemeClr val="bg1"/>
                </a:solidFill>
              </a:rPr>
              <a:t>20 TAHUN</a:t>
            </a:r>
            <a:r>
              <a:rPr lang="id-ID" altLang="id-ID" sz="3200" b="1">
                <a:solidFill>
                  <a:schemeClr val="bg1"/>
                </a:solidFill>
              </a:rPr>
              <a:t> - BSN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29C74B-75DF-440A-9E48-2567144A5641}" type="slidenum">
              <a:rPr lang="id-ID" altLang="id-ID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3</a:t>
            </a:fld>
            <a:endParaRPr lang="id-ID" altLang="id-ID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Slide Number Placeholder 3"/>
          <p:cNvSpPr txBox="1">
            <a:spLocks/>
          </p:cNvSpPr>
          <p:nvPr/>
        </p:nvSpPr>
        <p:spPr bwMode="auto">
          <a:xfrm>
            <a:off x="2484438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FCA9687-0934-404F-8060-5022F86784BF}" type="slidenum">
              <a:rPr lang="id-ID" altLang="id-ID" sz="1400">
                <a:solidFill>
                  <a:schemeClr val="bg1"/>
                </a:solidFill>
              </a:rPr>
              <a:pPr algn="ctr" eaLnBrk="1" hangingPunct="1"/>
              <a:t>3</a:t>
            </a:fld>
            <a:endParaRPr lang="id-ID" altLang="id-ID" sz="1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438" y="1500188"/>
            <a:ext cx="8769350" cy="4953000"/>
            <a:chOff x="198438" y="1500188"/>
            <a:chExt cx="8769350" cy="49530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98438" y="1500188"/>
              <a:ext cx="8769350" cy="4953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8" name="Oval 12"/>
            <p:cNvSpPr>
              <a:spLocks noChangeAspect="1" noChangeArrowheads="1"/>
            </p:cNvSpPr>
            <p:nvPr/>
          </p:nvSpPr>
          <p:spPr bwMode="blackWhite">
            <a:xfrm>
              <a:off x="3469033" y="2824257"/>
              <a:ext cx="2547851" cy="1667347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0" tIns="0" rIns="0" bIns="0" anchor="ctr">
              <a:flatTx/>
            </a:bodyPr>
            <a:lstStyle/>
            <a:p>
              <a:pPr algn="ctr">
                <a:lnSpc>
                  <a:spcPct val="95000"/>
                </a:lnSpc>
                <a:spcBef>
                  <a:spcPct val="20000"/>
                </a:spcBef>
                <a:defRPr/>
              </a:pP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295900" y="1500188"/>
              <a:ext cx="3495675" cy="2500312"/>
            </a:xfrm>
            <a:prstGeom prst="ellipse">
              <a:avLst/>
            </a:prstGeom>
            <a:solidFill>
              <a:schemeClr val="bg2">
                <a:lumMod val="25000"/>
                <a:alpha val="3098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865438" y="3911600"/>
              <a:ext cx="3497262" cy="2501900"/>
            </a:xfrm>
            <a:prstGeom prst="ellipse">
              <a:avLst/>
            </a:prstGeom>
            <a:solidFill>
              <a:schemeClr val="accent2">
                <a:lumMod val="75000"/>
                <a:alpha val="3098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14363" y="1520825"/>
              <a:ext cx="3495675" cy="2500313"/>
            </a:xfrm>
            <a:prstGeom prst="ellipse">
              <a:avLst/>
            </a:prstGeom>
            <a:solidFill>
              <a:schemeClr val="accent6">
                <a:lumMod val="75000"/>
                <a:alpha val="3098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blackWhite">
            <a:xfrm>
              <a:off x="4241800" y="4589463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LPK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melakukan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kegiatan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PK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blackWhite">
            <a:xfrm>
              <a:off x="3035300" y="4589463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akreditasi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LPK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83" name="Oval 7"/>
            <p:cNvSpPr>
              <a:spLocks noChangeAspect="1" noChangeArrowheads="1"/>
            </p:cNvSpPr>
            <p:nvPr/>
          </p:nvSpPr>
          <p:spPr bwMode="blackWhite">
            <a:xfrm>
              <a:off x="4176574" y="5423356"/>
              <a:ext cx="1016512" cy="784634"/>
            </a:xfrm>
            <a:prstGeom prst="ellipse">
              <a:avLst/>
            </a:prstGeom>
            <a:solidFill>
              <a:srgbClr val="FFC000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C0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1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ketertelusuran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1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hasil PK</a:t>
              </a:r>
              <a:endParaRPr lang="en-US" altLang="id-ID" sz="1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4041880" y="4785841"/>
              <a:ext cx="237009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7"/>
            <p:cNvSpPr>
              <a:spLocks noChangeAspect="1" noChangeArrowheads="1"/>
            </p:cNvSpPr>
            <p:nvPr/>
          </p:nvSpPr>
          <p:spPr bwMode="blackWhite">
            <a:xfrm>
              <a:off x="673100" y="2432050"/>
              <a:ext cx="1017588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perencanaan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7"/>
            <p:cNvSpPr>
              <a:spLocks noChangeAspect="1" noChangeArrowheads="1"/>
            </p:cNvSpPr>
            <p:nvPr/>
          </p:nvSpPr>
          <p:spPr bwMode="blackWhite">
            <a:xfrm>
              <a:off x="1800225" y="2432050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perumusan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7"/>
            <p:cNvSpPr>
              <a:spLocks noChangeAspect="1" noChangeArrowheads="1"/>
            </p:cNvSpPr>
            <p:nvPr/>
          </p:nvSpPr>
          <p:spPr bwMode="blackWhite">
            <a:xfrm>
              <a:off x="2901950" y="2432050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penetapan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7"/>
            <p:cNvSpPr>
              <a:spLocks noChangeAspect="1" noChangeArrowheads="1"/>
            </p:cNvSpPr>
            <p:nvPr/>
          </p:nvSpPr>
          <p:spPr bwMode="blackWhite">
            <a:xfrm>
              <a:off x="1803400" y="1647825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pemeliharaan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5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1621754" y="2628099"/>
              <a:ext cx="237009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2775432" y="2630985"/>
              <a:ext cx="237009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5400000" flipH="1">
              <a:off x="4639144" y="5166933"/>
              <a:ext cx="196158" cy="41476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4463495" y="2369338"/>
              <a:ext cx="592524" cy="539436"/>
            </a:xfrm>
            <a:prstGeom prst="flowChartAlternateProcess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200" dirty="0"/>
                <a:t>SNI</a:t>
              </a:r>
            </a:p>
          </p:txBody>
        </p:sp>
        <p:cxnSp>
          <p:nvCxnSpPr>
            <p:cNvPr id="24" name="Shape 22"/>
            <p:cNvCxnSpPr/>
            <p:nvPr/>
          </p:nvCxnSpPr>
          <p:spPr bwMode="auto">
            <a:xfrm rot="16200000" flipV="1">
              <a:off x="3558382" y="1358106"/>
              <a:ext cx="539750" cy="1804987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3"/>
            <p:cNvCxnSpPr/>
            <p:nvPr/>
          </p:nvCxnSpPr>
          <p:spPr bwMode="auto">
            <a:xfrm rot="10800000" flipV="1">
              <a:off x="1168400" y="1966913"/>
              <a:ext cx="603250" cy="44132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 bwMode="auto">
            <a:xfrm>
              <a:off x="4033679" y="2630985"/>
              <a:ext cx="432189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5117644" y="2628099"/>
              <a:ext cx="711028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 bwMode="auto">
            <a:xfrm>
              <a:off x="5602118" y="4736802"/>
              <a:ext cx="592524" cy="539436"/>
            </a:xfrm>
            <a:prstGeom prst="flowChartAlternateProcess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/>
                <a:t>hasil</a:t>
              </a:r>
              <a:r>
                <a:rPr lang="id-ID" sz="1200" dirty="0"/>
                <a:t> PK</a:t>
              </a: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5291914" y="4800266"/>
              <a:ext cx="237009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Bent Arrow 29"/>
            <p:cNvSpPr/>
            <p:nvPr/>
          </p:nvSpPr>
          <p:spPr bwMode="auto">
            <a:xfrm flipV="1">
              <a:off x="1620011" y="4099287"/>
              <a:ext cx="1244300" cy="980792"/>
            </a:xfrm>
            <a:prstGeom prst="ben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schemeClr val="tx1"/>
                </a:solidFill>
              </a:endParaRPr>
            </a:p>
          </p:txBody>
        </p:sp>
        <p:sp>
          <p:nvSpPr>
            <p:cNvPr id="31" name="Bent Arrow 30"/>
            <p:cNvSpPr/>
            <p:nvPr/>
          </p:nvSpPr>
          <p:spPr bwMode="auto">
            <a:xfrm rot="16200000" flipV="1">
              <a:off x="6617309" y="3997159"/>
              <a:ext cx="1029832" cy="1185047"/>
            </a:xfrm>
            <a:prstGeom prst="ben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schemeClr val="tx1"/>
                </a:solidFill>
              </a:endParaRPr>
            </a:p>
          </p:txBody>
        </p:sp>
        <p:sp>
          <p:nvSpPr>
            <p:cNvPr id="7221" name="Oval 7"/>
            <p:cNvSpPr>
              <a:spLocks noChangeAspect="1" noChangeArrowheads="1"/>
            </p:cNvSpPr>
            <p:nvPr/>
          </p:nvSpPr>
          <p:spPr bwMode="blackWhite">
            <a:xfrm>
              <a:off x="3399325" y="3461772"/>
              <a:ext cx="770281" cy="594571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9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pembinaan</a:t>
              </a:r>
              <a:endParaRPr lang="en-US" altLang="id-ID" sz="9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22" name="Oval 7"/>
            <p:cNvSpPr>
              <a:spLocks noChangeAspect="1" noChangeArrowheads="1"/>
            </p:cNvSpPr>
            <p:nvPr/>
          </p:nvSpPr>
          <p:spPr bwMode="blackWhite">
            <a:xfrm>
              <a:off x="4259115" y="3922074"/>
              <a:ext cx="770281" cy="594571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en-US" altLang="id-ID" sz="9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sistem informasi</a:t>
              </a:r>
            </a:p>
          </p:txBody>
        </p:sp>
        <p:sp>
          <p:nvSpPr>
            <p:cNvPr id="7223" name="Oval 7"/>
            <p:cNvSpPr>
              <a:spLocks noChangeAspect="1" noChangeArrowheads="1"/>
            </p:cNvSpPr>
            <p:nvPr/>
          </p:nvSpPr>
          <p:spPr bwMode="blackWhite">
            <a:xfrm>
              <a:off x="5132772" y="3510812"/>
              <a:ext cx="770281" cy="594571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9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kerjasama</a:t>
              </a:r>
              <a:endParaRPr lang="en-US" altLang="id-ID" sz="9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Oval 7"/>
            <p:cNvSpPr>
              <a:spLocks noChangeAspect="1" noChangeArrowheads="1"/>
            </p:cNvSpPr>
            <p:nvPr/>
          </p:nvSpPr>
          <p:spPr bwMode="blackWhite">
            <a:xfrm>
              <a:off x="6083300" y="1892300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penerapan SNI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secara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sukarela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blackWhite">
            <a:xfrm>
              <a:off x="6111875" y="2895600"/>
              <a:ext cx="1017588" cy="785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pemberlakuan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 secara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wajib</a:t>
              </a:r>
              <a:endParaRPr lang="en-US" sz="105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26" name="Oval 7"/>
            <p:cNvSpPr>
              <a:spLocks noChangeAspect="1" noChangeArrowheads="1"/>
            </p:cNvSpPr>
            <p:nvPr/>
          </p:nvSpPr>
          <p:spPr bwMode="blackWhite">
            <a:xfrm>
              <a:off x="7592375" y="2333861"/>
              <a:ext cx="1016512" cy="784634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1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pengawasan;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1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evaluasi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10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efektifitas </a:t>
              </a:r>
            </a:p>
          </p:txBody>
        </p:sp>
        <p:cxnSp>
          <p:nvCxnSpPr>
            <p:cNvPr id="38" name="Shape 36"/>
            <p:cNvCxnSpPr>
              <a:endCxn id="7226" idx="0"/>
            </p:cNvCxnSpPr>
            <p:nvPr/>
          </p:nvCxnSpPr>
          <p:spPr bwMode="auto">
            <a:xfrm>
              <a:off x="7177088" y="2138363"/>
              <a:ext cx="923925" cy="195262"/>
            </a:xfrm>
            <a:prstGeom prst="bent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Alternate Process 38"/>
            <p:cNvSpPr/>
            <p:nvPr/>
          </p:nvSpPr>
          <p:spPr bwMode="auto">
            <a:xfrm>
              <a:off x="6808226" y="2447407"/>
              <a:ext cx="888785" cy="539436"/>
            </a:xfrm>
            <a:prstGeom prst="flowChartAlternateProcess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id-ID" sz="1050" dirty="0"/>
                <a:t>bukti kesesuaian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19168443">
              <a:off x="5689252" y="2384157"/>
              <a:ext cx="533271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 rot="2431557" flipV="1">
              <a:off x="5676398" y="2892232"/>
              <a:ext cx="533271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2" name="Shape 40"/>
            <p:cNvCxnSpPr>
              <a:stCxn id="7226" idx="4"/>
              <a:endCxn id="36" idx="6"/>
            </p:cNvCxnSpPr>
            <p:nvPr/>
          </p:nvCxnSpPr>
          <p:spPr bwMode="auto">
            <a:xfrm rot="5400000">
              <a:off x="7529513" y="2717800"/>
              <a:ext cx="171450" cy="971550"/>
            </a:xfrm>
            <a:prstGeom prst="bent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ight Arrow 42"/>
            <p:cNvSpPr/>
            <p:nvPr/>
          </p:nvSpPr>
          <p:spPr bwMode="auto">
            <a:xfrm flipH="1">
              <a:off x="3873344" y="1536707"/>
              <a:ext cx="1718319" cy="490396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241" name="Oval 7"/>
            <p:cNvSpPr>
              <a:spLocks noChangeAspect="1" noChangeArrowheads="1"/>
            </p:cNvSpPr>
            <p:nvPr/>
          </p:nvSpPr>
          <p:spPr bwMode="blackWhite">
            <a:xfrm>
              <a:off x="4288111" y="3031894"/>
              <a:ext cx="770281" cy="594571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 sz="90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litbang</a:t>
              </a:r>
              <a:endParaRPr lang="en-US" altLang="id-ID" sz="9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168346" y="3450294"/>
              <a:ext cx="1008550" cy="5884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50" b="1" dirty="0" err="1"/>
                <a:t>kebijakan</a:t>
              </a:r>
              <a:r>
                <a:rPr lang="en-US" sz="1050" b="1" dirty="0"/>
                <a:t> </a:t>
              </a:r>
              <a:r>
                <a:rPr lang="en-US" sz="1050" b="1" dirty="0" err="1"/>
                <a:t>nasional</a:t>
              </a:r>
              <a:endParaRPr lang="en-US" sz="1050" b="1" dirty="0"/>
            </a:p>
          </p:txBody>
        </p:sp>
      </p:grpSp>
      <p:sp>
        <p:nvSpPr>
          <p:cNvPr id="7173" name="TextBox 45"/>
          <p:cNvSpPr txBox="1">
            <a:spLocks noChangeArrowheads="1"/>
          </p:cNvSpPr>
          <p:nvPr/>
        </p:nvSpPr>
        <p:spPr bwMode="auto">
          <a:xfrm>
            <a:off x="500063" y="571500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id-ID" sz="2400" b="1"/>
              <a:t>STANDARDISASI DAN PENILAIAN KESESUAIAN - SPK</a:t>
            </a:r>
            <a:r>
              <a:rPr lang="id-ID" altLang="id-ID" sz="2800" b="1"/>
              <a:t/>
            </a:r>
            <a:br>
              <a:rPr lang="id-ID" altLang="id-ID" sz="2800" b="1"/>
            </a:br>
            <a:r>
              <a:rPr lang="id-ID" altLang="id-ID" sz="2800" b="1"/>
              <a:t>(UU No. 20 Tahun 2014)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29C74B-75DF-440A-9E48-2567144A5641}" type="slidenum">
              <a:rPr lang="id-ID" altLang="id-ID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4</a:t>
            </a:fld>
            <a:endParaRPr lang="id-ID" altLang="id-ID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Slide Number Placeholder 3"/>
          <p:cNvSpPr txBox="1">
            <a:spLocks/>
          </p:cNvSpPr>
          <p:nvPr/>
        </p:nvSpPr>
        <p:spPr bwMode="auto">
          <a:xfrm>
            <a:off x="2484438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FCA9687-0934-404F-8060-5022F86784BF}" type="slidenum">
              <a:rPr lang="id-ID" altLang="id-ID" sz="1400">
                <a:solidFill>
                  <a:schemeClr val="bg1"/>
                </a:solidFill>
              </a:rPr>
              <a:pPr algn="ctr" eaLnBrk="1" hangingPunct="1"/>
              <a:t>4</a:t>
            </a:fld>
            <a:endParaRPr lang="id-ID" altLang="id-ID" sz="140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59632" y="2060848"/>
            <a:ext cx="6662522" cy="3750470"/>
            <a:chOff x="822329" y="1531144"/>
            <a:chExt cx="6662522" cy="3750470"/>
          </a:xfrm>
        </p:grpSpPr>
        <p:sp>
          <p:nvSpPr>
            <p:cNvPr id="11" name="Oval 10"/>
            <p:cNvSpPr/>
            <p:nvPr/>
          </p:nvSpPr>
          <p:spPr bwMode="auto">
            <a:xfrm>
              <a:off x="822329" y="1531144"/>
              <a:ext cx="5243542" cy="3750470"/>
            </a:xfrm>
            <a:prstGeom prst="ellipse">
              <a:avLst/>
            </a:prstGeom>
            <a:solidFill>
              <a:schemeClr val="accent6">
                <a:lumMod val="75000"/>
                <a:alpha val="3098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16" name="Oval 7"/>
            <p:cNvSpPr>
              <a:spLocks noChangeAspect="1" noChangeArrowheads="1"/>
            </p:cNvSpPr>
            <p:nvPr/>
          </p:nvSpPr>
          <p:spPr bwMode="blackWhite">
            <a:xfrm>
              <a:off x="910435" y="2897981"/>
              <a:ext cx="1526391" cy="11763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perencanaan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7"/>
            <p:cNvSpPr>
              <a:spLocks noChangeAspect="1" noChangeArrowheads="1"/>
            </p:cNvSpPr>
            <p:nvPr/>
          </p:nvSpPr>
          <p:spPr bwMode="blackWhite">
            <a:xfrm>
              <a:off x="2601132" y="2897981"/>
              <a:ext cx="1524009" cy="11763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perumusan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7"/>
            <p:cNvSpPr>
              <a:spLocks noChangeAspect="1" noChangeArrowheads="1"/>
            </p:cNvSpPr>
            <p:nvPr/>
          </p:nvSpPr>
          <p:spPr bwMode="blackWhite">
            <a:xfrm>
              <a:off x="4253729" y="2897981"/>
              <a:ext cx="1524009" cy="11763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penetapan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7"/>
            <p:cNvSpPr>
              <a:spLocks noChangeAspect="1" noChangeArrowheads="1"/>
            </p:cNvSpPr>
            <p:nvPr/>
          </p:nvSpPr>
          <p:spPr bwMode="blackWhite">
            <a:xfrm>
              <a:off x="2605895" y="1721644"/>
              <a:ext cx="1524009" cy="11763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pemeliharaan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SNI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2333424" y="3192055"/>
              <a:ext cx="355516" cy="514916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4063951" y="3196384"/>
              <a:ext cx="355516" cy="514916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6596060" y="2803913"/>
              <a:ext cx="888791" cy="809154"/>
            </a:xfrm>
            <a:prstGeom prst="flowChartAlternateProcess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000" dirty="0"/>
                <a:t>SNI</a:t>
              </a:r>
            </a:p>
          </p:txBody>
        </p:sp>
        <p:cxnSp>
          <p:nvCxnSpPr>
            <p:cNvPr id="24" name="Shape 22"/>
            <p:cNvCxnSpPr/>
            <p:nvPr/>
          </p:nvCxnSpPr>
          <p:spPr bwMode="auto">
            <a:xfrm rot="16200000" flipV="1">
              <a:off x="5238385" y="1287057"/>
              <a:ext cx="809625" cy="2707496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hape 23"/>
            <p:cNvCxnSpPr/>
            <p:nvPr/>
          </p:nvCxnSpPr>
          <p:spPr bwMode="auto">
            <a:xfrm rot="10800000" flipV="1">
              <a:off x="1653389" y="2200276"/>
              <a:ext cx="904880" cy="661988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 bwMode="auto">
            <a:xfrm>
              <a:off x="5951332" y="3196384"/>
              <a:ext cx="648287" cy="514916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3" name="TextBox 45"/>
          <p:cNvSpPr txBox="1">
            <a:spLocks noChangeArrowheads="1"/>
          </p:cNvSpPr>
          <p:nvPr/>
        </p:nvSpPr>
        <p:spPr bwMode="auto">
          <a:xfrm>
            <a:off x="500063" y="571500"/>
            <a:ext cx="8429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4000" b="1" dirty="0" smtClean="0"/>
              <a:t>Pengembangan SNI</a:t>
            </a:r>
            <a:endParaRPr lang="id-ID" alt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94887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85750"/>
            <a:ext cx="86121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PROSES PENGEMBANGAN SNI </a:t>
            </a:r>
          </a:p>
          <a:p>
            <a:pPr algn="ctr" eaLnBrk="1" hangingPunct="1"/>
            <a:r>
              <a:rPr lang="en-US" altLang="en-US" sz="2400" b="1">
                <a:latin typeface="Calibri" panose="020F0502020204030204" pitchFamily="34" charset="0"/>
              </a:rPr>
              <a:t>(Perka BSN No. 8 Tahun 20</a:t>
            </a:r>
            <a:r>
              <a:rPr lang="id-ID" altLang="en-US" sz="2400" b="1">
                <a:latin typeface="Calibri" panose="020F0502020204030204" pitchFamily="34" charset="0"/>
              </a:rPr>
              <a:t>15</a:t>
            </a:r>
            <a:r>
              <a:rPr lang="en-US" altLang="en-US" sz="2400" b="1">
                <a:latin typeface="Calibri" panose="020F0502020204030204" pitchFamily="34" charset="0"/>
              </a:rPr>
              <a:t>) </a:t>
            </a:r>
            <a:br>
              <a:rPr lang="en-US" altLang="en-US" sz="2400" b="1">
                <a:latin typeface="Calibri" panose="020F0502020204030204" pitchFamily="34" charset="0"/>
              </a:rPr>
            </a:br>
            <a:endParaRPr lang="en-US" altLang="en-US" sz="2400" b="1">
              <a:latin typeface="Calibri" panose="020F0502020204030204" pitchFamily="34" charset="0"/>
            </a:endParaRPr>
          </a:p>
        </p:txBody>
      </p:sp>
      <p:sp>
        <p:nvSpPr>
          <p:cNvPr id="19459" name="TextBox 60"/>
          <p:cNvSpPr txBox="1">
            <a:spLocks noChangeArrowheads="1"/>
          </p:cNvSpPr>
          <p:nvPr/>
        </p:nvSpPr>
        <p:spPr bwMode="auto">
          <a:xfrm>
            <a:off x="11113" y="5876925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*) jika berdasarkan rapat pembahasan hasil JP, terdapat perubahan substansi yang besar (justifikasi dari BSN)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2082800"/>
            <a:ext cx="9126538" cy="155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461" name="AutoShape 6"/>
          <p:cNvSpPr>
            <a:spLocks noChangeAspect="1" noChangeArrowheads="1"/>
          </p:cNvSpPr>
          <p:nvPr/>
        </p:nvSpPr>
        <p:spPr bwMode="auto">
          <a:xfrm>
            <a:off x="112713" y="1050925"/>
            <a:ext cx="1797050" cy="890588"/>
          </a:xfrm>
          <a:prstGeom prst="homePlate">
            <a:avLst>
              <a:gd name="adj" fmla="val 45111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id-ID" altLang="en-US" sz="2000">
              <a:latin typeface="Calibri" panose="020F0502020204030204" pitchFamily="34" charset="0"/>
            </a:endParaRPr>
          </a:p>
        </p:txBody>
      </p:sp>
      <p:sp>
        <p:nvSpPr>
          <p:cNvPr id="19462" name="AutoShape 7"/>
          <p:cNvSpPr>
            <a:spLocks noChangeAspect="1" noChangeArrowheads="1"/>
          </p:cNvSpPr>
          <p:nvPr/>
        </p:nvSpPr>
        <p:spPr bwMode="auto">
          <a:xfrm>
            <a:off x="211138" y="1133475"/>
            <a:ext cx="1563687" cy="711200"/>
          </a:xfrm>
          <a:prstGeom prst="homePlate">
            <a:avLst>
              <a:gd name="adj" fmla="val 49154"/>
            </a:avLst>
          </a:prstGeom>
          <a:gradFill rotWithShape="1">
            <a:gsLst>
              <a:gs pos="0">
                <a:srgbClr val="A9A965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Perencanaan</a:t>
            </a:r>
          </a:p>
        </p:txBody>
      </p:sp>
      <p:sp>
        <p:nvSpPr>
          <p:cNvPr id="19463" name="AutoShape 8"/>
          <p:cNvSpPr>
            <a:spLocks noChangeAspect="1" noChangeArrowheads="1"/>
          </p:cNvSpPr>
          <p:nvPr/>
        </p:nvSpPr>
        <p:spPr bwMode="auto">
          <a:xfrm>
            <a:off x="1916113" y="1047750"/>
            <a:ext cx="1797050" cy="892175"/>
          </a:xfrm>
          <a:prstGeom prst="homePlate">
            <a:avLst>
              <a:gd name="adj" fmla="val 45031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id-ID" altLang="en-US" sz="2000">
              <a:latin typeface="Calibri" panose="020F0502020204030204" pitchFamily="34" charset="0"/>
            </a:endParaRPr>
          </a:p>
        </p:txBody>
      </p:sp>
      <p:sp>
        <p:nvSpPr>
          <p:cNvPr id="19464" name="AutoShape 9"/>
          <p:cNvSpPr>
            <a:spLocks noChangeAspect="1" noChangeArrowheads="1"/>
          </p:cNvSpPr>
          <p:nvPr/>
        </p:nvSpPr>
        <p:spPr bwMode="auto">
          <a:xfrm>
            <a:off x="2009775" y="1139825"/>
            <a:ext cx="1544638" cy="709613"/>
          </a:xfrm>
          <a:prstGeom prst="homePlate">
            <a:avLst>
              <a:gd name="adj" fmla="val 48664"/>
            </a:avLst>
          </a:prstGeom>
          <a:gradFill rotWithShape="1">
            <a:gsLst>
              <a:gs pos="0">
                <a:srgbClr val="A9A965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Drafting/ </a:t>
            </a:r>
          </a:p>
          <a:p>
            <a:pPr algn="ctr" eaLnBrk="1" hangingPunct="1"/>
            <a:r>
              <a:rPr lang="en-US" altLang="en-US" sz="2000">
                <a:latin typeface="Calibri" panose="020F0502020204030204" pitchFamily="34" charset="0"/>
              </a:rPr>
              <a:t>Ratek/Rakon</a:t>
            </a:r>
          </a:p>
        </p:txBody>
      </p:sp>
      <p:sp>
        <p:nvSpPr>
          <p:cNvPr id="19465" name="AutoShape 10"/>
          <p:cNvSpPr>
            <a:spLocks noChangeAspect="1" noChangeArrowheads="1"/>
          </p:cNvSpPr>
          <p:nvPr/>
        </p:nvSpPr>
        <p:spPr bwMode="auto">
          <a:xfrm>
            <a:off x="3721100" y="1054100"/>
            <a:ext cx="1797050" cy="890588"/>
          </a:xfrm>
          <a:prstGeom prst="homePlate">
            <a:avLst>
              <a:gd name="adj" fmla="val 45111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id-ID" altLang="en-US" sz="2000">
              <a:latin typeface="Calibri" panose="020F0502020204030204" pitchFamily="34" charset="0"/>
            </a:endParaRPr>
          </a:p>
        </p:txBody>
      </p:sp>
      <p:sp>
        <p:nvSpPr>
          <p:cNvPr id="19466" name="AutoShape 11"/>
          <p:cNvSpPr>
            <a:spLocks noChangeAspect="1" noChangeArrowheads="1"/>
          </p:cNvSpPr>
          <p:nvPr/>
        </p:nvSpPr>
        <p:spPr bwMode="auto">
          <a:xfrm>
            <a:off x="3805238" y="1135063"/>
            <a:ext cx="1557337" cy="712787"/>
          </a:xfrm>
          <a:prstGeom prst="homePlate">
            <a:avLst>
              <a:gd name="adj" fmla="val 48846"/>
            </a:avLst>
          </a:prstGeom>
          <a:gradFill rotWithShape="1">
            <a:gsLst>
              <a:gs pos="0">
                <a:srgbClr val="A9A965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 err="1">
                <a:latin typeface="Calibri" panose="020F0502020204030204" pitchFamily="34" charset="0"/>
              </a:rPr>
              <a:t>Jajak</a:t>
            </a:r>
            <a:endParaRPr lang="en-US" altLang="en-US" sz="20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altLang="en-US" sz="2000" dirty="0" err="1">
                <a:latin typeface="Calibri" panose="020F0502020204030204" pitchFamily="34" charset="0"/>
              </a:rPr>
              <a:t>Pendapat</a:t>
            </a:r>
            <a:r>
              <a:rPr lang="en-US" altLang="en-US" sz="2000" dirty="0">
                <a:latin typeface="Calibri" panose="020F0502020204030204" pitchFamily="34" charset="0"/>
              </a:rPr>
              <a:t> (JP)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0" y="3703638"/>
            <a:ext cx="913765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0" y="4722813"/>
            <a:ext cx="9145588" cy="1227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cs typeface="+mn-cs"/>
            </a:endParaRPr>
          </a:p>
        </p:txBody>
      </p:sp>
      <p:sp>
        <p:nvSpPr>
          <p:cNvPr id="19469" name="AutoShape 21"/>
          <p:cNvSpPr>
            <a:spLocks noChangeArrowheads="1"/>
          </p:cNvSpPr>
          <p:nvPr/>
        </p:nvSpPr>
        <p:spPr bwMode="auto">
          <a:xfrm>
            <a:off x="98425" y="2159000"/>
            <a:ext cx="1668463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70" name="AutoShape 22"/>
          <p:cNvSpPr>
            <a:spLocks noChangeAspect="1" noChangeArrowheads="1"/>
          </p:cNvSpPr>
          <p:nvPr/>
        </p:nvSpPr>
        <p:spPr bwMode="auto">
          <a:xfrm>
            <a:off x="195263" y="2238375"/>
            <a:ext cx="1477962" cy="522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Penetapan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PNPS</a:t>
            </a:r>
          </a:p>
        </p:txBody>
      </p:sp>
      <p:sp>
        <p:nvSpPr>
          <p:cNvPr id="19471" name="AutoShape 24"/>
          <p:cNvSpPr>
            <a:spLocks noChangeArrowheads="1"/>
          </p:cNvSpPr>
          <p:nvPr/>
        </p:nvSpPr>
        <p:spPr bwMode="auto">
          <a:xfrm>
            <a:off x="103188" y="3843338"/>
            <a:ext cx="144145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72" name="AutoShape 25"/>
          <p:cNvSpPr>
            <a:spLocks noChangeAspect="1" noChangeArrowheads="1"/>
          </p:cNvSpPr>
          <p:nvPr/>
        </p:nvSpPr>
        <p:spPr bwMode="auto">
          <a:xfrm>
            <a:off x="185738" y="3921125"/>
            <a:ext cx="1277937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Usulan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PNPS</a:t>
            </a:r>
          </a:p>
        </p:txBody>
      </p:sp>
      <p:sp>
        <p:nvSpPr>
          <p:cNvPr id="19473" name="Line 27"/>
          <p:cNvSpPr>
            <a:spLocks noChangeShapeType="1"/>
          </p:cNvSpPr>
          <p:nvPr/>
        </p:nvSpPr>
        <p:spPr bwMode="auto">
          <a:xfrm flipV="1">
            <a:off x="844550" y="2838450"/>
            <a:ext cx="0" cy="192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74" name="AutoShape 29"/>
          <p:cNvSpPr>
            <a:spLocks noChangeArrowheads="1"/>
          </p:cNvSpPr>
          <p:nvPr/>
        </p:nvSpPr>
        <p:spPr bwMode="auto">
          <a:xfrm>
            <a:off x="1843088" y="3843338"/>
            <a:ext cx="149860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75" name="AutoShape 30"/>
          <p:cNvSpPr>
            <a:spLocks noChangeAspect="1" noChangeArrowheads="1"/>
          </p:cNvSpPr>
          <p:nvPr/>
        </p:nvSpPr>
        <p:spPr bwMode="auto">
          <a:xfrm>
            <a:off x="1928813" y="3921125"/>
            <a:ext cx="13271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>
                <a:latin typeface="Calibri" panose="020F0502020204030204" pitchFamily="34" charset="0"/>
              </a:rPr>
              <a:t>Drafting</a:t>
            </a:r>
          </a:p>
        </p:txBody>
      </p:sp>
      <p:sp>
        <p:nvSpPr>
          <p:cNvPr id="19476" name="AutoShape 35"/>
          <p:cNvSpPr>
            <a:spLocks noChangeArrowheads="1"/>
          </p:cNvSpPr>
          <p:nvPr/>
        </p:nvSpPr>
        <p:spPr bwMode="auto">
          <a:xfrm>
            <a:off x="2160588" y="2149475"/>
            <a:ext cx="1485900" cy="677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77" name="AutoShape 36"/>
          <p:cNvSpPr>
            <a:spLocks noChangeAspect="1" noChangeArrowheads="1"/>
          </p:cNvSpPr>
          <p:nvPr/>
        </p:nvSpPr>
        <p:spPr bwMode="auto">
          <a:xfrm>
            <a:off x="2244725" y="2227263"/>
            <a:ext cx="1316038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>
                <a:latin typeface="Calibri" panose="020F0502020204030204" pitchFamily="34" charset="0"/>
              </a:rPr>
              <a:t>Verifikasi</a:t>
            </a:r>
          </a:p>
        </p:txBody>
      </p:sp>
      <p:sp>
        <p:nvSpPr>
          <p:cNvPr id="19478" name="AutoShape 38"/>
          <p:cNvSpPr>
            <a:spLocks noChangeArrowheads="1"/>
          </p:cNvSpPr>
          <p:nvPr/>
        </p:nvSpPr>
        <p:spPr bwMode="auto">
          <a:xfrm>
            <a:off x="3883025" y="4967288"/>
            <a:ext cx="1366838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79" name="AutoShape 39"/>
          <p:cNvSpPr>
            <a:spLocks noChangeAspect="1" noChangeArrowheads="1"/>
          </p:cNvSpPr>
          <p:nvPr/>
        </p:nvSpPr>
        <p:spPr bwMode="auto">
          <a:xfrm>
            <a:off x="3962400" y="5045075"/>
            <a:ext cx="1211263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>
                <a:latin typeface="Calibri" panose="020F0502020204030204" pitchFamily="34" charset="0"/>
              </a:rPr>
              <a:t>JP</a:t>
            </a:r>
          </a:p>
        </p:txBody>
      </p:sp>
      <p:sp>
        <p:nvSpPr>
          <p:cNvPr id="19480" name="AutoShape 41"/>
          <p:cNvSpPr>
            <a:spLocks noChangeArrowheads="1"/>
          </p:cNvSpPr>
          <p:nvPr/>
        </p:nvSpPr>
        <p:spPr bwMode="auto">
          <a:xfrm>
            <a:off x="5557838" y="2152650"/>
            <a:ext cx="1441450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81" name="AutoShape 42"/>
          <p:cNvSpPr>
            <a:spLocks noChangeAspect="1" noChangeArrowheads="1"/>
          </p:cNvSpPr>
          <p:nvPr/>
        </p:nvSpPr>
        <p:spPr bwMode="auto">
          <a:xfrm>
            <a:off x="5695950" y="2230438"/>
            <a:ext cx="12763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Penetapan</a:t>
            </a:r>
          </a:p>
        </p:txBody>
      </p:sp>
      <p:sp>
        <p:nvSpPr>
          <p:cNvPr id="19482" name="Freeform 43"/>
          <p:cNvSpPr>
            <a:spLocks/>
          </p:cNvSpPr>
          <p:nvPr/>
        </p:nvSpPr>
        <p:spPr bwMode="auto">
          <a:xfrm>
            <a:off x="1768475" y="2503488"/>
            <a:ext cx="273050" cy="1339850"/>
          </a:xfrm>
          <a:custGeom>
            <a:avLst/>
            <a:gdLst>
              <a:gd name="T0" fmla="*/ 0 w 449"/>
              <a:gd name="T1" fmla="*/ 0 h 669"/>
              <a:gd name="T2" fmla="*/ 0 w 449"/>
              <a:gd name="T3" fmla="*/ 0 h 669"/>
              <a:gd name="T4" fmla="*/ 0 w 449"/>
              <a:gd name="T5" fmla="*/ 2147483647 h 669"/>
              <a:gd name="T6" fmla="*/ 0 60000 65536"/>
              <a:gd name="T7" fmla="*/ 0 60000 65536"/>
              <a:gd name="T8" fmla="*/ 0 60000 65536"/>
              <a:gd name="T9" fmla="*/ 0 w 449"/>
              <a:gd name="T10" fmla="*/ 0 h 669"/>
              <a:gd name="T11" fmla="*/ 449 w 449"/>
              <a:gd name="T12" fmla="*/ 669 h 6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" h="669">
                <a:moveTo>
                  <a:pt x="0" y="0"/>
                </a:moveTo>
                <a:lnTo>
                  <a:pt x="449" y="0"/>
                </a:lnTo>
                <a:lnTo>
                  <a:pt x="449" y="669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83" name="Line 44"/>
          <p:cNvSpPr>
            <a:spLocks noChangeShapeType="1"/>
          </p:cNvSpPr>
          <p:nvPr/>
        </p:nvSpPr>
        <p:spPr bwMode="auto">
          <a:xfrm flipV="1">
            <a:off x="2859088" y="2814638"/>
            <a:ext cx="0" cy="1028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84" name="Line 45"/>
          <p:cNvSpPr>
            <a:spLocks noChangeShapeType="1"/>
          </p:cNvSpPr>
          <p:nvPr/>
        </p:nvSpPr>
        <p:spPr bwMode="auto">
          <a:xfrm flipV="1">
            <a:off x="4519613" y="2838450"/>
            <a:ext cx="0" cy="2125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581650" y="4967288"/>
            <a:ext cx="1365250" cy="676275"/>
            <a:chOff x="4325" y="3278"/>
            <a:chExt cx="1013" cy="477"/>
          </a:xfrm>
        </p:grpSpPr>
        <p:sp>
          <p:nvSpPr>
            <p:cNvPr id="18492" name="AutoShape 47"/>
            <p:cNvSpPr>
              <a:spLocks noChangeArrowheads="1"/>
            </p:cNvSpPr>
            <p:nvPr/>
          </p:nvSpPr>
          <p:spPr bwMode="auto">
            <a:xfrm>
              <a:off x="4325" y="3278"/>
              <a:ext cx="1013" cy="4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>
                <a:latin typeface="Calibri" panose="020F0502020204030204" pitchFamily="34" charset="0"/>
              </a:endParaRPr>
            </a:p>
          </p:txBody>
        </p:sp>
        <p:sp>
          <p:nvSpPr>
            <p:cNvPr id="18493" name="AutoShape 48"/>
            <p:cNvSpPr>
              <a:spLocks noChangeAspect="1" noChangeArrowheads="1"/>
            </p:cNvSpPr>
            <p:nvPr/>
          </p:nvSpPr>
          <p:spPr bwMode="auto">
            <a:xfrm>
              <a:off x="4384" y="3333"/>
              <a:ext cx="897" cy="3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47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en-US" altLang="en-US" sz="2000">
                <a:latin typeface="Calibri" panose="020F0502020204030204" pitchFamily="34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en-US" sz="2000">
                  <a:latin typeface="Calibri" panose="020F0502020204030204" pitchFamily="34" charset="0"/>
                </a:rPr>
                <a:t>JP ulang*)</a:t>
              </a:r>
            </a:p>
            <a:p>
              <a:pPr algn="ctr" eaLnBrk="1" hangingPunct="1">
                <a:lnSpc>
                  <a:spcPct val="80000"/>
                </a:lnSpc>
              </a:pPr>
              <a:endParaRPr lang="en-US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19486" name="Freeform 49"/>
          <p:cNvSpPr>
            <a:spLocks/>
          </p:cNvSpPr>
          <p:nvPr/>
        </p:nvSpPr>
        <p:spPr bwMode="auto">
          <a:xfrm>
            <a:off x="5548313" y="3286125"/>
            <a:ext cx="752475" cy="1677988"/>
          </a:xfrm>
          <a:custGeom>
            <a:avLst/>
            <a:gdLst>
              <a:gd name="T0" fmla="*/ 0 w 280"/>
              <a:gd name="T1" fmla="*/ 0 h 640"/>
              <a:gd name="T2" fmla="*/ 2147483647 w 280"/>
              <a:gd name="T3" fmla="*/ 0 h 640"/>
              <a:gd name="T4" fmla="*/ 2147483647 w 280"/>
              <a:gd name="T5" fmla="*/ 2147483647 h 640"/>
              <a:gd name="T6" fmla="*/ 0 60000 65536"/>
              <a:gd name="T7" fmla="*/ 0 60000 65536"/>
              <a:gd name="T8" fmla="*/ 0 60000 65536"/>
              <a:gd name="T9" fmla="*/ 0 w 280"/>
              <a:gd name="T10" fmla="*/ 0 h 640"/>
              <a:gd name="T11" fmla="*/ 280 w 280"/>
              <a:gd name="T12" fmla="*/ 640 h 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640">
                <a:moveTo>
                  <a:pt x="0" y="0"/>
                </a:moveTo>
                <a:lnTo>
                  <a:pt x="280" y="0"/>
                </a:lnTo>
                <a:lnTo>
                  <a:pt x="280" y="64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87" name="Freeform 54"/>
          <p:cNvSpPr>
            <a:spLocks/>
          </p:cNvSpPr>
          <p:nvPr/>
        </p:nvSpPr>
        <p:spPr bwMode="auto">
          <a:xfrm>
            <a:off x="3351213" y="4192588"/>
            <a:ext cx="539750" cy="1119187"/>
          </a:xfrm>
          <a:custGeom>
            <a:avLst/>
            <a:gdLst>
              <a:gd name="T0" fmla="*/ 0 w 336"/>
              <a:gd name="T1" fmla="*/ 0 h 760"/>
              <a:gd name="T2" fmla="*/ 2147483647 w 336"/>
              <a:gd name="T3" fmla="*/ 0 h 760"/>
              <a:gd name="T4" fmla="*/ 2147483647 w 336"/>
              <a:gd name="T5" fmla="*/ 2147483647 h 760"/>
              <a:gd name="T6" fmla="*/ 2147483647 w 336"/>
              <a:gd name="T7" fmla="*/ 2147483647 h 760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760"/>
              <a:gd name="T14" fmla="*/ 336 w 336"/>
              <a:gd name="T15" fmla="*/ 760 h 7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760">
                <a:moveTo>
                  <a:pt x="0" y="0"/>
                </a:moveTo>
                <a:lnTo>
                  <a:pt x="152" y="0"/>
                </a:lnTo>
                <a:lnTo>
                  <a:pt x="152" y="760"/>
                </a:lnTo>
                <a:lnTo>
                  <a:pt x="336" y="76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88" name="AutoShape 38"/>
          <p:cNvSpPr>
            <a:spLocks noChangeArrowheads="1"/>
          </p:cNvSpPr>
          <p:nvPr/>
        </p:nvSpPr>
        <p:spPr bwMode="auto">
          <a:xfrm>
            <a:off x="3954463" y="2138363"/>
            <a:ext cx="1368425" cy="677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89" name="AutoShape 39"/>
          <p:cNvSpPr>
            <a:spLocks noChangeAspect="1" noChangeArrowheads="1"/>
          </p:cNvSpPr>
          <p:nvPr/>
        </p:nvSpPr>
        <p:spPr bwMode="auto">
          <a:xfrm>
            <a:off x="4033838" y="2216150"/>
            <a:ext cx="12128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>
                <a:latin typeface="Calibri" panose="020F0502020204030204" pitchFamily="34" charset="0"/>
              </a:rPr>
              <a:t>SISPK</a:t>
            </a:r>
          </a:p>
        </p:txBody>
      </p:sp>
      <p:sp>
        <p:nvSpPr>
          <p:cNvPr id="19490" name="Line 44"/>
          <p:cNvSpPr>
            <a:spLocks noChangeShapeType="1"/>
          </p:cNvSpPr>
          <p:nvPr/>
        </p:nvSpPr>
        <p:spPr bwMode="auto">
          <a:xfrm rot="5400000" flipV="1">
            <a:off x="5439569" y="2342357"/>
            <a:ext cx="0" cy="2714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491" name="Rectangle 47"/>
          <p:cNvSpPr>
            <a:spLocks noChangeArrowheads="1"/>
          </p:cNvSpPr>
          <p:nvPr/>
        </p:nvSpPr>
        <p:spPr bwMode="auto">
          <a:xfrm>
            <a:off x="3695700" y="3738563"/>
            <a:ext cx="3409950" cy="197643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92" name="AutoShape 12"/>
          <p:cNvSpPr>
            <a:spLocks noChangeAspect="1" noChangeArrowheads="1"/>
          </p:cNvSpPr>
          <p:nvPr/>
        </p:nvSpPr>
        <p:spPr bwMode="auto">
          <a:xfrm>
            <a:off x="7316788" y="1047750"/>
            <a:ext cx="1797050" cy="892175"/>
          </a:xfrm>
          <a:prstGeom prst="homePlate">
            <a:avLst>
              <a:gd name="adj" fmla="val 45031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id-ID" altLang="en-US" sz="2000">
              <a:latin typeface="Calibri" panose="020F0502020204030204" pitchFamily="34" charset="0"/>
            </a:endParaRPr>
          </a:p>
        </p:txBody>
      </p:sp>
      <p:sp>
        <p:nvSpPr>
          <p:cNvPr id="19493" name="AutoShape 13"/>
          <p:cNvSpPr>
            <a:spLocks noChangeAspect="1" noChangeArrowheads="1"/>
          </p:cNvSpPr>
          <p:nvPr/>
        </p:nvSpPr>
        <p:spPr bwMode="auto">
          <a:xfrm>
            <a:off x="7429500" y="1130300"/>
            <a:ext cx="1563688" cy="711200"/>
          </a:xfrm>
          <a:prstGeom prst="homePlate">
            <a:avLst>
              <a:gd name="adj" fmla="val 49154"/>
            </a:avLst>
          </a:prstGeom>
          <a:gradFill rotWithShape="1">
            <a:gsLst>
              <a:gs pos="0">
                <a:srgbClr val="A9A965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2000">
                <a:latin typeface="Calibri" panose="020F0502020204030204" pitchFamily="34" charset="0"/>
              </a:rPr>
              <a:t>   Pemeliharaan</a:t>
            </a:r>
          </a:p>
        </p:txBody>
      </p:sp>
      <p:sp>
        <p:nvSpPr>
          <p:cNvPr id="19494" name="Text Box 16"/>
          <p:cNvSpPr txBox="1">
            <a:spLocks noChangeArrowheads="1"/>
          </p:cNvSpPr>
          <p:nvPr/>
        </p:nvSpPr>
        <p:spPr bwMode="auto">
          <a:xfrm rot="5400000">
            <a:off x="8551069" y="2821782"/>
            <a:ext cx="841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BSN</a:t>
            </a:r>
          </a:p>
        </p:txBody>
      </p:sp>
      <p:sp>
        <p:nvSpPr>
          <p:cNvPr id="19495" name="Text Box 17"/>
          <p:cNvSpPr txBox="1">
            <a:spLocks noChangeArrowheads="1"/>
          </p:cNvSpPr>
          <p:nvPr/>
        </p:nvSpPr>
        <p:spPr bwMode="auto">
          <a:xfrm rot="5400000">
            <a:off x="8458200" y="4127501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KT/SKT</a:t>
            </a:r>
          </a:p>
        </p:txBody>
      </p:sp>
      <p:sp>
        <p:nvSpPr>
          <p:cNvPr id="19496" name="Text Box 18"/>
          <p:cNvSpPr txBox="1">
            <a:spLocks noChangeArrowheads="1"/>
          </p:cNvSpPr>
          <p:nvPr/>
        </p:nvSpPr>
        <p:spPr bwMode="auto">
          <a:xfrm rot="5400000">
            <a:off x="8383588" y="5021262"/>
            <a:ext cx="94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KT/SKT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PUBLIK </a:t>
            </a:r>
          </a:p>
        </p:txBody>
      </p:sp>
      <p:sp>
        <p:nvSpPr>
          <p:cNvPr id="19497" name="AutoShape 41"/>
          <p:cNvSpPr>
            <a:spLocks noChangeArrowheads="1"/>
          </p:cNvSpPr>
          <p:nvPr/>
        </p:nvSpPr>
        <p:spPr bwMode="auto">
          <a:xfrm>
            <a:off x="7240588" y="2146300"/>
            <a:ext cx="1439862" cy="677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498" name="AutoShape 42"/>
          <p:cNvSpPr>
            <a:spLocks noChangeAspect="1" noChangeArrowheads="1"/>
          </p:cNvSpPr>
          <p:nvPr/>
        </p:nvSpPr>
        <p:spPr bwMode="auto">
          <a:xfrm>
            <a:off x="7377113" y="2224088"/>
            <a:ext cx="12763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Publikasi</a:t>
            </a:r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rot="5400000" flipV="1">
            <a:off x="7117557" y="2336006"/>
            <a:ext cx="0" cy="271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500" name="AutoShape 41"/>
          <p:cNvSpPr>
            <a:spLocks noChangeArrowheads="1"/>
          </p:cNvSpPr>
          <p:nvPr/>
        </p:nvSpPr>
        <p:spPr bwMode="auto">
          <a:xfrm>
            <a:off x="7242175" y="3771900"/>
            <a:ext cx="1439863" cy="677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501" name="AutoShape 42"/>
          <p:cNvSpPr>
            <a:spLocks noChangeAspect="1" noChangeArrowheads="1"/>
          </p:cNvSpPr>
          <p:nvPr/>
        </p:nvSpPr>
        <p:spPr bwMode="auto">
          <a:xfrm>
            <a:off x="7378700" y="3851275"/>
            <a:ext cx="12763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2000">
                <a:latin typeface="Calibri" panose="020F0502020204030204" pitchFamily="34" charset="0"/>
              </a:rPr>
              <a:t>Kaji ulang</a:t>
            </a:r>
          </a:p>
        </p:txBody>
      </p:sp>
      <p:sp>
        <p:nvSpPr>
          <p:cNvPr id="19502" name="Freeform 58"/>
          <p:cNvSpPr>
            <a:spLocks/>
          </p:cNvSpPr>
          <p:nvPr/>
        </p:nvSpPr>
        <p:spPr bwMode="auto">
          <a:xfrm>
            <a:off x="8710613" y="2479675"/>
            <a:ext cx="123825" cy="1631950"/>
          </a:xfrm>
          <a:custGeom>
            <a:avLst/>
            <a:gdLst>
              <a:gd name="T0" fmla="*/ 0 w 96"/>
              <a:gd name="T1" fmla="*/ 0 h 816"/>
              <a:gd name="T2" fmla="*/ 2147483647 w 96"/>
              <a:gd name="T3" fmla="*/ 0 h 816"/>
              <a:gd name="T4" fmla="*/ 2147483647 w 96"/>
              <a:gd name="T5" fmla="*/ 2147483647 h 816"/>
              <a:gd name="T6" fmla="*/ 0 w 96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816"/>
              <a:gd name="T14" fmla="*/ 96 w 96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816">
                <a:moveTo>
                  <a:pt x="0" y="0"/>
                </a:moveTo>
                <a:lnTo>
                  <a:pt x="96" y="0"/>
                </a:lnTo>
                <a:lnTo>
                  <a:pt x="96" y="816"/>
                </a:lnTo>
                <a:lnTo>
                  <a:pt x="0" y="81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503" name="Freeform 59"/>
          <p:cNvSpPr>
            <a:spLocks/>
          </p:cNvSpPr>
          <p:nvPr/>
        </p:nvSpPr>
        <p:spPr bwMode="auto">
          <a:xfrm>
            <a:off x="844550" y="4449763"/>
            <a:ext cx="7240588" cy="1431925"/>
          </a:xfrm>
          <a:custGeom>
            <a:avLst/>
            <a:gdLst>
              <a:gd name="T0" fmla="*/ 2147483647 w 4560"/>
              <a:gd name="T1" fmla="*/ 0 h 1008"/>
              <a:gd name="T2" fmla="*/ 2147483647 w 4560"/>
              <a:gd name="T3" fmla="*/ 2147483647 h 1008"/>
              <a:gd name="T4" fmla="*/ 0 w 4560"/>
              <a:gd name="T5" fmla="*/ 2147483647 h 1008"/>
              <a:gd name="T6" fmla="*/ 0 w 4560"/>
              <a:gd name="T7" fmla="*/ 2147483647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4560"/>
              <a:gd name="T13" fmla="*/ 0 h 1008"/>
              <a:gd name="T14" fmla="*/ 4560 w 4560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60" h="1008">
                <a:moveTo>
                  <a:pt x="4560" y="0"/>
                </a:moveTo>
                <a:lnTo>
                  <a:pt x="4560" y="1008"/>
                </a:lnTo>
                <a:lnTo>
                  <a:pt x="0" y="1008"/>
                </a:lnTo>
                <a:lnTo>
                  <a:pt x="0" y="864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2005806" y="5182394"/>
            <a:ext cx="68263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14950" y="3286125"/>
            <a:ext cx="9715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6316663" y="2824163"/>
            <a:ext cx="0" cy="10842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823913" y="4519613"/>
            <a:ext cx="20637" cy="13096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8" name="AutoShape 21"/>
          <p:cNvSpPr>
            <a:spLocks noChangeArrowheads="1"/>
          </p:cNvSpPr>
          <p:nvPr/>
        </p:nvSpPr>
        <p:spPr bwMode="auto">
          <a:xfrm>
            <a:off x="95250" y="2952750"/>
            <a:ext cx="1668463" cy="676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509" name="AutoShape 22"/>
          <p:cNvSpPr>
            <a:spLocks noChangeAspect="1" noChangeArrowheads="1"/>
          </p:cNvSpPr>
          <p:nvPr/>
        </p:nvSpPr>
        <p:spPr bwMode="auto">
          <a:xfrm>
            <a:off x="192088" y="3030538"/>
            <a:ext cx="1477962" cy="522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d-ID" altLang="en-US" sz="2000">
                <a:latin typeface="Calibri" panose="020F0502020204030204" pitchFamily="34" charset="0"/>
              </a:rPr>
              <a:t>Publikasi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sp>
        <p:nvSpPr>
          <p:cNvPr id="19510" name="Line 27"/>
          <p:cNvSpPr>
            <a:spLocks noChangeShapeType="1"/>
          </p:cNvSpPr>
          <p:nvPr/>
        </p:nvSpPr>
        <p:spPr bwMode="auto">
          <a:xfrm flipH="1" flipV="1">
            <a:off x="823913" y="3636963"/>
            <a:ext cx="3175" cy="249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511" name="AutoShape 38"/>
          <p:cNvSpPr>
            <a:spLocks noChangeArrowheads="1"/>
          </p:cNvSpPr>
          <p:nvPr/>
        </p:nvSpPr>
        <p:spPr bwMode="auto">
          <a:xfrm>
            <a:off x="4643438" y="3000375"/>
            <a:ext cx="1368425" cy="677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19512" name="AutoShape 39"/>
          <p:cNvSpPr>
            <a:spLocks noChangeAspect="1" noChangeArrowheads="1"/>
          </p:cNvSpPr>
          <p:nvPr/>
        </p:nvSpPr>
        <p:spPr bwMode="auto">
          <a:xfrm>
            <a:off x="4716463" y="3048000"/>
            <a:ext cx="1212850" cy="523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id-ID" altLang="en-US" sz="1600">
                <a:latin typeface="Calibri" panose="020F0502020204030204" pitchFamily="34" charset="0"/>
              </a:rPr>
              <a:t>Pembahasan </a:t>
            </a:r>
          </a:p>
          <a:p>
            <a:pPr algn="ctr" eaLnBrk="1" hangingPunct="1">
              <a:lnSpc>
                <a:spcPct val="85000"/>
              </a:lnSpc>
            </a:pPr>
            <a:r>
              <a:rPr lang="id-ID" altLang="en-US" sz="1600">
                <a:latin typeface="Calibri" panose="020F0502020204030204" pitchFamily="34" charset="0"/>
              </a:rPr>
              <a:t>Negative  Vote</a:t>
            </a:r>
            <a:endParaRPr lang="en-US" altLang="en-US" sz="1600">
              <a:latin typeface="Calibri" panose="020F050202020403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4941888" y="2824163"/>
            <a:ext cx="0" cy="215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14" name="Line 27"/>
          <p:cNvSpPr>
            <a:spLocks noChangeShapeType="1"/>
          </p:cNvSpPr>
          <p:nvPr/>
        </p:nvSpPr>
        <p:spPr bwMode="auto">
          <a:xfrm flipH="1" flipV="1">
            <a:off x="4541838" y="4802188"/>
            <a:ext cx="1322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73" name="Straight Connector 72"/>
          <p:cNvCxnSpPr/>
          <p:nvPr/>
        </p:nvCxnSpPr>
        <p:spPr>
          <a:xfrm>
            <a:off x="5867400" y="4803775"/>
            <a:ext cx="0" cy="1635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10"/>
          <p:cNvSpPr>
            <a:spLocks noChangeAspect="1" noChangeArrowheads="1"/>
          </p:cNvSpPr>
          <p:nvPr/>
        </p:nvSpPr>
        <p:spPr bwMode="auto">
          <a:xfrm>
            <a:off x="5511254" y="1052736"/>
            <a:ext cx="1797050" cy="890588"/>
          </a:xfrm>
          <a:prstGeom prst="homePlate">
            <a:avLst>
              <a:gd name="adj" fmla="val 45111"/>
            </a:avLst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id-ID" altLang="en-US" sz="2000">
              <a:latin typeface="Calibri" panose="020F0502020204030204" pitchFamily="34" charset="0"/>
            </a:endParaRPr>
          </a:p>
        </p:txBody>
      </p:sp>
      <p:sp>
        <p:nvSpPr>
          <p:cNvPr id="64" name="AutoShape 11"/>
          <p:cNvSpPr>
            <a:spLocks noChangeAspect="1" noChangeArrowheads="1"/>
          </p:cNvSpPr>
          <p:nvPr/>
        </p:nvSpPr>
        <p:spPr bwMode="auto">
          <a:xfrm>
            <a:off x="5595392" y="1133699"/>
            <a:ext cx="1557337" cy="712787"/>
          </a:xfrm>
          <a:prstGeom prst="homePlate">
            <a:avLst>
              <a:gd name="adj" fmla="val 48846"/>
            </a:avLst>
          </a:prstGeom>
          <a:gradFill rotWithShape="1">
            <a:gsLst>
              <a:gs pos="0">
                <a:srgbClr val="A9A965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en-US" sz="2000" dirty="0" smtClean="0">
                <a:latin typeface="Calibri" panose="020F0502020204030204" pitchFamily="34" charset="0"/>
              </a:rPr>
              <a:t>Penetapan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5363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5370" grpId="0" animBg="1"/>
      <p:bldP spid="15371" grpId="0" animBg="1"/>
      <p:bldP spid="19469" grpId="0" animBg="1"/>
      <p:bldP spid="19470" grpId="0" animBg="1"/>
      <p:bldP spid="19471" grpId="0" animBg="1"/>
      <p:bldP spid="19472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8" grpId="0" animBg="1"/>
      <p:bldP spid="19489" grpId="0" animBg="1"/>
      <p:bldP spid="19491" grpId="0" animBg="1"/>
      <p:bldP spid="19492" grpId="0" animBg="1"/>
      <p:bldP spid="19493" grpId="0" animBg="1"/>
      <p:bldP spid="19494" grpId="0"/>
      <p:bldP spid="19495" grpId="0"/>
      <p:bldP spid="19496" grpId="0"/>
      <p:bldP spid="19497" grpId="0" animBg="1"/>
      <p:bldP spid="19498" grpId="0" animBg="1"/>
      <p:bldP spid="19500" grpId="0" animBg="1"/>
      <p:bldP spid="19501" grpId="0" animBg="1"/>
      <p:bldP spid="19508" grpId="0" animBg="1"/>
      <p:bldP spid="19509" grpId="0" animBg="1"/>
      <p:bldP spid="19511" grpId="0" animBg="1"/>
      <p:bldP spid="19512" grpId="0" animBg="1"/>
      <p:bldP spid="62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9592" y="1844824"/>
            <a:ext cx="7459935" cy="3729012"/>
            <a:chOff x="4463495" y="1500188"/>
            <a:chExt cx="4328080" cy="2500312"/>
          </a:xfrm>
        </p:grpSpPr>
        <p:sp>
          <p:nvSpPr>
            <p:cNvPr id="9" name="Oval 8"/>
            <p:cNvSpPr/>
            <p:nvPr/>
          </p:nvSpPr>
          <p:spPr bwMode="auto">
            <a:xfrm>
              <a:off x="5295900" y="1500188"/>
              <a:ext cx="3495675" cy="2500312"/>
            </a:xfrm>
            <a:prstGeom prst="ellipse">
              <a:avLst/>
            </a:prstGeom>
            <a:solidFill>
              <a:schemeClr val="bg2">
                <a:lumMod val="25000"/>
                <a:alpha val="3098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/>
            </a:p>
          </p:txBody>
        </p:sp>
        <p:sp>
          <p:nvSpPr>
            <p:cNvPr id="23" name="Flowchart: Alternate Process 22"/>
            <p:cNvSpPr/>
            <p:nvPr/>
          </p:nvSpPr>
          <p:spPr bwMode="auto">
            <a:xfrm>
              <a:off x="4463495" y="2369338"/>
              <a:ext cx="592524" cy="539436"/>
            </a:xfrm>
            <a:prstGeom prst="flowChartAlternateProcess">
              <a:avLst/>
            </a:prstGeom>
            <a:ln>
              <a:noFill/>
            </a:ln>
            <a:scene3d>
              <a:camera prst="perspective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latin typeface="Arial"/>
                  <a:cs typeface="Arial"/>
                </a:rPr>
                <a:t>SNI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5117644" y="2628099"/>
              <a:ext cx="711028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7"/>
            <p:cNvSpPr>
              <a:spLocks noChangeAspect="1" noChangeArrowheads="1"/>
            </p:cNvSpPr>
            <p:nvPr/>
          </p:nvSpPr>
          <p:spPr bwMode="blackWhite">
            <a:xfrm>
              <a:off x="6083300" y="1892300"/>
              <a:ext cx="1016000" cy="7842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penerapan SNI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secara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sukarela</a:t>
              </a:r>
              <a:endParaRPr lang="en-US" dirty="0">
                <a:solidFill>
                  <a:srgbClr val="00000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blackWhite">
            <a:xfrm>
              <a:off x="6111875" y="2895600"/>
              <a:ext cx="1017588" cy="78581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pemberlakuan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SNI secara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Arial"/>
                  <a:ea typeface="Tahoma" pitchFamily="34" charset="0"/>
                  <a:cs typeface="Arial"/>
                </a:rPr>
                <a:t>wajib</a:t>
              </a:r>
              <a:endParaRPr lang="en-US" dirty="0">
                <a:solidFill>
                  <a:srgbClr val="000000"/>
                </a:solidFill>
                <a:latin typeface="Arial"/>
                <a:ea typeface="Tahoma" pitchFamily="34" charset="0"/>
                <a:cs typeface="Arial"/>
              </a:endParaRPr>
            </a:p>
          </p:txBody>
        </p:sp>
        <p:sp>
          <p:nvSpPr>
            <p:cNvPr id="7226" name="Oval 7"/>
            <p:cNvSpPr>
              <a:spLocks noChangeAspect="1" noChangeArrowheads="1"/>
            </p:cNvSpPr>
            <p:nvPr/>
          </p:nvSpPr>
          <p:spPr bwMode="blackWhite">
            <a:xfrm>
              <a:off x="7592375" y="2333861"/>
              <a:ext cx="1016512" cy="784634"/>
            </a:xfrm>
            <a:prstGeom prst="ellipse">
              <a:avLst/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>
                  <a:solidFill>
                    <a:srgbClr val="000000"/>
                  </a:solidFill>
                  <a:latin typeface="Arial"/>
                  <a:cs typeface="Arial"/>
                </a:rPr>
                <a:t>pengawasan;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>
                  <a:solidFill>
                    <a:srgbClr val="000000"/>
                  </a:solidFill>
                  <a:latin typeface="Arial"/>
                  <a:cs typeface="Arial"/>
                </a:rPr>
                <a:t>evaluasi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>
                  <a:solidFill>
                    <a:srgbClr val="000000"/>
                  </a:solidFill>
                  <a:latin typeface="Arial"/>
                  <a:cs typeface="Arial"/>
                </a:rPr>
                <a:t>efektifitas </a:t>
              </a:r>
            </a:p>
          </p:txBody>
        </p:sp>
        <p:cxnSp>
          <p:nvCxnSpPr>
            <p:cNvPr id="38" name="Shape 36"/>
            <p:cNvCxnSpPr>
              <a:endCxn id="7226" idx="0"/>
            </p:cNvCxnSpPr>
            <p:nvPr/>
          </p:nvCxnSpPr>
          <p:spPr bwMode="auto">
            <a:xfrm>
              <a:off x="7177088" y="2138363"/>
              <a:ext cx="923925" cy="195262"/>
            </a:xfrm>
            <a:prstGeom prst="bent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Alternate Process 38"/>
            <p:cNvSpPr/>
            <p:nvPr/>
          </p:nvSpPr>
          <p:spPr bwMode="auto">
            <a:xfrm>
              <a:off x="6808226" y="2447407"/>
              <a:ext cx="888785" cy="539436"/>
            </a:xfrm>
            <a:prstGeom prst="flowChartAlternateProcess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anchor="ctr"/>
            <a:lstStyle/>
            <a:p>
              <a:pPr algn="ctr">
                <a:defRPr/>
              </a:pPr>
              <a:r>
                <a:rPr lang="id-ID" dirty="0">
                  <a:latin typeface="Arial"/>
                  <a:cs typeface="Arial"/>
                </a:rPr>
                <a:t>bukti kesesuaian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 rot="19168443">
              <a:off x="5689252" y="2384157"/>
              <a:ext cx="533271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 bwMode="auto">
            <a:xfrm rot="2431557" flipV="1">
              <a:off x="5676398" y="2892232"/>
              <a:ext cx="533271" cy="343277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42" name="Shape 40"/>
            <p:cNvCxnSpPr>
              <a:stCxn id="7226" idx="4"/>
              <a:endCxn id="36" idx="6"/>
            </p:cNvCxnSpPr>
            <p:nvPr/>
          </p:nvCxnSpPr>
          <p:spPr bwMode="auto">
            <a:xfrm rot="5400000">
              <a:off x="7529513" y="2717800"/>
              <a:ext cx="171450" cy="971550"/>
            </a:xfrm>
            <a:prstGeom prst="bentConnector2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3" name="TextBox 45"/>
          <p:cNvSpPr txBox="1">
            <a:spLocks noChangeArrowheads="1"/>
          </p:cNvSpPr>
          <p:nvPr/>
        </p:nvSpPr>
        <p:spPr bwMode="auto">
          <a:xfrm>
            <a:off x="500063" y="571500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3600" b="1" dirty="0" smtClean="0"/>
              <a:t>Penerapan SNI</a:t>
            </a:r>
            <a:endParaRPr lang="id-ID" alt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81234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2484438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2BCA0B9-B0AD-4D69-BE6C-52A9B94AE620}" type="slidenum">
              <a:rPr lang="id-ID" altLang="id-ID" sz="1400">
                <a:solidFill>
                  <a:schemeClr val="bg1"/>
                </a:solidFill>
              </a:rPr>
              <a:pPr algn="ctr" eaLnBrk="1" hangingPunct="1"/>
              <a:t>7</a:t>
            </a:fld>
            <a:endParaRPr lang="id-ID" altLang="id-ID" sz="1400">
              <a:solidFill>
                <a:schemeClr val="bg1"/>
              </a:solidFill>
            </a:endParaRPr>
          </a:p>
        </p:txBody>
      </p:sp>
      <p:sp>
        <p:nvSpPr>
          <p:cNvPr id="26627" name="Oval 3"/>
          <p:cNvSpPr>
            <a:spLocks noChangeAspect="1" noChangeArrowheads="1"/>
          </p:cNvSpPr>
          <p:nvPr/>
        </p:nvSpPr>
        <p:spPr bwMode="auto">
          <a:xfrm>
            <a:off x="788988" y="2217738"/>
            <a:ext cx="4070350" cy="36734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4000" tIns="10800" rIns="54000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AU" altLang="id-ID" b="1">
              <a:solidFill>
                <a:schemeClr val="bg1"/>
              </a:solidFill>
            </a:endParaRPr>
          </a:p>
        </p:txBody>
      </p:sp>
      <p:sp>
        <p:nvSpPr>
          <p:cNvPr id="26628" name="Oval 4"/>
          <p:cNvSpPr>
            <a:spLocks noChangeAspect="1" noChangeArrowheads="1"/>
          </p:cNvSpPr>
          <p:nvPr/>
        </p:nvSpPr>
        <p:spPr bwMode="auto">
          <a:xfrm>
            <a:off x="4243388" y="2187575"/>
            <a:ext cx="4073525" cy="3789363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6175" y="3141663"/>
            <a:ext cx="32337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/>
              <a:t>Bersifat sukarela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/>
              <a:t>Sertifikasi sebagai referensi transaksi pasar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/>
              <a:t>Mekanisme </a:t>
            </a:r>
            <a:r>
              <a:rPr lang="en-US" altLang="id-ID" b="1" i="1"/>
              <a:t>complain</a:t>
            </a:r>
            <a:r>
              <a:rPr lang="en-US" altLang="id-ID" b="1"/>
              <a:t> sebagai mekanisme pengawasan pasar</a:t>
            </a:r>
            <a:endParaRPr lang="en-AU" altLang="id-ID" b="1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78088" y="2482850"/>
            <a:ext cx="544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/>
              <a:t>SNI</a:t>
            </a:r>
            <a:endParaRPr lang="en-AU" altLang="id-ID" sz="2000" b="1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697538" y="2347913"/>
            <a:ext cx="107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>
                <a:solidFill>
                  <a:srgbClr val="3333FF"/>
                </a:solidFill>
              </a:rPr>
              <a:t>Regulasi</a:t>
            </a:r>
          </a:p>
          <a:p>
            <a:pPr algn="ctr" eaLnBrk="1" hangingPunct="1"/>
            <a:r>
              <a:rPr lang="en-US" altLang="id-ID" sz="2000" b="1">
                <a:solidFill>
                  <a:srgbClr val="3333FF"/>
                </a:solidFill>
              </a:rPr>
              <a:t>Teknis</a:t>
            </a:r>
            <a:endParaRPr lang="en-AU" altLang="id-ID" sz="2000" b="1">
              <a:solidFill>
                <a:srgbClr val="3333FF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872038" y="3173413"/>
            <a:ext cx="33258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>
                <a:solidFill>
                  <a:srgbClr val="3333FF"/>
                </a:solidFill>
              </a:rPr>
              <a:t>Bersifat wajib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>
                <a:solidFill>
                  <a:srgbClr val="3333FF"/>
                </a:solidFill>
              </a:rPr>
              <a:t>Sertifikasi sebagai persyaratan  pra-pasar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id-ID" b="1">
                <a:solidFill>
                  <a:srgbClr val="3333FF"/>
                </a:solidFill>
              </a:rPr>
              <a:t>Pengawasan pasar dilakukan oleh pemerintah</a:t>
            </a:r>
            <a:endParaRPr lang="en-AU" altLang="id-ID" b="1">
              <a:solidFill>
                <a:srgbClr val="3333FF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387850" y="3792538"/>
            <a:ext cx="373063" cy="4191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2430463" y="1787525"/>
            <a:ext cx="831850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834063" y="1727200"/>
            <a:ext cx="830262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423988" y="1317625"/>
            <a:ext cx="281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2000" b="1"/>
              <a:t>Ditetapkan oleh BSN</a:t>
            </a:r>
            <a:endParaRPr lang="en-AU" altLang="id-ID" sz="2000" b="1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575175" y="1268413"/>
            <a:ext cx="348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sz="2000" b="1">
                <a:solidFill>
                  <a:srgbClr val="3333FF"/>
                </a:solidFill>
              </a:rPr>
              <a:t>Ditetapkan oleh regulator</a:t>
            </a:r>
            <a:endParaRPr lang="en-AU" altLang="id-ID" sz="2000" b="1">
              <a:solidFill>
                <a:srgbClr val="3333FF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6513" y="836613"/>
            <a:ext cx="4464050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IE" sz="2200" b="1">
                <a:latin typeface="Calibri" pitchFamily="34" charset="0"/>
              </a:rPr>
              <a:t>S</a:t>
            </a:r>
            <a:r>
              <a:rPr lang="id-ID" sz="2200" b="1">
                <a:latin typeface="Calibri" pitchFamily="34" charset="0"/>
              </a:rPr>
              <a:t>NI DAN REGULASI TEKNIS</a:t>
            </a:r>
            <a:endParaRPr lang="en-GB" sz="2200" b="1">
              <a:latin typeface="Calibri" pitchFamily="34" charset="0"/>
            </a:endParaRPr>
          </a:p>
        </p:txBody>
      </p:sp>
      <p:sp>
        <p:nvSpPr>
          <p:cNvPr id="60" name="Title 1"/>
          <p:cNvSpPr>
            <a:spLocks/>
          </p:cNvSpPr>
          <p:nvPr/>
        </p:nvSpPr>
        <p:spPr bwMode="auto">
          <a:xfrm>
            <a:off x="1593850" y="115888"/>
            <a:ext cx="7215188" cy="566737"/>
          </a:xfrm>
          <a:prstGeom prst="rect">
            <a:avLst/>
          </a:prstGeom>
          <a:solidFill>
            <a:srgbClr val="E6E9EA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11488B"/>
                </a:solidFill>
              </a:rPr>
              <a:t>SINERGI</a:t>
            </a:r>
            <a:r>
              <a:rPr lang="id-ID" sz="2100" b="1">
                <a:solidFill>
                  <a:srgbClr val="11488B"/>
                </a:solidFill>
              </a:rPr>
              <a:t> ANTAR SEKTOR</a:t>
            </a:r>
            <a:r>
              <a:rPr lang="en-US" sz="2100" b="1">
                <a:solidFill>
                  <a:srgbClr val="11488B"/>
                </a:solidFill>
              </a:rPr>
              <a:t> DALAM PENERAPAN SNI</a:t>
            </a:r>
            <a:endParaRPr lang="en-US" sz="2000" b="1">
              <a:solidFill>
                <a:srgbClr val="114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29C74B-75DF-440A-9E48-2567144A5641}" type="slidenum">
              <a:rPr lang="id-ID" altLang="id-ID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8</a:t>
            </a:fld>
            <a:endParaRPr lang="id-ID" altLang="id-ID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Slide Number Placeholder 3"/>
          <p:cNvSpPr txBox="1">
            <a:spLocks/>
          </p:cNvSpPr>
          <p:nvPr/>
        </p:nvSpPr>
        <p:spPr bwMode="auto">
          <a:xfrm>
            <a:off x="2484438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FCA9687-0934-404F-8060-5022F86784BF}" type="slidenum">
              <a:rPr lang="id-ID" altLang="id-ID" sz="1400">
                <a:solidFill>
                  <a:schemeClr val="bg1"/>
                </a:solidFill>
              </a:rPr>
              <a:pPr algn="ctr" eaLnBrk="1" hangingPunct="1"/>
              <a:t>8</a:t>
            </a:fld>
            <a:endParaRPr lang="id-ID" altLang="id-ID" sz="140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536" y="1844824"/>
            <a:ext cx="8025807" cy="4176464"/>
            <a:chOff x="395536" y="1844824"/>
            <a:chExt cx="8025807" cy="4176464"/>
          </a:xfrm>
        </p:grpSpPr>
        <p:sp>
          <p:nvSpPr>
            <p:cNvPr id="30" name="Bent Arrow 29"/>
            <p:cNvSpPr/>
            <p:nvPr/>
          </p:nvSpPr>
          <p:spPr bwMode="auto">
            <a:xfrm flipV="1">
              <a:off x="395536" y="3068960"/>
              <a:ext cx="1244300" cy="980792"/>
            </a:xfrm>
            <a:prstGeom prst="ben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schemeClr val="tx1"/>
                </a:solidFill>
              </a:endParaRPr>
            </a:p>
          </p:txBody>
        </p:sp>
        <p:sp>
          <p:nvSpPr>
            <p:cNvPr id="31" name="Bent Arrow 30"/>
            <p:cNvSpPr/>
            <p:nvPr/>
          </p:nvSpPr>
          <p:spPr bwMode="auto">
            <a:xfrm rot="16200000" flipV="1">
              <a:off x="7313904" y="2775328"/>
              <a:ext cx="1029832" cy="1185047"/>
            </a:xfrm>
            <a:prstGeom prst="ben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20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712970" y="1844824"/>
              <a:ext cx="5379309" cy="4176464"/>
            </a:xfrm>
            <a:prstGeom prst="ellipse">
              <a:avLst/>
            </a:prstGeom>
            <a:solidFill>
              <a:schemeClr val="accent2">
                <a:lumMod val="75000"/>
                <a:alpha val="3098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blackWhite">
            <a:xfrm>
              <a:off x="3830019" y="2976392"/>
              <a:ext cx="1562759" cy="13091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LPK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melakukan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kegiatan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PK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7"/>
            <p:cNvSpPr>
              <a:spLocks noChangeAspect="1" noChangeArrowheads="1"/>
            </p:cNvSpPr>
            <p:nvPr/>
          </p:nvSpPr>
          <p:spPr bwMode="blackWhite">
            <a:xfrm>
              <a:off x="1974243" y="2976392"/>
              <a:ext cx="1562759" cy="130912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akreditasi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id-ID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LPK</a:t>
              </a:r>
              <a:endParaRPr lang="en-US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83" name="Oval 7"/>
            <p:cNvSpPr>
              <a:spLocks noChangeAspect="1" noChangeArrowheads="1"/>
            </p:cNvSpPr>
            <p:nvPr/>
          </p:nvSpPr>
          <p:spPr bwMode="blackWhite">
            <a:xfrm>
              <a:off x="3729692" y="4368424"/>
              <a:ext cx="1563547" cy="1309803"/>
            </a:xfrm>
            <a:prstGeom prst="ellipse">
              <a:avLst/>
            </a:prstGeom>
            <a:solidFill>
              <a:srgbClr val="FFC000"/>
            </a:solidFill>
            <a:ln w="9525"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4" dir="b"/>
            </a:scene3d>
            <a:sp3d extrusionH="989000" prstMaterial="legacyMatte">
              <a:bevelT w="13500" h="13500" prst="angle"/>
              <a:bevelB w="13500" h="13500" prst="angle"/>
              <a:extrusionClr>
                <a:srgbClr val="FFFFFF"/>
              </a:extrusionClr>
              <a:contourClr>
                <a:srgbClr val="FFC0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ketertelusuran </a:t>
              </a:r>
            </a:p>
            <a:p>
              <a:pPr algn="ctr" eaLnBrk="1" hangingPunct="1">
                <a:lnSpc>
                  <a:spcPct val="85000"/>
                </a:lnSpc>
                <a:spcBef>
                  <a:spcPct val="20000"/>
                </a:spcBef>
              </a:pPr>
              <a:r>
                <a:rPr lang="id-ID" altLang="id-ID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hasil PK</a:t>
              </a:r>
              <a:endParaRPr lang="en-US" altLang="id-ID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3522513" y="3304209"/>
              <a:ext cx="364555" cy="573038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5400000" flipH="1">
              <a:off x="4428329" y="3967575"/>
              <a:ext cx="327450" cy="637973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lowchart: Alternate Process 27"/>
            <p:cNvSpPr/>
            <p:nvPr/>
          </p:nvSpPr>
          <p:spPr bwMode="auto">
            <a:xfrm>
              <a:off x="5922391" y="3222348"/>
              <a:ext cx="911390" cy="900490"/>
            </a:xfrm>
            <a:prstGeom prst="flowChartAlternateProcess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/>
                <a:t>hasil PK</a:t>
              </a:r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5445251" y="3328289"/>
              <a:ext cx="364555" cy="573038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73" name="TextBox 45"/>
          <p:cNvSpPr txBox="1">
            <a:spLocks noChangeArrowheads="1"/>
          </p:cNvSpPr>
          <p:nvPr/>
        </p:nvSpPr>
        <p:spPr bwMode="auto">
          <a:xfrm>
            <a:off x="500063" y="571500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d-ID" altLang="id-ID" sz="2400" b="1"/>
              <a:t>STANDARDISASI DAN PENILAIAN KESESUAIAN - SPK</a:t>
            </a:r>
            <a:r>
              <a:rPr lang="id-ID" altLang="id-ID" sz="2800" b="1"/>
              <a:t/>
            </a:r>
            <a:br>
              <a:rPr lang="id-ID" altLang="id-ID" sz="2800" b="1"/>
            </a:br>
            <a:r>
              <a:rPr lang="id-ID" altLang="id-ID" sz="2800" b="1"/>
              <a:t>(UU No. 20 Tahun 2014)</a:t>
            </a:r>
          </a:p>
        </p:txBody>
      </p:sp>
    </p:spTree>
    <p:extLst>
      <p:ext uri="{BB962C8B-B14F-4D97-AF65-F5344CB8AC3E}">
        <p14:creationId xmlns:p14="http://schemas.microsoft.com/office/powerpoint/2010/main" val="81234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530AE6-3015-4A5B-A012-252DCFD87A43}" type="slidenum">
              <a:rPr lang="id-ID" altLang="id-ID">
                <a:solidFill>
                  <a:schemeClr val="bg1"/>
                </a:solidFill>
              </a:rPr>
              <a:pPr eaLnBrk="1" hangingPunct="1"/>
              <a:t>9</a:t>
            </a:fld>
            <a:endParaRPr lang="id-ID" altLang="id-ID">
              <a:solidFill>
                <a:schemeClr val="bg1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15913" y="4217988"/>
            <a:ext cx="3497262" cy="72707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C9E9F4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>
                <a:latin typeface="Calibri" panose="020F0502020204030204" pitchFamily="34" charset="0"/>
              </a:rPr>
              <a:t>Conformity Assessment Bodies</a:t>
            </a:r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349250" y="2900363"/>
            <a:ext cx="3432175" cy="4699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CED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>
                <a:latin typeface="Calibri" panose="020F0502020204030204" pitchFamily="34" charset="0"/>
              </a:rPr>
              <a:t>Accreditation Body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107950" y="5783263"/>
            <a:ext cx="3892550" cy="3714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>
                <a:latin typeface="Calibri" panose="020F0502020204030204" pitchFamily="34" charset="0"/>
              </a:rPr>
              <a:t>Products (goods &amp; services)</a:t>
            </a: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2495550" y="3548063"/>
            <a:ext cx="17605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200" b="1" i="1">
                <a:latin typeface="Calibri" panose="020F0502020204030204" pitchFamily="34" charset="0"/>
              </a:rPr>
              <a:t>Demonstration of competence</a:t>
            </a: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2549525" y="5141913"/>
            <a:ext cx="1651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200" b="1" i="1">
                <a:latin typeface="Calibri" panose="020F0502020204030204" pitchFamily="34" charset="0"/>
              </a:rPr>
              <a:t>Demonstration of conformity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676400" y="3517900"/>
            <a:ext cx="781050" cy="56673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676400" y="5105400"/>
            <a:ext cx="781050" cy="56673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Arial" charset="0"/>
            </a:endParaRPr>
          </a:p>
        </p:txBody>
      </p:sp>
      <p:sp>
        <p:nvSpPr>
          <p:cNvPr id="74762" name="Text Box 11"/>
          <p:cNvSpPr txBox="1">
            <a:spLocks noChangeArrowheads="1"/>
          </p:cNvSpPr>
          <p:nvPr/>
        </p:nvSpPr>
        <p:spPr bwMode="auto">
          <a:xfrm>
            <a:off x="4906963" y="2941638"/>
            <a:ext cx="407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>
                <a:solidFill>
                  <a:srgbClr val="0B2C97"/>
                </a:solidFill>
                <a:latin typeface="Calibri" panose="020F0502020204030204" pitchFamily="34" charset="0"/>
              </a:rPr>
              <a:t>Komite Akreditasi Nasional (KAN)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4967288" y="4262438"/>
            <a:ext cx="4070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>
                <a:solidFill>
                  <a:srgbClr val="006600"/>
                </a:solidFill>
                <a:latin typeface="Calibri" panose="020F0502020204030204" pitchFamily="34" charset="0"/>
              </a:rPr>
              <a:t>Laboratorium, Lembaga Sertifikasi dan Lembaga Inspeksi </a:t>
            </a:r>
          </a:p>
        </p:txBody>
      </p:sp>
      <p:sp>
        <p:nvSpPr>
          <p:cNvPr id="74764" name="Rectangle 5"/>
          <p:cNvSpPr>
            <a:spLocks noChangeArrowheads="1"/>
          </p:cNvSpPr>
          <p:nvPr/>
        </p:nvSpPr>
        <p:spPr bwMode="auto">
          <a:xfrm>
            <a:off x="327025" y="1308100"/>
            <a:ext cx="3432175" cy="7350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CED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2000" b="1">
                <a:latin typeface="Calibri" panose="020F0502020204030204" pitchFamily="34" charset="0"/>
              </a:rPr>
              <a:t>International/Regional Cooperation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654175" y="2205038"/>
            <a:ext cx="782638" cy="566737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Arial" charset="0"/>
            </a:endParaRP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29188" y="1416050"/>
            <a:ext cx="407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 b="1">
                <a:latin typeface="Calibri" panose="020F0502020204030204" pitchFamily="34" charset="0"/>
              </a:rPr>
              <a:t>APLAC, ILAC, PAC, IAF (WTO dan APEC)</a:t>
            </a:r>
          </a:p>
        </p:txBody>
      </p:sp>
      <p:sp>
        <p:nvSpPr>
          <p:cNvPr id="74767" name="Line 12"/>
          <p:cNvSpPr>
            <a:spLocks noChangeShapeType="1"/>
          </p:cNvSpPr>
          <p:nvPr/>
        </p:nvSpPr>
        <p:spPr bwMode="auto">
          <a:xfrm flipV="1">
            <a:off x="4052888" y="1547813"/>
            <a:ext cx="64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768" name="Text Box 7"/>
          <p:cNvSpPr txBox="1">
            <a:spLocks noChangeArrowheads="1"/>
          </p:cNvSpPr>
          <p:nvPr/>
        </p:nvSpPr>
        <p:spPr bwMode="auto">
          <a:xfrm>
            <a:off x="2473325" y="2247900"/>
            <a:ext cx="17605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200" b="1" i="1">
                <a:latin typeface="Calibri" panose="020F0502020204030204" pitchFamily="34" charset="0"/>
              </a:rPr>
              <a:t>Demonstration of equivalency</a:t>
            </a:r>
          </a:p>
        </p:txBody>
      </p:sp>
      <p:sp>
        <p:nvSpPr>
          <p:cNvPr id="74769" name="Text Box 18"/>
          <p:cNvSpPr txBox="1">
            <a:spLocks noChangeArrowheads="1"/>
          </p:cNvSpPr>
          <p:nvPr/>
        </p:nvSpPr>
        <p:spPr bwMode="auto">
          <a:xfrm>
            <a:off x="6200775" y="225901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b="1" u="sng">
                <a:latin typeface="Calibri" panose="020F0502020204030204" pitchFamily="34" charset="0"/>
              </a:rPr>
              <a:t>EVALUATOR</a:t>
            </a:r>
            <a:endParaRPr lang="en-US" altLang="id-ID" b="1" u="sng">
              <a:latin typeface="Calibri" panose="020F0502020204030204" pitchFamily="34" charset="0"/>
            </a:endParaRPr>
          </a:p>
        </p:txBody>
      </p:sp>
      <p:sp>
        <p:nvSpPr>
          <p:cNvPr id="74770" name="Line 12"/>
          <p:cNvSpPr>
            <a:spLocks noChangeShapeType="1"/>
          </p:cNvSpPr>
          <p:nvPr/>
        </p:nvSpPr>
        <p:spPr bwMode="auto">
          <a:xfrm flipV="1">
            <a:off x="4113213" y="3143250"/>
            <a:ext cx="64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771" name="Line 12"/>
          <p:cNvSpPr>
            <a:spLocks noChangeShapeType="1"/>
          </p:cNvSpPr>
          <p:nvPr/>
        </p:nvSpPr>
        <p:spPr bwMode="auto">
          <a:xfrm flipV="1">
            <a:off x="4171950" y="4581525"/>
            <a:ext cx="644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772" name="Text Box 21"/>
          <p:cNvSpPr txBox="1">
            <a:spLocks noChangeArrowheads="1"/>
          </p:cNvSpPr>
          <p:nvPr/>
        </p:nvSpPr>
        <p:spPr bwMode="auto">
          <a:xfrm>
            <a:off x="6200775" y="3605213"/>
            <a:ext cx="2020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b="1" u="sng">
                <a:solidFill>
                  <a:srgbClr val="0B2C97"/>
                </a:solidFill>
                <a:latin typeface="Calibri" panose="020F0502020204030204" pitchFamily="34" charset="0"/>
              </a:rPr>
              <a:t>ASESOR</a:t>
            </a:r>
            <a:endParaRPr lang="en-US" altLang="id-ID" b="1" u="sng">
              <a:solidFill>
                <a:srgbClr val="0B2C97"/>
              </a:solidFill>
              <a:latin typeface="Calibri" panose="020F0502020204030204" pitchFamily="34" charset="0"/>
            </a:endParaRPr>
          </a:p>
        </p:txBody>
      </p:sp>
      <p:sp>
        <p:nvSpPr>
          <p:cNvPr id="74773" name="Text Box 22"/>
          <p:cNvSpPr txBox="1">
            <a:spLocks noChangeArrowheads="1"/>
          </p:cNvSpPr>
          <p:nvPr/>
        </p:nvSpPr>
        <p:spPr bwMode="auto">
          <a:xfrm>
            <a:off x="6192838" y="5235575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id-ID" b="1" u="sng">
                <a:solidFill>
                  <a:srgbClr val="006600"/>
                </a:solidFill>
                <a:latin typeface="Calibri" panose="020F0502020204030204" pitchFamily="34" charset="0"/>
              </a:rPr>
              <a:t>AUDITOR</a:t>
            </a:r>
            <a:endParaRPr lang="en-US" altLang="id-ID" b="1" u="sng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4232275" y="2443163"/>
            <a:ext cx="1804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V="1">
            <a:off x="4308475" y="3811588"/>
            <a:ext cx="1804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 flipV="1">
            <a:off x="4325938" y="5413375"/>
            <a:ext cx="1804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547813" y="112713"/>
            <a:ext cx="7045325" cy="579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 AKREDITASI</a:t>
            </a:r>
            <a:endParaRPr lang="id-I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622</Words>
  <Application>Microsoft Macintosh PowerPoint</Application>
  <PresentationFormat>On-screen Show (4:3)</PresentationFormat>
  <Paragraphs>289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FaMiLy</dc:creator>
  <cp:lastModifiedBy>BSN</cp:lastModifiedBy>
  <cp:revision>99</cp:revision>
  <dcterms:created xsi:type="dcterms:W3CDTF">2015-02-10T06:05:40Z</dcterms:created>
  <dcterms:modified xsi:type="dcterms:W3CDTF">2017-11-13T00:23:34Z</dcterms:modified>
</cp:coreProperties>
</file>