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96" r:id="rId4"/>
    <p:sldId id="270" r:id="rId5"/>
    <p:sldId id="259" r:id="rId6"/>
    <p:sldId id="275" r:id="rId7"/>
    <p:sldId id="276" r:id="rId8"/>
    <p:sldId id="277" r:id="rId9"/>
    <p:sldId id="278" r:id="rId10"/>
    <p:sldId id="279" r:id="rId11"/>
    <p:sldId id="271" r:id="rId12"/>
    <p:sldId id="272" r:id="rId13"/>
    <p:sldId id="268" r:id="rId14"/>
    <p:sldId id="274" r:id="rId15"/>
    <p:sldId id="264" r:id="rId16"/>
    <p:sldId id="265" r:id="rId17"/>
    <p:sldId id="280" r:id="rId18"/>
    <p:sldId id="290" r:id="rId19"/>
    <p:sldId id="291" r:id="rId20"/>
    <p:sldId id="281" r:id="rId21"/>
    <p:sldId id="288" r:id="rId22"/>
    <p:sldId id="289" r:id="rId23"/>
    <p:sldId id="283" r:id="rId24"/>
    <p:sldId id="295" r:id="rId25"/>
    <p:sldId id="284" r:id="rId26"/>
    <p:sldId id="285" r:id="rId27"/>
    <p:sldId id="292" r:id="rId28"/>
    <p:sldId id="293" r:id="rId29"/>
    <p:sldId id="294" r:id="rId30"/>
    <p:sldId id="28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ECAA6-5E4E-44C5-BE10-E11FD2DCA3E7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678F-BAB0-4EF1-8958-2E95D4F5B74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34C59-B3DE-4918-ACF8-7B760988F706}" type="slidenum">
              <a:rPr lang="en-US" altLang="id-ID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 altLang="id-ID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0D49F1-F4F2-4DD4-8D8B-6E4943EAD8C4}" type="datetimeFigureOut">
              <a:rPr lang="id-ID" smtClean="0"/>
              <a:pPr/>
              <a:t>29/11/2016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1569D-8B1C-4876-B614-98855DB8951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The ROLE OF FARMERS in supplying FOOD  AND SOCIAL WELFARE</a:t>
            </a:r>
            <a:br>
              <a:rPr lang="id-ID" dirty="0" smtClean="0"/>
            </a:br>
            <a:r>
              <a:rPr lang="id-ID" dirty="0" smtClean="0"/>
              <a:t>(Case In Indonesia)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7772400" cy="1199704"/>
          </a:xfrm>
        </p:spPr>
        <p:txBody>
          <a:bodyPr/>
          <a:lstStyle/>
          <a:p>
            <a:r>
              <a:rPr lang="id-ID" dirty="0" smtClean="0"/>
              <a:t>ISTININGSIH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Field / ladang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 descr="Image result for lad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77804"/>
            <a:ext cx="8429684" cy="524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livestock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 descr="Image result for peternak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7256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fishery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Image result for perikan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85828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2800" dirty="0" smtClean="0"/>
              <a:t>Agriculture in indonesia - crop</a:t>
            </a:r>
            <a:endParaRPr lang="en-US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</a:t>
            </a:r>
            <a:r>
              <a:rPr lang="id-ID" dirty="0" smtClean="0"/>
              <a:t>roducers of grain, no. 6 in the world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Rice, no.</a:t>
            </a:r>
            <a:r>
              <a:rPr lang="en-US" dirty="0" smtClean="0"/>
              <a:t> 3 </a:t>
            </a:r>
            <a:r>
              <a:rPr lang="id-ID" dirty="0" smtClean="0"/>
              <a:t>after </a:t>
            </a:r>
            <a:r>
              <a:rPr lang="en-US" dirty="0" smtClean="0"/>
              <a:t>China </a:t>
            </a:r>
            <a:r>
              <a:rPr lang="id-ID" dirty="0" smtClean="0"/>
              <a:t>an</a:t>
            </a:r>
            <a:r>
              <a:rPr lang="en-US" dirty="0" smtClean="0"/>
              <a:t>d India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Coffee, no. 4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Chocolate,</a:t>
            </a:r>
            <a:r>
              <a:rPr lang="en-US" dirty="0" smtClean="0"/>
              <a:t> no 2</a:t>
            </a:r>
            <a:endParaRPr lang="sv-SE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White pepper, no. 3</a:t>
            </a:r>
            <a:endParaRPr lang="sv-SE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Rubber, </a:t>
            </a:r>
            <a:r>
              <a:rPr lang="sv-SE" dirty="0" smtClean="0"/>
              <a:t>nomor 4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Clove, </a:t>
            </a:r>
            <a:r>
              <a:rPr lang="sv-SE" dirty="0" smtClean="0"/>
              <a:t> 1 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/>
              <a:t>P</a:t>
            </a:r>
            <a:r>
              <a:rPr lang="id-ID" dirty="0" smtClean="0"/>
              <a:t>alm oil, </a:t>
            </a:r>
            <a:r>
              <a:rPr lang="sv-SE" dirty="0" smtClean="0"/>
              <a:t>no 2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91500" cy="4713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dirty="0" smtClean="0">
                <a:solidFill>
                  <a:schemeClr val="tx1"/>
                </a:solidFill>
              </a:rPr>
              <a:t>Import:</a:t>
            </a:r>
            <a:endParaRPr lang="sv-SE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sv-SE" dirty="0" smtClean="0"/>
              <a:t> </a:t>
            </a:r>
            <a:r>
              <a:rPr lang="id-ID" dirty="0" smtClean="0"/>
              <a:t>Rice, Sugar, Soy, wheat.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v-SE" dirty="0" smtClean="0"/>
              <a:t> </a:t>
            </a:r>
            <a:r>
              <a:rPr lang="id-ID" dirty="0" smtClean="0"/>
              <a:t>Corn, Beef, Milk powder.</a:t>
            </a:r>
            <a:endParaRPr lang="sv-SE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sv-SE" dirty="0" smtClean="0"/>
              <a:t> </a:t>
            </a:r>
            <a:r>
              <a:rPr lang="id-ID" dirty="0" smtClean="0"/>
              <a:t>Prosessed food, Cassava, and Peanuts.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9" t="12699" r="28384" b="37589"/>
          <a:stretch/>
        </p:blipFill>
        <p:spPr bwMode="auto">
          <a:xfrm>
            <a:off x="150311" y="908720"/>
            <a:ext cx="877130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641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8" t="18254" r="27491" b="27778"/>
          <a:stretch/>
        </p:blipFill>
        <p:spPr bwMode="auto">
          <a:xfrm>
            <a:off x="35496" y="908720"/>
            <a:ext cx="887392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40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86700" cy="13255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900" dirty="0" smtClean="0">
                <a:latin typeface="Britannic Bold" panose="020B0903060703020204" pitchFamily="34" charset="0"/>
              </a:rPr>
              <a:t>KEGIATAN UPAYA KHUSUS (UPSUS) </a:t>
            </a:r>
            <a:r>
              <a:rPr lang="id-ID" sz="2800" dirty="0" smtClean="0">
                <a:latin typeface="Britannic Bold" panose="020B0903060703020204" pitchFamily="34" charset="0"/>
              </a:rPr>
              <a:t>PERCEPATAN SWASEMBADA PADI, JAGUNG, DAN KEDELAI (rencana tahun 2015-2019)</a:t>
            </a:r>
            <a:endParaRPr lang="id-ID" sz="2800" dirty="0">
              <a:latin typeface="Britannic Bold" panose="020B090306070302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773238"/>
            <a:ext cx="8229600" cy="3629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altLang="en-US" smtClean="0"/>
              <a:t>Rehabilitasi Jaringan irigasi tersier</a:t>
            </a:r>
          </a:p>
          <a:p>
            <a:pPr eaLnBrk="1" hangingPunct="1"/>
            <a:r>
              <a:rPr lang="id-ID" altLang="en-US" smtClean="0"/>
              <a:t>Percepatan Optimasi Lahan</a:t>
            </a:r>
          </a:p>
          <a:p>
            <a:pPr eaLnBrk="1" hangingPunct="1"/>
            <a:r>
              <a:rPr lang="id-ID" altLang="en-US" smtClean="0"/>
              <a:t>Bantuan Benih</a:t>
            </a:r>
          </a:p>
          <a:p>
            <a:pPr eaLnBrk="1" hangingPunct="1"/>
            <a:r>
              <a:rPr lang="id-ID" altLang="en-US" smtClean="0"/>
              <a:t>Bantuan Pupuk</a:t>
            </a:r>
          </a:p>
          <a:p>
            <a:pPr eaLnBrk="1" hangingPunct="1"/>
            <a:r>
              <a:rPr lang="id-ID" altLang="en-US" smtClean="0"/>
              <a:t>Bantuan Alsintan</a:t>
            </a:r>
          </a:p>
          <a:p>
            <a:pPr eaLnBrk="1" hangingPunct="1"/>
            <a:r>
              <a:rPr lang="id-ID" altLang="en-US" smtClean="0"/>
              <a:t>Pendampingan Penyuluh</a:t>
            </a:r>
          </a:p>
        </p:txBody>
      </p:sp>
      <p:sp>
        <p:nvSpPr>
          <p:cNvPr id="40964" name="Slide Number Placeholder 17"/>
          <p:cNvSpPr>
            <a:spLocks noGrp="1"/>
          </p:cNvSpPr>
          <p:nvPr>
            <p:ph type="sldNum" sz="quarter" idx="10"/>
          </p:nvPr>
        </p:nvSpPr>
        <p:spPr bwMode="auto">
          <a:xfrm>
            <a:off x="4579938" y="6308725"/>
            <a:ext cx="457200" cy="395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9AEE822-18D4-4BAD-BED0-9A7494012D37}" type="slidenum">
              <a:rPr lang="en-US" altLang="id-ID" sz="1400" b="1">
                <a:solidFill>
                  <a:schemeClr val="bg1"/>
                </a:solidFill>
              </a:rPr>
              <a:pPr algn="ctr"/>
              <a:t>17</a:t>
            </a:fld>
            <a:endParaRPr lang="en-US" altLang="id-ID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705" y="2214554"/>
            <a:ext cx="6624736" cy="1785950"/>
          </a:xfrm>
          <a:solidFill>
            <a:schemeClr val="accent3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marL="353937" algn="l"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latin typeface="Britannic Bold" panose="020B0903060703020204" pitchFamily="34" charset="0"/>
              </a:rPr>
              <a:t>PLAN AND POLICY OF MINISTRY OF AGRICULTURE IN INDONESIA</a:t>
            </a:r>
            <a:br>
              <a:rPr lang="id-ID" sz="3200" dirty="0" smtClean="0">
                <a:latin typeface="Britannic Bold" panose="020B0903060703020204" pitchFamily="34" charset="0"/>
              </a:rPr>
            </a:br>
            <a:r>
              <a:rPr lang="id-ID" sz="3200" dirty="0" smtClean="0">
                <a:latin typeface="Britannic Bold" panose="020B0903060703020204" pitchFamily="34" charset="0"/>
              </a:rPr>
              <a:t>2015 - 2019</a:t>
            </a:r>
            <a:endParaRPr lang="id-ID" sz="3200" dirty="0">
              <a:latin typeface="Britannic Bold" panose="020B0903060703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0738" y="2400300"/>
            <a:ext cx="1403350" cy="13890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36" tIns="45610" rIns="91236" bIns="456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6000" dirty="0"/>
          </a:p>
        </p:txBody>
      </p:sp>
      <p:sp>
        <p:nvSpPr>
          <p:cNvPr id="25606" name="Slide Number Placeholder 17"/>
          <p:cNvSpPr>
            <a:spLocks noGrp="1"/>
          </p:cNvSpPr>
          <p:nvPr>
            <p:ph type="sldNum" sz="quarter" idx="10"/>
          </p:nvPr>
        </p:nvSpPr>
        <p:spPr bwMode="auto">
          <a:xfrm>
            <a:off x="4572000" y="6324600"/>
            <a:ext cx="457200" cy="395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18F27D5-7702-471C-BDB7-23F0C7B69052}" type="slidenum">
              <a:rPr lang="en-US" altLang="id-ID" sz="1400" b="1">
                <a:solidFill>
                  <a:schemeClr val="bg1"/>
                </a:solidFill>
                <a:ea typeface="MS PGothic" pitchFamily="34" charset="-128"/>
              </a:rPr>
              <a:pPr algn="ctr"/>
              <a:t>18</a:t>
            </a:fld>
            <a:endParaRPr lang="en-US" altLang="id-ID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38" y="6102350"/>
            <a:ext cx="9144000" cy="739775"/>
            <a:chOff x="0" y="6118225"/>
            <a:chExt cx="9144000" cy="739775"/>
          </a:xfrm>
        </p:grpSpPr>
        <p:sp>
          <p:nvSpPr>
            <p:cNvPr id="7" name="Rectangle 6"/>
            <p:cNvSpPr/>
            <p:nvPr/>
          </p:nvSpPr>
          <p:spPr>
            <a:xfrm>
              <a:off x="0" y="6118225"/>
              <a:ext cx="9144000" cy="739775"/>
            </a:xfrm>
            <a:prstGeom prst="rect">
              <a:avLst/>
            </a:prstGeom>
            <a:solidFill>
              <a:srgbClr val="146B05"/>
            </a:solidFill>
            <a:ln>
              <a:solidFill>
                <a:srgbClr val="1884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6450" y="6253163"/>
              <a:ext cx="3348037" cy="476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Kementerian</a:t>
              </a: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Pertanian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endParaRPr>
            </a:p>
          </p:txBody>
        </p:sp>
        <p:pic>
          <p:nvPicPr>
            <p:cNvPr id="25611" name="Picture 15" descr="logo-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663" y="6149975"/>
              <a:ext cx="6858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75350" y="6253163"/>
              <a:ext cx="2944812" cy="476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charset="0"/>
                </a:rPr>
                <a:t>www.pertanian.go.id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0" y="6118225"/>
              <a:ext cx="9144000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8" name="Slide Number Placeholder 17"/>
          <p:cNvSpPr txBox="1">
            <a:spLocks/>
          </p:cNvSpPr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0" rIns="91236" bIns="45610" anchor="ctr"/>
          <a:lstStyle/>
          <a:p>
            <a:pPr algn="ctr" eaLnBrk="1" hangingPunct="1"/>
            <a:fld id="{0EAA0C39-DE86-4F49-94D5-1A085112160E}" type="slidenum">
              <a:rPr lang="en-US" altLang="id-ID" sz="1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pPr algn="ctr" eaLnBrk="1" hangingPunct="1"/>
              <a:t>18</a:t>
            </a:fld>
            <a:endParaRPr lang="en-US" altLang="id-ID" sz="1400" b="1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424863" cy="936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050516" indent="-3050516">
              <a:defRPr/>
            </a:pPr>
            <a:r>
              <a:rPr lang="en-US" sz="2000" dirty="0" smtClean="0"/>
              <a:t>Realize economic independence by moving the strategic sectors of the domestic economy</a:t>
            </a:r>
            <a:endParaRPr lang="id-ID" altLang="id-ID" sz="2000" dirty="0">
              <a:latin typeface="Britannic Bold" pitchFamily="34" charset="0"/>
            </a:endParaRPr>
          </a:p>
        </p:txBody>
      </p:sp>
      <p:sp>
        <p:nvSpPr>
          <p:cNvPr id="103427" name="Subtitle 2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8569325" cy="42481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b="1" dirty="0" smtClean="0"/>
              <a:t>Enhancement </a:t>
            </a:r>
            <a:r>
              <a:rPr lang="id-ID" b="1" dirty="0" smtClean="0"/>
              <a:t>The </a:t>
            </a:r>
            <a:r>
              <a:rPr lang="en-US" b="1" dirty="0" smtClean="0"/>
              <a:t>Sovereignty </a:t>
            </a:r>
            <a:r>
              <a:rPr lang="id-ID" b="1" dirty="0" smtClean="0"/>
              <a:t>of </a:t>
            </a:r>
            <a:r>
              <a:rPr lang="en-US" b="1" dirty="0" smtClean="0"/>
              <a:t>Food</a:t>
            </a:r>
            <a:r>
              <a:rPr lang="id-ID" b="1" dirty="0" smtClean="0"/>
              <a:t>.</a:t>
            </a:r>
          </a:p>
          <a:p>
            <a:pPr algn="just">
              <a:defRPr/>
            </a:pPr>
            <a:r>
              <a:rPr lang="id-ID" altLang="id-ID" sz="2000" dirty="0" smtClean="0">
                <a:solidFill>
                  <a:schemeClr val="tx1"/>
                </a:solidFill>
              </a:rPr>
              <a:t>Food sovereignty is reflected on the power on independently regulate food problems. The concrete reflections are:</a:t>
            </a:r>
          </a:p>
          <a:p>
            <a:pPr algn="just">
              <a:defRPr/>
            </a:pPr>
            <a:r>
              <a:rPr lang="id-ID" altLang="id-ID" sz="2000" dirty="0" smtClean="0">
                <a:solidFill>
                  <a:schemeClr val="tx1"/>
                </a:solidFill>
              </a:rPr>
              <a:t>1. Enough Food supplies for Indonesian people which are produced by domestic farmers.</a:t>
            </a:r>
          </a:p>
          <a:p>
            <a:pPr algn="just">
              <a:defRPr/>
            </a:pPr>
            <a:r>
              <a:rPr lang="id-ID" altLang="id-ID" sz="2000" dirty="0" smtClean="0">
                <a:solidFill>
                  <a:schemeClr val="tx1"/>
                </a:solidFill>
              </a:rPr>
              <a:t>2. The Policy of food that is made by Ministry of Agriculture must not be interveted by other country.</a:t>
            </a:r>
          </a:p>
          <a:p>
            <a:pPr algn="just">
              <a:defRPr/>
            </a:pPr>
            <a:r>
              <a:rPr lang="id-ID" altLang="id-ID" sz="2000" dirty="0" smtClean="0">
                <a:solidFill>
                  <a:schemeClr val="tx1"/>
                </a:solidFill>
              </a:rPr>
              <a:t>3. The power of government in protecting the farmers.</a:t>
            </a:r>
          </a:p>
          <a:p>
            <a:pPr algn="just">
              <a:defRPr/>
            </a:pPr>
            <a:r>
              <a:rPr lang="id-ID" altLang="id-ID" sz="2000" dirty="0" smtClean="0">
                <a:solidFill>
                  <a:schemeClr val="tx1"/>
                </a:solidFill>
              </a:rPr>
              <a:t>4. The power of government  in order to make prosperous to farmers</a:t>
            </a:r>
          </a:p>
          <a:p>
            <a:pPr algn="just">
              <a:defRPr/>
            </a:pPr>
            <a:endParaRPr lang="id-ID" altLang="id-ID" sz="2000" dirty="0" smtClean="0">
              <a:solidFill>
                <a:schemeClr val="tx1"/>
              </a:solidFill>
            </a:endParaRPr>
          </a:p>
        </p:txBody>
      </p:sp>
      <p:sp>
        <p:nvSpPr>
          <p:cNvPr id="26628" name="Slide Number Placeholder 17"/>
          <p:cNvSpPr txBox="1">
            <a:spLocks/>
          </p:cNvSpPr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0" rIns="91236" bIns="45610" anchor="ctr"/>
          <a:lstStyle/>
          <a:p>
            <a:pPr algn="ctr" eaLnBrk="1" hangingPunct="1"/>
            <a:fld id="{AF950F27-5EEE-4F41-91EC-252766E5A511}" type="slidenum">
              <a:rPr lang="en-US" altLang="id-ID" sz="14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pPr algn="ctr" eaLnBrk="1" hangingPunct="1"/>
              <a:t>19</a:t>
            </a:fld>
            <a:endParaRPr lang="en-US" altLang="id-ID" sz="1400" b="1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WHY FARMERS?</a:t>
            </a:r>
          </a:p>
          <a:p>
            <a:r>
              <a:rPr lang="id-ID" dirty="0" smtClean="0"/>
              <a:t>WHY FOOD?</a:t>
            </a:r>
          </a:p>
          <a:p>
            <a:pPr lvl="1"/>
            <a:r>
              <a:rPr lang="id-ID" dirty="0" smtClean="0"/>
              <a:t>Food is a mojor requirement of human being.</a:t>
            </a:r>
          </a:p>
          <a:p>
            <a:pPr lvl="1"/>
            <a:r>
              <a:rPr lang="id-ID" dirty="0" smtClean="0"/>
              <a:t>When Indonesian people can not produce enough food, how is the fate of the population?</a:t>
            </a:r>
          </a:p>
          <a:p>
            <a:pPr lvl="1"/>
            <a:r>
              <a:rPr lang="id-ID" dirty="0" smtClean="0"/>
              <a:t>The total amount of Indonesian </a:t>
            </a:r>
            <a:r>
              <a:rPr lang="en-US" dirty="0" smtClean="0"/>
              <a:t>population </a:t>
            </a:r>
            <a:r>
              <a:rPr lang="id-ID" dirty="0" smtClean="0"/>
              <a:t>always increases every year.</a:t>
            </a:r>
          </a:p>
          <a:p>
            <a:pPr lvl="1"/>
            <a:r>
              <a:rPr lang="en-US" dirty="0" smtClean="0"/>
              <a:t>W</a:t>
            </a:r>
            <a:r>
              <a:rPr lang="id-ID" dirty="0" smtClean="0"/>
              <a:t>ill </a:t>
            </a:r>
            <a:r>
              <a:rPr lang="en-US" dirty="0" smtClean="0"/>
              <a:t>Indonesia</a:t>
            </a:r>
            <a:r>
              <a:rPr lang="id-ID" dirty="0" smtClean="0"/>
              <a:t> people </a:t>
            </a:r>
            <a:r>
              <a:rPr lang="en-US" dirty="0" smtClean="0"/>
              <a:t>always import food from other countries?</a:t>
            </a:r>
            <a:endParaRPr lang="id-ID" dirty="0" smtClean="0"/>
          </a:p>
          <a:p>
            <a:r>
              <a:rPr lang="id-ID" dirty="0" smtClean="0"/>
              <a:t>WHY SOCIAL WELFARE?</a:t>
            </a:r>
          </a:p>
          <a:p>
            <a:pPr lvl="1"/>
            <a:r>
              <a:rPr lang="id-ID" dirty="0" smtClean="0"/>
              <a:t>In this section will be discussed the relationship between farmers and social welfare.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INTRODUCTION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88355" y="2137186"/>
            <a:ext cx="2820224" cy="2803982"/>
            <a:chOff x="2844800" y="1828800"/>
            <a:chExt cx="2235200" cy="2235200"/>
          </a:xfrm>
          <a:solidFill>
            <a:srgbClr val="008000"/>
          </a:solidFill>
        </p:grpSpPr>
        <p:sp>
          <p:nvSpPr>
            <p:cNvPr id="6" name="Shape 5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/>
            <p:cNvSpPr/>
            <p:nvPr/>
          </p:nvSpPr>
          <p:spPr>
            <a:xfrm>
              <a:off x="3207791" y="2352385"/>
              <a:ext cx="1475051" cy="11489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200" b="1" dirty="0"/>
                <a:t>KEMENTERIAN</a:t>
              </a:r>
              <a:r>
                <a:rPr lang="id-ID" sz="2000" b="1" dirty="0"/>
                <a:t> PERTANIAN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845149" y="908720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9" name="Shape 8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3294175" y="2352385"/>
              <a:ext cx="1336450" cy="11489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400" b="1" dirty="0"/>
                <a:t>KEMEN.   P U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978749" y="2743200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12" name="Shape 11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/>
            <p:cNvSpPr/>
            <p:nvPr/>
          </p:nvSpPr>
          <p:spPr>
            <a:xfrm>
              <a:off x="3294175" y="2352385"/>
              <a:ext cx="1336450" cy="1148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/>
                <a:t>KEMEN PERINDUSTRIAN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 rot="19720080">
            <a:off x="3843214" y="4960026"/>
            <a:ext cx="1336451" cy="1261481"/>
            <a:chOff x="2844800" y="1828800"/>
            <a:chExt cx="2235200" cy="2235200"/>
          </a:xfrm>
          <a:solidFill>
            <a:srgbClr val="FFC000"/>
          </a:solidFill>
        </p:grpSpPr>
        <p:sp>
          <p:nvSpPr>
            <p:cNvPr id="18" name="Shape 17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hape 4"/>
            <p:cNvSpPr/>
            <p:nvPr/>
          </p:nvSpPr>
          <p:spPr>
            <a:xfrm rot="1879920">
              <a:off x="3294174" y="2352385"/>
              <a:ext cx="1336449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rgbClr val="0000CC"/>
                  </a:solidFill>
                </a:rPr>
                <a:t>BULOG</a:t>
              </a:r>
            </a:p>
          </p:txBody>
        </p:sp>
      </p:grpSp>
      <p:grpSp>
        <p:nvGrpSpPr>
          <p:cNvPr id="8" name="Group 19"/>
          <p:cNvGrpSpPr/>
          <p:nvPr/>
        </p:nvGrpSpPr>
        <p:grpSpPr>
          <a:xfrm rot="19720080">
            <a:off x="1830735" y="2846293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21" name="Shape 20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4"/>
            <p:cNvSpPr/>
            <p:nvPr/>
          </p:nvSpPr>
          <p:spPr>
            <a:xfrm rot="1879920">
              <a:off x="3174196" y="2341982"/>
              <a:ext cx="1544144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PUPUK INDONESIA HOLDING COMPANY (PIHC)</a:t>
              </a:r>
            </a:p>
          </p:txBody>
        </p:sp>
      </p:grpSp>
      <p:grpSp>
        <p:nvGrpSpPr>
          <p:cNvPr id="11" name="Group 25"/>
          <p:cNvGrpSpPr/>
          <p:nvPr/>
        </p:nvGrpSpPr>
        <p:grpSpPr>
          <a:xfrm rot="19720080">
            <a:off x="5488335" y="4274226"/>
            <a:ext cx="1336451" cy="1261481"/>
            <a:chOff x="2844800" y="1828800"/>
            <a:chExt cx="2235200" cy="2235200"/>
          </a:xfrm>
          <a:solidFill>
            <a:srgbClr val="FFC000"/>
          </a:solidFill>
        </p:grpSpPr>
        <p:sp>
          <p:nvSpPr>
            <p:cNvPr id="27" name="Shape 26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hape 4"/>
            <p:cNvSpPr/>
            <p:nvPr/>
          </p:nvSpPr>
          <p:spPr>
            <a:xfrm rot="1879920">
              <a:off x="3283512" y="2392658"/>
              <a:ext cx="1482660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rgbClr val="0000CC"/>
                  </a:solidFill>
                </a:rPr>
                <a:t>KEMENDAG</a:t>
              </a:r>
            </a:p>
          </p:txBody>
        </p:sp>
      </p:grpSp>
      <p:grpSp>
        <p:nvGrpSpPr>
          <p:cNvPr id="14" name="Group 31"/>
          <p:cNvGrpSpPr/>
          <p:nvPr/>
        </p:nvGrpSpPr>
        <p:grpSpPr>
          <a:xfrm rot="21243311">
            <a:off x="2259416" y="1589817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33" name="Shape 32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hape 4"/>
            <p:cNvSpPr/>
            <p:nvPr/>
          </p:nvSpPr>
          <p:spPr>
            <a:xfrm rot="356689">
              <a:off x="2975041" y="2484055"/>
              <a:ext cx="1952675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chemeClr val="bg1"/>
                  </a:solidFill>
                </a:rPr>
                <a:t>PT SHS, PT PERTANI, PENANGKAR</a:t>
              </a:r>
            </a:p>
          </p:txBody>
        </p:sp>
      </p:grpSp>
      <p:grpSp>
        <p:nvGrpSpPr>
          <p:cNvPr id="15" name="Group 37"/>
          <p:cNvGrpSpPr/>
          <p:nvPr/>
        </p:nvGrpSpPr>
        <p:grpSpPr>
          <a:xfrm rot="21080045">
            <a:off x="5510342" y="1464436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39" name="Shape 38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Shape 4"/>
            <p:cNvSpPr/>
            <p:nvPr/>
          </p:nvSpPr>
          <p:spPr>
            <a:xfrm rot="519955">
              <a:off x="3294175" y="2352385"/>
              <a:ext cx="1336449" cy="11489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>
                  <a:solidFill>
                    <a:srgbClr val="0000CC"/>
                  </a:solidFill>
                </a:rPr>
                <a:t>BPS</a:t>
              </a:r>
            </a:p>
          </p:txBody>
        </p:sp>
      </p:grpSp>
      <p:sp>
        <p:nvSpPr>
          <p:cNvPr id="46090" name="TextBox 40"/>
          <p:cNvSpPr txBox="1">
            <a:spLocks noChangeArrowheads="1"/>
          </p:cNvSpPr>
          <p:nvPr/>
        </p:nvSpPr>
        <p:spPr bwMode="auto">
          <a:xfrm>
            <a:off x="355600" y="838200"/>
            <a:ext cx="3416300" cy="44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3000"/>
              </a:lnSpc>
            </a:pPr>
            <a:r>
              <a:rPr lang="id-ID" altLang="en-US" sz="1400" b="1" dirty="0">
                <a:latin typeface="Tahoma" pitchFamily="34" charset="0"/>
                <a:cs typeface="Tahoma" pitchFamily="34" charset="0"/>
              </a:rPr>
              <a:t>Revitalisasi jaringan irigasi primer dan sekunder</a:t>
            </a:r>
          </a:p>
        </p:txBody>
      </p:sp>
      <p:sp>
        <p:nvSpPr>
          <p:cNvPr id="46091" name="TextBox 42"/>
          <p:cNvSpPr txBox="1">
            <a:spLocks noChangeArrowheads="1"/>
          </p:cNvSpPr>
          <p:nvPr/>
        </p:nvSpPr>
        <p:spPr bwMode="auto">
          <a:xfrm>
            <a:off x="6934200" y="1219200"/>
            <a:ext cx="1949450" cy="146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>
                <a:latin typeface="Tahoma" pitchFamily="34" charset="0"/>
                <a:cs typeface="Tahoma" pitchFamily="34" charset="0"/>
              </a:rPr>
              <a:t>Sinergi pemahaman program produksi  (perluasan lahan, budidaya, pascapanen, dan  konsumsi)</a:t>
            </a:r>
          </a:p>
          <a:p>
            <a:pPr marL="182563" indent="-18256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d-ID" altLang="en-US" sz="1200" b="1">
                <a:latin typeface="Tahoma" pitchFamily="34" charset="0"/>
                <a:cs typeface="Tahoma" pitchFamily="34" charset="0"/>
              </a:rPr>
              <a:t>Akurasi data</a:t>
            </a:r>
          </a:p>
        </p:txBody>
      </p:sp>
      <p:sp>
        <p:nvSpPr>
          <p:cNvPr id="46092" name="Rectangle 44"/>
          <p:cNvSpPr>
            <a:spLocks noChangeArrowheads="1"/>
          </p:cNvSpPr>
          <p:nvPr/>
        </p:nvSpPr>
        <p:spPr bwMode="auto">
          <a:xfrm>
            <a:off x="7239000" y="3276600"/>
            <a:ext cx="183197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1200" b="1">
                <a:latin typeface="Tahoma" pitchFamily="34" charset="0"/>
                <a:cs typeface="Tahoma" pitchFamily="34" charset="0"/>
              </a:rPr>
              <a:t>Revitalisasi penggilingan padi, penguatan industri pakan</a:t>
            </a:r>
            <a:endParaRPr lang="en-US" altLang="en-US" sz="1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3" name="TextBox 45"/>
          <p:cNvSpPr txBox="1">
            <a:spLocks noChangeArrowheads="1"/>
          </p:cNvSpPr>
          <p:nvPr/>
        </p:nvSpPr>
        <p:spPr bwMode="auto">
          <a:xfrm>
            <a:off x="6629400" y="5033963"/>
            <a:ext cx="24638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>
                <a:latin typeface="Tahoma" pitchFamily="34" charset="0"/>
                <a:cs typeface="Tahoma" pitchFamily="34" charset="0"/>
              </a:rPr>
              <a:t>Penetapan harga dan kelancaran distribusi beras jagung dan kedelai</a:t>
            </a:r>
          </a:p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>
                <a:latin typeface="Tahoma" pitchFamily="34" charset="0"/>
                <a:cs typeface="Tahoma" pitchFamily="34" charset="0"/>
              </a:rPr>
              <a:t>Pengaturan importasi sapi bakalan dan daging</a:t>
            </a:r>
            <a:endParaRPr lang="en-US" altLang="en-US" sz="1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4" name="TextBox 46"/>
          <p:cNvSpPr txBox="1">
            <a:spLocks noChangeArrowheads="1"/>
          </p:cNvSpPr>
          <p:nvPr/>
        </p:nvSpPr>
        <p:spPr bwMode="auto">
          <a:xfrm>
            <a:off x="1066800" y="5791200"/>
            <a:ext cx="28575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eaLnBrk="1" fontAlgn="ctr" hangingPunct="1"/>
            <a:r>
              <a:rPr lang="en-US" altLang="en-US" sz="1200" b="1">
                <a:latin typeface="Tahoma" pitchFamily="34" charset="0"/>
                <a:cs typeface="Tahoma" pitchFamily="34" charset="0"/>
              </a:rPr>
              <a:t>P</a:t>
            </a:r>
            <a:r>
              <a:rPr lang="id-ID" altLang="en-US" sz="1200" b="1">
                <a:latin typeface="Tahoma" pitchFamily="34" charset="0"/>
                <a:cs typeface="Tahoma" pitchFamily="34" charset="0"/>
              </a:rPr>
              <a:t>enyediaan beras dalam negeri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8219" y="3304401"/>
            <a:ext cx="17867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Penyediaan pupuk</a:t>
            </a:r>
            <a:endParaRPr lang="id-ID" sz="1200" b="1" strike="dbl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5849" y="2020669"/>
            <a:ext cx="18115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Penyediaan benih unggul padi, jagung dan kedelai</a:t>
            </a:r>
            <a:endParaRPr lang="id-ID" sz="1200" b="1" strike="dbl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38100"/>
            <a:ext cx="91440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900" dirty="0">
                <a:latin typeface="Britannic Bold" pitchFamily="34" charset="0"/>
                <a:ea typeface="+mj-ea"/>
                <a:cs typeface="+mj-cs"/>
              </a:rPr>
              <a:t>DUKUNGAN </a:t>
            </a:r>
            <a:r>
              <a:rPr lang="id-ID" sz="1900" dirty="0">
                <a:latin typeface="Britannic Bold" pitchFamily="34" charset="0"/>
                <a:ea typeface="+mj-ea"/>
                <a:cs typeface="+mj-cs"/>
              </a:rPr>
              <a:t>SINERGI LINTAS SEKTOR UNTUK PENCAPAIAN SWASEMBADA PADI, </a:t>
            </a:r>
            <a:endParaRPr lang="en-US" sz="1900" dirty="0">
              <a:latin typeface="Britannic Bold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id-ID" sz="1900" dirty="0">
                <a:latin typeface="Britannic Bold" pitchFamily="34" charset="0"/>
                <a:ea typeface="+mj-ea"/>
                <a:cs typeface="+mj-cs"/>
              </a:rPr>
              <a:t>JAGUNG &amp; KEDELAI MELALUI PERBAIKAN JARINGAN IRIGASI</a:t>
            </a:r>
          </a:p>
        </p:txBody>
      </p:sp>
      <p:sp>
        <p:nvSpPr>
          <p:cNvPr id="46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46987-DBF0-4FC5-A59A-42636C7B446A}" type="slidenum">
              <a:rPr lang="en-US" altLang="en-US">
                <a:solidFill>
                  <a:schemeClr val="bg1"/>
                </a:solidFill>
                <a:latin typeface="Arial" pitchFamily="34" charset="0"/>
              </a:rPr>
              <a:pPr/>
              <a:t>20</a:t>
            </a:fld>
            <a:endParaRPr lang="en-US" altLang="en-US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6" name="Group 19"/>
          <p:cNvGrpSpPr/>
          <p:nvPr/>
        </p:nvGrpSpPr>
        <p:grpSpPr>
          <a:xfrm rot="19720080">
            <a:off x="2319214" y="4274226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54" name="Shape 5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Shape 4"/>
            <p:cNvSpPr/>
            <p:nvPr/>
          </p:nvSpPr>
          <p:spPr>
            <a:xfrm rot="1879920">
              <a:off x="3174196" y="2341982"/>
              <a:ext cx="1544144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KOPTI</a:t>
              </a:r>
            </a:p>
          </p:txBody>
        </p:sp>
      </p:grpSp>
      <p:sp>
        <p:nvSpPr>
          <p:cNvPr id="46102" name="TextBox 46"/>
          <p:cNvSpPr txBox="1">
            <a:spLocks noChangeArrowheads="1"/>
          </p:cNvSpPr>
          <p:nvPr/>
        </p:nvSpPr>
        <p:spPr bwMode="auto">
          <a:xfrm>
            <a:off x="228600" y="4687888"/>
            <a:ext cx="21336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eaLnBrk="1" fontAlgn="ctr" hangingPunct="1"/>
            <a:r>
              <a:rPr lang="en-US" altLang="en-US" sz="1200" b="1">
                <a:latin typeface="Tahoma" pitchFamily="34" charset="0"/>
                <a:cs typeface="Tahoma" pitchFamily="34" charset="0"/>
              </a:rPr>
              <a:t>P</a:t>
            </a:r>
            <a:r>
              <a:rPr lang="id-ID" altLang="en-US" sz="1200" b="1">
                <a:latin typeface="Tahoma" pitchFamily="34" charset="0"/>
                <a:cs typeface="Tahoma" pitchFamily="34" charset="0"/>
              </a:rPr>
              <a:t>enyerapan produksi kedelai untuk tahu dan tempe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88355" y="2137186"/>
            <a:ext cx="2820224" cy="2803982"/>
            <a:chOff x="2844800" y="1828800"/>
            <a:chExt cx="2235200" cy="2235200"/>
          </a:xfrm>
          <a:solidFill>
            <a:srgbClr val="008000"/>
          </a:solidFill>
        </p:grpSpPr>
        <p:sp>
          <p:nvSpPr>
            <p:cNvPr id="6" name="Shape 5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/>
            <p:cNvSpPr/>
            <p:nvPr/>
          </p:nvSpPr>
          <p:spPr>
            <a:xfrm>
              <a:off x="3207791" y="2352385"/>
              <a:ext cx="1475051" cy="11489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200" b="1" dirty="0" smtClean="0"/>
                <a:t>MINISTRY OF AGRICULTURE</a:t>
              </a:r>
              <a:endParaRPr lang="id-ID" sz="2000" b="1" dirty="0"/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845149" y="908720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9" name="Shape 8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3294175" y="2352385"/>
              <a:ext cx="1336450" cy="11489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000" b="1" dirty="0" smtClean="0"/>
                <a:t>MINISTRY OF PUBLIC WORK</a:t>
              </a:r>
              <a:endParaRPr lang="id-ID" sz="1000" b="1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978749" y="2743200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12" name="Shape 11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hape 4"/>
            <p:cNvSpPr/>
            <p:nvPr/>
          </p:nvSpPr>
          <p:spPr>
            <a:xfrm>
              <a:off x="3294175" y="2352385"/>
              <a:ext cx="1336450" cy="1148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 smtClean="0"/>
                <a:t>MINISTRY OF INDUSTRY</a:t>
              </a:r>
              <a:endParaRPr lang="id-ID" sz="1200" dirty="0"/>
            </a:p>
          </p:txBody>
        </p:sp>
      </p:grpSp>
      <p:grpSp>
        <p:nvGrpSpPr>
          <p:cNvPr id="5" name="Group 16"/>
          <p:cNvGrpSpPr/>
          <p:nvPr/>
        </p:nvGrpSpPr>
        <p:grpSpPr>
          <a:xfrm rot="19720080">
            <a:off x="3843214" y="4960026"/>
            <a:ext cx="1336451" cy="1261481"/>
            <a:chOff x="2844800" y="1828800"/>
            <a:chExt cx="2235200" cy="2235200"/>
          </a:xfrm>
          <a:solidFill>
            <a:srgbClr val="FFC000"/>
          </a:solidFill>
        </p:grpSpPr>
        <p:sp>
          <p:nvSpPr>
            <p:cNvPr id="18" name="Shape 17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hape 4"/>
            <p:cNvSpPr/>
            <p:nvPr/>
          </p:nvSpPr>
          <p:spPr>
            <a:xfrm rot="1879920">
              <a:off x="3294174" y="2352385"/>
              <a:ext cx="1336449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rgbClr val="0000CC"/>
                  </a:solidFill>
                </a:rPr>
                <a:t>BULOG</a:t>
              </a:r>
            </a:p>
          </p:txBody>
        </p:sp>
      </p:grpSp>
      <p:grpSp>
        <p:nvGrpSpPr>
          <p:cNvPr id="8" name="Group 19"/>
          <p:cNvGrpSpPr/>
          <p:nvPr/>
        </p:nvGrpSpPr>
        <p:grpSpPr>
          <a:xfrm rot="19720080">
            <a:off x="1830735" y="2846293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21" name="Shape 20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hape 4"/>
            <p:cNvSpPr/>
            <p:nvPr/>
          </p:nvSpPr>
          <p:spPr>
            <a:xfrm rot="1879920">
              <a:off x="3174196" y="2341982"/>
              <a:ext cx="1544144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PUPUK INDONESIA HOLDING COMPANY (PIHC)</a:t>
              </a:r>
            </a:p>
          </p:txBody>
        </p:sp>
      </p:grpSp>
      <p:grpSp>
        <p:nvGrpSpPr>
          <p:cNvPr id="11" name="Group 25"/>
          <p:cNvGrpSpPr/>
          <p:nvPr/>
        </p:nvGrpSpPr>
        <p:grpSpPr>
          <a:xfrm rot="19720080">
            <a:off x="5488335" y="4274226"/>
            <a:ext cx="1336451" cy="1261481"/>
            <a:chOff x="2844800" y="1828800"/>
            <a:chExt cx="2235200" cy="2235200"/>
          </a:xfrm>
          <a:solidFill>
            <a:srgbClr val="FFC000"/>
          </a:solidFill>
        </p:grpSpPr>
        <p:sp>
          <p:nvSpPr>
            <p:cNvPr id="27" name="Shape 26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hape 4"/>
            <p:cNvSpPr/>
            <p:nvPr/>
          </p:nvSpPr>
          <p:spPr>
            <a:xfrm rot="1879920">
              <a:off x="3283512" y="2392658"/>
              <a:ext cx="1482660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 smtClean="0">
                  <a:solidFill>
                    <a:srgbClr val="0000CC"/>
                  </a:solidFill>
                </a:rPr>
                <a:t>MINISTRY OF TRADE</a:t>
              </a:r>
              <a:endParaRPr lang="id-ID" sz="12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4" name="Group 31"/>
          <p:cNvGrpSpPr/>
          <p:nvPr/>
        </p:nvGrpSpPr>
        <p:grpSpPr>
          <a:xfrm rot="21243311">
            <a:off x="2259416" y="1589817"/>
            <a:ext cx="1336451" cy="1261481"/>
            <a:chOff x="2844800" y="1828800"/>
            <a:chExt cx="2235200" cy="2235200"/>
          </a:xfrm>
          <a:solidFill>
            <a:srgbClr val="C00000"/>
          </a:solidFill>
        </p:grpSpPr>
        <p:sp>
          <p:nvSpPr>
            <p:cNvPr id="33" name="Shape 32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hape 4"/>
            <p:cNvSpPr/>
            <p:nvPr/>
          </p:nvSpPr>
          <p:spPr>
            <a:xfrm rot="356689">
              <a:off x="2975041" y="2484055"/>
              <a:ext cx="1952675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000" b="1" dirty="0" smtClean="0">
                  <a:solidFill>
                    <a:schemeClr val="bg1"/>
                  </a:solidFill>
                </a:rPr>
                <a:t>LIMITED LIABILITY COMPANY: (pertani, penangkar)</a:t>
              </a:r>
              <a:endParaRPr lang="id-ID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 rot="21080045">
            <a:off x="5510342" y="1464436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39" name="Shape 38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Shape 4"/>
            <p:cNvSpPr/>
            <p:nvPr/>
          </p:nvSpPr>
          <p:spPr>
            <a:xfrm rot="519955">
              <a:off x="3294175" y="2352385"/>
              <a:ext cx="1336449" cy="11489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000" dirty="0" smtClean="0">
                  <a:solidFill>
                    <a:srgbClr val="0000CC"/>
                  </a:solidFill>
                </a:rPr>
                <a:t>CENTRAL BEUREU OF STATISTICS</a:t>
              </a:r>
            </a:p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000" dirty="0" smtClean="0">
                  <a:solidFill>
                    <a:srgbClr val="0000CC"/>
                  </a:solidFill>
                </a:rPr>
                <a:t>(bps)</a:t>
              </a:r>
              <a:endParaRPr lang="id-ID" sz="1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6090" name="TextBox 40"/>
          <p:cNvSpPr txBox="1">
            <a:spLocks noChangeArrowheads="1"/>
          </p:cNvSpPr>
          <p:nvPr/>
        </p:nvSpPr>
        <p:spPr bwMode="auto">
          <a:xfrm>
            <a:off x="355600" y="838200"/>
            <a:ext cx="3416300" cy="27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3000"/>
              </a:lnSpc>
            </a:pPr>
            <a:r>
              <a:rPr lang="id-ID" altLang="en-US" sz="1400" b="1" dirty="0" smtClean="0">
                <a:latin typeface="Tahoma" pitchFamily="34" charset="0"/>
                <a:cs typeface="Tahoma" pitchFamily="34" charset="0"/>
              </a:rPr>
              <a:t>Revitalization of irrigation</a:t>
            </a:r>
            <a:endParaRPr lang="id-ID" alt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1" name="TextBox 42"/>
          <p:cNvSpPr txBox="1">
            <a:spLocks noChangeArrowheads="1"/>
          </p:cNvSpPr>
          <p:nvPr/>
        </p:nvSpPr>
        <p:spPr bwMode="auto">
          <a:xfrm>
            <a:off x="6934200" y="1219200"/>
            <a:ext cx="1949450" cy="1646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Understanding of the production program  (expansion of land, cultivation, post-harvest, consumption)</a:t>
            </a:r>
            <a:endParaRPr lang="id-ID" altLang="en-US" sz="1200" b="1" dirty="0">
              <a:latin typeface="Tahoma" pitchFamily="34" charset="0"/>
              <a:cs typeface="Tahoma" pitchFamily="34" charset="0"/>
            </a:endParaRPr>
          </a:p>
          <a:p>
            <a:pPr marL="182563" indent="-182563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Accuracy of datas</a:t>
            </a:r>
            <a:endParaRPr lang="id-ID" alt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2" name="Rectangle 44"/>
          <p:cNvSpPr>
            <a:spLocks noChangeArrowheads="1"/>
          </p:cNvSpPr>
          <p:nvPr/>
        </p:nvSpPr>
        <p:spPr bwMode="auto">
          <a:xfrm>
            <a:off x="7239000" y="3276600"/>
            <a:ext cx="183197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Revitalization of Rice Mill</a:t>
            </a:r>
            <a:endParaRPr lang="en-US" alt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3" name="TextBox 45"/>
          <p:cNvSpPr txBox="1">
            <a:spLocks noChangeArrowheads="1"/>
          </p:cNvSpPr>
          <p:nvPr/>
        </p:nvSpPr>
        <p:spPr bwMode="auto">
          <a:xfrm>
            <a:off x="6629400" y="5033963"/>
            <a:ext cx="24638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Price fixing </a:t>
            </a:r>
            <a:endParaRPr lang="id-ID" altLang="en-US" sz="1200" b="1" dirty="0">
              <a:latin typeface="Tahoma" pitchFamily="34" charset="0"/>
              <a:cs typeface="Tahoma" pitchFamily="34" charset="0"/>
            </a:endParaRPr>
          </a:p>
          <a:p>
            <a:pPr marL="182563" indent="-182563" eaLnBrk="1" hangingPunct="1">
              <a:buFont typeface="Arial" pitchFamily="34" charset="0"/>
              <a:buChar char="•"/>
            </a:pPr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Regulation of import</a:t>
            </a:r>
            <a:endParaRPr lang="en-US" alt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94" name="TextBox 46"/>
          <p:cNvSpPr txBox="1">
            <a:spLocks noChangeArrowheads="1"/>
          </p:cNvSpPr>
          <p:nvPr/>
        </p:nvSpPr>
        <p:spPr bwMode="auto">
          <a:xfrm>
            <a:off x="1066800" y="5791200"/>
            <a:ext cx="28575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eaLnBrk="1" fontAlgn="ctr" hangingPunct="1"/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Rice Supply from Indonesia</a:t>
            </a:r>
            <a:endParaRPr lang="id-ID" alt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219" y="3304401"/>
            <a:ext cx="17867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Fertilizer Supply</a:t>
            </a:r>
            <a:endParaRPr lang="id-ID" sz="1200" b="1" strike="dbl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5849" y="2020669"/>
            <a:ext cx="1811551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d-ID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Supplying seeds</a:t>
            </a:r>
            <a:endParaRPr lang="id-ID" sz="1200" b="1" strike="dbl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38100"/>
            <a:ext cx="91440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id-ID" sz="1900" dirty="0" smtClean="0">
                <a:latin typeface="Britannic Bold" pitchFamily="34" charset="0"/>
                <a:ea typeface="+mj-ea"/>
                <a:cs typeface="+mj-cs"/>
              </a:rPr>
              <a:t>SYNERGISTIC SUPPORTING FROM OTHER SECTORS FOR THE ACHIEVMENT OF  FOOD SELF SUFFICIENCY OF RICE, CORN, SOY</a:t>
            </a:r>
            <a:endParaRPr lang="id-ID" sz="1900" dirty="0"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46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46987-DBF0-4FC5-A59A-42636C7B446A}" type="slidenum">
              <a:rPr lang="en-US" altLang="en-US">
                <a:solidFill>
                  <a:schemeClr val="bg1"/>
                </a:solidFill>
                <a:latin typeface="Arial" pitchFamily="34" charset="0"/>
              </a:rPr>
              <a:pPr/>
              <a:t>21</a:t>
            </a:fld>
            <a:endParaRPr lang="en-US" altLang="en-US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6" name="Group 19"/>
          <p:cNvGrpSpPr/>
          <p:nvPr/>
        </p:nvGrpSpPr>
        <p:grpSpPr>
          <a:xfrm rot="19720080">
            <a:off x="2319214" y="4274226"/>
            <a:ext cx="1336451" cy="1261481"/>
            <a:chOff x="2844800" y="1828800"/>
            <a:chExt cx="2235200" cy="2235200"/>
          </a:xfrm>
          <a:solidFill>
            <a:srgbClr val="92D050"/>
          </a:solidFill>
        </p:grpSpPr>
        <p:sp>
          <p:nvSpPr>
            <p:cNvPr id="54" name="Shape 5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Shape 4"/>
            <p:cNvSpPr/>
            <p:nvPr/>
          </p:nvSpPr>
          <p:spPr>
            <a:xfrm rot="1879920">
              <a:off x="3174196" y="2341982"/>
              <a:ext cx="1544144" cy="11489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866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KOPTI</a:t>
              </a:r>
            </a:p>
          </p:txBody>
        </p:sp>
      </p:grpSp>
      <p:sp>
        <p:nvSpPr>
          <p:cNvPr id="46102" name="TextBox 46"/>
          <p:cNvSpPr txBox="1">
            <a:spLocks noChangeArrowheads="1"/>
          </p:cNvSpPr>
          <p:nvPr/>
        </p:nvSpPr>
        <p:spPr bwMode="auto">
          <a:xfrm>
            <a:off x="228600" y="4687888"/>
            <a:ext cx="21336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eaLnBrk="1" fontAlgn="ctr" hangingPunct="1"/>
            <a:r>
              <a:rPr lang="id-ID" altLang="en-US" sz="1200" b="1" dirty="0" smtClean="0">
                <a:latin typeface="Tahoma" pitchFamily="34" charset="0"/>
                <a:cs typeface="Tahoma" pitchFamily="34" charset="0"/>
              </a:rPr>
              <a:t>Production Apsorbtion</a:t>
            </a:r>
            <a:endParaRPr lang="id-ID" altLang="en-US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282575" y="811213"/>
            <a:ext cx="8610600" cy="424709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236" tIns="45610" rIns="91236" bIns="4561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+mj-lt"/>
              <a:buAutoNum type="arabicPeriod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increase  of food supply from Indonesian farmers:</a:t>
            </a:r>
          </a:p>
          <a:p>
            <a:pPr marL="536575" lvl="1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Rice</a:t>
            </a:r>
          </a:p>
          <a:p>
            <a:pPr marL="536575" lvl="1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Soy</a:t>
            </a:r>
          </a:p>
          <a:p>
            <a:pPr marL="536575" lvl="1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Corn</a:t>
            </a:r>
          </a:p>
          <a:p>
            <a:pPr marL="536575" lvl="1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Beef</a:t>
            </a:r>
          </a:p>
          <a:p>
            <a:pPr marL="536575" lvl="1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Sugar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increase of Distribution of food:</a:t>
            </a:r>
          </a:p>
          <a:p>
            <a:pPr marL="536575" indent="-176213" algn="just" eaLnBrk="1" hangingPunct="1">
              <a:buFont typeface="Wingdings" panose="05000000000000000000" pitchFamily="2" charset="2"/>
              <a:buChar char="§"/>
              <a:tabLst>
                <a:tab pos="623888" algn="l"/>
              </a:tabLst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Controlling of food distribution</a:t>
            </a:r>
          </a:p>
          <a:p>
            <a:pPr marL="536575" indent="-176213" algn="just" eaLnBrk="1" hangingPunct="1">
              <a:buFont typeface="Wingdings" panose="05000000000000000000" pitchFamily="2" charset="2"/>
              <a:buChar char="§"/>
              <a:tabLst>
                <a:tab pos="623888" algn="l"/>
              </a:tabLst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Developing of logistic system</a:t>
            </a:r>
          </a:p>
          <a:p>
            <a:pPr marL="360363" indent="-360363" algn="just" eaLnBrk="1" hangingPunct="1">
              <a:buFontTx/>
              <a:buAutoNum type="arabicPeriod" startAt="3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increase of food quality</a:t>
            </a:r>
          </a:p>
          <a:p>
            <a:pPr marL="360363" indent="-360363" algn="just" eaLnBrk="1" hangingPunct="1">
              <a:buFontTx/>
              <a:buAutoNum type="arabicPeriod" startAt="3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Irrigation infrastucture is available:</a:t>
            </a:r>
          </a:p>
          <a:p>
            <a:pPr marL="536575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Irrigation networking</a:t>
            </a:r>
          </a:p>
          <a:p>
            <a:pPr marL="536575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Rehabilition for networking</a:t>
            </a:r>
          </a:p>
          <a:p>
            <a:pPr marL="536575" indent="-176213" algn="just" eaLnBrk="1" hangingPunct="1">
              <a:buFont typeface="Wingdings" panose="05000000000000000000" pitchFamily="2" charset="2"/>
              <a:buChar char="§"/>
              <a:defRPr/>
            </a:pPr>
            <a:r>
              <a:rPr lang="id-ID" altLang="id-ID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New building of  reservoir</a:t>
            </a:r>
          </a:p>
          <a:p>
            <a:pPr marL="0" indent="0" algn="just" eaLnBrk="1" hangingPunct="1">
              <a:defRPr/>
            </a:pPr>
            <a:endParaRPr lang="id-ID" altLang="id-ID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6500" name="TextBox 7"/>
          <p:cNvSpPr txBox="1">
            <a:spLocks noChangeArrowheads="1"/>
          </p:cNvSpPr>
          <p:nvPr/>
        </p:nvSpPr>
        <p:spPr bwMode="auto">
          <a:xfrm>
            <a:off x="282575" y="115888"/>
            <a:ext cx="8610600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236" tIns="45610" rIns="91236" bIns="4561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d-ID" altLang="id-ID" sz="2400" dirty="0" smtClean="0">
                <a:solidFill>
                  <a:srgbClr val="000000"/>
                </a:solidFill>
                <a:latin typeface="Britannic Bold" pitchFamily="34" charset="0"/>
              </a:rPr>
              <a:t>The Goals of Food Sovereignty  </a:t>
            </a:r>
            <a:endParaRPr lang="id-ID" altLang="id-ID" sz="2400" dirty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27652" name="Slide Number Placeholder 17"/>
          <p:cNvSpPr txBox="1">
            <a:spLocks/>
          </p:cNvSpPr>
          <p:nvPr/>
        </p:nvSpPr>
        <p:spPr bwMode="auto">
          <a:xfrm>
            <a:off x="4579938" y="6308725"/>
            <a:ext cx="4572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36" tIns="45610" rIns="91236" bIns="45610" anchor="ctr"/>
          <a:lstStyle/>
          <a:p>
            <a:pPr algn="ctr" eaLnBrk="1" hangingPunct="1"/>
            <a:fld id="{F4FAA789-AC91-4A57-A1AC-0B038E15AF9D}" type="slidenum">
              <a:rPr lang="en-US" altLang="id-ID" sz="14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pPr algn="ctr" eaLnBrk="1" hangingPunct="1"/>
              <a:t>22</a:t>
            </a:fld>
            <a:endParaRPr lang="en-US" altLang="id-ID" sz="1400" b="1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Problem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 smtClean="0"/>
              <a:t>Farming  system is  still traditional and conventional. </a:t>
            </a:r>
          </a:p>
          <a:p>
            <a:r>
              <a:rPr lang="id-ID" dirty="0" smtClean="0"/>
              <a:t>Farming  technology  has not been modern yet. It  makes young people are not interested in farming</a:t>
            </a:r>
          </a:p>
          <a:p>
            <a:r>
              <a:rPr lang="id-ID" dirty="0" smtClean="0"/>
              <a:t>Agriculture is assumed as dirty, hot, rough, not pretentious.</a:t>
            </a:r>
          </a:p>
          <a:p>
            <a:r>
              <a:rPr lang="id-ID" dirty="0" smtClean="0"/>
              <a:t>Farmer:  traditional  mind set, high resistency to change into modern system.</a:t>
            </a:r>
          </a:p>
          <a:p>
            <a:r>
              <a:rPr lang="id-ID" dirty="0" smtClean="0"/>
              <a:t>Petani: Mind set tradisional, konvensional.</a:t>
            </a:r>
          </a:p>
          <a:p>
            <a:r>
              <a:rPr lang="id-ID" dirty="0" smtClean="0"/>
              <a:t>62% of farmers  is above 55 years old, young farmers are only 12% (data January 2016)</a:t>
            </a:r>
          </a:p>
          <a:p>
            <a:r>
              <a:rPr lang="id-ID" dirty="0" smtClean="0"/>
              <a:t>In villages, most young people like working  for companies, department stores, hotels, restaurant, offices.</a:t>
            </a:r>
          </a:p>
          <a:p>
            <a:r>
              <a:rPr lang="id-ID" dirty="0" smtClean="0"/>
              <a:t>The emplyess at farming sector  is  less and less . It causes the cost for farming production  to increase. </a:t>
            </a:r>
          </a:p>
          <a:p>
            <a:r>
              <a:rPr lang="id-ID" dirty="0" smtClean="0"/>
              <a:t>Value added / Rate of Return iwill be lower. It means Indonesia farmers  are still poor.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Most of parents do not want that their children will be farmers.</a:t>
            </a:r>
          </a:p>
          <a:p>
            <a:r>
              <a:rPr lang="id-ID" dirty="0" smtClean="0"/>
              <a:t>Alignment </a:t>
            </a:r>
          </a:p>
          <a:p>
            <a:r>
              <a:rPr lang="id-ID" dirty="0" smtClean="0"/>
              <a:t>The trend of government in protecting the products of farming is still weak.</a:t>
            </a:r>
          </a:p>
          <a:p>
            <a:r>
              <a:rPr lang="id-ID" dirty="0" smtClean="0"/>
              <a:t>Such as: Harvest  is bought by traders. There is no price standar. </a:t>
            </a:r>
          </a:p>
          <a:p>
            <a:r>
              <a:rPr lang="id-ID" dirty="0" smtClean="0"/>
              <a:t>Most  young  people of Indonesian are not interested in  Agriculture education , especilly in studying formal  education. </a:t>
            </a:r>
          </a:p>
          <a:p>
            <a:r>
              <a:rPr lang="id-ID" dirty="0" smtClean="0"/>
              <a:t>There is only a few agriculture education for high school students. </a:t>
            </a:r>
          </a:p>
          <a:p>
            <a:r>
              <a:rPr lang="id-ID" dirty="0" smtClean="0"/>
              <a:t>The department of  vocational schools  such as automatic, hotels, IT, are more interesting.</a:t>
            </a:r>
          </a:p>
          <a:p>
            <a:r>
              <a:rPr lang="id-ID" dirty="0" smtClean="0"/>
              <a:t>Agriculture scientists  are less and less.</a:t>
            </a:r>
          </a:p>
          <a:p>
            <a:r>
              <a:rPr lang="id-ID" dirty="0" smtClean="0"/>
              <a:t>There are  only a few  innovative agriculture scientist in Indonesia.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Agriculture sector is the last choice of young people in finding the job.</a:t>
            </a:r>
          </a:p>
          <a:p>
            <a:r>
              <a:rPr lang="id-ID" dirty="0" smtClean="0"/>
              <a:t>Farmers are not serious in doing their farming work. It is becaused  their primary works are in other sector.</a:t>
            </a:r>
          </a:p>
          <a:p>
            <a:r>
              <a:rPr lang="id-ID" dirty="0" smtClean="0"/>
              <a:t>In this case, the result of farming job is not iptimal.</a:t>
            </a:r>
          </a:p>
          <a:p>
            <a:r>
              <a:rPr lang="id-ID" dirty="0" smtClean="0"/>
              <a:t>Government policy is not supporting: the price of fertilizer, sed, pestizide and so on.</a:t>
            </a:r>
          </a:p>
          <a:p>
            <a:r>
              <a:rPr lang="id-ID" dirty="0" smtClean="0"/>
              <a:t>Organic system of agriculture (that is environmentally friendly) is not fully implemented.</a:t>
            </a:r>
          </a:p>
          <a:p>
            <a:r>
              <a:rPr lang="id-ID" dirty="0" smtClean="0"/>
              <a:t>There is only a little of agriculture industrialization.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Recommendation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Giving appreciation to students who wants to study at agriculture departement</a:t>
            </a:r>
          </a:p>
          <a:p>
            <a:r>
              <a:rPr lang="id-ID" dirty="0" smtClean="0"/>
              <a:t>Government provides some more modern equipment to school laboratory</a:t>
            </a:r>
          </a:p>
          <a:p>
            <a:r>
              <a:rPr lang="id-ID" dirty="0" smtClean="0"/>
              <a:t>Government provides  some more modern equipmnet  to farmers</a:t>
            </a:r>
          </a:p>
          <a:p>
            <a:r>
              <a:rPr lang="id-ID" dirty="0" smtClean="0"/>
              <a:t>Subsidy is increased to farmers.</a:t>
            </a:r>
          </a:p>
          <a:p>
            <a:r>
              <a:rPr lang="id-ID" dirty="0" smtClean="0"/>
              <a:t>The budget of agriculture sector should be increased, such like Education Ministry is until 20% from total budget of Indonesian income.</a:t>
            </a:r>
          </a:p>
          <a:p>
            <a:r>
              <a:rPr lang="id-ID" dirty="0" smtClean="0"/>
              <a:t>Empowerement  to farmers is increased through Agriculture extension.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The assistance to farmers is one of programs that is designed by ministry of agriculture.</a:t>
            </a:r>
          </a:p>
          <a:p>
            <a:r>
              <a:rPr lang="id-ID" dirty="0" smtClean="0"/>
              <a:t>The approach of the assistance is group model.</a:t>
            </a:r>
          </a:p>
          <a:p>
            <a:r>
              <a:rPr lang="id-ID" dirty="0" smtClean="0"/>
              <a:t>Group approach has some benefits.</a:t>
            </a:r>
          </a:p>
          <a:p>
            <a:r>
              <a:rPr lang="id-ID" dirty="0" smtClean="0"/>
              <a:t>The benefits are: means of communication among farmers, build togetherness, take and give, help each other, etc.</a:t>
            </a:r>
          </a:p>
          <a:p>
            <a:r>
              <a:rPr lang="id-ID" dirty="0" smtClean="0"/>
              <a:t>The groups of farmer are function as conflict resolution. </a:t>
            </a:r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ambar pertemuan kelompok t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429024" cy="6000792"/>
          </a:xfrm>
          <a:prstGeom prst="rect">
            <a:avLst/>
          </a:prstGeom>
          <a:noFill/>
        </p:spPr>
      </p:pic>
      <p:pic>
        <p:nvPicPr>
          <p:cNvPr id="1028" name="Picture 4" descr="Image result for gambar pertemuan kelompok t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981580" cy="3100391"/>
          </a:xfrm>
          <a:prstGeom prst="rect">
            <a:avLst/>
          </a:prstGeom>
          <a:noFill/>
        </p:spPr>
      </p:pic>
      <p:pic>
        <p:nvPicPr>
          <p:cNvPr id="1030" name="Picture 6" descr="Image result for gotong royong peta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285728"/>
            <a:ext cx="4953030" cy="31908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357430"/>
            <a:ext cx="24527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MUTUAL COOPERATION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071546"/>
            <a:ext cx="17241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Problem solving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3643314"/>
            <a:ext cx="457740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dirty="0" smtClean="0"/>
              <a:t>Asssitance from Agriculture Extension Worker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Steps of Conflict Resolution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4282" y="2786058"/>
            <a:ext cx="828680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4332" y="2821774"/>
            <a:ext cx="2643192" cy="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64589" y="2821783"/>
            <a:ext cx="2643194" cy="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286379" y="2786059"/>
            <a:ext cx="257177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142875" y="1571625"/>
            <a:ext cx="1714500" cy="11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43" dirty="0" smtClean="0">
                <a:latin typeface="Calibri" pitchFamily="34" charset="0"/>
              </a:rPr>
              <a:t>Informal problem solving that is done by themselves</a:t>
            </a:r>
            <a:endParaRPr lang="en-US" sz="1643" dirty="0">
              <a:latin typeface="Calibri" pitchFamily="34" charset="0"/>
            </a:endParaRP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1785938" y="1428750"/>
            <a:ext cx="171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Informal conflict resolution that is done by others 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4429125" y="1493838"/>
            <a:ext cx="1714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Conflict resolution that is done by one who has authority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2" name="TextBox 20"/>
          <p:cNvSpPr txBox="1">
            <a:spLocks noChangeArrowheads="1"/>
          </p:cNvSpPr>
          <p:nvPr/>
        </p:nvSpPr>
        <p:spPr bwMode="auto">
          <a:xfrm>
            <a:off x="6786578" y="1643050"/>
            <a:ext cx="171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Conflict resolution that is done by law regulation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3" name="TextBox 21"/>
          <p:cNvSpPr txBox="1">
            <a:spLocks noChangeArrowheads="1"/>
          </p:cNvSpPr>
          <p:nvPr/>
        </p:nvSpPr>
        <p:spPr bwMode="auto">
          <a:xfrm>
            <a:off x="214313" y="3143250"/>
            <a:ext cx="171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To avoid the conflicts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4" name="TextBox 22"/>
          <p:cNvSpPr txBox="1">
            <a:spLocks noChangeArrowheads="1"/>
          </p:cNvSpPr>
          <p:nvPr/>
        </p:nvSpPr>
        <p:spPr bwMode="auto">
          <a:xfrm>
            <a:off x="1785938" y="3170238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Nego</a:t>
            </a:r>
            <a:r>
              <a:rPr lang="id-ID" sz="1600" dirty="0" smtClean="0">
                <a:latin typeface="Calibri" pitchFamily="34" charset="0"/>
              </a:rPr>
              <a:t>tiation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5" name="TextBox 23"/>
          <p:cNvSpPr txBox="1">
            <a:spLocks noChangeArrowheads="1"/>
          </p:cNvSpPr>
          <p:nvPr/>
        </p:nvSpPr>
        <p:spPr bwMode="auto">
          <a:xfrm>
            <a:off x="4214813" y="3295650"/>
            <a:ext cx="171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There is a little bit of  compulsion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086" name="TextBox 24"/>
          <p:cNvSpPr txBox="1">
            <a:spLocks noChangeArrowheads="1"/>
          </p:cNvSpPr>
          <p:nvPr/>
        </p:nvSpPr>
        <p:spPr bwMode="auto">
          <a:xfrm>
            <a:off x="6929438" y="3071813"/>
            <a:ext cx="171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Calibri" pitchFamily="34" charset="0"/>
              </a:rPr>
              <a:t>Compulsion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4000" dirty="0" smtClean="0"/>
              <a:t>Population increase in </a:t>
            </a:r>
            <a:r>
              <a:rPr lang="en-US" sz="4000" dirty="0" smtClean="0"/>
              <a:t>Indonesia</a:t>
            </a:r>
            <a:endParaRPr lang="en-US" sz="4000" dirty="0"/>
          </a:p>
        </p:txBody>
      </p:sp>
      <p:graphicFrame>
        <p:nvGraphicFramePr>
          <p:cNvPr id="307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41700" y="1938338"/>
          <a:ext cx="5295900" cy="4133850"/>
        </p:xfrm>
        <a:graphic>
          <a:graphicData uri="http://schemas.openxmlformats.org/presentationml/2006/ole">
            <p:oleObj spid="_x0000_s54274" r:id="rId3" imgW="5297883" imgH="4133446" progId="Excel.Chart.8">
              <p:embed/>
            </p:oleObj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4797425"/>
            <a:ext cx="4176713" cy="1143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id-ID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Millions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</a:t>
            </a:r>
            <a:r>
              <a:rPr lang="id-ID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Year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2015  - 254,9 Millions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2035 – 305,6 Millions</a:t>
            </a:r>
            <a:endParaRPr lang="en-US" sz="32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0" y="4581128"/>
            <a:ext cx="792088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id-ID" sz="4400" dirty="0" smtClean="0"/>
              <a:t>Thank you</a:t>
            </a:r>
            <a:endParaRPr lang="id-ID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Social welfare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Social welfare is the condition which is the fulfill of humans need such like material, spiritual, and social for proper life to do the social function.</a:t>
            </a:r>
            <a:endParaRPr lang="id-ID" dirty="0" smtClean="0"/>
          </a:p>
          <a:p>
            <a:r>
              <a:rPr lang="id-ID" dirty="0" smtClean="0"/>
              <a:t>In Indonesia, there are some groups of farmers.</a:t>
            </a:r>
          </a:p>
          <a:p>
            <a:r>
              <a:rPr lang="id-ID" dirty="0" smtClean="0"/>
              <a:t>There are very dinamic interaction among them.</a:t>
            </a:r>
          </a:p>
          <a:p>
            <a:r>
              <a:rPr lang="en-US" dirty="0" smtClean="0"/>
              <a:t>Governmental and nongovernmental organizations can take </a:t>
            </a:r>
            <a:r>
              <a:rPr lang="id-ID" dirty="0" smtClean="0"/>
              <a:t>benefit from</a:t>
            </a:r>
            <a:r>
              <a:rPr lang="en-US" dirty="0" smtClean="0"/>
              <a:t> farmer</a:t>
            </a:r>
            <a:r>
              <a:rPr lang="id-ID" dirty="0" smtClean="0"/>
              <a:t>’</a:t>
            </a:r>
            <a:r>
              <a:rPr lang="en-US" dirty="0" smtClean="0"/>
              <a:t>s groups for various interests.</a:t>
            </a: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id-ID" sz="2000" b="1" dirty="0" smtClean="0"/>
              <a:t>Indonesia region tataled </a:t>
            </a:r>
            <a:r>
              <a:rPr lang="en-US" sz="2000" b="1" dirty="0" smtClean="0"/>
              <a:t>5.193.252 km2 </a:t>
            </a:r>
            <a:r>
              <a:rPr lang="id-ID" sz="2000" b="1" dirty="0" smtClean="0"/>
              <a:t>, consist of </a:t>
            </a:r>
            <a:r>
              <a:rPr lang="en-US" sz="2000" b="1" dirty="0" smtClean="0"/>
              <a:t> </a:t>
            </a:r>
            <a:r>
              <a:rPr lang="en-US" sz="2000" b="1" dirty="0"/>
              <a:t>1.890.754 km2 </a:t>
            </a:r>
            <a:r>
              <a:rPr lang="id-ID" sz="2000" b="1" dirty="0" smtClean="0"/>
              <a:t>mainland and </a:t>
            </a:r>
            <a:r>
              <a:rPr lang="en-US" sz="2000" b="1" dirty="0" smtClean="0"/>
              <a:t>3.302.498 </a:t>
            </a:r>
            <a:r>
              <a:rPr lang="en-US" sz="2000" b="1" dirty="0"/>
              <a:t>km2 </a:t>
            </a:r>
            <a:r>
              <a:rPr lang="id-ID" sz="2000" b="1" dirty="0" smtClean="0"/>
              <a:t>sea.  Based on natural potential, Indonesia is agricultural country. </a:t>
            </a:r>
          </a:p>
          <a:p>
            <a:r>
              <a:rPr lang="id-ID" sz="2000" b="1" dirty="0" smtClean="0"/>
              <a:t>The agriculture covers livestock, crops, fisheryies.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Indonesia </a:t>
            </a:r>
            <a:endParaRPr lang="en-US" dirty="0"/>
          </a:p>
        </p:txBody>
      </p:sp>
      <p:pic>
        <p:nvPicPr>
          <p:cNvPr id="1026" name="Picture 2" descr="C:\Users\asus\Downloads\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14620"/>
            <a:ext cx="5565935" cy="31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55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8" t="17063" r="25103" b="25929"/>
          <a:stretch/>
        </p:blipFill>
        <p:spPr bwMode="auto">
          <a:xfrm>
            <a:off x="43391" y="116632"/>
            <a:ext cx="897707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15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7" t="15873" r="25371" b="35119"/>
          <a:stretch/>
        </p:blipFill>
        <p:spPr bwMode="auto">
          <a:xfrm>
            <a:off x="21771" y="-103517"/>
            <a:ext cx="9038840" cy="696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522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7171" name="Picture 4" descr="12mei05_andong_cocok_tanam_07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600" cy="62484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286512" y="1785926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/>
              <a:t>WETLAND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1746" name="Picture 2" descr="Image result for perkebun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563574" cy="4786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432</TotalTime>
  <Words>1234</Words>
  <Application>Microsoft Office PowerPoint</Application>
  <PresentationFormat>On-screen Show (4:3)</PresentationFormat>
  <Paragraphs>176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Microsoft Office Excel Chart</vt:lpstr>
      <vt:lpstr>The ROLE OF FARMERS in supplying FOOD  AND SOCIAL WELFARE (Case In Indonesia)</vt:lpstr>
      <vt:lpstr>INTRODUCTION</vt:lpstr>
      <vt:lpstr>Population increase in Indonesia</vt:lpstr>
      <vt:lpstr>Social welfare</vt:lpstr>
      <vt:lpstr>Indonesia </vt:lpstr>
      <vt:lpstr>Slide 6</vt:lpstr>
      <vt:lpstr>Slide 7</vt:lpstr>
      <vt:lpstr>Slide 8</vt:lpstr>
      <vt:lpstr>plantation</vt:lpstr>
      <vt:lpstr>Field / ladang</vt:lpstr>
      <vt:lpstr>livestock</vt:lpstr>
      <vt:lpstr>fishery</vt:lpstr>
      <vt:lpstr>Agriculture in indonesia - crop</vt:lpstr>
      <vt:lpstr>Slide 14</vt:lpstr>
      <vt:lpstr>Slide 15</vt:lpstr>
      <vt:lpstr>Slide 16</vt:lpstr>
      <vt:lpstr>KEGIATAN UPAYA KHUSUS (UPSUS) PERCEPATAN SWASEMBADA PADI, JAGUNG, DAN KEDELAI (rencana tahun 2015-2019)</vt:lpstr>
      <vt:lpstr>PLAN AND POLICY OF MINISTRY OF AGRICULTURE IN INDONESIA 2015 - 2019</vt:lpstr>
      <vt:lpstr>Realize economic independence by moving the strategic sectors of the domestic economy</vt:lpstr>
      <vt:lpstr>Slide 20</vt:lpstr>
      <vt:lpstr>Slide 21</vt:lpstr>
      <vt:lpstr>Slide 22</vt:lpstr>
      <vt:lpstr>Problem </vt:lpstr>
      <vt:lpstr>Slide 24</vt:lpstr>
      <vt:lpstr>Slide 25</vt:lpstr>
      <vt:lpstr>Recommendation</vt:lpstr>
      <vt:lpstr>Slide 27</vt:lpstr>
      <vt:lpstr>Slide 28</vt:lpstr>
      <vt:lpstr>Steps of Conflict Resolution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FARMERS TO FOOD AND  SOCIAL WELFARE (Case In Indonesia)</dc:title>
  <dc:creator>Windows 8</dc:creator>
  <cp:lastModifiedBy>Windows 8</cp:lastModifiedBy>
  <cp:revision>12</cp:revision>
  <dcterms:created xsi:type="dcterms:W3CDTF">2016-11-29T09:23:49Z</dcterms:created>
  <dcterms:modified xsi:type="dcterms:W3CDTF">2016-11-29T16:55:58Z</dcterms:modified>
</cp:coreProperties>
</file>