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71" r:id="rId2"/>
    <p:sldId id="274" r:id="rId3"/>
    <p:sldId id="272" r:id="rId4"/>
    <p:sldId id="273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5" r:id="rId21"/>
    <p:sldId id="277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4" d="100"/>
          <a:sy n="74" d="100"/>
        </p:scale>
        <p:origin x="-5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36282-0FAE-3741-A21D-4A3939379E6E}" type="doc">
      <dgm:prSet loTypeId="urn:microsoft.com/office/officeart/2005/8/layout/matrix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510287-FF91-DF4B-9CC5-F2C485B555BA}">
      <dgm:prSet phldrT="[Text]" custT="1"/>
      <dgm:spPr/>
      <dgm:t>
        <a:bodyPr/>
        <a:lstStyle/>
        <a:p>
          <a:r>
            <a:rPr lang="en-US" sz="1200" dirty="0">
              <a:solidFill>
                <a:srgbClr val="FF0000"/>
              </a:solidFill>
            </a:rPr>
            <a:t>C1: HIGH MOTIVATION, CAPABILITY</a:t>
          </a:r>
        </a:p>
        <a:p>
          <a:endParaRPr lang="en-US" sz="2000" dirty="0"/>
        </a:p>
        <a:p>
          <a:r>
            <a:rPr lang="en-US" sz="2000" dirty="0">
              <a:solidFill>
                <a:srgbClr val="002060"/>
              </a:solidFill>
            </a:rPr>
            <a:t>C1-S1</a:t>
          </a:r>
        </a:p>
        <a:p>
          <a:endParaRPr lang="en-US" sz="1200" dirty="0"/>
        </a:p>
        <a:p>
          <a:r>
            <a:rPr lang="en-US" sz="1200" dirty="0">
              <a:solidFill>
                <a:srgbClr val="FF0000"/>
              </a:solidFill>
            </a:rPr>
            <a:t>S1: DELEGATING</a:t>
          </a:r>
        </a:p>
      </dgm:t>
    </dgm:pt>
    <dgm:pt modelId="{CC05B770-AF02-924D-B454-0DDABB002AE0}" type="parTrans" cxnId="{01801A4B-C734-0543-8122-311805E378F1}">
      <dgm:prSet/>
      <dgm:spPr/>
      <dgm:t>
        <a:bodyPr/>
        <a:lstStyle/>
        <a:p>
          <a:endParaRPr lang="en-US"/>
        </a:p>
      </dgm:t>
    </dgm:pt>
    <dgm:pt modelId="{97403C61-DAC6-6147-8278-E6DB65DB9700}" type="sibTrans" cxnId="{01801A4B-C734-0543-8122-311805E378F1}">
      <dgm:prSet/>
      <dgm:spPr/>
      <dgm:t>
        <a:bodyPr/>
        <a:lstStyle/>
        <a:p>
          <a:endParaRPr lang="en-US"/>
        </a:p>
      </dgm:t>
    </dgm:pt>
    <dgm:pt modelId="{242CDBE1-9A8A-B34A-83E1-037F157EC66C}">
      <dgm:prSet phldrT="[Text]" custT="1"/>
      <dgm:spPr/>
      <dgm:t>
        <a:bodyPr/>
        <a:lstStyle/>
        <a:p>
          <a:r>
            <a:rPr lang="en-US" sz="1200" dirty="0">
              <a:solidFill>
                <a:srgbClr val="FF0000"/>
              </a:solidFill>
            </a:rPr>
            <a:t>C4: LOW MOTIVATION &amp; CAPABILITY</a:t>
          </a:r>
        </a:p>
        <a:p>
          <a:endParaRPr lang="en-US" sz="2000" dirty="0">
            <a:solidFill>
              <a:srgbClr val="002060"/>
            </a:solidFill>
          </a:endParaRPr>
        </a:p>
        <a:p>
          <a:r>
            <a:rPr lang="en-US" sz="2000" dirty="0">
              <a:solidFill>
                <a:srgbClr val="002060"/>
              </a:solidFill>
            </a:rPr>
            <a:t>C4-S4</a:t>
          </a:r>
        </a:p>
        <a:p>
          <a:endParaRPr lang="en-US" sz="1200" dirty="0">
            <a:solidFill>
              <a:srgbClr val="FF0000"/>
            </a:solidFill>
          </a:endParaRPr>
        </a:p>
        <a:p>
          <a:r>
            <a:rPr lang="en-US" sz="1200" dirty="0">
              <a:solidFill>
                <a:srgbClr val="FF0000"/>
              </a:solidFill>
            </a:rPr>
            <a:t>S4; TELLING</a:t>
          </a:r>
        </a:p>
      </dgm:t>
    </dgm:pt>
    <dgm:pt modelId="{48AF7B3C-2FAA-5B45-9669-30ABE3C49D47}" type="parTrans" cxnId="{B51F420F-E742-A042-A4A0-9AD1870FC2C5}">
      <dgm:prSet/>
      <dgm:spPr/>
      <dgm:t>
        <a:bodyPr/>
        <a:lstStyle/>
        <a:p>
          <a:endParaRPr lang="en-US"/>
        </a:p>
      </dgm:t>
    </dgm:pt>
    <dgm:pt modelId="{9B42A1B0-1EAD-B94A-AAA7-19F3288CB952}" type="sibTrans" cxnId="{B51F420F-E742-A042-A4A0-9AD1870FC2C5}">
      <dgm:prSet/>
      <dgm:spPr/>
      <dgm:t>
        <a:bodyPr/>
        <a:lstStyle/>
        <a:p>
          <a:endParaRPr lang="en-US"/>
        </a:p>
      </dgm:t>
    </dgm:pt>
    <dgm:pt modelId="{E0161895-3F79-224A-A15E-BE701F23E1BC}">
      <dgm:prSet phldrT="[Text]" custT="1"/>
      <dgm:spPr/>
      <dgm:t>
        <a:bodyPr/>
        <a:lstStyle/>
        <a:p>
          <a:r>
            <a:rPr lang="en-US" sz="1200" dirty="0">
              <a:solidFill>
                <a:srgbClr val="FF0000"/>
              </a:solidFill>
            </a:rPr>
            <a:t>C2: HIGH MOTIVATION’</a:t>
          </a:r>
        </a:p>
        <a:p>
          <a:r>
            <a:rPr lang="en-US" sz="1200" dirty="0">
              <a:solidFill>
                <a:srgbClr val="FF0000"/>
              </a:solidFill>
            </a:rPr>
            <a:t>LOW CAPABILI</a:t>
          </a:r>
          <a:r>
            <a:rPr lang="en-US" sz="1200" dirty="0">
              <a:solidFill>
                <a:srgbClr val="002060"/>
              </a:solidFill>
            </a:rPr>
            <a:t>TY</a:t>
          </a:r>
        </a:p>
        <a:p>
          <a:r>
            <a:rPr lang="en-US" sz="2000" dirty="0">
              <a:solidFill>
                <a:srgbClr val="002060"/>
              </a:solidFill>
            </a:rPr>
            <a:t>C2-S2</a:t>
          </a:r>
        </a:p>
        <a:p>
          <a:r>
            <a:rPr lang="en-US" sz="1200" dirty="0">
              <a:solidFill>
                <a:srgbClr val="FF0000"/>
              </a:solidFill>
            </a:rPr>
            <a:t>S2: PARTICIPATING</a:t>
          </a:r>
        </a:p>
      </dgm:t>
    </dgm:pt>
    <dgm:pt modelId="{C8178A6E-ECFB-D74D-9DC0-4780A5948F04}" type="parTrans" cxnId="{9E35FFBB-DA7A-D64F-9948-125F27C05512}">
      <dgm:prSet/>
      <dgm:spPr/>
      <dgm:t>
        <a:bodyPr/>
        <a:lstStyle/>
        <a:p>
          <a:endParaRPr lang="en-US"/>
        </a:p>
      </dgm:t>
    </dgm:pt>
    <dgm:pt modelId="{73B568DE-5F30-1443-A340-A8E9375A6204}" type="sibTrans" cxnId="{9E35FFBB-DA7A-D64F-9948-125F27C05512}">
      <dgm:prSet/>
      <dgm:spPr/>
      <dgm:t>
        <a:bodyPr/>
        <a:lstStyle/>
        <a:p>
          <a:endParaRPr lang="en-US"/>
        </a:p>
      </dgm:t>
    </dgm:pt>
    <dgm:pt modelId="{0D67D6AF-AEB9-5848-94CC-90B16171C4A5}">
      <dgm:prSet phldrT="[Text]" custT="1"/>
      <dgm:spPr/>
      <dgm:t>
        <a:bodyPr/>
        <a:lstStyle/>
        <a:p>
          <a:r>
            <a:rPr lang="en-US" sz="1200" dirty="0">
              <a:solidFill>
                <a:srgbClr val="FF0000"/>
              </a:solidFill>
            </a:rPr>
            <a:t>C3: LOW MOTIVATION</a:t>
          </a:r>
        </a:p>
        <a:p>
          <a:r>
            <a:rPr lang="en-US" sz="1200" dirty="0">
              <a:solidFill>
                <a:srgbClr val="FF0000"/>
              </a:solidFill>
            </a:rPr>
            <a:t>HIGH CAPABILITY</a:t>
          </a:r>
        </a:p>
        <a:p>
          <a:endParaRPr lang="en-US" sz="2000" dirty="0">
            <a:solidFill>
              <a:srgbClr val="002060"/>
            </a:solidFill>
          </a:endParaRPr>
        </a:p>
        <a:p>
          <a:r>
            <a:rPr lang="en-US" sz="2000" dirty="0">
              <a:solidFill>
                <a:srgbClr val="002060"/>
              </a:solidFill>
            </a:rPr>
            <a:t>C3-S3</a:t>
          </a:r>
        </a:p>
        <a:p>
          <a:endParaRPr lang="en-US" sz="1200" dirty="0">
            <a:solidFill>
              <a:srgbClr val="FF0000"/>
            </a:solidFill>
          </a:endParaRPr>
        </a:p>
        <a:p>
          <a:r>
            <a:rPr lang="en-US" sz="1200" dirty="0">
              <a:solidFill>
                <a:srgbClr val="FF0000"/>
              </a:solidFill>
            </a:rPr>
            <a:t>S3: MOTIVATING</a:t>
          </a:r>
        </a:p>
      </dgm:t>
    </dgm:pt>
    <dgm:pt modelId="{F61B7C66-5D73-7E42-86DD-3423DA81E70C}" type="sibTrans" cxnId="{5ED4ACAE-78E4-C245-9131-4669920E4F0C}">
      <dgm:prSet/>
      <dgm:spPr/>
      <dgm:t>
        <a:bodyPr/>
        <a:lstStyle/>
        <a:p>
          <a:endParaRPr lang="en-US"/>
        </a:p>
      </dgm:t>
    </dgm:pt>
    <dgm:pt modelId="{BB560F44-9147-8B47-8114-648967742B66}" type="parTrans" cxnId="{5ED4ACAE-78E4-C245-9131-4669920E4F0C}">
      <dgm:prSet/>
      <dgm:spPr/>
      <dgm:t>
        <a:bodyPr/>
        <a:lstStyle/>
        <a:p>
          <a:endParaRPr lang="en-US"/>
        </a:p>
      </dgm:t>
    </dgm:pt>
    <dgm:pt modelId="{3D9167A8-E56C-6B49-A2A8-E9C9A626399F}" type="pres">
      <dgm:prSet presAssocID="{14D36282-0FAE-3741-A21D-4A3939379E6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2D5B1F-7FCA-C747-9331-C2250ED1515F}" type="pres">
      <dgm:prSet presAssocID="{14D36282-0FAE-3741-A21D-4A3939379E6E}" presName="axisShape" presStyleLbl="bgShp" presStyleIdx="0" presStyleCnt="1" custScaleX="178240"/>
      <dgm:spPr/>
    </dgm:pt>
    <dgm:pt modelId="{D1DF6F5C-1C49-C24A-B148-E1A0442D371A}" type="pres">
      <dgm:prSet presAssocID="{14D36282-0FAE-3741-A21D-4A3939379E6E}" presName="rect1" presStyleLbl="node1" presStyleIdx="0" presStyleCnt="4" custLinFactNeighborX="-60595" custLinFactNeighborY="1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A42C4F-3F92-6E49-91AF-8A6400317EDE}" type="pres">
      <dgm:prSet presAssocID="{14D36282-0FAE-3741-A21D-4A3939379E6E}" presName="rect2" presStyleLbl="node1" presStyleIdx="1" presStyleCnt="4" custLinFactNeighborX="66159" custLinFactNeighborY="173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7C1D72-EB62-CF49-A080-7BB22D9A607A}" type="pres">
      <dgm:prSet presAssocID="{14D36282-0FAE-3741-A21D-4A3939379E6E}" presName="rect3" presStyleLbl="node1" presStyleIdx="2" presStyleCnt="4" custLinFactNeighborX="-60595" custLinFactNeighborY="12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AA308C-FA05-1C42-A199-2C3592F857AE}" type="pres">
      <dgm:prSet presAssocID="{14D36282-0FAE-3741-A21D-4A3939379E6E}" presName="rect4" presStyleLbl="node1" presStyleIdx="3" presStyleCnt="4" custLinFactNeighborX="67396" custLinFactNeighborY="12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E35FFBB-DA7A-D64F-9948-125F27C05512}" srcId="{14D36282-0FAE-3741-A21D-4A3939379E6E}" destId="{E0161895-3F79-224A-A15E-BE701F23E1BC}" srcOrd="3" destOrd="0" parTransId="{C8178A6E-ECFB-D74D-9DC0-4780A5948F04}" sibTransId="{73B568DE-5F30-1443-A340-A8E9375A6204}"/>
    <dgm:cxn modelId="{01801A4B-C734-0543-8122-311805E378F1}" srcId="{14D36282-0FAE-3741-A21D-4A3939379E6E}" destId="{59510287-FF91-DF4B-9CC5-F2C485B555BA}" srcOrd="1" destOrd="0" parTransId="{CC05B770-AF02-924D-B454-0DDABB002AE0}" sibTransId="{97403C61-DAC6-6147-8278-E6DB65DB9700}"/>
    <dgm:cxn modelId="{FB5332D8-BB21-AF4B-8A96-12698CA957ED}" type="presOf" srcId="{E0161895-3F79-224A-A15E-BE701F23E1BC}" destId="{4CAA308C-FA05-1C42-A199-2C3592F857AE}" srcOrd="0" destOrd="0" presId="urn:microsoft.com/office/officeart/2005/8/layout/matrix2"/>
    <dgm:cxn modelId="{F831146B-C06C-614C-B50D-6BB63C936B8C}" type="presOf" srcId="{242CDBE1-9A8A-B34A-83E1-037F157EC66C}" destId="{807C1D72-EB62-CF49-A080-7BB22D9A607A}" srcOrd="0" destOrd="0" presId="urn:microsoft.com/office/officeart/2005/8/layout/matrix2"/>
    <dgm:cxn modelId="{FF7634E8-F4FE-DD4C-B0C5-B6C150FFCB44}" type="presOf" srcId="{59510287-FF91-DF4B-9CC5-F2C485B555BA}" destId="{BFA42C4F-3F92-6E49-91AF-8A6400317EDE}" srcOrd="0" destOrd="0" presId="urn:microsoft.com/office/officeart/2005/8/layout/matrix2"/>
    <dgm:cxn modelId="{B559B7DE-5F99-0A4F-938F-9B8EA69B8DC0}" type="presOf" srcId="{14D36282-0FAE-3741-A21D-4A3939379E6E}" destId="{3D9167A8-E56C-6B49-A2A8-E9C9A626399F}" srcOrd="0" destOrd="0" presId="urn:microsoft.com/office/officeart/2005/8/layout/matrix2"/>
    <dgm:cxn modelId="{B51F420F-E742-A042-A4A0-9AD1870FC2C5}" srcId="{14D36282-0FAE-3741-A21D-4A3939379E6E}" destId="{242CDBE1-9A8A-B34A-83E1-037F157EC66C}" srcOrd="2" destOrd="0" parTransId="{48AF7B3C-2FAA-5B45-9669-30ABE3C49D47}" sibTransId="{9B42A1B0-1EAD-B94A-AAA7-19F3288CB952}"/>
    <dgm:cxn modelId="{F047F7A6-D220-4E44-A146-E162561F3082}" type="presOf" srcId="{0D67D6AF-AEB9-5848-94CC-90B16171C4A5}" destId="{D1DF6F5C-1C49-C24A-B148-E1A0442D371A}" srcOrd="0" destOrd="0" presId="urn:microsoft.com/office/officeart/2005/8/layout/matrix2"/>
    <dgm:cxn modelId="{5ED4ACAE-78E4-C245-9131-4669920E4F0C}" srcId="{14D36282-0FAE-3741-A21D-4A3939379E6E}" destId="{0D67D6AF-AEB9-5848-94CC-90B16171C4A5}" srcOrd="0" destOrd="0" parTransId="{BB560F44-9147-8B47-8114-648967742B66}" sibTransId="{F61B7C66-5D73-7E42-86DD-3423DA81E70C}"/>
    <dgm:cxn modelId="{0C2291EE-BFCC-8440-B27E-C07F6D0C1BFA}" type="presParOf" srcId="{3D9167A8-E56C-6B49-A2A8-E9C9A626399F}" destId="{412D5B1F-7FCA-C747-9331-C2250ED1515F}" srcOrd="0" destOrd="0" presId="urn:microsoft.com/office/officeart/2005/8/layout/matrix2"/>
    <dgm:cxn modelId="{8BA55955-43DA-E149-B6A3-2865B72B67F2}" type="presParOf" srcId="{3D9167A8-E56C-6B49-A2A8-E9C9A626399F}" destId="{D1DF6F5C-1C49-C24A-B148-E1A0442D371A}" srcOrd="1" destOrd="0" presId="urn:microsoft.com/office/officeart/2005/8/layout/matrix2"/>
    <dgm:cxn modelId="{5FDD976E-0C38-0840-95C9-FEED35F85368}" type="presParOf" srcId="{3D9167A8-E56C-6B49-A2A8-E9C9A626399F}" destId="{BFA42C4F-3F92-6E49-91AF-8A6400317EDE}" srcOrd="2" destOrd="0" presId="urn:microsoft.com/office/officeart/2005/8/layout/matrix2"/>
    <dgm:cxn modelId="{79A110DA-3498-5A45-BA9D-299B5CFCCDC8}" type="presParOf" srcId="{3D9167A8-E56C-6B49-A2A8-E9C9A626399F}" destId="{807C1D72-EB62-CF49-A080-7BB22D9A607A}" srcOrd="3" destOrd="0" presId="urn:microsoft.com/office/officeart/2005/8/layout/matrix2"/>
    <dgm:cxn modelId="{FDA7A528-3F70-0843-9A0E-02389C437D5F}" type="presParOf" srcId="{3D9167A8-E56C-6B49-A2A8-E9C9A626399F}" destId="{4CAA308C-FA05-1C42-A199-2C3592F857A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3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88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4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2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9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7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6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1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7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3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00D4D0E-3C37-F641-9D58-DF733976E24E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32BFF9B-7DD6-CD4C-AD4B-766D87CD7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00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pi.uinsgd.ac.id/wp-content/uploads/2018/06/pesantren-dalam-kebijakan-pendidikan-indonesia-26-juni-2018.pdf" TargetMode="External"/><Relationship Id="rId7" Type="http://schemas.openxmlformats.org/officeDocument/2006/relationships/hyperlink" Target="http://www.academia.edu/download/13734061/29-554.pdf" TargetMode="External"/><Relationship Id="rId2" Type="http://schemas.openxmlformats.org/officeDocument/2006/relationships/hyperlink" Target="https://psycnet.apa.org/record/1994-19634-0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g.kemdikbud.go.id/" TargetMode="External"/><Relationship Id="rId5" Type="http://schemas.openxmlformats.org/officeDocument/2006/relationships/hyperlink" Target="http://jurnaledukasikemenag.org/index.php/edukasi/article/download/237/187" TargetMode="External"/><Relationship Id="rId4" Type="http://schemas.openxmlformats.org/officeDocument/2006/relationships/hyperlink" Target="https://www.researchgate.net/publication/24096093_Can_Teacher_Quality_Be_Effectively_Assessed_National_Board_Certification_as_a_Signal_of_Effective_Teaching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.org/pisa/pisaproducts/PISA%202012%20framework%20e-book_final.pdf" TargetMode="External"/><Relationship Id="rId2" Type="http://schemas.openxmlformats.org/officeDocument/2006/relationships/hyperlink" Target="https://akhmadsudrajat.files.wordpress.com/2012/01/nomor-12-tahun-2007-dan-lampira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liti.com/publications/87792/landasan-aksiologis-sistem-pendidikan-nasional-indonesia-dalam-perspektif-filsaf" TargetMode="External"/><Relationship Id="rId5" Type="http://schemas.openxmlformats.org/officeDocument/2006/relationships/hyperlink" Target="https://educ.utm.my/tr/wp-content/uploads/2013/11/111.pdf" TargetMode="External"/><Relationship Id="rId4" Type="http://schemas.openxmlformats.org/officeDocument/2006/relationships/hyperlink" Target="http://hukum.unsrat.ac.id/pp/pp_19_05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books.google.com/books/about/J_A_Comenius_and_the_Concept_of_Universa.html?id=BYRTAQAAQBAJ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ABA86C-F088-B846-8EBD-AB9640A85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2843148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SYSTEM OF EDUCATION IN </a:t>
            </a:r>
            <a:r>
              <a:rPr lang="en-US" dirty="0" smtClean="0"/>
              <a:t>INDONESIA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Dr. ISTININGSIH, M. 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4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099EB-152D-8748-9FE4-038F33CA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4D9B00-DA1A-F549-978F-AC854A45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Blanchard: Situational Leadership</a:t>
            </a:r>
          </a:p>
          <a:p>
            <a:pPr lvl="1"/>
            <a:r>
              <a:rPr lang="en-US" dirty="0"/>
              <a:t>Leader style</a:t>
            </a:r>
          </a:p>
          <a:p>
            <a:pPr lvl="1"/>
            <a:r>
              <a:rPr lang="en-US" dirty="0"/>
              <a:t>Learner’s condition</a:t>
            </a:r>
          </a:p>
          <a:p>
            <a:r>
              <a:rPr lang="en-US" dirty="0"/>
              <a:t>Communication model</a:t>
            </a:r>
          </a:p>
        </p:txBody>
      </p:sp>
    </p:spTree>
    <p:extLst>
      <p:ext uri="{BB962C8B-B14F-4D97-AF65-F5344CB8AC3E}">
        <p14:creationId xmlns:p14="http://schemas.microsoft.com/office/powerpoint/2010/main" val="386071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721381-6EEC-934C-8DF9-38D5D5DB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26894A-1E37-8749-AA41-C2C4E8B3B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of the model: Model of  interaction between educators and students based on their uniqueness</a:t>
            </a:r>
          </a:p>
          <a:p>
            <a:r>
              <a:rPr lang="en-US" dirty="0"/>
              <a:t>Philosophy / platform of the model: Man is a unique creature; different one with others</a:t>
            </a:r>
          </a:p>
          <a:p>
            <a:r>
              <a:rPr lang="en-US" dirty="0"/>
              <a:t>Concept: Individual; Case; Solving the case</a:t>
            </a:r>
          </a:p>
          <a:p>
            <a:r>
              <a:rPr lang="en-US" dirty="0"/>
              <a:t>Mechanism of the model: </a:t>
            </a:r>
          </a:p>
          <a:p>
            <a:pPr lvl="1"/>
            <a:r>
              <a:rPr lang="en-US" dirty="0"/>
              <a:t>Mapping/identifying the uniqueness of students based on learning motivation and academic capability</a:t>
            </a:r>
          </a:p>
          <a:p>
            <a:pPr lvl="1"/>
            <a:r>
              <a:rPr lang="en-US" dirty="0"/>
              <a:t>Training/Refreshment for educators</a:t>
            </a:r>
          </a:p>
          <a:p>
            <a:pPr lvl="1"/>
            <a:r>
              <a:rPr lang="en-US" dirty="0"/>
              <a:t>In learning process: Making group based on their uniqueness (in determinant attached)</a:t>
            </a:r>
          </a:p>
          <a:p>
            <a:pPr lvl="1"/>
            <a:r>
              <a:rPr lang="en-US" dirty="0"/>
              <a:t>Setting the model of interaction/communication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8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5A043E-5C80-B843-9794-21BAF38A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367" y="3908018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MODEL OF INTERACTION </a:t>
            </a:r>
            <a:br>
              <a:rPr lang="en-US" dirty="0"/>
            </a:br>
            <a:r>
              <a:rPr lang="en-US" dirty="0"/>
              <a:t>BETWEEN EDUCATORS – STUDENTS </a:t>
            </a:r>
            <a:br>
              <a:rPr lang="en-US" dirty="0"/>
            </a:br>
            <a:r>
              <a:rPr lang="en-US" dirty="0"/>
              <a:t>BASED ON THEIR UNIQUENESS</a:t>
            </a:r>
          </a:p>
        </p:txBody>
      </p:sp>
    </p:spTree>
    <p:extLst>
      <p:ext uri="{BB962C8B-B14F-4D97-AF65-F5344CB8AC3E}">
        <p14:creationId xmlns:p14="http://schemas.microsoft.com/office/powerpoint/2010/main" val="360613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D6C5D2-44AB-AB4E-8081-84BA7CD2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96DBE7-C079-9941-A8B7-F115E0C44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MAN IS A UINIQUE CREATURE</a:t>
            </a:r>
          </a:p>
        </p:txBody>
      </p:sp>
    </p:spTree>
    <p:extLst>
      <p:ext uri="{BB962C8B-B14F-4D97-AF65-F5344CB8AC3E}">
        <p14:creationId xmlns:p14="http://schemas.microsoft.com/office/powerpoint/2010/main" val="392513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F7A1C3-85C1-3F42-89CB-609B3D64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CONCEPT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DD98B9BF-68C5-F24A-B49D-73DD90A37887}"/>
              </a:ext>
            </a:extLst>
          </p:cNvPr>
          <p:cNvSpPr/>
          <p:nvPr/>
        </p:nvSpPr>
        <p:spPr>
          <a:xfrm>
            <a:off x="4641448" y="1898248"/>
            <a:ext cx="2129742" cy="1530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INDIVIDUALISTIC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6AB7B4CC-2D7D-894F-97AA-EC23EBCFC492}"/>
              </a:ext>
            </a:extLst>
          </p:cNvPr>
          <p:cNvSpPr/>
          <p:nvPr/>
        </p:nvSpPr>
        <p:spPr>
          <a:xfrm>
            <a:off x="1446835" y="5327248"/>
            <a:ext cx="2129742" cy="1530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CASE</a:t>
            </a:r>
          </a:p>
          <a:p>
            <a:pPr algn="ctr"/>
            <a:r>
              <a:rPr lang="en-US" dirty="0"/>
              <a:t>SOLUTION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AD5EE54D-1B20-9D4D-AFE5-F6DA06B51A8A}"/>
              </a:ext>
            </a:extLst>
          </p:cNvPr>
          <p:cNvSpPr/>
          <p:nvPr/>
        </p:nvSpPr>
        <p:spPr>
          <a:xfrm>
            <a:off x="7681729" y="5327248"/>
            <a:ext cx="2214625" cy="1530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CASE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01F2FC4E-F164-064A-B42F-90E27876DA47}"/>
              </a:ext>
            </a:extLst>
          </p:cNvPr>
          <p:cNvCxnSpPr>
            <a:cxnSpLocks/>
          </p:cNvCxnSpPr>
          <p:nvPr/>
        </p:nvCxnSpPr>
        <p:spPr>
          <a:xfrm>
            <a:off x="6366076" y="3288657"/>
            <a:ext cx="2380524" cy="195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83AC5E02-DDDA-EE4D-BCAE-2F536E8FD785}"/>
              </a:ext>
            </a:extLst>
          </p:cNvPr>
          <p:cNvCxnSpPr>
            <a:cxnSpLocks/>
          </p:cNvCxnSpPr>
          <p:nvPr/>
        </p:nvCxnSpPr>
        <p:spPr>
          <a:xfrm flipH="1">
            <a:off x="3541858" y="6131689"/>
            <a:ext cx="40511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0014A633-1332-7344-BEAB-AA100C0D3EBC}"/>
              </a:ext>
            </a:extLst>
          </p:cNvPr>
          <p:cNvCxnSpPr>
            <a:cxnSpLocks/>
          </p:cNvCxnSpPr>
          <p:nvPr/>
        </p:nvCxnSpPr>
        <p:spPr>
          <a:xfrm flipV="1">
            <a:off x="2511706" y="3288657"/>
            <a:ext cx="2511707" cy="195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36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AB4C18-270D-2948-A9AC-6470C98B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3088423-F6E8-C64C-902E-248166F1663A}"/>
              </a:ext>
            </a:extLst>
          </p:cNvPr>
          <p:cNvSpPr/>
          <p:nvPr/>
        </p:nvSpPr>
        <p:spPr>
          <a:xfrm>
            <a:off x="162045" y="2971800"/>
            <a:ext cx="1921397" cy="146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MAPPPING</a:t>
            </a:r>
          </a:p>
          <a:p>
            <a:pPr algn="ctr"/>
            <a:r>
              <a:rPr lang="en-US" dirty="0"/>
              <a:t>STUDENTS’ CONDITION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3973E48-EB03-FA4D-99DE-4ACE33C16647}"/>
              </a:ext>
            </a:extLst>
          </p:cNvPr>
          <p:cNvSpPr/>
          <p:nvPr/>
        </p:nvSpPr>
        <p:spPr>
          <a:xfrm>
            <a:off x="3387523" y="2971800"/>
            <a:ext cx="1921397" cy="146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TRAINING/REFRESHMENT</a:t>
            </a:r>
          </a:p>
          <a:p>
            <a:pPr algn="ctr"/>
            <a:r>
              <a:rPr lang="en-US" dirty="0"/>
              <a:t> FOR EDUCATORS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63A1970-A2E0-9148-8604-6FEBBF7EAE2A}"/>
              </a:ext>
            </a:extLst>
          </p:cNvPr>
          <p:cNvSpPr/>
          <p:nvPr/>
        </p:nvSpPr>
        <p:spPr>
          <a:xfrm>
            <a:off x="6613002" y="2879201"/>
            <a:ext cx="1921397" cy="146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GROUPING</a:t>
            </a:r>
          </a:p>
          <a:p>
            <a:pPr algn="ctr"/>
            <a:r>
              <a:rPr lang="en-US" dirty="0"/>
              <a:t>FOR</a:t>
            </a:r>
          </a:p>
          <a:p>
            <a:pPr algn="ctr"/>
            <a:r>
              <a:rPr lang="en-US" dirty="0"/>
              <a:t>STUDENTS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1BD1F7A-B60E-7143-90A6-4FEC538CDE02}"/>
              </a:ext>
            </a:extLst>
          </p:cNvPr>
          <p:cNvSpPr/>
          <p:nvPr/>
        </p:nvSpPr>
        <p:spPr>
          <a:xfrm>
            <a:off x="9934937" y="2879201"/>
            <a:ext cx="1921397" cy="146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JUSTIFYING</a:t>
            </a:r>
          </a:p>
          <a:p>
            <a:pPr algn="ctr"/>
            <a:r>
              <a:rPr lang="en-US" dirty="0"/>
              <a:t>THE MODEL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="" xmlns:a16="http://schemas.microsoft.com/office/drawing/2014/main" id="{1F8483AC-78C2-D143-B6F9-2936CF9B97D0}"/>
              </a:ext>
            </a:extLst>
          </p:cNvPr>
          <p:cNvSpPr/>
          <p:nvPr/>
        </p:nvSpPr>
        <p:spPr>
          <a:xfrm>
            <a:off x="2246278" y="3429000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iped Right Arrow 8">
            <a:extLst>
              <a:ext uri="{FF2B5EF4-FFF2-40B4-BE49-F238E27FC236}">
                <a16:creationId xmlns="" xmlns:a16="http://schemas.microsoft.com/office/drawing/2014/main" id="{04AC4C7C-2916-7147-89FD-B44893B668DC}"/>
              </a:ext>
            </a:extLst>
          </p:cNvPr>
          <p:cNvSpPr/>
          <p:nvPr/>
        </p:nvSpPr>
        <p:spPr>
          <a:xfrm>
            <a:off x="8745464" y="3367537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iped Right Arrow 9">
            <a:extLst>
              <a:ext uri="{FF2B5EF4-FFF2-40B4-BE49-F238E27FC236}">
                <a16:creationId xmlns="" xmlns:a16="http://schemas.microsoft.com/office/drawing/2014/main" id="{047B689A-2232-D14A-9188-E34CF5F2D4F1}"/>
              </a:ext>
            </a:extLst>
          </p:cNvPr>
          <p:cNvSpPr/>
          <p:nvPr/>
        </p:nvSpPr>
        <p:spPr>
          <a:xfrm>
            <a:off x="5519985" y="3400275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61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639331-FC83-374A-AD53-D30F6FA08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21695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MODEL OF INTERACTION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8590DAF1-109E-434F-9385-07826F515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079123"/>
              </p:ext>
            </p:extLst>
          </p:nvPr>
        </p:nvGraphicFramePr>
        <p:xfrm>
          <a:off x="244997" y="2156382"/>
          <a:ext cx="11702006" cy="4679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62A4A4A-1081-1647-9616-B7B707EDA43A}"/>
              </a:ext>
            </a:extLst>
          </p:cNvPr>
          <p:cNvSpPr/>
          <p:nvPr/>
        </p:nvSpPr>
        <p:spPr>
          <a:xfrm>
            <a:off x="6180882" y="4336980"/>
            <a:ext cx="1435260" cy="3187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ighlight>
                  <a:srgbClr val="FF0000"/>
                </a:highlight>
              </a:rPr>
              <a:t>MOTIVATION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53627F-ACB5-2343-9509-3747EF396714}"/>
              </a:ext>
            </a:extLst>
          </p:cNvPr>
          <p:cNvSpPr/>
          <p:nvPr/>
        </p:nvSpPr>
        <p:spPr>
          <a:xfrm rot="16200000">
            <a:off x="5134127" y="3551181"/>
            <a:ext cx="1435260" cy="3187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highlight>
                  <a:srgbClr val="FF0000"/>
                </a:highlight>
              </a:rPr>
              <a:t>CAPABILITY</a:t>
            </a:r>
          </a:p>
        </p:txBody>
      </p:sp>
    </p:spTree>
    <p:extLst>
      <p:ext uri="{BB962C8B-B14F-4D97-AF65-F5344CB8AC3E}">
        <p14:creationId xmlns:p14="http://schemas.microsoft.com/office/powerpoint/2010/main" val="1468431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A084C6-B70C-CC43-BE2E-9ECBB984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 FOR MAPPNG STUDENTS’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8A1E7F-00E7-B947-947D-B62284E24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417639"/>
            <a:ext cx="10554574" cy="4441160"/>
          </a:xfrm>
        </p:spPr>
        <p:txBody>
          <a:bodyPr/>
          <a:lstStyle/>
          <a:p>
            <a:r>
              <a:rPr lang="en-US" dirty="0"/>
              <a:t>If The variables are: (1) Motivation; (2) Academic Capability</a:t>
            </a:r>
          </a:p>
          <a:p>
            <a:r>
              <a:rPr lang="en-US" dirty="0"/>
              <a:t>Likert Scale: 1,2,3,4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DE0952A1-B016-5844-890E-4DD689669223}"/>
              </a:ext>
            </a:extLst>
          </p:cNvPr>
          <p:cNvCxnSpPr>
            <a:cxnSpLocks/>
          </p:cNvCxnSpPr>
          <p:nvPr/>
        </p:nvCxnSpPr>
        <p:spPr>
          <a:xfrm>
            <a:off x="5686425" y="3943350"/>
            <a:ext cx="0" cy="25003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5589BAB6-6831-A84B-B425-6A520F13F595}"/>
              </a:ext>
            </a:extLst>
          </p:cNvPr>
          <p:cNvCxnSpPr>
            <a:cxnSpLocks/>
          </p:cNvCxnSpPr>
          <p:nvPr/>
        </p:nvCxnSpPr>
        <p:spPr>
          <a:xfrm>
            <a:off x="4012406" y="5110163"/>
            <a:ext cx="33480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52CBF86A-F19A-8346-ABDA-25EF4C0DA295}"/>
              </a:ext>
            </a:extLst>
          </p:cNvPr>
          <p:cNvCxnSpPr>
            <a:cxnSpLocks/>
          </p:cNvCxnSpPr>
          <p:nvPr/>
        </p:nvCxnSpPr>
        <p:spPr>
          <a:xfrm>
            <a:off x="4298156" y="4924425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DEDC9DC-31A9-CC41-BCE2-A603F131F65F}"/>
              </a:ext>
            </a:extLst>
          </p:cNvPr>
          <p:cNvCxnSpPr>
            <a:cxnSpLocks/>
          </p:cNvCxnSpPr>
          <p:nvPr/>
        </p:nvCxnSpPr>
        <p:spPr>
          <a:xfrm>
            <a:off x="5279231" y="4924425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459C3FAB-B609-B64D-A627-B3C31653CA6A}"/>
              </a:ext>
            </a:extLst>
          </p:cNvPr>
          <p:cNvCxnSpPr>
            <a:cxnSpLocks/>
          </p:cNvCxnSpPr>
          <p:nvPr/>
        </p:nvCxnSpPr>
        <p:spPr>
          <a:xfrm>
            <a:off x="6112668" y="4929188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EA6E68A9-239B-934F-899A-D21E7C1662E2}"/>
              </a:ext>
            </a:extLst>
          </p:cNvPr>
          <p:cNvCxnSpPr>
            <a:cxnSpLocks/>
          </p:cNvCxnSpPr>
          <p:nvPr/>
        </p:nvCxnSpPr>
        <p:spPr>
          <a:xfrm>
            <a:off x="6903243" y="4924425"/>
            <a:ext cx="0" cy="37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0DAE3DDA-A3EA-6247-9E8F-3F81BDF13801}"/>
              </a:ext>
            </a:extLst>
          </p:cNvPr>
          <p:cNvSpPr/>
          <p:nvPr/>
        </p:nvSpPr>
        <p:spPr>
          <a:xfrm>
            <a:off x="4055270" y="5389153"/>
            <a:ext cx="485772" cy="371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71C1AF76-9CBC-074D-939D-9262A169C498}"/>
              </a:ext>
            </a:extLst>
          </p:cNvPr>
          <p:cNvSpPr/>
          <p:nvPr/>
        </p:nvSpPr>
        <p:spPr>
          <a:xfrm>
            <a:off x="4954674" y="5422030"/>
            <a:ext cx="478632" cy="3714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F0432DB4-C2D5-954C-9F52-53E7C85B2447}"/>
              </a:ext>
            </a:extLst>
          </p:cNvPr>
          <p:cNvSpPr/>
          <p:nvPr/>
        </p:nvSpPr>
        <p:spPr>
          <a:xfrm>
            <a:off x="5862647" y="4508435"/>
            <a:ext cx="470287" cy="3826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386383F6-8B5F-8446-92B8-92D7C48712E7}"/>
              </a:ext>
            </a:extLst>
          </p:cNvPr>
          <p:cNvSpPr/>
          <p:nvPr/>
        </p:nvSpPr>
        <p:spPr>
          <a:xfrm>
            <a:off x="6685579" y="4461250"/>
            <a:ext cx="485772" cy="447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93066CF5-6065-E946-9F21-19E52570B481}"/>
              </a:ext>
            </a:extLst>
          </p:cNvPr>
          <p:cNvCxnSpPr>
            <a:cxnSpLocks/>
          </p:cNvCxnSpPr>
          <p:nvPr/>
        </p:nvCxnSpPr>
        <p:spPr>
          <a:xfrm flipH="1">
            <a:off x="5447109" y="6077873"/>
            <a:ext cx="47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FA053DF9-1238-A942-BF07-23E6DF1524FE}"/>
              </a:ext>
            </a:extLst>
          </p:cNvPr>
          <p:cNvCxnSpPr>
            <a:cxnSpLocks/>
          </p:cNvCxnSpPr>
          <p:nvPr/>
        </p:nvCxnSpPr>
        <p:spPr>
          <a:xfrm flipH="1">
            <a:off x="5447109" y="5530186"/>
            <a:ext cx="47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FA156A01-E7B9-E440-9652-54CC0D339DB6}"/>
              </a:ext>
            </a:extLst>
          </p:cNvPr>
          <p:cNvCxnSpPr>
            <a:cxnSpLocks/>
          </p:cNvCxnSpPr>
          <p:nvPr/>
        </p:nvCxnSpPr>
        <p:spPr>
          <a:xfrm flipH="1">
            <a:off x="5447109" y="4767359"/>
            <a:ext cx="47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B022F6C3-99A5-B248-8275-18C22FC2F59A}"/>
              </a:ext>
            </a:extLst>
          </p:cNvPr>
          <p:cNvCxnSpPr>
            <a:cxnSpLocks/>
          </p:cNvCxnSpPr>
          <p:nvPr/>
        </p:nvCxnSpPr>
        <p:spPr>
          <a:xfrm flipH="1">
            <a:off x="5447109" y="4235128"/>
            <a:ext cx="47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A68D80D2-8892-F44B-8245-FCB16643A833}"/>
              </a:ext>
            </a:extLst>
          </p:cNvPr>
          <p:cNvSpPr/>
          <p:nvPr/>
        </p:nvSpPr>
        <p:spPr>
          <a:xfrm>
            <a:off x="5939545" y="5760629"/>
            <a:ext cx="485772" cy="3714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0141F6C5-B0E5-3847-8BAA-C1F0F896C661}"/>
              </a:ext>
            </a:extLst>
          </p:cNvPr>
          <p:cNvSpPr/>
          <p:nvPr/>
        </p:nvSpPr>
        <p:spPr>
          <a:xfrm>
            <a:off x="5968610" y="5311304"/>
            <a:ext cx="485772" cy="3714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79E887F7-24BF-4441-9323-B78A3010790B}"/>
              </a:ext>
            </a:extLst>
          </p:cNvPr>
          <p:cNvSpPr/>
          <p:nvPr/>
        </p:nvSpPr>
        <p:spPr>
          <a:xfrm>
            <a:off x="4940401" y="4574766"/>
            <a:ext cx="485772" cy="3714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79DC97D0-E877-1E41-A87D-510C9A646DDD}"/>
              </a:ext>
            </a:extLst>
          </p:cNvPr>
          <p:cNvSpPr/>
          <p:nvPr/>
        </p:nvSpPr>
        <p:spPr>
          <a:xfrm>
            <a:off x="4964908" y="4040904"/>
            <a:ext cx="485772" cy="3714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0902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5E20DA-5F77-6848-80C3-BD5AB626B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7FCED0-B666-B345-83C4-A55B9059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INDICATORS FOR MOTIVATION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INDICATORS FOR ACADEMIC CAPABILITY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462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62C5F4-2280-4745-8CF9-F40723D8E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300" y="3204676"/>
            <a:ext cx="10571998" cy="970450"/>
          </a:xfrm>
        </p:spPr>
        <p:txBody>
          <a:bodyPr/>
          <a:lstStyle/>
          <a:p>
            <a:pPr algn="ctr"/>
            <a:r>
              <a:rPr lang="en-US" dirty="0"/>
              <a:t>DO IT IN THE REAL LIFE/CONDITION</a:t>
            </a:r>
            <a:br>
              <a:rPr lang="en-US" dirty="0"/>
            </a:b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81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F524E3-22EB-B148-800F-2498C6CBB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INDONESIA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87E5E66-AC59-694C-80D5-9C3B33963BB8}"/>
              </a:ext>
            </a:extLst>
          </p:cNvPr>
          <p:cNvSpPr txBox="1"/>
          <p:nvPr/>
        </p:nvSpPr>
        <p:spPr>
          <a:xfrm>
            <a:off x="9495851" y="1972569"/>
            <a:ext cx="25913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People: &gt;250 M</a:t>
            </a:r>
          </a:p>
          <a:p>
            <a:r>
              <a:rPr lang="en-US" dirty="0"/>
              <a:t>2. </a:t>
            </a:r>
            <a:r>
              <a:rPr lang="en-US" dirty="0" err="1"/>
              <a:t>Multiculture</a:t>
            </a:r>
            <a:endParaRPr lang="en-US" dirty="0"/>
          </a:p>
          <a:p>
            <a:r>
              <a:rPr lang="en-US" dirty="0"/>
              <a:t>3. August 17, 1945</a:t>
            </a:r>
          </a:p>
          <a:p>
            <a:r>
              <a:rPr lang="en-US" dirty="0"/>
              <a:t>4. Religion: 97% Islam</a:t>
            </a:r>
          </a:p>
          <a:p>
            <a:r>
              <a:rPr lang="en-US" dirty="0"/>
              <a:t>5. Jakarta</a:t>
            </a:r>
          </a:p>
          <a:p>
            <a:r>
              <a:rPr lang="en-US" dirty="0"/>
              <a:t>6. Bali, Lombok, </a:t>
            </a:r>
          </a:p>
          <a:p>
            <a:r>
              <a:rPr lang="en-US" dirty="0" err="1"/>
              <a:t>Karimun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, </a:t>
            </a:r>
          </a:p>
          <a:p>
            <a:r>
              <a:rPr lang="en-US" dirty="0"/>
              <a:t>Papua</a:t>
            </a:r>
          </a:p>
          <a:p>
            <a:r>
              <a:rPr lang="en-US" dirty="0"/>
              <a:t>7. Borobudur, </a:t>
            </a:r>
            <a:r>
              <a:rPr lang="en-US" dirty="0" err="1"/>
              <a:t>Prambanan</a:t>
            </a:r>
            <a:endParaRPr lang="en-US" dirty="0"/>
          </a:p>
          <a:p>
            <a:r>
              <a:rPr lang="en-US" dirty="0"/>
              <a:t>8. Bahasa Indonesia</a:t>
            </a:r>
          </a:p>
          <a:p>
            <a:r>
              <a:rPr lang="en-US" dirty="0"/>
              <a:t>9. English - Foreign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281E196-F991-2F4D-8233-D8B3FBB3A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39" y="1972570"/>
            <a:ext cx="8584718" cy="488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987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Reference</a:t>
            </a:r>
            <a:endParaRPr lang="id-ID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37309" y="2350715"/>
            <a:ext cx="1113905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Arifin, H.M. (2000). </a:t>
            </a:r>
            <a:r>
              <a:rPr lang="id-ID" sz="1400" i="1" dirty="0">
                <a:solidFill>
                  <a:schemeClr val="bg1"/>
                </a:solidFill>
              </a:rPr>
              <a:t>Kapita Selekta Pendidikan</a:t>
            </a:r>
            <a:r>
              <a:rPr lang="id-ID" sz="1400" dirty="0">
                <a:solidFill>
                  <a:schemeClr val="bg1"/>
                </a:solidFill>
              </a:rPr>
              <a:t>. (Jakarta: Bumi Aksara</a:t>
            </a:r>
            <a:r>
              <a:rPr lang="id-ID" sz="1400" dirty="0" smtClean="0">
                <a:solidFill>
                  <a:schemeClr val="bg1"/>
                </a:solidFill>
              </a:rPr>
              <a:t>).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Avolio, B.J. Howell, J. M. Transformational Leadership, Transactional Leadership, Locus of Control, and Support for Innovation: Key Predictors of Consolidated-Business-Unit Performance. </a:t>
            </a:r>
            <a:r>
              <a:rPr lang="id-ID" sz="1400" i="1" dirty="0">
                <a:solidFill>
                  <a:schemeClr val="bg1"/>
                </a:solidFill>
              </a:rPr>
              <a:t>Journal Of Applied Psychology, 78 (6): (1993).</a:t>
            </a:r>
            <a:r>
              <a:rPr lang="id-ID" sz="1400" dirty="0">
                <a:solidFill>
                  <a:schemeClr val="bg1"/>
                </a:solidFill>
              </a:rPr>
              <a:t> Link. </a:t>
            </a:r>
            <a:r>
              <a:rPr lang="id-ID" sz="1400" u="sng" dirty="0">
                <a:solidFill>
                  <a:schemeClr val="bg1"/>
                </a:solidFill>
                <a:hlinkClick r:id="rId2"/>
              </a:rPr>
              <a:t>https://psycnet.apa.org/record/1994-19634-001</a:t>
            </a:r>
            <a:endParaRPr lang="id-ID" sz="14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 </a:t>
            </a:r>
            <a:r>
              <a:rPr lang="id-ID" sz="1400" dirty="0">
                <a:solidFill>
                  <a:schemeClr val="bg1"/>
                </a:solidFill>
              </a:rPr>
              <a:t>Badrudin, Yedi Purwanto, Chairil N. Siregar, Pesantren dalam Kebijakan Pendidikan Indonesia, </a:t>
            </a:r>
            <a:r>
              <a:rPr lang="id-ID" sz="1400" i="1" dirty="0">
                <a:solidFill>
                  <a:schemeClr val="bg1"/>
                </a:solidFill>
              </a:rPr>
              <a:t>Jurnal Lektur Keagamaan, Vol. 15, No. 1, 2017: 233-272</a:t>
            </a:r>
            <a:r>
              <a:rPr lang="id-ID" sz="1400" dirty="0">
                <a:solidFill>
                  <a:schemeClr val="bg1"/>
                </a:solidFill>
              </a:rPr>
              <a:t>.  Link. </a:t>
            </a:r>
            <a:r>
              <a:rPr lang="id-ID" sz="1400" u="sng" dirty="0">
                <a:solidFill>
                  <a:schemeClr val="bg1"/>
                </a:solidFill>
                <a:hlinkClick r:id="rId3"/>
              </a:rPr>
              <a:t>http://mpi.uinsgd.ac.id/wp-content/uploads/2018/06/pesantren-dalam-kebijakan-pendidikan-indonesia-26-juni-2018.pdf</a:t>
            </a:r>
            <a:endParaRPr lang="id-ID" sz="1400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 </a:t>
            </a:r>
            <a:r>
              <a:rPr lang="id-ID" sz="1400" dirty="0">
                <a:solidFill>
                  <a:schemeClr val="bg1"/>
                </a:solidFill>
              </a:rPr>
              <a:t>Depdiknas RI. (2008). </a:t>
            </a:r>
            <a:r>
              <a:rPr lang="id-ID" sz="1400" i="1" dirty="0">
                <a:solidFill>
                  <a:schemeClr val="bg1"/>
                </a:solidFill>
              </a:rPr>
              <a:t>Kebijakan dan Pedoman Akreditasi Sekolah-Madrasah</a:t>
            </a:r>
            <a:r>
              <a:rPr lang="id-ID" sz="1400" dirty="0">
                <a:solidFill>
                  <a:schemeClr val="bg1"/>
                </a:solidFill>
              </a:rPr>
              <a:t>. Jakarta:BAN-SM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Goldhaber, D. and E. Anthony. "Can teacher quality be effectively assessed? National board certification as a signal of effective teaching." </a:t>
            </a:r>
            <a:r>
              <a:rPr lang="id-ID" sz="1400" i="1" dirty="0" smtClean="0">
                <a:solidFill>
                  <a:schemeClr val="bg1"/>
                </a:solidFill>
              </a:rPr>
              <a:t>The Review of Economics and Statistics 89(1): 134-150 (2007). </a:t>
            </a:r>
            <a:r>
              <a:rPr lang="id-ID" sz="1400" dirty="0" smtClean="0">
                <a:solidFill>
                  <a:schemeClr val="bg1"/>
                </a:solidFill>
              </a:rPr>
              <a:t>Link. </a:t>
            </a:r>
            <a:r>
              <a:rPr lang="id-ID" sz="1400" u="sng" dirty="0" smtClean="0">
                <a:solidFill>
                  <a:schemeClr val="bg1"/>
                </a:solidFill>
                <a:hlinkClick r:id="rId4"/>
              </a:rPr>
              <a:t>https://www.researchgate.net/publication/24096093_Can_Teacher_Quality_Be_Effectively_Assessed_National_Board_Certification_as_a_Signal_of_Effective_Teaching</a:t>
            </a:r>
            <a:endParaRPr lang="id-ID" sz="1400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 </a:t>
            </a:r>
            <a:r>
              <a:rPr lang="id-ID" sz="1400" dirty="0">
                <a:solidFill>
                  <a:schemeClr val="bg1"/>
                </a:solidFill>
              </a:rPr>
              <a:t>Husaini, Usman. (2011).  </a:t>
            </a:r>
            <a:r>
              <a:rPr lang="id-ID" sz="1400" i="1" dirty="0">
                <a:solidFill>
                  <a:schemeClr val="bg1"/>
                </a:solidFill>
              </a:rPr>
              <a:t>Manajemen, Teori, Praktik, dan Riset Pendidikan</a:t>
            </a:r>
            <a:r>
              <a:rPr lang="id-ID" sz="1400" dirty="0">
                <a:solidFill>
                  <a:schemeClr val="bg1"/>
                </a:solidFill>
              </a:rPr>
              <a:t>. Edisi 3. (Jakarta: Bumi Aksara</a:t>
            </a:r>
            <a:r>
              <a:rPr lang="id-ID" sz="1400" dirty="0" smtClean="0">
                <a:solidFill>
                  <a:schemeClr val="bg1"/>
                </a:solidFill>
              </a:rPr>
              <a:t>).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Hanun, Farida. Akreditasi Madrasah Sebagai Kunci Keberhasilan Dalam PemenuhanStandar Nasional Pendidikan (Snp). </a:t>
            </a:r>
            <a:r>
              <a:rPr lang="id-ID" sz="1400" i="1" dirty="0">
                <a:solidFill>
                  <a:schemeClr val="bg1"/>
                </a:solidFill>
              </a:rPr>
              <a:t>Edukasi Jurnal 13 (1) (2015):120-135. </a:t>
            </a:r>
            <a:r>
              <a:rPr lang="id-ID" sz="1400" dirty="0">
                <a:solidFill>
                  <a:schemeClr val="bg1"/>
                </a:solidFill>
              </a:rPr>
              <a:t>Link. </a:t>
            </a:r>
            <a:r>
              <a:rPr lang="id-ID" sz="1400" u="sng" dirty="0">
                <a:solidFill>
                  <a:schemeClr val="bg1"/>
                </a:solidFill>
                <a:hlinkClick r:id="rId5"/>
              </a:rPr>
              <a:t>http://jurnaledukasikemenag.org/index.php/edukasi/article/download/237/187</a:t>
            </a:r>
            <a:endParaRPr lang="id-ID" sz="14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Kementerian Pendidikan dan Kebudayaan, Nilai UKG SMA Tahun 2015. </a:t>
            </a:r>
            <a:r>
              <a:rPr lang="id-ID" sz="1400" u="sng" dirty="0">
                <a:solidFill>
                  <a:schemeClr val="bg1"/>
                </a:solidFill>
                <a:hlinkClick r:id="rId6"/>
              </a:rPr>
              <a:t>http://ukg.kemdikbud.go.id</a:t>
            </a:r>
            <a:r>
              <a:rPr lang="id-ID" sz="1400" dirty="0">
                <a:solidFill>
                  <a:schemeClr val="bg1"/>
                </a:solidFill>
              </a:rPr>
              <a:t>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Kompri. (2015). </a:t>
            </a:r>
            <a:r>
              <a:rPr lang="id-ID" sz="1400" i="1" dirty="0">
                <a:solidFill>
                  <a:schemeClr val="bg1"/>
                </a:solidFill>
              </a:rPr>
              <a:t>Manajemen Sekolah Komponen-Komponen Elementer Kemajuan Sekolah</a:t>
            </a:r>
            <a:r>
              <a:rPr lang="id-ID" sz="1400" dirty="0">
                <a:solidFill>
                  <a:schemeClr val="bg1"/>
                </a:solidFill>
              </a:rPr>
              <a:t>. (Yogyakarta: Ar-Ruzz Media)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Lubis, Maemun Aqso., dkk., 2009. “The Apllication of Multicultural Education and Applying ICT on Pesantren in South Sulawesi</a:t>
            </a:r>
            <a:r>
              <a:rPr lang="id-ID" sz="1400" i="1" dirty="0">
                <a:solidFill>
                  <a:schemeClr val="bg1"/>
                </a:solidFill>
              </a:rPr>
              <a:t>”, Indonesia. Issue 8. Vol. 6 (2009): 401-1411</a:t>
            </a:r>
            <a:r>
              <a:rPr lang="id-ID" sz="1400" dirty="0">
                <a:solidFill>
                  <a:schemeClr val="bg1"/>
                </a:solidFill>
              </a:rPr>
              <a:t>. Link. </a:t>
            </a:r>
            <a:r>
              <a:rPr lang="id-ID" sz="1400" u="sng" dirty="0">
                <a:solidFill>
                  <a:schemeClr val="bg1"/>
                </a:solidFill>
                <a:hlinkClick r:id="rId7"/>
              </a:rPr>
              <a:t>http://</a:t>
            </a:r>
            <a:r>
              <a:rPr lang="id-ID" sz="1400" u="sng" dirty="0" smtClean="0">
                <a:solidFill>
                  <a:schemeClr val="bg1"/>
                </a:solidFill>
                <a:hlinkClick r:id="rId7"/>
              </a:rPr>
              <a:t>www.academia.edu/download/13734061/29-554.pdf</a:t>
            </a:r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Reference</a:t>
            </a:r>
            <a:endParaRPr lang="id-ID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81891" y="2127432"/>
            <a:ext cx="110143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Meirawan</a:t>
            </a:r>
            <a:r>
              <a:rPr lang="id-ID" sz="1400" dirty="0">
                <a:solidFill>
                  <a:schemeClr val="bg1"/>
                </a:solidFill>
              </a:rPr>
              <a:t>, Danny. "Penjaminan Mutu Satuan Pendidikan Sebagai Upaya Pengendalian Mutu Pendidikan Secara Nasional dalam Otonomi Pendidikan." pp126-137, (2010). </a:t>
            </a:r>
            <a:endParaRPr lang="id-ID" sz="1400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Najamuddin Ramly. (2005). </a:t>
            </a:r>
            <a:r>
              <a:rPr lang="id-ID" sz="1400" i="1" dirty="0">
                <a:solidFill>
                  <a:schemeClr val="bg1"/>
                </a:solidFill>
              </a:rPr>
              <a:t>Membangun Pendidikan yang Memberdayakan dan Mencerahkan.</a:t>
            </a:r>
            <a:r>
              <a:rPr lang="id-ID" sz="1400" dirty="0">
                <a:solidFill>
                  <a:schemeClr val="bg1"/>
                </a:solidFill>
              </a:rPr>
              <a:t> (Jakarta: Grafindo)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Peraturan Menteri Pendidikan Nasional Republik Indonesia Nomor 12 Tahun 2007 Tentang Standar Pengawas Sekolah/Madrasah Dengan Rahmat Tuhan Yang Maha Esa Menteri Pendidikan Nasional. Lihat link. </a:t>
            </a:r>
            <a:r>
              <a:rPr lang="id-ID" sz="1400" u="sng" dirty="0">
                <a:solidFill>
                  <a:schemeClr val="bg1"/>
                </a:solidFill>
                <a:hlinkClick r:id="rId2"/>
              </a:rPr>
              <a:t>https://akhmadsudrajat.files.wordpress.com/2012/01/nomor-12-tahun-2007-dan-lampiran.pdf</a:t>
            </a:r>
            <a:endParaRPr lang="id-ID" sz="14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OECD. PISA Assessment Framework (2015). Diakses tanggal 12 September 2016. Dalam www.oecd.org Diakses pada 12 September 2016. Link. </a:t>
            </a:r>
            <a:r>
              <a:rPr lang="id-ID" sz="1400" u="sng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id-ID" sz="1400" u="sng" dirty="0" smtClean="0">
                <a:solidFill>
                  <a:schemeClr val="bg1"/>
                </a:solidFill>
                <a:hlinkClick r:id="rId3"/>
              </a:rPr>
              <a:t>www.oecd.org/pisa/pisaproducts/PISA%202012%20framework%20e-book_final.pdf</a:t>
            </a:r>
            <a:endParaRPr lang="id-ID" sz="1400" u="sng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Peraturan Pemerintah Republik Indonesia Nomor 19 Tahun 2005 Tentang Standar Nasional Pendidikan (SNP); Dan PP Nomor 32 Tahun 2013 Tentang Perubahan Atas PP Nomor 19 Tahun 2005 Tentang Standar Nasional Pendidikan.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PP Nomor 19 Tahun 2005 tentang Standar Nasional Pendidikan </a:t>
            </a:r>
            <a:r>
              <a:rPr lang="id-ID" sz="1400" u="sng" dirty="0">
                <a:solidFill>
                  <a:schemeClr val="bg1"/>
                </a:solidFill>
                <a:hlinkClick r:id="rId4"/>
              </a:rPr>
              <a:t>http://hukum.unsrat.ac.id/pp/pp_19_05</a:t>
            </a:r>
            <a:r>
              <a:rPr lang="id-ID" sz="1400" dirty="0">
                <a:solidFill>
                  <a:schemeClr val="bg1"/>
                </a:solidFill>
              </a:rPr>
              <a:t>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Rais Hidayat, Yuyun Elizabeth Patras, “Evaluasi Sistem Pendidikan Nasional Indonesia”, </a:t>
            </a:r>
            <a:r>
              <a:rPr lang="id-ID" sz="1400" i="1" dirty="0">
                <a:solidFill>
                  <a:schemeClr val="bg1"/>
                </a:solidFill>
              </a:rPr>
              <a:t>International Seminar on Quality and Affordable Education (ISQAE 2013): 79-88</a:t>
            </a:r>
            <a:r>
              <a:rPr lang="id-ID" sz="1400" dirty="0">
                <a:solidFill>
                  <a:schemeClr val="bg1"/>
                </a:solidFill>
              </a:rPr>
              <a:t>. Link.  </a:t>
            </a:r>
            <a:r>
              <a:rPr lang="id-ID" sz="1400" u="sng" dirty="0">
                <a:solidFill>
                  <a:schemeClr val="bg1"/>
                </a:solidFill>
                <a:hlinkClick r:id="rId5"/>
              </a:rPr>
              <a:t>https://educ.utm.my/tr/wp-content/uploads/2013/11/111.pdf</a:t>
            </a:r>
            <a:r>
              <a:rPr lang="id-ID" sz="1400" dirty="0">
                <a:solidFill>
                  <a:schemeClr val="bg1"/>
                </a:solidFill>
              </a:rPr>
              <a:t> 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Riza Yonisa Kurniawan, </a:t>
            </a:r>
            <a:r>
              <a:rPr lang="id-ID" sz="1400" i="1" dirty="0">
                <a:solidFill>
                  <a:schemeClr val="bg1"/>
                </a:solidFill>
              </a:rPr>
              <a:t>Identifikasi Permasalahan Pendidikan Di Indonesia Untuk Meningkatkan Mutu Dan Profesionalisme Guru</a:t>
            </a:r>
            <a:r>
              <a:rPr lang="id-ID" sz="1400" dirty="0">
                <a:solidFill>
                  <a:schemeClr val="bg1"/>
                </a:solidFill>
              </a:rPr>
              <a:t>, Konvensi Nasional Pendidikan Indonesia (KONASPI) VIII . </a:t>
            </a:r>
            <a:r>
              <a:rPr lang="id-ID" sz="1400" dirty="0" smtClean="0">
                <a:solidFill>
                  <a:schemeClr val="bg1"/>
                </a:solidFill>
              </a:rPr>
              <a:t>2016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Sirozi, Muhammad. 2004. Politik Kebijakan Pendidikan di Indonesia Peran Tokoh-Tokoh Islam dalam Penyusunan UU No.2/1989, Leiden-Jakarta: INIS,2004.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Sri Soeprapto, “Landasan Aksiologis Sistem Pendidikan Nasional Indonesia Dalam Perspektif Filsafat Pendidikan”, </a:t>
            </a:r>
            <a:r>
              <a:rPr lang="id-ID" sz="1400" i="1" dirty="0">
                <a:solidFill>
                  <a:schemeClr val="bg1"/>
                </a:solidFill>
              </a:rPr>
              <a:t>Cakrawala Pendidikan no 2 (2013):266-276</a:t>
            </a:r>
            <a:r>
              <a:rPr lang="id-ID" sz="1400" dirty="0">
                <a:solidFill>
                  <a:schemeClr val="bg1"/>
                </a:solidFill>
              </a:rPr>
              <a:t>. Link. </a:t>
            </a:r>
            <a:r>
              <a:rPr lang="id-ID" sz="1400" u="sng" dirty="0">
                <a:solidFill>
                  <a:schemeClr val="bg1"/>
                </a:solidFill>
                <a:hlinkClick r:id="rId6"/>
              </a:rPr>
              <a:t>https://www.neliti.com/publications/87792/landasan-aksiologis-sistem-pendidikan-nasional-indonesia-dalam-perspektif-filsaf</a:t>
            </a:r>
            <a:endParaRPr lang="id-ID" sz="14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4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Reference</a:t>
            </a:r>
            <a:endParaRPr lang="id-ID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37308" y="2272144"/>
            <a:ext cx="1089708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Soedijarto.(2013). </a:t>
            </a:r>
            <a:r>
              <a:rPr lang="id-ID" sz="1400" i="1" dirty="0" smtClean="0">
                <a:solidFill>
                  <a:schemeClr val="bg1"/>
                </a:solidFill>
              </a:rPr>
              <a:t>Kurikulum, Sistem Evaluasi, dan tenaga Pendidikan Sebagai Unsur Strategis Dalam Penyelenggraaan Satu Sistem Pendidikan Nasional</a:t>
            </a:r>
            <a:r>
              <a:rPr lang="id-ID" sz="1400" dirty="0" smtClean="0">
                <a:solidFill>
                  <a:schemeClr val="bg1"/>
                </a:solidFill>
              </a:rPr>
              <a:t>. Makalah. Disajikan dalam pertemuan dengan FPP-DPRRI, Jakarta, 30 Januari 2013.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 smtClean="0">
                <a:solidFill>
                  <a:schemeClr val="bg1"/>
                </a:solidFill>
              </a:rPr>
              <a:t>Sadler</a:t>
            </a:r>
            <a:r>
              <a:rPr lang="id-ID" sz="1400" dirty="0">
                <a:solidFill>
                  <a:schemeClr val="bg1"/>
                </a:solidFill>
              </a:rPr>
              <a:t>, John Edward. “JA Comenius and the concept of universal education”. </a:t>
            </a:r>
            <a:r>
              <a:rPr lang="id-ID" sz="1400" i="1" dirty="0">
                <a:solidFill>
                  <a:schemeClr val="bg1"/>
                </a:solidFill>
              </a:rPr>
              <a:t>Vol. 32. Routledge, (2013).</a:t>
            </a:r>
            <a:r>
              <a:rPr lang="id-ID" sz="1400" dirty="0">
                <a:solidFill>
                  <a:schemeClr val="bg1"/>
                </a:solidFill>
              </a:rPr>
              <a:t> Link. </a:t>
            </a:r>
            <a:r>
              <a:rPr lang="id-ID" sz="1400" u="sng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id-ID" sz="1400" u="sng" dirty="0" smtClean="0">
                <a:solidFill>
                  <a:schemeClr val="bg1"/>
                </a:solidFill>
                <a:hlinkClick r:id="rId2"/>
              </a:rPr>
              <a:t>books.google.com/books/about/J_A_Comenius_and_the_Concept_of_Universa.html?id=BYRTAQAAQBAJ</a:t>
            </a:r>
            <a:endParaRPr lang="id-ID" sz="1400" u="sng" dirty="0" smtClean="0">
              <a:solidFill>
                <a:schemeClr val="bg1"/>
              </a:solidFill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Tilaar. (2001). </a:t>
            </a:r>
            <a:r>
              <a:rPr lang="id-ID" sz="1400" i="1" dirty="0">
                <a:solidFill>
                  <a:schemeClr val="bg1"/>
                </a:solidFill>
              </a:rPr>
              <a:t>Manajemen Pendidikan Nasional</a:t>
            </a:r>
            <a:r>
              <a:rPr lang="id-ID" sz="1400" dirty="0">
                <a:solidFill>
                  <a:schemeClr val="bg1"/>
                </a:solidFill>
              </a:rPr>
              <a:t>. (Bandung: PT Remaja Rosdakarya</a:t>
            </a:r>
            <a:r>
              <a:rPr lang="id-ID" sz="1400" dirty="0" smtClean="0">
                <a:solidFill>
                  <a:schemeClr val="bg1"/>
                </a:solidFill>
              </a:rPr>
              <a:t>).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UU Nomor 4 Tahun 1950 jo Nomor 12 Tahun 1954 tentang Dasar-Dasar Pendidikan dan Pengajaran. Undang-Undang tersebut diterima oleh Dewan Perwakilan Rakyat pada tanggal 27 Djanuari 1954, Lembaran Negara No. 38 tahun 1954. Lihat Dokumen DPR RI, Dasar-Dasar Pendidikan dan Pengajaran.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Undang-Undang Nomor 2 Tahun 1989 tentang Sistem Pendidikan Nasional.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Undang-Undang Nomor 20 Tahun 2003 tentang Sistem Pendidikan Nasional. Bandung: Fokus Media, 2006.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d-ID" sz="1400" dirty="0">
                <a:solidFill>
                  <a:schemeClr val="bg1"/>
                </a:solidFill>
              </a:rPr>
              <a:t>Veithzal Rivai dan Sylviana Murni. (2009). </a:t>
            </a:r>
            <a:r>
              <a:rPr lang="id-ID" sz="1400" i="1" dirty="0">
                <a:solidFill>
                  <a:schemeClr val="bg1"/>
                </a:solidFill>
              </a:rPr>
              <a:t>Educational Management, Analisis Teori dan Praktik</a:t>
            </a:r>
            <a:r>
              <a:rPr lang="id-ID" sz="1400" dirty="0">
                <a:solidFill>
                  <a:schemeClr val="bg1"/>
                </a:solidFill>
              </a:rPr>
              <a:t>. (Jakarta: Rajawali Press).</a:t>
            </a:r>
          </a:p>
          <a:p>
            <a:pPr algn="just"/>
            <a:endParaRPr lang="id-ID" sz="1400" dirty="0" smtClean="0">
              <a:solidFill>
                <a:schemeClr val="bg1"/>
              </a:solidFill>
            </a:endParaRPr>
          </a:p>
          <a:p>
            <a:pPr algn="just"/>
            <a:endParaRPr lang="id-ID" sz="1400" dirty="0">
              <a:solidFill>
                <a:schemeClr val="bg1"/>
              </a:solidFill>
            </a:endParaRPr>
          </a:p>
          <a:p>
            <a:pPr algn="just"/>
            <a:endParaRPr lang="id-ID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82AC21-5F27-AF4E-B59D-0F6D5506B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WHO RESPONSIBLE TO EDUCATION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FD961BED-1339-244E-B1EB-823DB984BF80}"/>
              </a:ext>
            </a:extLst>
          </p:cNvPr>
          <p:cNvSpPr/>
          <p:nvPr/>
        </p:nvSpPr>
        <p:spPr>
          <a:xfrm>
            <a:off x="3426105" y="2683879"/>
            <a:ext cx="2129742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MINISTRY OF HIGHER EDUCATION AND RESEARCH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23C5F144-41D9-D843-9478-3254625BCE84}"/>
              </a:ext>
            </a:extLst>
          </p:cNvPr>
          <p:cNvSpPr/>
          <p:nvPr/>
        </p:nvSpPr>
        <p:spPr>
          <a:xfrm>
            <a:off x="661685" y="2683879"/>
            <a:ext cx="2129742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MINISTRY OF EDUCATION AND CULTURE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209E3FC3-CE43-3C41-A813-A0308395EFD8}"/>
              </a:ext>
            </a:extLst>
          </p:cNvPr>
          <p:cNvSpPr/>
          <p:nvPr/>
        </p:nvSpPr>
        <p:spPr>
          <a:xfrm>
            <a:off x="6190525" y="2683879"/>
            <a:ext cx="2129742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MINISTRY OF RELIGION AFFAIR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11CA6477-6225-084B-9D58-1F768B8DBC23}"/>
              </a:ext>
            </a:extLst>
          </p:cNvPr>
          <p:cNvSpPr/>
          <p:nvPr/>
        </p:nvSpPr>
        <p:spPr>
          <a:xfrm>
            <a:off x="8954945" y="2595622"/>
            <a:ext cx="2129742" cy="14902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MINISTRY OF HANKAM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BB5DC23-93B3-9C4D-974D-C1818DBD62B2}"/>
              </a:ext>
            </a:extLst>
          </p:cNvPr>
          <p:cNvSpPr/>
          <p:nvPr/>
        </p:nvSpPr>
        <p:spPr>
          <a:xfrm>
            <a:off x="5483510" y="4849792"/>
            <a:ext cx="1152641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800" dirty="0"/>
              <a:t>Directorate General</a:t>
            </a:r>
          </a:p>
          <a:p>
            <a:pPr algn="ctr"/>
            <a:r>
              <a:rPr lang="en-ID" sz="800" dirty="0"/>
              <a:t>pilgrimage</a:t>
            </a: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7A10CA26-18AB-DD42-9855-6EC42DA7FB65}"/>
              </a:ext>
            </a:extLst>
          </p:cNvPr>
          <p:cNvSpPr/>
          <p:nvPr/>
        </p:nvSpPr>
        <p:spPr>
          <a:xfrm>
            <a:off x="6710426" y="4773759"/>
            <a:ext cx="115264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solidFill>
                  <a:srgbClr val="002060"/>
                </a:solidFill>
              </a:rPr>
              <a:t>DIRectorate</a:t>
            </a:r>
            <a:endParaRPr lang="en-US" sz="800" dirty="0">
              <a:solidFill>
                <a:srgbClr val="002060"/>
              </a:solidFill>
            </a:endParaRPr>
          </a:p>
          <a:p>
            <a:pPr algn="ctr"/>
            <a:r>
              <a:rPr lang="en-US" sz="800" dirty="0">
                <a:solidFill>
                  <a:srgbClr val="002060"/>
                </a:solidFill>
              </a:rPr>
              <a:t>General</a:t>
            </a:r>
          </a:p>
          <a:p>
            <a:pPr algn="ctr"/>
            <a:r>
              <a:rPr lang="en-US" sz="800" dirty="0">
                <a:solidFill>
                  <a:srgbClr val="002060"/>
                </a:solidFill>
              </a:rPr>
              <a:t>Islamic Education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9C29288D-8FEB-7946-8CAE-95C595FDC170}"/>
              </a:ext>
            </a:extLst>
          </p:cNvPr>
          <p:cNvSpPr/>
          <p:nvPr/>
        </p:nvSpPr>
        <p:spPr>
          <a:xfrm>
            <a:off x="7863067" y="483847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2060"/>
                </a:solidFill>
              </a:rPr>
              <a:t>OTHERS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4790C7E1-CF2D-CD46-9DE1-53014D5AE72A}"/>
              </a:ext>
            </a:extLst>
          </p:cNvPr>
          <p:cNvCxnSpPr>
            <a:cxnSpLocks/>
          </p:cNvCxnSpPr>
          <p:nvPr/>
        </p:nvCxnSpPr>
        <p:spPr>
          <a:xfrm>
            <a:off x="6001476" y="4514127"/>
            <a:ext cx="23187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4016A2A-06D5-8F43-A116-CC49F82C382A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016907" y="4549110"/>
            <a:ext cx="42924" cy="300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5749D3F3-FCDE-8F40-BC93-271575B8E3BB}"/>
              </a:ext>
            </a:extLst>
          </p:cNvPr>
          <p:cNvCxnSpPr>
            <a:cxnSpLocks/>
          </p:cNvCxnSpPr>
          <p:nvPr/>
        </p:nvCxnSpPr>
        <p:spPr>
          <a:xfrm flipH="1">
            <a:off x="8326056" y="4549110"/>
            <a:ext cx="3860" cy="300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D74220DA-4C83-9D4E-830F-F2D12C3B9CBC}"/>
              </a:ext>
            </a:extLst>
          </p:cNvPr>
          <p:cNvCxnSpPr>
            <a:cxnSpLocks/>
          </p:cNvCxnSpPr>
          <p:nvPr/>
        </p:nvCxnSpPr>
        <p:spPr>
          <a:xfrm>
            <a:off x="7173411" y="4248428"/>
            <a:ext cx="0" cy="45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BEF52F6E-5F00-BA4E-AD0F-282107D5503A}"/>
              </a:ext>
            </a:extLst>
          </p:cNvPr>
          <p:cNvCxnSpPr>
            <a:cxnSpLocks/>
            <a:stCxn id="5" idx="3"/>
            <a:endCxn id="4" idx="1"/>
          </p:cNvCxnSpPr>
          <p:nvPr/>
        </p:nvCxnSpPr>
        <p:spPr>
          <a:xfrm>
            <a:off x="2791427" y="3429000"/>
            <a:ext cx="634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DA4B4250-9734-F343-9E37-753B29444D33}"/>
              </a:ext>
            </a:extLst>
          </p:cNvPr>
          <p:cNvCxnSpPr>
            <a:cxnSpLocks/>
          </p:cNvCxnSpPr>
          <p:nvPr/>
        </p:nvCxnSpPr>
        <p:spPr>
          <a:xfrm>
            <a:off x="5555847" y="3422247"/>
            <a:ext cx="634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0040B639-9204-9945-9B4A-E1594C5DE393}"/>
              </a:ext>
            </a:extLst>
          </p:cNvPr>
          <p:cNvCxnSpPr>
            <a:cxnSpLocks/>
          </p:cNvCxnSpPr>
          <p:nvPr/>
        </p:nvCxnSpPr>
        <p:spPr>
          <a:xfrm>
            <a:off x="8320267" y="3345565"/>
            <a:ext cx="6346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0B3608E9-6259-E54E-8B7A-3BF29CA4D232}"/>
              </a:ext>
            </a:extLst>
          </p:cNvPr>
          <p:cNvSpPr txBox="1"/>
          <p:nvPr/>
        </p:nvSpPr>
        <p:spPr>
          <a:xfrm>
            <a:off x="661685" y="4693795"/>
            <a:ext cx="1911101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PRE – SCHOOLS</a:t>
            </a:r>
          </a:p>
          <a:p>
            <a:r>
              <a:rPr lang="en-US" dirty="0">
                <a:solidFill>
                  <a:srgbClr val="002060"/>
                </a:solidFill>
              </a:rPr>
              <a:t>SCHOOLS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1368C0B5-9B24-0D4E-B85D-956ED95B8FF8}"/>
              </a:ext>
            </a:extLst>
          </p:cNvPr>
          <p:cNvSpPr txBox="1"/>
          <p:nvPr/>
        </p:nvSpPr>
        <p:spPr>
          <a:xfrm>
            <a:off x="3817886" y="4761287"/>
            <a:ext cx="1386918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INSTITUTe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UNIVERSITY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6490C782-B4F5-2942-AB2A-08459FF05BD0}"/>
              </a:ext>
            </a:extLst>
          </p:cNvPr>
          <p:cNvSpPr txBox="1"/>
          <p:nvPr/>
        </p:nvSpPr>
        <p:spPr>
          <a:xfrm>
            <a:off x="6295144" y="6088541"/>
            <a:ext cx="1770036" cy="553998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STATE ISLAMIC UNIVERSITY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SUNAN KALIJAGA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YOGYAKARTA INDONESIA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="" xmlns:a16="http://schemas.microsoft.com/office/drawing/2014/main" id="{EC422404-1E38-9045-AFB6-E8AA74C3EFE3}"/>
              </a:ext>
            </a:extLst>
          </p:cNvPr>
          <p:cNvCxnSpPr>
            <a:cxnSpLocks/>
          </p:cNvCxnSpPr>
          <p:nvPr/>
        </p:nvCxnSpPr>
        <p:spPr>
          <a:xfrm>
            <a:off x="7173411" y="5688159"/>
            <a:ext cx="0" cy="4510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="" xmlns:a16="http://schemas.microsoft.com/office/drawing/2014/main" id="{9C477303-8B89-EE42-89EB-8A48D748D75E}"/>
              </a:ext>
            </a:extLst>
          </p:cNvPr>
          <p:cNvCxnSpPr>
            <a:cxnSpLocks/>
          </p:cNvCxnSpPr>
          <p:nvPr/>
        </p:nvCxnSpPr>
        <p:spPr>
          <a:xfrm>
            <a:off x="1726556" y="4213445"/>
            <a:ext cx="0" cy="48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="" xmlns:a16="http://schemas.microsoft.com/office/drawing/2014/main" id="{0B346C8E-5524-F54C-BD71-6525DEB177C0}"/>
              </a:ext>
            </a:extLst>
          </p:cNvPr>
          <p:cNvCxnSpPr>
            <a:cxnSpLocks/>
          </p:cNvCxnSpPr>
          <p:nvPr/>
        </p:nvCxnSpPr>
        <p:spPr>
          <a:xfrm>
            <a:off x="4490976" y="4174120"/>
            <a:ext cx="0" cy="48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="" xmlns:a16="http://schemas.microsoft.com/office/drawing/2014/main" id="{1911EA98-6A0F-C041-970A-C9B2C2753AC8}"/>
              </a:ext>
            </a:extLst>
          </p:cNvPr>
          <p:cNvCxnSpPr>
            <a:cxnSpLocks/>
          </p:cNvCxnSpPr>
          <p:nvPr/>
        </p:nvCxnSpPr>
        <p:spPr>
          <a:xfrm>
            <a:off x="10019816" y="4085863"/>
            <a:ext cx="0" cy="48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DDC17AD9-9B26-EC4D-833F-215336BF182F}"/>
              </a:ext>
            </a:extLst>
          </p:cNvPr>
          <p:cNvSpPr txBox="1"/>
          <p:nvPr/>
        </p:nvSpPr>
        <p:spPr>
          <a:xfrm>
            <a:off x="9018610" y="4634957"/>
            <a:ext cx="2039341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ID" dirty="0"/>
              <a:t>Police </a:t>
            </a:r>
          </a:p>
          <a:p>
            <a:r>
              <a:rPr lang="en-ID" dirty="0"/>
              <a:t>Army </a:t>
            </a:r>
          </a:p>
          <a:p>
            <a:r>
              <a:rPr lang="en-ID" dirty="0"/>
              <a:t>Navy </a:t>
            </a:r>
          </a:p>
          <a:p>
            <a:r>
              <a:rPr lang="en-ID" dirty="0"/>
              <a:t>Air Force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63CB9339-5826-F244-BAA4-63BDB5330015}"/>
              </a:ext>
            </a:extLst>
          </p:cNvPr>
          <p:cNvSpPr txBox="1"/>
          <p:nvPr/>
        </p:nvSpPr>
        <p:spPr>
          <a:xfrm>
            <a:off x="408410" y="6127607"/>
            <a:ext cx="2371162" cy="70788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BABY – DAY CARE: MONTHS-3 Years</a:t>
            </a:r>
          </a:p>
          <a:p>
            <a:r>
              <a:rPr lang="en-US" sz="1000" dirty="0">
                <a:solidFill>
                  <a:srgbClr val="FF0000"/>
                </a:solidFill>
              </a:rPr>
              <a:t>EARLY CHILDHOOD: 3-6 Years</a:t>
            </a:r>
          </a:p>
          <a:p>
            <a:r>
              <a:rPr lang="en-US" sz="1000" dirty="0">
                <a:solidFill>
                  <a:srgbClr val="FF0000"/>
                </a:solidFill>
              </a:rPr>
              <a:t>KINDERGARTEN: 6-7 Years</a:t>
            </a:r>
          </a:p>
          <a:p>
            <a:r>
              <a:rPr lang="en-US" sz="1000" dirty="0">
                <a:solidFill>
                  <a:srgbClr val="FF0000"/>
                </a:solidFill>
              </a:rPr>
              <a:t>SCHOOLS: 7-18 Years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8F6A257D-7335-AB47-902F-F5E45F81C587}"/>
              </a:ext>
            </a:extLst>
          </p:cNvPr>
          <p:cNvCxnSpPr>
            <a:cxnSpLocks/>
          </p:cNvCxnSpPr>
          <p:nvPr/>
        </p:nvCxnSpPr>
        <p:spPr>
          <a:xfrm>
            <a:off x="1707264" y="5511998"/>
            <a:ext cx="0" cy="48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1BDA39A9-A43B-664F-9D17-490704BE9935}"/>
              </a:ext>
            </a:extLst>
          </p:cNvPr>
          <p:cNvSpPr txBox="1"/>
          <p:nvPr/>
        </p:nvSpPr>
        <p:spPr>
          <a:xfrm>
            <a:off x="3976251" y="6304002"/>
            <a:ext cx="1029449" cy="55399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ACADEMIC</a:t>
            </a:r>
          </a:p>
          <a:p>
            <a:r>
              <a:rPr lang="en-US" sz="1000" dirty="0">
                <a:solidFill>
                  <a:srgbClr val="FF0000"/>
                </a:solidFill>
              </a:rPr>
              <a:t>PROFESSIONL</a:t>
            </a:r>
          </a:p>
          <a:p>
            <a:r>
              <a:rPr lang="en-US" sz="1000" dirty="0">
                <a:solidFill>
                  <a:srgbClr val="FF0000"/>
                </a:solidFill>
              </a:rPr>
              <a:t>VOCATIONAL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="" xmlns:a16="http://schemas.microsoft.com/office/drawing/2014/main" id="{32C372E8-8016-C146-B05C-FE49611AF586}"/>
              </a:ext>
            </a:extLst>
          </p:cNvPr>
          <p:cNvCxnSpPr>
            <a:cxnSpLocks/>
          </p:cNvCxnSpPr>
          <p:nvPr/>
        </p:nvCxnSpPr>
        <p:spPr>
          <a:xfrm>
            <a:off x="4462338" y="5688159"/>
            <a:ext cx="0" cy="48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9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3A702A-7757-BE41-B0EC-F2D7C60D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MINISTRY OF RELIGION AFFAIR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CB7E47-545A-754F-A9BF-E899C9D51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DIRECTORATE OF ISLAMIC EDUCATION</a:t>
            </a:r>
          </a:p>
          <a:p>
            <a:pPr lvl="1"/>
            <a:r>
              <a:rPr lang="en-US" dirty="0"/>
              <a:t>PRE - SCHOOL</a:t>
            </a:r>
          </a:p>
          <a:p>
            <a:pPr lvl="1"/>
            <a:r>
              <a:rPr lang="en-US" dirty="0"/>
              <a:t>ELEMENTARY</a:t>
            </a:r>
          </a:p>
          <a:p>
            <a:pPr lvl="1"/>
            <a:r>
              <a:rPr lang="en-US" dirty="0"/>
              <a:t>YUNIOR HIGH SCHOOL</a:t>
            </a:r>
          </a:p>
          <a:p>
            <a:pPr lvl="1"/>
            <a:r>
              <a:rPr lang="en-US" dirty="0"/>
              <a:t>SENIOR HIGH SCHOOL</a:t>
            </a:r>
          </a:p>
          <a:p>
            <a:pPr lvl="1"/>
            <a:r>
              <a:rPr lang="en-US" dirty="0"/>
              <a:t>HIGHER EDUCATION</a:t>
            </a:r>
          </a:p>
          <a:p>
            <a:pPr lvl="2"/>
            <a:r>
              <a:rPr lang="en-US" dirty="0"/>
              <a:t>ACADEMIC</a:t>
            </a:r>
          </a:p>
          <a:p>
            <a:pPr lvl="2"/>
            <a:r>
              <a:rPr lang="en-US" dirty="0"/>
              <a:t>PROFESSIONAL</a:t>
            </a:r>
          </a:p>
          <a:p>
            <a:pPr lvl="2"/>
            <a:r>
              <a:rPr lang="en-US" dirty="0"/>
              <a:t>VOCATIONAL</a:t>
            </a:r>
          </a:p>
          <a:p>
            <a:pPr lvl="1"/>
            <a:r>
              <a:rPr lang="en-US" dirty="0"/>
              <a:t>BOARDING SCHOOL</a:t>
            </a:r>
          </a:p>
          <a:p>
            <a:pPr lvl="1"/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DIRECTORATE OF PILGRIME</a:t>
            </a:r>
          </a:p>
        </p:txBody>
      </p:sp>
    </p:spTree>
    <p:extLst>
      <p:ext uri="{BB962C8B-B14F-4D97-AF65-F5344CB8AC3E}">
        <p14:creationId xmlns:p14="http://schemas.microsoft.com/office/powerpoint/2010/main" val="354145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BE2204-3172-EA4A-8A9D-86B5D9B4E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662069"/>
            <a:ext cx="10572000" cy="3435369"/>
          </a:xfrm>
        </p:spPr>
        <p:txBody>
          <a:bodyPr/>
          <a:lstStyle/>
          <a:p>
            <a:r>
              <a:rPr lang="en-US" sz="4000" dirty="0"/>
              <a:t>MODEL OF ACADEMIC MANAGEMENT </a:t>
            </a:r>
            <a:br>
              <a:rPr lang="en-US" sz="4000" dirty="0"/>
            </a:br>
            <a:r>
              <a:rPr lang="en-US" sz="4000" dirty="0"/>
              <a:t>(EDUCATORS-STUDENTS INTERACTION)</a:t>
            </a:r>
            <a:br>
              <a:rPr lang="en-US" sz="4000" dirty="0"/>
            </a:br>
            <a:r>
              <a:rPr lang="en-US" sz="4000" dirty="0"/>
              <a:t>IN FACULTY of TARBIYAH</a:t>
            </a:r>
            <a:br>
              <a:rPr lang="en-US" sz="4000" dirty="0"/>
            </a:br>
            <a:r>
              <a:rPr lang="en-US" sz="3600" dirty="0"/>
              <a:t>STATE ISLAMIC UNIVERSITY ‘SUNAN KALIJAGA’</a:t>
            </a:r>
            <a:r>
              <a:rPr lang="en-US" sz="4000" dirty="0"/>
              <a:t> YOGYAKARTA - INDONESIA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CC56076-8251-EE49-B045-320FFF480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INDIA, AUGUST 18-26, 2019</a:t>
            </a:r>
          </a:p>
        </p:txBody>
      </p:sp>
    </p:spTree>
    <p:extLst>
      <p:ext uri="{BB962C8B-B14F-4D97-AF65-F5344CB8AC3E}">
        <p14:creationId xmlns:p14="http://schemas.microsoft.com/office/powerpoint/2010/main" val="3238368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D94CB3-F000-C448-B56D-F4D19E06C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27D1D5-7073-614B-8E56-BFA6E26E6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 condition, people character are affected by education</a:t>
            </a:r>
          </a:p>
          <a:p>
            <a:r>
              <a:rPr lang="en-US" dirty="0"/>
              <a:t>Education has a huge role for a country therefore management of education institution should have priority attention, especially from government</a:t>
            </a:r>
          </a:p>
          <a:p>
            <a:r>
              <a:rPr lang="en-US" dirty="0"/>
              <a:t>It is a reason why choosing the topic</a:t>
            </a:r>
          </a:p>
          <a:p>
            <a:r>
              <a:rPr lang="en-US" dirty="0"/>
              <a:t>Faculty of </a:t>
            </a:r>
            <a:r>
              <a:rPr lang="en-US" dirty="0" err="1"/>
              <a:t>tarbiyah</a:t>
            </a:r>
            <a:r>
              <a:rPr lang="en-US" dirty="0"/>
              <a:t> (education) at State Islamic University ‘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kalijaga</a:t>
            </a:r>
            <a:r>
              <a:rPr lang="en-US" dirty="0"/>
              <a:t>’ Yogyakarta Indonesia is the oldest  (1951) in Indonesia (Ministry of Religion Republic of Indonesia ) and biggest in this university</a:t>
            </a:r>
          </a:p>
          <a:p>
            <a:r>
              <a:rPr lang="en-US" dirty="0"/>
              <a:t>Total students 3.500 and &gt; 8.000 </a:t>
            </a:r>
            <a:r>
              <a:rPr lang="en-US" dirty="0" err="1"/>
              <a:t>alumnies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9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9E9CD-DE71-2A45-B520-5D9BE82D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3B29BFE6-2DA5-6942-A978-04911B0278DD}"/>
              </a:ext>
            </a:extLst>
          </p:cNvPr>
          <p:cNvSpPr/>
          <p:nvPr/>
        </p:nvSpPr>
        <p:spPr>
          <a:xfrm>
            <a:off x="314230" y="5896462"/>
            <a:ext cx="1045039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ISLAMIC EDUCATION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="" xmlns:a16="http://schemas.microsoft.com/office/drawing/2014/main" id="{88650ECD-F231-AF4E-B095-D0F24C13D20D}"/>
              </a:ext>
            </a:extLst>
          </p:cNvPr>
          <p:cNvSpPr/>
          <p:nvPr/>
        </p:nvSpPr>
        <p:spPr>
          <a:xfrm>
            <a:off x="1386236" y="5906474"/>
            <a:ext cx="104503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ARABIC EDUCATION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00B651BF-1D27-3145-93D5-5D6E52DFD548}"/>
              </a:ext>
            </a:extLst>
          </p:cNvPr>
          <p:cNvSpPr/>
          <p:nvPr/>
        </p:nvSpPr>
        <p:spPr>
          <a:xfrm>
            <a:off x="2458241" y="5916486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ISLAMIC EDUCATION MANAGEMENT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="" xmlns:a16="http://schemas.microsoft.com/office/drawing/2014/main" id="{8E3433EA-7AD1-C242-9152-C4EC751075D4}"/>
              </a:ext>
            </a:extLst>
          </p:cNvPr>
          <p:cNvSpPr/>
          <p:nvPr/>
        </p:nvSpPr>
        <p:spPr>
          <a:xfrm>
            <a:off x="4788666" y="5906474"/>
            <a:ext cx="11461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EARLY CHILDHOOD EDUCATION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="" xmlns:a16="http://schemas.microsoft.com/office/drawing/2014/main" id="{05B12360-DDC6-134F-BE80-16DEA56C57ED}"/>
              </a:ext>
            </a:extLst>
          </p:cNvPr>
          <p:cNvSpPr/>
          <p:nvPr/>
        </p:nvSpPr>
        <p:spPr>
          <a:xfrm>
            <a:off x="3664608" y="5916486"/>
            <a:ext cx="104503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ISLAMIC ELEMENTARY SCHOOL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="" xmlns:a16="http://schemas.microsoft.com/office/drawing/2014/main" id="{1255211E-2797-8C4B-A6A6-067E920C4706}"/>
              </a:ext>
            </a:extLst>
          </p:cNvPr>
          <p:cNvSpPr/>
          <p:nvPr/>
        </p:nvSpPr>
        <p:spPr>
          <a:xfrm>
            <a:off x="379549" y="2716368"/>
            <a:ext cx="9144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S3/DOCTOR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ISLAMIC EDUCATION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="" xmlns:a16="http://schemas.microsoft.com/office/drawing/2014/main" id="{B9077F72-83F4-8747-AE79-7F2AA8D8FD2C}"/>
              </a:ext>
            </a:extLst>
          </p:cNvPr>
          <p:cNvSpPr/>
          <p:nvPr/>
        </p:nvSpPr>
        <p:spPr>
          <a:xfrm>
            <a:off x="1423500" y="2716368"/>
            <a:ext cx="914400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S3/DOCTOR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ARABIC EDUCATION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="" xmlns:a16="http://schemas.microsoft.com/office/drawing/2014/main" id="{E23E56BF-6AC0-A647-BEC7-26B6804B4D20}"/>
              </a:ext>
            </a:extLst>
          </p:cNvPr>
          <p:cNvSpPr/>
          <p:nvPr/>
        </p:nvSpPr>
        <p:spPr>
          <a:xfrm>
            <a:off x="3804445" y="2716368"/>
            <a:ext cx="914400" cy="9144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PROCESS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401D7681-2A59-AB4A-A40C-45C12AFACE7C}"/>
              </a:ext>
            </a:extLst>
          </p:cNvPr>
          <p:cNvSpPr/>
          <p:nvPr/>
        </p:nvSpPr>
        <p:spPr>
          <a:xfrm>
            <a:off x="271463" y="5055373"/>
            <a:ext cx="11530012" cy="7042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PROFESSIONAL EDUCATION FOR ALL</a:t>
            </a:r>
          </a:p>
          <a:p>
            <a:pPr algn="ctr"/>
            <a:r>
              <a:rPr lang="en-US" dirty="0"/>
              <a:t>EXCEPT ISLAMIC EDUCATION MANAGEMENT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="" xmlns:a16="http://schemas.microsoft.com/office/drawing/2014/main" id="{AA26D45E-BDB4-3842-ABAA-7696B6E56ECD}"/>
              </a:ext>
            </a:extLst>
          </p:cNvPr>
          <p:cNvSpPr/>
          <p:nvPr/>
        </p:nvSpPr>
        <p:spPr>
          <a:xfrm>
            <a:off x="5993237" y="5906474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EARLY CHILDHOOD EDUCATION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="" xmlns:a16="http://schemas.microsoft.com/office/drawing/2014/main" id="{2FCF07B7-3138-CD4D-8066-88969FAA41A3}"/>
              </a:ext>
            </a:extLst>
          </p:cNvPr>
          <p:cNvSpPr/>
          <p:nvPr/>
        </p:nvSpPr>
        <p:spPr>
          <a:xfrm>
            <a:off x="7244768" y="5916486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MATH</a:t>
            </a: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EDUCATION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8692EACE-E15C-D34F-B1F9-3FB9A81B1242}"/>
              </a:ext>
            </a:extLst>
          </p:cNvPr>
          <p:cNvSpPr/>
          <p:nvPr/>
        </p:nvSpPr>
        <p:spPr>
          <a:xfrm>
            <a:off x="8496299" y="5916486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BIOLOGY</a:t>
            </a: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EDUCATION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="" xmlns:a16="http://schemas.microsoft.com/office/drawing/2014/main" id="{EC9231AE-128B-944F-BA83-F27BA6E79FD0}"/>
              </a:ext>
            </a:extLst>
          </p:cNvPr>
          <p:cNvSpPr/>
          <p:nvPr/>
        </p:nvSpPr>
        <p:spPr>
          <a:xfrm>
            <a:off x="9724664" y="5916486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CHEMIST</a:t>
            </a: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EDUCATION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="" xmlns:a16="http://schemas.microsoft.com/office/drawing/2014/main" id="{6ADAEC71-1DD1-A340-8A3A-F597393809C7}"/>
              </a:ext>
            </a:extLst>
          </p:cNvPr>
          <p:cNvSpPr/>
          <p:nvPr/>
        </p:nvSpPr>
        <p:spPr>
          <a:xfrm>
            <a:off x="10953029" y="5896462"/>
            <a:ext cx="117760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S1/BACHELOR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PHISYC</a:t>
            </a: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EDUCATION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="" xmlns:a16="http://schemas.microsoft.com/office/drawing/2014/main" id="{70FC2E96-2045-6B42-A3D8-4B079AE328BE}"/>
              </a:ext>
            </a:extLst>
          </p:cNvPr>
          <p:cNvSpPr/>
          <p:nvPr/>
        </p:nvSpPr>
        <p:spPr>
          <a:xfrm>
            <a:off x="341197" y="3928404"/>
            <a:ext cx="1045039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</a:t>
            </a:r>
          </a:p>
          <a:p>
            <a:pPr algn="ctr"/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>
                <a:solidFill>
                  <a:srgbClr val="FF0000"/>
                </a:solidFill>
              </a:rPr>
              <a:t>ISLAMIC EDUCATION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="" xmlns:a16="http://schemas.microsoft.com/office/drawing/2014/main" id="{AF4A46BC-3F93-2E46-B0BC-8C084C620E61}"/>
              </a:ext>
            </a:extLst>
          </p:cNvPr>
          <p:cNvSpPr/>
          <p:nvPr/>
        </p:nvSpPr>
        <p:spPr>
          <a:xfrm>
            <a:off x="1423500" y="3928404"/>
            <a:ext cx="104503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ARABIC EDUCATION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="" xmlns:a16="http://schemas.microsoft.com/office/drawing/2014/main" id="{9FCCF238-E726-634A-B730-F9577D5E7517}"/>
              </a:ext>
            </a:extLst>
          </p:cNvPr>
          <p:cNvSpPr/>
          <p:nvPr/>
        </p:nvSpPr>
        <p:spPr>
          <a:xfrm>
            <a:off x="2506632" y="3928404"/>
            <a:ext cx="1177604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ISLAMIC EDUCATION MANAGEMENT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="" xmlns:a16="http://schemas.microsoft.com/office/drawing/2014/main" id="{57FCB875-F718-964F-A9B4-F9C0E55E249F}"/>
              </a:ext>
            </a:extLst>
          </p:cNvPr>
          <p:cNvSpPr/>
          <p:nvPr/>
        </p:nvSpPr>
        <p:spPr>
          <a:xfrm>
            <a:off x="3748779" y="3928404"/>
            <a:ext cx="1045038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ISLAMIC ELEMENTARY SCHOOL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="" xmlns:a16="http://schemas.microsoft.com/office/drawing/2014/main" id="{E18C0DAB-A07A-0E42-A176-1AE9AA4FBEDD}"/>
              </a:ext>
            </a:extLst>
          </p:cNvPr>
          <p:cNvSpPr/>
          <p:nvPr/>
        </p:nvSpPr>
        <p:spPr>
          <a:xfrm>
            <a:off x="4847090" y="3928404"/>
            <a:ext cx="1146147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EARLY CHILDHOOD EDUCATION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="" xmlns:a16="http://schemas.microsoft.com/office/drawing/2014/main" id="{CBDF9368-6828-684D-9E4A-201C7DD2CF72}"/>
              </a:ext>
            </a:extLst>
          </p:cNvPr>
          <p:cNvSpPr/>
          <p:nvPr/>
        </p:nvSpPr>
        <p:spPr>
          <a:xfrm>
            <a:off x="6029576" y="3928404"/>
            <a:ext cx="1177604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S2/MASTERR</a:t>
            </a:r>
          </a:p>
          <a:p>
            <a:pPr algn="ctr"/>
            <a:endParaRPr lang="en-US" sz="800" dirty="0">
              <a:solidFill>
                <a:srgbClr val="FF0000"/>
              </a:solidFill>
            </a:endParaRPr>
          </a:p>
          <a:p>
            <a:pPr algn="ctr"/>
            <a:r>
              <a:rPr lang="en-US" sz="800" dirty="0">
                <a:solidFill>
                  <a:srgbClr val="FF0000"/>
                </a:solidFill>
              </a:rPr>
              <a:t>EARLY CHILDHOOD EDUCATION</a:t>
            </a:r>
          </a:p>
        </p:txBody>
      </p:sp>
    </p:spTree>
    <p:extLst>
      <p:ext uri="{BB962C8B-B14F-4D97-AF65-F5344CB8AC3E}">
        <p14:creationId xmlns:p14="http://schemas.microsoft.com/office/powerpoint/2010/main" val="24483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E3145C-C434-AA43-9CB1-74757661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STUDENTS’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8196729-4C6A-274E-B24E-AF8E0058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Multiculture</a:t>
            </a:r>
            <a:r>
              <a:rPr lang="en-US" dirty="0"/>
              <a:t>: Sumatra, Java, Kalimantan, Sulawesi, Bali, Lombok, Papua</a:t>
            </a:r>
          </a:p>
          <a:p>
            <a:r>
              <a:rPr lang="en-US" dirty="0"/>
              <a:t>Economy:</a:t>
            </a:r>
          </a:p>
          <a:p>
            <a:pPr lvl="1"/>
            <a:r>
              <a:rPr lang="en-US" dirty="0"/>
              <a:t>Low – a lot of (30%)</a:t>
            </a:r>
          </a:p>
          <a:p>
            <a:pPr lvl="1"/>
            <a:r>
              <a:rPr lang="en-US" dirty="0"/>
              <a:t>Middle -  most (60%)</a:t>
            </a:r>
          </a:p>
          <a:p>
            <a:pPr lvl="1"/>
            <a:r>
              <a:rPr lang="en-US" dirty="0"/>
              <a:t>High – a few (10%)</a:t>
            </a:r>
          </a:p>
          <a:p>
            <a:r>
              <a:rPr lang="en-US" dirty="0"/>
              <a:t>Input: </a:t>
            </a:r>
          </a:p>
          <a:p>
            <a:pPr lvl="1"/>
            <a:r>
              <a:rPr lang="en-US" dirty="0"/>
              <a:t>General School</a:t>
            </a:r>
          </a:p>
          <a:p>
            <a:pPr lvl="1"/>
            <a:r>
              <a:rPr lang="en-US" dirty="0"/>
              <a:t>Islamic School</a:t>
            </a:r>
          </a:p>
          <a:p>
            <a:r>
              <a:rPr lang="en-US" dirty="0"/>
              <a:t>Stay: </a:t>
            </a:r>
          </a:p>
          <a:p>
            <a:pPr lvl="1"/>
            <a:r>
              <a:rPr lang="en-US" dirty="0"/>
              <a:t>House</a:t>
            </a:r>
          </a:p>
          <a:p>
            <a:pPr lvl="1"/>
            <a:r>
              <a:rPr lang="en-US" dirty="0"/>
              <a:t>Rental House</a:t>
            </a:r>
          </a:p>
          <a:p>
            <a:pPr lvl="1"/>
            <a:r>
              <a:rPr lang="en-US" dirty="0" err="1"/>
              <a:t>Pondok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6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8022E4-84EB-2F41-84FE-B4EF3D95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AND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378B22-6492-E348-8179-23B46858D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How to manage students who come from different race and various character and academic capability?</a:t>
            </a:r>
          </a:p>
          <a:p>
            <a:r>
              <a:rPr lang="en-US" dirty="0"/>
              <a:t>Setting: Learning process management</a:t>
            </a:r>
          </a:p>
          <a:p>
            <a:r>
              <a:rPr lang="en-US" dirty="0"/>
              <a:t>Aim: To design the model of educators-students interaction</a:t>
            </a:r>
          </a:p>
        </p:txBody>
      </p:sp>
    </p:spTree>
    <p:extLst>
      <p:ext uri="{BB962C8B-B14F-4D97-AF65-F5344CB8AC3E}">
        <p14:creationId xmlns:p14="http://schemas.microsoft.com/office/powerpoint/2010/main" val="3763224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{3AF7D759-3411-9445-8766-5097F73BF38C}tf10001121</Template>
  <TotalTime>1453</TotalTime>
  <Words>1260</Words>
  <Application>Microsoft Office PowerPoint</Application>
  <PresentationFormat>Custom</PresentationFormat>
  <Paragraphs>249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Quotable</vt:lpstr>
      <vt:lpstr>SYSTEM OF EDUCATION IN INDONESIA   Dr. ISTININGSIH, M. Pd</vt:lpstr>
      <vt:lpstr>INDONESIA</vt:lpstr>
      <vt:lpstr>WHO RESPONSIBLE TO EDUCATION</vt:lpstr>
      <vt:lpstr>MINISTRY OF RELIGION AFFAIR</vt:lpstr>
      <vt:lpstr>MODEL OF ACADEMIC MANAGEMENT  (EDUCATORS-STUDENTS INTERACTION) IN FACULTY of TARBIYAH STATE ISLAMIC UNIVERSITY ‘SUNAN KALIJAGA’ YOGYAKARTA - INDONESIA</vt:lpstr>
      <vt:lpstr>INTRODUCTION</vt:lpstr>
      <vt:lpstr>PROGRAMS</vt:lpstr>
      <vt:lpstr>STUDENTS’ CONDITION</vt:lpstr>
      <vt:lpstr>PROBLEM AND AIM</vt:lpstr>
      <vt:lpstr>THEORY</vt:lpstr>
      <vt:lpstr>RESULT</vt:lpstr>
      <vt:lpstr>MODEL OF INTERACTION  BETWEEN EDUCATORS – STUDENTS  BASED ON THEIR UNIQUENESS</vt:lpstr>
      <vt:lpstr>PHILOSOPHY</vt:lpstr>
      <vt:lpstr>CONCEPT</vt:lpstr>
      <vt:lpstr>MECHANISM</vt:lpstr>
      <vt:lpstr>MODEL OF INTERACTION</vt:lpstr>
      <vt:lpstr>INSTRUMEN FOR MAPPNG STUDENTS’ CONDITION</vt:lpstr>
      <vt:lpstr>INDICATORS</vt:lpstr>
      <vt:lpstr>DO IT IN THE REAL LIFE/CONDITION THANK YOU</vt:lpstr>
      <vt:lpstr>Reference</vt:lpstr>
      <vt:lpstr>Reference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OF ACADEMIC MANAGEMENT  (EDUCATORS-STUDENTS INTERACTION) IN FACULTY TARBIYAH STATE ISLAMIC UNIVERSITY ‘SUNAN KALIJAGA’ YOGYAKARTA - INDONESIA</dc:title>
  <dc:creator>Microsoft Office User</dc:creator>
  <cp:lastModifiedBy>User</cp:lastModifiedBy>
  <cp:revision>28</cp:revision>
  <dcterms:created xsi:type="dcterms:W3CDTF">2019-08-19T00:35:51Z</dcterms:created>
  <dcterms:modified xsi:type="dcterms:W3CDTF">2020-06-07T12:40:09Z</dcterms:modified>
</cp:coreProperties>
</file>