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67" r:id="rId4"/>
    <p:sldId id="261" r:id="rId5"/>
    <p:sldId id="268" r:id="rId6"/>
    <p:sldId id="269" r:id="rId7"/>
    <p:sldId id="259" r:id="rId8"/>
    <p:sldId id="262" r:id="rId9"/>
    <p:sldId id="263" r:id="rId10"/>
    <p:sldId id="264" r:id="rId11"/>
    <p:sldId id="265" r:id="rId12"/>
    <p:sldId id="266" r:id="rId13"/>
    <p:sldId id="270" r:id="rId14"/>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0" d="100"/>
          <a:sy n="70" d="100"/>
        </p:scale>
        <p:origin x="-1386" y="-5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227002C-8D9A-4628-8E36-EA84AB9796B1}" type="datetimeFigureOut">
              <a:rPr lang="id-ID" smtClean="0"/>
              <a:pPr/>
              <a:t>21/07/2016</a:t>
            </a:fld>
            <a:endParaRPr lang="id-ID"/>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id-ID"/>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C644C2F-D7D2-4CD1-AAF3-938C1174EE65}"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227002C-8D9A-4628-8E36-EA84AB9796B1}" type="datetimeFigureOut">
              <a:rPr lang="id-ID" smtClean="0"/>
              <a:pPr/>
              <a:t>21/07/2016</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6C644C2F-D7D2-4CD1-AAF3-938C1174EE65}"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227002C-8D9A-4628-8E36-EA84AB9796B1}" type="datetimeFigureOut">
              <a:rPr lang="id-ID" smtClean="0"/>
              <a:pPr/>
              <a:t>21/07/2016</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6C644C2F-D7D2-4CD1-AAF3-938C1174EE65}"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227002C-8D9A-4628-8E36-EA84AB9796B1}" type="datetimeFigureOut">
              <a:rPr lang="id-ID" smtClean="0"/>
              <a:pPr/>
              <a:t>21/07/2016</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6C644C2F-D7D2-4CD1-AAF3-938C1174EE65}" type="slidenum">
              <a:rPr lang="id-ID" smtClean="0"/>
              <a:pPr/>
              <a:t>‹#›</a:t>
            </a:fld>
            <a:endParaRPr lang="id-ID"/>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227002C-8D9A-4628-8E36-EA84AB9796B1}" type="datetimeFigureOut">
              <a:rPr lang="id-ID" smtClean="0"/>
              <a:pPr/>
              <a:t>21/07/2016</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6C644C2F-D7D2-4CD1-AAF3-938C1174EE65}" type="slidenum">
              <a:rPr lang="id-ID" smtClean="0"/>
              <a:pPr/>
              <a:t>‹#›</a:t>
            </a:fld>
            <a:endParaRPr lang="id-ID"/>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227002C-8D9A-4628-8E36-EA84AB9796B1}" type="datetimeFigureOut">
              <a:rPr lang="id-ID" smtClean="0"/>
              <a:pPr/>
              <a:t>21/07/2016</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6C644C2F-D7D2-4CD1-AAF3-938C1174EE65}" type="slidenum">
              <a:rPr lang="id-ID" smtClean="0"/>
              <a:pPr/>
              <a:t>‹#›</a:t>
            </a:fld>
            <a:endParaRPr lang="id-ID"/>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227002C-8D9A-4628-8E36-EA84AB9796B1}" type="datetimeFigureOut">
              <a:rPr lang="id-ID" smtClean="0"/>
              <a:pPr/>
              <a:t>21/07/2016</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6C644C2F-D7D2-4CD1-AAF3-938C1174EE65}"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227002C-8D9A-4628-8E36-EA84AB9796B1}" type="datetimeFigureOut">
              <a:rPr lang="id-ID" smtClean="0"/>
              <a:pPr/>
              <a:t>21/07/2016</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6C644C2F-D7D2-4CD1-AAF3-938C1174EE65}" type="slidenum">
              <a:rPr lang="id-ID" smtClean="0"/>
              <a:pPr/>
              <a:t>‹#›</a:t>
            </a:fld>
            <a:endParaRPr lang="id-ID"/>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227002C-8D9A-4628-8E36-EA84AB9796B1}" type="datetimeFigureOut">
              <a:rPr lang="id-ID" smtClean="0"/>
              <a:pPr/>
              <a:t>21/07/2016</a:t>
            </a:fld>
            <a:endParaRPr lang="id-ID"/>
          </a:p>
        </p:txBody>
      </p:sp>
      <p:sp>
        <p:nvSpPr>
          <p:cNvPr id="3" name="Footer Placeholder 2"/>
          <p:cNvSpPr>
            <a:spLocks noGrp="1"/>
          </p:cNvSpPr>
          <p:nvPr>
            <p:ph type="ftr" sz="quarter" idx="11"/>
          </p:nvPr>
        </p:nvSpPr>
        <p:spPr/>
        <p:txBody>
          <a:bodyPr/>
          <a:lstStyle>
            <a:extLst/>
          </a:lstStyle>
          <a:p>
            <a:endParaRPr lang="id-ID"/>
          </a:p>
        </p:txBody>
      </p:sp>
      <p:sp>
        <p:nvSpPr>
          <p:cNvPr id="4" name="Slide Number Placeholder 3"/>
          <p:cNvSpPr>
            <a:spLocks noGrp="1"/>
          </p:cNvSpPr>
          <p:nvPr>
            <p:ph type="sldNum" sz="quarter" idx="12"/>
          </p:nvPr>
        </p:nvSpPr>
        <p:spPr/>
        <p:txBody>
          <a:bodyPr/>
          <a:lstStyle>
            <a:extLst/>
          </a:lstStyle>
          <a:p>
            <a:fld id="{6C644C2F-D7D2-4CD1-AAF3-938C1174EE65}"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227002C-8D9A-4628-8E36-EA84AB9796B1}" type="datetimeFigureOut">
              <a:rPr lang="id-ID" smtClean="0"/>
              <a:pPr/>
              <a:t>21/07/2016</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6C644C2F-D7D2-4CD1-AAF3-938C1174EE65}"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227002C-8D9A-4628-8E36-EA84AB9796B1}" type="datetimeFigureOut">
              <a:rPr lang="id-ID" smtClean="0"/>
              <a:pPr/>
              <a:t>21/07/2016</a:t>
            </a:fld>
            <a:endParaRPr lang="id-ID"/>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id-ID"/>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C644C2F-D7D2-4CD1-AAF3-938C1174EE65}" type="slidenum">
              <a:rPr lang="id-ID" smtClean="0"/>
              <a:pPr/>
              <a:t>‹#›</a:t>
            </a:fld>
            <a:endParaRPr lang="id-ID"/>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227002C-8D9A-4628-8E36-EA84AB9796B1}" type="datetimeFigureOut">
              <a:rPr lang="id-ID" smtClean="0"/>
              <a:pPr/>
              <a:t>21/07/2016</a:t>
            </a:fld>
            <a:endParaRPr lang="id-ID"/>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id-ID"/>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C644C2F-D7D2-4CD1-AAF3-938C1174EE65}"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785794"/>
            <a:ext cx="7772400" cy="1470025"/>
          </a:xfrm>
        </p:spPr>
        <p:txBody>
          <a:bodyPr>
            <a:noAutofit/>
          </a:bodyPr>
          <a:lstStyle/>
          <a:p>
            <a:r>
              <a:rPr lang="en-US" sz="3200" b="1" dirty="0" smtClean="0"/>
              <a:t>MORAL REVOLUTION AS A STRATEGY </a:t>
            </a:r>
            <a:r>
              <a:rPr lang="id-ID" sz="3200" b="1" dirty="0" smtClean="0"/>
              <a:t>                        </a:t>
            </a:r>
            <a:r>
              <a:rPr lang="en-US" sz="3200" b="1" dirty="0" smtClean="0"/>
              <a:t>TO DEVELOP A SOCIETY’S LIFE </a:t>
            </a:r>
            <a:r>
              <a:rPr lang="id-ID" sz="3200" b="1" dirty="0" smtClean="0"/>
              <a:t>                     </a:t>
            </a:r>
            <a:r>
              <a:rPr lang="en-US" sz="3200" b="1" dirty="0" smtClean="0"/>
              <a:t>TOWARDS A HEALTHY MORAL QUALITY</a:t>
            </a:r>
            <a:endParaRPr lang="id-ID" sz="3200" dirty="0"/>
          </a:p>
        </p:txBody>
      </p:sp>
      <p:sp>
        <p:nvSpPr>
          <p:cNvPr id="3" name="Subtitle 2"/>
          <p:cNvSpPr>
            <a:spLocks noGrp="1"/>
          </p:cNvSpPr>
          <p:nvPr>
            <p:ph type="subTitle" idx="1"/>
          </p:nvPr>
        </p:nvSpPr>
        <p:spPr/>
        <p:txBody>
          <a:bodyPr>
            <a:normAutofit fontScale="70000" lnSpcReduction="20000"/>
          </a:bodyPr>
          <a:lstStyle/>
          <a:p>
            <a:r>
              <a:rPr lang="id-ID" dirty="0" smtClean="0"/>
              <a:t>ISTININGSIH</a:t>
            </a:r>
          </a:p>
          <a:p>
            <a:r>
              <a:rPr lang="id-ID" dirty="0" smtClean="0"/>
              <a:t>STATE ISLAMIC UNIVERSITY ‘SUNAN KALIJAGA’                      YOGYAKARTA</a:t>
            </a:r>
          </a:p>
          <a:p>
            <a:r>
              <a:rPr lang="id-ID" dirty="0" smtClean="0"/>
              <a:t>NOVEMBER 2016</a:t>
            </a:r>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id-ID" dirty="0" smtClean="0"/>
              <a:t>Moral revolution can be achieved by formal, non formal, informal education.</a:t>
            </a:r>
          </a:p>
          <a:p>
            <a:r>
              <a:rPr lang="en-US" dirty="0" smtClean="0"/>
              <a:t>Monitoring the success of the program carried out by the government.</a:t>
            </a:r>
            <a:r>
              <a:rPr lang="id-ID" dirty="0" smtClean="0"/>
              <a:t> </a:t>
            </a:r>
            <a:r>
              <a:rPr lang="en-US" dirty="0" smtClean="0"/>
              <a:t>Therefore, the </a:t>
            </a:r>
            <a:r>
              <a:rPr lang="id-ID" dirty="0" smtClean="0"/>
              <a:t>monitoring </a:t>
            </a:r>
            <a:r>
              <a:rPr lang="en-US" dirty="0" smtClean="0"/>
              <a:t>model </a:t>
            </a:r>
            <a:r>
              <a:rPr lang="id-ID" dirty="0" smtClean="0"/>
              <a:t>of</a:t>
            </a:r>
            <a:r>
              <a:rPr lang="en-US" dirty="0" smtClean="0"/>
              <a:t> program ‘M</a:t>
            </a:r>
            <a:r>
              <a:rPr lang="id-ID" dirty="0" smtClean="0"/>
              <a:t>oral Revolution</a:t>
            </a:r>
            <a:r>
              <a:rPr lang="en-US" dirty="0" smtClean="0"/>
              <a:t>' could follow the model of the structure of government.</a:t>
            </a:r>
          </a:p>
          <a:p>
            <a:r>
              <a:rPr lang="en-US" dirty="0" smtClean="0"/>
              <a:t>From its structure that will define the smallest namely Neighborhood, </a:t>
            </a:r>
            <a:r>
              <a:rPr lang="id-ID" dirty="0" smtClean="0"/>
              <a:t>C</a:t>
            </a:r>
            <a:r>
              <a:rPr lang="en-US" dirty="0" err="1" smtClean="0"/>
              <a:t>ommunity</a:t>
            </a:r>
            <a:r>
              <a:rPr lang="en-US" dirty="0" smtClean="0"/>
              <a:t>, </a:t>
            </a:r>
            <a:r>
              <a:rPr lang="id-ID" dirty="0" smtClean="0"/>
              <a:t>H</a:t>
            </a:r>
            <a:r>
              <a:rPr lang="en-US" dirty="0" err="1" smtClean="0"/>
              <a:t>amlet</a:t>
            </a:r>
            <a:r>
              <a:rPr lang="en-US" dirty="0" smtClean="0"/>
              <a:t>, </a:t>
            </a:r>
            <a:r>
              <a:rPr lang="id-ID" dirty="0" smtClean="0"/>
              <a:t>V</a:t>
            </a:r>
            <a:r>
              <a:rPr lang="en-US" dirty="0" err="1" smtClean="0"/>
              <a:t>illage</a:t>
            </a:r>
            <a:r>
              <a:rPr lang="en-US" dirty="0" smtClean="0"/>
              <a:t>, </a:t>
            </a:r>
            <a:r>
              <a:rPr lang="id-ID" dirty="0" smtClean="0"/>
              <a:t>S</a:t>
            </a:r>
            <a:r>
              <a:rPr lang="en-US" dirty="0" err="1" smtClean="0"/>
              <a:t>ub</a:t>
            </a:r>
            <a:r>
              <a:rPr lang="en-US" dirty="0" smtClean="0"/>
              <a:t>-</a:t>
            </a:r>
            <a:r>
              <a:rPr lang="id-ID" dirty="0" smtClean="0"/>
              <a:t>D</a:t>
            </a:r>
            <a:r>
              <a:rPr lang="en-US" dirty="0" err="1" smtClean="0"/>
              <a:t>istrict</a:t>
            </a:r>
            <a:r>
              <a:rPr lang="en-US" dirty="0" smtClean="0"/>
              <a:t>, </a:t>
            </a:r>
            <a:r>
              <a:rPr lang="id-ID" dirty="0" smtClean="0"/>
              <a:t>D</a:t>
            </a:r>
            <a:r>
              <a:rPr lang="en-US" dirty="0" err="1" smtClean="0"/>
              <a:t>istrict</a:t>
            </a:r>
            <a:r>
              <a:rPr lang="en-US" dirty="0" smtClean="0"/>
              <a:t>, </a:t>
            </a:r>
            <a:r>
              <a:rPr lang="id-ID" dirty="0" smtClean="0"/>
              <a:t>P</a:t>
            </a:r>
            <a:r>
              <a:rPr lang="en-US" dirty="0" err="1" smtClean="0"/>
              <a:t>rovince</a:t>
            </a:r>
            <a:r>
              <a:rPr lang="en-US" dirty="0" smtClean="0"/>
              <a:t>.</a:t>
            </a:r>
            <a:endParaRPr lang="id-ID" dirty="0" smtClean="0"/>
          </a:p>
          <a:p>
            <a:r>
              <a:rPr lang="en-US" dirty="0" smtClean="0"/>
              <a:t>This moral revolution </a:t>
            </a:r>
            <a:r>
              <a:rPr lang="en-US" dirty="0" err="1" smtClean="0"/>
              <a:t>i</a:t>
            </a:r>
            <a:r>
              <a:rPr lang="id-ID" dirty="0" smtClean="0"/>
              <a:t>s</a:t>
            </a:r>
            <a:r>
              <a:rPr lang="en-US" dirty="0" smtClean="0"/>
              <a:t> the form of a national movement involving all citizens of the nation.</a:t>
            </a:r>
            <a:endParaRPr lang="id-ID" dirty="0"/>
          </a:p>
        </p:txBody>
      </p:sp>
      <p:sp>
        <p:nvSpPr>
          <p:cNvPr id="2" name="Title 1"/>
          <p:cNvSpPr>
            <a:spLocks noGrp="1"/>
          </p:cNvSpPr>
          <p:nvPr>
            <p:ph type="title"/>
          </p:nvPr>
        </p:nvSpPr>
        <p:spPr/>
        <p:txBody>
          <a:bodyPr/>
          <a:lstStyle/>
          <a:p>
            <a:r>
              <a:rPr lang="id-ID" dirty="0" smtClean="0"/>
              <a:t>STRATEGY AND MECHANISM</a:t>
            </a:r>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Objectives to be achieved is the realization of </a:t>
            </a:r>
            <a:endParaRPr lang="id-ID" dirty="0" smtClean="0"/>
          </a:p>
          <a:p>
            <a:pPr>
              <a:buNone/>
            </a:pPr>
            <a:r>
              <a:rPr lang="id-ID" sz="2400" b="1" dirty="0" smtClean="0"/>
              <a:t>	</a:t>
            </a:r>
            <a:r>
              <a:rPr lang="en-US" sz="2400" b="1" dirty="0" smtClean="0"/>
              <a:t>A SOCIETY’S LIFE TOWARDS A HEALTHY MORAL QUALITY</a:t>
            </a:r>
            <a:r>
              <a:rPr lang="id-ID" sz="2400" b="1" dirty="0" smtClean="0"/>
              <a:t>.</a:t>
            </a:r>
            <a:r>
              <a:rPr lang="id-ID" sz="2400" dirty="0" smtClean="0"/>
              <a:t> </a:t>
            </a:r>
          </a:p>
          <a:p>
            <a:r>
              <a:rPr lang="en-US" dirty="0" smtClean="0"/>
              <a:t>There is no corruption</a:t>
            </a:r>
            <a:r>
              <a:rPr lang="id-ID" dirty="0" smtClean="0"/>
              <a:t>, </a:t>
            </a:r>
            <a:r>
              <a:rPr lang="en-US" dirty="0" smtClean="0"/>
              <a:t>conflict</a:t>
            </a:r>
            <a:r>
              <a:rPr lang="id-ID" dirty="0" smtClean="0"/>
              <a:t>, r</a:t>
            </a:r>
            <a:r>
              <a:rPr lang="en-US" dirty="0" err="1" smtClean="0"/>
              <a:t>obbery</a:t>
            </a:r>
            <a:r>
              <a:rPr lang="id-ID" dirty="0" smtClean="0"/>
              <a:t>, t</a:t>
            </a:r>
            <a:r>
              <a:rPr lang="en-US" dirty="0" smtClean="0"/>
              <a:t>heft</a:t>
            </a:r>
            <a:r>
              <a:rPr lang="id-ID" dirty="0" smtClean="0"/>
              <a:t>, rape.</a:t>
            </a:r>
            <a:endParaRPr lang="en-US" dirty="0" smtClean="0"/>
          </a:p>
          <a:p>
            <a:r>
              <a:rPr lang="en-US" dirty="0" smtClean="0"/>
              <a:t>The split unitary state of Indonesia</a:t>
            </a:r>
          </a:p>
          <a:p>
            <a:r>
              <a:rPr lang="en-US" dirty="0" smtClean="0"/>
              <a:t>Peace</a:t>
            </a:r>
          </a:p>
          <a:p>
            <a:r>
              <a:rPr lang="en-US" dirty="0" smtClean="0"/>
              <a:t>Cooperate</a:t>
            </a:r>
          </a:p>
          <a:p>
            <a:r>
              <a:rPr lang="en-US" dirty="0" smtClean="0"/>
              <a:t>friendly</a:t>
            </a:r>
          </a:p>
          <a:p>
            <a:r>
              <a:rPr lang="en-US" dirty="0" smtClean="0"/>
              <a:t>Tolerance</a:t>
            </a:r>
          </a:p>
          <a:p>
            <a:r>
              <a:rPr lang="en-US" dirty="0" smtClean="0"/>
              <a:t>Mutual help</a:t>
            </a:r>
            <a:endParaRPr lang="id-ID" dirty="0"/>
          </a:p>
        </p:txBody>
      </p:sp>
      <p:sp>
        <p:nvSpPr>
          <p:cNvPr id="2" name="Title 1"/>
          <p:cNvSpPr>
            <a:spLocks noGrp="1"/>
          </p:cNvSpPr>
          <p:nvPr>
            <p:ph type="title"/>
          </p:nvPr>
        </p:nvSpPr>
        <p:spPr/>
        <p:txBody>
          <a:bodyPr>
            <a:normAutofit fontScale="90000"/>
          </a:bodyPr>
          <a:lstStyle/>
          <a:p>
            <a:r>
              <a:rPr lang="id-ID" dirty="0" smtClean="0"/>
              <a:t>INDICATORS OF </a:t>
            </a:r>
            <a:r>
              <a:rPr lang="en-US" dirty="0" smtClean="0"/>
              <a:t>A HEALTHY MORAL QUALITY</a:t>
            </a:r>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643182"/>
            <a:ext cx="8229600" cy="1143000"/>
          </a:xfrm>
        </p:spPr>
        <p:txBody>
          <a:bodyPr/>
          <a:lstStyle/>
          <a:p>
            <a:pPr algn="ctr"/>
            <a:r>
              <a:rPr lang="id-ID" dirty="0" smtClean="0"/>
              <a:t>THANK YOU</a:t>
            </a:r>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dirty="0" smtClean="0"/>
              <a:t>The Model was found by Theoritical Research</a:t>
            </a:r>
          </a:p>
          <a:p>
            <a:r>
              <a:rPr lang="id-ID" dirty="0" smtClean="0"/>
              <a:t>Pillars of Moral Revolution were found from literature / references.</a:t>
            </a:r>
          </a:p>
          <a:p>
            <a:r>
              <a:rPr lang="id-ID" dirty="0" smtClean="0"/>
              <a:t>Validating by experts: Educational expert, Sociology Expert, Pakar Kewarganegaraan, Pakar Psikologi.</a:t>
            </a:r>
            <a:endParaRPr lang="id-ID" dirty="0"/>
          </a:p>
        </p:txBody>
      </p:sp>
      <p:sp>
        <p:nvSpPr>
          <p:cNvPr id="2" name="Title 1"/>
          <p:cNvSpPr>
            <a:spLocks noGrp="1"/>
          </p:cNvSpPr>
          <p:nvPr>
            <p:ph type="title"/>
          </p:nvPr>
        </p:nvSpPr>
        <p:spPr/>
        <p:txBody>
          <a:bodyPr/>
          <a:lstStyle/>
          <a:p>
            <a:r>
              <a:rPr lang="id-ID" dirty="0" smtClean="0"/>
              <a:t>ADDITIONAL</a:t>
            </a: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25000" lnSpcReduction="20000"/>
          </a:bodyPr>
          <a:lstStyle/>
          <a:p>
            <a:r>
              <a:rPr lang="id-ID" sz="5500" dirty="0" smtClean="0"/>
              <a:t>Why Moral Revolution? It is a question proposed here. Why not mental revolution, like what Indonesia president Djoko Widodo’s program. It must be differed between mental and moral. </a:t>
            </a:r>
          </a:p>
          <a:p>
            <a:pPr>
              <a:buNone/>
            </a:pPr>
            <a:endParaRPr lang="id-ID" sz="5500" dirty="0" smtClean="0"/>
          </a:p>
          <a:p>
            <a:r>
              <a:rPr lang="id-ID" sz="5500" dirty="0" smtClean="0"/>
              <a:t>The purposes of mental revolution is an heart. The riil problem of Indonesian nation is not heart or feeling. If the treatment is feeling or heart, so the final aim is spiritual defend. If it is happen, so the action that is hold is more stationer. So to build the mental of the Indonesian nation is not the right time for now. The purposes of moral revolution is a behavior. </a:t>
            </a:r>
          </a:p>
          <a:p>
            <a:pPr>
              <a:buNone/>
            </a:pPr>
            <a:endParaRPr lang="id-ID" sz="5500" dirty="0" smtClean="0"/>
          </a:p>
          <a:p>
            <a:r>
              <a:rPr lang="id-ID" sz="5500" dirty="0" smtClean="0"/>
              <a:t>Nowdays, the riil problem of the Indonesian nation is behavior, such like corruption, narcotics, conflict, cruel each others, and so on. It is happen on the nations who are willing about it. The right time now, the most important of the program is find out the strategic for solving the problem. The program is called “The Moral Revolution”. </a:t>
            </a:r>
          </a:p>
          <a:p>
            <a:pPr>
              <a:buNone/>
            </a:pPr>
            <a:r>
              <a:rPr lang="id-ID" sz="5500" dirty="0" smtClean="0"/>
              <a:t> </a:t>
            </a:r>
          </a:p>
          <a:p>
            <a:r>
              <a:rPr lang="en-US" sz="5500" dirty="0" smtClean="0"/>
              <a:t>Indonesia </a:t>
            </a:r>
            <a:r>
              <a:rPr lang="id-ID" sz="5500" dirty="0" smtClean="0"/>
              <a:t>is a multicultural country with various society. The quality of the society is very various, the quality of human resources, character quality, and moral quality. The results of international survey done by mental revolution team showed that in good thing, score of Indonesia has low trend, but in bad thing, the score trend is high. Example, data Tranparency International showed “perception about corruption in public sector of 177 </a:t>
            </a:r>
            <a:r>
              <a:rPr lang="id-ID" sz="5600" dirty="0" smtClean="0"/>
              <a:t>countries, Indonesia in 114 rank. </a:t>
            </a:r>
          </a:p>
          <a:p>
            <a:pPr>
              <a:buNone/>
            </a:pPr>
            <a:r>
              <a:rPr lang="id-ID" dirty="0" smtClean="0"/>
              <a:t> </a:t>
            </a:r>
          </a:p>
          <a:p>
            <a:pPr>
              <a:buNone/>
            </a:pPr>
            <a:r>
              <a:rPr lang="en-US" dirty="0" smtClean="0"/>
              <a:t> </a:t>
            </a:r>
            <a:endParaRPr lang="id-ID" dirty="0" smtClean="0"/>
          </a:p>
          <a:p>
            <a:endParaRPr lang="id-ID" dirty="0"/>
          </a:p>
        </p:txBody>
      </p:sp>
      <p:sp>
        <p:nvSpPr>
          <p:cNvPr id="2" name="Title 1"/>
          <p:cNvSpPr>
            <a:spLocks noGrp="1"/>
          </p:cNvSpPr>
          <p:nvPr>
            <p:ph type="title"/>
          </p:nvPr>
        </p:nvSpPr>
        <p:spPr/>
        <p:txBody>
          <a:bodyPr/>
          <a:lstStyle/>
          <a:p>
            <a:r>
              <a:rPr lang="id-ID" dirty="0" smtClean="0"/>
              <a:t>INTRODUCTION</a:t>
            </a: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r>
              <a:rPr lang="id-ID" dirty="0" smtClean="0"/>
              <a:t>Based on the data above, a lot of corruptor as a figure whom able to be examples on attitude, character and behavior by society. But there  are only a figure as an example who gives bad example for society. Society feel unconvinient to see the bad phenomenon such like quarreled, don’t want to queue, don’t resepect each other. This is the indication moral Indonesian society must be revolusionized</a:t>
            </a:r>
            <a:r>
              <a:rPr lang="en-US" dirty="0" smtClean="0"/>
              <a:t>. </a:t>
            </a:r>
            <a:r>
              <a:rPr lang="id-ID" dirty="0" smtClean="0"/>
              <a:t>Moral revolution is as a strategy to develop Indonesian society’s life in order to be humane who has healthy moral quality.</a:t>
            </a:r>
          </a:p>
          <a:p>
            <a:pPr>
              <a:buNone/>
            </a:pPr>
            <a:r>
              <a:rPr lang="id-ID" dirty="0" smtClean="0"/>
              <a:t> </a:t>
            </a:r>
          </a:p>
          <a:p>
            <a:r>
              <a:rPr lang="id-ID" dirty="0" smtClean="0"/>
              <a:t>Focus Group Discussion happens in  Jakarta, Aceh, and Papua were done by Team of working “Mental Revolution” transisition house showed about the public unrest of character. The FGD involved  300 humanist, artists, women, youth, businessman, birokrat, religious leaders, academis staff, and so on. The conclusion is, it is needed mental and moral revolution, because </a:t>
            </a:r>
            <a:r>
              <a:rPr lang="en-US" dirty="0" smtClean="0"/>
              <a:t>(1) </a:t>
            </a:r>
            <a:r>
              <a:rPr lang="id-ID" dirty="0" smtClean="0"/>
              <a:t>there is character crisis</a:t>
            </a:r>
            <a:r>
              <a:rPr lang="en-US" dirty="0" smtClean="0"/>
              <a:t>; (</a:t>
            </a:r>
            <a:r>
              <a:rPr lang="id-ID" dirty="0" smtClean="0"/>
              <a:t>2</a:t>
            </a:r>
            <a:r>
              <a:rPr lang="en-US" dirty="0" smtClean="0"/>
              <a:t>) </a:t>
            </a:r>
            <a:r>
              <a:rPr lang="id-ID" dirty="0" smtClean="0"/>
              <a:t>govermental crisis: there is government but not riil; and</a:t>
            </a:r>
            <a:r>
              <a:rPr lang="en-US" dirty="0" smtClean="0"/>
              <a:t> (3) </a:t>
            </a:r>
            <a:r>
              <a:rPr lang="id-ID" dirty="0" smtClean="0"/>
              <a:t>crisis of social relation: intolerancy.</a:t>
            </a:r>
          </a:p>
          <a:p>
            <a:pPr>
              <a:buNone/>
            </a:pPr>
            <a:r>
              <a:rPr lang="id-ID" dirty="0" smtClean="0"/>
              <a:t> </a:t>
            </a:r>
          </a:p>
          <a:p>
            <a:r>
              <a:rPr lang="id-ID" dirty="0" smtClean="0"/>
              <a:t>Society unrest must be answered and be solved before far running. If since independence day, we are busy with physical building, so it is right time to develop the mental and moral. The development of mental and moral will be done with togetherness movement, colaboration between society and private that is suppoted by government. The movement is startednow from ourselves, do together for improving Indonesia.</a:t>
            </a:r>
          </a:p>
          <a:p>
            <a:endParaRPr lang="id-ID" dirty="0"/>
          </a:p>
        </p:txBody>
      </p:sp>
      <p:sp>
        <p:nvSpPr>
          <p:cNvPr id="2" name="Title 1"/>
          <p:cNvSpPr>
            <a:spLocks noGrp="1"/>
          </p:cNvSpPr>
          <p:nvPr>
            <p:ph type="title"/>
          </p:nvPr>
        </p:nvSpPr>
        <p:spPr/>
        <p:txBody>
          <a:bodyPr/>
          <a:lstStyle/>
          <a:p>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Mental is the way and the ability to think, therefore, questioned the mental involve ourselves in the ability to think.</a:t>
            </a:r>
            <a:endParaRPr lang="id-ID" dirty="0" smtClean="0"/>
          </a:p>
          <a:p>
            <a:r>
              <a:rPr lang="en-US" dirty="0" smtClean="0"/>
              <a:t>Morale is a value that is owned by a person to consider the person in choosing and doing good / bad, honest / dishonest, etc.</a:t>
            </a:r>
            <a:endParaRPr lang="id-ID" dirty="0" smtClean="0"/>
          </a:p>
          <a:p>
            <a:r>
              <a:rPr lang="en-US" dirty="0" smtClean="0"/>
              <a:t>So the moral revolution  is more dynamic than the mental revolution.</a:t>
            </a:r>
            <a:endParaRPr lang="id-ID" dirty="0" smtClean="0"/>
          </a:p>
        </p:txBody>
      </p:sp>
      <p:sp>
        <p:nvSpPr>
          <p:cNvPr id="2" name="Title 1"/>
          <p:cNvSpPr>
            <a:spLocks noGrp="1"/>
          </p:cNvSpPr>
          <p:nvPr>
            <p:ph type="title"/>
          </p:nvPr>
        </p:nvSpPr>
        <p:spPr/>
        <p:txBody>
          <a:bodyPr/>
          <a:lstStyle/>
          <a:p>
            <a:r>
              <a:rPr lang="id-ID" dirty="0" smtClean="0"/>
              <a:t>MENTAL AND MORAL</a:t>
            </a: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In Indonesia since the government of President </a:t>
            </a:r>
            <a:r>
              <a:rPr lang="en-US" dirty="0" err="1" smtClean="0"/>
              <a:t>Jokowi</a:t>
            </a:r>
            <a:r>
              <a:rPr lang="en-US" dirty="0" smtClean="0"/>
              <a:t> peal movement or moral revolution.</a:t>
            </a:r>
            <a:endParaRPr lang="id-ID" dirty="0" smtClean="0"/>
          </a:p>
          <a:p>
            <a:r>
              <a:rPr lang="en-US" dirty="0" smtClean="0"/>
              <a:t>Funds are needed by the Indonesian state to implement a very large mental revolution (Trillions).</a:t>
            </a:r>
            <a:r>
              <a:rPr lang="id-ID" dirty="0" smtClean="0"/>
              <a:t> </a:t>
            </a:r>
          </a:p>
          <a:p>
            <a:r>
              <a:rPr lang="en-US" dirty="0" smtClean="0"/>
              <a:t>But whether it was necessary for Indonesia?</a:t>
            </a:r>
          </a:p>
          <a:p>
            <a:r>
              <a:rPr lang="en-US" dirty="0" smtClean="0"/>
              <a:t>Problems that occur in Indonesia is a moral problem that is increasing, such as corruption, conflict, rape, murder, etc.</a:t>
            </a:r>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noChangeArrowheads="1"/>
          </p:cNvPicPr>
          <p:nvPr/>
        </p:nvPicPr>
        <p:blipFill>
          <a:blip r:embed="rId2" cstate="print"/>
          <a:srcRect b="15625"/>
          <a:stretch>
            <a:fillRect/>
          </a:stretch>
        </p:blipFill>
        <p:spPr bwMode="auto">
          <a:xfrm>
            <a:off x="1000100" y="0"/>
            <a:ext cx="7358114" cy="6858000"/>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dirty="0" smtClean="0"/>
              <a:t>Based on slide 6 above, it can be described that:</a:t>
            </a:r>
          </a:p>
          <a:p>
            <a:pPr>
              <a:buNone/>
            </a:pPr>
            <a:endParaRPr lang="id-ID" dirty="0" smtClean="0"/>
          </a:p>
          <a:p>
            <a:r>
              <a:rPr lang="id-ID" dirty="0" smtClean="0"/>
              <a:t>There are two main pillars of moral revolution:</a:t>
            </a:r>
          </a:p>
          <a:p>
            <a:pPr lvl="1"/>
            <a:r>
              <a:rPr lang="id-ID" dirty="0" smtClean="0"/>
              <a:t>Moral Ability</a:t>
            </a:r>
          </a:p>
          <a:p>
            <a:pPr lvl="1"/>
            <a:r>
              <a:rPr lang="id-ID" dirty="0" smtClean="0"/>
              <a:t>Moral Skill Quality</a:t>
            </a:r>
            <a:endParaRPr lang="id-ID" dirty="0"/>
          </a:p>
        </p:txBody>
      </p:sp>
      <p:sp>
        <p:nvSpPr>
          <p:cNvPr id="2" name="Title 1"/>
          <p:cNvSpPr>
            <a:spLocks noGrp="1"/>
          </p:cNvSpPr>
          <p:nvPr>
            <p:ph type="title"/>
          </p:nvPr>
        </p:nvSpPr>
        <p:spPr/>
        <p:txBody>
          <a:bodyPr/>
          <a:lstStyle/>
          <a:p>
            <a:r>
              <a:rPr lang="id-ID" dirty="0" smtClean="0"/>
              <a:t>PILLARS OF MORAL</a:t>
            </a:r>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id-ID" dirty="0" smtClean="0"/>
              <a:t>There are 4 sub pillars</a:t>
            </a:r>
          </a:p>
          <a:p>
            <a:pPr lvl="1"/>
            <a:r>
              <a:rPr lang="id-ID" dirty="0" smtClean="0"/>
              <a:t>Motivation</a:t>
            </a:r>
          </a:p>
          <a:p>
            <a:pPr lvl="2"/>
            <a:r>
              <a:rPr lang="id-ID" dirty="0" smtClean="0"/>
              <a:t>The will to do good</a:t>
            </a:r>
          </a:p>
          <a:p>
            <a:pPr lvl="1"/>
            <a:r>
              <a:rPr lang="id-ID" dirty="0" smtClean="0"/>
              <a:t>Creativity</a:t>
            </a:r>
          </a:p>
          <a:p>
            <a:pPr lvl="2"/>
            <a:r>
              <a:rPr lang="id-ID" dirty="0" smtClean="0"/>
              <a:t>The ability to think of future situation</a:t>
            </a:r>
          </a:p>
          <a:p>
            <a:pPr lvl="1"/>
            <a:r>
              <a:rPr lang="id-ID" dirty="0" smtClean="0"/>
              <a:t>Integrity</a:t>
            </a:r>
          </a:p>
          <a:p>
            <a:pPr lvl="2"/>
            <a:r>
              <a:rPr lang="id-ID" dirty="0" smtClean="0"/>
              <a:t>Personal</a:t>
            </a:r>
          </a:p>
          <a:p>
            <a:pPr lvl="2"/>
            <a:r>
              <a:rPr lang="id-ID" dirty="0" smtClean="0"/>
              <a:t>State based</a:t>
            </a:r>
          </a:p>
          <a:p>
            <a:pPr lvl="2"/>
            <a:r>
              <a:rPr lang="id-ID" dirty="0" smtClean="0"/>
              <a:t>Nation based</a:t>
            </a:r>
          </a:p>
          <a:p>
            <a:pPr lvl="1"/>
            <a:r>
              <a:rPr lang="id-ID" dirty="0" smtClean="0"/>
              <a:t>Character</a:t>
            </a:r>
          </a:p>
          <a:p>
            <a:pPr lvl="2"/>
            <a:r>
              <a:rPr lang="id-ID" dirty="0" smtClean="0"/>
              <a:t>Peronal: Religious, well behave, tolerant, honest.</a:t>
            </a:r>
          </a:p>
          <a:p>
            <a:pPr lvl="2"/>
            <a:r>
              <a:rPr lang="id-ID" dirty="0" smtClean="0"/>
              <a:t>Nation  based: helpful, peace loving, caring, being good to others, humane. </a:t>
            </a:r>
          </a:p>
          <a:p>
            <a:pPr lvl="2"/>
            <a:r>
              <a:rPr lang="id-ID" dirty="0" smtClean="0"/>
              <a:t>State based: loyal to unity in diversity, Republic of Indonesia, 1745 constitution, Pancasila.</a:t>
            </a:r>
          </a:p>
          <a:p>
            <a:pPr lvl="2"/>
            <a:endParaRPr lang="id-ID" dirty="0"/>
          </a:p>
        </p:txBody>
      </p:sp>
      <p:sp>
        <p:nvSpPr>
          <p:cNvPr id="2" name="Title 1"/>
          <p:cNvSpPr>
            <a:spLocks noGrp="1"/>
          </p:cNvSpPr>
          <p:nvPr>
            <p:ph type="title"/>
          </p:nvPr>
        </p:nvSpPr>
        <p:spPr/>
        <p:txBody>
          <a:bodyPr/>
          <a:lstStyle/>
          <a:p>
            <a:r>
              <a:rPr lang="id-ID" dirty="0" smtClean="0"/>
              <a:t>MORAL ABILITY</a:t>
            </a:r>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dirty="0" smtClean="0"/>
              <a:t>There are 3 sub pillars</a:t>
            </a:r>
          </a:p>
          <a:p>
            <a:pPr lvl="1"/>
            <a:r>
              <a:rPr lang="id-ID" dirty="0" smtClean="0"/>
              <a:t>Basic Skill: the ability to portrait situation, gauge power, formulate policy, communicate policy.</a:t>
            </a:r>
          </a:p>
          <a:p>
            <a:pPr lvl="1"/>
            <a:r>
              <a:rPr lang="id-ID" dirty="0" smtClean="0"/>
              <a:t>Integrated Skill: predict future situation, control power, formulate problem, make sense of situation.</a:t>
            </a:r>
          </a:p>
          <a:p>
            <a:pPr lvl="1"/>
            <a:r>
              <a:rPr lang="id-ID" dirty="0" smtClean="0"/>
              <a:t>Competence: good behavior, good conscience, smart mind.</a:t>
            </a:r>
          </a:p>
          <a:p>
            <a:pPr lvl="1">
              <a:buNone/>
            </a:pPr>
            <a:endParaRPr lang="id-ID" dirty="0"/>
          </a:p>
        </p:txBody>
      </p:sp>
      <p:sp>
        <p:nvSpPr>
          <p:cNvPr id="2" name="Title 1"/>
          <p:cNvSpPr>
            <a:spLocks noGrp="1"/>
          </p:cNvSpPr>
          <p:nvPr>
            <p:ph type="title"/>
          </p:nvPr>
        </p:nvSpPr>
        <p:spPr/>
        <p:txBody>
          <a:bodyPr/>
          <a:lstStyle/>
          <a:p>
            <a:r>
              <a:rPr lang="id-ID" dirty="0" smtClean="0"/>
              <a:t>MORAL SKILL QUALITY</a:t>
            </a:r>
            <a:endParaRPr lang="id-ID"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215</TotalTime>
  <Words>745</Words>
  <Application>Microsoft Office PowerPoint</Application>
  <PresentationFormat>On-screen Show (4:3)</PresentationFormat>
  <Paragraphs>72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Concourse</vt:lpstr>
      <vt:lpstr>MORAL REVOLUTION AS A STRATEGY                         TO DEVELOP A SOCIETY’S LIFE                      TOWARDS A HEALTHY MORAL QUALITY</vt:lpstr>
      <vt:lpstr>INTRODUCTION</vt:lpstr>
      <vt:lpstr>Slide 3</vt:lpstr>
      <vt:lpstr>MENTAL AND MORAL</vt:lpstr>
      <vt:lpstr>Slide 5</vt:lpstr>
      <vt:lpstr>Slide 6</vt:lpstr>
      <vt:lpstr>PILLARS OF MORAL</vt:lpstr>
      <vt:lpstr>MORAL ABILITY</vt:lpstr>
      <vt:lpstr>MORAL SKILL QUALITY</vt:lpstr>
      <vt:lpstr>STRATEGY AND MECHANISM</vt:lpstr>
      <vt:lpstr>INDICATORS OF A HEALTHY MORAL QUALITY</vt:lpstr>
      <vt:lpstr>THANK YOU</vt:lpstr>
      <vt:lpstr>ADDITIONAL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MORAL REVOLUTION AS A STRATEGY .....</dc:title>
  <dc:creator>Windows 8</dc:creator>
  <cp:lastModifiedBy>Windows 8</cp:lastModifiedBy>
  <cp:revision>11</cp:revision>
  <dcterms:created xsi:type="dcterms:W3CDTF">2016-03-09T02:16:22Z</dcterms:created>
  <dcterms:modified xsi:type="dcterms:W3CDTF">2016-07-21T05:21:05Z</dcterms:modified>
</cp:coreProperties>
</file>