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7" r:id="rId2"/>
    <p:sldId id="292" r:id="rId3"/>
    <p:sldId id="285" r:id="rId4"/>
    <p:sldId id="289" r:id="rId5"/>
    <p:sldId id="290" r:id="rId6"/>
    <p:sldId id="291" r:id="rId7"/>
    <p:sldId id="293" r:id="rId8"/>
    <p:sldId id="286" r:id="rId9"/>
    <p:sldId id="283" r:id="rId10"/>
    <p:sldId id="270" r:id="rId11"/>
    <p:sldId id="275" r:id="rId12"/>
    <p:sldId id="276" r:id="rId13"/>
    <p:sldId id="278" r:id="rId14"/>
    <p:sldId id="279" r:id="rId15"/>
    <p:sldId id="277" r:id="rId16"/>
    <p:sldId id="282" r:id="rId17"/>
    <p:sldId id="273" r:id="rId18"/>
    <p:sldId id="274" r:id="rId19"/>
    <p:sldId id="268" r:id="rId20"/>
    <p:sldId id="294" r:id="rId21"/>
    <p:sldId id="296" r:id="rId22"/>
    <p:sldId id="271" r:id="rId23"/>
    <p:sldId id="272" r:id="rId24"/>
    <p:sldId id="258" r:id="rId25"/>
    <p:sldId id="263" r:id="rId26"/>
    <p:sldId id="262" r:id="rId27"/>
    <p:sldId id="264" r:id="rId28"/>
    <p:sldId id="265" r:id="rId29"/>
    <p:sldId id="267" r:id="rId30"/>
    <p:sldId id="261" r:id="rId31"/>
    <p:sldId id="269" r:id="rId32"/>
    <p:sldId id="29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20190106_183819.mp4" TargetMode="External"/><Relationship Id="rId1" Type="http://schemas.openxmlformats.org/officeDocument/2006/relationships/hyperlink" Target="20181205_155602.mp4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20190106_183819.mp4" TargetMode="External"/><Relationship Id="rId1" Type="http://schemas.openxmlformats.org/officeDocument/2006/relationships/hyperlink" Target="20181205_155602.mp4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2DFDC-615F-4ECA-A98B-2E4E9F35537D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916800-C374-4160-84E3-C24632F71CCD}">
      <dgm:prSet/>
      <dgm:spPr/>
      <dgm:t>
        <a:bodyPr/>
        <a:lstStyle/>
        <a:p>
          <a:r>
            <a:rPr lang="en-CA" dirty="0">
              <a:hlinkClick xmlns:r="http://schemas.openxmlformats.org/officeDocument/2006/relationships" r:id="rId1"/>
            </a:rPr>
            <a:t>MacLennan</a:t>
          </a:r>
          <a:endParaRPr lang="en-US" dirty="0"/>
        </a:p>
      </dgm:t>
    </dgm:pt>
    <dgm:pt modelId="{1B735DF4-028C-46E7-A353-FFD5DE5E51AD}" type="parTrans" cxnId="{4EBDF24E-9271-412D-BDF5-5DCEA0C0D72F}">
      <dgm:prSet/>
      <dgm:spPr/>
      <dgm:t>
        <a:bodyPr/>
        <a:lstStyle/>
        <a:p>
          <a:endParaRPr lang="en-US"/>
        </a:p>
      </dgm:t>
    </dgm:pt>
    <dgm:pt modelId="{8440D192-C02D-476E-BAA1-CB8685FD6364}" type="sibTrans" cxnId="{4EBDF24E-9271-412D-BDF5-5DCEA0C0D72F}">
      <dgm:prSet/>
      <dgm:spPr/>
      <dgm:t>
        <a:bodyPr/>
        <a:lstStyle/>
        <a:p>
          <a:endParaRPr lang="en-US"/>
        </a:p>
      </dgm:t>
    </dgm:pt>
    <dgm:pt modelId="{3D9BC7FA-9602-4892-A714-94DA40F875EF}">
      <dgm:prSet/>
      <dgm:spPr/>
      <dgm:t>
        <a:bodyPr/>
        <a:lstStyle/>
        <a:p>
          <a:r>
            <a:rPr lang="en-CA" dirty="0" err="1">
              <a:hlinkClick xmlns:r="http://schemas.openxmlformats.org/officeDocument/2006/relationships" r:id="rId2"/>
            </a:rPr>
            <a:t>Koleksi</a:t>
          </a:r>
          <a:r>
            <a:rPr lang="en-CA" dirty="0">
              <a:hlinkClick xmlns:r="http://schemas.openxmlformats.org/officeDocument/2006/relationships" r:id="rId2"/>
            </a:rPr>
            <a:t> </a:t>
          </a:r>
          <a:r>
            <a:rPr lang="en-CA" dirty="0" err="1">
              <a:hlinkClick xmlns:r="http://schemas.openxmlformats.org/officeDocument/2006/relationships" r:id="rId2"/>
            </a:rPr>
            <a:t>Buku</a:t>
          </a:r>
          <a:endParaRPr lang="en-US" dirty="0"/>
        </a:p>
      </dgm:t>
    </dgm:pt>
    <dgm:pt modelId="{3AF0B46B-C567-4936-ACCE-B000D784F6BF}" type="parTrans" cxnId="{1BC30B89-0F1D-42B7-BE1A-78F9032ACEEC}">
      <dgm:prSet/>
      <dgm:spPr/>
      <dgm:t>
        <a:bodyPr/>
        <a:lstStyle/>
        <a:p>
          <a:endParaRPr lang="en-US"/>
        </a:p>
      </dgm:t>
    </dgm:pt>
    <dgm:pt modelId="{FCC2CDC6-A835-4E96-AE3E-08E5463B1C1D}" type="sibTrans" cxnId="{1BC30B89-0F1D-42B7-BE1A-78F9032ACEEC}">
      <dgm:prSet/>
      <dgm:spPr/>
      <dgm:t>
        <a:bodyPr/>
        <a:lstStyle/>
        <a:p>
          <a:endParaRPr lang="en-US"/>
        </a:p>
      </dgm:t>
    </dgm:pt>
    <dgm:pt modelId="{EA034BD0-6119-4022-A8B7-3293F69B0956}" type="pres">
      <dgm:prSet presAssocID="{6C42DFDC-615F-4ECA-A98B-2E4E9F35537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3870F9-D9DF-4C29-B459-0335923990B6}" type="pres">
      <dgm:prSet presAssocID="{5F916800-C374-4160-84E3-C24632F71CCD}" presName="hierRoot1" presStyleCnt="0"/>
      <dgm:spPr/>
    </dgm:pt>
    <dgm:pt modelId="{4D27BCAC-9C4D-48FA-8F35-11BFBE640166}" type="pres">
      <dgm:prSet presAssocID="{5F916800-C374-4160-84E3-C24632F71CCD}" presName="composite" presStyleCnt="0"/>
      <dgm:spPr/>
    </dgm:pt>
    <dgm:pt modelId="{F0D4EBE4-E9C4-4DCC-8807-04CF3DCFF6BD}" type="pres">
      <dgm:prSet presAssocID="{5F916800-C374-4160-84E3-C24632F71CCD}" presName="background" presStyleLbl="node0" presStyleIdx="0" presStyleCnt="2"/>
      <dgm:spPr/>
    </dgm:pt>
    <dgm:pt modelId="{EFE0B687-83FE-4B10-9591-B8AED30DB116}" type="pres">
      <dgm:prSet presAssocID="{5F916800-C374-4160-84E3-C24632F71CCD}" presName="text" presStyleLbl="fgAcc0" presStyleIdx="0" presStyleCnt="2">
        <dgm:presLayoutVars>
          <dgm:chPref val="3"/>
        </dgm:presLayoutVars>
      </dgm:prSet>
      <dgm:spPr/>
    </dgm:pt>
    <dgm:pt modelId="{197F8A02-5005-463C-A56B-6BFE634CBCE3}" type="pres">
      <dgm:prSet presAssocID="{5F916800-C374-4160-84E3-C24632F71CCD}" presName="hierChild2" presStyleCnt="0"/>
      <dgm:spPr/>
    </dgm:pt>
    <dgm:pt modelId="{737ADFD6-F058-434C-9F84-306B789AE5AD}" type="pres">
      <dgm:prSet presAssocID="{3D9BC7FA-9602-4892-A714-94DA40F875EF}" presName="hierRoot1" presStyleCnt="0"/>
      <dgm:spPr/>
    </dgm:pt>
    <dgm:pt modelId="{E0AECEC2-C372-4FEA-A849-486D4CFBFED0}" type="pres">
      <dgm:prSet presAssocID="{3D9BC7FA-9602-4892-A714-94DA40F875EF}" presName="composite" presStyleCnt="0"/>
      <dgm:spPr/>
    </dgm:pt>
    <dgm:pt modelId="{DDAB8362-E99C-4AD1-A2E4-6E53F3B02B14}" type="pres">
      <dgm:prSet presAssocID="{3D9BC7FA-9602-4892-A714-94DA40F875EF}" presName="background" presStyleLbl="node0" presStyleIdx="1" presStyleCnt="2"/>
      <dgm:spPr/>
    </dgm:pt>
    <dgm:pt modelId="{563416A1-87F9-4391-8FF4-B9B5C858427F}" type="pres">
      <dgm:prSet presAssocID="{3D9BC7FA-9602-4892-A714-94DA40F875EF}" presName="text" presStyleLbl="fgAcc0" presStyleIdx="1" presStyleCnt="2">
        <dgm:presLayoutVars>
          <dgm:chPref val="3"/>
        </dgm:presLayoutVars>
      </dgm:prSet>
      <dgm:spPr/>
    </dgm:pt>
    <dgm:pt modelId="{9A39F867-42CB-459D-8116-4E21CFD1E712}" type="pres">
      <dgm:prSet presAssocID="{3D9BC7FA-9602-4892-A714-94DA40F875EF}" presName="hierChild2" presStyleCnt="0"/>
      <dgm:spPr/>
    </dgm:pt>
  </dgm:ptLst>
  <dgm:cxnLst>
    <dgm:cxn modelId="{72EB272C-7531-48D6-8B91-97CC0B80F876}" type="presOf" srcId="{3D9BC7FA-9602-4892-A714-94DA40F875EF}" destId="{563416A1-87F9-4391-8FF4-B9B5C858427F}" srcOrd="0" destOrd="0" presId="urn:microsoft.com/office/officeart/2005/8/layout/hierarchy1"/>
    <dgm:cxn modelId="{4EBDF24E-9271-412D-BDF5-5DCEA0C0D72F}" srcId="{6C42DFDC-615F-4ECA-A98B-2E4E9F35537D}" destId="{5F916800-C374-4160-84E3-C24632F71CCD}" srcOrd="0" destOrd="0" parTransId="{1B735DF4-028C-46E7-A353-FFD5DE5E51AD}" sibTransId="{8440D192-C02D-476E-BAA1-CB8685FD6364}"/>
    <dgm:cxn modelId="{1BC30B89-0F1D-42B7-BE1A-78F9032ACEEC}" srcId="{6C42DFDC-615F-4ECA-A98B-2E4E9F35537D}" destId="{3D9BC7FA-9602-4892-A714-94DA40F875EF}" srcOrd="1" destOrd="0" parTransId="{3AF0B46B-C567-4936-ACCE-B000D784F6BF}" sibTransId="{FCC2CDC6-A835-4E96-AE3E-08E5463B1C1D}"/>
    <dgm:cxn modelId="{0CDC8D91-317C-4883-8583-9CA7F71A20A7}" type="presOf" srcId="{5F916800-C374-4160-84E3-C24632F71CCD}" destId="{EFE0B687-83FE-4B10-9591-B8AED30DB116}" srcOrd="0" destOrd="0" presId="urn:microsoft.com/office/officeart/2005/8/layout/hierarchy1"/>
    <dgm:cxn modelId="{1E82FA91-8102-43FF-906F-0D8C88E2EEB4}" type="presOf" srcId="{6C42DFDC-615F-4ECA-A98B-2E4E9F35537D}" destId="{EA034BD0-6119-4022-A8B7-3293F69B0956}" srcOrd="0" destOrd="0" presId="urn:microsoft.com/office/officeart/2005/8/layout/hierarchy1"/>
    <dgm:cxn modelId="{69E4B0CB-13AF-48D5-BC3E-18E72D715174}" type="presParOf" srcId="{EA034BD0-6119-4022-A8B7-3293F69B0956}" destId="{333870F9-D9DF-4C29-B459-0335923990B6}" srcOrd="0" destOrd="0" presId="urn:microsoft.com/office/officeart/2005/8/layout/hierarchy1"/>
    <dgm:cxn modelId="{DE4FA230-B063-459D-BE1C-22B2A9FE88AB}" type="presParOf" srcId="{333870F9-D9DF-4C29-B459-0335923990B6}" destId="{4D27BCAC-9C4D-48FA-8F35-11BFBE640166}" srcOrd="0" destOrd="0" presId="urn:microsoft.com/office/officeart/2005/8/layout/hierarchy1"/>
    <dgm:cxn modelId="{5EA50238-02D1-450D-94F7-0CEF6A1BD449}" type="presParOf" srcId="{4D27BCAC-9C4D-48FA-8F35-11BFBE640166}" destId="{F0D4EBE4-E9C4-4DCC-8807-04CF3DCFF6BD}" srcOrd="0" destOrd="0" presId="urn:microsoft.com/office/officeart/2005/8/layout/hierarchy1"/>
    <dgm:cxn modelId="{8447064A-F413-4847-8484-5F120F9DB80A}" type="presParOf" srcId="{4D27BCAC-9C4D-48FA-8F35-11BFBE640166}" destId="{EFE0B687-83FE-4B10-9591-B8AED30DB116}" srcOrd="1" destOrd="0" presId="urn:microsoft.com/office/officeart/2005/8/layout/hierarchy1"/>
    <dgm:cxn modelId="{82953CF0-0BB7-4AA6-A57A-36EE384BF0E7}" type="presParOf" srcId="{333870F9-D9DF-4C29-B459-0335923990B6}" destId="{197F8A02-5005-463C-A56B-6BFE634CBCE3}" srcOrd="1" destOrd="0" presId="urn:microsoft.com/office/officeart/2005/8/layout/hierarchy1"/>
    <dgm:cxn modelId="{49AD7364-5B90-4AEC-8671-6FEA007F97C3}" type="presParOf" srcId="{EA034BD0-6119-4022-A8B7-3293F69B0956}" destId="{737ADFD6-F058-434C-9F84-306B789AE5AD}" srcOrd="1" destOrd="0" presId="urn:microsoft.com/office/officeart/2005/8/layout/hierarchy1"/>
    <dgm:cxn modelId="{D6BC20E6-4EEC-49E5-B49F-A2B2740DAE32}" type="presParOf" srcId="{737ADFD6-F058-434C-9F84-306B789AE5AD}" destId="{E0AECEC2-C372-4FEA-A849-486D4CFBFED0}" srcOrd="0" destOrd="0" presId="urn:microsoft.com/office/officeart/2005/8/layout/hierarchy1"/>
    <dgm:cxn modelId="{03355D0D-BCA7-45E1-A00D-3903C422146A}" type="presParOf" srcId="{E0AECEC2-C372-4FEA-A849-486D4CFBFED0}" destId="{DDAB8362-E99C-4AD1-A2E4-6E53F3B02B14}" srcOrd="0" destOrd="0" presId="urn:microsoft.com/office/officeart/2005/8/layout/hierarchy1"/>
    <dgm:cxn modelId="{79A760FE-76E3-4BBB-B83B-97390D4FFDA4}" type="presParOf" srcId="{E0AECEC2-C372-4FEA-A849-486D4CFBFED0}" destId="{563416A1-87F9-4391-8FF4-B9B5C858427F}" srcOrd="1" destOrd="0" presId="urn:microsoft.com/office/officeart/2005/8/layout/hierarchy1"/>
    <dgm:cxn modelId="{5B864D02-EF01-4564-B680-8F59D926C1C2}" type="presParOf" srcId="{737ADFD6-F058-434C-9F84-306B789AE5AD}" destId="{9A39F867-42CB-459D-8116-4E21CFD1E71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D4EBE4-E9C4-4DCC-8807-04CF3DCFF6BD}">
      <dsp:nvSpPr>
        <dsp:cNvPr id="0" name=""/>
        <dsp:cNvSpPr/>
      </dsp:nvSpPr>
      <dsp:spPr>
        <a:xfrm>
          <a:off x="1227" y="284662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E0B687-83FE-4B10-9591-B8AED30DB116}">
      <dsp:nvSpPr>
        <dsp:cNvPr id="0" name=""/>
        <dsp:cNvSpPr/>
      </dsp:nvSpPr>
      <dsp:spPr>
        <a:xfrm>
          <a:off x="480082" y="739574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5800" kern="1200" dirty="0">
              <a:hlinkClick xmlns:r="http://schemas.openxmlformats.org/officeDocument/2006/relationships" r:id="rId1"/>
            </a:rPr>
            <a:t>MacLennan</a:t>
          </a:r>
          <a:endParaRPr lang="en-US" sz="5800" kern="1200" dirty="0"/>
        </a:p>
      </dsp:txBody>
      <dsp:txXfrm>
        <a:off x="560236" y="819728"/>
        <a:ext cx="4149382" cy="2576345"/>
      </dsp:txXfrm>
    </dsp:sp>
    <dsp:sp modelId="{DDAB8362-E99C-4AD1-A2E4-6E53F3B02B14}">
      <dsp:nvSpPr>
        <dsp:cNvPr id="0" name=""/>
        <dsp:cNvSpPr/>
      </dsp:nvSpPr>
      <dsp:spPr>
        <a:xfrm>
          <a:off x="5268627" y="284662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3416A1-87F9-4391-8FF4-B9B5C858427F}">
      <dsp:nvSpPr>
        <dsp:cNvPr id="0" name=""/>
        <dsp:cNvSpPr/>
      </dsp:nvSpPr>
      <dsp:spPr>
        <a:xfrm>
          <a:off x="5747481" y="739574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5800" kern="1200" dirty="0" err="1">
              <a:hlinkClick xmlns:r="http://schemas.openxmlformats.org/officeDocument/2006/relationships" r:id="rId2"/>
            </a:rPr>
            <a:t>Koleksi</a:t>
          </a:r>
          <a:r>
            <a:rPr lang="en-CA" sz="5800" kern="1200" dirty="0">
              <a:hlinkClick xmlns:r="http://schemas.openxmlformats.org/officeDocument/2006/relationships" r:id="rId2"/>
            </a:rPr>
            <a:t> </a:t>
          </a:r>
          <a:r>
            <a:rPr lang="en-CA" sz="5800" kern="1200" dirty="0" err="1">
              <a:hlinkClick xmlns:r="http://schemas.openxmlformats.org/officeDocument/2006/relationships" r:id="rId2"/>
            </a:rPr>
            <a:t>Buku</a:t>
          </a:r>
          <a:endParaRPr lang="en-US" sz="5800" kern="1200" dirty="0"/>
        </a:p>
      </dsp:txBody>
      <dsp:txXfrm>
        <a:off x="5827635" y="819728"/>
        <a:ext cx="4149382" cy="2576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mcgill.ca/library/branches/islamic/virtual-tou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cgill.ca/library/services/workshop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gill.ca/socialwork/students/library" TargetMode="External"/><Relationship Id="rId2" Type="http://schemas.openxmlformats.org/officeDocument/2006/relationships/hyperlink" Target="https://mcgill.on.worldcat.org/courseReserves/landin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gill.ca/library/channels/event/therapy-dogs-visit-library-during-exams-296306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mcgill.ca/library/contact/askus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cgill.ca/library/covid-19-latest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cgill.ca/library/about/study-hub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mcgill.ca/library/about/hathitrus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214109cef_how_libraries_stack_up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google.com/maps/place/Montreal,+QC/@45.5581804,-74.0104941,10z/data=!3m1!4b1!4m5!3m4!1s0x4cc91a541c64b70d:0x654e3138211fefef!8m2!3d45.5016889!4d-73.567256?hl=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mcgill.ca/library/branches/hssl/virtual-tou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5783" y="726004"/>
            <a:ext cx="6253317" cy="3686015"/>
          </a:xfrm>
        </p:spPr>
        <p:txBody>
          <a:bodyPr>
            <a:normAutofit/>
          </a:bodyPr>
          <a:lstStyle/>
          <a:p>
            <a:r>
              <a:rPr lang="en-US" sz="3500" dirty="0"/>
              <a:t>WISATA </a:t>
            </a:r>
            <a:r>
              <a:rPr lang="en-US" sz="3500" dirty="0" err="1"/>
              <a:t>ke</a:t>
            </a:r>
            <a:r>
              <a:rPr lang="en-US" sz="3500" dirty="0"/>
              <a:t> PERPUSTAKAAN </a:t>
            </a:r>
            <a:r>
              <a:rPr lang="en-US" sz="3500" dirty="0" err="1"/>
              <a:t>McGILL</a:t>
            </a:r>
            <a:r>
              <a:rPr lang="en-US" sz="3500" dirty="0"/>
              <a:t> UNIVERSITY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7" y="4561232"/>
            <a:ext cx="6269347" cy="68113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Muhammad Izzul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haq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235A97C-1A64-4A12-BDE0-BF8D9AD115C5}"/>
              </a:ext>
            </a:extLst>
          </p:cNvPr>
          <p:cNvSpPr txBox="1"/>
          <p:nvPr/>
        </p:nvSpPr>
        <p:spPr>
          <a:xfrm>
            <a:off x="5297767" y="4973193"/>
            <a:ext cx="6269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Dosen</a:t>
            </a:r>
            <a:r>
              <a:rPr lang="en-CA" dirty="0"/>
              <a:t> Prodi </a:t>
            </a:r>
            <a:r>
              <a:rPr lang="en-CA" dirty="0" err="1"/>
              <a:t>Ilmu</a:t>
            </a:r>
            <a:r>
              <a:rPr lang="en-CA" dirty="0"/>
              <a:t> </a:t>
            </a:r>
            <a:r>
              <a:rPr lang="en-CA" dirty="0" err="1"/>
              <a:t>Kesejahteraan</a:t>
            </a:r>
            <a:r>
              <a:rPr lang="en-CA" dirty="0"/>
              <a:t> Sosial </a:t>
            </a:r>
            <a:r>
              <a:rPr lang="en-CA" dirty="0" err="1"/>
              <a:t>Fakultas</a:t>
            </a:r>
            <a:r>
              <a:rPr lang="en-CA" dirty="0"/>
              <a:t> </a:t>
            </a:r>
            <a:r>
              <a:rPr lang="en-CA" dirty="0" err="1"/>
              <a:t>Dakwah</a:t>
            </a:r>
            <a:r>
              <a:rPr lang="en-CA" dirty="0"/>
              <a:t> &amp; </a:t>
            </a:r>
            <a:r>
              <a:rPr lang="en-CA" dirty="0" err="1"/>
              <a:t>Komunikasi</a:t>
            </a:r>
            <a:r>
              <a:rPr lang="en-CA" dirty="0"/>
              <a:t> UIN </a:t>
            </a:r>
            <a:r>
              <a:rPr lang="en-CA" dirty="0" err="1"/>
              <a:t>Sunan</a:t>
            </a:r>
            <a:r>
              <a:rPr lang="en-CA" dirty="0"/>
              <a:t> </a:t>
            </a:r>
            <a:r>
              <a:rPr lang="en-CA" dirty="0" err="1"/>
              <a:t>Kalijaga</a:t>
            </a:r>
            <a:r>
              <a:rPr lang="en-CA" dirty="0"/>
              <a:t> Yogyakarta/</a:t>
            </a:r>
          </a:p>
          <a:p>
            <a:r>
              <a:rPr lang="en-CA" dirty="0"/>
              <a:t>Awardee </a:t>
            </a:r>
            <a:r>
              <a:rPr lang="en-CA" dirty="0" err="1"/>
              <a:t>Beasiswa</a:t>
            </a:r>
            <a:r>
              <a:rPr lang="en-CA" dirty="0"/>
              <a:t> 5000 </a:t>
            </a:r>
            <a:r>
              <a:rPr lang="en-CA" dirty="0" err="1"/>
              <a:t>Doktor</a:t>
            </a:r>
            <a:r>
              <a:rPr lang="en-CA" dirty="0"/>
              <a:t> LN Kementerian Agama/</a:t>
            </a:r>
          </a:p>
          <a:p>
            <a:r>
              <a:rPr lang="en-CA" dirty="0" err="1"/>
              <a:t>Ph.D</a:t>
            </a:r>
            <a:r>
              <a:rPr lang="en-CA" dirty="0"/>
              <a:t> Candidate School of Social Work McGill University Canada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5DD05B82-7DB5-4207-9BA6-1FBB47750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15" y="-1"/>
            <a:ext cx="4453824" cy="28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F5591-BC8D-4EC7-A650-0327666E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1AFDDC51-0C60-4D45-BF5F-BB02A5ACE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4" y="1737360"/>
            <a:ext cx="6883478" cy="3760788"/>
          </a:xfrm>
        </p:spPr>
      </p:pic>
      <p:pic>
        <p:nvPicPr>
          <p:cNvPr id="7" name="Picture 6" descr="A picture containing indoor, room, library, laying&#10;&#10;Description automatically generated">
            <a:extLst>
              <a:ext uri="{FF2B5EF4-FFF2-40B4-BE49-F238E27FC236}">
                <a16:creationId xmlns:a16="http://schemas.microsoft.com/office/drawing/2014/main" id="{34DAE47D-00E5-43ED-8475-9A9466DCE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8377" y="1206305"/>
            <a:ext cx="6284793" cy="4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D143-A704-468B-89BD-4551F153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49C87BCA-6F5B-4876-B109-2660FF607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4491" y="1208298"/>
            <a:ext cx="6284793" cy="4441406"/>
          </a:xfrm>
        </p:spPr>
      </p:pic>
      <p:pic>
        <p:nvPicPr>
          <p:cNvPr id="7" name="Picture 6" descr="A picture containing indoor, sitting, car, oven&#10;&#10;Description automatically generated">
            <a:extLst>
              <a:ext uri="{FF2B5EF4-FFF2-40B4-BE49-F238E27FC236}">
                <a16:creationId xmlns:a16="http://schemas.microsoft.com/office/drawing/2014/main" id="{67CB70DA-ED5C-453B-8F58-5337910D5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5654" y="1020727"/>
            <a:ext cx="6284794" cy="48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6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640D-B3A5-468C-9287-BA464FA6F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large room&#10;&#10;Description automatically generated">
            <a:extLst>
              <a:ext uri="{FF2B5EF4-FFF2-40B4-BE49-F238E27FC236}">
                <a16:creationId xmlns:a16="http://schemas.microsoft.com/office/drawing/2014/main" id="{075E1B3E-5431-4B53-8CA6-9F01F5579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0" y="286603"/>
            <a:ext cx="4487869" cy="6284794"/>
          </a:xfrm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73BF4A7-8791-4FFA-A3A9-3E67787D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4061" y="2209740"/>
            <a:ext cx="2595492" cy="2732503"/>
          </a:xfrm>
          <a:prstGeom prst="rect">
            <a:avLst/>
          </a:prstGeom>
        </p:spPr>
      </p:pic>
      <p:pic>
        <p:nvPicPr>
          <p:cNvPr id="9" name="Picture 8" descr="A picture containing microwave, oven, stove, kitchen&#10;&#10;Description automatically generated">
            <a:extLst>
              <a:ext uri="{FF2B5EF4-FFF2-40B4-BE49-F238E27FC236}">
                <a16:creationId xmlns:a16="http://schemas.microsoft.com/office/drawing/2014/main" id="{A12E967D-4059-4DC8-9CD9-23B6D0176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1436" y="1350875"/>
            <a:ext cx="6284793" cy="415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7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D1DC-6AA8-4619-878B-4D2B7E16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indoor, sitting, kitchen, counter&#10;&#10;Description automatically generated">
            <a:extLst>
              <a:ext uri="{FF2B5EF4-FFF2-40B4-BE49-F238E27FC236}">
                <a16:creationId xmlns:a16="http://schemas.microsoft.com/office/drawing/2014/main" id="{AC5EB465-16CF-4051-9D9C-5D2D66EF1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3284" y="290797"/>
            <a:ext cx="6430721" cy="6130484"/>
          </a:xfrm>
        </p:spPr>
      </p:pic>
      <p:pic>
        <p:nvPicPr>
          <p:cNvPr id="7" name="Picture 6" descr="A stack of flyers on a counter&#10;&#10;Description automatically generated">
            <a:extLst>
              <a:ext uri="{FF2B5EF4-FFF2-40B4-BE49-F238E27FC236}">
                <a16:creationId xmlns:a16="http://schemas.microsoft.com/office/drawing/2014/main" id="{F036AF01-DEBD-46E8-8491-617B3D8CB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8528" y="607318"/>
            <a:ext cx="6430720" cy="549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5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AE01-5480-4B63-AFEF-AEF16631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floor, indoor, room, living&#10;&#10;Description automatically generated">
            <a:extLst>
              <a:ext uri="{FF2B5EF4-FFF2-40B4-BE49-F238E27FC236}">
                <a16:creationId xmlns:a16="http://schemas.microsoft.com/office/drawing/2014/main" id="{E05DD094-895E-412E-9366-4CA7255DF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50" y="286603"/>
            <a:ext cx="11486212" cy="6284794"/>
          </a:xfrm>
        </p:spPr>
      </p:pic>
    </p:spTree>
    <p:extLst>
      <p:ext uri="{BB962C8B-B14F-4D97-AF65-F5344CB8AC3E}">
        <p14:creationId xmlns:p14="http://schemas.microsoft.com/office/powerpoint/2010/main" val="65977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0089-B1FC-4580-BBCF-329E22A5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E862E9AB-4731-42F9-8BE4-193F73EC8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3" y="286603"/>
            <a:ext cx="11433461" cy="6170468"/>
          </a:xfrm>
        </p:spPr>
      </p:pic>
    </p:spTree>
    <p:extLst>
      <p:ext uri="{BB962C8B-B14F-4D97-AF65-F5344CB8AC3E}">
        <p14:creationId xmlns:p14="http://schemas.microsoft.com/office/powerpoint/2010/main" val="96168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8F6DC-714F-449D-A8AC-20079DF3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966" y="286602"/>
            <a:ext cx="4274234" cy="1450757"/>
          </a:xfrm>
        </p:spPr>
        <p:txBody>
          <a:bodyPr/>
          <a:lstStyle/>
          <a:p>
            <a:r>
              <a:rPr lang="en-CA" dirty="0">
                <a:hlinkClick r:id="rId2"/>
              </a:rPr>
              <a:t>ISLAMIC STUDIES</a:t>
            </a:r>
            <a:endParaRPr lang="en-CA" dirty="0"/>
          </a:p>
        </p:txBody>
      </p:sp>
      <p:pic>
        <p:nvPicPr>
          <p:cNvPr id="5" name="Content Placeholder 4" descr="A building lit up at night&#10;&#10;Description automatically generated">
            <a:extLst>
              <a:ext uri="{FF2B5EF4-FFF2-40B4-BE49-F238E27FC236}">
                <a16:creationId xmlns:a16="http://schemas.microsoft.com/office/drawing/2014/main" id="{8F0C5FDE-2F7F-4C62-B673-9ACD075EC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32" y="713935"/>
            <a:ext cx="6284795" cy="543012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A21714-542A-45CF-98F6-5B62FAFA9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907" y="2048634"/>
            <a:ext cx="6030351" cy="45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2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6FCDB-E6EC-460A-A728-3F813FB32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Content Placeholder 8" descr="A picture containing indoor, library, room, sitting&#10;&#10;Description automatically generated">
            <a:extLst>
              <a:ext uri="{FF2B5EF4-FFF2-40B4-BE49-F238E27FC236}">
                <a16:creationId xmlns:a16="http://schemas.microsoft.com/office/drawing/2014/main" id="{8E809588-50B4-4D28-8B2C-FFFF696FF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1" y="286603"/>
            <a:ext cx="5853659" cy="6246054"/>
          </a:xfrm>
        </p:spPr>
      </p:pic>
      <p:pic>
        <p:nvPicPr>
          <p:cNvPr id="11" name="Picture 10" descr="A picture containing indoor, sitting, book, computer&#10;&#10;Description automatically generated">
            <a:extLst>
              <a:ext uri="{FF2B5EF4-FFF2-40B4-BE49-F238E27FC236}">
                <a16:creationId xmlns:a16="http://schemas.microsoft.com/office/drawing/2014/main" id="{4C444DBC-D7FB-438E-AE66-753A54109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8832" y="631833"/>
            <a:ext cx="6246055" cy="55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9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701F6-BF15-44AE-B5D2-17968022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AABE2E9-A321-4030-92BB-E30677B47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192" y="845608"/>
            <a:ext cx="6136190" cy="5018182"/>
          </a:xfrm>
        </p:spPr>
      </p:pic>
      <p:pic>
        <p:nvPicPr>
          <p:cNvPr id="11" name="Picture 10" descr="The inside of a building&#10;&#10;Description automatically generated">
            <a:extLst>
              <a:ext uri="{FF2B5EF4-FFF2-40B4-BE49-F238E27FC236}">
                <a16:creationId xmlns:a16="http://schemas.microsoft.com/office/drawing/2014/main" id="{696DFA41-C5BB-4B52-821D-445A0770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6404" y="138180"/>
            <a:ext cx="4102518" cy="64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9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605C4-6731-48FC-B54F-3557AA7B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LAYANAN WORKSHOP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A684E-27E5-459E-A161-3BB13112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2108201"/>
            <a:ext cx="11094720" cy="3760891"/>
          </a:xfrm>
        </p:spPr>
        <p:txBody>
          <a:bodyPr>
            <a:normAutofit/>
          </a:bodyPr>
          <a:lstStyle/>
          <a:p>
            <a:r>
              <a:rPr lang="en-CA" sz="4000" dirty="0">
                <a:hlinkClick r:id="rId2"/>
              </a:rPr>
              <a:t>https://www.mcgill.ca/library/services/workshops</a:t>
            </a:r>
            <a:endParaRPr lang="en-CA" sz="4000" dirty="0"/>
          </a:p>
          <a:p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66010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EB15F-071D-425D-AD3A-EE45F45E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5AC21-B150-4EDA-8638-BBEBDCC6F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27598-23F3-4C46-A2B9-9084D3541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181" y="286603"/>
            <a:ext cx="8706950" cy="6284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318B9-375E-4BE1-A962-B106D5AE2BBB}"/>
              </a:ext>
            </a:extLst>
          </p:cNvPr>
          <p:cNvSpPr txBox="1"/>
          <p:nvPr/>
        </p:nvSpPr>
        <p:spPr>
          <a:xfrm>
            <a:off x="276223" y="2415469"/>
            <a:ext cx="60983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800" b="1" dirty="0"/>
              <a:t>SEKILAS </a:t>
            </a:r>
          </a:p>
          <a:p>
            <a:r>
              <a:rPr lang="en-CA" sz="4800" b="1" dirty="0"/>
              <a:t>KANADA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43F8FDE-A636-4FA2-B318-BC557282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9" y="282526"/>
            <a:ext cx="2909668" cy="145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DFB18-0D85-4EB3-B09A-7C3514DCE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39" y="4764834"/>
            <a:ext cx="2909668" cy="18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9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F2CC-372F-4A59-9367-C1E9AD97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LAYANAN AKADEMIK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CDE5D-2DCC-4E04-A567-F1BB04434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800" dirty="0">
                <a:hlinkClick r:id="rId2"/>
              </a:rPr>
              <a:t>Course Reserve</a:t>
            </a:r>
            <a:r>
              <a:rPr lang="en-CA" sz="4800" dirty="0"/>
              <a:t> </a:t>
            </a:r>
          </a:p>
          <a:p>
            <a:r>
              <a:rPr lang="en-CA" sz="4800" dirty="0">
                <a:hlinkClick r:id="rId3"/>
              </a:rPr>
              <a:t>Liaison Librarian</a:t>
            </a:r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18087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23B-4A82-4FC5-B1E9-DA65AF53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algn="ctr"/>
            <a:r>
              <a:rPr lang="en-CA" dirty="0"/>
              <a:t>LAYANAN DE-STRESS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B2F362-4C26-4AF1-AC12-4F7406E86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3A8810E-B39E-481E-A8DE-228D2CAF4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1"/>
          <a:stretch/>
        </p:blipFill>
        <p:spPr>
          <a:xfrm>
            <a:off x="3589864" y="2120899"/>
            <a:ext cx="4639736" cy="3748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67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2EC4-9CC9-4D84-82D1-3AE4A63E1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puzzle, table, room&#10;&#10;Description automatically generated">
            <a:extLst>
              <a:ext uri="{FF2B5EF4-FFF2-40B4-BE49-F238E27FC236}">
                <a16:creationId xmlns:a16="http://schemas.microsoft.com/office/drawing/2014/main" id="{1B47CFDB-7464-4F4C-96D9-A22174BB0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22" y="1548606"/>
            <a:ext cx="6276902" cy="3760788"/>
          </a:xfrm>
        </p:spPr>
      </p:pic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B04BCA33-5D78-4C4E-8F23-3026C4A9F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0407" y="798356"/>
            <a:ext cx="6402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6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3EC4-EB41-4C0F-8B33-BFBDA959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indoor, food, small, sitting&#10;&#10;Description automatically generated">
            <a:extLst>
              <a:ext uri="{FF2B5EF4-FFF2-40B4-BE49-F238E27FC236}">
                <a16:creationId xmlns:a16="http://schemas.microsoft.com/office/drawing/2014/main" id="{BB9F5D61-BA48-41E6-B8FE-D9B7A0E34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0986" y="636553"/>
            <a:ext cx="3760787" cy="2820590"/>
          </a:xfrm>
        </p:spPr>
      </p:pic>
      <p:pic>
        <p:nvPicPr>
          <p:cNvPr id="7" name="Picture 6" descr="A picture containing indoor, window, small, sitting&#10;&#10;Description automatically generated">
            <a:extLst>
              <a:ext uri="{FF2B5EF4-FFF2-40B4-BE49-F238E27FC236}">
                <a16:creationId xmlns:a16="http://schemas.microsoft.com/office/drawing/2014/main" id="{51CEAC6C-0799-4CB9-B834-3B4B62C2C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9329" y="773190"/>
            <a:ext cx="3760790" cy="2547319"/>
          </a:xfrm>
          <a:prstGeom prst="rect">
            <a:avLst/>
          </a:prstGeom>
        </p:spPr>
      </p:pic>
      <p:pic>
        <p:nvPicPr>
          <p:cNvPr id="9" name="Picture 8" descr="A picture containing indoor, building, small, sitting&#10;&#10;Description automatically generated">
            <a:extLst>
              <a:ext uri="{FF2B5EF4-FFF2-40B4-BE49-F238E27FC236}">
                <a16:creationId xmlns:a16="http://schemas.microsoft.com/office/drawing/2014/main" id="{4934035D-F211-4E14-8B93-CB9C5DED7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9916" y="663508"/>
            <a:ext cx="3814699" cy="2820592"/>
          </a:xfrm>
          <a:prstGeom prst="rect">
            <a:avLst/>
          </a:prstGeom>
        </p:spPr>
      </p:pic>
      <p:pic>
        <p:nvPicPr>
          <p:cNvPr id="11" name="Picture 10" descr="A picture containing indoor, small, young, person&#10;&#10;Description automatically generated">
            <a:extLst>
              <a:ext uri="{FF2B5EF4-FFF2-40B4-BE49-F238E27FC236}">
                <a16:creationId xmlns:a16="http://schemas.microsoft.com/office/drawing/2014/main" id="{B91A8052-5BF0-4792-95DC-F213B22C6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1375" y="437935"/>
            <a:ext cx="3814700" cy="32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0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pPr lvl="0"/>
            <a:endParaRPr lang="en-US" sz="4400" dirty="0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1D744A6-E3FE-4ABF-A02A-97B31A7D7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76" y="395893"/>
            <a:ext cx="6499957" cy="6185108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31DD4-DCC9-4455-A046-C8DB927E5134}"/>
              </a:ext>
            </a:extLst>
          </p:cNvPr>
          <p:cNvSpPr txBox="1"/>
          <p:nvPr/>
        </p:nvSpPr>
        <p:spPr>
          <a:xfrm>
            <a:off x="5196024" y="6581001"/>
            <a:ext cx="6995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>
                <a:hlinkClick r:id="rId3"/>
              </a:rPr>
              <a:t>https://www.mcgill.ca/library/channels/event/therapy-dogs-visit-library-during-exams-296306</a:t>
            </a:r>
            <a:r>
              <a:rPr lang="en-CA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ell phon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396C96A-D210-4097-AB92-FE9ABF6D6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97" y="119271"/>
            <a:ext cx="7147977" cy="65874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BBC65-536A-4490-A2B4-C22A689EF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026" y="2102146"/>
            <a:ext cx="4306957" cy="3064505"/>
          </a:xfrm>
        </p:spPr>
        <p:txBody>
          <a:bodyPr>
            <a:noAutofit/>
          </a:bodyPr>
          <a:lstStyle/>
          <a:p>
            <a:pPr algn="ctr"/>
            <a:r>
              <a:rPr lang="en-CA" sz="4800" dirty="0"/>
              <a:t>MENGHUBUNGI PERPUSTAKAAN </a:t>
            </a:r>
            <a:r>
              <a:rPr lang="en-CA" sz="4800" dirty="0" err="1"/>
              <a:t>McGILL</a:t>
            </a:r>
            <a:endParaRPr lang="en-C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F8F37-7306-4475-95ED-2963F74C5819}"/>
              </a:ext>
            </a:extLst>
          </p:cNvPr>
          <p:cNvSpPr txBox="1"/>
          <p:nvPr/>
        </p:nvSpPr>
        <p:spPr>
          <a:xfrm>
            <a:off x="5291328" y="637516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https://www.mcgill.ca/library/contact/askus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202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A0A754-A394-4599-B2D1-8D4D5B14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99856"/>
            <a:ext cx="10312842" cy="1450757"/>
          </a:xfrm>
        </p:spPr>
        <p:txBody>
          <a:bodyPr>
            <a:normAutofit/>
          </a:bodyPr>
          <a:lstStyle/>
          <a:p>
            <a:r>
              <a:rPr lang="en-US" sz="4000" dirty="0"/>
              <a:t>PERPUSTAKAAN </a:t>
            </a:r>
            <a:r>
              <a:rPr lang="en-US" sz="4000" dirty="0" err="1"/>
              <a:t>McGILL</a:t>
            </a:r>
            <a:r>
              <a:rPr lang="en-US" sz="4000" dirty="0"/>
              <a:t> DI ERA COVID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877F3-DE2B-475E-B31C-57BC88489CA0}"/>
              </a:ext>
            </a:extLst>
          </p:cNvPr>
          <p:cNvSpPr txBox="1"/>
          <p:nvPr/>
        </p:nvSpPr>
        <p:spPr>
          <a:xfrm>
            <a:off x="1097280" y="3240817"/>
            <a:ext cx="1005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000" b="1" dirty="0">
                <a:hlinkClick r:id="rId2"/>
              </a:rPr>
              <a:t>https://www.mcgill.ca/library/covid-19-latest</a:t>
            </a:r>
            <a:r>
              <a:rPr lang="en-CA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163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6EB25B-93E2-4750-BC39-9BDE6D75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02" y="732264"/>
            <a:ext cx="3968291" cy="2093975"/>
          </a:xfrm>
        </p:spPr>
        <p:txBody>
          <a:bodyPr/>
          <a:lstStyle/>
          <a:p>
            <a:r>
              <a:rPr lang="en-US" dirty="0"/>
              <a:t>LAYANAN PERPUSTAKAAN ERA COVID</a:t>
            </a:r>
          </a:p>
        </p:txBody>
      </p:sp>
      <p:pic>
        <p:nvPicPr>
          <p:cNvPr id="4" name="Picture 3" descr="A large brick building&#10;&#10;Description automatically generated">
            <a:extLst>
              <a:ext uri="{FF2B5EF4-FFF2-40B4-BE49-F238E27FC236}">
                <a16:creationId xmlns:a16="http://schemas.microsoft.com/office/drawing/2014/main" id="{DBCA6118-3F60-4691-91E5-5F9F150F9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6" r="-2" b="41377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470ED05-D6D9-41F0-B5FA-A05D4441E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1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191E-0E4F-4AD9-880F-D04037490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DFE934C-7817-4A8E-835C-A42782F0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1" y="444720"/>
            <a:ext cx="4767933" cy="60572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58BA3-FC73-4494-BB99-22785DDCB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2" name="Picture 11" descr="A sign on the side of a tree&#10;&#10;Description automatically generated">
            <a:extLst>
              <a:ext uri="{FF2B5EF4-FFF2-40B4-BE49-F238E27FC236}">
                <a16:creationId xmlns:a16="http://schemas.microsoft.com/office/drawing/2014/main" id="{3A95572B-CEE9-4BD7-87B3-A9A6A6692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253558"/>
            <a:ext cx="443395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7FAB-D957-40B1-92E1-AE9D7DD4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14D0A-117E-4725-A14F-8CC6B6998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D1C4F-C24E-4947-B7A8-F6A28289F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 descr="A store inside of a building&#10;&#10;Description automatically generated">
            <a:extLst>
              <a:ext uri="{FF2B5EF4-FFF2-40B4-BE49-F238E27FC236}">
                <a16:creationId xmlns:a16="http://schemas.microsoft.com/office/drawing/2014/main" id="{90B6E1E4-23AB-445F-9A12-4958F79D1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238884"/>
            <a:ext cx="11771434" cy="64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454E-1E39-41CC-BDF9-F710D6BA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MENENGOK PERPUSTAKAAN</a:t>
            </a:r>
            <a:br>
              <a:rPr lang="en-CA" dirty="0"/>
            </a:br>
            <a:r>
              <a:rPr lang="en-CA" dirty="0"/>
              <a:t>DI KANADA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FB052-A16E-4D76-9A4D-900694954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57830-443D-4342-8822-0AFD60433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52" y="2108201"/>
            <a:ext cx="6244095" cy="3659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4284D3-C082-4903-8650-78685A78ADDA}"/>
              </a:ext>
            </a:extLst>
          </p:cNvPr>
          <p:cNvSpPr txBox="1"/>
          <p:nvPr/>
        </p:nvSpPr>
        <p:spPr>
          <a:xfrm>
            <a:off x="4911585" y="576926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library and archives </a:t>
            </a:r>
            <a:r>
              <a:rPr lang="en-CA" dirty="0" err="1"/>
              <a:t>canada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379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F19AB4-BE11-43E7-838B-A30BCE53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45629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STUDY HUBS :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Tampilan</a:t>
            </a:r>
            <a:r>
              <a:rPr lang="en-US" dirty="0"/>
              <a:t> Ruang Baca era Covid-19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06C8502-77DB-4D10-B5CF-1EAF5861B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19" y="3300897"/>
            <a:ext cx="11410122" cy="376089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hlinkClick r:id="rId2"/>
              </a:rPr>
              <a:t>https://www.mcgill.ca/library/about/study-hubs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757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0E1FE-475F-4C43-AE05-7CE0B4D3F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8F8B1-0464-496E-AD06-7132CC3A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422FD59-427A-4F44-984B-1B8F0EC3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6603"/>
            <a:ext cx="11239500" cy="3901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585892-5DE7-497E-B348-8EBC7E1EDDDD}"/>
              </a:ext>
            </a:extLst>
          </p:cNvPr>
          <p:cNvSpPr txBox="1"/>
          <p:nvPr/>
        </p:nvSpPr>
        <p:spPr>
          <a:xfrm>
            <a:off x="1036320" y="58690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https://www.mcgill.ca/library/about/hathitrust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444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003D-40FB-4AA3-9F71-AC2AD878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TERIMA KASIH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4FD88-34B0-4D3B-B2EE-9C075493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692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66C2-DED7-4B8B-A56A-7378CCF6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 descr="A picture containing text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7EA05056-5208-4C98-A36B-92AF574C6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72665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8D9F86-638B-4BDC-95C5-DB9194B48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664" y="0"/>
            <a:ext cx="5781178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2848-E837-4513-9343-B3C28673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79068-E6BC-4160-8CED-ABBB462DE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5" y="3576880"/>
            <a:ext cx="6658708" cy="3086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51254-1FF5-4FD2-8A21-87A34FC3DBB2}"/>
              </a:ext>
            </a:extLst>
          </p:cNvPr>
          <p:cNvSpPr txBox="1"/>
          <p:nvPr/>
        </p:nvSpPr>
        <p:spPr>
          <a:xfrm>
            <a:off x="1" y="3161623"/>
            <a:ext cx="6095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John Robarts Library - University of Toronto Libraries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690E6-C446-4AF2-8D2C-E22BC52F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55" y="121378"/>
            <a:ext cx="6658707" cy="301259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651931-F558-4843-9846-941F3F79D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32" name="Picture 8" descr="Robarts Library, University of Toronto | Books in Birks">
            <a:extLst>
              <a:ext uri="{FF2B5EF4-FFF2-40B4-BE49-F238E27FC236}">
                <a16:creationId xmlns:a16="http://schemas.microsoft.com/office/drawing/2014/main" id="{B9B857E4-0314-4B1A-ACB1-0E23EF862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82" y="121378"/>
            <a:ext cx="5143500" cy="65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4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6D08-8D51-480F-997D-9A51B422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861" y="6133357"/>
            <a:ext cx="3791580" cy="724643"/>
          </a:xfrm>
        </p:spPr>
        <p:txBody>
          <a:bodyPr>
            <a:normAutofit/>
          </a:bodyPr>
          <a:lstStyle/>
          <a:p>
            <a:r>
              <a:rPr lang="en-CA" sz="1800" b="1" dirty="0">
                <a:latin typeface="Arial" panose="020B0604020202020204" pitchFamily="34" charset="0"/>
                <a:cs typeface="Arial" panose="020B0604020202020204" pitchFamily="34" charset="0"/>
              </a:rPr>
              <a:t>Haskell Public Library Quebec, Canada – Vermont,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8EE2-825A-450D-9EA4-AB28510F9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14D74-8FBC-4903-B453-B4608DF2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1" y="111760"/>
            <a:ext cx="3917952" cy="3926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0F1D1-4D3B-44A1-9FA6-526D4EBA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536" y="111760"/>
            <a:ext cx="7755882" cy="3559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B7CFF-3B09-44DE-B290-D89FF821B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42" y="4155440"/>
            <a:ext cx="3917952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1E3B5-8733-49B5-A2D8-3DDBF78BA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977" y="3784209"/>
            <a:ext cx="4159884" cy="2969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5A37D3-5FA4-4B4E-A7ED-09F12D3D3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62" y="3784208"/>
            <a:ext cx="3529956" cy="24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3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7609-C41F-4D2F-9CC9-22AF85424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338" y="-142892"/>
            <a:ext cx="4431323" cy="1450757"/>
          </a:xfrm>
        </p:spPr>
        <p:txBody>
          <a:bodyPr/>
          <a:lstStyle/>
          <a:p>
            <a:r>
              <a:rPr lang="en-CA" dirty="0">
                <a:hlinkClick r:id="rId2"/>
              </a:rPr>
              <a:t>MONTREAL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4310-6048-43ED-82D8-1E1BDA14F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Map of Montreal, QC">
            <a:extLst>
              <a:ext uri="{FF2B5EF4-FFF2-40B4-BE49-F238E27FC236}">
                <a16:creationId xmlns:a16="http://schemas.microsoft.com/office/drawing/2014/main" id="{FC9493B7-CB55-44EE-8253-13AAE071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5" y="2108199"/>
            <a:ext cx="6199164" cy="446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4A3E4-498D-4735-A810-B825A5974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41" y="2108200"/>
            <a:ext cx="5355104" cy="4463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694F5-88C3-485D-B28C-770505327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77" y="58547"/>
            <a:ext cx="2963597" cy="1945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06091-E796-4CBF-88EA-9A8B8E92F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2710" y="58547"/>
            <a:ext cx="3366865" cy="16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EE96-754B-4896-B5BC-2038EE17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PERPUSTAKAAN</a:t>
            </a:r>
            <a:br>
              <a:rPr lang="en-CA" dirty="0"/>
            </a:br>
            <a:r>
              <a:rPr lang="en-CA" dirty="0" err="1">
                <a:hlinkClick r:id="rId2"/>
              </a:rPr>
              <a:t>McGILL</a:t>
            </a:r>
            <a:r>
              <a:rPr lang="en-CA" dirty="0">
                <a:hlinkClick r:id="rId2"/>
              </a:rPr>
              <a:t> UNIVERSITY MONTREAL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D939-B388-4C3A-A91F-738CA1702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33666-67F6-4378-9D39-FC7BD0DFB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20" y="2108201"/>
            <a:ext cx="5444163" cy="373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CF821-1237-4C24-91ED-FBAAFA622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634" y="2085975"/>
            <a:ext cx="5838092" cy="376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0B9D-CC74-45A6-9574-6CE8ADB3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 fontScale="90000"/>
          </a:bodyPr>
          <a:lstStyle/>
          <a:p>
            <a:r>
              <a:rPr lang="en-CA" dirty="0"/>
              <a:t>MASUK KE DALAM PERPUSTAKAAN </a:t>
            </a:r>
            <a:r>
              <a:rPr lang="en-CA" dirty="0" err="1"/>
              <a:t>McGILL</a:t>
            </a:r>
            <a:r>
              <a:rPr lang="en-CA" dirty="0"/>
              <a:t> UNIVERSITY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774D38E-0CBF-4D76-8259-2B085560CD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253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199</Words>
  <Application>Microsoft Office PowerPoint</Application>
  <PresentationFormat>Widescreen</PresentationFormat>
  <Paragraphs>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Bookman Old Style</vt:lpstr>
      <vt:lpstr>Calibri</vt:lpstr>
      <vt:lpstr>Franklin Gothic Book</vt:lpstr>
      <vt:lpstr>1_RetrospectVTI</vt:lpstr>
      <vt:lpstr>WISATA ke PERPUSTAKAAN McGILL UNIVERSITY</vt:lpstr>
      <vt:lpstr>PowerPoint Presentation</vt:lpstr>
      <vt:lpstr>MENENGOK PERPUSTAKAAN DI KANADA</vt:lpstr>
      <vt:lpstr>PowerPoint Presentation</vt:lpstr>
      <vt:lpstr>PowerPoint Presentation</vt:lpstr>
      <vt:lpstr>Haskell Public Library Quebec, Canada – Vermont, US</vt:lpstr>
      <vt:lpstr>MONTREAL</vt:lpstr>
      <vt:lpstr>PERPUSTAKAAN McGILL UNIVERSITY MONTREAL</vt:lpstr>
      <vt:lpstr>MASUK KE DALAM PERPUSTAKAAN McGILL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ISLAMIC STUDIES</vt:lpstr>
      <vt:lpstr>PowerPoint Presentation</vt:lpstr>
      <vt:lpstr>PowerPoint Presentation</vt:lpstr>
      <vt:lpstr>LAYANAN WORKSHOP </vt:lpstr>
      <vt:lpstr>LAYANAN AKADEMIK </vt:lpstr>
      <vt:lpstr>LAYANAN DE-STRESS</vt:lpstr>
      <vt:lpstr>PowerPoint Presentation</vt:lpstr>
      <vt:lpstr>PowerPoint Presentation</vt:lpstr>
      <vt:lpstr>PowerPoint Presentation</vt:lpstr>
      <vt:lpstr>PowerPoint Presentation</vt:lpstr>
      <vt:lpstr>PERPUSTAKAAN McGILL DI ERA COVID</vt:lpstr>
      <vt:lpstr>LAYANAN PERPUSTAKAAN ERA COVID</vt:lpstr>
      <vt:lpstr>PowerPoint Presentation</vt:lpstr>
      <vt:lpstr>PowerPoint Presentation</vt:lpstr>
      <vt:lpstr>STUDY HUBS :  Tampilan Ruang Baca era Covid-19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WISATA ke PERPUSTAKAAN McGILL UNIVERSITY</dc:title>
  <dc:creator>Izzul Haq</dc:creator>
  <cp:lastModifiedBy>Izzul Haq</cp:lastModifiedBy>
  <cp:revision>2</cp:revision>
  <dcterms:created xsi:type="dcterms:W3CDTF">2020-10-02T12:11:42Z</dcterms:created>
  <dcterms:modified xsi:type="dcterms:W3CDTF">2020-10-02T13:37:54Z</dcterms:modified>
</cp:coreProperties>
</file>