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0A3B4B-E9F0-4522-A879-77CDB6AE0431}"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id-ID"/>
        </a:p>
      </dgm:t>
    </dgm:pt>
    <dgm:pt modelId="{6E240AE3-C614-4DED-92BA-46AC8047A4B4}">
      <dgm:prSet phldrT="[Text]"/>
      <dgm:spPr/>
      <dgm:t>
        <a:bodyPr/>
        <a:lstStyle/>
        <a:p>
          <a:r>
            <a:rPr lang="id-ID" dirty="0" smtClean="0"/>
            <a:t>Tampaknya, PERLU DIDORONG ADANYA  UPAYA PEMBENAHAN DAN REORIENTASI TERHADAP KEPEMIMPINAN  PENDIDIKAN ISLAM. </a:t>
          </a:r>
          <a:endParaRPr lang="id-ID" dirty="0"/>
        </a:p>
      </dgm:t>
    </dgm:pt>
    <dgm:pt modelId="{299931AF-26CF-4AF4-A0DF-ACC83D57756A}" type="parTrans" cxnId="{6FDD2EF4-535B-462A-B1E3-BF1AD923F5D3}">
      <dgm:prSet/>
      <dgm:spPr/>
      <dgm:t>
        <a:bodyPr/>
        <a:lstStyle/>
        <a:p>
          <a:endParaRPr lang="id-ID"/>
        </a:p>
      </dgm:t>
    </dgm:pt>
    <dgm:pt modelId="{7DAA0F03-2486-4A3C-AECA-84362273E0FC}" type="sibTrans" cxnId="{6FDD2EF4-535B-462A-B1E3-BF1AD923F5D3}">
      <dgm:prSet/>
      <dgm:spPr/>
      <dgm:t>
        <a:bodyPr/>
        <a:lstStyle/>
        <a:p>
          <a:endParaRPr lang="id-ID"/>
        </a:p>
      </dgm:t>
    </dgm:pt>
    <dgm:pt modelId="{B73D1E2B-D6D5-4F89-B410-57B195D1C5A6}">
      <dgm:prSet>
        <dgm:style>
          <a:lnRef idx="1">
            <a:schemeClr val="accent2"/>
          </a:lnRef>
          <a:fillRef idx="3">
            <a:schemeClr val="accent2"/>
          </a:fillRef>
          <a:effectRef idx="2">
            <a:schemeClr val="accent2"/>
          </a:effectRef>
          <a:fontRef idx="minor">
            <a:schemeClr val="lt1"/>
          </a:fontRef>
        </dgm:style>
      </dgm:prSet>
      <dgm:spPr/>
      <dgm:t>
        <a:bodyPr/>
        <a:lstStyle/>
        <a:p>
          <a:r>
            <a:rPr lang="id-ID" dirty="0" smtClean="0"/>
            <a:t>SALAH SATUNYA, yaitu </a:t>
          </a:r>
          <a:r>
            <a:rPr lang="id-ID" b="1" dirty="0" smtClean="0">
              <a:latin typeface="Aharoni" pitchFamily="2" charset="-79"/>
              <a:cs typeface="Aharoni" pitchFamily="2" charset="-79"/>
            </a:rPr>
            <a:t>bisa diawali dengan menggagas konsep baru kepemimpinan  pendidikan Islam  yang transformatif, berkemajuan dan mencerdaskan.</a:t>
          </a:r>
        </a:p>
      </dgm:t>
    </dgm:pt>
    <dgm:pt modelId="{A3BA1397-201C-4EA9-9BEF-D4505AC2BDA1}" type="parTrans" cxnId="{B90482E5-4D31-4B89-AD62-54B3C36EDDCC}">
      <dgm:prSet/>
      <dgm:spPr/>
      <dgm:t>
        <a:bodyPr/>
        <a:lstStyle/>
        <a:p>
          <a:endParaRPr lang="id-ID"/>
        </a:p>
      </dgm:t>
    </dgm:pt>
    <dgm:pt modelId="{0D438063-2A49-4B84-8FAA-A4EC809A1F36}" type="sibTrans" cxnId="{B90482E5-4D31-4B89-AD62-54B3C36EDDCC}">
      <dgm:prSet/>
      <dgm:spPr/>
      <dgm:t>
        <a:bodyPr/>
        <a:lstStyle/>
        <a:p>
          <a:endParaRPr lang="id-ID"/>
        </a:p>
      </dgm:t>
    </dgm:pt>
    <dgm:pt modelId="{14661845-9514-4AD2-9BBB-FDACD0033CEC}" type="pres">
      <dgm:prSet presAssocID="{860A3B4B-E9F0-4522-A879-77CDB6AE0431}" presName="outerComposite" presStyleCnt="0">
        <dgm:presLayoutVars>
          <dgm:chMax val="5"/>
          <dgm:dir/>
          <dgm:resizeHandles val="exact"/>
        </dgm:presLayoutVars>
      </dgm:prSet>
      <dgm:spPr/>
      <dgm:t>
        <a:bodyPr/>
        <a:lstStyle/>
        <a:p>
          <a:endParaRPr lang="id-ID"/>
        </a:p>
      </dgm:t>
    </dgm:pt>
    <dgm:pt modelId="{712DF1F8-6C97-4AD4-AAE8-0332D7D56CF3}" type="pres">
      <dgm:prSet presAssocID="{860A3B4B-E9F0-4522-A879-77CDB6AE0431}" presName="dummyMaxCanvas" presStyleCnt="0">
        <dgm:presLayoutVars/>
      </dgm:prSet>
      <dgm:spPr/>
    </dgm:pt>
    <dgm:pt modelId="{F92DAF31-2450-43D9-8C29-DA27DCE9EF77}" type="pres">
      <dgm:prSet presAssocID="{860A3B4B-E9F0-4522-A879-77CDB6AE0431}" presName="TwoNodes_1" presStyleLbl="node1" presStyleIdx="0" presStyleCnt="2">
        <dgm:presLayoutVars>
          <dgm:bulletEnabled val="1"/>
        </dgm:presLayoutVars>
      </dgm:prSet>
      <dgm:spPr/>
      <dgm:t>
        <a:bodyPr/>
        <a:lstStyle/>
        <a:p>
          <a:endParaRPr lang="id-ID"/>
        </a:p>
      </dgm:t>
    </dgm:pt>
    <dgm:pt modelId="{F39CF83C-0F65-405C-98EE-92DF87C0C95A}" type="pres">
      <dgm:prSet presAssocID="{860A3B4B-E9F0-4522-A879-77CDB6AE0431}" presName="TwoNodes_2" presStyleLbl="node1" presStyleIdx="1" presStyleCnt="2">
        <dgm:presLayoutVars>
          <dgm:bulletEnabled val="1"/>
        </dgm:presLayoutVars>
      </dgm:prSet>
      <dgm:spPr/>
      <dgm:t>
        <a:bodyPr/>
        <a:lstStyle/>
        <a:p>
          <a:endParaRPr lang="id-ID"/>
        </a:p>
      </dgm:t>
    </dgm:pt>
    <dgm:pt modelId="{CABF922A-0EB7-493E-9452-F254A592B495}" type="pres">
      <dgm:prSet presAssocID="{860A3B4B-E9F0-4522-A879-77CDB6AE0431}" presName="TwoConn_1-2" presStyleLbl="fgAccFollowNode1" presStyleIdx="0" presStyleCnt="1">
        <dgm:presLayoutVars>
          <dgm:bulletEnabled val="1"/>
        </dgm:presLayoutVars>
      </dgm:prSet>
      <dgm:spPr/>
      <dgm:t>
        <a:bodyPr/>
        <a:lstStyle/>
        <a:p>
          <a:endParaRPr lang="id-ID"/>
        </a:p>
      </dgm:t>
    </dgm:pt>
    <dgm:pt modelId="{9E5C066E-2D97-41D9-89DA-9686A41F33D6}" type="pres">
      <dgm:prSet presAssocID="{860A3B4B-E9F0-4522-A879-77CDB6AE0431}" presName="TwoNodes_1_text" presStyleLbl="node1" presStyleIdx="1" presStyleCnt="2">
        <dgm:presLayoutVars>
          <dgm:bulletEnabled val="1"/>
        </dgm:presLayoutVars>
      </dgm:prSet>
      <dgm:spPr/>
      <dgm:t>
        <a:bodyPr/>
        <a:lstStyle/>
        <a:p>
          <a:endParaRPr lang="id-ID"/>
        </a:p>
      </dgm:t>
    </dgm:pt>
    <dgm:pt modelId="{131FCB03-6996-45BE-AF37-09246BD9E90B}" type="pres">
      <dgm:prSet presAssocID="{860A3B4B-E9F0-4522-A879-77CDB6AE0431}" presName="TwoNodes_2_text" presStyleLbl="node1" presStyleIdx="1" presStyleCnt="2">
        <dgm:presLayoutVars>
          <dgm:bulletEnabled val="1"/>
        </dgm:presLayoutVars>
      </dgm:prSet>
      <dgm:spPr/>
      <dgm:t>
        <a:bodyPr/>
        <a:lstStyle/>
        <a:p>
          <a:endParaRPr lang="id-ID"/>
        </a:p>
      </dgm:t>
    </dgm:pt>
  </dgm:ptLst>
  <dgm:cxnLst>
    <dgm:cxn modelId="{C311F60A-8E3B-4A4F-A8F4-98E1ECBFA4F4}" type="presOf" srcId="{7DAA0F03-2486-4A3C-AECA-84362273E0FC}" destId="{CABF922A-0EB7-493E-9452-F254A592B495}" srcOrd="0" destOrd="0" presId="urn:microsoft.com/office/officeart/2005/8/layout/vProcess5"/>
    <dgm:cxn modelId="{DD95BB11-ABD3-4F95-AE96-27C12F1E9D29}" type="presOf" srcId="{B73D1E2B-D6D5-4F89-B410-57B195D1C5A6}" destId="{131FCB03-6996-45BE-AF37-09246BD9E90B}" srcOrd="1" destOrd="0" presId="urn:microsoft.com/office/officeart/2005/8/layout/vProcess5"/>
    <dgm:cxn modelId="{F86434ED-C680-437A-B8B1-EBDA847799F8}" type="presOf" srcId="{6E240AE3-C614-4DED-92BA-46AC8047A4B4}" destId="{9E5C066E-2D97-41D9-89DA-9686A41F33D6}" srcOrd="1" destOrd="0" presId="urn:microsoft.com/office/officeart/2005/8/layout/vProcess5"/>
    <dgm:cxn modelId="{B90482E5-4D31-4B89-AD62-54B3C36EDDCC}" srcId="{860A3B4B-E9F0-4522-A879-77CDB6AE0431}" destId="{B73D1E2B-D6D5-4F89-B410-57B195D1C5A6}" srcOrd="1" destOrd="0" parTransId="{A3BA1397-201C-4EA9-9BEF-D4505AC2BDA1}" sibTransId="{0D438063-2A49-4B84-8FAA-A4EC809A1F36}"/>
    <dgm:cxn modelId="{6FDD2EF4-535B-462A-B1E3-BF1AD923F5D3}" srcId="{860A3B4B-E9F0-4522-A879-77CDB6AE0431}" destId="{6E240AE3-C614-4DED-92BA-46AC8047A4B4}" srcOrd="0" destOrd="0" parTransId="{299931AF-26CF-4AF4-A0DF-ACC83D57756A}" sibTransId="{7DAA0F03-2486-4A3C-AECA-84362273E0FC}"/>
    <dgm:cxn modelId="{C77C8CA3-3673-4223-86AD-5EE436A976F8}" type="presOf" srcId="{860A3B4B-E9F0-4522-A879-77CDB6AE0431}" destId="{14661845-9514-4AD2-9BBB-FDACD0033CEC}" srcOrd="0" destOrd="0" presId="urn:microsoft.com/office/officeart/2005/8/layout/vProcess5"/>
    <dgm:cxn modelId="{6DE19DDD-1066-4C67-9211-3F44446318F3}" type="presOf" srcId="{B73D1E2B-D6D5-4F89-B410-57B195D1C5A6}" destId="{F39CF83C-0F65-405C-98EE-92DF87C0C95A}" srcOrd="0" destOrd="0" presId="urn:microsoft.com/office/officeart/2005/8/layout/vProcess5"/>
    <dgm:cxn modelId="{95D4C6BC-FFAE-418E-857F-8EADF89B52EF}" type="presOf" srcId="{6E240AE3-C614-4DED-92BA-46AC8047A4B4}" destId="{F92DAF31-2450-43D9-8C29-DA27DCE9EF77}" srcOrd="0" destOrd="0" presId="urn:microsoft.com/office/officeart/2005/8/layout/vProcess5"/>
    <dgm:cxn modelId="{76DED1B0-3F93-408F-B79E-703B997378BF}" type="presParOf" srcId="{14661845-9514-4AD2-9BBB-FDACD0033CEC}" destId="{712DF1F8-6C97-4AD4-AAE8-0332D7D56CF3}" srcOrd="0" destOrd="0" presId="urn:microsoft.com/office/officeart/2005/8/layout/vProcess5"/>
    <dgm:cxn modelId="{C2346CC9-7C80-4611-A4D0-E7CF5E66D2F0}" type="presParOf" srcId="{14661845-9514-4AD2-9BBB-FDACD0033CEC}" destId="{F92DAF31-2450-43D9-8C29-DA27DCE9EF77}" srcOrd="1" destOrd="0" presId="urn:microsoft.com/office/officeart/2005/8/layout/vProcess5"/>
    <dgm:cxn modelId="{8645884E-36D2-4C69-BE66-FDE30F473A58}" type="presParOf" srcId="{14661845-9514-4AD2-9BBB-FDACD0033CEC}" destId="{F39CF83C-0F65-405C-98EE-92DF87C0C95A}" srcOrd="2" destOrd="0" presId="urn:microsoft.com/office/officeart/2005/8/layout/vProcess5"/>
    <dgm:cxn modelId="{EEEE3F1C-E0A7-4B70-B71A-B91CC060E118}" type="presParOf" srcId="{14661845-9514-4AD2-9BBB-FDACD0033CEC}" destId="{CABF922A-0EB7-493E-9452-F254A592B495}" srcOrd="3" destOrd="0" presId="urn:microsoft.com/office/officeart/2005/8/layout/vProcess5"/>
    <dgm:cxn modelId="{64EEDB6D-C4D3-4A1B-8AE6-31228D1EA698}" type="presParOf" srcId="{14661845-9514-4AD2-9BBB-FDACD0033CEC}" destId="{9E5C066E-2D97-41D9-89DA-9686A41F33D6}" srcOrd="4" destOrd="0" presId="urn:microsoft.com/office/officeart/2005/8/layout/vProcess5"/>
    <dgm:cxn modelId="{8EBDC1DB-4DCB-4191-9225-9475888EE9E8}" type="presParOf" srcId="{14661845-9514-4AD2-9BBB-FDACD0033CEC}" destId="{131FCB03-6996-45BE-AF37-09246BD9E90B}"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6C624F-138E-455A-A886-F3CB38CF383C}" type="doc">
      <dgm:prSet loTypeId="urn:microsoft.com/office/officeart/2005/8/layout/arrow5" loCatId="process" qsTypeId="urn:microsoft.com/office/officeart/2005/8/quickstyle/simple1" qsCatId="simple" csTypeId="urn:microsoft.com/office/officeart/2005/8/colors/colorful2" csCatId="colorful" phldr="1"/>
      <dgm:spPr/>
      <dgm:t>
        <a:bodyPr/>
        <a:lstStyle/>
        <a:p>
          <a:endParaRPr lang="id-ID"/>
        </a:p>
      </dgm:t>
    </dgm:pt>
    <dgm:pt modelId="{C9C7359F-89BB-4554-88DD-9BC069163EA8}">
      <dgm:prSet phldrT="[Text]" custT="1"/>
      <dgm:spPr/>
      <dgm:t>
        <a:bodyPr/>
        <a:lstStyle/>
        <a:p>
          <a:r>
            <a:rPr lang="id-ID" sz="3600" dirty="0" smtClean="0"/>
            <a:t>PERTAMA</a:t>
          </a:r>
          <a:endParaRPr lang="id-ID" sz="3600" dirty="0"/>
        </a:p>
      </dgm:t>
    </dgm:pt>
    <dgm:pt modelId="{D75614A5-E5D4-489D-AE2F-CEC47D74AC20}" type="parTrans" cxnId="{A018655D-A877-41EC-9DB1-268675E26213}">
      <dgm:prSet/>
      <dgm:spPr/>
      <dgm:t>
        <a:bodyPr/>
        <a:lstStyle/>
        <a:p>
          <a:endParaRPr lang="id-ID" sz="1600"/>
        </a:p>
      </dgm:t>
    </dgm:pt>
    <dgm:pt modelId="{549E9F41-5C24-4903-B825-9202DD25DABA}" type="sibTrans" cxnId="{A018655D-A877-41EC-9DB1-268675E26213}">
      <dgm:prSet/>
      <dgm:spPr/>
      <dgm:t>
        <a:bodyPr/>
        <a:lstStyle/>
        <a:p>
          <a:endParaRPr lang="id-ID" sz="1600"/>
        </a:p>
      </dgm:t>
    </dgm:pt>
    <dgm:pt modelId="{D8019322-F188-47CD-B20C-0F85B0BAEB61}">
      <dgm:prSet phldrT="[Text]" custT="1"/>
      <dgm:spPr/>
      <dgm:t>
        <a:bodyPr/>
        <a:lstStyle/>
        <a:p>
          <a:r>
            <a:rPr lang="id-ID" sz="2400" dirty="0" smtClean="0"/>
            <a:t>Atribut-atribut yg ideal mengacu pada pemimpin lembaga  pendidikan Islam  yg bertindak sbg model yg kuat; merepresentasikan </a:t>
          </a:r>
          <a:r>
            <a:rPr lang="id-ID" sz="2400" b="1" i="0" dirty="0" smtClean="0"/>
            <a:t>uswah hasanah</a:t>
          </a:r>
          <a:r>
            <a:rPr lang="id-ID" sz="2400" i="1" dirty="0" smtClean="0"/>
            <a:t> </a:t>
          </a:r>
          <a:r>
            <a:rPr lang="id-ID" sz="2400" dirty="0" smtClean="0"/>
            <a:t>(teladan yang baik).</a:t>
          </a:r>
          <a:endParaRPr lang="id-ID" sz="2400" dirty="0"/>
        </a:p>
      </dgm:t>
    </dgm:pt>
    <dgm:pt modelId="{808F6BD7-F3EE-4B48-96E1-43D1BDBF0CD4}" type="parTrans" cxnId="{149A8CC7-9329-4F93-8BC9-4C0A3E50C0C3}">
      <dgm:prSet/>
      <dgm:spPr/>
      <dgm:t>
        <a:bodyPr/>
        <a:lstStyle/>
        <a:p>
          <a:endParaRPr lang="id-ID" sz="1600"/>
        </a:p>
      </dgm:t>
    </dgm:pt>
    <dgm:pt modelId="{5B3091CD-A718-4BB7-BF22-A2F5952F8B38}" type="sibTrans" cxnId="{149A8CC7-9329-4F93-8BC9-4C0A3E50C0C3}">
      <dgm:prSet/>
      <dgm:spPr/>
      <dgm:t>
        <a:bodyPr/>
        <a:lstStyle/>
        <a:p>
          <a:endParaRPr lang="id-ID" sz="1600"/>
        </a:p>
      </dgm:t>
    </dgm:pt>
    <dgm:pt modelId="{EFCC5D5B-D563-43E9-B000-853BB4EE1A93}" type="pres">
      <dgm:prSet presAssocID="{426C624F-138E-455A-A886-F3CB38CF383C}" presName="diagram" presStyleCnt="0">
        <dgm:presLayoutVars>
          <dgm:dir/>
          <dgm:resizeHandles val="exact"/>
        </dgm:presLayoutVars>
      </dgm:prSet>
      <dgm:spPr/>
      <dgm:t>
        <a:bodyPr/>
        <a:lstStyle/>
        <a:p>
          <a:endParaRPr lang="id-ID"/>
        </a:p>
      </dgm:t>
    </dgm:pt>
    <dgm:pt modelId="{A71CF4B2-22E2-4460-B865-905F1DF7592E}" type="pres">
      <dgm:prSet presAssocID="{C9C7359F-89BB-4554-88DD-9BC069163EA8}" presName="arrow" presStyleLbl="node1" presStyleIdx="0" presStyleCnt="2" custScaleY="76688">
        <dgm:presLayoutVars>
          <dgm:bulletEnabled val="1"/>
        </dgm:presLayoutVars>
      </dgm:prSet>
      <dgm:spPr/>
      <dgm:t>
        <a:bodyPr/>
        <a:lstStyle/>
        <a:p>
          <a:endParaRPr lang="id-ID"/>
        </a:p>
      </dgm:t>
    </dgm:pt>
    <dgm:pt modelId="{A6B6D373-F648-48F3-9D23-5135293F2F73}" type="pres">
      <dgm:prSet presAssocID="{D8019322-F188-47CD-B20C-0F85B0BAEB61}" presName="arrow" presStyleLbl="node1" presStyleIdx="1" presStyleCnt="2" custScaleX="148468" custScaleY="134874">
        <dgm:presLayoutVars>
          <dgm:bulletEnabled val="1"/>
        </dgm:presLayoutVars>
      </dgm:prSet>
      <dgm:spPr/>
      <dgm:t>
        <a:bodyPr/>
        <a:lstStyle/>
        <a:p>
          <a:endParaRPr lang="id-ID"/>
        </a:p>
      </dgm:t>
    </dgm:pt>
  </dgm:ptLst>
  <dgm:cxnLst>
    <dgm:cxn modelId="{185BF765-907F-446C-BA23-7A378A267CD8}" type="presOf" srcId="{D8019322-F188-47CD-B20C-0F85B0BAEB61}" destId="{A6B6D373-F648-48F3-9D23-5135293F2F73}" srcOrd="0" destOrd="0" presId="urn:microsoft.com/office/officeart/2005/8/layout/arrow5"/>
    <dgm:cxn modelId="{B33BDE92-FB6D-4891-B2D5-FEE2EF98C957}" type="presOf" srcId="{426C624F-138E-455A-A886-F3CB38CF383C}" destId="{EFCC5D5B-D563-43E9-B000-853BB4EE1A93}" srcOrd="0" destOrd="0" presId="urn:microsoft.com/office/officeart/2005/8/layout/arrow5"/>
    <dgm:cxn modelId="{149A8CC7-9329-4F93-8BC9-4C0A3E50C0C3}" srcId="{426C624F-138E-455A-A886-F3CB38CF383C}" destId="{D8019322-F188-47CD-B20C-0F85B0BAEB61}" srcOrd="1" destOrd="0" parTransId="{808F6BD7-F3EE-4B48-96E1-43D1BDBF0CD4}" sibTransId="{5B3091CD-A718-4BB7-BF22-A2F5952F8B38}"/>
    <dgm:cxn modelId="{37C74940-6A4F-42B0-8967-74C9E96C810F}" type="presOf" srcId="{C9C7359F-89BB-4554-88DD-9BC069163EA8}" destId="{A71CF4B2-22E2-4460-B865-905F1DF7592E}" srcOrd="0" destOrd="0" presId="urn:microsoft.com/office/officeart/2005/8/layout/arrow5"/>
    <dgm:cxn modelId="{A018655D-A877-41EC-9DB1-268675E26213}" srcId="{426C624F-138E-455A-A886-F3CB38CF383C}" destId="{C9C7359F-89BB-4554-88DD-9BC069163EA8}" srcOrd="0" destOrd="0" parTransId="{D75614A5-E5D4-489D-AE2F-CEC47D74AC20}" sibTransId="{549E9F41-5C24-4903-B825-9202DD25DABA}"/>
    <dgm:cxn modelId="{7A90CA7A-A125-488F-9836-0713D22CD43E}" type="presParOf" srcId="{EFCC5D5B-D563-43E9-B000-853BB4EE1A93}" destId="{A71CF4B2-22E2-4460-B865-905F1DF7592E}" srcOrd="0" destOrd="0" presId="urn:microsoft.com/office/officeart/2005/8/layout/arrow5"/>
    <dgm:cxn modelId="{EF205037-7A0D-45FB-9579-3E6F66343BF9}" type="presParOf" srcId="{EFCC5D5B-D563-43E9-B000-853BB4EE1A93}" destId="{A6B6D373-F648-48F3-9D23-5135293F2F73}"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CB97365-EBCA-4027-87D5-99FC1D4DF0BB}" type="datetimeFigureOut">
              <a:rPr lang="en-US" smtClean="0"/>
              <a:pPr/>
              <a:t>2/18/2016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2/18/2016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2/18/2016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CB97365-EBCA-4027-87D5-99FC1D4DF0BB}" type="datetimeFigureOut">
              <a:rPr lang="en-US" smtClean="0"/>
              <a:pPr/>
              <a:t>2/18/2016</a:t>
            </a:fld>
            <a:endParaRPr lang="en-US"/>
          </a:p>
        </p:txBody>
      </p:sp>
      <p:sp>
        <p:nvSpPr>
          <p:cNvPr id="9" name="Slide Number Placeholder 8"/>
          <p:cNvSpPr>
            <a:spLocks noGrp="1"/>
          </p:cNvSpPr>
          <p:nvPr>
            <p:ph type="sldNum" sz="quarter" idx="15"/>
          </p:nvPr>
        </p:nvSpPr>
        <p:spPr/>
        <p:txBody>
          <a:bodyPr rtlCol="0"/>
          <a:lstStyle/>
          <a:p>
            <a:fld id="{69E29E33-B620-47F9-BB04-8846C2A5AFCC}" type="slidenum">
              <a:rPr kumimoji="0" lang="en-US" smtClean="0"/>
              <a:pPr/>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CB97365-EBCA-4027-87D5-99FC1D4DF0BB}" type="datetimeFigureOut">
              <a:rPr lang="en-US" smtClean="0"/>
              <a:pPr/>
              <a:t>2/18/2016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2/18/2016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pPr/>
              <a:t>2/18/2016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CB97365-EBCA-4027-87D5-99FC1D4DF0BB}" type="datetimeFigureOut">
              <a:rPr lang="en-US" smtClean="0"/>
              <a:pPr/>
              <a:t>2/18/2016</a:t>
            </a:fld>
            <a:endParaRPr lang="en-US"/>
          </a:p>
        </p:txBody>
      </p:sp>
      <p:sp>
        <p:nvSpPr>
          <p:cNvPr id="7" name="Slide Number Placeholder 6"/>
          <p:cNvSpPr>
            <a:spLocks noGrp="1"/>
          </p:cNvSpPr>
          <p:nvPr>
            <p:ph type="sldNum" sz="quarter" idx="11"/>
          </p:nvPr>
        </p:nvSpPr>
        <p:spPr/>
        <p:txBody>
          <a:bodyPr rtlCol="0"/>
          <a:lstStyle/>
          <a:p>
            <a:fld id="{69E29E33-B620-47F9-BB04-8846C2A5AFCC}" type="slidenum">
              <a:rPr kumimoji="0" lang="en-US" smtClean="0"/>
              <a:pPr/>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2/18/2016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CB97365-EBCA-4027-87D5-99FC1D4DF0BB}" type="datetimeFigureOut">
              <a:rPr lang="en-US" smtClean="0"/>
              <a:pPr/>
              <a:t>2/18/2016</a:t>
            </a:fld>
            <a:endParaRPr lang="en-US"/>
          </a:p>
        </p:txBody>
      </p:sp>
      <p:sp>
        <p:nvSpPr>
          <p:cNvPr id="22" name="Slide Number Placeholder 21"/>
          <p:cNvSpPr>
            <a:spLocks noGrp="1"/>
          </p:cNvSpPr>
          <p:nvPr>
            <p:ph type="sldNum" sz="quarter" idx="15"/>
          </p:nvPr>
        </p:nvSpPr>
        <p:spPr/>
        <p:txBody>
          <a:bodyPr rtlCol="0"/>
          <a:lstStyle/>
          <a:p>
            <a:fld id="{69E29E33-B620-47F9-BB04-8846C2A5AFCC}" type="slidenum">
              <a:rPr kumimoji="0" lang="en-US" smtClean="0"/>
              <a:pPr/>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CB97365-EBCA-4027-87D5-99FC1D4DF0BB}" type="datetimeFigureOut">
              <a:rPr lang="en-US" smtClean="0"/>
              <a:pPr/>
              <a:t>2/18/2016</a:t>
            </a:fld>
            <a:endParaRPr lang="en-US"/>
          </a:p>
        </p:txBody>
      </p:sp>
      <p:sp>
        <p:nvSpPr>
          <p:cNvPr id="18" name="Slide Number Placeholder 17"/>
          <p:cNvSpPr>
            <a:spLocks noGrp="1"/>
          </p:cNvSpPr>
          <p:nvPr>
            <p:ph type="sldNum" sz="quarter" idx="11"/>
          </p:nvPr>
        </p:nvSpPr>
        <p:spPr/>
        <p:txBody>
          <a:bodyPr rtlCol="0"/>
          <a:lstStyle/>
          <a:p>
            <a:fld id="{69E29E33-B620-47F9-BB04-8846C2A5AFCC}" type="slidenum">
              <a:rPr kumimoji="0" lang="en-US" smtClean="0"/>
              <a:pPr/>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CB97365-EBCA-4027-87D5-99FC1D4DF0BB}" type="datetimeFigureOut">
              <a:rPr lang="en-US" smtClean="0"/>
              <a:pPr/>
              <a:t>2/18/2016</a:t>
            </a:fld>
            <a:endParaRPr lang="en-US">
              <a:solidFill>
                <a:schemeClr val="tx1">
                  <a:shade val="50000"/>
                </a:schemeClr>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0" lang="en-US">
              <a:solidFill>
                <a:schemeClr val="tx1">
                  <a:shade val="50000"/>
                </a:schemeClr>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uin-suka.ac.id/uinku/logo.jpg"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000108"/>
            <a:ext cx="7743836" cy="2518256"/>
          </a:xfrm>
          <a:solidFill>
            <a:schemeClr val="accent4">
              <a:lumMod val="60000"/>
              <a:lumOff val="40000"/>
            </a:schemeClr>
          </a:solidFill>
          <a:scene3d>
            <a:camera prst="orthographicFront"/>
            <a:lightRig rig="threePt" dir="t"/>
          </a:scene3d>
          <a:sp3d>
            <a:bevelT w="101600" prst="riblet"/>
          </a:sp3d>
        </p:spPr>
        <p:txBody>
          <a:bodyPr>
            <a:normAutofit/>
          </a:bodyPr>
          <a:lstStyle/>
          <a:p>
            <a:pPr algn="ctr"/>
            <a:r>
              <a:rPr lang="id-ID" sz="3100" b="1" dirty="0" smtClean="0"/>
              <a:t>MENGGAGAS KEPEMIMPINAN TRANSFORMATIF-SPIRITUAL </a:t>
            </a:r>
            <a:r>
              <a:rPr lang="id-ID" sz="3100" dirty="0" smtClean="0"/>
              <a:t/>
            </a:r>
            <a:br>
              <a:rPr lang="id-ID" sz="3100" dirty="0" smtClean="0"/>
            </a:br>
            <a:r>
              <a:rPr lang="id-ID" sz="3100" b="1" dirty="0" smtClean="0"/>
              <a:t>DALAM  PENDIDIKAN ISLAM </a:t>
            </a:r>
            <a:r>
              <a:rPr lang="id-ID" sz="2400" dirty="0" smtClean="0"/>
              <a:t/>
            </a:r>
            <a:br>
              <a:rPr lang="id-ID" sz="2400" dirty="0" smtClean="0"/>
            </a:br>
            <a:r>
              <a:rPr lang="id-ID" sz="2000" b="1" dirty="0" smtClean="0"/>
              <a:t>“Telaah Hermeneutik Post Strukturalisme Atas  Konsep </a:t>
            </a:r>
            <a:r>
              <a:rPr lang="id-ID" sz="2000" b="1" i="1" dirty="0" smtClean="0"/>
              <a:t>Khalifah Fil-Ardh </a:t>
            </a:r>
            <a:r>
              <a:rPr lang="id-ID" sz="2000" b="1" dirty="0" smtClean="0"/>
              <a:t>”</a:t>
            </a:r>
            <a:endParaRPr lang="id-ID" sz="2400" dirty="0"/>
          </a:p>
        </p:txBody>
      </p:sp>
      <p:sp>
        <p:nvSpPr>
          <p:cNvPr id="3" name="Subtitle 2"/>
          <p:cNvSpPr>
            <a:spLocks noGrp="1"/>
          </p:cNvSpPr>
          <p:nvPr>
            <p:ph type="subTitle" idx="1"/>
          </p:nvPr>
        </p:nvSpPr>
        <p:spPr>
          <a:xfrm>
            <a:off x="2214546" y="3500438"/>
            <a:ext cx="6172200" cy="2786082"/>
          </a:xfrm>
          <a:solidFill>
            <a:schemeClr val="accent4">
              <a:lumMod val="40000"/>
              <a:lumOff val="60000"/>
            </a:schemeClr>
          </a:solidFill>
          <a:ln>
            <a:solidFill>
              <a:schemeClr val="accent1">
                <a:lumMod val="50000"/>
              </a:schemeClr>
            </a:solidFill>
          </a:ln>
          <a:scene3d>
            <a:camera prst="orthographicFront"/>
            <a:lightRig rig="threePt" dir="t"/>
          </a:scene3d>
          <a:sp3d>
            <a:bevelT w="139700" h="139700" prst="divot"/>
          </a:sp3d>
        </p:spPr>
        <p:style>
          <a:lnRef idx="1">
            <a:schemeClr val="accent4"/>
          </a:lnRef>
          <a:fillRef idx="2">
            <a:schemeClr val="accent4"/>
          </a:fillRef>
          <a:effectRef idx="1">
            <a:schemeClr val="accent4"/>
          </a:effectRef>
          <a:fontRef idx="minor">
            <a:schemeClr val="dk1"/>
          </a:fontRef>
        </p:style>
        <p:txBody>
          <a:bodyPr>
            <a:normAutofit/>
          </a:bodyPr>
          <a:lstStyle/>
          <a:p>
            <a:pPr algn="ctr"/>
            <a:r>
              <a:rPr lang="id-ID" dirty="0" smtClean="0">
                <a:solidFill>
                  <a:schemeClr val="tx1">
                    <a:lumMod val="95000"/>
                    <a:lumOff val="5000"/>
                  </a:schemeClr>
                </a:solidFill>
              </a:rPr>
              <a:t>Oleh: Andi Prastowo, S.Pd.I., M.Pd.I.</a:t>
            </a:r>
          </a:p>
          <a:p>
            <a:pPr algn="ctr"/>
            <a:r>
              <a:rPr lang="id-ID" dirty="0" smtClean="0">
                <a:solidFill>
                  <a:schemeClr val="tx1">
                    <a:lumMod val="95000"/>
                    <a:lumOff val="5000"/>
                  </a:schemeClr>
                </a:solidFill>
              </a:rPr>
              <a:t>Dosen Fakultas Tarbiyah dan Keguruan</a:t>
            </a:r>
          </a:p>
          <a:p>
            <a:pPr algn="ctr"/>
            <a:endParaRPr lang="id-ID" dirty="0" smtClean="0">
              <a:solidFill>
                <a:schemeClr val="tx1">
                  <a:lumMod val="95000"/>
                  <a:lumOff val="5000"/>
                </a:schemeClr>
              </a:solidFill>
            </a:endParaRPr>
          </a:p>
          <a:p>
            <a:pPr algn="ctr"/>
            <a:endParaRPr lang="id-ID" dirty="0" smtClean="0">
              <a:solidFill>
                <a:schemeClr val="tx1">
                  <a:lumMod val="95000"/>
                  <a:lumOff val="5000"/>
                </a:schemeClr>
              </a:solidFill>
            </a:endParaRPr>
          </a:p>
          <a:p>
            <a:pPr algn="ctr"/>
            <a:endParaRPr lang="id-ID" dirty="0" smtClean="0">
              <a:solidFill>
                <a:schemeClr val="tx1">
                  <a:lumMod val="95000"/>
                  <a:lumOff val="5000"/>
                </a:schemeClr>
              </a:solidFill>
            </a:endParaRPr>
          </a:p>
          <a:p>
            <a:pPr algn="ctr"/>
            <a:r>
              <a:rPr lang="id-ID" dirty="0" smtClean="0">
                <a:solidFill>
                  <a:schemeClr val="tx1">
                    <a:lumMod val="95000"/>
                    <a:lumOff val="5000"/>
                  </a:schemeClr>
                </a:solidFill>
              </a:rPr>
              <a:t>Diskusi Ilmiah Dosen Tetap UIN Sunan Kalijaga Yogyakarta</a:t>
            </a:r>
          </a:p>
          <a:p>
            <a:pPr algn="ctr"/>
            <a:r>
              <a:rPr lang="id-ID" dirty="0" smtClean="0">
                <a:solidFill>
                  <a:schemeClr val="tx1">
                    <a:lumMod val="95000"/>
                    <a:lumOff val="5000"/>
                  </a:schemeClr>
                </a:solidFill>
              </a:rPr>
              <a:t>1 Juni 2012</a:t>
            </a:r>
            <a:endParaRPr lang="id-ID" dirty="0">
              <a:solidFill>
                <a:schemeClr val="tx1">
                  <a:lumMod val="95000"/>
                  <a:lumOff val="5000"/>
                </a:schemeClr>
              </a:solidFill>
            </a:endParaRPr>
          </a:p>
        </p:txBody>
      </p:sp>
      <p:pic>
        <p:nvPicPr>
          <p:cNvPr id="4" name="Picture 3" descr="http://www.uin-suka.ac.id/uinku/logo.jpg"/>
          <p:cNvPicPr/>
          <p:nvPr/>
        </p:nvPicPr>
        <p:blipFill>
          <a:blip r:embed="rId2" r:link="rId3"/>
          <a:srcRect/>
          <a:stretch>
            <a:fillRect/>
          </a:stretch>
        </p:blipFill>
        <p:spPr bwMode="auto">
          <a:xfrm>
            <a:off x="4857752" y="4286256"/>
            <a:ext cx="714381" cy="7858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ox(out)">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out)">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ox(out)">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ou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out)">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id-ID" sz="2400" b="1" dirty="0" smtClean="0"/>
              <a:t>1. MAKNA Kreatif </a:t>
            </a:r>
            <a:r>
              <a:rPr lang="id-ID" sz="2400" b="1" i="1" dirty="0" smtClean="0"/>
              <a:t>Khalifah fil Ardh </a:t>
            </a:r>
            <a:r>
              <a:rPr lang="id-ID" sz="2400" b="1" dirty="0" smtClean="0"/>
              <a:t> Bagi Pengembangan Model Kepemimpinan  pendidikan Islam</a:t>
            </a:r>
            <a:endParaRPr lang="id-ID" sz="2400" dirty="0"/>
          </a:p>
        </p:txBody>
      </p:sp>
      <p:pic>
        <p:nvPicPr>
          <p:cNvPr id="1026" name="Picture 2"/>
          <p:cNvPicPr>
            <a:picLocks noGrp="1" noChangeAspect="1" noChangeArrowheads="1"/>
          </p:cNvPicPr>
          <p:nvPr>
            <p:ph sz="quarter" idx="1"/>
          </p:nvPr>
        </p:nvPicPr>
        <p:blipFill>
          <a:blip r:embed="rId2"/>
          <a:srcRect l="32526" t="38921" r="25383" b="10033"/>
          <a:stretch>
            <a:fillRect/>
          </a:stretch>
        </p:blipFill>
        <p:spPr bwMode="auto">
          <a:xfrm>
            <a:off x="1000100" y="1643050"/>
            <a:ext cx="6858048" cy="450059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REDAKSI AYAT AL-QURAN LAINNYA</a:t>
            </a:r>
            <a:endParaRPr lang="id-ID" dirty="0"/>
          </a:p>
        </p:txBody>
      </p:sp>
      <p:pic>
        <p:nvPicPr>
          <p:cNvPr id="2050" name="Picture 2"/>
          <p:cNvPicPr>
            <a:picLocks noGrp="1" noChangeAspect="1" noChangeArrowheads="1"/>
          </p:cNvPicPr>
          <p:nvPr>
            <p:ph sz="quarter" idx="1"/>
          </p:nvPr>
        </p:nvPicPr>
        <p:blipFill>
          <a:blip r:embed="rId2"/>
          <a:srcRect l="33099" t="42324" r="24809" b="11735"/>
          <a:stretch>
            <a:fillRect/>
          </a:stretch>
        </p:blipFill>
        <p:spPr bwMode="auto">
          <a:xfrm>
            <a:off x="642910" y="1571612"/>
            <a:ext cx="7358114" cy="421484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a:solidFill>
            <a:schemeClr val="bg1"/>
          </a:solidFill>
        </p:spPr>
        <p:txBody>
          <a:bodyPr>
            <a:normAutofit fontScale="85000" lnSpcReduction="20000"/>
          </a:bodyPr>
          <a:lstStyle/>
          <a:p>
            <a:r>
              <a:rPr lang="id-ID" dirty="0" smtClean="0"/>
              <a:t>Sebagai seorang  </a:t>
            </a:r>
            <a:r>
              <a:rPr lang="id-ID" i="1" dirty="0" smtClean="0"/>
              <a:t>khalifah</a:t>
            </a:r>
            <a:r>
              <a:rPr lang="id-ID" dirty="0" smtClean="0"/>
              <a:t>, manusia memiliki tugas, peran, fungsi, dan tanggungjawab tertentu yt:</a:t>
            </a:r>
          </a:p>
          <a:p>
            <a:r>
              <a:rPr lang="id-ID" i="1" dirty="0" smtClean="0"/>
              <a:t>Pertama</a:t>
            </a:r>
            <a:r>
              <a:rPr lang="id-ID" dirty="0" smtClean="0"/>
              <a:t>, menempati kawasan atau wilayah bumi, </a:t>
            </a:r>
            <a:endParaRPr lang="id-ID" i="1" dirty="0" smtClean="0"/>
          </a:p>
          <a:p>
            <a:r>
              <a:rPr lang="id-ID" i="1" dirty="0" smtClean="0"/>
              <a:t>Kedua</a:t>
            </a:r>
            <a:r>
              <a:rPr lang="id-ID" dirty="0" smtClean="0"/>
              <a:t>, memanfaatkan kekayaan dan sumber daya alam, </a:t>
            </a:r>
          </a:p>
          <a:p>
            <a:r>
              <a:rPr lang="id-ID" i="1" dirty="0" smtClean="0"/>
              <a:t>Ketiga</a:t>
            </a:r>
            <a:r>
              <a:rPr lang="id-ID" dirty="0" smtClean="0"/>
              <a:t>, mewujudkan kesejahteraan hidup, kemaslahan umum, dan menjaga kelestarian lingkungan hidup dari kemusnahan atau kerusakan, </a:t>
            </a:r>
          </a:p>
          <a:p>
            <a:r>
              <a:rPr lang="id-ID" i="1" dirty="0" smtClean="0"/>
              <a:t>Keempat</a:t>
            </a:r>
            <a:r>
              <a:rPr lang="id-ID" dirty="0" smtClean="0"/>
              <a:t>, mematuhi peraturan-peraturan Allah demi kemaslahan manusia, </a:t>
            </a:r>
          </a:p>
          <a:p>
            <a:r>
              <a:rPr lang="id-ID" i="1" dirty="0" smtClean="0"/>
              <a:t>Kelima</a:t>
            </a:r>
            <a:r>
              <a:rPr lang="id-ID" dirty="0" smtClean="0"/>
              <a:t>, mewujudkan kehidupan yang damai, saling menghormati, dan mengembangkan sikap ta’aruf antara sesama manusia,</a:t>
            </a:r>
            <a:r>
              <a:rPr lang="id-ID" baseline="30000" dirty="0" smtClean="0"/>
              <a:t> </a:t>
            </a:r>
            <a:r>
              <a:rPr lang="id-ID" dirty="0" smtClean="0"/>
              <a:t>dan menempatkan hubungan kemanusiaan sebagai hubungan keluarga besar. </a:t>
            </a:r>
          </a:p>
          <a:p>
            <a:r>
              <a:rPr lang="id-ID" i="1" dirty="0" smtClean="0"/>
              <a:t>Keenam, </a:t>
            </a:r>
            <a:r>
              <a:rPr lang="id-ID" dirty="0" smtClean="0"/>
              <a:t>kecuali bertugas pokok untuk menyembah </a:t>
            </a:r>
            <a:r>
              <a:rPr lang="id-ID" i="1" dirty="0" smtClean="0"/>
              <a:t>Khaliq</a:t>
            </a:r>
            <a:r>
              <a:rPr lang="id-ID" dirty="0" smtClean="0"/>
              <a:t>-nya, juga bertugas untuk mengelola dan memanfaatkan kekayaan yang terdapat di bumi agar mereka dapat hidup sejahtera dan makmur lahir batin. </a:t>
            </a:r>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pPr algn="ctr"/>
            <a:r>
              <a:rPr lang="id-ID" dirty="0" smtClean="0"/>
              <a:t>MAKNA KREATIF</a:t>
            </a:r>
            <a:endParaRPr lang="id-ID" dirty="0"/>
          </a:p>
        </p:txBody>
      </p:sp>
      <p:sp>
        <p:nvSpPr>
          <p:cNvPr id="3" name="Content Placeholder 2"/>
          <p:cNvSpPr>
            <a:spLocks noGrp="1"/>
          </p:cNvSpPr>
          <p:nvPr>
            <p:ph sz="quarter" idx="1"/>
          </p:nvPr>
        </p:nvSpPr>
        <p:spPr>
          <a:prstGeom prst="diamond">
            <a:avLst/>
          </a:prstGeom>
          <a:solidFill>
            <a:schemeClr val="bg1"/>
          </a:solidFill>
        </p:spPr>
        <p:txBody>
          <a:bodyPr>
            <a:normAutofit fontScale="70000" lnSpcReduction="20000"/>
          </a:bodyPr>
          <a:lstStyle/>
          <a:p>
            <a:pPr algn="ctr"/>
            <a:r>
              <a:rPr lang="id-ID" dirty="0" smtClean="0"/>
              <a:t>DESKRIPSI TUGAS, PERAN, FUNGSI, DAN TANGGUNGJAWAB MANUSIA  SBG KHALIFAH DI ATAS SESUNGGUHNYA MENUNJUKKAN SEBUAH BENTUK </a:t>
            </a:r>
            <a:r>
              <a:rPr lang="id-ID" sz="2900" b="1" dirty="0" smtClean="0">
                <a:solidFill>
                  <a:schemeClr val="accent2">
                    <a:lumMod val="50000"/>
                  </a:schemeClr>
                </a:solidFill>
              </a:rPr>
              <a:t>KEPEMIMPINAN TRANSFORMATIF-SPIRITUAL. </a:t>
            </a:r>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id-ID" dirty="0" smtClean="0"/>
              <a:t>DASARNYA...</a:t>
            </a:r>
            <a:endParaRPr lang="id-ID" dirty="0"/>
          </a:p>
        </p:txBody>
      </p:sp>
      <p:sp>
        <p:nvSpPr>
          <p:cNvPr id="3" name="Content Placeholder 2"/>
          <p:cNvSpPr>
            <a:spLocks noGrp="1"/>
          </p:cNvSpPr>
          <p:nvPr>
            <p:ph sz="quarter" idx="1"/>
          </p:nvPr>
        </p:nvSpPr>
        <p:spPr>
          <a:prstGeom prst="flowChartDocument">
            <a:avLst/>
          </a:prstGeom>
          <a:solidFill>
            <a:schemeClr val="bg2">
              <a:lumMod val="75000"/>
            </a:schemeClr>
          </a:solidFill>
        </p:spPr>
        <p:style>
          <a:lnRef idx="2">
            <a:schemeClr val="accent1"/>
          </a:lnRef>
          <a:fillRef idx="1">
            <a:schemeClr val="lt1"/>
          </a:fillRef>
          <a:effectRef idx="0">
            <a:schemeClr val="accent1"/>
          </a:effectRef>
          <a:fontRef idx="minor">
            <a:schemeClr val="dk1"/>
          </a:fontRef>
        </p:style>
        <p:txBody>
          <a:bodyPr/>
          <a:lstStyle/>
          <a:p>
            <a:pPr>
              <a:buNone/>
            </a:pPr>
            <a:r>
              <a:rPr lang="id-ID" i="1" dirty="0" smtClean="0"/>
              <a:t>	</a:t>
            </a:r>
          </a:p>
          <a:p>
            <a:pPr>
              <a:buNone/>
            </a:pPr>
            <a:endParaRPr lang="id-ID" i="1" dirty="0" smtClean="0"/>
          </a:p>
          <a:p>
            <a:pPr>
              <a:buNone/>
            </a:pPr>
            <a:r>
              <a:rPr lang="id-ID" i="1" dirty="0" smtClean="0"/>
              <a:t>	Pertama</a:t>
            </a:r>
            <a:r>
              <a:rPr lang="id-ID" dirty="0" smtClean="0"/>
              <a:t>, dari segi istilah “pendidikan transformatif”-nya didasarkan pada kata “</a:t>
            </a:r>
            <a:r>
              <a:rPr lang="id-ID" i="1" dirty="0" smtClean="0"/>
              <a:t>to transform</a:t>
            </a:r>
            <a:r>
              <a:rPr lang="id-ID" dirty="0" smtClean="0"/>
              <a:t>” &gt; </a:t>
            </a:r>
            <a:r>
              <a:rPr lang="id-ID" b="1" dirty="0" smtClean="0">
                <a:solidFill>
                  <a:schemeClr val="accent2">
                    <a:lumMod val="50000"/>
                  </a:schemeClr>
                </a:solidFill>
              </a:rPr>
              <a:t>mengubah sesuatu menjadi bentuk lain yang berbeda.</a:t>
            </a:r>
            <a:r>
              <a:rPr lang="id-ID" b="1" dirty="0" smtClean="0"/>
              <a:t>Karenanya, TRANSFORMATIF &gt; SIFAT-SIFAT YANG DAPAT MENGUBAH SESUATU MENJADI BENTUK LAIN </a:t>
            </a:r>
            <a:r>
              <a:rPr lang="id-ID" dirty="0" smtClean="0"/>
              <a:t>(Masaong dan Tilome, 2011:178)</a:t>
            </a:r>
            <a:r>
              <a:rPr lang="id-ID" b="1" dirty="0"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DASARNYA (2)...</a:t>
            </a:r>
            <a:endParaRPr lang="id-ID" dirty="0"/>
          </a:p>
        </p:txBody>
      </p:sp>
      <p:sp>
        <p:nvSpPr>
          <p:cNvPr id="3" name="Content Placeholder 2"/>
          <p:cNvSpPr>
            <a:spLocks noGrp="1"/>
          </p:cNvSpPr>
          <p:nvPr>
            <p:ph sz="quarter" idx="1"/>
          </p:nvPr>
        </p:nvSpPr>
        <p:spPr>
          <a:solidFill>
            <a:schemeClr val="tx2">
              <a:lumMod val="75000"/>
            </a:schemeClr>
          </a:solidFill>
        </p:spPr>
        <p:txBody>
          <a:bodyPr>
            <a:normAutofit/>
          </a:bodyPr>
          <a:lstStyle/>
          <a:p>
            <a:r>
              <a:rPr lang="id-ID" dirty="0" smtClean="0">
                <a:solidFill>
                  <a:schemeClr val="bg1"/>
                </a:solidFill>
              </a:rPr>
              <a:t>Dikuatkan pendapat Bass dan Avolio bhw  kepemimpinan transformatif adl </a:t>
            </a:r>
            <a:r>
              <a:rPr lang="id-ID" dirty="0" smtClean="0">
                <a:solidFill>
                  <a:srgbClr val="FFFF00"/>
                </a:solidFill>
              </a:rPr>
              <a:t>SEBUAH PROSES DI MANA PEMIMPIN MENGAMBIL TINDAKAN-TINDAKAN UNTUK MENINGKATKAN KESADARAN REKAN KERJA MEREKA TTG APA YG BENAR &amp; APA YG PENTING, UNTUK MENINGKATKAN  KEMATANGAN MOTIVASI REKAN KERJA MEREKA SERTA MENDORONG MEREKA UNTUK MELAMPAUI MINAT PRIBADI MEREKA DEMI MENCAPAI KEMASLAHATAN KELOMPOK, ORGANISASI ATAU MASYARAKAT</a:t>
            </a:r>
            <a:r>
              <a:rPr lang="id-ID" dirty="0" smtClean="0"/>
              <a:t> </a:t>
            </a:r>
            <a:r>
              <a:rPr lang="id-ID" dirty="0" smtClean="0">
                <a:solidFill>
                  <a:schemeClr val="bg1"/>
                </a:solidFill>
              </a:rPr>
              <a:t>(Raihani, 2011:20).</a:t>
            </a:r>
            <a:endParaRPr lang="id-ID"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4)">
                                      <p:cBhvr>
                                        <p:cTn id="7" dur="1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DASARNYA (3)...</a:t>
            </a:r>
            <a:endParaRPr lang="id-ID" dirty="0"/>
          </a:p>
        </p:txBody>
      </p:sp>
      <p:sp>
        <p:nvSpPr>
          <p:cNvPr id="3" name="Content Placeholder 2"/>
          <p:cNvSpPr>
            <a:spLocks noGrp="1"/>
          </p:cNvSpPr>
          <p:nvPr>
            <p:ph sz="quarter" idx="1"/>
          </p:nvPr>
        </p:nvSpPr>
        <p:spPr>
          <a:prstGeom prst="teardrop">
            <a:avLst/>
          </a:prstGeom>
          <a:solidFill>
            <a:schemeClr val="bg2">
              <a:lumMod val="90000"/>
            </a:schemeClr>
          </a:solidFill>
        </p:spPr>
        <p:txBody>
          <a:bodyPr>
            <a:normAutofit fontScale="92500"/>
          </a:bodyPr>
          <a:lstStyle/>
          <a:p>
            <a:r>
              <a:rPr lang="id-ID" i="1" dirty="0" smtClean="0"/>
              <a:t>Kedua, </a:t>
            </a:r>
            <a:r>
              <a:rPr lang="id-ID" dirty="0" smtClean="0"/>
              <a:t>untuk istilah SPIRITUAL-nya didasari oleh pandangan Djumransjah dan Amrullah  (2007:35) yang mengungkapkan “sebagai </a:t>
            </a:r>
            <a:r>
              <a:rPr lang="id-ID" i="1" dirty="0" smtClean="0"/>
              <a:t>khalifah</a:t>
            </a:r>
            <a:r>
              <a:rPr lang="id-ID" dirty="0" smtClean="0"/>
              <a:t> </a:t>
            </a:r>
            <a:r>
              <a:rPr lang="id-ID" i="1" dirty="0" smtClean="0"/>
              <a:t>fil-ardh</a:t>
            </a:r>
            <a:r>
              <a:rPr lang="id-ID" dirty="0" smtClean="0"/>
              <a:t> berarti  manusia mengemban tugas untuk menolong agama Allah dalam merealisasikan  dan sekaligus menjadi saksi dan bukti atas kekuasaan Allah di alam ini”.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DASARNYA (4)...</a:t>
            </a:r>
            <a:endParaRPr lang="id-ID" dirty="0"/>
          </a:p>
        </p:txBody>
      </p:sp>
      <p:sp>
        <p:nvSpPr>
          <p:cNvPr id="3" name="Content Placeholder 2"/>
          <p:cNvSpPr>
            <a:spLocks noGrp="1"/>
          </p:cNvSpPr>
          <p:nvPr>
            <p:ph sz="quarter" idx="1"/>
          </p:nvPr>
        </p:nvSpPr>
        <p:spPr>
          <a:prstGeom prst="hexagon">
            <a:avLst/>
          </a:prstGeom>
          <a:solidFill>
            <a:schemeClr val="accent5">
              <a:lumMod val="60000"/>
              <a:lumOff val="40000"/>
            </a:schemeClr>
          </a:solidFill>
        </p:spPr>
        <p:txBody>
          <a:bodyPr>
            <a:normAutofit fontScale="92500"/>
          </a:bodyPr>
          <a:lstStyle/>
          <a:p>
            <a:r>
              <a:rPr lang="id-ID" dirty="0" smtClean="0"/>
              <a:t>Dipertegas pandangan Abdurrahman Mas’ud (2002:139) yang mengungkapkan, “manusia sebagai agen Tuhan di bumi atau </a:t>
            </a:r>
            <a:r>
              <a:rPr lang="id-ID" i="1" dirty="0" smtClean="0"/>
              <a:t>khalifatullah</a:t>
            </a:r>
            <a:r>
              <a:rPr lang="id-ID" dirty="0" smtClean="0"/>
              <a:t> memiliki seperangkat tanggungjawab.” Dan salah satu yang paling penting adalah </a:t>
            </a:r>
            <a:r>
              <a:rPr lang="id-ID" dirty="0" smtClean="0">
                <a:solidFill>
                  <a:srgbClr val="002060"/>
                </a:solidFill>
              </a:rPr>
              <a:t>TANGGUNGJAWAB SOSIAL DAN TANGGUNGJAWAB  LINGKUNGAN HIDUP.</a:t>
            </a:r>
            <a:endParaRPr lang="id-ID" dirty="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DASARNYA (5)...</a:t>
            </a:r>
            <a:endParaRPr lang="id-ID" dirty="0"/>
          </a:p>
        </p:txBody>
      </p:sp>
      <p:sp>
        <p:nvSpPr>
          <p:cNvPr id="3" name="Content Placeholder 2"/>
          <p:cNvSpPr>
            <a:spLocks noGrp="1"/>
          </p:cNvSpPr>
          <p:nvPr>
            <p:ph sz="quarter" idx="1"/>
          </p:nvPr>
        </p:nvSpPr>
        <p:spPr>
          <a:xfrm>
            <a:off x="457200" y="1600200"/>
            <a:ext cx="7467600" cy="3328998"/>
          </a:xfrm>
          <a:prstGeom prst="flowChartAlternateProcess">
            <a:avLst/>
          </a:prstGeom>
          <a:solidFill>
            <a:schemeClr val="bg2">
              <a:lumMod val="50000"/>
            </a:schemeClr>
          </a:solidFill>
        </p:spPr>
        <p:txBody>
          <a:bodyPr/>
          <a:lstStyle/>
          <a:p>
            <a:r>
              <a:rPr lang="id-ID" dirty="0" smtClean="0"/>
              <a:t>Dan, menurut Hadari Nawawi (2001:16-17), tugas yang disandang manusia sebagai </a:t>
            </a:r>
            <a:r>
              <a:rPr lang="id-ID" i="1" dirty="0" smtClean="0"/>
              <a:t>khalifah </a:t>
            </a:r>
            <a:r>
              <a:rPr lang="id-ID" dirty="0" smtClean="0"/>
              <a:t>itu menempatkan setiap manusia sebagai pemimpin, yang menyentuh dua hal penting dalam kehidupannya di muka bumi, yaitu (1) amar ma’ruf dan (2) nahi munkar.</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ctr"/>
            <a:r>
              <a:rPr lang="id-ID" dirty="0" smtClean="0"/>
              <a:t>MAKNA KREATIF: KEPEMIMPINAN TRANSFORMATIF-SPIRITUAL</a:t>
            </a:r>
            <a:endParaRPr lang="id-ID" dirty="0"/>
          </a:p>
        </p:txBody>
      </p:sp>
      <p:sp>
        <p:nvSpPr>
          <p:cNvPr id="3" name="Content Placeholder 2"/>
          <p:cNvSpPr>
            <a:spLocks noGrp="1"/>
          </p:cNvSpPr>
          <p:nvPr>
            <p:ph sz="quarter" idx="1"/>
          </p:nvPr>
        </p:nvSpPr>
        <p:spPr>
          <a:prstGeom prst="hexagon">
            <a:avLst/>
          </a:prstGeom>
          <a:solidFill>
            <a:srgbClr val="92D050"/>
          </a:solidFill>
        </p:spPr>
        <p:txBody>
          <a:bodyPr>
            <a:normAutofit lnSpcReduction="10000"/>
          </a:bodyPr>
          <a:lstStyle/>
          <a:p>
            <a:pPr algn="ctr">
              <a:buNone/>
            </a:pPr>
            <a:r>
              <a:rPr lang="id-ID" dirty="0" smtClean="0"/>
              <a:t>Maksudnya, kepemimpinan dlm  pendidikan Islam , dgn merujuk konsep “</a:t>
            </a:r>
            <a:r>
              <a:rPr lang="id-ID" i="1" dirty="0" smtClean="0"/>
              <a:t>khalifah fil-ardh</a:t>
            </a:r>
            <a:r>
              <a:rPr lang="id-ID" dirty="0" smtClean="0"/>
              <a:t>” sesungguhnya </a:t>
            </a:r>
            <a:r>
              <a:rPr lang="id-ID" b="1" u="sng" dirty="0" smtClean="0"/>
              <a:t>bukan sekedar menunjukkan kepemimpinan transformatif </a:t>
            </a:r>
            <a:r>
              <a:rPr lang="id-ID" dirty="0" smtClean="0"/>
              <a:t>yg dipahami dalam dunia sekuler selama ini, akan tetapi memiliki wilayah yang lebih tinggi lagi, karena </a:t>
            </a:r>
            <a:r>
              <a:rPr lang="id-ID" b="1" u="sng" dirty="0" smtClean="0"/>
              <a:t>juga mencakup aspek transenden</a:t>
            </a:r>
            <a:r>
              <a:rPr lang="id-ID" dirty="0" smtClean="0"/>
              <a:t>. </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4)">
                                      <p:cBhvr>
                                        <p:cTn id="7" dur="1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id-ID" dirty="0" smtClean="0"/>
              <a:t>LATAR BELAKANG MASALAH (1)</a:t>
            </a:r>
            <a:endParaRPr lang="id-ID" dirty="0"/>
          </a:p>
        </p:txBody>
      </p:sp>
      <p:sp>
        <p:nvSpPr>
          <p:cNvPr id="3" name="Content Placeholder 2"/>
          <p:cNvSpPr>
            <a:spLocks noGrp="1"/>
          </p:cNvSpPr>
          <p:nvPr>
            <p:ph sz="quarter" idx="1"/>
          </p:nvPr>
        </p:nvSpPr>
        <p:spPr>
          <a:blipFill>
            <a:blip r:embed="rId2"/>
            <a:tile tx="0" ty="0" sx="100000" sy="100000" flip="none" algn="tl"/>
          </a:blipFill>
        </p:spPr>
        <p:style>
          <a:lnRef idx="0">
            <a:scrgbClr r="0" g="0" b="0"/>
          </a:lnRef>
          <a:fillRef idx="1002">
            <a:schemeClr val="dk2"/>
          </a:fillRef>
          <a:effectRef idx="0">
            <a:scrgbClr r="0" g="0" b="0"/>
          </a:effectRef>
          <a:fontRef idx="major"/>
        </p:style>
        <p:txBody>
          <a:bodyPr/>
          <a:lstStyle/>
          <a:p>
            <a:r>
              <a:rPr lang="id-ID" b="1" dirty="0" smtClean="0"/>
              <a:t>UMAT ISLAM SEKARANG YANG TERBELAKANG, TERPURUK DAN TERTINGGAL DARI UMAT-UMAT YANG LAIN (SUTRISNO, 2008:59)</a:t>
            </a:r>
          </a:p>
          <a:p>
            <a:r>
              <a:rPr lang="id-ID" dirty="0" smtClean="0">
                <a:solidFill>
                  <a:srgbClr val="7030A0"/>
                </a:solidFill>
              </a:rPr>
              <a:t>CITRA UMAT ISLAM </a:t>
            </a:r>
            <a:r>
              <a:rPr lang="id-ID" b="1" dirty="0" smtClean="0">
                <a:solidFill>
                  <a:schemeClr val="accent1">
                    <a:lumMod val="75000"/>
                  </a:schemeClr>
                </a:solidFill>
              </a:rPr>
              <a:t>SELALU DIPOJOKKAN DENGAN SEBUTAN AGRESIF, DESTRUKTIF, FUNDAMENTALIS, DAN DUNIANYA SELALU DIPENUHI DENGAN PERTENTANGAN, PERPECAHAN, DAN PEPERANGAN</a:t>
            </a:r>
            <a:r>
              <a:rPr lang="id-ID" dirty="0" smtClean="0">
                <a:solidFill>
                  <a:srgbClr val="7030A0"/>
                </a:solidFill>
              </a:rPr>
              <a:t>, SERTA </a:t>
            </a:r>
            <a:r>
              <a:rPr lang="id-ID" b="1" i="1" u="sng" dirty="0" smtClean="0">
                <a:solidFill>
                  <a:srgbClr val="002060"/>
                </a:solidFill>
              </a:rPr>
              <a:t>DIKLAIM SEBAGAI DUNIA YANG SAKIT</a:t>
            </a:r>
            <a:r>
              <a:rPr lang="id-ID" dirty="0" smtClean="0">
                <a:solidFill>
                  <a:srgbClr val="7030A0"/>
                </a:solidFill>
              </a:rPr>
              <a:t> </a:t>
            </a:r>
            <a:r>
              <a:rPr lang="id-ID" dirty="0" smtClean="0"/>
              <a:t>(Ismail Raji al-Faruqi, 1989:1)</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2. Model Kepemimpinan Transformatif-Spiritual dalam  Pendidikan IslaM</a:t>
            </a:r>
            <a:endParaRPr lang="id-ID" dirty="0"/>
          </a:p>
        </p:txBody>
      </p:sp>
      <p:sp>
        <p:nvSpPr>
          <p:cNvPr id="3" name="Content Placeholder 2"/>
          <p:cNvSpPr>
            <a:spLocks noGrp="1"/>
          </p:cNvSpPr>
          <p:nvPr>
            <p:ph sz="quarter" idx="1"/>
          </p:nvPr>
        </p:nvSpPr>
        <p:spPr>
          <a:prstGeom prst="foldedCorner">
            <a:avLst/>
          </a:prstGeom>
          <a:solidFill>
            <a:schemeClr val="accent1">
              <a:lumMod val="40000"/>
              <a:lumOff val="60000"/>
            </a:schemeClr>
          </a:solidFill>
        </p:spPr>
        <p:txBody>
          <a:bodyPr>
            <a:normAutofit/>
          </a:bodyPr>
          <a:lstStyle/>
          <a:p>
            <a:endParaRPr lang="id-ID" b="1" dirty="0" smtClean="0">
              <a:solidFill>
                <a:schemeClr val="accent2">
                  <a:lumMod val="50000"/>
                </a:schemeClr>
              </a:solidFill>
            </a:endParaRPr>
          </a:p>
          <a:p>
            <a:endParaRPr lang="id-ID" b="1" dirty="0" smtClean="0">
              <a:solidFill>
                <a:schemeClr val="accent2">
                  <a:lumMod val="50000"/>
                </a:schemeClr>
              </a:solidFill>
            </a:endParaRPr>
          </a:p>
          <a:p>
            <a:r>
              <a:rPr lang="id-ID" b="1" dirty="0" smtClean="0">
                <a:solidFill>
                  <a:schemeClr val="accent2">
                    <a:lumMod val="50000"/>
                  </a:schemeClr>
                </a:solidFill>
              </a:rPr>
              <a:t>MODEL KEPEMIMPINAN TRANSFORMATIF-SPIRITUAL ADALAH  KONSEP KEPEMIMPINAN PENDIDIKAN TRANSFORMATIF YANG BERANGKAT DARI PEMAKNAAN KREATIF TERHADAP PERSPEKTIF KEPEMIMPINAN </a:t>
            </a:r>
            <a:r>
              <a:rPr lang="id-ID" b="1" i="1" dirty="0" smtClean="0">
                <a:solidFill>
                  <a:schemeClr val="accent2">
                    <a:lumMod val="50000"/>
                  </a:schemeClr>
                </a:solidFill>
              </a:rPr>
              <a:t>KHALIFAH FIL ARDH</a:t>
            </a:r>
            <a:r>
              <a:rPr lang="id-ID" b="1" dirty="0" smtClean="0">
                <a:solidFill>
                  <a:schemeClr val="accent2">
                    <a:lumMod val="50000"/>
                  </a:schemeClr>
                </a:solidFill>
              </a:rPr>
              <a:t> DALAM  PENDIDIKAN ISLAM.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id-ID" b="1" dirty="0" smtClean="0"/>
              <a:t>KARAKTERISTIK UMUM MODEL “KTS”</a:t>
            </a:r>
            <a:endParaRPr lang="id-ID" b="1" dirty="0"/>
          </a:p>
        </p:txBody>
      </p:sp>
      <p:sp>
        <p:nvSpPr>
          <p:cNvPr id="3" name="Content Placeholder 2"/>
          <p:cNvSpPr>
            <a:spLocks noGrp="1"/>
          </p:cNvSpPr>
          <p:nvPr>
            <p:ph sz="quarter" idx="1"/>
          </p:nvPr>
        </p:nvSpPr>
        <p:spPr/>
        <p:txBody>
          <a:bodyPr>
            <a:normAutofit/>
          </a:bodyPr>
          <a:lstStyle/>
          <a:p>
            <a:r>
              <a:rPr lang="id-ID" sz="3200" dirty="0" smtClean="0"/>
              <a:t>Karakteristik dari kepemimpinan transformatif sekuler masih tampak, namun yang menunjukkan perbedaan  adalah pada </a:t>
            </a:r>
            <a:r>
              <a:rPr lang="id-ID" sz="3200" b="1" dirty="0" smtClean="0"/>
              <a:t>tambahan nilai-nilai transenden yang melekat dan menjadi </a:t>
            </a:r>
            <a:r>
              <a:rPr lang="id-ID" sz="3200" b="1" i="1" dirty="0" smtClean="0"/>
              <a:t>value </a:t>
            </a:r>
            <a:r>
              <a:rPr lang="id-ID" sz="3200" b="1" dirty="0" smtClean="0"/>
              <a:t>serta </a:t>
            </a:r>
            <a:r>
              <a:rPr lang="id-ID" sz="3200" b="1" i="1" dirty="0" smtClean="0"/>
              <a:t>worldview</a:t>
            </a:r>
            <a:r>
              <a:rPr lang="id-ID" sz="3200" b="1" dirty="0" smtClean="0"/>
              <a:t> kepemimpinan transformatif-spiritual</a:t>
            </a:r>
            <a:r>
              <a:rPr lang="id-ID" sz="3200" dirty="0" smtClean="0"/>
              <a:t>. </a:t>
            </a:r>
          </a:p>
          <a:p>
            <a:endParaRPr lang="id-ID"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KARAKTERISTIK UMUM MODEL “KTS”...lanjutan</a:t>
            </a:r>
            <a:endParaRPr lang="id-ID" dirty="0"/>
          </a:p>
        </p:txBody>
      </p:sp>
      <p:sp>
        <p:nvSpPr>
          <p:cNvPr id="3" name="Content Placeholder 2"/>
          <p:cNvSpPr>
            <a:spLocks noGrp="1"/>
          </p:cNvSpPr>
          <p:nvPr>
            <p:ph sz="quarter" idx="1"/>
          </p:nvPr>
        </p:nvSpPr>
        <p:spPr/>
        <p:txBody>
          <a:bodyPr/>
          <a:lstStyle/>
          <a:p>
            <a:r>
              <a:rPr lang="id-ID" dirty="0" smtClean="0"/>
              <a:t>Tanggungjawab seorang pemimpin (</a:t>
            </a:r>
            <a:r>
              <a:rPr lang="id-ID" i="1" dirty="0" smtClean="0"/>
              <a:t>resonsibility of leader</a:t>
            </a:r>
            <a:r>
              <a:rPr lang="id-ID" dirty="0" smtClean="0"/>
              <a:t>) </a:t>
            </a:r>
            <a:r>
              <a:rPr lang="id-ID" b="1" u="sng" dirty="0" smtClean="0"/>
              <a:t>BUKAN SEBATAS PADA RANAH RELASI ANTAR MANUSIA SEMATA AKAN TETAPI JUGA TERKAIT RELASI MANUSIA DENGAN TUHAN</a:t>
            </a:r>
            <a:r>
              <a:rPr lang="id-ID" dirty="0" smtClean="0"/>
              <a:t>. Karena, </a:t>
            </a:r>
            <a:r>
              <a:rPr lang="id-ID" i="1" dirty="0" smtClean="0"/>
              <a:t>kepemimpinan tersebut adalah sebuah bentuk amanah yang melekat pada misi dasar (fitrah)  setiap manusia sebagai wakil Tuhan di bumi yang mana itu akan dimintai pertanggungjawabkanya</a:t>
            </a:r>
            <a:r>
              <a:rPr lang="id-ID" dirty="0" smtClean="0"/>
              <a:t>. </a:t>
            </a:r>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chor="ctr"/>
          <a:lstStyle/>
          <a:p>
            <a:pPr algn="ctr"/>
            <a:r>
              <a:rPr lang="id-ID" dirty="0" smtClean="0"/>
              <a:t>KARAKTERISTIK SPESIFIK </a:t>
            </a:r>
            <a:br>
              <a:rPr lang="id-ID" dirty="0" smtClean="0"/>
            </a:br>
            <a:r>
              <a:rPr lang="id-ID" dirty="0" smtClean="0"/>
              <a:t>MODEL “KTS”</a:t>
            </a:r>
            <a:endParaRPr lang="id-ID"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A71CF4B2-22E2-4460-B865-905F1DF7592E}"/>
                                            </p:graphicEl>
                                          </p:spTgt>
                                        </p:tgtEl>
                                        <p:attrNameLst>
                                          <p:attrName>style.visibility</p:attrName>
                                        </p:attrNameLst>
                                      </p:cBhvr>
                                      <p:to>
                                        <p:strVal val="visible"/>
                                      </p:to>
                                    </p:set>
                                    <p:animEffect transition="in" filter="wipe(down)">
                                      <p:cBhvr>
                                        <p:cTn id="7" dur="500"/>
                                        <p:tgtEl>
                                          <p:spTgt spid="4">
                                            <p:graphicEl>
                                              <a:dgm id="{A71CF4B2-22E2-4460-B865-905F1DF7592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A6B6D373-F648-48F3-9D23-5135293F2F73}"/>
                                            </p:graphicEl>
                                          </p:spTgt>
                                        </p:tgtEl>
                                        <p:attrNameLst>
                                          <p:attrName>style.visibility</p:attrName>
                                        </p:attrNameLst>
                                      </p:cBhvr>
                                      <p:to>
                                        <p:strVal val="visible"/>
                                      </p:to>
                                    </p:set>
                                    <p:animEffect transition="in" filter="wipe(down)">
                                      <p:cBhvr>
                                        <p:cTn id="12" dur="500"/>
                                        <p:tgtEl>
                                          <p:spTgt spid="4">
                                            <p:graphicEl>
                                              <a:dgm id="{A6B6D373-F648-48F3-9D23-5135293F2F7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r>
              <a:rPr lang="id-ID" dirty="0" smtClean="0"/>
              <a:t>KEDUA</a:t>
            </a:r>
            <a:endParaRPr lang="id-ID" dirty="0"/>
          </a:p>
        </p:txBody>
      </p:sp>
      <p:sp>
        <p:nvSpPr>
          <p:cNvPr id="3" name="Content Placeholder 2"/>
          <p:cNvSpPr>
            <a:spLocks noGrp="1"/>
          </p:cNvSpPr>
          <p:nvPr>
            <p:ph sz="quarter" idx="1"/>
          </p:nvPr>
        </p:nvSpPr>
        <p:spPr>
          <a:prstGeom prst="pentagon">
            <a:avLst/>
          </a:prstGeom>
          <a:solidFill>
            <a:schemeClr val="bg1"/>
          </a:solidFill>
        </p:spPr>
        <p:txBody>
          <a:bodyPr>
            <a:normAutofit lnSpcReduction="10000"/>
          </a:bodyPr>
          <a:lstStyle/>
          <a:p>
            <a:r>
              <a:rPr lang="id-ID" dirty="0" smtClean="0"/>
              <a:t>Perilaku yang ideal mengacu pada tingkat sejauh mana pemimpin lembaga  pendidikan Islam  menunjukkan perilaku yang mendorong rekan kerjanya agar memiliki visi dan tujuan yang sama, untuk mendukung pemimpin, dan membangun tingkat kepercayaan yang tinggi</a:t>
            </a:r>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pPr algn="ctr"/>
            <a:r>
              <a:rPr lang="id-ID" dirty="0" smtClean="0"/>
              <a:t>KETIGA</a:t>
            </a:r>
            <a:endParaRPr lang="id-ID" dirty="0"/>
          </a:p>
        </p:txBody>
      </p:sp>
      <p:sp>
        <p:nvSpPr>
          <p:cNvPr id="3" name="Content Placeholder 2"/>
          <p:cNvSpPr>
            <a:spLocks noGrp="1"/>
          </p:cNvSpPr>
          <p:nvPr>
            <p:ph sz="quarter" idx="1"/>
          </p:nvPr>
        </p:nvSpPr>
        <p:spPr>
          <a:prstGeom prst="teardrop">
            <a:avLst/>
          </a:prstGeom>
          <a:solidFill>
            <a:schemeClr val="accent4">
              <a:lumMod val="60000"/>
              <a:lumOff val="40000"/>
            </a:schemeClr>
          </a:solidFill>
        </p:spPr>
        <p:txBody>
          <a:bodyPr>
            <a:normAutofit fontScale="92500"/>
          </a:bodyPr>
          <a:lstStyle/>
          <a:p>
            <a:r>
              <a:rPr lang="id-ID" dirty="0" smtClean="0"/>
              <a:t>Mampu mengkomunikasikan harapan-harapan yang tinggi, dan memberikan inspirasi sehingga para pengikut berkomitmen dan menjadi bagian dari visi bersama organisasi, dan  mampu membuat orang bertindak atas nama kepentingan kolektif dari kelompok atau komunitas sekolah atau madrasah mereka.</a:t>
            </a:r>
            <a:endParaRPr lang="id-ID"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id-ID" dirty="0" smtClean="0">
                <a:solidFill>
                  <a:srgbClr val="0070C0"/>
                </a:solidFill>
              </a:rPr>
              <a:t>KEEMPAT</a:t>
            </a:r>
            <a:endParaRPr lang="id-ID" dirty="0">
              <a:solidFill>
                <a:srgbClr val="0070C0"/>
              </a:solidFill>
            </a:endParaRPr>
          </a:p>
        </p:txBody>
      </p:sp>
      <p:sp>
        <p:nvSpPr>
          <p:cNvPr id="3" name="Content Placeholder 2"/>
          <p:cNvSpPr>
            <a:spLocks noGrp="1"/>
          </p:cNvSpPr>
          <p:nvPr>
            <p:ph sz="quarter" idx="1"/>
          </p:nvPr>
        </p:nvSpPr>
        <p:spPr>
          <a:prstGeom prst="ellipse">
            <a:avLst/>
          </a:prstGeom>
          <a:solidFill>
            <a:schemeClr val="accent2">
              <a:lumMod val="20000"/>
              <a:lumOff val="80000"/>
            </a:schemeClr>
          </a:solidFill>
        </p:spPr>
        <p:txBody>
          <a:bodyPr/>
          <a:lstStyle/>
          <a:p>
            <a:r>
              <a:rPr lang="id-ID" dirty="0" smtClean="0"/>
              <a:t>Mampu menstimulasi bawahannya agar kreatif, inovatif, spiritual, dan mempengaruhi mereka untuk menghadapi setiap persoalan dengan persektif baru dan pantang menyerah</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chor="ctr"/>
          <a:lstStyle/>
          <a:p>
            <a:pPr algn="ctr"/>
            <a:r>
              <a:rPr lang="id-ID" dirty="0" smtClean="0">
                <a:solidFill>
                  <a:schemeClr val="tx1"/>
                </a:solidFill>
              </a:rPr>
              <a:t>KELIMA</a:t>
            </a:r>
            <a:endParaRPr lang="id-ID" dirty="0">
              <a:solidFill>
                <a:schemeClr val="tx1"/>
              </a:solidFill>
            </a:endParaRPr>
          </a:p>
        </p:txBody>
      </p:sp>
      <p:sp>
        <p:nvSpPr>
          <p:cNvPr id="3" name="Content Placeholder 2"/>
          <p:cNvSpPr>
            <a:spLocks noGrp="1"/>
          </p:cNvSpPr>
          <p:nvPr>
            <p:ph sz="quarter" idx="1"/>
          </p:nvPr>
        </p:nvSpPr>
        <p:spPr>
          <a:prstGeom prst="rightArrow">
            <a:avLst/>
          </a:prstGeom>
          <a:solidFill>
            <a:schemeClr val="accent2">
              <a:lumMod val="60000"/>
              <a:lumOff val="40000"/>
            </a:schemeClr>
          </a:solidFill>
        </p:spPr>
        <p:txBody>
          <a:bodyPr>
            <a:normAutofit fontScale="92500" lnSpcReduction="10000"/>
          </a:bodyPr>
          <a:lstStyle/>
          <a:p>
            <a:endParaRPr lang="id-ID" sz="2800" dirty="0" smtClean="0"/>
          </a:p>
          <a:p>
            <a:r>
              <a:rPr lang="id-ID" sz="2800" dirty="0" smtClean="0"/>
              <a:t>MAMPU MENCIPTAKAN SUASANA DI MANA KEBUTUHAN-KEBUTUHAN INDIVIDUAL PENGIKUT DIPERHATIKAN OLEH PEMIMPIN.</a:t>
            </a:r>
            <a:endParaRPr lang="id-ID"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lstStyle/>
          <a:p>
            <a:pPr algn="ctr"/>
            <a:r>
              <a:rPr lang="id-ID" dirty="0" smtClean="0"/>
              <a:t>KEENAM</a:t>
            </a:r>
            <a:endParaRPr lang="id-ID" dirty="0"/>
          </a:p>
        </p:txBody>
      </p:sp>
      <p:sp>
        <p:nvSpPr>
          <p:cNvPr id="3" name="Content Placeholder 2"/>
          <p:cNvSpPr>
            <a:spLocks noGrp="1"/>
          </p:cNvSpPr>
          <p:nvPr>
            <p:ph sz="quarter" idx="1"/>
          </p:nvPr>
        </p:nvSpPr>
        <p:spPr>
          <a:prstGeom prst="leftArrow">
            <a:avLst/>
          </a:prstGeom>
          <a:solidFill>
            <a:schemeClr val="bg2">
              <a:lumMod val="90000"/>
            </a:schemeClr>
          </a:solidFill>
        </p:spPr>
        <p:txBody>
          <a:bodyPr/>
          <a:lstStyle/>
          <a:p>
            <a:endParaRPr lang="id-ID" dirty="0" smtClean="0"/>
          </a:p>
          <a:p>
            <a:r>
              <a:rPr lang="id-ID" dirty="0" smtClean="0"/>
              <a:t>MEMBERIKAN PENGHARGAAN SESUAI DENGAN PRESTASI KERJA MASING-MASING, BUKAN PEMERATAAN.</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chor="ctr"/>
          <a:lstStyle/>
          <a:p>
            <a:pPr algn="ctr"/>
            <a:r>
              <a:rPr lang="id-ID" dirty="0" smtClean="0"/>
              <a:t>KETUJUH</a:t>
            </a:r>
            <a:endParaRPr lang="id-ID" dirty="0"/>
          </a:p>
        </p:txBody>
      </p:sp>
      <p:sp>
        <p:nvSpPr>
          <p:cNvPr id="3" name="Content Placeholder 2"/>
          <p:cNvSpPr>
            <a:spLocks noGrp="1"/>
          </p:cNvSpPr>
          <p:nvPr>
            <p:ph sz="quarter" idx="1"/>
          </p:nvPr>
        </p:nvSpPr>
        <p:spPr/>
        <p:style>
          <a:lnRef idx="2">
            <a:schemeClr val="accent2"/>
          </a:lnRef>
          <a:fillRef idx="1">
            <a:schemeClr val="lt1"/>
          </a:fillRef>
          <a:effectRef idx="0">
            <a:schemeClr val="accent2"/>
          </a:effectRef>
          <a:fontRef idx="minor">
            <a:schemeClr val="dk1"/>
          </a:fontRef>
        </p:style>
        <p:txBody>
          <a:bodyPr/>
          <a:lstStyle/>
          <a:p>
            <a:endParaRPr lang="id-ID" b="1" dirty="0" smtClean="0"/>
          </a:p>
          <a:p>
            <a:endParaRPr lang="id-ID" b="1" dirty="0" smtClean="0"/>
          </a:p>
          <a:p>
            <a:r>
              <a:rPr lang="id-ID" b="1" dirty="0" smtClean="0"/>
              <a:t>Pemimpin lembaga  pendidikan islam  memonitor secara langsung kesalahan atau pelanggaran terhadap aturan yang dilakukan oleh bawahan serta mengambil langkah korektif</a:t>
            </a:r>
            <a:endParaRPr lang="id-ID"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4)">
                                      <p:cBhvr>
                                        <p:cTn id="7" dur="1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4)">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95000"/>
              <a:lumOff val="5000"/>
            </a:schemeClr>
          </a:solidFill>
        </p:spPr>
        <p:txBody>
          <a:bodyPr/>
          <a:lstStyle/>
          <a:p>
            <a:r>
              <a:rPr lang="id-ID" dirty="0" smtClean="0">
                <a:solidFill>
                  <a:srgbClr val="FFFF00"/>
                </a:solidFill>
              </a:rPr>
              <a:t>LANJUTAN LM(2)....</a:t>
            </a:r>
            <a:endParaRPr lang="id-ID" dirty="0">
              <a:solidFill>
                <a:srgbClr val="FFFF00"/>
              </a:solidFill>
            </a:endParaRPr>
          </a:p>
        </p:txBody>
      </p:sp>
      <p:sp>
        <p:nvSpPr>
          <p:cNvPr id="3" name="Content Placeholder 2"/>
          <p:cNvSpPr>
            <a:spLocks noGrp="1"/>
          </p:cNvSpPr>
          <p:nvPr>
            <p:ph sz="quarter" idx="1"/>
          </p:nvPr>
        </p:nvSpPr>
        <p:spPr>
          <a:prstGeom prst="foldedCorner">
            <a:avLst/>
          </a:prstGeom>
          <a:solidFill>
            <a:srgbClr val="00B050"/>
          </a:solidFill>
          <a:ln>
            <a:solidFill>
              <a:schemeClr val="bg2">
                <a:lumMod val="75000"/>
              </a:schemeClr>
            </a:solidFill>
          </a:ln>
        </p:spPr>
        <p:txBody>
          <a:bodyPr>
            <a:normAutofit fontScale="92500"/>
          </a:bodyPr>
          <a:lstStyle/>
          <a:p>
            <a:r>
              <a:rPr lang="id-ID" dirty="0" smtClean="0">
                <a:ln>
                  <a:solidFill>
                    <a:schemeClr val="tx1"/>
                  </a:solidFill>
                </a:ln>
                <a:solidFill>
                  <a:schemeClr val="accent2">
                    <a:lumMod val="50000"/>
                  </a:schemeClr>
                </a:solidFill>
              </a:rPr>
              <a:t>KETERPURUKAN UMAT ISLAM SAAT INI TIDAK TERLEPAS DARI FAKTOR PENDIDIKAN UMAT ISLAM YANG TIDAK MAJU</a:t>
            </a:r>
          </a:p>
          <a:p>
            <a:r>
              <a:rPr lang="id-ID" dirty="0" smtClean="0">
                <a:solidFill>
                  <a:schemeClr val="bg1"/>
                </a:solidFill>
              </a:rPr>
              <a:t>DASARNYA &gt; </a:t>
            </a:r>
            <a:r>
              <a:rPr lang="id-ID" i="1" dirty="0" smtClean="0">
                <a:solidFill>
                  <a:schemeClr val="bg2">
                    <a:lumMod val="10000"/>
                  </a:schemeClr>
                </a:solidFill>
              </a:rPr>
              <a:t>Pertama:</a:t>
            </a:r>
            <a:r>
              <a:rPr lang="id-ID" dirty="0" smtClean="0">
                <a:solidFill>
                  <a:schemeClr val="bg2">
                    <a:lumMod val="10000"/>
                  </a:schemeClr>
                </a:solidFill>
              </a:rPr>
              <a:t> pendidikan adl </a:t>
            </a:r>
            <a:r>
              <a:rPr lang="id-ID" u="sng" dirty="0" smtClean="0">
                <a:solidFill>
                  <a:schemeClr val="bg2">
                    <a:lumMod val="10000"/>
                  </a:schemeClr>
                </a:solidFill>
              </a:rPr>
              <a:t>lembaga yg dgn sengaja diselenggarakan untk mewariskan &amp; mengembangkan pengetahuan, pengalaman, ketrampilan, &amp; kahlian oleh generasi yg lebih tua kpd generasi berikutnya (Sutrisno, 2008:59).</a:t>
            </a:r>
          </a:p>
          <a:p>
            <a:r>
              <a:rPr lang="id-ID" i="1" dirty="0" smtClean="0">
                <a:solidFill>
                  <a:schemeClr val="bg1"/>
                </a:solidFill>
              </a:rPr>
              <a:t>KEDUA</a:t>
            </a:r>
            <a:r>
              <a:rPr lang="id-ID" dirty="0" smtClean="0">
                <a:solidFill>
                  <a:schemeClr val="bg1"/>
                </a:solidFill>
              </a:rPr>
              <a:t>: MENURUT SUTRISNO</a:t>
            </a:r>
            <a:r>
              <a:rPr lang="id-ID" b="1" dirty="0" smtClean="0">
                <a:solidFill>
                  <a:schemeClr val="bg1"/>
                </a:solidFill>
              </a:rPr>
              <a:t> (2011:34)</a:t>
            </a:r>
            <a:r>
              <a:rPr lang="id-ID" dirty="0" smtClean="0">
                <a:solidFill>
                  <a:schemeClr val="bg1"/>
                </a:solidFill>
              </a:rPr>
              <a:t>, </a:t>
            </a:r>
            <a:r>
              <a:rPr lang="id-ID" sz="2000" b="1" dirty="0" smtClean="0">
                <a:solidFill>
                  <a:srgbClr val="FFFF00"/>
                </a:solidFill>
              </a:rPr>
              <a:t>PENDIDIKAN ADALAH MEDIA UTAMA UNTUK MEMPERBAIKI TINGKAT KEHIDUPAN MANUSIA.</a:t>
            </a:r>
            <a:endParaRPr lang="id-ID" b="1" u="sng"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chor="ctr"/>
          <a:lstStyle/>
          <a:p>
            <a:pPr algn="ctr"/>
            <a:r>
              <a:rPr lang="id-ID" dirty="0" smtClean="0"/>
              <a:t>KEDELAPAN</a:t>
            </a:r>
            <a:endParaRPr lang="id-ID" dirty="0"/>
          </a:p>
        </p:txBody>
      </p:sp>
      <p:sp>
        <p:nvSpPr>
          <p:cNvPr id="3" name="Content Placeholder 2"/>
          <p:cNvSpPr>
            <a:spLocks noGrp="1"/>
          </p:cNvSpPr>
          <p:nvPr>
            <p:ph sz="quarter" idx="1"/>
          </p:nvPr>
        </p:nvSpPr>
        <p:spPr/>
        <p:style>
          <a:lnRef idx="3">
            <a:schemeClr val="lt1"/>
          </a:lnRef>
          <a:fillRef idx="1">
            <a:schemeClr val="accent4"/>
          </a:fillRef>
          <a:effectRef idx="1">
            <a:schemeClr val="accent4"/>
          </a:effectRef>
          <a:fontRef idx="minor">
            <a:schemeClr val="lt1"/>
          </a:fontRef>
        </p:style>
        <p:txBody>
          <a:bodyPr>
            <a:normAutofit/>
          </a:bodyPr>
          <a:lstStyle/>
          <a:p>
            <a:r>
              <a:rPr lang="id-ID" sz="4000" dirty="0" smtClean="0"/>
              <a:t>PEMIMPIN LEMBAGA  PENDIDIKAN ISLAM  HANYA MENGAMBIL LANGKAH KOREKTIF KETIKA STANDAR TIDAK DIPENUHI OLEH BAWAHAN</a:t>
            </a:r>
            <a:endParaRPr lang="id-ID"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4)">
                                      <p:cBhvr>
                                        <p:cTn id="7" dur="1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Autofit/>
          </a:bodyPr>
          <a:lstStyle/>
          <a:p>
            <a:r>
              <a:rPr lang="id-ID" sz="2400" b="1" dirty="0" smtClean="0"/>
              <a:t>3. Implikasi Model Kepemimpinan Pendidikan Transformatif –Spiritual bagi Peningkatan Mutu Pendidikan</a:t>
            </a:r>
            <a:endParaRPr lang="id-ID" sz="2400" dirty="0"/>
          </a:p>
        </p:txBody>
      </p:sp>
      <p:sp>
        <p:nvSpPr>
          <p:cNvPr id="3" name="Content Placeholder 2"/>
          <p:cNvSpPr>
            <a:spLocks noGrp="1"/>
          </p:cNvSpPr>
          <p:nvPr>
            <p:ph sz="quarter" idx="1"/>
          </p:nvPr>
        </p:nvSpPr>
        <p:spPr/>
        <p:txBody>
          <a:bodyPr>
            <a:normAutofit/>
          </a:bodyPr>
          <a:lstStyle/>
          <a:p>
            <a:r>
              <a:rPr lang="id-ID" dirty="0" smtClean="0"/>
              <a:t>Untuk memperbaiki kualitas kepemimpinan di lembaga  pendidikan Islam yang pada gilirannya akan menentukan peningkatan kualitas pendidikan Islam secara keseluruhan, yaitu:</a:t>
            </a:r>
          </a:p>
          <a:p>
            <a:r>
              <a:rPr lang="id-ID" dirty="0" smtClean="0"/>
              <a:t>PERTAMA: </a:t>
            </a:r>
            <a:r>
              <a:rPr lang="id-ID" b="1" dirty="0" smtClean="0">
                <a:solidFill>
                  <a:srgbClr val="7030A0"/>
                </a:solidFill>
              </a:rPr>
              <a:t>pemimpin lembaga  pendidikan Islam  hendaknya adalah seorang yang berkompeten, profesional, spiritual, dan memiliki </a:t>
            </a:r>
            <a:r>
              <a:rPr lang="id-ID" b="1" i="1" dirty="0" smtClean="0">
                <a:solidFill>
                  <a:srgbClr val="7030A0"/>
                </a:solidFill>
              </a:rPr>
              <a:t>akhlak al-karimah</a:t>
            </a:r>
            <a:r>
              <a:rPr lang="id-ID" b="1" dirty="0" smtClean="0">
                <a:solidFill>
                  <a:srgbClr val="7030A0"/>
                </a:solidFill>
              </a:rPr>
              <a:t> sehingga dapat menjadi </a:t>
            </a:r>
            <a:r>
              <a:rPr lang="id-ID" b="1" i="1" dirty="0" smtClean="0">
                <a:solidFill>
                  <a:srgbClr val="7030A0"/>
                </a:solidFill>
              </a:rPr>
              <a:t>role model </a:t>
            </a:r>
            <a:r>
              <a:rPr lang="id-ID" b="1" dirty="0" smtClean="0">
                <a:solidFill>
                  <a:srgbClr val="7030A0"/>
                </a:solidFill>
              </a:rPr>
              <a:t> bagi seluruh warga sekolah/madrasah;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IMPLIKASI KEDUA...</a:t>
            </a:r>
            <a:endParaRPr lang="id-ID" dirty="0"/>
          </a:p>
        </p:txBody>
      </p:sp>
      <p:sp>
        <p:nvSpPr>
          <p:cNvPr id="3" name="Content Placeholder 2"/>
          <p:cNvSpPr>
            <a:spLocks noGrp="1"/>
          </p:cNvSpPr>
          <p:nvPr>
            <p:ph sz="quarter" idx="1"/>
          </p:nvPr>
        </p:nvSpPr>
        <p:spPr>
          <a:solidFill>
            <a:schemeClr val="tx2">
              <a:lumMod val="20000"/>
              <a:lumOff val="80000"/>
            </a:schemeClr>
          </a:solidFill>
        </p:spPr>
        <p:txBody>
          <a:bodyPr>
            <a:normAutofit/>
          </a:bodyPr>
          <a:lstStyle/>
          <a:p>
            <a:r>
              <a:rPr lang="id-ID" dirty="0" smtClean="0"/>
              <a:t>PEMIMPIN LEMBAGA  PENDIDIKAN ISLAM  HENDAKNYA DIPILIH DAN ATAU DICARI/DIREKRUT DARI SEORANG YANG MAMPU MENJADI MOTIVATOR, NEGOSIATOR, DAN GENERATOR DINAMIKA PERKEMBANGAN SEKOLAH/MADRASAH, SERTA  MEMILIKI KEPRIBADIAN YANG JUJUR DAN AMANAH; </a:t>
            </a:r>
          </a:p>
          <a:p>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IMPLIKASI KETIGA</a:t>
            </a:r>
            <a:endParaRPr lang="id-ID" dirty="0"/>
          </a:p>
        </p:txBody>
      </p:sp>
      <p:sp>
        <p:nvSpPr>
          <p:cNvPr id="3" name="Content Placeholder 2"/>
          <p:cNvSpPr>
            <a:spLocks noGrp="1"/>
          </p:cNvSpPr>
          <p:nvPr>
            <p:ph sz="quarter" idx="1"/>
          </p:nvPr>
        </p:nvSpPr>
        <p:spPr/>
        <p:txBody>
          <a:bodyPr>
            <a:normAutofit/>
          </a:bodyPr>
          <a:lstStyle/>
          <a:p>
            <a:r>
              <a:rPr lang="id-ID" dirty="0" smtClean="0"/>
              <a:t>Lembaga  pendidikan Islam  hendaknya memilih dan mengangkat pemimpin lembaga yang memiliki imajinasi kreatif yang kuat dan besar dan mampu mengkomunikasikannya kepada seluruh warga sekolah, atau jika sudah ada, maka  pemimpin lembaga  pendidikan Islam  harus mengembangkan imajinasi kreatif dan keterampilan berkomunikasi dengan seluruh warga sekolah maupun pihak-pihak lain yang terkait,</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IMPLIKASI KEEMPAT...</a:t>
            </a:r>
            <a:endParaRPr lang="id-ID" dirty="0"/>
          </a:p>
        </p:txBody>
      </p:sp>
      <p:sp>
        <p:nvSpPr>
          <p:cNvPr id="3" name="Content Placeholder 2"/>
          <p:cNvSpPr>
            <a:spLocks noGrp="1"/>
          </p:cNvSpPr>
          <p:nvPr>
            <p:ph sz="quarter" idx="1"/>
          </p:nvPr>
        </p:nvSpPr>
        <p:spPr/>
        <p:txBody>
          <a:bodyPr>
            <a:normAutofit/>
          </a:bodyPr>
          <a:lstStyle/>
          <a:p>
            <a:r>
              <a:rPr lang="id-ID" sz="4400" b="1" dirty="0" smtClean="0"/>
              <a:t> Pemimpin lembaga  pendidikan Islam  harus mampu merangsang guru dan karyawan untuk lebih kreatif, inovatif, dan spiritual,</a:t>
            </a:r>
          </a:p>
          <a:p>
            <a:endParaRPr lang="id-ID" sz="44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IMPLIKASI KELIMA..</a:t>
            </a:r>
            <a:endParaRPr lang="id-ID" dirty="0"/>
          </a:p>
        </p:txBody>
      </p:sp>
      <p:sp>
        <p:nvSpPr>
          <p:cNvPr id="3" name="Content Placeholder 2"/>
          <p:cNvSpPr>
            <a:spLocks noGrp="1"/>
          </p:cNvSpPr>
          <p:nvPr>
            <p:ph sz="quarter" idx="1"/>
          </p:nvPr>
        </p:nvSpPr>
        <p:spPr>
          <a:solidFill>
            <a:schemeClr val="tx1">
              <a:lumMod val="85000"/>
              <a:lumOff val="15000"/>
            </a:schemeClr>
          </a:solidFill>
        </p:spPr>
        <p:txBody>
          <a:bodyPr>
            <a:normAutofit/>
          </a:bodyPr>
          <a:lstStyle/>
          <a:p>
            <a:r>
              <a:rPr lang="id-ID" b="1" dirty="0" smtClean="0">
                <a:solidFill>
                  <a:schemeClr val="bg2">
                    <a:lumMod val="75000"/>
                  </a:schemeClr>
                </a:solidFill>
              </a:rPr>
              <a:t> Pemimpin lembaga  pendidikan Islam  hendaknya senantiasa memberikan perhatian secara individual, bahkan hingga ke personal, untuk memahami segala kebutuhan guru dan karyawan secara komprehensif, </a:t>
            </a:r>
            <a:endParaRPr lang="id-ID" b="1"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IMPLIKASI KEENAM</a:t>
            </a:r>
            <a:endParaRPr lang="id-ID" dirty="0"/>
          </a:p>
        </p:txBody>
      </p:sp>
      <p:sp>
        <p:nvSpPr>
          <p:cNvPr id="3" name="Content Placeholder 2"/>
          <p:cNvSpPr>
            <a:spLocks noGrp="1"/>
          </p:cNvSpPr>
          <p:nvPr>
            <p:ph sz="quarter" idx="1"/>
          </p:nvPr>
        </p:nvSpPr>
        <p:spPr/>
        <p:txBody>
          <a:bodyPr>
            <a:normAutofit/>
          </a:bodyPr>
          <a:lstStyle/>
          <a:p>
            <a:r>
              <a:rPr lang="id-ID" sz="3600" dirty="0" smtClean="0"/>
              <a:t>Pemimpin lembaga  pendidikan Islam  hendaknya tidak “pelit” dalam memberikan </a:t>
            </a:r>
            <a:r>
              <a:rPr lang="id-ID" sz="3600" i="1" dirty="0" smtClean="0"/>
              <a:t>reward</a:t>
            </a:r>
            <a:r>
              <a:rPr lang="id-ID" sz="3600" dirty="0" smtClean="0"/>
              <a:t> kepada guru ataupun karyawan atas prestasi kerjanya, baik itu prestasi yang akademik maupun prestasi nonakademik</a:t>
            </a:r>
            <a:endParaRPr lang="id-ID"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IMPLIKASI KETUJUH...</a:t>
            </a:r>
            <a:endParaRPr lang="id-ID" dirty="0"/>
          </a:p>
        </p:txBody>
      </p:sp>
      <p:sp>
        <p:nvSpPr>
          <p:cNvPr id="3" name="Content Placeholder 2"/>
          <p:cNvSpPr>
            <a:spLocks noGrp="1"/>
          </p:cNvSpPr>
          <p:nvPr>
            <p:ph sz="quarter" idx="1"/>
          </p:nvPr>
        </p:nvSpPr>
        <p:spPr>
          <a:prstGeom prst="frame">
            <a:avLst/>
          </a:prstGeom>
          <a:solidFill>
            <a:schemeClr val="bg1"/>
          </a:solidFill>
        </p:spPr>
        <p:txBody>
          <a:bodyPr/>
          <a:lstStyle/>
          <a:p>
            <a:r>
              <a:rPr lang="id-ID" dirty="0" smtClean="0"/>
              <a:t> </a:t>
            </a:r>
            <a:r>
              <a:rPr lang="id-ID" b="1" dirty="0" smtClean="0">
                <a:solidFill>
                  <a:schemeClr val="accent2">
                    <a:lumMod val="75000"/>
                  </a:schemeClr>
                </a:solidFill>
              </a:rPr>
              <a:t>PEMIMPIN LEMBAGA  PENDIDIKAN ISLAM  HENDAKNYA BERANGKAT KE SEKOLAH/MADRASAH SECARA TERTIB, TEPAT WAKTU, DAN MENJADIKAN SEKOLAH/MADRASAH SEBAGAI RUMAH KEDUA</a:t>
            </a:r>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b="1" dirty="0" smtClean="0"/>
              <a:t>IMPLIKASI KEDELAPAN...</a:t>
            </a:r>
            <a:endParaRPr lang="id-ID" sz="4000" b="1" dirty="0"/>
          </a:p>
        </p:txBody>
      </p:sp>
      <p:sp>
        <p:nvSpPr>
          <p:cNvPr id="3" name="Content Placeholder 2"/>
          <p:cNvSpPr>
            <a:spLocks noGrp="1"/>
          </p:cNvSpPr>
          <p:nvPr>
            <p:ph sz="quarter" idx="1"/>
          </p:nvPr>
        </p:nvSpPr>
        <p:spPr>
          <a:prstGeom prst="flowChartInternalStorage">
            <a:avLst/>
          </a:prstGeom>
          <a:solidFill>
            <a:srgbClr val="92D050"/>
          </a:solidFill>
          <a:ln>
            <a:solidFill>
              <a:schemeClr val="tx2">
                <a:lumMod val="75000"/>
              </a:schemeClr>
            </a:solidFill>
          </a:ln>
        </p:spPr>
        <p:txBody>
          <a:bodyPr>
            <a:noAutofit/>
          </a:bodyPr>
          <a:lstStyle/>
          <a:p>
            <a:r>
              <a:rPr lang="id-ID" b="1" dirty="0" smtClean="0"/>
              <a:t> Pemimpin lembaga  pendidikan Islam  harus memiliki instrumen penilaian  terhadap kinerja guru ataupun karyawan yang baik, transparan, dan akuntabel, benar-benar berdasarkan data empirik, dan sebelum memberi sanksi hendaknya selalu dilakukan klarifikasi terlebih dahulu.</a:t>
            </a:r>
          </a:p>
          <a:p>
            <a:endParaRPr lang="id-ID"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id-ID" sz="7200" dirty="0" smtClean="0"/>
              <a:t>SELESAI...</a:t>
            </a:r>
            <a:endParaRPr lang="id-ID" sz="7200" dirty="0"/>
          </a:p>
        </p:txBody>
      </p:sp>
      <p:sp>
        <p:nvSpPr>
          <p:cNvPr id="7" name="Text Placeholder 6"/>
          <p:cNvSpPr>
            <a:spLocks noGrp="1"/>
          </p:cNvSpPr>
          <p:nvPr>
            <p:ph type="body" idx="1"/>
          </p:nvPr>
        </p:nvSpPr>
        <p:spPr/>
        <p:txBody>
          <a:bodyPr>
            <a:normAutofit/>
          </a:bodyPr>
          <a:lstStyle/>
          <a:p>
            <a:r>
              <a:rPr lang="id-ID" sz="3200" dirty="0" smtClean="0">
                <a:solidFill>
                  <a:schemeClr val="tx1"/>
                </a:solidFill>
              </a:rPr>
              <a:t>Wassalamu’alaikum Wr.Wb.</a:t>
            </a:r>
            <a:endParaRPr lang="id-ID" sz="32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 calcmode="lin" valueType="num">
                                      <p:cBhvr>
                                        <p:cTn id="9" dur="500" fill="hold"/>
                                        <p:tgtEl>
                                          <p:spTgt spid="6"/>
                                        </p:tgtEl>
                                        <p:attrNameLst>
                                          <p:attrName>ppt_x</p:attrName>
                                        </p:attrNameLst>
                                      </p:cBhvr>
                                      <p:tavLst>
                                        <p:tav tm="0">
                                          <p:val>
                                            <p:fltVal val="0.5"/>
                                          </p:val>
                                        </p:tav>
                                        <p:tav tm="100000">
                                          <p:val>
                                            <p:strVal val="#ppt_x"/>
                                          </p:val>
                                        </p:tav>
                                      </p:tavLst>
                                    </p:anim>
                                    <p:anim calcmode="lin" valueType="num">
                                      <p:cBhvr>
                                        <p:cTn id="10" dur="500" fill="hold"/>
                                        <p:tgtEl>
                                          <p:spTgt spid="6"/>
                                        </p:tgtEl>
                                        <p:attrNameLst>
                                          <p:attrName>ppt_y</p:attrName>
                                        </p:attrNameLst>
                                      </p:cBhvr>
                                      <p:tavLst>
                                        <p:tav tm="0">
                                          <p:val>
                                            <p:fltVal val="0.5"/>
                                          </p:val>
                                        </p:tav>
                                        <p:tav tm="100000">
                                          <p:val>
                                            <p:strVal val="#ppt_y"/>
                                          </p:val>
                                        </p:tav>
                                      </p:tavLst>
                                    </p:anim>
                                  </p:childTnLst>
                                </p:cTn>
                              </p:par>
                              <p:par>
                                <p:cTn id="11" presetID="23" presetClass="entr" presetSubtype="528" fill="hold" grpId="0"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p:cTn id="1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7">
                                            <p:txEl>
                                              <p:pRg st="0" end="0"/>
                                            </p:txEl>
                                          </p:spTgt>
                                        </p:tgtEl>
                                        <p:attrNameLst>
                                          <p:attrName>ppt_h</p:attrName>
                                        </p:attrNameLst>
                                      </p:cBhvr>
                                      <p:tavLst>
                                        <p:tav tm="0">
                                          <p:val>
                                            <p:fltVal val="0"/>
                                          </p:val>
                                        </p:tav>
                                        <p:tav tm="100000">
                                          <p:val>
                                            <p:strVal val="#ppt_h"/>
                                          </p:val>
                                        </p:tav>
                                      </p:tavLst>
                                    </p:anim>
                                    <p:anim calcmode="lin" valueType="num">
                                      <p:cBhvr>
                                        <p:cTn id="15" dur="500" fill="hold"/>
                                        <p:tgtEl>
                                          <p:spTgt spid="7">
                                            <p:txEl>
                                              <p:pRg st="0" end="0"/>
                                            </p:txEl>
                                          </p:spTgt>
                                        </p:tgtEl>
                                        <p:attrNameLst>
                                          <p:attrName>ppt_x</p:attrName>
                                        </p:attrNameLst>
                                      </p:cBhvr>
                                      <p:tavLst>
                                        <p:tav tm="0">
                                          <p:val>
                                            <p:fltVal val="0.5"/>
                                          </p:val>
                                        </p:tav>
                                        <p:tav tm="100000">
                                          <p:val>
                                            <p:strVal val="#ppt_x"/>
                                          </p:val>
                                        </p:tav>
                                      </p:tavLst>
                                    </p:anim>
                                    <p:anim calcmode="lin" valueType="num">
                                      <p:cBhvr>
                                        <p:cTn id="16" dur="500" fill="hold"/>
                                        <p:tgtEl>
                                          <p:spTgt spid="7">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 LM (3)...</a:t>
            </a:r>
            <a:endParaRPr lang="id-ID" dirty="0"/>
          </a:p>
        </p:txBody>
      </p:sp>
      <p:sp>
        <p:nvSpPr>
          <p:cNvPr id="3" name="Content Placeholder 2"/>
          <p:cNvSpPr>
            <a:spLocks noGrp="1"/>
          </p:cNvSpPr>
          <p:nvPr>
            <p:ph sz="quarter" idx="1"/>
          </p:nvPr>
        </p:nvSpPr>
        <p:spPr>
          <a:prstGeom prst="plaque">
            <a:avLst/>
          </a:prstGeom>
          <a:solidFill>
            <a:schemeClr val="accent2">
              <a:lumMod val="60000"/>
              <a:lumOff val="40000"/>
            </a:schemeClr>
          </a:solidFill>
        </p:spPr>
        <p:txBody>
          <a:bodyPr>
            <a:normAutofit lnSpcReduction="10000"/>
          </a:bodyPr>
          <a:lstStyle/>
          <a:p>
            <a:r>
              <a:rPr lang="id-ID" dirty="0" smtClean="0"/>
              <a:t>KETIGA:  MENURUT ABDUL MALIK FADJAR (1998:6-7), POSISI &amp; PERAN PENDIDIKAN ISLAM, MULAI DARI YG BERBENTUK MADRASAH &amp; SEKOLAH SAMPAI DGN YG BERBENTUK PT, KEBANYAKAN MASIH  BLM MAMPU MENDUDUKI KUALITAS, POSISI &amp; PERAN YG DIIDAMKAN ALIAS HANYA SEBAGAI “</a:t>
            </a:r>
            <a:r>
              <a:rPr lang="id-ID" dirty="0" smtClean="0">
                <a:ln>
                  <a:solidFill>
                    <a:schemeClr val="tx2">
                      <a:lumMod val="75000"/>
                    </a:schemeClr>
                  </a:solidFill>
                </a:ln>
                <a:solidFill>
                  <a:schemeClr val="accent2">
                    <a:lumMod val="50000"/>
                  </a:schemeClr>
                </a:solidFill>
              </a:rPr>
              <a:t>CAGAR BUDAYA</a:t>
            </a:r>
            <a:r>
              <a:rPr lang="id-ID" dirty="0" smtClean="0"/>
              <a:t>”.</a:t>
            </a:r>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pPr algn="ctr"/>
            <a:r>
              <a:rPr lang="id-ID" dirty="0" smtClean="0"/>
              <a:t>HASIL PENELITIAN SBLMNYA DAN ASUMSI PENYEBAB</a:t>
            </a:r>
            <a:endParaRPr lang="id-ID" dirty="0"/>
          </a:p>
        </p:txBody>
      </p:sp>
      <p:sp>
        <p:nvSpPr>
          <p:cNvPr id="3" name="Content Placeholder 2"/>
          <p:cNvSpPr>
            <a:spLocks noGrp="1"/>
          </p:cNvSpPr>
          <p:nvPr>
            <p:ph sz="quarter" idx="1"/>
          </p:nvPr>
        </p:nvSpPr>
        <p:spPr>
          <a:prstGeom prst="verticalScroll">
            <a:avLst/>
          </a:prstGeom>
          <a:solidFill>
            <a:srgbClr val="FFFF00"/>
          </a:solidFill>
        </p:spPr>
        <p:txBody>
          <a:bodyPr>
            <a:normAutofit fontScale="92500" lnSpcReduction="10000"/>
          </a:bodyPr>
          <a:lstStyle/>
          <a:p>
            <a:r>
              <a:rPr lang="id-ID" i="1" dirty="0" smtClean="0"/>
              <a:t>Pertama: </a:t>
            </a:r>
            <a:r>
              <a:rPr lang="id-ID" dirty="0" smtClean="0"/>
              <a:t>menurut Raihani (2011:1)dengan mendasarkan pada  hasil riset kepemimpinan pendidikan yang selama ini telah dilakukan di berbagai negara seperti yg dilakukan Borko, Wolf, Simone, Uchiyama, Hill, Leithwood dan Rehl, Russel, Louis, Anderson, dan Wahlstrom,  menunjukkan bhw  </a:t>
            </a:r>
            <a:r>
              <a:rPr lang="id-ID" b="1" u="sng" dirty="0" smtClean="0">
                <a:solidFill>
                  <a:srgbClr val="7030A0"/>
                </a:solidFill>
              </a:rPr>
              <a:t>KEPEMIMPINAN MEMEGANG PERANAN PENTING ATAU MENJADI FAKTOR UTAMA YANG MENDORONG UPAYA-UPAYA REFORMASI SEKOLAH.</a:t>
            </a:r>
            <a:endParaRPr lang="id-ID" b="1" u="sng"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out)">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id-ID" dirty="0" smtClean="0"/>
              <a:t>LANJUTAN...</a:t>
            </a:r>
            <a:endParaRPr lang="id-ID" dirty="0"/>
          </a:p>
        </p:txBody>
      </p:sp>
      <p:sp>
        <p:nvSpPr>
          <p:cNvPr id="3" name="Content Placeholder 2"/>
          <p:cNvSpPr>
            <a:spLocks noGrp="1"/>
          </p:cNvSpPr>
          <p:nvPr>
            <p:ph sz="quarter" idx="1"/>
          </p:nvPr>
        </p:nvSpPr>
        <p:spPr>
          <a:prstGeom prst="ellipse">
            <a:avLst/>
          </a:prstGeom>
          <a:solidFill>
            <a:schemeClr val="accent2">
              <a:lumMod val="20000"/>
              <a:lumOff val="80000"/>
            </a:schemeClr>
          </a:solidFill>
        </p:spPr>
        <p:txBody>
          <a:bodyPr>
            <a:normAutofit fontScale="92500"/>
          </a:bodyPr>
          <a:lstStyle/>
          <a:p>
            <a:pPr algn="ctr"/>
            <a:r>
              <a:rPr lang="id-ID" dirty="0" smtClean="0"/>
              <a:t> </a:t>
            </a:r>
            <a:r>
              <a:rPr lang="id-ID" i="1" dirty="0" smtClean="0"/>
              <a:t>Kedua</a:t>
            </a:r>
            <a:r>
              <a:rPr lang="id-ID" dirty="0" smtClean="0"/>
              <a:t>: Menurut Encep Safrudin Muhyi (2011:194) bhw </a:t>
            </a:r>
            <a:r>
              <a:rPr lang="id-ID" b="1" dirty="0" smtClean="0"/>
              <a:t>kepemimpinan pendidikan (KP) mempunyai peranan penting dlm mengembangkan lembaga pendidikan</a:t>
            </a:r>
            <a:r>
              <a:rPr lang="id-ID" dirty="0" smtClean="0"/>
              <a:t>. Sekaligus, </a:t>
            </a:r>
            <a:r>
              <a:rPr lang="id-ID" b="1" dirty="0" smtClean="0">
                <a:solidFill>
                  <a:schemeClr val="bg2">
                    <a:lumMod val="25000"/>
                  </a:schemeClr>
                </a:solidFill>
              </a:rPr>
              <a:t>KP jg mempunyai peranan yg sgt besar dlm mengembankan kualitas pendidikan di lembaga pendidikan tsb</a:t>
            </a:r>
            <a:r>
              <a:rPr lang="id-ID" dirty="0" smtClean="0"/>
              <a:t>.</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heel(4)">
                                      <p:cBhvr>
                                        <p:cTn id="7" dur="1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style>
          <a:lnRef idx="2">
            <a:schemeClr val="accent1">
              <a:shade val="50000"/>
            </a:schemeClr>
          </a:lnRef>
          <a:fillRef idx="1002">
            <a:schemeClr val="dk1"/>
          </a:fillRef>
          <a:effectRef idx="0">
            <a:schemeClr val="accent1"/>
          </a:effectRef>
          <a:fontRef idx="minor">
            <a:schemeClr val="lt1"/>
          </a:fontRef>
        </p:style>
        <p:txBody>
          <a:bodyPr/>
          <a:lstStyle/>
          <a:p>
            <a:pPr algn="ctr"/>
            <a:r>
              <a:rPr lang="id-ID" dirty="0" smtClean="0"/>
              <a:t>IDENTIFIKASI MASALAH</a:t>
            </a:r>
            <a:endParaRPr lang="id-ID"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F92DAF31-2450-43D9-8C29-DA27DCE9EF77}"/>
                                            </p:graphicEl>
                                          </p:spTgt>
                                        </p:tgtEl>
                                        <p:attrNameLst>
                                          <p:attrName>style.visibility</p:attrName>
                                        </p:attrNameLst>
                                      </p:cBhvr>
                                      <p:to>
                                        <p:strVal val="visible"/>
                                      </p:to>
                                    </p:set>
                                    <p:animEffect transition="in" filter="wipe(down)">
                                      <p:cBhvr>
                                        <p:cTn id="7" dur="500"/>
                                        <p:tgtEl>
                                          <p:spTgt spid="4">
                                            <p:graphicEl>
                                              <a:dgm id="{F92DAF31-2450-43D9-8C29-DA27DCE9EF7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CABF922A-0EB7-493E-9452-F254A592B495}"/>
                                            </p:graphicEl>
                                          </p:spTgt>
                                        </p:tgtEl>
                                        <p:attrNameLst>
                                          <p:attrName>style.visibility</p:attrName>
                                        </p:attrNameLst>
                                      </p:cBhvr>
                                      <p:to>
                                        <p:strVal val="visible"/>
                                      </p:to>
                                    </p:set>
                                    <p:animEffect transition="in" filter="wipe(down)">
                                      <p:cBhvr>
                                        <p:cTn id="12" dur="500"/>
                                        <p:tgtEl>
                                          <p:spTgt spid="4">
                                            <p:graphicEl>
                                              <a:dgm id="{CABF922A-0EB7-493E-9452-F254A592B495}"/>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F39CF83C-0F65-405C-98EE-92DF87C0C95A}"/>
                                            </p:graphicEl>
                                          </p:spTgt>
                                        </p:tgtEl>
                                        <p:attrNameLst>
                                          <p:attrName>style.visibility</p:attrName>
                                        </p:attrNameLst>
                                      </p:cBhvr>
                                      <p:to>
                                        <p:strVal val="visible"/>
                                      </p:to>
                                    </p:set>
                                    <p:animEffect transition="in" filter="wipe(down)">
                                      <p:cBhvr>
                                        <p:cTn id="15" dur="500"/>
                                        <p:tgtEl>
                                          <p:spTgt spid="4">
                                            <p:graphicEl>
                                              <a:dgm id="{F39CF83C-0F65-405C-98EE-92DF87C0C95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480" y="642918"/>
            <a:ext cx="5286412" cy="1000132"/>
          </a:xfrm>
          <a:solidFill>
            <a:schemeClr val="accent1">
              <a:lumMod val="60000"/>
              <a:lumOff val="40000"/>
            </a:schemeClr>
          </a:solidFill>
          <a:scene3d>
            <a:camera prst="orthographicFront">
              <a:rot lat="0" lon="0" rev="0"/>
            </a:camera>
            <a:lightRig rig="balanced" dir="t">
              <a:rot lat="0" lon="0" rev="0"/>
            </a:lightRig>
          </a:scene3d>
          <a:sp3d>
            <a:bevelT w="47625" h="69850" prst="riblet"/>
            <a:contourClr>
              <a:schemeClr val="lt1"/>
            </a:contourClr>
          </a:sp3d>
        </p:spPr>
        <p:style>
          <a:lnRef idx="0">
            <a:schemeClr val="accent1"/>
          </a:lnRef>
          <a:fillRef idx="3">
            <a:schemeClr val="accent1"/>
          </a:fillRef>
          <a:effectRef idx="3">
            <a:schemeClr val="accent1"/>
          </a:effectRef>
          <a:fontRef idx="minor">
            <a:schemeClr val="lt1"/>
          </a:fontRef>
        </p:style>
        <p:txBody>
          <a:bodyPr>
            <a:normAutofit/>
          </a:bodyPr>
          <a:lstStyle/>
          <a:p>
            <a:pPr algn="ctr"/>
            <a:r>
              <a:rPr lang="id-ID" sz="4400" dirty="0" smtClean="0">
                <a:solidFill>
                  <a:schemeClr val="tx1">
                    <a:lumMod val="95000"/>
                    <a:lumOff val="5000"/>
                  </a:schemeClr>
                </a:solidFill>
                <a:latin typeface="Aharoni" pitchFamily="2" charset="-79"/>
                <a:cs typeface="Aharoni" pitchFamily="2" charset="-79"/>
              </a:rPr>
              <a:t>Gagasan Awal</a:t>
            </a:r>
            <a:endParaRPr lang="id-ID" sz="4400" dirty="0">
              <a:solidFill>
                <a:schemeClr val="tx1">
                  <a:lumMod val="95000"/>
                  <a:lumOff val="5000"/>
                </a:schemeClr>
              </a:solidFill>
              <a:latin typeface="Aharoni" pitchFamily="2" charset="-79"/>
              <a:cs typeface="Aharoni" pitchFamily="2" charset="-79"/>
            </a:endParaRPr>
          </a:p>
        </p:txBody>
      </p:sp>
      <p:sp>
        <p:nvSpPr>
          <p:cNvPr id="3" name="Content Placeholder 2"/>
          <p:cNvSpPr>
            <a:spLocks noGrp="1"/>
          </p:cNvSpPr>
          <p:nvPr>
            <p:ph sz="quarter" idx="1"/>
          </p:nvPr>
        </p:nvSpPr>
        <p:spPr>
          <a:xfrm>
            <a:off x="457200" y="2214554"/>
            <a:ext cx="7467600" cy="4259398"/>
          </a:xfrm>
          <a:prstGeom prst="star7">
            <a:avLst/>
          </a:prstGeom>
          <a:solidFill>
            <a:schemeClr val="bg2">
              <a:lumMod val="75000"/>
            </a:schemeClr>
          </a:solidFill>
        </p:spPr>
        <p:txBody>
          <a:bodyPr>
            <a:normAutofit fontScale="85000" lnSpcReduction="20000"/>
          </a:bodyPr>
          <a:lstStyle/>
          <a:p>
            <a:pPr algn="ctr"/>
            <a:r>
              <a:rPr lang="id-ID" b="1" dirty="0" smtClean="0">
                <a:solidFill>
                  <a:schemeClr val="accent3">
                    <a:lumMod val="75000"/>
                  </a:schemeClr>
                </a:solidFill>
              </a:rPr>
              <a:t>Dlm khasanah Islam, sesungguhnya tlh dikenal adanya konsep ttg kepemimpinan yg berangkat dari sumber pokok ajaran Islam al-Qur’an, dari hakikat tugas manusia, yaitu sebagai </a:t>
            </a:r>
            <a:r>
              <a:rPr lang="id-ID" b="1" i="1" dirty="0" smtClean="0">
                <a:solidFill>
                  <a:schemeClr val="accent3">
                    <a:lumMod val="75000"/>
                  </a:schemeClr>
                </a:solidFill>
              </a:rPr>
              <a:t>KHALIFAH FIL ARDH</a:t>
            </a:r>
            <a:r>
              <a:rPr lang="id-ID" b="1" dirty="0" smtClean="0">
                <a:solidFill>
                  <a:schemeClr val="accent3">
                    <a:lumMod val="75000"/>
                  </a:schemeClr>
                </a:solidFill>
              </a:rPr>
              <a:t>.</a:t>
            </a:r>
            <a:endParaRPr lang="id-ID" b="1" dirty="0">
              <a:solidFill>
                <a:schemeClr val="accent3">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strVal val="4/3*#ppt_w"/>
                                          </p:val>
                                        </p:tav>
                                        <p:tav tm="100000">
                                          <p:val>
                                            <p:strVal val="#ppt_w"/>
                                          </p:val>
                                        </p:tav>
                                      </p:tavLst>
                                    </p:anim>
                                    <p:anim calcmode="lin" valueType="num">
                                      <p:cBhvr>
                                        <p:cTn id="8" dur="1000" fill="hold"/>
                                        <p:tgtEl>
                                          <p:spTgt spid="3">
                                            <p:bg/>
                                          </p:spTgt>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28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4/3*#ppt_w"/>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chor="ctr"/>
          <a:lstStyle/>
          <a:p>
            <a:pPr algn="ctr"/>
            <a:r>
              <a:rPr lang="id-ID" dirty="0" smtClean="0"/>
              <a:t>RUMUSAN MASALAH</a:t>
            </a:r>
            <a:endParaRPr lang="id-ID" dirty="0"/>
          </a:p>
        </p:txBody>
      </p:sp>
      <p:sp>
        <p:nvSpPr>
          <p:cNvPr id="3" name="Content Placeholder 2"/>
          <p:cNvSpPr>
            <a:spLocks noGrp="1"/>
          </p:cNvSpPr>
          <p:nvPr>
            <p:ph sz="quarter" idx="1"/>
          </p:nvPr>
        </p:nvSpPr>
        <p:spPr>
          <a:prstGeom prst="foldedCorner">
            <a:avLst/>
          </a:prstGeom>
          <a:solidFill>
            <a:schemeClr val="accent1">
              <a:lumMod val="20000"/>
              <a:lumOff val="80000"/>
            </a:schemeClr>
          </a:solidFill>
        </p:spPr>
        <p:txBody>
          <a:bodyPr>
            <a:normAutofit/>
          </a:bodyPr>
          <a:lstStyle/>
          <a:p>
            <a:r>
              <a:rPr lang="id-ID" i="1" dirty="0" smtClean="0"/>
              <a:t>Pertama</a:t>
            </a:r>
            <a:r>
              <a:rPr lang="id-ID" dirty="0" smtClean="0"/>
              <a:t>, apa makna kreatif dari istilah </a:t>
            </a:r>
            <a:r>
              <a:rPr lang="id-ID" i="1" dirty="0" smtClean="0"/>
              <a:t>khalifah fil-ardh </a:t>
            </a:r>
            <a:r>
              <a:rPr lang="id-ID" dirty="0" smtClean="0"/>
              <a:t> dalam khasanah kepemimpinan  pendidikan Islam ?</a:t>
            </a:r>
          </a:p>
          <a:p>
            <a:r>
              <a:rPr lang="id-ID" i="1" dirty="0" smtClean="0"/>
              <a:t>Kedua</a:t>
            </a:r>
            <a:r>
              <a:rPr lang="id-ID" dirty="0" smtClean="0"/>
              <a:t>, bagaimanakah bentuk, karakter, atau gaya dari model baru kepemimpinan dalam  pendidikan Islam  tersebut? </a:t>
            </a:r>
          </a:p>
          <a:p>
            <a:r>
              <a:rPr lang="id-ID" dirty="0" smtClean="0"/>
              <a:t>Dan </a:t>
            </a:r>
            <a:r>
              <a:rPr lang="id-ID" i="1" dirty="0" smtClean="0"/>
              <a:t>ketiga</a:t>
            </a:r>
            <a:r>
              <a:rPr lang="id-ID" dirty="0" smtClean="0"/>
              <a:t>, bagaimanakah implikasinya dalam peningkatan mutu  pendidikan Islam ?</a:t>
            </a:r>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154</TotalTime>
  <Words>1473</Words>
  <Application>Microsoft Office PowerPoint</Application>
  <PresentationFormat>On-screen Show (4:3)</PresentationFormat>
  <Paragraphs>104</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Aharoni</vt:lpstr>
      <vt:lpstr>Century Schoolbook</vt:lpstr>
      <vt:lpstr>Wingdings</vt:lpstr>
      <vt:lpstr>Wingdings 2</vt:lpstr>
      <vt:lpstr>Oriel</vt:lpstr>
      <vt:lpstr>MENGGAGAS KEPEMIMPINAN TRANSFORMATIF-SPIRITUAL  DALAM  PENDIDIKAN ISLAM  “Telaah Hermeneutik Post Strukturalisme Atas  Konsep Khalifah Fil-Ardh ”</vt:lpstr>
      <vt:lpstr>LATAR BELAKANG MASALAH (1)</vt:lpstr>
      <vt:lpstr>LANJUTAN LM(2)....</vt:lpstr>
      <vt:lpstr>LANJUTAN LM (3)...</vt:lpstr>
      <vt:lpstr>HASIL PENELITIAN SBLMNYA DAN ASUMSI PENYEBAB</vt:lpstr>
      <vt:lpstr>LANJUTAN...</vt:lpstr>
      <vt:lpstr>IDENTIFIKASI MASALAH</vt:lpstr>
      <vt:lpstr>Gagasan Awal</vt:lpstr>
      <vt:lpstr>RUMUSAN MASALAH</vt:lpstr>
      <vt:lpstr>1. MAKNA Kreatif Khalifah fil Ardh  Bagi Pengembangan Model Kepemimpinan  pendidikan Islam</vt:lpstr>
      <vt:lpstr>REDAKSI AYAT AL-QURAN LAINNYA</vt:lpstr>
      <vt:lpstr>LANJUTAN...</vt:lpstr>
      <vt:lpstr>MAKNA KREATIF</vt:lpstr>
      <vt:lpstr>DASARNYA...</vt:lpstr>
      <vt:lpstr>DASARNYA (2)...</vt:lpstr>
      <vt:lpstr>DASARNYA (3)...</vt:lpstr>
      <vt:lpstr>DASARNYA (4)...</vt:lpstr>
      <vt:lpstr>DASARNYA (5)...</vt:lpstr>
      <vt:lpstr>MAKNA KREATIF: KEPEMIMPINAN TRANSFORMATIF-SPIRITUAL</vt:lpstr>
      <vt:lpstr>2. Model Kepemimpinan Transformatif-Spiritual dalam  Pendidikan IslaM</vt:lpstr>
      <vt:lpstr>KARAKTERISTIK UMUM MODEL “KTS”</vt:lpstr>
      <vt:lpstr>KARAKTERISTIK UMUM MODEL “KTS”...lanjutan</vt:lpstr>
      <vt:lpstr>KARAKTERISTIK SPESIFIK  MODEL “KTS”</vt:lpstr>
      <vt:lpstr>KEDUA</vt:lpstr>
      <vt:lpstr>KETIGA</vt:lpstr>
      <vt:lpstr>KEEMPAT</vt:lpstr>
      <vt:lpstr>KELIMA</vt:lpstr>
      <vt:lpstr>KEENAM</vt:lpstr>
      <vt:lpstr>KETUJUH</vt:lpstr>
      <vt:lpstr>KEDELAPAN</vt:lpstr>
      <vt:lpstr>3. Implikasi Model Kepemimpinan Pendidikan Transformatif –Spiritual bagi Peningkatan Mutu Pendidikan</vt:lpstr>
      <vt:lpstr>IMPLIKASI KEDUA...</vt:lpstr>
      <vt:lpstr>IMPLIKASI KETIGA</vt:lpstr>
      <vt:lpstr>IMPLIKASI KEEMPAT...</vt:lpstr>
      <vt:lpstr>IMPLIKASI KELIMA..</vt:lpstr>
      <vt:lpstr>IMPLIKASI KEENAM</vt:lpstr>
      <vt:lpstr>IMPLIKASI KETUJUH...</vt:lpstr>
      <vt:lpstr>IMPLIKASI KEDELAPAN...</vt:lpstr>
      <vt:lpstr>SELESAI...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axioo</dc:creator>
  <cp:lastModifiedBy>siuin</cp:lastModifiedBy>
  <cp:revision>33</cp:revision>
  <dcterms:created xsi:type="dcterms:W3CDTF">2012-06-01T08:33:04Z</dcterms:created>
  <dcterms:modified xsi:type="dcterms:W3CDTF">2016-02-18T03:02:08Z</dcterms:modified>
</cp:coreProperties>
</file>