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92" r:id="rId3"/>
    <p:sldId id="288" r:id="rId4"/>
    <p:sldId id="258" r:id="rId5"/>
    <p:sldId id="286" r:id="rId6"/>
    <p:sldId id="298" r:id="rId7"/>
    <p:sldId id="295" r:id="rId8"/>
    <p:sldId id="272" r:id="rId9"/>
    <p:sldId id="273" r:id="rId10"/>
    <p:sldId id="269" r:id="rId11"/>
    <p:sldId id="275" r:id="rId12"/>
    <p:sldId id="296" r:id="rId13"/>
    <p:sldId id="300" r:id="rId14"/>
    <p:sldId id="277" r:id="rId15"/>
    <p:sldId id="280" r:id="rId16"/>
    <p:sldId id="271" r:id="rId17"/>
    <p:sldId id="281" r:id="rId18"/>
    <p:sldId id="299" r:id="rId19"/>
    <p:sldId id="283" r:id="rId20"/>
    <p:sldId id="287" r:id="rId21"/>
    <p:sldId id="297" r:id="rId22"/>
    <p:sldId id="294" r:id="rId23"/>
    <p:sldId id="282" r:id="rId24"/>
    <p:sldId id="289" r:id="rId25"/>
    <p:sldId id="303" r:id="rId26"/>
    <p:sldId id="30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400"/>
    <a:srgbClr val="00FFFF"/>
    <a:srgbClr val="4F96FF"/>
    <a:srgbClr val="0066FF"/>
    <a:srgbClr val="00A800"/>
    <a:srgbClr val="8FE2FF"/>
    <a:srgbClr val="007A00"/>
    <a:srgbClr val="FF8B8B"/>
    <a:srgbClr val="00FF00"/>
    <a:srgbClr val="00B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4" autoAdjust="0"/>
    <p:restoredTop sz="94598" autoAdjust="0"/>
  </p:normalViewPr>
  <p:slideViewPr>
    <p:cSldViewPr>
      <p:cViewPr>
        <p:scale>
          <a:sx n="25" d="100"/>
          <a:sy n="25" d="100"/>
        </p:scale>
        <p:origin x="-1818" y="-9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D2E60C-EB73-481B-AA7A-CB7D92561B3D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F5D26F-D65A-4CAF-9FA3-72EA8E03ED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5D26F-D65A-4CAF-9FA3-72EA8E03ED8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5D26F-D65A-4CAF-9FA3-72EA8E03ED8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5D26F-D65A-4CAF-9FA3-72EA8E03ED8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9926-64EA-4EAF-B6CF-A80D685A297E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A1AA-F7F3-4340-B031-2C585105F1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9926-64EA-4EAF-B6CF-A80D685A297E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A1AA-F7F3-4340-B031-2C585105F1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9926-64EA-4EAF-B6CF-A80D685A297E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A1AA-F7F3-4340-B031-2C585105F1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9926-64EA-4EAF-B6CF-A80D685A297E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A1AA-F7F3-4340-B031-2C585105F1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9926-64EA-4EAF-B6CF-A80D685A297E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A1AA-F7F3-4340-B031-2C585105F1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9926-64EA-4EAF-B6CF-A80D685A297E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A1AA-F7F3-4340-B031-2C585105F1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9926-64EA-4EAF-B6CF-A80D685A297E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A1AA-F7F3-4340-B031-2C585105F1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9926-64EA-4EAF-B6CF-A80D685A297E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A1AA-F7F3-4340-B031-2C585105F1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9926-64EA-4EAF-B6CF-A80D685A297E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A1AA-F7F3-4340-B031-2C585105F1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9926-64EA-4EAF-B6CF-A80D685A297E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A1AA-F7F3-4340-B031-2C585105F1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9926-64EA-4EAF-B6CF-A80D685A297E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A1AA-F7F3-4340-B031-2C585105F1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39926-64EA-4EAF-B6CF-A80D685A297E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2A1AA-F7F3-4340-B031-2C585105F1B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over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DELL\Desktop\MATERI%20UE%202016\depapepe%20-%20start%20Section%201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jpeg"/><Relationship Id="rId18" Type="http://schemas.openxmlformats.org/officeDocument/2006/relationships/image" Target="../media/image36.jpeg"/><Relationship Id="rId26" Type="http://schemas.openxmlformats.org/officeDocument/2006/relationships/image" Target="../media/image44.jpeg"/><Relationship Id="rId3" Type="http://schemas.openxmlformats.org/officeDocument/2006/relationships/image" Target="../media/image21.jpeg"/><Relationship Id="rId21" Type="http://schemas.openxmlformats.org/officeDocument/2006/relationships/image" Target="../media/image39.jpeg"/><Relationship Id="rId34" Type="http://schemas.openxmlformats.org/officeDocument/2006/relationships/image" Target="../media/image52.jpe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17" Type="http://schemas.openxmlformats.org/officeDocument/2006/relationships/image" Target="../media/image35.jpeg"/><Relationship Id="rId25" Type="http://schemas.openxmlformats.org/officeDocument/2006/relationships/image" Target="../media/image43.jpeg"/><Relationship Id="rId33" Type="http://schemas.openxmlformats.org/officeDocument/2006/relationships/image" Target="../media/image51.jpeg"/><Relationship Id="rId2" Type="http://schemas.openxmlformats.org/officeDocument/2006/relationships/image" Target="../media/image20.png"/><Relationship Id="rId16" Type="http://schemas.openxmlformats.org/officeDocument/2006/relationships/image" Target="../media/image34.jpeg"/><Relationship Id="rId20" Type="http://schemas.openxmlformats.org/officeDocument/2006/relationships/image" Target="../media/image38.jpeg"/><Relationship Id="rId29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24" Type="http://schemas.openxmlformats.org/officeDocument/2006/relationships/image" Target="../media/image42.jpeg"/><Relationship Id="rId32" Type="http://schemas.openxmlformats.org/officeDocument/2006/relationships/image" Target="../media/image50.jpeg"/><Relationship Id="rId5" Type="http://schemas.openxmlformats.org/officeDocument/2006/relationships/image" Target="../media/image23.jpeg"/><Relationship Id="rId15" Type="http://schemas.openxmlformats.org/officeDocument/2006/relationships/image" Target="../media/image33.jpeg"/><Relationship Id="rId23" Type="http://schemas.openxmlformats.org/officeDocument/2006/relationships/image" Target="../media/image41.jpeg"/><Relationship Id="rId28" Type="http://schemas.openxmlformats.org/officeDocument/2006/relationships/image" Target="../media/image46.jpeg"/><Relationship Id="rId10" Type="http://schemas.openxmlformats.org/officeDocument/2006/relationships/image" Target="../media/image28.jpeg"/><Relationship Id="rId19" Type="http://schemas.openxmlformats.org/officeDocument/2006/relationships/image" Target="../media/image37.jpeg"/><Relationship Id="rId31" Type="http://schemas.openxmlformats.org/officeDocument/2006/relationships/image" Target="../media/image49.png"/><Relationship Id="rId4" Type="http://schemas.openxmlformats.org/officeDocument/2006/relationships/image" Target="../media/image22.jpeg"/><Relationship Id="rId9" Type="http://schemas.openxmlformats.org/officeDocument/2006/relationships/image" Target="../media/image27.jpeg"/><Relationship Id="rId14" Type="http://schemas.openxmlformats.org/officeDocument/2006/relationships/image" Target="../media/image32.jpeg"/><Relationship Id="rId22" Type="http://schemas.openxmlformats.org/officeDocument/2006/relationships/image" Target="../media/image40.jpeg"/><Relationship Id="rId27" Type="http://schemas.openxmlformats.org/officeDocument/2006/relationships/image" Target="../media/image45.jpeg"/><Relationship Id="rId30" Type="http://schemas.openxmlformats.org/officeDocument/2006/relationships/image" Target="../media/image4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13" Type="http://schemas.openxmlformats.org/officeDocument/2006/relationships/image" Target="../media/image70.png"/><Relationship Id="rId18" Type="http://schemas.openxmlformats.org/officeDocument/2006/relationships/image" Target="../media/image75.jpe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69.jpeg"/><Relationship Id="rId17" Type="http://schemas.openxmlformats.org/officeDocument/2006/relationships/image" Target="../media/image74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11" Type="http://schemas.openxmlformats.org/officeDocument/2006/relationships/image" Target="../media/image68.jpeg"/><Relationship Id="rId5" Type="http://schemas.openxmlformats.org/officeDocument/2006/relationships/image" Target="../media/image62.jpeg"/><Relationship Id="rId15" Type="http://schemas.openxmlformats.org/officeDocument/2006/relationships/image" Target="../media/image72.png"/><Relationship Id="rId10" Type="http://schemas.openxmlformats.org/officeDocument/2006/relationships/image" Target="../media/image67.jpeg"/><Relationship Id="rId19" Type="http://schemas.openxmlformats.org/officeDocument/2006/relationships/image" Target="../media/image76.jpeg"/><Relationship Id="rId4" Type="http://schemas.openxmlformats.org/officeDocument/2006/relationships/image" Target="../media/image61.png"/><Relationship Id="rId9" Type="http://schemas.openxmlformats.org/officeDocument/2006/relationships/image" Target="../media/image66.png"/><Relationship Id="rId14" Type="http://schemas.openxmlformats.org/officeDocument/2006/relationships/image" Target="../media/image7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7" Type="http://schemas.openxmlformats.org/officeDocument/2006/relationships/image" Target="../media/image81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hyperlink" Target="http://digilib.uin-suka.ac.id/" TargetMode="External"/><Relationship Id="rId4" Type="http://schemas.openxmlformats.org/officeDocument/2006/relationships/image" Target="../media/image7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7" Type="http://schemas.openxmlformats.org/officeDocument/2006/relationships/image" Target="../media/image87.jpe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jpeg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jpeg"/><Relationship Id="rId3" Type="http://schemas.openxmlformats.org/officeDocument/2006/relationships/image" Target="../media/image90.png"/><Relationship Id="rId7" Type="http://schemas.openxmlformats.org/officeDocument/2006/relationships/image" Target="../media/image94.jpeg"/><Relationship Id="rId12" Type="http://schemas.openxmlformats.org/officeDocument/2006/relationships/image" Target="../media/image33.jpe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jpeg"/><Relationship Id="rId11" Type="http://schemas.openxmlformats.org/officeDocument/2006/relationships/image" Target="../media/image98.jpeg"/><Relationship Id="rId5" Type="http://schemas.openxmlformats.org/officeDocument/2006/relationships/image" Target="../media/image92.jpeg"/><Relationship Id="rId10" Type="http://schemas.openxmlformats.org/officeDocument/2006/relationships/image" Target="../media/image97.jpeg"/><Relationship Id="rId4" Type="http://schemas.openxmlformats.org/officeDocument/2006/relationships/image" Target="../media/image91.jpeg"/><Relationship Id="rId9" Type="http://schemas.openxmlformats.org/officeDocument/2006/relationships/image" Target="../media/image9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jpeg"/><Relationship Id="rId3" Type="http://schemas.openxmlformats.org/officeDocument/2006/relationships/image" Target="../media/image101.jpeg"/><Relationship Id="rId7" Type="http://schemas.openxmlformats.org/officeDocument/2006/relationships/image" Target="../media/image105.jpe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jpeg"/><Relationship Id="rId5" Type="http://schemas.openxmlformats.org/officeDocument/2006/relationships/image" Target="../media/image103.jpeg"/><Relationship Id="rId4" Type="http://schemas.openxmlformats.org/officeDocument/2006/relationships/image" Target="../media/image10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gif"/><Relationship Id="rId3" Type="http://schemas.openxmlformats.org/officeDocument/2006/relationships/hyperlink" Target="http://digilib.uin-suka.ac.id/" TargetMode="External"/><Relationship Id="rId7" Type="http://schemas.openxmlformats.org/officeDocument/2006/relationships/hyperlink" Target="http://difarepositories.uin-suka.ac.id/" TargetMode="External"/><Relationship Id="rId2" Type="http://schemas.openxmlformats.org/officeDocument/2006/relationships/hyperlink" Target="http://lib.uin-suka.ac.id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pac.uin-suka.ac.id/" TargetMode="External"/><Relationship Id="rId5" Type="http://schemas.openxmlformats.org/officeDocument/2006/relationships/hyperlink" Target="http://pustaka.uin-suka.ac.id/" TargetMode="External"/><Relationship Id="rId4" Type="http://schemas.openxmlformats.org/officeDocument/2006/relationships/hyperlink" Target="http://jogjalib.jogjakarta.go.id/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3.png"/><Relationship Id="rId2" Type="http://schemas.openxmlformats.org/officeDocument/2006/relationships/audio" Target="file:///C:\Users\DELL\Desktop\MATERI%20UE%202016\Cakra%20Khan%20-%20Mencari%20Cinta%20Sejati%20(Official%20Music%20Video)%20Ost.%20Rudy%20Habibie.mp3" TargetMode="External"/><Relationship Id="rId1" Type="http://schemas.openxmlformats.org/officeDocument/2006/relationships/audio" Target="file:///\\10.10.120.23\digital\UE-2015\MATERI%20USER%20EDUCATION%202015\depapepe%20-%20start.mp3" TargetMode="External"/><Relationship Id="rId6" Type="http://schemas.openxmlformats.org/officeDocument/2006/relationships/image" Target="../media/image112.jpeg"/><Relationship Id="rId5" Type="http://schemas.openxmlformats.org/officeDocument/2006/relationships/image" Target="../media/image111.jpeg"/><Relationship Id="rId4" Type="http://schemas.openxmlformats.org/officeDocument/2006/relationships/image" Target="../media/image11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DELL\Desktop\MATERI%20UE%202016\Kenny%20G%20-%20Endless%20Love.mp3" TargetMode="Externa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5"/>
          <p:cNvSpPr/>
          <p:nvPr/>
        </p:nvSpPr>
        <p:spPr>
          <a:xfrm>
            <a:off x="1" y="0"/>
            <a:ext cx="70358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0" fmla="*/ 0 w 9144000"/>
              <a:gd name="connsiteY0" fmla="*/ 0 h 6858000"/>
              <a:gd name="connsiteX1" fmla="*/ 4572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0" fmla="*/ 0 w 9144000"/>
              <a:gd name="connsiteY0" fmla="*/ 0 h 6858000"/>
              <a:gd name="connsiteX1" fmla="*/ 4572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0" fmla="*/ 0 w 7035800"/>
              <a:gd name="connsiteY0" fmla="*/ 0 h 6858000"/>
              <a:gd name="connsiteX1" fmla="*/ 4572000 w 7035800"/>
              <a:gd name="connsiteY1" fmla="*/ 0 h 6858000"/>
              <a:gd name="connsiteX2" fmla="*/ 6096000 w 7035800"/>
              <a:gd name="connsiteY2" fmla="*/ 6858000 h 6858000"/>
              <a:gd name="connsiteX3" fmla="*/ 0 w 7035800"/>
              <a:gd name="connsiteY3" fmla="*/ 6858000 h 6858000"/>
              <a:gd name="connsiteX4" fmla="*/ 0 w 7035800"/>
              <a:gd name="connsiteY4" fmla="*/ 0 h 6858000"/>
              <a:gd name="connsiteX0" fmla="*/ 0 w 7035800"/>
              <a:gd name="connsiteY0" fmla="*/ 0 h 6858000"/>
              <a:gd name="connsiteX1" fmla="*/ 4572000 w 7035800"/>
              <a:gd name="connsiteY1" fmla="*/ 0 h 6858000"/>
              <a:gd name="connsiteX2" fmla="*/ 6096000 w 7035800"/>
              <a:gd name="connsiteY2" fmla="*/ 6858000 h 6858000"/>
              <a:gd name="connsiteX3" fmla="*/ 0 w 7035800"/>
              <a:gd name="connsiteY3" fmla="*/ 6858000 h 6858000"/>
              <a:gd name="connsiteX4" fmla="*/ 0 w 70358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35800" h="6858000">
                <a:moveTo>
                  <a:pt x="0" y="0"/>
                </a:moveTo>
                <a:lnTo>
                  <a:pt x="4572000" y="0"/>
                </a:lnTo>
                <a:cubicBezTo>
                  <a:pt x="7035800" y="3327400"/>
                  <a:pt x="3251200" y="4584700"/>
                  <a:pt x="6096000" y="685800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FFF0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0" y="0"/>
            <a:ext cx="6096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0" fmla="*/ 0 w 9144000"/>
              <a:gd name="connsiteY0" fmla="*/ 0 h 6858000"/>
              <a:gd name="connsiteX1" fmla="*/ 4572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0" fmla="*/ 0 w 9144000"/>
              <a:gd name="connsiteY0" fmla="*/ 0 h 6858000"/>
              <a:gd name="connsiteX1" fmla="*/ 4572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0" fmla="*/ 0 w 7035800"/>
              <a:gd name="connsiteY0" fmla="*/ 0 h 6858000"/>
              <a:gd name="connsiteX1" fmla="*/ 4572000 w 7035800"/>
              <a:gd name="connsiteY1" fmla="*/ 0 h 6858000"/>
              <a:gd name="connsiteX2" fmla="*/ 6096000 w 7035800"/>
              <a:gd name="connsiteY2" fmla="*/ 6858000 h 6858000"/>
              <a:gd name="connsiteX3" fmla="*/ 0 w 7035800"/>
              <a:gd name="connsiteY3" fmla="*/ 6858000 h 6858000"/>
              <a:gd name="connsiteX4" fmla="*/ 0 w 7035800"/>
              <a:gd name="connsiteY4" fmla="*/ 0 h 6858000"/>
              <a:gd name="connsiteX0" fmla="*/ 0 w 7035800"/>
              <a:gd name="connsiteY0" fmla="*/ 0 h 6858000"/>
              <a:gd name="connsiteX1" fmla="*/ 4572000 w 7035800"/>
              <a:gd name="connsiteY1" fmla="*/ 0 h 6858000"/>
              <a:gd name="connsiteX2" fmla="*/ 6096000 w 7035800"/>
              <a:gd name="connsiteY2" fmla="*/ 6858000 h 6858000"/>
              <a:gd name="connsiteX3" fmla="*/ 0 w 7035800"/>
              <a:gd name="connsiteY3" fmla="*/ 6858000 h 6858000"/>
              <a:gd name="connsiteX4" fmla="*/ 0 w 70358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35800" h="6858000">
                <a:moveTo>
                  <a:pt x="0" y="0"/>
                </a:moveTo>
                <a:lnTo>
                  <a:pt x="4572000" y="0"/>
                </a:lnTo>
                <a:cubicBezTo>
                  <a:pt x="7035800" y="3327400"/>
                  <a:pt x="3251200" y="4584700"/>
                  <a:pt x="6096000" y="685800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 cstate="print">
              <a:lum bright="-2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0" y="-76200"/>
            <a:ext cx="4572000" cy="6934200"/>
            <a:chOff x="-76200" y="-76200"/>
            <a:chExt cx="4572000" cy="6934200"/>
          </a:xfrm>
        </p:grpSpPr>
        <p:sp>
          <p:nvSpPr>
            <p:cNvPr id="37" name="Flowchart: Merge 36"/>
            <p:cNvSpPr/>
            <p:nvPr/>
          </p:nvSpPr>
          <p:spPr>
            <a:xfrm>
              <a:off x="-76200" y="0"/>
              <a:ext cx="1219200" cy="914400"/>
            </a:xfrm>
            <a:prstGeom prst="flowChartMerge">
              <a:avLst/>
            </a:prstGeom>
            <a:solidFill>
              <a:srgbClr val="00A400">
                <a:alpha val="4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lowchart: Merge 37"/>
            <p:cNvSpPr/>
            <p:nvPr/>
          </p:nvSpPr>
          <p:spPr>
            <a:xfrm flipV="1">
              <a:off x="533400" y="-76200"/>
              <a:ext cx="1752600" cy="1295400"/>
            </a:xfrm>
            <a:prstGeom prst="flowChartMerge">
              <a:avLst/>
            </a:prstGeom>
            <a:solidFill>
              <a:srgbClr val="00A400">
                <a:alpha val="3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lowchart: Merge 39"/>
            <p:cNvSpPr/>
            <p:nvPr/>
          </p:nvSpPr>
          <p:spPr>
            <a:xfrm flipV="1">
              <a:off x="1066800" y="4419600"/>
              <a:ext cx="1295400" cy="1371600"/>
            </a:xfrm>
            <a:prstGeom prst="flowChartMerge">
              <a:avLst/>
            </a:prstGeom>
            <a:solidFill>
              <a:srgbClr val="00A800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lowchart: Merge 40"/>
            <p:cNvSpPr/>
            <p:nvPr/>
          </p:nvSpPr>
          <p:spPr>
            <a:xfrm>
              <a:off x="2057400" y="4800600"/>
              <a:ext cx="2057400" cy="2057400"/>
            </a:xfrm>
            <a:prstGeom prst="flowChartMerge">
              <a:avLst/>
            </a:prstGeom>
            <a:solidFill>
              <a:srgbClr val="00A400">
                <a:alpha val="2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lowchart: Merge 41"/>
            <p:cNvSpPr/>
            <p:nvPr/>
          </p:nvSpPr>
          <p:spPr>
            <a:xfrm flipV="1">
              <a:off x="3200400" y="5638800"/>
              <a:ext cx="1295400" cy="1219200"/>
            </a:xfrm>
            <a:prstGeom prst="flowChartMerge">
              <a:avLst/>
            </a:prstGeom>
            <a:solidFill>
              <a:srgbClr val="00A40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 flipH="1">
              <a:off x="1600200" y="0"/>
              <a:ext cx="1752600" cy="243846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8824"/>
                <a:gd name="connsiteX1" fmla="*/ 10000 w 10000"/>
                <a:gd name="connsiteY1" fmla="*/ 0 h 18824"/>
                <a:gd name="connsiteX2" fmla="*/ 435 w 10000"/>
                <a:gd name="connsiteY2" fmla="*/ 18824 h 18824"/>
                <a:gd name="connsiteX3" fmla="*/ 0 w 10000"/>
                <a:gd name="connsiteY3" fmla="*/ 0 h 18824"/>
                <a:gd name="connsiteX0" fmla="*/ 0 w 10000"/>
                <a:gd name="connsiteY0" fmla="*/ 0 h 18824"/>
                <a:gd name="connsiteX1" fmla="*/ 10000 w 10000"/>
                <a:gd name="connsiteY1" fmla="*/ 0 h 18824"/>
                <a:gd name="connsiteX2" fmla="*/ 435 w 10000"/>
                <a:gd name="connsiteY2" fmla="*/ 18824 h 18824"/>
                <a:gd name="connsiteX3" fmla="*/ 0 w 10000"/>
                <a:gd name="connsiteY3" fmla="*/ 0 h 18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8824">
                  <a:moveTo>
                    <a:pt x="0" y="0"/>
                  </a:moveTo>
                  <a:lnTo>
                    <a:pt x="10000" y="0"/>
                  </a:lnTo>
                  <a:lnTo>
                    <a:pt x="435" y="188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400">
                <a:alpha val="3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0" y="2431195"/>
            <a:ext cx="2300566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SELAMAT DATANG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0" y="2807732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PESERTA</a:t>
            </a: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2400" b="1" i="1" dirty="0" smtClean="0">
                <a:solidFill>
                  <a:schemeClr val="bg1"/>
                </a:solidFill>
                <a:latin typeface="Arial Black" pitchFamily="34" charset="0"/>
              </a:rPr>
              <a:t>USER EDUCATION</a:t>
            </a:r>
            <a:endParaRPr lang="en-US" sz="2400" b="1" i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0" y="3200400"/>
            <a:ext cx="4724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PERPUSTAKAAN 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UIN SUNAN KALIJAGA</a:t>
            </a:r>
            <a:endParaRPr lang="en-US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4114800" y="5562600"/>
            <a:ext cx="5029200" cy="461665"/>
          </a:xfrm>
          <a:prstGeom prst="rect">
            <a:avLst/>
          </a:prstGeom>
          <a:solidFill>
            <a:srgbClr val="FF8B8B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Yogyakarta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smtClean="0">
                <a:latin typeface="Impact" pitchFamily="34" charset="0"/>
                <a:cs typeface="Arial" pitchFamily="34" charset="0"/>
              </a:rPr>
              <a:t>5 – 23 September 2016</a:t>
            </a:r>
            <a:endParaRPr lang="en-US" sz="2400" dirty="0">
              <a:latin typeface="Impact" pitchFamily="34" charset="0"/>
              <a:cs typeface="Arial" pitchFamily="34" charset="0"/>
            </a:endParaRPr>
          </a:p>
        </p:txBody>
      </p:sp>
      <p:pic>
        <p:nvPicPr>
          <p:cNvPr id="21" name="Picture 20" descr="Sunan Kalijaga foto keci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38800" y="1295400"/>
            <a:ext cx="3962400" cy="4252578"/>
          </a:xfrm>
          <a:prstGeom prst="rect">
            <a:avLst/>
          </a:prstGeom>
        </p:spPr>
      </p:pic>
      <p:pic>
        <p:nvPicPr>
          <p:cNvPr id="20" name="depapepe - start Section 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572000" y="3200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 showWhenStopped="0">
                <p:cTn id="7" repeatCount="1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 descr="crbst_tv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6200" y="2514600"/>
            <a:ext cx="5105400" cy="4419600"/>
          </a:xfrm>
          <a:prstGeom prst="rect">
            <a:avLst/>
          </a:prstGeom>
        </p:spPr>
      </p:pic>
      <p:sp>
        <p:nvSpPr>
          <p:cNvPr id="133" name="Rectangle 132"/>
          <p:cNvSpPr/>
          <p:nvPr/>
        </p:nvSpPr>
        <p:spPr>
          <a:xfrm>
            <a:off x="381000" y="2895600"/>
            <a:ext cx="4495800" cy="3200400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/>
          <p:cNvSpPr/>
          <p:nvPr/>
        </p:nvSpPr>
        <p:spPr>
          <a:xfrm>
            <a:off x="381000" y="2895600"/>
            <a:ext cx="4495800" cy="3200400"/>
          </a:xfrm>
          <a:prstGeom prst="rect">
            <a:avLst/>
          </a:prstGeom>
          <a:blipFill>
            <a:blip r:embed="rId4" cstate="email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/>
          <p:cNvSpPr/>
          <p:nvPr/>
        </p:nvSpPr>
        <p:spPr>
          <a:xfrm>
            <a:off x="381000" y="2895600"/>
            <a:ext cx="4495800" cy="3200400"/>
          </a:xfrm>
          <a:prstGeom prst="rect">
            <a:avLst/>
          </a:prstGeom>
          <a:blipFill>
            <a:blip r:embed="rId5" cstate="email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0" y="228600"/>
            <a:ext cx="9144000" cy="76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828800" y="304800"/>
            <a:ext cx="5715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gency FB" pitchFamily="34" charset="0"/>
              </a:rPr>
              <a:t>FASILITAS</a:t>
            </a:r>
            <a:r>
              <a:rPr lang="en-US" sz="40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latin typeface="Agency FB" pitchFamily="34" charset="0"/>
              </a:rPr>
              <a:t> </a:t>
            </a:r>
            <a:r>
              <a:rPr lang="en-US" sz="40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latin typeface="Agency FB" pitchFamily="34" charset="0"/>
              </a:rPr>
              <a:t>PERPUSTAKAAN</a:t>
            </a:r>
            <a:endParaRPr lang="en-US" sz="4000" b="1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latin typeface="Agency FB" pitchFamily="34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0" y="1219200"/>
            <a:ext cx="9144000" cy="1905000"/>
            <a:chOff x="0" y="1219200"/>
            <a:chExt cx="9067800" cy="1611923"/>
          </a:xfrm>
        </p:grpSpPr>
        <p:grpSp>
          <p:nvGrpSpPr>
            <p:cNvPr id="24" name="Group 23"/>
            <p:cNvGrpSpPr/>
            <p:nvPr/>
          </p:nvGrpSpPr>
          <p:grpSpPr>
            <a:xfrm>
              <a:off x="0" y="1219200"/>
              <a:ext cx="3124200" cy="838200"/>
              <a:chOff x="4343400" y="2800350"/>
              <a:chExt cx="3886200" cy="1314450"/>
            </a:xfrm>
          </p:grpSpPr>
          <p:pic>
            <p:nvPicPr>
              <p:cNvPr id="25" name="Picture 24" descr="939459_film_roll.jpg"/>
              <p:cNvPicPr>
                <a:picLocks noChangeAspect="1"/>
              </p:cNvPicPr>
              <p:nvPr/>
            </p:nvPicPr>
            <p:blipFill>
              <a:blip r:embed="rId6" cstate="email"/>
              <a:srcRect/>
              <a:stretch>
                <a:fillRect/>
              </a:stretch>
            </p:blipFill>
            <p:spPr>
              <a:xfrm>
                <a:off x="4343400" y="2800350"/>
                <a:ext cx="1905000" cy="1314450"/>
              </a:xfrm>
              <a:prstGeom prst="rect">
                <a:avLst/>
              </a:prstGeom>
            </p:spPr>
          </p:pic>
          <p:pic>
            <p:nvPicPr>
              <p:cNvPr id="26" name="Picture 25" descr="939459_film_roll.jpg"/>
              <p:cNvPicPr>
                <a:picLocks noChangeAspect="1"/>
              </p:cNvPicPr>
              <p:nvPr/>
            </p:nvPicPr>
            <p:blipFill>
              <a:blip r:embed="rId7" cstate="email"/>
              <a:srcRect/>
              <a:stretch>
                <a:fillRect/>
              </a:stretch>
            </p:blipFill>
            <p:spPr>
              <a:xfrm>
                <a:off x="6248400" y="2800350"/>
                <a:ext cx="1981200" cy="1314450"/>
              </a:xfrm>
              <a:prstGeom prst="rect">
                <a:avLst/>
              </a:prstGeom>
            </p:spPr>
          </p:pic>
        </p:grpSp>
        <p:grpSp>
          <p:nvGrpSpPr>
            <p:cNvPr id="28" name="Group 27"/>
            <p:cNvGrpSpPr/>
            <p:nvPr/>
          </p:nvGrpSpPr>
          <p:grpSpPr>
            <a:xfrm>
              <a:off x="2971800" y="1219200"/>
              <a:ext cx="3124200" cy="838200"/>
              <a:chOff x="4343400" y="2800350"/>
              <a:chExt cx="3886200" cy="1314450"/>
            </a:xfrm>
          </p:grpSpPr>
          <p:pic>
            <p:nvPicPr>
              <p:cNvPr id="29" name="Picture 28" descr="939459_film_roll.jpg"/>
              <p:cNvPicPr>
                <a:picLocks noChangeAspect="1"/>
              </p:cNvPicPr>
              <p:nvPr/>
            </p:nvPicPr>
            <p:blipFill>
              <a:blip r:embed="rId6" cstate="email"/>
              <a:srcRect/>
              <a:stretch>
                <a:fillRect/>
              </a:stretch>
            </p:blipFill>
            <p:spPr>
              <a:xfrm>
                <a:off x="4343400" y="2800350"/>
                <a:ext cx="1905000" cy="1314450"/>
              </a:xfrm>
              <a:prstGeom prst="rect">
                <a:avLst/>
              </a:prstGeom>
            </p:spPr>
          </p:pic>
          <p:pic>
            <p:nvPicPr>
              <p:cNvPr id="30" name="Picture 29" descr="939459_film_roll.jpg"/>
              <p:cNvPicPr>
                <a:picLocks noChangeAspect="1"/>
              </p:cNvPicPr>
              <p:nvPr/>
            </p:nvPicPr>
            <p:blipFill>
              <a:blip r:embed="rId7" cstate="email"/>
              <a:srcRect/>
              <a:stretch>
                <a:fillRect/>
              </a:stretch>
            </p:blipFill>
            <p:spPr>
              <a:xfrm>
                <a:off x="6248400" y="2800350"/>
                <a:ext cx="1981200" cy="1314450"/>
              </a:xfrm>
              <a:prstGeom prst="rect">
                <a:avLst/>
              </a:prstGeom>
            </p:spPr>
          </p:pic>
        </p:grpSp>
        <p:grpSp>
          <p:nvGrpSpPr>
            <p:cNvPr id="31" name="Group 30"/>
            <p:cNvGrpSpPr/>
            <p:nvPr/>
          </p:nvGrpSpPr>
          <p:grpSpPr>
            <a:xfrm>
              <a:off x="5943600" y="1219200"/>
              <a:ext cx="3124200" cy="1611923"/>
              <a:chOff x="4343400" y="2800350"/>
              <a:chExt cx="3886200" cy="2527788"/>
            </a:xfrm>
          </p:grpSpPr>
          <p:pic>
            <p:nvPicPr>
              <p:cNvPr id="32" name="Picture 31" descr="939459_film_roll.jpg"/>
              <p:cNvPicPr>
                <a:picLocks noChangeAspect="1"/>
              </p:cNvPicPr>
              <p:nvPr/>
            </p:nvPicPr>
            <p:blipFill>
              <a:blip r:embed="rId6" cstate="email"/>
              <a:srcRect/>
              <a:stretch>
                <a:fillRect/>
              </a:stretch>
            </p:blipFill>
            <p:spPr>
              <a:xfrm>
                <a:off x="4343400" y="2800350"/>
                <a:ext cx="1905000" cy="1314450"/>
              </a:xfrm>
              <a:prstGeom prst="rect">
                <a:avLst/>
              </a:prstGeom>
            </p:spPr>
          </p:pic>
          <p:pic>
            <p:nvPicPr>
              <p:cNvPr id="34" name="Picture 33" descr="939459_film_roll.jpg"/>
              <p:cNvPicPr>
                <a:picLocks noChangeAspect="1"/>
              </p:cNvPicPr>
              <p:nvPr/>
            </p:nvPicPr>
            <p:blipFill>
              <a:blip r:embed="rId7" cstate="email"/>
              <a:srcRect/>
              <a:stretch>
                <a:fillRect/>
              </a:stretch>
            </p:blipFill>
            <p:spPr>
              <a:xfrm>
                <a:off x="6248400" y="2800350"/>
                <a:ext cx="1981200" cy="1314450"/>
              </a:xfrm>
              <a:prstGeom prst="rect">
                <a:avLst/>
              </a:prstGeom>
            </p:spPr>
          </p:pic>
          <p:pic>
            <p:nvPicPr>
              <p:cNvPr id="43" name="Picture 42" descr="939459_film_roll.jpg"/>
              <p:cNvPicPr>
                <a:picLocks noChangeAspect="1"/>
              </p:cNvPicPr>
              <p:nvPr/>
            </p:nvPicPr>
            <p:blipFill>
              <a:blip r:embed="rId6" cstate="email"/>
              <a:srcRect/>
              <a:stretch>
                <a:fillRect/>
              </a:stretch>
            </p:blipFill>
            <p:spPr>
              <a:xfrm>
                <a:off x="4343400" y="4013688"/>
                <a:ext cx="1905000" cy="1314450"/>
              </a:xfrm>
              <a:prstGeom prst="rect">
                <a:avLst/>
              </a:prstGeom>
            </p:spPr>
          </p:pic>
          <p:pic>
            <p:nvPicPr>
              <p:cNvPr id="44" name="Picture 43" descr="939459_film_roll.jpg"/>
              <p:cNvPicPr>
                <a:picLocks noChangeAspect="1"/>
              </p:cNvPicPr>
              <p:nvPr/>
            </p:nvPicPr>
            <p:blipFill>
              <a:blip r:embed="rId7" cstate="email"/>
              <a:srcRect/>
              <a:stretch>
                <a:fillRect/>
              </a:stretch>
            </p:blipFill>
            <p:spPr>
              <a:xfrm>
                <a:off x="6248400" y="4013688"/>
                <a:ext cx="1981200" cy="1314450"/>
              </a:xfrm>
              <a:prstGeom prst="rect">
                <a:avLst/>
              </a:prstGeom>
            </p:spPr>
          </p:pic>
        </p:grpSp>
      </p:grpSp>
      <p:sp>
        <p:nvSpPr>
          <p:cNvPr id="49" name="Rectangle 48"/>
          <p:cNvSpPr/>
          <p:nvPr/>
        </p:nvSpPr>
        <p:spPr>
          <a:xfrm>
            <a:off x="0" y="1371600"/>
            <a:ext cx="838200" cy="685800"/>
          </a:xfrm>
          <a:prstGeom prst="rect">
            <a:avLst/>
          </a:prstGeom>
          <a:blipFill>
            <a:blip r:embed="rId8" cstate="email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838200" y="1371600"/>
            <a:ext cx="838200" cy="685800"/>
          </a:xfrm>
          <a:prstGeom prst="rect">
            <a:avLst/>
          </a:prstGeom>
          <a:blipFill>
            <a:blip r:embed="rId9" cstate="email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381000" y="2895600"/>
            <a:ext cx="4495800" cy="3200400"/>
          </a:xfrm>
          <a:prstGeom prst="rect">
            <a:avLst/>
          </a:prstGeom>
          <a:blipFill>
            <a:blip r:embed="rId10" cstate="email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Group 55"/>
          <p:cNvGrpSpPr/>
          <p:nvPr/>
        </p:nvGrpSpPr>
        <p:grpSpPr>
          <a:xfrm>
            <a:off x="5715000" y="3886200"/>
            <a:ext cx="3048000" cy="1295400"/>
            <a:chOff x="5410200" y="3505200"/>
            <a:chExt cx="3048000" cy="1295400"/>
          </a:xfrm>
        </p:grpSpPr>
        <p:sp>
          <p:nvSpPr>
            <p:cNvPr id="69" name="Left Arrow 68"/>
            <p:cNvSpPr/>
            <p:nvPr/>
          </p:nvSpPr>
          <p:spPr>
            <a:xfrm>
              <a:off x="5410200" y="3505200"/>
              <a:ext cx="3048000" cy="1143000"/>
            </a:xfrm>
            <a:prstGeom prst="leftArrow">
              <a:avLst/>
            </a:prstGeom>
            <a:solidFill>
              <a:srgbClr val="00B0F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n w="3175">
                    <a:solidFill>
                      <a:schemeClr val="bg1"/>
                    </a:solidFill>
                  </a:ln>
                </a:rPr>
                <a:t>Electronic Gate</a:t>
              </a:r>
              <a:endParaRPr lang="en-US" b="1" dirty="0">
                <a:ln w="3175"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6858000" y="4419600"/>
              <a:ext cx="1600200" cy="381000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solidFill>
                    <a:sysClr val="windowText" lastClr="000000"/>
                  </a:solidFill>
                  <a:latin typeface="Rockwell Condensed" pitchFamily="18" charset="0"/>
                </a:rPr>
                <a:t>Lantai</a:t>
              </a:r>
              <a:r>
                <a:rPr lang="en-US" sz="2400" dirty="0" smtClean="0">
                  <a:solidFill>
                    <a:sysClr val="windowText" lastClr="000000"/>
                  </a:solidFill>
                  <a:latin typeface="Rockwell Condensed" pitchFamily="18" charset="0"/>
                </a:rPr>
                <a:t> 1</a:t>
              </a:r>
              <a:endParaRPr lang="en-US" sz="2400" dirty="0">
                <a:solidFill>
                  <a:sysClr val="windowText" lastClr="000000"/>
                </a:solidFill>
                <a:latin typeface="Rockwell Condensed" pitchFamily="18" charset="0"/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381000" y="2895600"/>
            <a:ext cx="4495800" cy="3200400"/>
          </a:xfrm>
          <a:prstGeom prst="rect">
            <a:avLst/>
          </a:prstGeom>
          <a:blipFill>
            <a:blip r:embed="rId11" cstate="email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Group 79"/>
          <p:cNvGrpSpPr/>
          <p:nvPr/>
        </p:nvGrpSpPr>
        <p:grpSpPr>
          <a:xfrm>
            <a:off x="5715000" y="3886200"/>
            <a:ext cx="3048000" cy="1295400"/>
            <a:chOff x="5410200" y="3505200"/>
            <a:chExt cx="3048000" cy="1295400"/>
          </a:xfrm>
        </p:grpSpPr>
        <p:sp>
          <p:nvSpPr>
            <p:cNvPr id="81" name="Left Arrow 80"/>
            <p:cNvSpPr/>
            <p:nvPr/>
          </p:nvSpPr>
          <p:spPr>
            <a:xfrm>
              <a:off x="5410200" y="3505200"/>
              <a:ext cx="3048000" cy="1143000"/>
            </a:xfrm>
            <a:prstGeom prst="leftArrow">
              <a:avLst/>
            </a:prstGeom>
            <a:solidFill>
              <a:srgbClr val="00B0F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n w="3175">
                    <a:solidFill>
                      <a:schemeClr val="bg1"/>
                    </a:solidFill>
                  </a:ln>
                </a:rPr>
                <a:t>Locker Room</a:t>
              </a:r>
              <a:endParaRPr lang="en-US" b="1" dirty="0">
                <a:ln w="3175"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6858000" y="4419600"/>
              <a:ext cx="1600200" cy="381000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solidFill>
                    <a:sysClr val="windowText" lastClr="000000"/>
                  </a:solidFill>
                  <a:latin typeface="Rockwell Condensed" pitchFamily="18" charset="0"/>
                </a:rPr>
                <a:t>Lantai</a:t>
              </a:r>
              <a:r>
                <a:rPr lang="en-US" sz="2400" dirty="0" smtClean="0">
                  <a:solidFill>
                    <a:sysClr val="windowText" lastClr="000000"/>
                  </a:solidFill>
                  <a:latin typeface="Rockwell Condensed" pitchFamily="18" charset="0"/>
                </a:rPr>
                <a:t> 1</a:t>
              </a:r>
              <a:endParaRPr lang="en-US" sz="2400" dirty="0">
                <a:solidFill>
                  <a:sysClr val="windowText" lastClr="000000"/>
                </a:solidFill>
                <a:latin typeface="Rockwell Condensed" pitchFamily="18" charset="0"/>
              </a:endParaRPr>
            </a:p>
          </p:txBody>
        </p:sp>
      </p:grpSp>
      <p:sp>
        <p:nvSpPr>
          <p:cNvPr id="86" name="Rectangle 85"/>
          <p:cNvSpPr/>
          <p:nvPr/>
        </p:nvSpPr>
        <p:spPr>
          <a:xfrm>
            <a:off x="1676400" y="1371600"/>
            <a:ext cx="838200" cy="685800"/>
          </a:xfrm>
          <a:prstGeom prst="rect">
            <a:avLst/>
          </a:prstGeom>
          <a:blipFill>
            <a:blip r:embed="rId12" cstate="email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381000" y="2895600"/>
            <a:ext cx="4495800" cy="3200400"/>
          </a:xfrm>
          <a:prstGeom prst="rect">
            <a:avLst/>
          </a:prstGeom>
          <a:blipFill>
            <a:blip r:embed="rId13" cstate="email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8" name="Group 87"/>
          <p:cNvGrpSpPr/>
          <p:nvPr/>
        </p:nvGrpSpPr>
        <p:grpSpPr>
          <a:xfrm>
            <a:off x="5715000" y="3886200"/>
            <a:ext cx="3048000" cy="1295400"/>
            <a:chOff x="5410200" y="3505200"/>
            <a:chExt cx="3048000" cy="1295400"/>
          </a:xfrm>
        </p:grpSpPr>
        <p:sp>
          <p:nvSpPr>
            <p:cNvPr id="89" name="Left Arrow 88"/>
            <p:cNvSpPr/>
            <p:nvPr/>
          </p:nvSpPr>
          <p:spPr>
            <a:xfrm>
              <a:off x="5410200" y="3505200"/>
              <a:ext cx="3048000" cy="1143000"/>
            </a:xfrm>
            <a:prstGeom prst="leftArrow">
              <a:avLst/>
            </a:prstGeom>
            <a:solidFill>
              <a:srgbClr val="00B0F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n w="3175">
                    <a:solidFill>
                      <a:schemeClr val="bg1"/>
                    </a:solidFill>
                  </a:ln>
                </a:rPr>
                <a:t>Transit Room</a:t>
              </a:r>
              <a:endParaRPr lang="en-US" b="1" dirty="0">
                <a:ln w="3175"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6858000" y="4419600"/>
              <a:ext cx="1600200" cy="381000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solidFill>
                    <a:sysClr val="windowText" lastClr="000000"/>
                  </a:solidFill>
                  <a:latin typeface="Rockwell Condensed" pitchFamily="18" charset="0"/>
                </a:rPr>
                <a:t>Lantai</a:t>
              </a:r>
              <a:r>
                <a:rPr lang="en-US" sz="2400" dirty="0" smtClean="0">
                  <a:solidFill>
                    <a:sysClr val="windowText" lastClr="000000"/>
                  </a:solidFill>
                  <a:latin typeface="Rockwell Condensed" pitchFamily="18" charset="0"/>
                </a:rPr>
                <a:t> 1</a:t>
              </a:r>
              <a:endParaRPr lang="en-US" sz="2400" dirty="0">
                <a:solidFill>
                  <a:sysClr val="windowText" lastClr="000000"/>
                </a:solidFill>
                <a:latin typeface="Rockwell Condensed" pitchFamily="18" charset="0"/>
              </a:endParaRPr>
            </a:p>
          </p:txBody>
        </p:sp>
      </p:grpSp>
      <p:sp>
        <p:nvSpPr>
          <p:cNvPr id="91" name="Rectangle 90"/>
          <p:cNvSpPr/>
          <p:nvPr/>
        </p:nvSpPr>
        <p:spPr>
          <a:xfrm>
            <a:off x="2514600" y="1371600"/>
            <a:ext cx="838200" cy="685800"/>
          </a:xfrm>
          <a:prstGeom prst="rect">
            <a:avLst/>
          </a:prstGeom>
          <a:blipFill>
            <a:blip r:embed="rId14" cstate="email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381000" y="2895600"/>
            <a:ext cx="4495800" cy="3200400"/>
          </a:xfrm>
          <a:prstGeom prst="rect">
            <a:avLst/>
          </a:prstGeom>
          <a:blipFill>
            <a:blip r:embed="rId15" cstate="email">
              <a:lum bright="20000"/>
            </a:blip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3" name="Group 92"/>
          <p:cNvGrpSpPr/>
          <p:nvPr/>
        </p:nvGrpSpPr>
        <p:grpSpPr>
          <a:xfrm>
            <a:off x="5715000" y="3886200"/>
            <a:ext cx="3048000" cy="1295400"/>
            <a:chOff x="5410200" y="3505200"/>
            <a:chExt cx="3048000" cy="1295400"/>
          </a:xfrm>
        </p:grpSpPr>
        <p:sp>
          <p:nvSpPr>
            <p:cNvPr id="94" name="Left Arrow 93"/>
            <p:cNvSpPr/>
            <p:nvPr/>
          </p:nvSpPr>
          <p:spPr>
            <a:xfrm>
              <a:off x="5410200" y="3505200"/>
              <a:ext cx="3048000" cy="1143000"/>
            </a:xfrm>
            <a:prstGeom prst="leftArrow">
              <a:avLst/>
            </a:prstGeom>
            <a:solidFill>
              <a:srgbClr val="00B0F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n w="3175">
                    <a:solidFill>
                      <a:schemeClr val="bg1"/>
                    </a:solidFill>
                  </a:ln>
                </a:rPr>
                <a:t>Digital Signage</a:t>
              </a:r>
              <a:endParaRPr lang="en-US" b="1" dirty="0">
                <a:ln w="3175"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6858000" y="4419600"/>
              <a:ext cx="1600200" cy="381000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solidFill>
                    <a:sysClr val="windowText" lastClr="000000"/>
                  </a:solidFill>
                  <a:latin typeface="Rockwell Condensed" pitchFamily="18" charset="0"/>
                </a:rPr>
                <a:t>Lantai</a:t>
              </a:r>
              <a:r>
                <a:rPr lang="en-US" sz="2400" dirty="0" smtClean="0">
                  <a:solidFill>
                    <a:sysClr val="windowText" lastClr="000000"/>
                  </a:solidFill>
                  <a:latin typeface="Rockwell Condensed" pitchFamily="18" charset="0"/>
                </a:rPr>
                <a:t> 1, 3</a:t>
              </a:r>
              <a:endParaRPr lang="en-US" sz="2400" dirty="0">
                <a:solidFill>
                  <a:sysClr val="windowText" lastClr="000000"/>
                </a:solidFill>
                <a:latin typeface="Rockwell Condensed" pitchFamily="18" charset="0"/>
              </a:endParaRPr>
            </a:p>
          </p:txBody>
        </p:sp>
      </p:grpSp>
      <p:sp>
        <p:nvSpPr>
          <p:cNvPr id="96" name="Rectangle 95"/>
          <p:cNvSpPr/>
          <p:nvPr/>
        </p:nvSpPr>
        <p:spPr>
          <a:xfrm>
            <a:off x="3352800" y="1371600"/>
            <a:ext cx="838200" cy="685800"/>
          </a:xfrm>
          <a:prstGeom prst="rect">
            <a:avLst/>
          </a:prstGeom>
          <a:blipFill>
            <a:blip r:embed="rId16" cstate="email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381000" y="2895600"/>
            <a:ext cx="4495800" cy="3200400"/>
          </a:xfrm>
          <a:prstGeom prst="rect">
            <a:avLst/>
          </a:prstGeom>
          <a:blipFill>
            <a:blip r:embed="rId17" cstate="email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8" name="Group 97"/>
          <p:cNvGrpSpPr/>
          <p:nvPr/>
        </p:nvGrpSpPr>
        <p:grpSpPr>
          <a:xfrm>
            <a:off x="5715000" y="3886200"/>
            <a:ext cx="3048000" cy="1295400"/>
            <a:chOff x="5410200" y="3505200"/>
            <a:chExt cx="3048000" cy="1295400"/>
          </a:xfrm>
        </p:grpSpPr>
        <p:sp>
          <p:nvSpPr>
            <p:cNvPr id="99" name="Left Arrow 98"/>
            <p:cNvSpPr/>
            <p:nvPr/>
          </p:nvSpPr>
          <p:spPr>
            <a:xfrm>
              <a:off x="5410200" y="3505200"/>
              <a:ext cx="3048000" cy="1143000"/>
            </a:xfrm>
            <a:prstGeom prst="leftArrow">
              <a:avLst/>
            </a:prstGeom>
            <a:solidFill>
              <a:srgbClr val="00B0F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n w="3175">
                    <a:solidFill>
                      <a:schemeClr val="bg1"/>
                    </a:solidFill>
                  </a:ln>
                </a:rPr>
                <a:t>Alhambra Cafe</a:t>
              </a:r>
              <a:endParaRPr lang="en-US" b="1" dirty="0">
                <a:ln w="3175"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6858000" y="4419600"/>
              <a:ext cx="1600200" cy="381000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solidFill>
                    <a:sysClr val="windowText" lastClr="000000"/>
                  </a:solidFill>
                  <a:latin typeface="Rockwell Condensed" pitchFamily="18" charset="0"/>
                </a:rPr>
                <a:t>Lantai</a:t>
              </a:r>
              <a:r>
                <a:rPr lang="en-US" sz="2400" dirty="0" smtClean="0">
                  <a:solidFill>
                    <a:sysClr val="windowText" lastClr="000000"/>
                  </a:solidFill>
                  <a:latin typeface="Rockwell Condensed" pitchFamily="18" charset="0"/>
                </a:rPr>
                <a:t> 1</a:t>
              </a:r>
              <a:endParaRPr lang="en-US" sz="2400" dirty="0">
                <a:solidFill>
                  <a:sysClr val="windowText" lastClr="000000"/>
                </a:solidFill>
                <a:latin typeface="Rockwell Condensed" pitchFamily="18" charset="0"/>
              </a:endParaRPr>
            </a:p>
          </p:txBody>
        </p:sp>
      </p:grpSp>
      <p:sp>
        <p:nvSpPr>
          <p:cNvPr id="101" name="Rectangle 100"/>
          <p:cNvSpPr/>
          <p:nvPr/>
        </p:nvSpPr>
        <p:spPr>
          <a:xfrm>
            <a:off x="4191000" y="1371600"/>
            <a:ext cx="838200" cy="685800"/>
          </a:xfrm>
          <a:prstGeom prst="rect">
            <a:avLst/>
          </a:prstGeom>
          <a:blipFill>
            <a:blip r:embed="rId18" cstate="email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381000" y="2895600"/>
            <a:ext cx="4495800" cy="3200400"/>
          </a:xfrm>
          <a:prstGeom prst="rect">
            <a:avLst/>
          </a:prstGeom>
          <a:blipFill>
            <a:blip r:embed="rId19" cstate="email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5" name="Group 104"/>
          <p:cNvGrpSpPr/>
          <p:nvPr/>
        </p:nvGrpSpPr>
        <p:grpSpPr>
          <a:xfrm>
            <a:off x="5715000" y="3886200"/>
            <a:ext cx="3048000" cy="1295400"/>
            <a:chOff x="5410200" y="3962400"/>
            <a:chExt cx="3048000" cy="1295400"/>
          </a:xfrm>
        </p:grpSpPr>
        <p:sp>
          <p:nvSpPr>
            <p:cNvPr id="106" name="Left Arrow 105"/>
            <p:cNvSpPr/>
            <p:nvPr/>
          </p:nvSpPr>
          <p:spPr>
            <a:xfrm>
              <a:off x="5410200" y="3962400"/>
              <a:ext cx="3048000" cy="1143000"/>
            </a:xfrm>
            <a:prstGeom prst="leftArrow">
              <a:avLst/>
            </a:prstGeom>
            <a:solidFill>
              <a:srgbClr val="00B0F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n w="3175">
                    <a:solidFill>
                      <a:schemeClr val="bg1"/>
                    </a:solidFill>
                  </a:ln>
                </a:rPr>
                <a:t>Theatrical Room</a:t>
              </a:r>
              <a:endParaRPr lang="en-US" b="1" dirty="0">
                <a:ln w="3175"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6858000" y="4876800"/>
              <a:ext cx="1600200" cy="381000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solidFill>
                    <a:sysClr val="windowText" lastClr="000000"/>
                  </a:solidFill>
                  <a:latin typeface="Rockwell Condensed" pitchFamily="18" charset="0"/>
                </a:rPr>
                <a:t>Lantai</a:t>
              </a:r>
              <a:r>
                <a:rPr lang="en-US" sz="2400" dirty="0" smtClean="0">
                  <a:solidFill>
                    <a:sysClr val="windowText" lastClr="000000"/>
                  </a:solidFill>
                  <a:latin typeface="Rockwell Condensed" pitchFamily="18" charset="0"/>
                </a:rPr>
                <a:t> 1</a:t>
              </a:r>
              <a:endParaRPr lang="en-US" sz="2400" dirty="0">
                <a:solidFill>
                  <a:sysClr val="windowText" lastClr="000000"/>
                </a:solidFill>
                <a:latin typeface="Rockwell Condensed" pitchFamily="18" charset="0"/>
              </a:endParaRPr>
            </a:p>
          </p:txBody>
        </p:sp>
      </p:grpSp>
      <p:sp>
        <p:nvSpPr>
          <p:cNvPr id="108" name="Rectangle 107"/>
          <p:cNvSpPr/>
          <p:nvPr/>
        </p:nvSpPr>
        <p:spPr>
          <a:xfrm>
            <a:off x="5029200" y="1371600"/>
            <a:ext cx="838200" cy="685800"/>
          </a:xfrm>
          <a:prstGeom prst="rect">
            <a:avLst/>
          </a:prstGeom>
          <a:blipFill>
            <a:blip r:embed="rId20" cstate="email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381000" y="2895600"/>
            <a:ext cx="4495800" cy="3200400"/>
          </a:xfrm>
          <a:prstGeom prst="rect">
            <a:avLst/>
          </a:prstGeom>
          <a:blipFill>
            <a:blip r:embed="rId21" cstate="email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0" name="Group 109"/>
          <p:cNvGrpSpPr/>
          <p:nvPr/>
        </p:nvGrpSpPr>
        <p:grpSpPr>
          <a:xfrm>
            <a:off x="5715000" y="3886200"/>
            <a:ext cx="3048000" cy="1295400"/>
            <a:chOff x="5410200" y="3200400"/>
            <a:chExt cx="3048000" cy="1295400"/>
          </a:xfrm>
        </p:grpSpPr>
        <p:sp>
          <p:nvSpPr>
            <p:cNvPr id="111" name="Left Arrow 110"/>
            <p:cNvSpPr/>
            <p:nvPr/>
          </p:nvSpPr>
          <p:spPr>
            <a:xfrm>
              <a:off x="5410200" y="3200400"/>
              <a:ext cx="3048000" cy="1143000"/>
            </a:xfrm>
            <a:prstGeom prst="leftArrow">
              <a:avLst/>
            </a:prstGeom>
            <a:solidFill>
              <a:srgbClr val="00B0F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 smtClean="0">
                  <a:ln w="3175">
                    <a:solidFill>
                      <a:schemeClr val="bg1"/>
                    </a:solidFill>
                  </a:ln>
                </a:rPr>
                <a:t>Fotokopi</a:t>
              </a:r>
              <a:endParaRPr lang="en-US" b="1" dirty="0">
                <a:ln w="3175"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6858000" y="4114800"/>
              <a:ext cx="1600200" cy="381000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solidFill>
                    <a:sysClr val="windowText" lastClr="000000"/>
                  </a:solidFill>
                  <a:latin typeface="Rockwell Condensed" pitchFamily="18" charset="0"/>
                </a:rPr>
                <a:t>Lantai</a:t>
              </a:r>
              <a:r>
                <a:rPr lang="en-US" sz="2400" dirty="0" smtClean="0">
                  <a:solidFill>
                    <a:sysClr val="windowText" lastClr="000000"/>
                  </a:solidFill>
                  <a:latin typeface="Rockwell Condensed" pitchFamily="18" charset="0"/>
                </a:rPr>
                <a:t> 2</a:t>
              </a:r>
              <a:endParaRPr lang="en-US" sz="2400" dirty="0">
                <a:solidFill>
                  <a:sysClr val="windowText" lastClr="000000"/>
                </a:solidFill>
                <a:latin typeface="Rockwell Condensed" pitchFamily="18" charset="0"/>
              </a:endParaRPr>
            </a:p>
          </p:txBody>
        </p:sp>
      </p:grpSp>
      <p:sp>
        <p:nvSpPr>
          <p:cNvPr id="113" name="Rectangle 112"/>
          <p:cNvSpPr/>
          <p:nvPr/>
        </p:nvSpPr>
        <p:spPr>
          <a:xfrm>
            <a:off x="5867400" y="1371600"/>
            <a:ext cx="838200" cy="685800"/>
          </a:xfrm>
          <a:prstGeom prst="rect">
            <a:avLst/>
          </a:prstGeom>
          <a:blipFill>
            <a:blip r:embed="rId22" cstate="email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381000" y="2895600"/>
            <a:ext cx="4495800" cy="3200400"/>
          </a:xfrm>
          <a:prstGeom prst="rect">
            <a:avLst/>
          </a:prstGeom>
          <a:blipFill>
            <a:blip r:embed="rId23" cstate="email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5" name="Group 114"/>
          <p:cNvGrpSpPr/>
          <p:nvPr/>
        </p:nvGrpSpPr>
        <p:grpSpPr>
          <a:xfrm>
            <a:off x="5715000" y="3886200"/>
            <a:ext cx="3048000" cy="1295400"/>
            <a:chOff x="5410200" y="3505200"/>
            <a:chExt cx="3048000" cy="1295400"/>
          </a:xfrm>
        </p:grpSpPr>
        <p:sp>
          <p:nvSpPr>
            <p:cNvPr id="116" name="Left Arrow 115"/>
            <p:cNvSpPr/>
            <p:nvPr/>
          </p:nvSpPr>
          <p:spPr>
            <a:xfrm>
              <a:off x="5410200" y="3505200"/>
              <a:ext cx="3048000" cy="1143000"/>
            </a:xfrm>
            <a:prstGeom prst="leftArrow">
              <a:avLst/>
            </a:prstGeom>
            <a:solidFill>
              <a:srgbClr val="00B0F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n w="3175">
                    <a:solidFill>
                      <a:schemeClr val="bg1"/>
                    </a:solidFill>
                  </a:ln>
                </a:rPr>
                <a:t>OPAC</a:t>
              </a:r>
              <a:endParaRPr lang="en-US" b="1" dirty="0">
                <a:ln w="3175"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6629400" y="4419600"/>
              <a:ext cx="1828800" cy="381000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solidFill>
                    <a:sysClr val="windowText" lastClr="000000"/>
                  </a:solidFill>
                  <a:latin typeface="Rockwell Condensed" pitchFamily="18" charset="0"/>
                </a:rPr>
                <a:t>Lantai</a:t>
              </a:r>
              <a:r>
                <a:rPr lang="en-US" sz="2400" dirty="0" smtClean="0">
                  <a:solidFill>
                    <a:sysClr val="windowText" lastClr="000000"/>
                  </a:solidFill>
                  <a:latin typeface="Rockwell Condensed" pitchFamily="18" charset="0"/>
                </a:rPr>
                <a:t> 1, 2, 3,4</a:t>
              </a:r>
              <a:endParaRPr lang="en-US" sz="2400" dirty="0">
                <a:solidFill>
                  <a:sysClr val="windowText" lastClr="000000"/>
                </a:solidFill>
                <a:latin typeface="Rockwell Condensed" pitchFamily="18" charset="0"/>
              </a:endParaRPr>
            </a:p>
          </p:txBody>
        </p:sp>
      </p:grpSp>
      <p:sp>
        <p:nvSpPr>
          <p:cNvPr id="118" name="Rectangle 117"/>
          <p:cNvSpPr/>
          <p:nvPr/>
        </p:nvSpPr>
        <p:spPr>
          <a:xfrm>
            <a:off x="6705600" y="1371600"/>
            <a:ext cx="838200" cy="685800"/>
          </a:xfrm>
          <a:prstGeom prst="rect">
            <a:avLst/>
          </a:prstGeom>
          <a:blipFill>
            <a:blip r:embed="rId24" cstate="email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/>
        </p:nvSpPr>
        <p:spPr>
          <a:xfrm>
            <a:off x="381000" y="2895600"/>
            <a:ext cx="4495800" cy="3200400"/>
          </a:xfrm>
          <a:prstGeom prst="rect">
            <a:avLst/>
          </a:prstGeom>
          <a:blipFill>
            <a:blip r:embed="rId25" cstate="email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0" name="Group 119"/>
          <p:cNvGrpSpPr/>
          <p:nvPr/>
        </p:nvGrpSpPr>
        <p:grpSpPr>
          <a:xfrm>
            <a:off x="5715000" y="3886200"/>
            <a:ext cx="3048000" cy="1295400"/>
            <a:chOff x="5410200" y="3505200"/>
            <a:chExt cx="3048000" cy="1295400"/>
          </a:xfrm>
        </p:grpSpPr>
        <p:sp>
          <p:nvSpPr>
            <p:cNvPr id="121" name="Left Arrow 120"/>
            <p:cNvSpPr/>
            <p:nvPr/>
          </p:nvSpPr>
          <p:spPr>
            <a:xfrm>
              <a:off x="5410200" y="3505200"/>
              <a:ext cx="3048000" cy="1143000"/>
            </a:xfrm>
            <a:prstGeom prst="leftArrow">
              <a:avLst/>
            </a:prstGeom>
            <a:solidFill>
              <a:srgbClr val="00B0F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n w="3175">
                    <a:solidFill>
                      <a:schemeClr val="bg1"/>
                    </a:solidFill>
                  </a:ln>
                </a:rPr>
                <a:t>Carrel Room</a:t>
              </a:r>
              <a:endParaRPr lang="en-US" b="1" dirty="0">
                <a:ln w="3175"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6858000" y="4419600"/>
              <a:ext cx="1600200" cy="381000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solidFill>
                    <a:sysClr val="windowText" lastClr="000000"/>
                  </a:solidFill>
                  <a:latin typeface="Rockwell Condensed" pitchFamily="18" charset="0"/>
                </a:rPr>
                <a:t>Lantai</a:t>
              </a:r>
              <a:r>
                <a:rPr lang="en-US" sz="2400" dirty="0" smtClean="0">
                  <a:solidFill>
                    <a:sysClr val="windowText" lastClr="000000"/>
                  </a:solidFill>
                  <a:latin typeface="Rockwell Condensed" pitchFamily="18" charset="0"/>
                </a:rPr>
                <a:t> 2, 3, 4</a:t>
              </a:r>
              <a:endParaRPr lang="en-US" sz="2400" dirty="0">
                <a:solidFill>
                  <a:sysClr val="windowText" lastClr="000000"/>
                </a:solidFill>
                <a:latin typeface="Rockwell Condensed" pitchFamily="18" charset="0"/>
              </a:endParaRPr>
            </a:p>
          </p:txBody>
        </p:sp>
      </p:grpSp>
      <p:sp>
        <p:nvSpPr>
          <p:cNvPr id="123" name="Rectangle 122"/>
          <p:cNvSpPr/>
          <p:nvPr/>
        </p:nvSpPr>
        <p:spPr>
          <a:xfrm>
            <a:off x="7543800" y="1371600"/>
            <a:ext cx="838200" cy="685800"/>
          </a:xfrm>
          <a:prstGeom prst="rect">
            <a:avLst/>
          </a:prstGeom>
          <a:blipFill>
            <a:blip r:embed="rId26" cstate="email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/>
          <p:nvPr/>
        </p:nvSpPr>
        <p:spPr>
          <a:xfrm>
            <a:off x="381000" y="2895600"/>
            <a:ext cx="4495800" cy="3200400"/>
          </a:xfrm>
          <a:prstGeom prst="rect">
            <a:avLst/>
          </a:prstGeom>
          <a:blipFill>
            <a:blip r:embed="rId27" cstate="email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5" name="Group 124"/>
          <p:cNvGrpSpPr/>
          <p:nvPr/>
        </p:nvGrpSpPr>
        <p:grpSpPr>
          <a:xfrm>
            <a:off x="5715000" y="3886200"/>
            <a:ext cx="3048000" cy="1295400"/>
            <a:chOff x="5410200" y="3505200"/>
            <a:chExt cx="3048000" cy="1295400"/>
          </a:xfrm>
        </p:grpSpPr>
        <p:sp>
          <p:nvSpPr>
            <p:cNvPr id="126" name="Left Arrow 125"/>
            <p:cNvSpPr/>
            <p:nvPr/>
          </p:nvSpPr>
          <p:spPr>
            <a:xfrm>
              <a:off x="5410200" y="3505200"/>
              <a:ext cx="3048000" cy="1143000"/>
            </a:xfrm>
            <a:prstGeom prst="leftArrow">
              <a:avLst/>
            </a:prstGeom>
            <a:solidFill>
              <a:srgbClr val="00B0F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n w="3175">
                    <a:solidFill>
                      <a:schemeClr val="bg1"/>
                    </a:solidFill>
                  </a:ln>
                </a:rPr>
                <a:t>MPS </a:t>
              </a:r>
              <a:r>
                <a:rPr lang="en-US" sz="2400" b="1" dirty="0" err="1" smtClean="0">
                  <a:ln w="3175">
                    <a:solidFill>
                      <a:schemeClr val="bg1"/>
                    </a:solidFill>
                  </a:ln>
                </a:rPr>
                <a:t>dan</a:t>
              </a:r>
              <a:r>
                <a:rPr lang="en-US" sz="2400" b="1" dirty="0" smtClean="0">
                  <a:ln w="3175">
                    <a:solidFill>
                      <a:schemeClr val="bg1"/>
                    </a:solidFill>
                  </a:ln>
                </a:rPr>
                <a:t> MPK</a:t>
              </a:r>
              <a:endParaRPr lang="en-US" b="1" dirty="0">
                <a:ln w="3175"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6858000" y="4419600"/>
              <a:ext cx="1600200" cy="381000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solidFill>
                    <a:sysClr val="windowText" lastClr="000000"/>
                  </a:solidFill>
                  <a:latin typeface="Rockwell Condensed" pitchFamily="18" charset="0"/>
                </a:rPr>
                <a:t>Lantai</a:t>
              </a:r>
              <a:r>
                <a:rPr lang="en-US" sz="2400" dirty="0" smtClean="0">
                  <a:solidFill>
                    <a:sysClr val="windowText" lastClr="000000"/>
                  </a:solidFill>
                  <a:latin typeface="Rockwell Condensed" pitchFamily="18" charset="0"/>
                </a:rPr>
                <a:t> 1, 3</a:t>
              </a:r>
              <a:endParaRPr lang="en-US" sz="2400" dirty="0">
                <a:solidFill>
                  <a:sysClr val="windowText" lastClr="000000"/>
                </a:solidFill>
                <a:latin typeface="Rockwell Condensed" pitchFamily="18" charset="0"/>
              </a:endParaRPr>
            </a:p>
          </p:txBody>
        </p:sp>
      </p:grpSp>
      <p:sp>
        <p:nvSpPr>
          <p:cNvPr id="128" name="Rectangle 127"/>
          <p:cNvSpPr/>
          <p:nvPr/>
        </p:nvSpPr>
        <p:spPr>
          <a:xfrm>
            <a:off x="8382000" y="1371600"/>
            <a:ext cx="838200" cy="685800"/>
          </a:xfrm>
          <a:prstGeom prst="rect">
            <a:avLst/>
          </a:prstGeom>
          <a:blipFill>
            <a:blip r:embed="rId28" cstate="email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/>
          <p:cNvSpPr/>
          <p:nvPr/>
        </p:nvSpPr>
        <p:spPr>
          <a:xfrm>
            <a:off x="381000" y="2895600"/>
            <a:ext cx="4495800" cy="3200400"/>
          </a:xfrm>
          <a:prstGeom prst="rect">
            <a:avLst/>
          </a:prstGeom>
          <a:blipFill>
            <a:blip r:embed="rId29" cstate="email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0" name="Group 129"/>
          <p:cNvGrpSpPr/>
          <p:nvPr/>
        </p:nvGrpSpPr>
        <p:grpSpPr>
          <a:xfrm>
            <a:off x="5715000" y="3886200"/>
            <a:ext cx="3048000" cy="1295400"/>
            <a:chOff x="5410200" y="3505200"/>
            <a:chExt cx="3048000" cy="1295400"/>
          </a:xfrm>
        </p:grpSpPr>
        <p:sp>
          <p:nvSpPr>
            <p:cNvPr id="131" name="Left Arrow 130"/>
            <p:cNvSpPr/>
            <p:nvPr/>
          </p:nvSpPr>
          <p:spPr>
            <a:xfrm>
              <a:off x="5410200" y="3505200"/>
              <a:ext cx="3048000" cy="1143000"/>
            </a:xfrm>
            <a:prstGeom prst="leftArrow">
              <a:avLst/>
            </a:prstGeom>
            <a:solidFill>
              <a:srgbClr val="00B0F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n w="3175">
                    <a:solidFill>
                      <a:schemeClr val="bg1"/>
                    </a:solidFill>
                  </a:ln>
                </a:rPr>
                <a:t>Depot Video</a:t>
              </a:r>
              <a:endParaRPr lang="en-US" b="1" dirty="0">
                <a:ln w="3175"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6858000" y="4419600"/>
              <a:ext cx="1600200" cy="381000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solidFill>
                    <a:sysClr val="windowText" lastClr="000000"/>
                  </a:solidFill>
                  <a:latin typeface="Rockwell Condensed" pitchFamily="18" charset="0"/>
                </a:rPr>
                <a:t>Lantai</a:t>
              </a:r>
              <a:r>
                <a:rPr lang="en-US" sz="2400" dirty="0" smtClean="0">
                  <a:solidFill>
                    <a:sysClr val="windowText" lastClr="000000"/>
                  </a:solidFill>
                  <a:latin typeface="Rockwell Condensed" pitchFamily="18" charset="0"/>
                </a:rPr>
                <a:t> 1</a:t>
              </a:r>
              <a:endParaRPr lang="en-US" sz="2400" dirty="0">
                <a:solidFill>
                  <a:sysClr val="windowText" lastClr="000000"/>
                </a:solidFill>
                <a:latin typeface="Rockwell Condensed" pitchFamily="18" charset="0"/>
              </a:endParaRPr>
            </a:p>
          </p:txBody>
        </p:sp>
      </p:grpSp>
      <p:sp>
        <p:nvSpPr>
          <p:cNvPr id="75" name="Rectangle 74"/>
          <p:cNvSpPr/>
          <p:nvPr/>
        </p:nvSpPr>
        <p:spPr>
          <a:xfrm>
            <a:off x="5867400" y="2286000"/>
            <a:ext cx="838200" cy="685800"/>
          </a:xfrm>
          <a:prstGeom prst="rect">
            <a:avLst/>
          </a:prstGeom>
          <a:blipFill>
            <a:blip r:embed="rId30" cstate="email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381000" y="2895600"/>
            <a:ext cx="4495800" cy="320040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" name="Group 81"/>
          <p:cNvGrpSpPr/>
          <p:nvPr/>
        </p:nvGrpSpPr>
        <p:grpSpPr>
          <a:xfrm>
            <a:off x="5715000" y="3886200"/>
            <a:ext cx="3048000" cy="1295400"/>
            <a:chOff x="5410200" y="3505200"/>
            <a:chExt cx="3048000" cy="1295400"/>
          </a:xfrm>
        </p:grpSpPr>
        <p:sp>
          <p:nvSpPr>
            <p:cNvPr id="83" name="Left Arrow 82"/>
            <p:cNvSpPr/>
            <p:nvPr/>
          </p:nvSpPr>
          <p:spPr>
            <a:xfrm>
              <a:off x="5410200" y="3505200"/>
              <a:ext cx="3048000" cy="1143000"/>
            </a:xfrm>
            <a:prstGeom prst="leftArrow">
              <a:avLst/>
            </a:prstGeom>
            <a:solidFill>
              <a:srgbClr val="00B0F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 smtClean="0">
                  <a:ln w="3175">
                    <a:solidFill>
                      <a:schemeClr val="bg1"/>
                    </a:solidFill>
                  </a:ln>
                </a:rPr>
                <a:t>Mushola</a:t>
              </a:r>
              <a:endParaRPr lang="en-US" b="1" dirty="0">
                <a:ln w="3175"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6858000" y="4419600"/>
              <a:ext cx="1600200" cy="381000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solidFill>
                    <a:sysClr val="windowText" lastClr="000000"/>
                  </a:solidFill>
                  <a:latin typeface="Rockwell Condensed" pitchFamily="18" charset="0"/>
                </a:rPr>
                <a:t>Lantai</a:t>
              </a:r>
              <a:r>
                <a:rPr lang="en-US" sz="2400" dirty="0" smtClean="0">
                  <a:solidFill>
                    <a:sysClr val="windowText" lastClr="000000"/>
                  </a:solidFill>
                  <a:latin typeface="Rockwell Condensed" pitchFamily="18" charset="0"/>
                </a:rPr>
                <a:t> 1, 2, 3</a:t>
              </a:r>
              <a:endParaRPr lang="en-US" sz="2400" dirty="0">
                <a:solidFill>
                  <a:sysClr val="windowText" lastClr="000000"/>
                </a:solidFill>
                <a:latin typeface="Rockwell Condensed" pitchFamily="18" charset="0"/>
              </a:endParaRPr>
            </a:p>
          </p:txBody>
        </p:sp>
      </p:grpSp>
      <p:sp>
        <p:nvSpPr>
          <p:cNvPr id="103" name="Rectangle 102"/>
          <p:cNvSpPr/>
          <p:nvPr/>
        </p:nvSpPr>
        <p:spPr>
          <a:xfrm>
            <a:off x="6705600" y="2286000"/>
            <a:ext cx="838200" cy="685800"/>
          </a:xfrm>
          <a:prstGeom prst="rect">
            <a:avLst/>
          </a:prstGeom>
          <a:blipFill>
            <a:blip r:embed="rId32" cstate="email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4" name="Group 133"/>
          <p:cNvGrpSpPr/>
          <p:nvPr/>
        </p:nvGrpSpPr>
        <p:grpSpPr>
          <a:xfrm>
            <a:off x="5715000" y="3886200"/>
            <a:ext cx="3048000" cy="1295400"/>
            <a:chOff x="5410200" y="3505200"/>
            <a:chExt cx="3048000" cy="1295400"/>
          </a:xfrm>
        </p:grpSpPr>
        <p:sp>
          <p:nvSpPr>
            <p:cNvPr id="135" name="Left Arrow 134"/>
            <p:cNvSpPr/>
            <p:nvPr/>
          </p:nvSpPr>
          <p:spPr>
            <a:xfrm>
              <a:off x="5410200" y="3505200"/>
              <a:ext cx="3048000" cy="1143000"/>
            </a:xfrm>
            <a:prstGeom prst="leftArrow">
              <a:avLst/>
            </a:prstGeom>
            <a:solidFill>
              <a:srgbClr val="00B0F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 smtClean="0">
                  <a:ln w="3175">
                    <a:solidFill>
                      <a:schemeClr val="bg1"/>
                    </a:solidFill>
                  </a:ln>
                </a:rPr>
                <a:t>Ruang</a:t>
              </a:r>
              <a:r>
                <a:rPr lang="en-US" sz="2400" b="1" dirty="0" smtClean="0">
                  <a:ln w="3175">
                    <a:solidFill>
                      <a:schemeClr val="bg1"/>
                    </a:solidFill>
                  </a:ln>
                </a:rPr>
                <a:t> Lobby</a:t>
              </a:r>
              <a:endParaRPr lang="en-US" b="1" dirty="0">
                <a:ln w="3175"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6858000" y="4419600"/>
              <a:ext cx="1600200" cy="381000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solidFill>
                    <a:sysClr val="windowText" lastClr="000000"/>
                  </a:solidFill>
                  <a:latin typeface="Rockwell Condensed" pitchFamily="18" charset="0"/>
                </a:rPr>
                <a:t>Lantai</a:t>
              </a:r>
              <a:r>
                <a:rPr lang="en-US" sz="2400" dirty="0" smtClean="0">
                  <a:solidFill>
                    <a:sysClr val="windowText" lastClr="000000"/>
                  </a:solidFill>
                  <a:latin typeface="Rockwell Condensed" pitchFamily="18" charset="0"/>
                </a:rPr>
                <a:t> 1</a:t>
              </a:r>
              <a:endParaRPr lang="en-US" sz="2400" dirty="0">
                <a:solidFill>
                  <a:sysClr val="windowText" lastClr="000000"/>
                </a:solidFill>
                <a:latin typeface="Rockwell Condensed" pitchFamily="18" charset="0"/>
              </a:endParaRPr>
            </a:p>
          </p:txBody>
        </p:sp>
      </p:grpSp>
      <p:sp>
        <p:nvSpPr>
          <p:cNvPr id="138" name="Rectangle 137"/>
          <p:cNvSpPr/>
          <p:nvPr/>
        </p:nvSpPr>
        <p:spPr>
          <a:xfrm>
            <a:off x="7543800" y="2286000"/>
            <a:ext cx="838200" cy="685800"/>
          </a:xfrm>
          <a:prstGeom prst="rect">
            <a:avLst/>
          </a:prstGeom>
          <a:blipFill>
            <a:blip r:embed="rId33" cstate="email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0" name="Group 139"/>
          <p:cNvGrpSpPr/>
          <p:nvPr/>
        </p:nvGrpSpPr>
        <p:grpSpPr>
          <a:xfrm>
            <a:off x="5715000" y="3886200"/>
            <a:ext cx="3048000" cy="1295400"/>
            <a:chOff x="5410200" y="3505200"/>
            <a:chExt cx="3048000" cy="1295400"/>
          </a:xfrm>
        </p:grpSpPr>
        <p:sp>
          <p:nvSpPr>
            <p:cNvPr id="141" name="Left Arrow 140"/>
            <p:cNvSpPr/>
            <p:nvPr/>
          </p:nvSpPr>
          <p:spPr>
            <a:xfrm>
              <a:off x="5410200" y="3505200"/>
              <a:ext cx="3048000" cy="1143000"/>
            </a:xfrm>
            <a:prstGeom prst="leftArrow">
              <a:avLst/>
            </a:prstGeom>
            <a:solidFill>
              <a:srgbClr val="00B0F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 smtClean="0">
                  <a:ln w="3175">
                    <a:solidFill>
                      <a:schemeClr val="bg1"/>
                    </a:solidFill>
                  </a:ln>
                </a:rPr>
                <a:t>Hostpot</a:t>
              </a:r>
              <a:r>
                <a:rPr lang="en-US" sz="2400" b="1" dirty="0" smtClean="0">
                  <a:ln w="3175">
                    <a:solidFill>
                      <a:schemeClr val="bg1"/>
                    </a:solidFill>
                  </a:ln>
                </a:rPr>
                <a:t> Area</a:t>
              </a:r>
              <a:endParaRPr lang="en-US" b="1" dirty="0">
                <a:ln w="3175"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6629400" y="4419600"/>
              <a:ext cx="1828800" cy="381000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solidFill>
                    <a:sysClr val="windowText" lastClr="000000"/>
                  </a:solidFill>
                  <a:latin typeface="Rockwell Condensed" pitchFamily="18" charset="0"/>
                </a:rPr>
                <a:t>Lantai</a:t>
              </a:r>
              <a:r>
                <a:rPr lang="en-US" sz="2400" dirty="0" smtClean="0">
                  <a:solidFill>
                    <a:sysClr val="windowText" lastClr="000000"/>
                  </a:solidFill>
                  <a:latin typeface="Rockwell Condensed" pitchFamily="18" charset="0"/>
                </a:rPr>
                <a:t> 1, 2, 3, 4</a:t>
              </a:r>
              <a:endParaRPr lang="en-US" sz="2400" dirty="0">
                <a:solidFill>
                  <a:sysClr val="windowText" lastClr="000000"/>
                </a:solidFill>
                <a:latin typeface="Rockwell Condensed" pitchFamily="18" charset="0"/>
              </a:endParaRPr>
            </a:p>
          </p:txBody>
        </p:sp>
      </p:grpSp>
      <p:sp>
        <p:nvSpPr>
          <p:cNvPr id="143" name="Rectangle 142"/>
          <p:cNvSpPr/>
          <p:nvPr/>
        </p:nvSpPr>
        <p:spPr>
          <a:xfrm>
            <a:off x="8382000" y="2286000"/>
            <a:ext cx="838200" cy="685800"/>
          </a:xfrm>
          <a:prstGeom prst="rect">
            <a:avLst/>
          </a:prstGeom>
          <a:blipFill>
            <a:blip r:embed="rId34" cstate="email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5" name="Group 144"/>
          <p:cNvGrpSpPr/>
          <p:nvPr/>
        </p:nvGrpSpPr>
        <p:grpSpPr>
          <a:xfrm>
            <a:off x="5715000" y="3886200"/>
            <a:ext cx="3048000" cy="1295400"/>
            <a:chOff x="5410200" y="3505200"/>
            <a:chExt cx="3048000" cy="1295400"/>
          </a:xfrm>
        </p:grpSpPr>
        <p:sp>
          <p:nvSpPr>
            <p:cNvPr id="146" name="Left Arrow 145"/>
            <p:cNvSpPr/>
            <p:nvPr/>
          </p:nvSpPr>
          <p:spPr>
            <a:xfrm>
              <a:off x="5410200" y="3505200"/>
              <a:ext cx="3048000" cy="1143000"/>
            </a:xfrm>
            <a:prstGeom prst="leftArrow">
              <a:avLst/>
            </a:prstGeom>
            <a:solidFill>
              <a:srgbClr val="00B0F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n w="3175">
                    <a:solidFill>
                      <a:schemeClr val="bg1"/>
                    </a:solidFill>
                  </a:ln>
                </a:rPr>
                <a:t>Training Room</a:t>
              </a:r>
              <a:endParaRPr lang="en-US" b="1" dirty="0">
                <a:ln w="3175"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6629400" y="4419600"/>
              <a:ext cx="1828800" cy="381000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solidFill>
                    <a:sysClr val="windowText" lastClr="000000"/>
                  </a:solidFill>
                  <a:latin typeface="Rockwell Condensed" pitchFamily="18" charset="0"/>
                </a:rPr>
                <a:t>Lantai</a:t>
              </a:r>
              <a:r>
                <a:rPr lang="en-US" sz="2400" dirty="0" smtClean="0">
                  <a:solidFill>
                    <a:sysClr val="windowText" lastClr="000000"/>
                  </a:solidFill>
                  <a:latin typeface="Rockwell Condensed" pitchFamily="18" charset="0"/>
                </a:rPr>
                <a:t> 1</a:t>
              </a:r>
              <a:endParaRPr lang="en-US" sz="2400" dirty="0">
                <a:solidFill>
                  <a:sysClr val="windowText" lastClr="000000"/>
                </a:solidFill>
                <a:latin typeface="Rockwell Condensed" pitchFamily="18" charset="0"/>
              </a:endParaRPr>
            </a:p>
          </p:txBody>
        </p:sp>
      </p:grp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0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9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animBg="1"/>
      <p:bldP spid="133" grpId="1" animBg="1"/>
      <p:bldP spid="139" grpId="0" animBg="1"/>
      <p:bldP spid="139" grpId="1" animBg="1"/>
      <p:bldP spid="144" grpId="0" animBg="1"/>
      <p:bldP spid="144" grpId="1" animBg="1"/>
      <p:bldP spid="27" grpId="0" animBg="1"/>
      <p:bldP spid="12" grpId="0"/>
      <p:bldP spid="49" grpId="0" animBg="1"/>
      <p:bldP spid="51" grpId="0" animBg="1"/>
      <p:bldP spid="52" grpId="0" animBg="1"/>
      <p:bldP spid="52" grpId="1" animBg="1"/>
      <p:bldP spid="79" grpId="0" animBg="1"/>
      <p:bldP spid="79" grpId="1" animBg="1"/>
      <p:bldP spid="86" grpId="0" animBg="1"/>
      <p:bldP spid="87" grpId="0" animBg="1"/>
      <p:bldP spid="87" grpId="1" animBg="1"/>
      <p:bldP spid="91" grpId="0" animBg="1"/>
      <p:bldP spid="92" grpId="0" animBg="1"/>
      <p:bldP spid="92" grpId="1" animBg="1"/>
      <p:bldP spid="96" grpId="0" animBg="1"/>
      <p:bldP spid="97" grpId="0" animBg="1"/>
      <p:bldP spid="97" grpId="1" animBg="1"/>
      <p:bldP spid="101" grpId="0" animBg="1"/>
      <p:bldP spid="104" grpId="0" animBg="1"/>
      <p:bldP spid="104" grpId="1" animBg="1"/>
      <p:bldP spid="108" grpId="0" animBg="1"/>
      <p:bldP spid="109" grpId="0" animBg="1"/>
      <p:bldP spid="109" grpId="1" animBg="1"/>
      <p:bldP spid="113" grpId="0" animBg="1"/>
      <p:bldP spid="114" grpId="0" animBg="1"/>
      <p:bldP spid="114" grpId="1" animBg="1"/>
      <p:bldP spid="118" grpId="0" animBg="1"/>
      <p:bldP spid="119" grpId="0" animBg="1"/>
      <p:bldP spid="119" grpId="1" animBg="1"/>
      <p:bldP spid="123" grpId="0" animBg="1"/>
      <p:bldP spid="124" grpId="0" animBg="1"/>
      <p:bldP spid="124" grpId="1" animBg="1"/>
      <p:bldP spid="128" grpId="0" animBg="1"/>
      <p:bldP spid="129" grpId="0" animBg="1"/>
      <p:bldP spid="129" grpId="1" animBg="1"/>
      <p:bldP spid="75" grpId="0" animBg="1"/>
      <p:bldP spid="76" grpId="0" animBg="1"/>
      <p:bldP spid="76" grpId="1" animBg="1"/>
      <p:bldP spid="103" grpId="0" animBg="1"/>
      <p:bldP spid="138" grpId="0" animBg="1"/>
      <p:bldP spid="14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0" y="76200"/>
            <a:ext cx="9144000" cy="76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447800" y="152400"/>
            <a:ext cx="6934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gency FB" pitchFamily="34" charset="0"/>
              </a:rPr>
              <a:t>LAYANAN </a:t>
            </a:r>
            <a:r>
              <a:rPr lang="en-US" sz="40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latin typeface="Agency FB" pitchFamily="34" charset="0"/>
              </a:rPr>
              <a:t>PERPUSTAKAAN LT. 1</a:t>
            </a:r>
            <a:endParaRPr lang="en-US" sz="4000" b="1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latin typeface="Agency FB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867400" y="4114800"/>
            <a:ext cx="3276600" cy="2743200"/>
            <a:chOff x="5867400" y="3581400"/>
            <a:chExt cx="3276600" cy="2743200"/>
          </a:xfrm>
        </p:grpSpPr>
        <p:sp>
          <p:nvSpPr>
            <p:cNvPr id="54" name="Rectangle 53"/>
            <p:cNvSpPr/>
            <p:nvPr/>
          </p:nvSpPr>
          <p:spPr>
            <a:xfrm>
              <a:off x="6858000" y="5791200"/>
              <a:ext cx="2286000" cy="5334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difabel</a:t>
              </a:r>
              <a:r>
                <a:rPr lang="en-US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corner</a:t>
              </a:r>
              <a:endPara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5867400" y="3581400"/>
              <a:ext cx="3276600" cy="2209800"/>
              <a:chOff x="5867400" y="3810000"/>
              <a:chExt cx="3276600" cy="2209800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5867400" y="3810000"/>
                <a:ext cx="3276600" cy="22098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0" name="Picture 19" descr="IMG_0119.jpg"/>
              <p:cNvPicPr>
                <a:picLocks noChangeAspect="1"/>
              </p:cNvPicPr>
              <p:nvPr/>
            </p:nvPicPr>
            <p:blipFill>
              <a:blip r:embed="rId2" cstate="email"/>
              <a:stretch>
                <a:fillRect/>
              </a:stretch>
            </p:blipFill>
            <p:spPr>
              <a:xfrm>
                <a:off x="5983206" y="3886200"/>
                <a:ext cx="3084594" cy="2057400"/>
              </a:xfrm>
              <a:prstGeom prst="rect">
                <a:avLst/>
              </a:prstGeom>
            </p:spPr>
          </p:pic>
        </p:grpSp>
      </p:grpSp>
      <p:grpSp>
        <p:nvGrpSpPr>
          <p:cNvPr id="30" name="Group 29"/>
          <p:cNvGrpSpPr/>
          <p:nvPr/>
        </p:nvGrpSpPr>
        <p:grpSpPr>
          <a:xfrm>
            <a:off x="0" y="4114800"/>
            <a:ext cx="2971800" cy="2743200"/>
            <a:chOff x="0" y="3581400"/>
            <a:chExt cx="2971800" cy="2743200"/>
          </a:xfrm>
        </p:grpSpPr>
        <p:sp>
          <p:nvSpPr>
            <p:cNvPr id="28" name="Rectangle 27"/>
            <p:cNvSpPr/>
            <p:nvPr/>
          </p:nvSpPr>
          <p:spPr>
            <a:xfrm>
              <a:off x="0" y="3581400"/>
              <a:ext cx="2971800" cy="22098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 descr="SAM_2511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6200" y="3657600"/>
              <a:ext cx="2743200" cy="2057400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>
            <a:xfrm>
              <a:off x="0" y="5791200"/>
              <a:ext cx="2590800" cy="5334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locker (deal key)</a:t>
              </a:r>
              <a:endPara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971800" y="4114800"/>
            <a:ext cx="2895600" cy="2743200"/>
            <a:chOff x="2971800" y="3581400"/>
            <a:chExt cx="2895600" cy="2743200"/>
          </a:xfrm>
        </p:grpSpPr>
        <p:sp>
          <p:nvSpPr>
            <p:cNvPr id="34" name="Rectangle 33"/>
            <p:cNvSpPr/>
            <p:nvPr/>
          </p:nvSpPr>
          <p:spPr>
            <a:xfrm>
              <a:off x="2971800" y="3581400"/>
              <a:ext cx="2895600" cy="2209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Picture 31" descr="SAM_2521.jp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3124200" y="3657600"/>
              <a:ext cx="2641600" cy="1981200"/>
            </a:xfrm>
            <a:prstGeom prst="rect">
              <a:avLst/>
            </a:prstGeom>
          </p:spPr>
        </p:pic>
        <p:sp>
          <p:nvSpPr>
            <p:cNvPr id="36" name="Rectangle 35"/>
            <p:cNvSpPr/>
            <p:nvPr/>
          </p:nvSpPr>
          <p:spPr>
            <a:xfrm>
              <a:off x="3124200" y="5791200"/>
              <a:ext cx="25908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circulation desk</a:t>
              </a:r>
              <a:endPara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0" y="838200"/>
            <a:ext cx="3886200" cy="3200400"/>
            <a:chOff x="0" y="838200"/>
            <a:chExt cx="3886200" cy="3200400"/>
          </a:xfrm>
        </p:grpSpPr>
        <p:grpSp>
          <p:nvGrpSpPr>
            <p:cNvPr id="43" name="Group 42"/>
            <p:cNvGrpSpPr/>
            <p:nvPr/>
          </p:nvGrpSpPr>
          <p:grpSpPr>
            <a:xfrm>
              <a:off x="0" y="838200"/>
              <a:ext cx="3886200" cy="3200400"/>
              <a:chOff x="5257800" y="914400"/>
              <a:chExt cx="3886200" cy="3048000"/>
            </a:xfrm>
            <a:solidFill>
              <a:schemeClr val="bg1"/>
            </a:solidFill>
          </p:grpSpPr>
          <p:sp>
            <p:nvSpPr>
              <p:cNvPr id="39" name="Rectangle 38"/>
              <p:cNvSpPr/>
              <p:nvPr/>
            </p:nvSpPr>
            <p:spPr>
              <a:xfrm>
                <a:off x="5257800" y="914400"/>
                <a:ext cx="3886200" cy="30480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8" name="Picture 37" descr="SAM_2523.jpg"/>
              <p:cNvPicPr>
                <a:picLocks noChangeAspect="1"/>
              </p:cNvPicPr>
              <p:nvPr/>
            </p:nvPicPr>
            <p:blipFill>
              <a:blip r:embed="rId5" cstate="email">
                <a:lum bright="10000"/>
              </a:blip>
              <a:stretch>
                <a:fillRect/>
              </a:stretch>
            </p:blipFill>
            <p:spPr>
              <a:xfrm>
                <a:off x="5486400" y="1059543"/>
                <a:ext cx="3276600" cy="2457450"/>
              </a:xfrm>
              <a:prstGeom prst="roundRect">
                <a:avLst/>
              </a:prstGeom>
              <a:grpFill/>
            </p:spPr>
          </p:pic>
        </p:grpSp>
        <p:sp>
          <p:nvSpPr>
            <p:cNvPr id="53" name="Rectangle 52"/>
            <p:cNvSpPr/>
            <p:nvPr/>
          </p:nvSpPr>
          <p:spPr>
            <a:xfrm>
              <a:off x="895257" y="3593068"/>
              <a:ext cx="20441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information desk</a:t>
              </a:r>
              <a:endParaRPr lang="en-US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4572000" y="990600"/>
            <a:ext cx="4267200" cy="2895600"/>
            <a:chOff x="4572000" y="990600"/>
            <a:chExt cx="4267200" cy="2895600"/>
          </a:xfrm>
        </p:grpSpPr>
        <p:sp>
          <p:nvSpPr>
            <p:cNvPr id="83" name="Rectangular Callout 82"/>
            <p:cNvSpPr/>
            <p:nvPr/>
          </p:nvSpPr>
          <p:spPr>
            <a:xfrm>
              <a:off x="4572000" y="990600"/>
              <a:ext cx="4267200" cy="2895600"/>
            </a:xfrm>
            <a:prstGeom prst="wedgeRectCallout">
              <a:avLst>
                <a:gd name="adj1" fmla="val -63690"/>
                <a:gd name="adj2" fmla="val -987"/>
              </a:avLst>
            </a:prstGeom>
            <a:solidFill>
              <a:srgbClr val="D5D5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5029200" y="1752600"/>
              <a:ext cx="1524000" cy="533400"/>
            </a:xfrm>
            <a:prstGeom prst="roundRect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5029200" y="1219200"/>
              <a:ext cx="1524000" cy="9144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5029200" y="1524000"/>
              <a:ext cx="16002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 err="1" smtClean="0">
                  <a:latin typeface="+mj-lt"/>
                  <a:cs typeface="Arial" pitchFamily="34" charset="0"/>
                </a:rPr>
                <a:t>Kartu</a:t>
              </a:r>
              <a:r>
                <a:rPr lang="en-US" dirty="0" smtClean="0">
                  <a:latin typeface="+mj-lt"/>
                  <a:cs typeface="Arial" pitchFamily="34" charset="0"/>
                </a:rPr>
                <a:t> </a:t>
              </a:r>
              <a:r>
                <a:rPr lang="en-US" dirty="0" err="1" smtClean="0">
                  <a:latin typeface="+mj-lt"/>
                  <a:cs typeface="Arial" pitchFamily="34" charset="0"/>
                </a:rPr>
                <a:t>Anggota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5029200" y="1143000"/>
              <a:ext cx="1524000" cy="228600"/>
            </a:xfrm>
            <a:prstGeom prst="roundRect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5715000" y="1143000"/>
              <a:ext cx="838200" cy="228600"/>
            </a:xfrm>
            <a:prstGeom prst="roundRect">
              <a:avLst/>
            </a:prstGeom>
            <a:solidFill>
              <a:srgbClr val="00D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7086600" y="1752600"/>
              <a:ext cx="1524000" cy="533400"/>
            </a:xfrm>
            <a:prstGeom prst="roundRect">
              <a:avLst/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ounded Rectangle 67"/>
            <p:cNvSpPr/>
            <p:nvPr/>
          </p:nvSpPr>
          <p:spPr>
            <a:xfrm>
              <a:off x="7086600" y="1219200"/>
              <a:ext cx="1524000" cy="9144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7162800" y="1524000"/>
              <a:ext cx="13716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 err="1" smtClean="0">
                  <a:latin typeface="+mj-lt"/>
                  <a:cs typeface="Arial" pitchFamily="34" charset="0"/>
                </a:rPr>
                <a:t>Kartu</a:t>
              </a:r>
              <a:r>
                <a:rPr lang="en-US" dirty="0" smtClean="0">
                  <a:latin typeface="+mj-lt"/>
                  <a:cs typeface="Arial" pitchFamily="34" charset="0"/>
                </a:rPr>
                <a:t> Baca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7086600" y="1143000"/>
              <a:ext cx="1524000" cy="228600"/>
            </a:xfrm>
            <a:prstGeom prst="roundRect">
              <a:avLst/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ounded Rectangle 70"/>
            <p:cNvSpPr/>
            <p:nvPr/>
          </p:nvSpPr>
          <p:spPr>
            <a:xfrm>
              <a:off x="7772400" y="1143000"/>
              <a:ext cx="838200" cy="228600"/>
            </a:xfrm>
            <a:prstGeom prst="roundRect">
              <a:avLst/>
            </a:prstGeom>
            <a:solidFill>
              <a:srgbClr val="2FB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6096000" y="3200400"/>
              <a:ext cx="1524000" cy="533400"/>
            </a:xfrm>
            <a:prstGeom prst="roundRect">
              <a:avLst/>
            </a:pr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ounded Rectangle 72"/>
            <p:cNvSpPr/>
            <p:nvPr/>
          </p:nvSpPr>
          <p:spPr>
            <a:xfrm>
              <a:off x="6096000" y="2667000"/>
              <a:ext cx="1524000" cy="9144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6172200" y="2983468"/>
              <a:ext cx="13716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 err="1" smtClean="0">
                  <a:latin typeface="+mj-lt"/>
                  <a:cs typeface="Arial" pitchFamily="34" charset="0"/>
                </a:rPr>
                <a:t>Kartu</a:t>
              </a:r>
              <a:r>
                <a:rPr lang="en-US" dirty="0" smtClean="0">
                  <a:latin typeface="+mj-lt"/>
                  <a:cs typeface="Arial" pitchFamily="34" charset="0"/>
                </a:rPr>
                <a:t> </a:t>
              </a:r>
              <a:r>
                <a:rPr lang="en-US" dirty="0" err="1" smtClean="0">
                  <a:latin typeface="+mj-lt"/>
                  <a:cs typeface="Arial" pitchFamily="34" charset="0"/>
                </a:rPr>
                <a:t>Sakti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sp>
          <p:nvSpPr>
            <p:cNvPr id="75" name="Rounded Rectangle 74"/>
            <p:cNvSpPr/>
            <p:nvPr/>
          </p:nvSpPr>
          <p:spPr>
            <a:xfrm>
              <a:off x="6096000" y="2590800"/>
              <a:ext cx="1524000" cy="228600"/>
            </a:xfrm>
            <a:prstGeom prst="roundRect">
              <a:avLst/>
            </a:prstGeom>
            <a:solidFill>
              <a:srgbClr val="E600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ounded Rectangle 75"/>
            <p:cNvSpPr/>
            <p:nvPr/>
          </p:nvSpPr>
          <p:spPr>
            <a:xfrm>
              <a:off x="6096000" y="2590800"/>
              <a:ext cx="838200" cy="228600"/>
            </a:xfrm>
            <a:prstGeom prst="roundRect">
              <a:avLst/>
            </a:prstGeom>
            <a:solidFill>
              <a:srgbClr val="BC0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0" y="76200"/>
            <a:ext cx="9144000" cy="76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4400" y="152400"/>
            <a:ext cx="6934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</a:rPr>
              <a:t>LAYANAN </a:t>
            </a:r>
            <a:r>
              <a:rPr lang="en-US" sz="40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</a:rPr>
              <a:t>PERPUSTAKAAN LT. 2</a:t>
            </a:r>
            <a:endParaRPr lang="en-US" sz="4000" b="1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gency FB" pitchFamily="34" charset="0"/>
            </a:endParaRPr>
          </a:p>
        </p:txBody>
      </p:sp>
      <p:sp>
        <p:nvSpPr>
          <p:cNvPr id="11268" name="AutoShape 4" descr="data:image/jpeg;base64,/9j/4AAQSkZJRgABAQAAAQABAAD/2wCEAAkGBxQSEhQUExQVFhUXFRQYFhYYFBUdFxsXHRUXFxQaGhQYHCggGCUoHBUUITEhJSksLjouFx8zODMsOCgtLisBCgoKBQUFDgUFDisZExkrKysrKysrKysrKysrKysrKysrKysrKysrKysrKysrKysrKysrKysrKysrKysrKysrK//AABEIAOEA4QMBIgACEQEDEQH/xAAcAAEAAwADAQEAAAAAAAAAAAAAAQcIAgUGAwT/xABQEAABAgMCCwYCBAsECQUBAAABAAIDESEEMQUHEiIyQVFhseHwBkJygaHBE3EIFCORFSVSc4KSssLR0vEkM4OTU1RiY2R0orO0Q0SEo8MX/8QAFAEBAAAAAAAAAAAAAAAAAAAAAP/EABQRAQAAAAAAAAAAAAAAAAAAAAD/2gAMAwEAAhEDEQA/ALuJJO7WVBfMyHmfZHzNB5n+Cgnut8zs5oJc+sh5nYjnyoKnqpUGma2/qpTRoKuPUyglz5UvKOdIVqSo0amrj6pdV1/VAgnKkJm/qgQOkJupuUASznf0QCec6krhs3lBLXazTd/FGOnW4av4qAMqpu1D3K8x2gxgYPspLY9pZMGRhsm9875OawHI/Skg9Q10/lxQOmaXbdvyVTYQx8WMGUOz2h42n4bJ/LOJX5xj8s9AbJGaNoewmW4UQXDlzMh5n2Rz6yHmdirvBWObBkaTS+JZyafaw6frQy4eZkvdWC3wozA6zxGRWm57HBzd5LmoP1OfqFTw3lHPlS8qNGgq49TKaO9x9UEudIbTsQukJm/qgUaNTUnqQQCWc6/ggkOkJuRrtZpuUAd51Ng2c1AGVU3ah7lByY4mpoNX8SjHTrq4rjpeHjyQ51Bo6zt3BByDpml23b8ky5mQu1n2CgmdBQC8+wQnut8zs5oJL6yHmdiOfqF/D5qCZZrb+qlNGgqT1MoJc+VBU9VU5Ut5K46O9x9UaJVN56kEH0REQcHuNw8zsUGma2/qpUvdKgvPUyo0aCrj1MoGjQVceplNGpq4+qaN9XH1S6rr+qBAuq6/qgQCWc7+iASznf0QCec6krhs3lAAnnOpK4bN5XT9p+0lnsMEx7U/JYKMYKve7UGt1n0F5kF9e0WG4Vjs8S0xzKHDEw0aTnXNaAbyTIAfesr9q+0lpwra/iPm5znBkGC2ZDATJrGDWSZVvJQd925xrWy3FzIbjZ7PqhsMnOH+8iCp+QkPneup7LYvbfbwHQYBEM3RYhyIctoJq/8ARBVt4tcUUKA1se3NbFj0IhmRhw9gIuiOGs3A3TllK1zXNbQChOzcEFF4OxBRDL41sYD3hDhFwnsD3ObP7l+y0YgmGjLa6esugAgfc8K6Se63zOzmhMs1t/VSgzhh3Elb4MzBdCtIFclrsiJLwvzfudNeLsVutuDLQch0Wyxm6TSC0nYHQ3CTx8wQth6NBVx6mV0vajstZbdC+HaoYeTovFIjTtY+9vyu2goPEYuMbsK1kQLWGwrS4gMeD9nFJoACf7tx2Gh1GZkrR0ampPUgso4w+wcfBcUB2fAeT8KMBQ68l/5LgPvvGuVo4lcYhtH9jtb8qMxv2ERxrEYBVh2vAE53kX1EyFugSznX8EA7zqSuGzmgHedSVw2c1AGVU3ah7lAAyqm7UPcppeHjyTS8PHkhzqDR1nbuCAc6g0dZ27gpJnQUAvPsEJnQUAvPsEJ7rfM7OaAT3W+Z2c0Jlmtv6qUJlmtv6qU0aCpPUygaNBUnqZTR3uPqmjvcfVNGpqT1IIGjU1J6kEa3W6/ggEs51/DcEaJ5zvIbEH0miTRBwe6V1SVGjfVx9VLyBvJUClXX9UCBdV1/VAgEs539EAlnO/ogE851JXDZvKABPOdSVw2bygGVU3ah7lAMqpu1D3K/HhjCAgwI0d2hChxIh/2gxpd7IKBx99rTaLWLJDP2Vn0tjoxGcf0Qckby9emxC9hw2H+EIzc98xABFWsq1zxO4uqAfyfEqewPYn2+3Q4biS+0RxluF4y3ziP8gXHyWwLNAaxjYUMBrGNawSuDQJBo8gEH1JnmtoBefYIT3W+Z2c0J7rfM7Oa+VqtLILHOc5rWtaXPc4gNa0CbnOcbkH1NM1t/VSmjQVceplUl2nx55LizB8Frmg1jxg7O25MIEEbiT5BdBYMeOEGvm+HZ4jZ5wyHNMtgcHU8wUGjNHe4+qaNTUnqQXkOwOMGzYTacmbLQ0TfAcZuAnKbD32zlW+omBML14Es51/BB12H8CwrZZ4kG0tmx7Zb2nuuadTgZEFZOw3g2Pgy2uhTLY0CI1zIgEpyIdDe35iRl5LYQHedTYNnNUt9IvAmUyz21okQTAfSpaZvhknVIh4/TCCz+xmHW4QscG1UGU3OaO7EacmIPJwMt0iu50vDx5Kk/o4YTmLVZHGgLY7RvMocThCV2E5VBo6zt3BAOdQaOs7dwUkzoKAXn2CEzoKAXn2CE91vmdnNAJ7rfM7OaEyzW39VKGma2/qpTRoKk9TKBo0FSeplNHe4+qaO9x9U0ampPUggaNTUnqQQCWc6/huCASznX8NwQDvOpsGzmgAd51Ng2c0bWpu1D3KATqbtQ9yjTlV7vFB9JoilB83SFTf1QKAJZzv6KXADOOq5QBPOdSVw2bygATznUlcNm8oBlVN2oe5QDKqbtQ9yo0vDx5IGl4ePJeQxu2sswRbC2gyGsntyojGEDycV68nKoNHWdu4Lx+N+D8TBFsa0aLGOP6MVjj6AlBSmIux/EwvCJ7kOM8fqFn7604T3W+Z2c1mTEVacnC8IGhiQ4zAd+Rl8GFabNM1t/VSgEyzW39VKpv6Q+HnQ4cCxMdIRZxY20taQIbfkXZR/QCuTRoKuPUys7fSJb+MYNf/asJ/zYqD82KbFy3CIdaLQXCzsfkNY0ydEeAC4ZWpoBEyK1oRJWTh3Etg+JBIgNdZ4vdeIkR7crUHMiOMx8pFffERIYIhn/AHsb56asICWc6/ggx5YbXHwZbg4DJjWaKQ4aiWktiNJ2EZQ+RWvbDaGxYbIwOY9jXs8LgHA/cVlXGsfxtbaS+1/catKdhWzwbYCbhY7LIf4DKlB3gGVU3ah7leJxzQPi4ItR1M+E9u8iKyv3TXtdLw8eS8XjlteTge17CIbBvJisFPKaCnsQkXJwq1s/7yBGaflIPl/0LSxM6CgF59gs0YhbKX4WafyIMZx+RAZ++tLk91vmdnNAJ7rfM7OaEyzW39VKEyzW39VKaNBUnqZQNGgqT1Mpo73H1TR3uPqmjU1J6kEDRqak9SCASznX8NwQCWc6/huCAd53kNnNAA7zvIbOaATqbtQ9ygGVU3ah7lRpeHjyQNLw8eSkHKu0eKaV2jxQOmZC4Xn2CD6SRJIg4ObWZ1XfxUAZVTdqHuVLmzNbhq/iuOl4ePJA0vDx5ITlUGjrO3cEJyqDR1nbuCkmdG0AvPsEAmdG0AvPsF+LDdgFos8azaosKJDJ2ZTS2fzrNftJ7rfM7OaEyzW39VKDHeAbc+wW6FFcC10COMtuvNdkxW/dlBbAgRmljXMOUHgOadoImDPZIrOmPfsobLbfrLf7q05xP5MYD7QbsqjhvLti9liH7btiwfqEU/bQwfgT78IVyJ7WVp+T4Sgt3R3uPqs7fSJafwjBnf8AVWfL+9irROjU1J6kFnb6RIP4Rgzv+qs8vtYqCx8RAAwRDJ/0saX66sIDvOpK4bOar3EQ0fgmGTcIsaX696sEDKqbtQ9ygyhjWd+Nrb+d/catKdhm5WDbBO4WOy+f2LPRZqxrO/G1t/O/uNWlew2dg2wDV9Tss9/2DKIO7OdQaOs7dwVN/SMw+1sKz2NhznO+M8DU1oLYYPzcXH9BWvhzC8KywIkaK7IhQ2ze70DWjWSZADaQsm9osLRcJ210UtJfGe1sKEDOQmGwobfQbySdaCz/AKOGCSTarVLU2C13/XE//JXiTLNbf1UrouxOABg+xQbK2Re1s4jtRiOznn7zIbgF3ujQVJ6mUDRoKk9TKaO9x9U0d7j6po1NSepBA0ampPUggEs51/DcEAlnOv4bggHedTYNnNAA7zvIbOaAZVTdqHuUAyqm7UPcqNLw8eSBpeHjyU6V2jxUaXh4qSZ0FALz7BAJnQUAvPsEB7rdV+5Ce63zOzmpBlmjr5oOckSSIODmz+XFcScqg0dZ27guTwTTVr37lBM6NoBefYIBM6NoBefYIT3W+Z2c0J7rfM7OaEyzW39VKATLNbf1Upo0FXHqZTRoKuPUymjvcfVB1Pans/BttliWeOCREucNJrxVjm7JH0mDQqk+xuKa1swgfjudBhWaI0iMwydFNHM+Cd4lM6qi+7QWjU1J6kEAlnOv4IAEs539Fnb6RJJwjB32VlN3xYq0SB3nUlcNnNZ2+kS4nCME/wDCsl8vixUFj4iGTwTDncIsb9vWrB0vDx5KvsRDJ4Jhzu+LG889WCc6g0dZ27ggyfjVI/C1t/O/utWlewxJwbYALvqdlmf8BlAs1Y1Zfha2/nf3WrSvYd34tsAH+p2WZ2fYMQdJjW7GPwnZmsgxHNiQS57YZdKE8ylJ3+1fku1ZRnfMeUxNYuX2d/1y1sLY1RBhOFYYudEeNTjUAbCTrEriJlmtv6qU0aCpPUygaNBUnqZTR3uPqmjvcfVNGpqT1IIGjU1J6kEAlnOv4bggEs51/DcEA7zvIbOaAB3nU2DZzQCdTdqHuUAnU3ah7lRpeHjyQNLw8eSnS8PFNLw8UJnQUAvPsEAmdBQC8+wQnut8zs5oT3W+Z2c0Jlmtv4bygEyzW38N5QSbQVJ6mU0aCpPUyjRk7yfVB9EREHB8zQeZ/goJ7rfM7Oal5Nw8zsUEyzW39VKATLNbf1Upo0FXHqZTRoKuPUymjvcfVA0d7j6po1NSepBNGpqT1IIBLOdfwQAJZzr+CAd51JXDZzQDvOpK4bOagDKqbtQ9ygAZVTdqHuVnf6RL54Rgn/hWS/zYtVojS8PHks8fSJePwjBl/qrP+7FQWLiIaTgiGLh8WNPfn3KwyZ0FALz7BV5iImcEQwKfaxpn9PUrDJ7rfM7OaDJuNQD8LW387+61aW7Du/FtgDb/AKnZfL7FlSs0402/ja2/nj+y1ej7R4zorbHZbFYnmE2HZbMyPGac9zxBYHMY69oaaEisxSQGcGhrThCDBzXxYbXHU+I1pO+pX3hvEpgh2VcQQZ/I7Fjqw4BtlrnEhWePGEzN7Yb3TOvOlU+q/TgHtFbcGR/sXxITmnPhPByTtESE7ka0IQa+0ampPUguLnBoL3kCW00A+a8FBxpWc4LOESPtAfhfAyq/HlMMDthGdlfkzpMSVBdo+1FtwnF+2e+IXHMgsyvhg6gyEONSdZKDWVlwhBiHNiw3Ed1sRpI8gV+oCdTQah7lY5t/Z62WVrYsWzWiC2hER0N7QDqziM0+qszFRjRiiNDsduiGJDe4NhxXGb2PNGte69zSaTNQTfK4L50vDx5L89qwhCaZPiw2D/ae1pPymblTOODGnEbFfYrC/IDJtjR2nOy7nQ2HuyuLhWcwJSrVGDsBWy2ZUSFAjx6nKe2G9wnrm+VTW6c0Gw2RQ8ZhBb+UCCPkCFzJ7rfM7Oax/gTD1twZGJhPiQXtOfCcCAd0SE6l20T2SWmsX/bCHhOyCLDbkRGnJjM/IfKZM9YM5g+WooPTEyzW38N5TRoKk9TKaNBUnqZTR3uPqgaO9x9UaJVNSepBNGpqT1II1ut1/DcEH0RJog4PdqF59N5UaNBVx6mVL3SuvKjR3uPqgaO9x9U0ampPUgmjU1J6kEAlnOv4IAEs51/BAO86mwbOaAd51Ng2c0Ayqm7UPcoAGVU3ah7lRpeHjyU6Xh48lBzqDR1nbuCAc6g0dZ27gs8fSKcPwjBlqsrB/wDbFWiCZ0FALz7BZ3+kVIYRgjZZWf8AdioLFxEuJwRDA/0saZ2Z6sMmWa2/qpVe4iX/AIohgXmLG8s9WFo0FSeplBlTG7YnQsL2sPBGU9r2kjSa5jSCNusfMEal1fYfAZt1us9nkSxzwYkp0htzoldVARPaQtTdo+y1ktrQ21wGxiJ5JMw8bQ17SHNG6ck7OdlbHg9p+rQGwy6jiMpzzrDctxLiN00HaWSzMgMaxjWta0BrWNEmgC5rQLgqwx99l2xrH9caz7aC5uUWipgkyIMr8lxDpm4ZStQCWc6/huC4uhhwOWBIgjJNRI0MxrmgxP8AFOTkAnJnOUzKcpTldOU6rQP0f+yzIdldbYjB8SK5whuIqITaTE7puDvmAF6kYr8FGL8Y2NgM5huVEyPOFlZHlKS9bChiQDQGsaAGtAkJCgAAuA2IItEBsZrmPaHQ3AhzXAEOBoQQbxuWSe3+ARYLfHgNBDA7Kgzn/duzmSJ0pTyZ7Wla50vDxXT9ouy9kwgA20wGRA2gcZhzdoa9pBH3yQZX7JYGdb7dAgHKcYsUfEM5uyJ5UZ5J15Ica61rqyWVkJjYMFrWMYA0BokGjYAur7Pdk7HYcoWOA2GXUc+bnPlOcst5LvKcl3ZMs1t/DeUFW4/8AwX2H6zkgRoDoYywKmG9wYWuOurgR8jtK8X9Ha3vbb48IaMSzkkaspj25B8g9/3qy8d4AwNaBrLoE9v9/Dqqq+j6/wDGjqf+2iyH6cNBpDR3uPqmjU1J6kE0ampPUggEs51/DcEACWc6/huCNHed5DYgHed5DZzRonU0Goe5QfSaJNEHB5A3k3KNGpqT1IKXECpv6oFAEs51/BAAlnOv4IB3nUlcNnNAO86krhs5qAMqpu1D3KDxmMfGBCwZDbNvxI7wTCgzlS74kQ6mzuF5N1xIoLDuMbCVqcS+1RGCdGQXGGwbpMkT5klfj7YYZfhC3xo1XGJFLYQ2MnkwmgfKXmTtWi+weL2zWCE0fDZEjyHxY7mguLu81hOg0GlL5VQUDgTGRhKykFtqiRBOsOM4xGEbDlHKH6JBWg8X/buDhWFmD4UZgHxYRNQLsph7zTt1XHVP4dvcXdmwlDOQxkK0NGZHa2VdTXhumPUathzkRa8E2y90G0wXff7OaR5EFBsEnut8zs5rO/0iWgYRgj/hWf8Adiq2MXPbyFhOBmgMtDB9rCndqy2z0mk/caHUTU30iWSwjB/5Vk/82KgsfES+WCIchUxY37etWFo73H1Ve4iXAYIh0qYsaQ/TVhaNTUnqQQNGpqT1IIBLOdfw3BAJZzr+G4IB3neQ2c0ADvO8hs5oBOpu1D3KAZVTdqHuVGl4ePJA0vDx5KdLw8U0vDxQmdBQC8+wQCZ0FALz7BCe63zOzmhPdb5nZzQmWa2/hvKATLNbfw3lNGgqT1Mpo0FSeplNHe4+qDwmO5oGBrTM1LoEz/jw1VX0fXywo7/losv14atfHWyWBrVM1Jgf+RCoFVH0fXAYUd/y0X9qGg0gBLOdfw3BAO87yGzmgHed5DZzQCdTQC4e5QAJ1NBqHuUbnV7ureo0vDxUg5V2jxQfSaIpQfN0hnFQB3nUlcNnNS5us6rlxAyqm7UPcoAGVU3ah7lJZfh48k0vDx5Ic6g0dZ27ggxzhSyPsFsiQ+/Z45yZihyHzY7eCAD8itX9lu0cHCNnZGs7s0iTx3mPkMqGRqInfsIIvC8Tjdxc/Xx9ZsrR9Zhtk5twitFzfGNR13HVKlOx3aq04KtJiQ535MaC6YDwDVrh3XCsnSmDPUSCGuSe63zOzmvI4xOwsHCcEMkGWhgPwo0rteS+VS07NV439v2W7RwLfZ2RrK6YdRwOkx3ea8aiPWhEwQV2+jQVJ6mUGP3C14JtvegWiC7yI4Pa4eRBXYYxe1bcKRYEfJLHts7WRW93LD3klp2EOEvu3rQWMXsJBwnAk7NtDZ/CiyrP8l21h9LxvzBhvBEayRnwI7CyIwyIN25wOsG8FBovEQQMEQz/AL2NLbp3KwgJZzr+G4KvcREhgiGT/pY0v19SsIDvOpsGzmgAd53kNnNAMqpu1D3KAZVTdqHuVGl4ePJA0vDx5KdLw8VGl4eKkmdBQaz7BAJnQUGs+wQnut8zs5oT3W+Z2c0Jlmtv4bygEyzW38N5TRoKk9TKaNBUnqZTR3uPqgaO9x9U0ampPUgmjU1J6kEAlnOv4bgg8NjrZ+JrUTfOB5f2iEqo+j6QMKO3WaLX9KGrXx1tJwNaidsCQ2f2iEqo+j6B+FDPVZov7UNBpACdTQah7lRpeHiml4eKaXh48kDS8PHkpDpmQuF59ghM6C7WfYID3W6r9yD6SRJIg4ObM1uGr3K46Xh48lyc2d93FcTnUGjrO3cEA51Bo6zt3BSTOgoBefYITOgoBefYIT3W+Z2c0Anut8zs5qrsbWLJtsBtNkbK1NE3sFBGAGs6n7DruOoq0SZZrb+qlNGgqT1MoMjdje1dpwVaTEhzlPJjQXTDXgGrXDuuFZG8GeokHUXZbtHAt1nbaLO7KDqOaZZbXyqx7e6R90pETBBXhcbeLEWxptNlAFrAm9goIwHoHgXHXcdRVL9je1VowVaviQgb8mNBdMB7QatcO64GcjeDtEwQ1zo1NSepBeRxh9hYWFIGeQyOwH4MWWjryHS0mk/deN/b9lu0cC32dtpgvymmhadKG7WxzdTq+dCJggrtwO87yGzmg8VihwRFsmDxBtDSyJDjRgWm7SmCDrBEiDvXtQJ1N2oe5QCdTdqHuVGl4ePJA0vDx5KdLw8VGl4eKkmdBQC8+wQCZ0FALz7BCe63zOzmhPdb5nZzQmWa2/hvKATLNbfw3lNGgqT1Mpo0FSeplNHe4+qBo73H1TRqak9SCaNTUnqQQCWc6/huCABLOdfw3BAO87yGzmgHed5DZzQCdTQah7lB4bHWCcDWomlYEh/8iFUqp/o+sH4UM/8AVov7UNWxjrJOBrWbh9hLf/aYSqf6PzJ4UI/4aLP9aGg0hpeHjyUkzoLtZ9ghM6C7WfYIT3W+Z2c0Anut8zs5qQZZo/p81BMs1t/DeVIk2gvPUyg5yREQcHgmmrXv3KCZ0FALz7BS+ZoKDWfYKCe63zOzmgE91vmdnNCZZrb+qlCZZrb+qlNGgqT1MoGjQVJ6mU0d7j6po73H1TRqak9SCBo1NSepBVdjaxZC2tda7MA21ATewSDYwFw8ew67jqItECWc6/huCAd53kNnNBkXsd2ptGCrV8SGDQ5MaC+YDwDVrh3XCsnSmDO8Eg6j7L9oYGEYDbRAdNlxYZZTHjSa8aiPulIiYIK8LjYxZi3Nda7K0NtIE3MoBGaBr2P2HXcdRFK9j+1NowVacuHOU8mPAdMNe0GrXDuuFZGUwZ3gkENdaXh48lOldo8V1PZjtFBwjAbHs7pwzRzTR7XyzmOb3SJj5zBEwZrtiZ0FBrPsEAmdBQC8+wQnut8zs5oT3W+Z2c0Jlmtv4bygEyzW38N5TRoKk9TKaNBUnqZTR3uPqgaO9x9U0ampPUgmjU1J6kEAlnOv4bggASznX8NwQDvO8hs5oB3neQ2c0AnU0Goe5QAJ1NALh7lRpeHiml4eKaXh48kHiMdbycDWuVw+B5/2mEqm+j82eFDW+zRf2oatnHW/8TWuVw+r/wDkwqBVN9H4H8KHfZov7UNBpEnut8zs5oTLNbfw3lCZZrb+G8po0FSeplA0aCpPUyjRk7yfVNHe4+qNEqmpPUgg+iIiDg8m4eZ2KCZZrb+qlS92oX8N6jRoKk9TKBo0FSeplNHe4+qaO9x9U0ampPUggaNTUnqQQCWc6/huCASznX8NwQDvOpsGzmgAd51Ng2c0Ayqm7UPcoBOpu1D3KjS8PHkgaXh48lV+NjFoLcHWqyNAtLRntuEYDg8ajruOoq0dLw8UJnQUAvPsEGRex3aq0YKtBiQ535MaC6YD2g1a4d1wrJ0pgz1Eg6j7L9o4GELOyNZXTaaOB0obu8xzdThP5VBEwQV4XGzizbbQ602RoFqaJvYKNjAC7c/Yddx1FUr2R7VWrBVodEhGR0IsF4OS6ROa9tCCDORvFdpBDXZMs1t/DeU0aCpPUyqYs2P2GG51ieHa5RmkT+ZYCucPH5BE/wCxxSdZ+Kz+VBcmjvcfVNGpqT1IKm4ePyDf9Tik7fis/lRmPyDOZscQn862n/SguQCWc6/huCAd53kNnNU2MfkEmZscQ7B8Vv8AKjsfkEmtjiUuHxW/yoLkAnU0AuHuVGl4eKpx+PyCTWxxJbPit9c1ImP2CafU4stf2rf5UFx6Xh48lJM6C7WfYKm34/YMpfU4gH51l36q6vDmPmK5hbZLM2CTQRIj8sjeGBoAPzJ+SDvPpCdpWQ7MywsIMSI5r4g/JhtM2z2EvDZbmlee+jngt7rTaLTLNZCEIGVMp7muNdwh3f7YVd4KwZa8K2vJZlRo8R03vcTIDW97+60fwAFwWpux3ZyHg2yQ7NCznATe+UsuIdN5GoagNgA1IO70aCpPUymjvcfVNHe4+qaNTUnqQQNGpqT1II1squv4bggEs51/DcEaO87yGxB9Jok0QcHulQXnqqjR3uPquTqbyVxa2VTU9UCBo1NSepBAJZzr+G4I1vedfwRrZ1d5DYgAd53kNnNAJ1N2oe5QNmZm7UPcoRlX6PFBGl4ePJTpeHijhlU7vFHCdBQaz7BAJnQUAvPsEJ7rfM7OaO/JbTfsUkSEm9b0EEyzW38N5Xj+2OLaw4QOVEY5kc/+tCIa873ggtdsmRPUCvYSyRIVJ6mUAyd5PqgpuNiDgi62Rdw+Cwn78oKH4goQFbbE+Qgt/nVytbKpqeqBGt7zr+G4IKaOIKEBW2xP8lv86DEDClM22IP8Fv8AOrla3W7yGxA2ZmbhcPcoKaZiBhSn9diD/Bbd+ukPEFCNfrsSWr7Fv86uUjKv0dm1HDKp3eKCmYeIKEbrbElt+C3+dG4goRNLbEpr+C3+dXM6tBQaz7BHbG037EFM/wD8ChEyFtib/sW/zr9lhxEWRrh8W0R4sjMgZDGy30J+4hW2RKjf6b0lkiQqeqlB1uBMB2ewwxBssFsMawBUm7Ke41cd5K7HR3uPqgGSNpPqgbKpqT1IIGjU1J6kEAlnOv4bgjWyqb+G4I1ved5DYgAd53kNnNGidTQah7lA2ZmbtQ9ypAJO7ig5zRJogIiIBQoiAUUoggIERACBEQEREBCiIBQoiAUUoggIERACIiAiIgFCiIBQoiC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0" name="AutoShape 6" descr="data:image/jpeg;base64,/9j/4AAQSkZJRgABAQAAAQABAAD/2wCEAAkGBxQSEhQUExQVFhUXFRQYFhYYFBUdFxsXHRUXFxQaGhQYHCggGCUoHBUUITEhJSksLjouFx8zODMsOCgtLisBCgoKBQUFDgUFDisZExkrKysrKysrKysrKysrKysrKysrKysrKysrKysrKysrKysrKysrKysrKysrKysrKysrK//AABEIAOEA4QMBIgACEQEDEQH/xAAcAAEAAwADAQEAAAAAAAAAAAAAAQcIAgUGAwT/xABQEAABAgMCCwYCBAsECQUBAAABAAIDESEEMQUHEiIyQVFhseHwBkJygaHBE3EIFCORFSVSc4KSssLR0vEkM4OTU1RiY2R0orO0Q0SEo8MX/8QAFAEBAAAAAAAAAAAAAAAAAAAAAP/EABQRAQAAAAAAAAAAAAAAAAAAAAD/2gAMAwEAAhEDEQA/ALuJJO7WVBfMyHmfZHzNB5n+Cgnut8zs5oJc+sh5nYjnyoKnqpUGma2/qpTRoKuPUyglz5UvKOdIVqSo0amrj6pdV1/VAgnKkJm/qgQOkJupuUASznf0QCec6krhs3lBLXazTd/FGOnW4av4qAMqpu1D3K8x2gxgYPspLY9pZMGRhsm9875OawHI/Skg9Q10/lxQOmaXbdvyVTYQx8WMGUOz2h42n4bJ/LOJX5xj8s9AbJGaNoewmW4UQXDlzMh5n2Rz6yHmdirvBWObBkaTS+JZyafaw6frQy4eZkvdWC3wozA6zxGRWm57HBzd5LmoP1OfqFTw3lHPlS8qNGgq49TKaO9x9UEudIbTsQukJm/qgUaNTUnqQQCWc6/ggkOkJuRrtZpuUAd51Ng2c1AGVU3ah7lByY4mpoNX8SjHTrq4rjpeHjyQ51Bo6zt3BByDpml23b8ky5mQu1n2CgmdBQC8+wQnut8zs5oJL6yHmdiOfqF/D5qCZZrb+qlNGgqT1MoJc+VBU9VU5Ut5K46O9x9UaJVN56kEH0REQcHuNw8zsUGma2/qpUvdKgvPUyo0aCrj1MoGjQVceplNGpq4+qaN9XH1S6rr+qBAuq6/qgQCWc7+iASznf0QCec6krhs3lAAnnOpK4bN5XT9p+0lnsMEx7U/JYKMYKve7UGt1n0F5kF9e0WG4Vjs8S0xzKHDEw0aTnXNaAbyTIAfesr9q+0lpwra/iPm5znBkGC2ZDATJrGDWSZVvJQd925xrWy3FzIbjZ7PqhsMnOH+8iCp+QkPneup7LYvbfbwHQYBEM3RYhyIctoJq/8ARBVt4tcUUKA1se3NbFj0IhmRhw9gIuiOGs3A3TllK1zXNbQChOzcEFF4OxBRDL41sYD3hDhFwnsD3ObP7l+y0YgmGjLa6esugAgfc8K6Se63zOzmhMs1t/VSgzhh3Elb4MzBdCtIFclrsiJLwvzfudNeLsVutuDLQch0Wyxm6TSC0nYHQ3CTx8wQth6NBVx6mV0vajstZbdC+HaoYeTovFIjTtY+9vyu2goPEYuMbsK1kQLWGwrS4gMeD9nFJoACf7tx2Gh1GZkrR0ampPUgso4w+wcfBcUB2fAeT8KMBQ68l/5LgPvvGuVo4lcYhtH9jtb8qMxv2ERxrEYBVh2vAE53kX1EyFugSznX8EA7zqSuGzmgHedSVw2c1AGVU3ah7lAAyqm7UPcppeHjyTS8PHkhzqDR1nbuCAc6g0dZ27gpJnQUAvPsEJnQUAvPsEJ7rfM7OaAT3W+Z2c0Jlmtv6qUJlmtv6qU0aCpPUygaNBUnqZTR3uPqmjvcfVNGpqT1IIGjU1J6kEa3W6/ggEs51/DcEaJ5zvIbEH0miTRBwe6V1SVGjfVx9VLyBvJUClXX9UCBdV1/VAgEs539EAlnO/ogE851JXDZvKABPOdSVw2bygGVU3ah7lAMqpu1D3K/HhjCAgwI0d2hChxIh/2gxpd7IKBx99rTaLWLJDP2Vn0tjoxGcf0Qckby9emxC9hw2H+EIzc98xABFWsq1zxO4uqAfyfEqewPYn2+3Q4biS+0RxluF4y3ziP8gXHyWwLNAaxjYUMBrGNawSuDQJBo8gEH1JnmtoBefYIT3W+Z2c0J7rfM7Oa+VqtLILHOc5rWtaXPc4gNa0CbnOcbkH1NM1t/VSmjQVceplUl2nx55LizB8Frmg1jxg7O25MIEEbiT5BdBYMeOEGvm+HZ4jZ5wyHNMtgcHU8wUGjNHe4+qaNTUnqQXkOwOMGzYTacmbLQ0TfAcZuAnKbD32zlW+omBML14Es51/BB12H8CwrZZ4kG0tmx7Zb2nuuadTgZEFZOw3g2Pgy2uhTLY0CI1zIgEpyIdDe35iRl5LYQHedTYNnNUt9IvAmUyz21okQTAfSpaZvhknVIh4/TCCz+xmHW4QscG1UGU3OaO7EacmIPJwMt0iu50vDx5Kk/o4YTmLVZHGgLY7RvMocThCV2E5VBo6zt3BAOdQaOs7dwUkzoKAXn2CEzoKAXn2CE91vmdnNAJ7rfM7OaEyzW39VKGma2/qpTRoKk9TKBo0FSeplNHe4+qaO9x9U0ampPUggaNTUnqQQCWc6/huCASznX8NwQDvOpsGzmgAd51Ng2c0bWpu1D3KATqbtQ9yjTlV7vFB9JoilB83SFTf1QKAJZzv6KXADOOq5QBPOdSVw2bygATznUlcNm8oBlVN2oe5QDKqbtQ9yo0vDx5IGl4ePJeQxu2sswRbC2gyGsntyojGEDycV68nKoNHWdu4Lx+N+D8TBFsa0aLGOP6MVjj6AlBSmIux/EwvCJ7kOM8fqFn7604T3W+Z2c1mTEVacnC8IGhiQ4zAd+Rl8GFabNM1t/VSgEyzW39VKpv6Q+HnQ4cCxMdIRZxY20taQIbfkXZR/QCuTRoKuPUys7fSJb+MYNf/asJ/zYqD82KbFy3CIdaLQXCzsfkNY0ydEeAC4ZWpoBEyK1oRJWTh3Etg+JBIgNdZ4vdeIkR7crUHMiOMx8pFffERIYIhn/AHsb56asICWc6/ggx5YbXHwZbg4DJjWaKQ4aiWktiNJ2EZQ+RWvbDaGxYbIwOY9jXs8LgHA/cVlXGsfxtbaS+1/catKdhWzwbYCbhY7LIf4DKlB3gGVU3ah7leJxzQPi4ItR1M+E9u8iKyv3TXtdLw8eS8XjlteTge17CIbBvJisFPKaCnsQkXJwq1s/7yBGaflIPl/0LSxM6CgF59gs0YhbKX4WafyIMZx+RAZ++tLk91vmdnNAJ7rfM7OaEyzW39VKEyzW39VKaNBUnqZQNGgqT1Mpo73H1TR3uPqmjU1J6kEDRqak9SCASznX8NwQCWc6/huCAd53kNnNAA7zvIbOaATqbtQ9ygGVU3ah7lRpeHjyQNLw8eSkHKu0eKaV2jxQOmZC4Xn2CD6SRJIg4ObWZ1XfxUAZVTdqHuVLmzNbhq/iuOl4ePJA0vDx5ITlUGjrO3cEJyqDR1nbuCkmdG0AvPsEAmdG0AvPsF+LDdgFos8azaosKJDJ2ZTS2fzrNftJ7rfM7OaEyzW39VKDHeAbc+wW6FFcC10COMtuvNdkxW/dlBbAgRmljXMOUHgOadoImDPZIrOmPfsobLbfrLf7q05xP5MYD7QbsqjhvLti9liH7btiwfqEU/bQwfgT78IVyJ7WVp+T4Sgt3R3uPqs7fSJafwjBnf8AVWfL+9irROjU1J6kFnb6RIP4Rgzv+qs8vtYqCx8RAAwRDJ/0saX66sIDvOpK4bOar3EQ0fgmGTcIsaX696sEDKqbtQ9ygyhjWd+Nrb+d/catKdhm5WDbBO4WOy+f2LPRZqxrO/G1t/O/uNWlew2dg2wDV9Tss9/2DKIO7OdQaOs7dwVN/SMw+1sKz2NhznO+M8DU1oLYYPzcXH9BWvhzC8KywIkaK7IhQ2ze70DWjWSZADaQsm9osLRcJ210UtJfGe1sKEDOQmGwobfQbySdaCz/AKOGCSTarVLU2C13/XE//JXiTLNbf1UrouxOABg+xQbK2Re1s4jtRiOznn7zIbgF3ujQVJ6mUDRoKk9TKaO9x9U0d7j6po1NSepBA0ampPUggEs51/DcEAlnOv4bggHedTYNnNAA7zvIbOaAZVTdqHuUAyqm7UPcqNLw8eSBpeHjyU6V2jxUaXh4qSZ0FALz7BAJnQUAvPsEB7rdV+5Ce63zOzmpBlmjr5oOckSSIODmz+XFcScqg0dZ27guTwTTVr37lBM6NoBefYIBM6NoBefYIT3W+Z2c0J7rfM7OaEyzW39VKATLNbf1Upo0FXHqZTRoKuPUymjvcfVB1Pans/BttliWeOCREucNJrxVjm7JH0mDQqk+xuKa1swgfjudBhWaI0iMwydFNHM+Cd4lM6qi+7QWjU1J6kEAlnOv4IAEs539Fnb6RJJwjB32VlN3xYq0SB3nUlcNnNZ2+kS4nCME/wDCsl8vixUFj4iGTwTDncIsb9vWrB0vDx5KvsRDJ4Jhzu+LG889WCc6g0dZ27ggyfjVI/C1t/O/utWlewxJwbYALvqdlmf8BlAs1Y1Zfha2/nf3WrSvYd34tsAH+p2WZ2fYMQdJjW7GPwnZmsgxHNiQS57YZdKE8ylJ3+1fku1ZRnfMeUxNYuX2d/1y1sLY1RBhOFYYudEeNTjUAbCTrEriJlmtv6qU0aCpPUygaNBUnqZTR3uPqmjvcfVNGpqT1IIGjU1J6kEAlnOv4bggEs51/DcEA7zvIbOaAB3nU2DZzQCdTdqHuUAnU3ah7lRpeHjyQNLw8eSnS8PFNLw8UJnQUAvPsEAmdBQC8+wQnut8zs5oT3W+Z2c0Jlmtv4bygEyzW38N5QSbQVJ6mU0aCpPUyjRk7yfVB9EREHB8zQeZ/goJ7rfM7Oal5Nw8zsUEyzW39VKATLNbf1Upo0FXHqZTRoKuPUymjvcfVA0d7j6po1NSepBNGpqT1IIBLOdfwQAJZzr+CAd51JXDZzQDvOpK4bOagDKqbtQ9ygAZVTdqHuVnf6RL54Rgn/hWS/zYtVojS8PHks8fSJePwjBl/qrP+7FQWLiIaTgiGLh8WNPfn3KwyZ0FALz7BV5iImcEQwKfaxpn9PUrDJ7rfM7OaDJuNQD8LW387+61aW7Du/FtgDb/AKnZfL7FlSs0402/ja2/nj+y1ej7R4zorbHZbFYnmE2HZbMyPGac9zxBYHMY69oaaEisxSQGcGhrThCDBzXxYbXHU+I1pO+pX3hvEpgh2VcQQZ/I7Fjqw4BtlrnEhWePGEzN7Yb3TOvOlU+q/TgHtFbcGR/sXxITmnPhPByTtESE7ka0IQa+0ampPUguLnBoL3kCW00A+a8FBxpWc4LOESPtAfhfAyq/HlMMDthGdlfkzpMSVBdo+1FtwnF+2e+IXHMgsyvhg6gyEONSdZKDWVlwhBiHNiw3Ed1sRpI8gV+oCdTQah7lY5t/Z62WVrYsWzWiC2hER0N7QDqziM0+qszFRjRiiNDsduiGJDe4NhxXGb2PNGte69zSaTNQTfK4L50vDx5L89qwhCaZPiw2D/ae1pPymblTOODGnEbFfYrC/IDJtjR2nOy7nQ2HuyuLhWcwJSrVGDsBWy2ZUSFAjx6nKe2G9wnrm+VTW6c0Gw2RQ8ZhBb+UCCPkCFzJ7rfM7Oax/gTD1twZGJhPiQXtOfCcCAd0SE6l20T2SWmsX/bCHhOyCLDbkRGnJjM/IfKZM9YM5g+WooPTEyzW38N5TRoKk9TKaNBUnqZTR3uPqgaO9x9UaJVNSepBNGpqT1II1ut1/DcEH0RJog4PdqF59N5UaNBVx6mVL3SuvKjR3uPqgaO9x9U0ampPUgmjU1J6kEAlnOv4IAEs51/BAO86mwbOaAd51Ng2c0Ayqm7UPcoAGVU3ah7lRpeHjyU6Xh48lBzqDR1nbuCAc6g0dZ27gs8fSKcPwjBlqsrB/wDbFWiCZ0FALz7BZ3+kVIYRgjZZWf8AdioLFxEuJwRDA/0saZ2Z6sMmWa2/qpVe4iX/AIohgXmLG8s9WFo0FSeplBlTG7YnQsL2sPBGU9r2kjSa5jSCNusfMEal1fYfAZt1us9nkSxzwYkp0htzoldVARPaQtTdo+y1ktrQ21wGxiJ5JMw8bQ17SHNG6ck7OdlbHg9p+rQGwy6jiMpzzrDctxLiN00HaWSzMgMaxjWta0BrWNEmgC5rQLgqwx99l2xrH9caz7aC5uUWipgkyIMr8lxDpm4ZStQCWc6/huC4uhhwOWBIgjJNRI0MxrmgxP8AFOTkAnJnOUzKcpTldOU6rQP0f+yzIdldbYjB8SK5whuIqITaTE7puDvmAF6kYr8FGL8Y2NgM5huVEyPOFlZHlKS9bChiQDQGsaAGtAkJCgAAuA2IItEBsZrmPaHQ3AhzXAEOBoQQbxuWSe3+ARYLfHgNBDA7Kgzn/duzmSJ0pTyZ7Wla50vDxXT9ouy9kwgA20wGRA2gcZhzdoa9pBH3yQZX7JYGdb7dAgHKcYsUfEM5uyJ5UZ5J15Ica61rqyWVkJjYMFrWMYA0BokGjYAur7Pdk7HYcoWOA2GXUc+bnPlOcst5LvKcl3ZMs1t/DeUFW4/8AwX2H6zkgRoDoYywKmG9wYWuOurgR8jtK8X9Ha3vbb48IaMSzkkaspj25B8g9/3qy8d4AwNaBrLoE9v9/Dqqq+j6/wDGjqf+2iyH6cNBpDR3uPqmjU1J6kE0ampPUggEs51/DcEACWc6/huCNHed5DYgHed5DZzRonU0Goe5QfSaJNEHB5A3k3KNGpqT1IKXECpv6oFAEs51/BAAlnOv4IB3nUlcNnNAO86krhs5qAMqpu1D3KDxmMfGBCwZDbNvxI7wTCgzlS74kQ6mzuF5N1xIoLDuMbCVqcS+1RGCdGQXGGwbpMkT5klfj7YYZfhC3xo1XGJFLYQ2MnkwmgfKXmTtWi+weL2zWCE0fDZEjyHxY7mguLu81hOg0GlL5VQUDgTGRhKykFtqiRBOsOM4xGEbDlHKH6JBWg8X/buDhWFmD4UZgHxYRNQLsph7zTt1XHVP4dvcXdmwlDOQxkK0NGZHa2VdTXhumPUathzkRa8E2y90G0wXff7OaR5EFBsEnut8zs5rO/0iWgYRgj/hWf8Adiq2MXPbyFhOBmgMtDB9rCndqy2z0mk/caHUTU30iWSwjB/5Vk/82KgsfES+WCIchUxY37etWFo73H1Ve4iXAYIh0qYsaQ/TVhaNTUnqQQNGpqT1IIBLOdfw3BAJZzr+G4IB3neQ2c0ADvO8hs5oBOpu1D3KAZVTdqHuVGl4ePJA0vDx5KdLw8U0vDxQmdBQC8+wQCZ0FALz7BCe63zOzmhPdb5nZzQmWa2/hvKATLNbfw3lNGgqT1Mpo0FSeplNHe4+qDwmO5oGBrTM1LoEz/jw1VX0fXywo7/losv14atfHWyWBrVM1Jgf+RCoFVH0fXAYUd/y0X9qGg0gBLOdfw3BAO87yGzmgHed5DZzQCdTQC4e5QAJ1NBqHuUbnV7ureo0vDxUg5V2jxQfSaIpQfN0hnFQB3nUlcNnNS5us6rlxAyqm7UPcoAGVU3ah7lJZfh48k0vDx5Ic6g0dZ27ggxzhSyPsFsiQ+/Z45yZihyHzY7eCAD8itX9lu0cHCNnZGs7s0iTx3mPkMqGRqInfsIIvC8Tjdxc/Xx9ZsrR9Zhtk5twitFzfGNR13HVKlOx3aq04KtJiQ535MaC6YDwDVrh3XCsnSmDPUSCGuSe63zOzmvI4xOwsHCcEMkGWhgPwo0rteS+VS07NV439v2W7RwLfZ2RrK6YdRwOkx3ea8aiPWhEwQV2+jQVJ6mUGP3C14JtvegWiC7yI4Pa4eRBXYYxe1bcKRYEfJLHts7WRW93LD3klp2EOEvu3rQWMXsJBwnAk7NtDZ/CiyrP8l21h9LxvzBhvBEayRnwI7CyIwyIN25wOsG8FBovEQQMEQz/AL2NLbp3KwgJZzr+G4KvcREhgiGT/pY0v19SsIDvOpsGzmgAd53kNnNAMqpu1D3KAZVTdqHuVGl4ePJA0vDx5KdLw8VGl4eKkmdBQaz7BAJnQUGs+wQnut8zs5oT3W+Z2c0Jlmtv4bygEyzW38N5TRoKk9TKaNBUnqZTR3uPqgaO9x9U0ampPUgmjU1J6kEAlnOv4bgg8NjrZ+JrUTfOB5f2iEqo+j6QMKO3WaLX9KGrXx1tJwNaidsCQ2f2iEqo+j6B+FDPVZov7UNBpACdTQah7lRpeHiml4eKaXh48kDS8PHkpDpmQuF59ghM6C7WfYID3W6r9yD6SRJIg4ObM1uGr3K46Xh48lyc2d93FcTnUGjrO3cEA51Bo6zt3BSTOgoBefYITOgoBefYIT3W+Z2c0Anut8zs5qrsbWLJtsBtNkbK1NE3sFBGAGs6n7DruOoq0SZZrb+qlNGgqT1MoMjdje1dpwVaTEhzlPJjQXTDXgGrXDuuFZG8GeokHUXZbtHAt1nbaLO7KDqOaZZbXyqx7e6R90pETBBXhcbeLEWxptNlAFrAm9goIwHoHgXHXcdRVL9je1VowVaviQgb8mNBdMB7QatcO64GcjeDtEwQ1zo1NSepBeRxh9hYWFIGeQyOwH4MWWjryHS0mk/deN/b9lu0cC32dtpgvymmhadKG7WxzdTq+dCJggrtwO87yGzmg8VihwRFsmDxBtDSyJDjRgWm7SmCDrBEiDvXtQJ1N2oe5QCdTdqHuVGl4ePJA0vDx5KdLw8VGl4eKkmdBQC8+wQCZ0FALz7BCe63zOzmhPdb5nZzQmWa2/hvKATLNbfw3lNGgqT1Mpo0FSeplNHe4+qBo73H1TRqak9SCaNTUnqQQCWc6/huCABLOdfw3BAO87yGzmgHed5DZzQCdTQah7lB4bHWCcDWomlYEh/8iFUqp/o+sH4UM/8AVov7UNWxjrJOBrWbh9hLf/aYSqf6PzJ4UI/4aLP9aGg0hpeHjyUkzoLtZ9ghM6C7WfYIT3W+Z2c0Anut8zs5qQZZo/p81BMs1t/DeVIk2gvPUyg5yREQcHgmmrXv3KCZ0FALz7BS+ZoKDWfYKCe63zOzmgE91vmdnNCZZrb+qlCZZrb+qlNGgqT1MoGjQVJ6mU0d7j6po73H1TRqak9SCBo1NSepBVdjaxZC2tda7MA21ATewSDYwFw8ew67jqItECWc6/huCAd53kNnNBkXsd2ptGCrV8SGDQ5MaC+YDwDVrh3XCsnSmDO8Eg6j7L9oYGEYDbRAdNlxYZZTHjSa8aiPulIiYIK8LjYxZi3Nda7K0NtIE3MoBGaBr2P2HXcdRFK9j+1NowVacuHOU8mPAdMNe0GrXDuuFZGUwZ3gkENdaXh48lOldo8V1PZjtFBwjAbHs7pwzRzTR7XyzmOb3SJj5zBEwZrtiZ0FBrPsEAmdBQC8+wQnut8zs5oT3W+Z2c0Jlmtv4bygEyzW38N5TRoKk9TKaNBUnqZTR3uPqgaO9x9U0ampPUgmjU1J6kEAlnOv4bggASznX8NwQDvO8hs5oB3neQ2c0AnU0Goe5QAJ1NALh7lRpeHiml4eKaXh48kHiMdbycDWuVw+B5/2mEqm+j82eFDW+zRf2oatnHW/8TWuVw+r/wDkwqBVN9H4H8KHfZov7UNBpEnut8zs5oTLNbfw3lCZZrb+G8po0FSeplA0aCpPUyjRk7yfVNHe4+qNEqmpPUgg+iIiDg8m4eZ2KCZZrb+qlS92oX8N6jRoKk9TKBo0FSeplNHe4+qaO9x9U0ampPUggaNTUnqQQCWc6/huCASznX8NwQDvOpsGzmgAd51Ng2c0Ayqm7UPcoBOpu1D3KjS8PHkgaXh48lV+NjFoLcHWqyNAtLRntuEYDg8ajruOoq0dLw8UJnQUAvPsEGRex3aq0YKtBiQ535MaC6YD2g1a4d1wrJ0pgz1Eg6j7L9o4GELOyNZXTaaOB0obu8xzdThP5VBEwQV4XGzizbbQ602RoFqaJvYKNjAC7c/Yddx1FUr2R7VWrBVodEhGR0IsF4OS6ROa9tCCDORvFdpBDXZMs1t/DeU0aCpPUyqYs2P2GG51ieHa5RmkT+ZYCucPH5BE/wCxxSdZ+Kz+VBcmjvcfVNGpqT1IKm4ePyDf9Tik7fis/lRmPyDOZscQn862n/SguQCWc6/huCAd53kNnNU2MfkEmZscQ7B8Vv8AKjsfkEmtjiUuHxW/yoLkAnU0AuHuVGl4eKpx+PyCTWxxJbPit9c1ImP2CafU4stf2rf5UFx6Xh48lJM6C7WfYKm34/YMpfU4gH51l36q6vDmPmK5hbZLM2CTQRIj8sjeGBoAPzJ+SDvPpCdpWQ7MywsIMSI5r4g/JhtM2z2EvDZbmlee+jngt7rTaLTLNZCEIGVMp7muNdwh3f7YVd4KwZa8K2vJZlRo8R03vcTIDW97+60fwAFwWpux3ZyHg2yQ7NCznATe+UsuIdN5GoagNgA1IO70aCpPUymjvcfVNHe4+qaNTUnqQQNGpqT1II1squv4bggEs51/DcEaO87yGxB9Jok0QcHulQXnqqjR3uPquTqbyVxa2VTU9UCBo1NSepBAJZzr+G4I1vedfwRrZ1d5DYgAd53kNnNAJ1N2oe5QNmZm7UPcoRlX6PFBGl4ePJTpeHijhlU7vFHCdBQaz7BAJnQUAvPsEJ7rfM7OaO/JbTfsUkSEm9b0EEyzW38N5Xj+2OLaw4QOVEY5kc/+tCIa873ggtdsmRPUCvYSyRIVJ6mUAyd5PqgpuNiDgi62Rdw+Cwn78oKH4goQFbbE+Qgt/nVytbKpqeqBGt7zr+G4IKaOIKEBW2xP8lv86DEDClM22IP8Fv8AOrla3W7yGxA2ZmbhcPcoKaZiBhSn9diD/Bbd+ukPEFCNfrsSWr7Fv86uUjKv0dm1HDKp3eKCmYeIKEbrbElt+C3+dG4goRNLbEpr+C3+dXM6tBQaz7BHbG037EFM/wD8ChEyFtib/sW/zr9lhxEWRrh8W0R4sjMgZDGy30J+4hW2RKjf6b0lkiQqeqlB1uBMB2ewwxBssFsMawBUm7Ke41cd5K7HR3uPqgGSNpPqgbKpqT1IIGjU1J6kEAlnOv4bgjWyqb+G4I1ved5DYgAd53kNnNGidTQah7lA2ZmbtQ9ypAJO7ig5zRJogIiIBQoiAUUoggIERACBEQEREBCiIBQoiAUUoggIERACIiAiIgFCiIBQoiC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2" name="AutoShape 8" descr="data:image/jpeg;base64,/9j/4AAQSkZJRgABAQAAAQABAAD/2wCEAAkGBxQSEhQUExQVFhUXFRQYFhYYFBUdFxsXHRUXFxQaGhQYHCggGCUoHBUUITEhJSksLjouFx8zODMsOCgtLisBCgoKBQUFDgUFDisZExkrKysrKysrKysrKysrKysrKysrKysrKysrKysrKysrKysrKysrKysrKysrKysrKysrK//AABEIAOEA4QMBIgACEQEDEQH/xAAcAAEAAwADAQEAAAAAAAAAAAAAAQcIAgUGAwT/xABQEAABAgMCCwYCBAsECQUBAAABAAIDESEEMQUHEiIyQVFhseHwBkJygaHBE3EIFCORFSVSc4KSssLR0vEkM4OTU1RiY2R0orO0Q0SEo8MX/8QAFAEBAAAAAAAAAAAAAAAAAAAAAP/EABQRAQAAAAAAAAAAAAAAAAAAAAD/2gAMAwEAAhEDEQA/ALuJJO7WVBfMyHmfZHzNB5n+Cgnut8zs5oJc+sh5nYjnyoKnqpUGma2/qpTRoKuPUyglz5UvKOdIVqSo0amrj6pdV1/VAgnKkJm/qgQOkJupuUASznf0QCec6krhs3lBLXazTd/FGOnW4av4qAMqpu1D3K8x2gxgYPspLY9pZMGRhsm9875OawHI/Skg9Q10/lxQOmaXbdvyVTYQx8WMGUOz2h42n4bJ/LOJX5xj8s9AbJGaNoewmW4UQXDlzMh5n2Rz6yHmdirvBWObBkaTS+JZyafaw6frQy4eZkvdWC3wozA6zxGRWm57HBzd5LmoP1OfqFTw3lHPlS8qNGgq49TKaO9x9UEudIbTsQukJm/qgUaNTUnqQQCWc6/ggkOkJuRrtZpuUAd51Ng2c1AGVU3ah7lByY4mpoNX8SjHTrq4rjpeHjyQ51Bo6zt3BByDpml23b8ky5mQu1n2CgmdBQC8+wQnut8zs5oJL6yHmdiOfqF/D5qCZZrb+qlNGgqT1MoJc+VBU9VU5Ut5K46O9x9UaJVN56kEH0REQcHuNw8zsUGma2/qpUvdKgvPUyo0aCrj1MoGjQVceplNGpq4+qaN9XH1S6rr+qBAuq6/qgQCWc7+iASznf0QCec6krhs3lAAnnOpK4bN5XT9p+0lnsMEx7U/JYKMYKve7UGt1n0F5kF9e0WG4Vjs8S0xzKHDEw0aTnXNaAbyTIAfesr9q+0lpwra/iPm5znBkGC2ZDATJrGDWSZVvJQd925xrWy3FzIbjZ7PqhsMnOH+8iCp+QkPneup7LYvbfbwHQYBEM3RYhyIctoJq/8ARBVt4tcUUKA1se3NbFj0IhmRhw9gIuiOGs3A3TllK1zXNbQChOzcEFF4OxBRDL41sYD3hDhFwnsD3ObP7l+y0YgmGjLa6esugAgfc8K6Se63zOzmhMs1t/VSgzhh3Elb4MzBdCtIFclrsiJLwvzfudNeLsVutuDLQch0Wyxm6TSC0nYHQ3CTx8wQth6NBVx6mV0vajstZbdC+HaoYeTovFIjTtY+9vyu2goPEYuMbsK1kQLWGwrS4gMeD9nFJoACf7tx2Gh1GZkrR0ampPUgso4w+wcfBcUB2fAeT8KMBQ68l/5LgPvvGuVo4lcYhtH9jtb8qMxv2ERxrEYBVh2vAE53kX1EyFugSznX8EA7zqSuGzmgHedSVw2c1AGVU3ah7lAAyqm7UPcppeHjyTS8PHkhzqDR1nbuCAc6g0dZ27gpJnQUAvPsEJnQUAvPsEJ7rfM7OaAT3W+Z2c0Jlmtv6qUJlmtv6qU0aCpPUygaNBUnqZTR3uPqmjvcfVNGpqT1IIGjU1J6kEa3W6/ggEs51/DcEaJ5zvIbEH0miTRBwe6V1SVGjfVx9VLyBvJUClXX9UCBdV1/VAgEs539EAlnO/ogE851JXDZvKABPOdSVw2bygGVU3ah7lAMqpu1D3K/HhjCAgwI0d2hChxIh/2gxpd7IKBx99rTaLWLJDP2Vn0tjoxGcf0Qckby9emxC9hw2H+EIzc98xABFWsq1zxO4uqAfyfEqewPYn2+3Q4biS+0RxluF4y3ziP8gXHyWwLNAaxjYUMBrGNawSuDQJBo8gEH1JnmtoBefYIT3W+Z2c0J7rfM7Oa+VqtLILHOc5rWtaXPc4gNa0CbnOcbkH1NM1t/VSmjQVceplUl2nx55LizB8Frmg1jxg7O25MIEEbiT5BdBYMeOEGvm+HZ4jZ5wyHNMtgcHU8wUGjNHe4+qaNTUnqQXkOwOMGzYTacmbLQ0TfAcZuAnKbD32zlW+omBML14Es51/BB12H8CwrZZ4kG0tmx7Zb2nuuadTgZEFZOw3g2Pgy2uhTLY0CI1zIgEpyIdDe35iRl5LYQHedTYNnNUt9IvAmUyz21okQTAfSpaZvhknVIh4/TCCz+xmHW4QscG1UGU3OaO7EacmIPJwMt0iu50vDx5Kk/o4YTmLVZHGgLY7RvMocThCV2E5VBo6zt3BAOdQaOs7dwUkzoKAXn2CEzoKAXn2CE91vmdnNAJ7rfM7OaEyzW39VKGma2/qpTRoKk9TKBo0FSeplNHe4+qaO9x9U0ampPUggaNTUnqQQCWc6/huCASznX8NwQDvOpsGzmgAd51Ng2c0bWpu1D3KATqbtQ9yjTlV7vFB9JoilB83SFTf1QKAJZzv6KXADOOq5QBPOdSVw2bygATznUlcNm8oBlVN2oe5QDKqbtQ9yo0vDx5IGl4ePJeQxu2sswRbC2gyGsntyojGEDycV68nKoNHWdu4Lx+N+D8TBFsa0aLGOP6MVjj6AlBSmIux/EwvCJ7kOM8fqFn7604T3W+Z2c1mTEVacnC8IGhiQ4zAd+Rl8GFabNM1t/VSgEyzW39VKpv6Q+HnQ4cCxMdIRZxY20taQIbfkXZR/QCuTRoKuPUys7fSJb+MYNf/asJ/zYqD82KbFy3CIdaLQXCzsfkNY0ydEeAC4ZWpoBEyK1oRJWTh3Etg+JBIgNdZ4vdeIkR7crUHMiOMx8pFffERIYIhn/AHsb56asICWc6/ggx5YbXHwZbg4DJjWaKQ4aiWktiNJ2EZQ+RWvbDaGxYbIwOY9jXs8LgHA/cVlXGsfxtbaS+1/catKdhWzwbYCbhY7LIf4DKlB3gGVU3ah7leJxzQPi4ItR1M+E9u8iKyv3TXtdLw8eS8XjlteTge17CIbBvJisFPKaCnsQkXJwq1s/7yBGaflIPl/0LSxM6CgF59gs0YhbKX4WafyIMZx+RAZ++tLk91vmdnNAJ7rfM7OaEyzW39VKEyzW39VKaNBUnqZQNGgqT1Mpo73H1TR3uPqmjU1J6kEDRqak9SCASznX8NwQCWc6/huCAd53kNnNAA7zvIbOaATqbtQ9ygGVU3ah7lRpeHjyQNLw8eSkHKu0eKaV2jxQOmZC4Xn2CD6SRJIg4ObWZ1XfxUAZVTdqHuVLmzNbhq/iuOl4ePJA0vDx5ITlUGjrO3cEJyqDR1nbuCkmdG0AvPsEAmdG0AvPsF+LDdgFos8azaosKJDJ2ZTS2fzrNftJ7rfM7OaEyzW39VKDHeAbc+wW6FFcC10COMtuvNdkxW/dlBbAgRmljXMOUHgOadoImDPZIrOmPfsobLbfrLf7q05xP5MYD7QbsqjhvLti9liH7btiwfqEU/bQwfgT78IVyJ7WVp+T4Sgt3R3uPqs7fSJafwjBnf8AVWfL+9irROjU1J6kFnb6RIP4Rgzv+qs8vtYqCx8RAAwRDJ/0saX66sIDvOpK4bOar3EQ0fgmGTcIsaX696sEDKqbtQ9ygyhjWd+Nrb+d/catKdhm5WDbBO4WOy+f2LPRZqxrO/G1t/O/uNWlew2dg2wDV9Tss9/2DKIO7OdQaOs7dwVN/SMw+1sKz2NhznO+M8DU1oLYYPzcXH9BWvhzC8KywIkaK7IhQ2ze70DWjWSZADaQsm9osLRcJ210UtJfGe1sKEDOQmGwobfQbySdaCz/AKOGCSTarVLU2C13/XE//JXiTLNbf1UrouxOABg+xQbK2Re1s4jtRiOznn7zIbgF3ujQVJ6mUDRoKk9TKaO9x9U0d7j6po1NSepBA0ampPUggEs51/DcEAlnOv4bggHedTYNnNAA7zvIbOaAZVTdqHuUAyqm7UPcqNLw8eSBpeHjyU6V2jxUaXh4qSZ0FALz7BAJnQUAvPsEB7rdV+5Ce63zOzmpBlmjr5oOckSSIODmz+XFcScqg0dZ27guTwTTVr37lBM6NoBefYIBM6NoBefYIT3W+Z2c0J7rfM7OaEyzW39VKATLNbf1Upo0FXHqZTRoKuPUymjvcfVB1Pans/BttliWeOCREucNJrxVjm7JH0mDQqk+xuKa1swgfjudBhWaI0iMwydFNHM+Cd4lM6qi+7QWjU1J6kEAlnOv4IAEs539Fnb6RJJwjB32VlN3xYq0SB3nUlcNnNZ2+kS4nCME/wDCsl8vixUFj4iGTwTDncIsb9vWrB0vDx5KvsRDJ4Jhzu+LG889WCc6g0dZ27ggyfjVI/C1t/O/utWlewxJwbYALvqdlmf8BlAs1Y1Zfha2/nf3WrSvYd34tsAH+p2WZ2fYMQdJjW7GPwnZmsgxHNiQS57YZdKE8ylJ3+1fku1ZRnfMeUxNYuX2d/1y1sLY1RBhOFYYudEeNTjUAbCTrEriJlmtv6qU0aCpPUygaNBUnqZTR3uPqmjvcfVNGpqT1IIGjU1J6kEAlnOv4bggEs51/DcEA7zvIbOaAB3nU2DZzQCdTdqHuUAnU3ah7lRpeHjyQNLw8eSnS8PFNLw8UJnQUAvPsEAmdBQC8+wQnut8zs5oT3W+Z2c0Jlmtv4bygEyzW38N5QSbQVJ6mU0aCpPUyjRk7yfVB9EREHB8zQeZ/goJ7rfM7Oal5Nw8zsUEyzW39VKATLNbf1Upo0FXHqZTRoKuPUymjvcfVA0d7j6po1NSepBNGpqT1IIBLOdfwQAJZzr+CAd51JXDZzQDvOpK4bOagDKqbtQ9ygAZVTdqHuVnf6RL54Rgn/hWS/zYtVojS8PHks8fSJePwjBl/qrP+7FQWLiIaTgiGLh8WNPfn3KwyZ0FALz7BV5iImcEQwKfaxpn9PUrDJ7rfM7OaDJuNQD8LW387+61aW7Du/FtgDb/AKnZfL7FlSs0402/ja2/nj+y1ej7R4zorbHZbFYnmE2HZbMyPGac9zxBYHMY69oaaEisxSQGcGhrThCDBzXxYbXHU+I1pO+pX3hvEpgh2VcQQZ/I7Fjqw4BtlrnEhWePGEzN7Yb3TOvOlU+q/TgHtFbcGR/sXxITmnPhPByTtESE7ka0IQa+0ampPUguLnBoL3kCW00A+a8FBxpWc4LOESPtAfhfAyq/HlMMDthGdlfkzpMSVBdo+1FtwnF+2e+IXHMgsyvhg6gyEONSdZKDWVlwhBiHNiw3Ed1sRpI8gV+oCdTQah7lY5t/Z62WVrYsWzWiC2hER0N7QDqziM0+qszFRjRiiNDsduiGJDe4NhxXGb2PNGte69zSaTNQTfK4L50vDx5L89qwhCaZPiw2D/ae1pPymblTOODGnEbFfYrC/IDJtjR2nOy7nQ2HuyuLhWcwJSrVGDsBWy2ZUSFAjx6nKe2G9wnrm+VTW6c0Gw2RQ8ZhBb+UCCPkCFzJ7rfM7Oax/gTD1twZGJhPiQXtOfCcCAd0SE6l20T2SWmsX/bCHhOyCLDbkRGnJjM/IfKZM9YM5g+WooPTEyzW38N5TRoKk9TKaNBUnqZTR3uPqgaO9x9UaJVNSepBNGpqT1II1ut1/DcEH0RJog4PdqF59N5UaNBVx6mVL3SuvKjR3uPqgaO9x9U0ampPUgmjU1J6kEAlnOv4IAEs51/BAO86mwbOaAd51Ng2c0Ayqm7UPcoAGVU3ah7lRpeHjyU6Xh48lBzqDR1nbuCAc6g0dZ27gs8fSKcPwjBlqsrB/wDbFWiCZ0FALz7BZ3+kVIYRgjZZWf8AdioLFxEuJwRDA/0saZ2Z6sMmWa2/qpVe4iX/AIohgXmLG8s9WFo0FSeplBlTG7YnQsL2sPBGU9r2kjSa5jSCNusfMEal1fYfAZt1us9nkSxzwYkp0htzoldVARPaQtTdo+y1ktrQ21wGxiJ5JMw8bQ17SHNG6ck7OdlbHg9p+rQGwy6jiMpzzrDctxLiN00HaWSzMgMaxjWta0BrWNEmgC5rQLgqwx99l2xrH9caz7aC5uUWipgkyIMr8lxDpm4ZStQCWc6/huC4uhhwOWBIgjJNRI0MxrmgxP8AFOTkAnJnOUzKcpTldOU6rQP0f+yzIdldbYjB8SK5whuIqITaTE7puDvmAF6kYr8FGL8Y2NgM5huVEyPOFlZHlKS9bChiQDQGsaAGtAkJCgAAuA2IItEBsZrmPaHQ3AhzXAEOBoQQbxuWSe3+ARYLfHgNBDA7Kgzn/duzmSJ0pTyZ7Wla50vDxXT9ouy9kwgA20wGRA2gcZhzdoa9pBH3yQZX7JYGdb7dAgHKcYsUfEM5uyJ5UZ5J15Ica61rqyWVkJjYMFrWMYA0BokGjYAur7Pdk7HYcoWOA2GXUc+bnPlOcst5LvKcl3ZMs1t/DeUFW4/8AwX2H6zkgRoDoYywKmG9wYWuOurgR8jtK8X9Ha3vbb48IaMSzkkaspj25B8g9/3qy8d4AwNaBrLoE9v9/Dqqq+j6/wDGjqf+2iyH6cNBpDR3uPqmjU1J6kE0ampPUggEs51/DcEACWc6/huCNHed5DYgHed5DZzRonU0Goe5QfSaJNEHB5A3k3KNGpqT1IKXECpv6oFAEs51/BAAlnOv4IB3nUlcNnNAO86krhs5qAMqpu1D3KDxmMfGBCwZDbNvxI7wTCgzlS74kQ6mzuF5N1xIoLDuMbCVqcS+1RGCdGQXGGwbpMkT5klfj7YYZfhC3xo1XGJFLYQ2MnkwmgfKXmTtWi+weL2zWCE0fDZEjyHxY7mguLu81hOg0GlL5VQUDgTGRhKykFtqiRBOsOM4xGEbDlHKH6JBWg8X/buDhWFmD4UZgHxYRNQLsph7zTt1XHVP4dvcXdmwlDOQxkK0NGZHa2VdTXhumPUathzkRa8E2y90G0wXff7OaR5EFBsEnut8zs5rO/0iWgYRgj/hWf8Adiq2MXPbyFhOBmgMtDB9rCndqy2z0mk/caHUTU30iWSwjB/5Vk/82KgsfES+WCIchUxY37etWFo73H1Ve4iXAYIh0qYsaQ/TVhaNTUnqQQNGpqT1IIBLOdfw3BAJZzr+G4IB3neQ2c0ADvO8hs5oBOpu1D3KAZVTdqHuVGl4ePJA0vDx5KdLw8U0vDxQmdBQC8+wQCZ0FALz7BCe63zOzmhPdb5nZzQmWa2/hvKATLNbfw3lNGgqT1Mpo0FSeplNHe4+qDwmO5oGBrTM1LoEz/jw1VX0fXywo7/losv14atfHWyWBrVM1Jgf+RCoFVH0fXAYUd/y0X9qGg0gBLOdfw3BAO87yGzmgHed5DZzQCdTQC4e5QAJ1NBqHuUbnV7ureo0vDxUg5V2jxQfSaIpQfN0hnFQB3nUlcNnNS5us6rlxAyqm7UPcoAGVU3ah7lJZfh48k0vDx5Ic6g0dZ27ggxzhSyPsFsiQ+/Z45yZihyHzY7eCAD8itX9lu0cHCNnZGs7s0iTx3mPkMqGRqInfsIIvC8Tjdxc/Xx9ZsrR9Zhtk5twitFzfGNR13HVKlOx3aq04KtJiQ535MaC6YDwDVrh3XCsnSmDPUSCGuSe63zOzmvI4xOwsHCcEMkGWhgPwo0rteS+VS07NV439v2W7RwLfZ2RrK6YdRwOkx3ea8aiPWhEwQV2+jQVJ6mUGP3C14JtvegWiC7yI4Pa4eRBXYYxe1bcKRYEfJLHts7WRW93LD3klp2EOEvu3rQWMXsJBwnAk7NtDZ/CiyrP8l21h9LxvzBhvBEayRnwI7CyIwyIN25wOsG8FBovEQQMEQz/AL2NLbp3KwgJZzr+G4KvcREhgiGT/pY0v19SsIDvOpsGzmgAd53kNnNAMqpu1D3KAZVTdqHuVGl4ePJA0vDx5KdLw8VGl4eKkmdBQaz7BAJnQUGs+wQnut8zs5oT3W+Z2c0Jlmtv4bygEyzW38N5TRoKk9TKaNBUnqZTR3uPqgaO9x9U0ampPUgmjU1J6kEAlnOv4bgg8NjrZ+JrUTfOB5f2iEqo+j6QMKO3WaLX9KGrXx1tJwNaidsCQ2f2iEqo+j6B+FDPVZov7UNBpACdTQah7lRpeHiml4eKaXh48kDS8PHkpDpmQuF59ghM6C7WfYID3W6r9yD6SRJIg4ObM1uGr3K46Xh48lyc2d93FcTnUGjrO3cEA51Bo6zt3BSTOgoBefYITOgoBefYIT3W+Z2c0Anut8zs5qrsbWLJtsBtNkbK1NE3sFBGAGs6n7DruOoq0SZZrb+qlNGgqT1MoMjdje1dpwVaTEhzlPJjQXTDXgGrXDuuFZG8GeokHUXZbtHAt1nbaLO7KDqOaZZbXyqx7e6R90pETBBXhcbeLEWxptNlAFrAm9goIwHoHgXHXcdRVL9je1VowVaviQgb8mNBdMB7QatcO64GcjeDtEwQ1zo1NSepBeRxh9hYWFIGeQyOwH4MWWjryHS0mk/deN/b9lu0cC32dtpgvymmhadKG7WxzdTq+dCJggrtwO87yGzmg8VihwRFsmDxBtDSyJDjRgWm7SmCDrBEiDvXtQJ1N2oe5QCdTdqHuVGl4ePJA0vDx5KdLw8VGl4eKkmdBQC8+wQCZ0FALz7BCe63zOzmhPdb5nZzQmWa2/hvKATLNbfw3lNGgqT1Mpo0FSeplNHe4+qBo73H1TRqak9SCaNTUnqQQCWc6/huCABLOdfw3BAO87yGzmgHed5DZzQCdTQah7lB4bHWCcDWomlYEh/8iFUqp/o+sH4UM/8AVov7UNWxjrJOBrWbh9hLf/aYSqf6PzJ4UI/4aLP9aGg0hpeHjyUkzoLtZ9ghM6C7WfYIT3W+Z2c0Anut8zs5qQZZo/p81BMs1t/DeVIk2gvPUyg5yREQcHgmmrXv3KCZ0FALz7BS+ZoKDWfYKCe63zOzmgE91vmdnNCZZrb+qlCZZrb+qlNGgqT1MoGjQVJ6mU0d7j6po73H1TRqak9SCBo1NSepBVdjaxZC2tda7MA21ATewSDYwFw8ew67jqItECWc6/huCAd53kNnNBkXsd2ptGCrV8SGDQ5MaC+YDwDVrh3XCsnSmDO8Eg6j7L9oYGEYDbRAdNlxYZZTHjSa8aiPulIiYIK8LjYxZi3Nda7K0NtIE3MoBGaBr2P2HXcdRFK9j+1NowVacuHOU8mPAdMNe0GrXDuuFZGUwZ3gkENdaXh48lOldo8V1PZjtFBwjAbHs7pwzRzTR7XyzmOb3SJj5zBEwZrtiZ0FBrPsEAmdBQC8+wQnut8zs5oT3W+Z2c0Jlmtv4bygEyzW38N5TRoKk9TKaNBUnqZTR3uPqgaO9x9U0ampPUgmjU1J6kEAlnOv4bggASznX8NwQDvO8hs5oB3neQ2c0AnU0Goe5QAJ1NALh7lRpeHiml4eKaXh48kHiMdbycDWuVw+B5/2mEqm+j82eFDW+zRf2oatnHW/8TWuVw+r/wDkwqBVN9H4H8KHfZov7UNBpEnut8zs5oTLNbfw3lCZZrb+G8po0FSeplA0aCpPUyjRk7yfVNHe4+qNEqmpPUgg+iIiDg8m4eZ2KCZZrb+qlS92oX8N6jRoKk9TKBo0FSeplNHe4+qaO9x9U0ampPUggaNTUnqQQCWc6/huCASznX8NwQDvOpsGzmgAd51Ng2c0Ayqm7UPcoBOpu1D3KjS8PHkgaXh48lV+NjFoLcHWqyNAtLRntuEYDg8ajruOoq0dLw8UJnQUAvPsEGRex3aq0YKtBiQ535MaC6YD2g1a4d1wrJ0pgz1Eg6j7L9o4GELOyNZXTaaOB0obu8xzdThP5VBEwQV4XGzizbbQ602RoFqaJvYKNjAC7c/Yddx1FUr2R7VWrBVodEhGR0IsF4OS6ROa9tCCDORvFdpBDXZMs1t/DeU0aCpPUyqYs2P2GG51ieHa5RmkT+ZYCucPH5BE/wCxxSdZ+Kz+VBcmjvcfVNGpqT1IKm4ePyDf9Tik7fis/lRmPyDOZscQn862n/SguQCWc6/huCAd53kNnNU2MfkEmZscQ7B8Vv8AKjsfkEmtjiUuHxW/yoLkAnU0AuHuVGl4eKpx+PyCTWxxJbPit9c1ImP2CafU4stf2rf5UFx6Xh48lJM6C7WfYKm34/YMpfU4gH51l36q6vDmPmK5hbZLM2CTQRIj8sjeGBoAPzJ+SDvPpCdpWQ7MywsIMSI5r4g/JhtM2z2EvDZbmlee+jngt7rTaLTLNZCEIGVMp7muNdwh3f7YVd4KwZa8K2vJZlRo8R03vcTIDW97+60fwAFwWpux3ZyHg2yQ7NCznATe+UsuIdN5GoagNgA1IO70aCpPUymjvcfVNHe4+qaNTUnqQQNGpqT1II1squv4bggEs51/DcEaO87yGxB9Jok0QcHulQXnqqjR3uPquTqbyVxa2VTU9UCBo1NSepBAJZzr+G4I1vedfwRrZ1d5DYgAd53kNnNAJ1N2oe5QNmZm7UPcoRlX6PFBGl4ePJTpeHijhlU7vFHCdBQaz7BAJnQUAvPsEJ7rfM7OaO/JbTfsUkSEm9b0EEyzW38N5Xj+2OLaw4QOVEY5kc/+tCIa873ggtdsmRPUCvYSyRIVJ6mUAyd5PqgpuNiDgi62Rdw+Cwn78oKH4goQFbbE+Qgt/nVytbKpqeqBGt7zr+G4IKaOIKEBW2xP8lv86DEDClM22IP8Fv8AOrla3W7yGxA2ZmbhcPcoKaZiBhSn9diD/Bbd+ukPEFCNfrsSWr7Fv86uUjKv0dm1HDKp3eKCmYeIKEbrbElt+C3+dG4goRNLbEpr+C3+dXM6tBQaz7BHbG037EFM/wD8ChEyFtib/sW/zr9lhxEWRrh8W0R4sjMgZDGy30J+4hW2RKjf6b0lkiQqeqlB1uBMB2ewwxBssFsMawBUm7Ke41cd5K7HR3uPqgGSNpPqgbKpqT1IIGjU1J6kEAlnOv4bgjWyqb+G4I1ved5DYgAd53kNnNGidTQah7lA2ZmbtQ9ypAJO7ig5zRJogIiIBQoiAUUoggIERACBEQEREBCiIBQoiAUUoggIERACIiAiIgFCiIBQoiC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2" name="Group 81"/>
          <p:cNvGrpSpPr/>
          <p:nvPr/>
        </p:nvGrpSpPr>
        <p:grpSpPr>
          <a:xfrm>
            <a:off x="0" y="2667000"/>
            <a:ext cx="9144000" cy="2286000"/>
            <a:chOff x="2133600" y="914400"/>
            <a:chExt cx="7010400" cy="2286000"/>
          </a:xfrm>
        </p:grpSpPr>
        <p:grpSp>
          <p:nvGrpSpPr>
            <p:cNvPr id="3" name="Group 38"/>
            <p:cNvGrpSpPr/>
            <p:nvPr/>
          </p:nvGrpSpPr>
          <p:grpSpPr>
            <a:xfrm>
              <a:off x="2133600" y="914400"/>
              <a:ext cx="7010400" cy="2286000"/>
              <a:chOff x="0" y="1295400"/>
              <a:chExt cx="9144000" cy="2286000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0" y="1295400"/>
                <a:ext cx="9144000" cy="1905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Freeform 75"/>
              <p:cNvSpPr/>
              <p:nvPr/>
            </p:nvSpPr>
            <p:spPr>
              <a:xfrm>
                <a:off x="7391400" y="3200400"/>
                <a:ext cx="1752600" cy="381000"/>
              </a:xfrm>
              <a:custGeom>
                <a:avLst/>
                <a:gdLst>
                  <a:gd name="connsiteX0" fmla="*/ 0 w 1752600"/>
                  <a:gd name="connsiteY0" fmla="*/ 0 h 533400"/>
                  <a:gd name="connsiteX1" fmla="*/ 1752600 w 1752600"/>
                  <a:gd name="connsiteY1" fmla="*/ 0 h 533400"/>
                  <a:gd name="connsiteX2" fmla="*/ 1752600 w 1752600"/>
                  <a:gd name="connsiteY2" fmla="*/ 533400 h 533400"/>
                  <a:gd name="connsiteX3" fmla="*/ 0 w 1752600"/>
                  <a:gd name="connsiteY3" fmla="*/ 533400 h 533400"/>
                  <a:gd name="connsiteX4" fmla="*/ 0 w 1752600"/>
                  <a:gd name="connsiteY4" fmla="*/ 0 h 53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52600" h="533400">
                    <a:moveTo>
                      <a:pt x="0" y="0"/>
                    </a:moveTo>
                    <a:lnTo>
                      <a:pt x="1752600" y="0"/>
                    </a:lnTo>
                    <a:lnTo>
                      <a:pt x="1752600" y="533400"/>
                    </a:lnTo>
                    <a:lnTo>
                      <a:pt x="0" y="5334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SERIAL</a:t>
                </a:r>
                <a:endParaRPr lang="en-US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5" name="Group 28"/>
            <p:cNvGrpSpPr/>
            <p:nvPr/>
          </p:nvGrpSpPr>
          <p:grpSpPr>
            <a:xfrm>
              <a:off x="2286000" y="990600"/>
              <a:ext cx="2371015" cy="1752600"/>
              <a:chOff x="-21771" y="914399"/>
              <a:chExt cx="2877642" cy="2006746"/>
            </a:xfrm>
          </p:grpSpPr>
          <p:pic>
            <p:nvPicPr>
              <p:cNvPr id="53" name="Picture 52" descr="IMG_7897 HASIL_KOMPRES.JPG"/>
              <p:cNvPicPr>
                <a:picLocks noChangeAspect="1"/>
              </p:cNvPicPr>
              <p:nvPr/>
            </p:nvPicPr>
            <p:blipFill>
              <a:blip r:embed="rId3" cstate="email"/>
              <a:stretch>
                <a:fillRect/>
              </a:stretch>
            </p:blipFill>
            <p:spPr>
              <a:xfrm>
                <a:off x="-21771" y="914399"/>
                <a:ext cx="2877642" cy="1919496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51" name="TextBox 50"/>
              <p:cNvSpPr txBox="1"/>
              <p:nvPr/>
            </p:nvSpPr>
            <p:spPr>
              <a:xfrm>
                <a:off x="-21771" y="2498256"/>
                <a:ext cx="2866943" cy="422889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bg1"/>
                    </a:solidFill>
                    <a:latin typeface="+mj-lt"/>
                    <a:cs typeface="Arial" pitchFamily="34" charset="0"/>
                  </a:rPr>
                  <a:t>SURAT KABAR</a:t>
                </a:r>
                <a:endParaRPr lang="en-US" b="1" dirty="0">
                  <a:solidFill>
                    <a:schemeClr val="bg1"/>
                  </a:solidFill>
                  <a:latin typeface="+mj-lt"/>
                  <a:cs typeface="Arial" pitchFamily="34" charset="0"/>
                </a:endParaRPr>
              </a:p>
            </p:txBody>
          </p:sp>
        </p:grpSp>
        <p:grpSp>
          <p:nvGrpSpPr>
            <p:cNvPr id="6" name="Group 33"/>
            <p:cNvGrpSpPr/>
            <p:nvPr/>
          </p:nvGrpSpPr>
          <p:grpSpPr>
            <a:xfrm>
              <a:off x="4648200" y="990600"/>
              <a:ext cx="2240821" cy="1752600"/>
              <a:chOff x="312806" y="2616368"/>
              <a:chExt cx="2022724" cy="2090619"/>
            </a:xfrm>
          </p:grpSpPr>
          <p:pic>
            <p:nvPicPr>
              <p:cNvPr id="56" name="Picture 55" descr="IMG_20130814_143634 HASIL_KOMPRES HASIL_KOMPRES.jpg"/>
              <p:cNvPicPr>
                <a:picLocks noChangeAspect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>
              <a:xfrm>
                <a:off x="327660" y="2616368"/>
                <a:ext cx="2007870" cy="2007214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57" name="TextBox 56"/>
              <p:cNvSpPr txBox="1"/>
              <p:nvPr/>
            </p:nvSpPr>
            <p:spPr>
              <a:xfrm>
                <a:off x="312806" y="4266423"/>
                <a:ext cx="1994722" cy="44056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bg1"/>
                    </a:solidFill>
                    <a:latin typeface="+mj-lt"/>
                    <a:cs typeface="Arial" pitchFamily="34" charset="0"/>
                  </a:rPr>
                  <a:t>MAJALAH</a:t>
                </a:r>
                <a:endParaRPr lang="en-US" b="1" dirty="0">
                  <a:solidFill>
                    <a:schemeClr val="bg1"/>
                  </a:solidFill>
                  <a:latin typeface="+mj-lt"/>
                  <a:cs typeface="Arial" pitchFamily="34" charset="0"/>
                </a:endParaRPr>
              </a:p>
            </p:txBody>
          </p:sp>
        </p:grpSp>
        <p:grpSp>
          <p:nvGrpSpPr>
            <p:cNvPr id="7" name="Group 39"/>
            <p:cNvGrpSpPr/>
            <p:nvPr/>
          </p:nvGrpSpPr>
          <p:grpSpPr>
            <a:xfrm>
              <a:off x="6858000" y="990603"/>
              <a:ext cx="2285999" cy="1752598"/>
              <a:chOff x="16233" y="4495800"/>
              <a:chExt cx="2547045" cy="1947331"/>
            </a:xfrm>
          </p:grpSpPr>
          <p:pic>
            <p:nvPicPr>
              <p:cNvPr id="60" name="Picture 59" descr="IMG_20130814_143410 HASIL_KOMPRES HASIL_KOMPRES.jpg"/>
              <p:cNvPicPr>
                <a:picLocks noChangeAspect="1"/>
              </p:cNvPicPr>
              <p:nvPr/>
            </p:nvPicPr>
            <p:blipFill>
              <a:blip r:embed="rId5" cstate="email"/>
              <a:stretch>
                <a:fillRect/>
              </a:stretch>
            </p:blipFill>
            <p:spPr>
              <a:xfrm>
                <a:off x="50799" y="4495800"/>
                <a:ext cx="2483556" cy="1862667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61" name="TextBox 60"/>
              <p:cNvSpPr txBox="1"/>
              <p:nvPr/>
            </p:nvSpPr>
            <p:spPr>
              <a:xfrm>
                <a:off x="16233" y="6032762"/>
                <a:ext cx="2547045" cy="410369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bg1"/>
                    </a:solidFill>
                    <a:latin typeface="+mj-lt"/>
                    <a:cs typeface="Arial" pitchFamily="34" charset="0"/>
                  </a:rPr>
                  <a:t>JURNAL CETAK</a:t>
                </a:r>
                <a:endParaRPr lang="en-US" b="1" dirty="0">
                  <a:solidFill>
                    <a:schemeClr val="bg1"/>
                  </a:solidFill>
                  <a:latin typeface="+mj-lt"/>
                  <a:cs typeface="Arial" pitchFamily="34" charset="0"/>
                </a:endParaRPr>
              </a:p>
            </p:txBody>
          </p:sp>
        </p:grpSp>
      </p:grp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0" y="76200"/>
            <a:ext cx="9144000" cy="76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4400" y="152400"/>
            <a:ext cx="6934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</a:rPr>
              <a:t>LAYANAN </a:t>
            </a:r>
            <a:r>
              <a:rPr lang="en-US" sz="40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</a:rPr>
              <a:t>PERPUSTAKAAN LT. 2</a:t>
            </a:r>
            <a:endParaRPr lang="en-US" sz="4000" b="1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gency FB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9677400" y="1225689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	</a:t>
            </a:r>
          </a:p>
          <a:p>
            <a:r>
              <a:rPr lang="en-US" dirty="0" smtClean="0"/>
              <a:t>	</a:t>
            </a:r>
          </a:p>
          <a:p>
            <a:r>
              <a:rPr lang="en-US" dirty="0" smtClean="0"/>
              <a:t>	</a:t>
            </a:r>
          </a:p>
          <a:p>
            <a:r>
              <a:rPr lang="en-US" dirty="0" smtClean="0"/>
              <a:t>	</a:t>
            </a:r>
          </a:p>
          <a:p>
            <a:r>
              <a:rPr lang="en-US" dirty="0" smtClean="0"/>
              <a:t>	</a:t>
            </a:r>
          </a:p>
          <a:p>
            <a:r>
              <a:rPr lang="en-US" dirty="0" smtClean="0"/>
              <a:t>	</a:t>
            </a:r>
          </a:p>
          <a:p>
            <a:r>
              <a:rPr lang="en-US" dirty="0" smtClean="0"/>
              <a:t>	</a:t>
            </a:r>
          </a:p>
          <a:p>
            <a:r>
              <a:rPr lang="en-US" dirty="0" smtClean="0"/>
              <a:t>	</a:t>
            </a:r>
          </a:p>
          <a:p>
            <a:r>
              <a:rPr lang="en-US" dirty="0" smtClean="0"/>
              <a:t>	</a:t>
            </a:r>
          </a:p>
          <a:p>
            <a:r>
              <a:rPr lang="en-US" dirty="0" smtClean="0"/>
              <a:t>	</a:t>
            </a:r>
          </a:p>
        </p:txBody>
      </p:sp>
      <p:graphicFrame>
        <p:nvGraphicFramePr>
          <p:cNvPr id="45" name="Table 44"/>
          <p:cNvGraphicFramePr>
            <a:graphicFrameLocks noGrp="1"/>
          </p:cNvGraphicFramePr>
          <p:nvPr/>
        </p:nvGraphicFramePr>
        <p:xfrm>
          <a:off x="1447800" y="1524001"/>
          <a:ext cx="6476999" cy="4809412"/>
        </p:xfrm>
        <a:graphic>
          <a:graphicData uri="http://schemas.openxmlformats.org/drawingml/2006/table">
            <a:tbl>
              <a:tblPr bandRow="1">
                <a:tableStyleId>{638B1855-1B75-4FBE-930C-398BA8C253C6}</a:tableStyleId>
              </a:tblPr>
              <a:tblGrid>
                <a:gridCol w="1704774"/>
                <a:gridCol w="4772225"/>
              </a:tblGrid>
              <a:tr h="448387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SCOPUS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48387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EBSCO ARABIC WORLD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48387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SPRINGERLINK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48387"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OXFORD JOURNAL ONLINE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48387"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EMERALD SUBJECT COLLECTION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48387"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SCIENCE ONLINE  (AAAS)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48387"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JSTOR COMPLETE ARCHIVE COLLECTION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48387"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IISTE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73929"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ANTI-CORRUPTION CLEAING HOUSE (ACCH) KPK INDONESIA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48387"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MORAREF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2" name="Group 61"/>
          <p:cNvGrpSpPr/>
          <p:nvPr/>
        </p:nvGrpSpPr>
        <p:grpSpPr>
          <a:xfrm>
            <a:off x="1523999" y="1524000"/>
            <a:ext cx="1752600" cy="4857752"/>
            <a:chOff x="-4419601" y="4876799"/>
            <a:chExt cx="1752600" cy="4857752"/>
          </a:xfrm>
        </p:grpSpPr>
        <p:pic>
          <p:nvPicPr>
            <p:cNvPr id="2050" name="Picture 2" descr="http://lib.uin-suka.ac.id/images/ejournal_langgan/scopus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4343400" y="4876799"/>
              <a:ext cx="1381125" cy="485775"/>
            </a:xfrm>
            <a:prstGeom prst="rect">
              <a:avLst/>
            </a:prstGeom>
            <a:noFill/>
          </p:spPr>
        </p:pic>
        <p:pic>
          <p:nvPicPr>
            <p:cNvPr id="2054" name="Picture 6" descr="http://lib.uin-suka.ac.id/images/ejournal_langgan/ebscobaru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4419601" y="5332008"/>
              <a:ext cx="1752600" cy="535392"/>
            </a:xfrm>
            <a:prstGeom prst="rect">
              <a:avLst/>
            </a:prstGeom>
            <a:noFill/>
          </p:spPr>
        </p:pic>
        <p:pic>
          <p:nvPicPr>
            <p:cNvPr id="2062" name="Picture 14" descr="http://lib.uin-suka.ac.id/images/ejournal_langgan/aaas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4191001" y="7239000"/>
              <a:ext cx="1295400" cy="381000"/>
            </a:xfrm>
            <a:prstGeom prst="rect">
              <a:avLst/>
            </a:prstGeom>
            <a:noFill/>
          </p:spPr>
        </p:pic>
        <p:pic>
          <p:nvPicPr>
            <p:cNvPr id="2064" name="Picture 16" descr="http://lib.uin-suka.ac.id/images/ejournal_langgan/jstor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-4191001" y="7696200"/>
              <a:ext cx="1295400" cy="381000"/>
            </a:xfrm>
            <a:prstGeom prst="rect">
              <a:avLst/>
            </a:prstGeom>
            <a:noFill/>
          </p:spPr>
        </p:pic>
        <p:pic>
          <p:nvPicPr>
            <p:cNvPr id="2066" name="Picture 18" descr="logo_400x400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-3886201" y="8077200"/>
              <a:ext cx="714375" cy="438151"/>
            </a:xfrm>
            <a:prstGeom prst="rect">
              <a:avLst/>
            </a:prstGeom>
            <a:noFill/>
          </p:spPr>
        </p:pic>
        <p:pic>
          <p:nvPicPr>
            <p:cNvPr id="2068" name="Picture 20" descr="jstor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-4038601" y="8534400"/>
              <a:ext cx="952500" cy="714375"/>
            </a:xfrm>
            <a:prstGeom prst="rect">
              <a:avLst/>
            </a:prstGeom>
            <a:noFill/>
          </p:spPr>
        </p:pic>
        <p:pic>
          <p:nvPicPr>
            <p:cNvPr id="2070" name="Picture 22" descr="logo_400x400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-3810001" y="9296400"/>
              <a:ext cx="714375" cy="438151"/>
            </a:xfrm>
            <a:prstGeom prst="rect">
              <a:avLst/>
            </a:prstGeom>
            <a:noFill/>
          </p:spPr>
        </p:pic>
        <p:pic>
          <p:nvPicPr>
            <p:cNvPr id="2072" name="Picture 24" descr="emerald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-4191001" y="6781800"/>
              <a:ext cx="1371600" cy="381000"/>
            </a:xfrm>
            <a:prstGeom prst="rect">
              <a:avLst/>
            </a:prstGeom>
            <a:noFill/>
          </p:spPr>
        </p:pic>
        <p:pic>
          <p:nvPicPr>
            <p:cNvPr id="2074" name="Picture 26" descr="emerald.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-4191001" y="6324600"/>
              <a:ext cx="1371600" cy="381000"/>
            </a:xfrm>
            <a:prstGeom prst="rect">
              <a:avLst/>
            </a:prstGeom>
            <a:noFill/>
          </p:spPr>
        </p:pic>
        <p:pic>
          <p:nvPicPr>
            <p:cNvPr id="2076" name="Picture 28" descr="springer.jp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-4114801" y="5867400"/>
              <a:ext cx="1371600" cy="381000"/>
            </a:xfrm>
            <a:prstGeom prst="rect">
              <a:avLst/>
            </a:prstGeom>
            <a:noFill/>
          </p:spPr>
        </p:pic>
      </p:grpSp>
      <p:graphicFrame>
        <p:nvGraphicFramePr>
          <p:cNvPr id="77" name="Table 76"/>
          <p:cNvGraphicFramePr>
            <a:graphicFrameLocks noGrp="1"/>
          </p:cNvGraphicFramePr>
          <p:nvPr/>
        </p:nvGraphicFramePr>
        <p:xfrm>
          <a:off x="1371600" y="2133600"/>
          <a:ext cx="6476999" cy="3587096"/>
        </p:xfrm>
        <a:graphic>
          <a:graphicData uri="http://schemas.openxmlformats.org/drawingml/2006/table">
            <a:tbl>
              <a:tblPr bandRow="1">
                <a:tableStyleId>{306799F8-075E-4A3A-A7F6-7FBC6576F1A4}</a:tableStyleId>
              </a:tblPr>
              <a:tblGrid>
                <a:gridCol w="1704774"/>
                <a:gridCol w="4772225"/>
              </a:tblGrid>
              <a:tr h="448387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IG PUBLISHING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8387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GALE EBOOK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8387"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E-BOOK WILEY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8387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EMERALD EBOOK SERIES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8387"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E-BOOK CAMBRIDGE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8387"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E-BOOK EBSCO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8387"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E-BOOK SAGE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8387"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E-BOOK DIKTIS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1268" name="AutoShape 4" descr="data:image/jpeg;base64,/9j/4AAQSkZJRgABAQAAAQABAAD/2wCEAAkGBxQSEhQUExQVFhUXFRQYFhYYFBUdFxsXHRUXFxQaGhQYHCggGCUoHBUUITEhJSksLjouFx8zODMsOCgtLisBCgoKBQUFDgUFDisZExkrKysrKysrKysrKysrKysrKysrKysrKysrKysrKysrKysrKysrKysrKysrKysrKysrK//AABEIAOEA4QMBIgACEQEDEQH/xAAcAAEAAwADAQEAAAAAAAAAAAAAAQcIAgUGAwT/xABQEAABAgMCCwYCBAsECQUBAAABAAIDESEEMQUHEiIyQVFhseHwBkJygaHBE3EIFCORFSVSc4KSssLR0vEkM4OTU1RiY2R0orO0Q0SEo8MX/8QAFAEBAAAAAAAAAAAAAAAAAAAAAP/EABQRAQAAAAAAAAAAAAAAAAAAAAD/2gAMAwEAAhEDEQA/ALuJJO7WVBfMyHmfZHzNB5n+Cgnut8zs5oJc+sh5nYjnyoKnqpUGma2/qpTRoKuPUyglz5UvKOdIVqSo0amrj6pdV1/VAgnKkJm/qgQOkJupuUASznf0QCec6krhs3lBLXazTd/FGOnW4av4qAMqpu1D3K8x2gxgYPspLY9pZMGRhsm9875OawHI/Skg9Q10/lxQOmaXbdvyVTYQx8WMGUOz2h42n4bJ/LOJX5xj8s9AbJGaNoewmW4UQXDlzMh5n2Rz6yHmdirvBWObBkaTS+JZyafaw6frQy4eZkvdWC3wozA6zxGRWm57HBzd5LmoP1OfqFTw3lHPlS8qNGgq49TKaO9x9UEudIbTsQukJm/qgUaNTUnqQQCWc6/ggkOkJuRrtZpuUAd51Ng2c1AGVU3ah7lByY4mpoNX8SjHTrq4rjpeHjyQ51Bo6zt3BByDpml23b8ky5mQu1n2CgmdBQC8+wQnut8zs5oJL6yHmdiOfqF/D5qCZZrb+qlNGgqT1MoJc+VBU9VU5Ut5K46O9x9UaJVN56kEH0REQcHuNw8zsUGma2/qpUvdKgvPUyo0aCrj1MoGjQVceplNGpq4+qaN9XH1S6rr+qBAuq6/qgQCWc7+iASznf0QCec6krhs3lAAnnOpK4bN5XT9p+0lnsMEx7U/JYKMYKve7UGt1n0F5kF9e0WG4Vjs8S0xzKHDEw0aTnXNaAbyTIAfesr9q+0lpwra/iPm5znBkGC2ZDATJrGDWSZVvJQd925xrWy3FzIbjZ7PqhsMnOH+8iCp+QkPneup7LYvbfbwHQYBEM3RYhyIctoJq/8ARBVt4tcUUKA1se3NbFj0IhmRhw9gIuiOGs3A3TllK1zXNbQChOzcEFF4OxBRDL41sYD3hDhFwnsD3ObP7l+y0YgmGjLa6esugAgfc8K6Se63zOzmhMs1t/VSgzhh3Elb4MzBdCtIFclrsiJLwvzfudNeLsVutuDLQch0Wyxm6TSC0nYHQ3CTx8wQth6NBVx6mV0vajstZbdC+HaoYeTovFIjTtY+9vyu2goPEYuMbsK1kQLWGwrS4gMeD9nFJoACf7tx2Gh1GZkrR0ampPUgso4w+wcfBcUB2fAeT8KMBQ68l/5LgPvvGuVo4lcYhtH9jtb8qMxv2ERxrEYBVh2vAE53kX1EyFugSznX8EA7zqSuGzmgHedSVw2c1AGVU3ah7lAAyqm7UPcppeHjyTS8PHkhzqDR1nbuCAc6g0dZ27gpJnQUAvPsEJnQUAvPsEJ7rfM7OaAT3W+Z2c0Jlmtv6qUJlmtv6qU0aCpPUygaNBUnqZTR3uPqmjvcfVNGpqT1IIGjU1J6kEa3W6/ggEs51/DcEaJ5zvIbEH0miTRBwe6V1SVGjfVx9VLyBvJUClXX9UCBdV1/VAgEs539EAlnO/ogE851JXDZvKABPOdSVw2bygGVU3ah7lAMqpu1D3K/HhjCAgwI0d2hChxIh/2gxpd7IKBx99rTaLWLJDP2Vn0tjoxGcf0Qckby9emxC9hw2H+EIzc98xABFWsq1zxO4uqAfyfEqewPYn2+3Q4biS+0RxluF4y3ziP8gXHyWwLNAaxjYUMBrGNawSuDQJBo8gEH1JnmtoBefYIT3W+Z2c0J7rfM7Oa+VqtLILHOc5rWtaXPc4gNa0CbnOcbkH1NM1t/VSmjQVceplUl2nx55LizB8Frmg1jxg7O25MIEEbiT5BdBYMeOEGvm+HZ4jZ5wyHNMtgcHU8wUGjNHe4+qaNTUnqQXkOwOMGzYTacmbLQ0TfAcZuAnKbD32zlW+omBML14Es51/BB12H8CwrZZ4kG0tmx7Zb2nuuadTgZEFZOw3g2Pgy2uhTLY0CI1zIgEpyIdDe35iRl5LYQHedTYNnNUt9IvAmUyz21okQTAfSpaZvhknVIh4/TCCz+xmHW4QscG1UGU3OaO7EacmIPJwMt0iu50vDx5Kk/o4YTmLVZHGgLY7RvMocThCV2E5VBo6zt3BAOdQaOs7dwUkzoKAXn2CEzoKAXn2CE91vmdnNAJ7rfM7OaEyzW39VKGma2/qpTRoKk9TKBo0FSeplNHe4+qaO9x9U0ampPUggaNTUnqQQCWc6/huCASznX8NwQDvOpsGzmgAd51Ng2c0bWpu1D3KATqbtQ9yjTlV7vFB9JoilB83SFTf1QKAJZzv6KXADOOq5QBPOdSVw2bygATznUlcNm8oBlVN2oe5QDKqbtQ9yo0vDx5IGl4ePJeQxu2sswRbC2gyGsntyojGEDycV68nKoNHWdu4Lx+N+D8TBFsa0aLGOP6MVjj6AlBSmIux/EwvCJ7kOM8fqFn7604T3W+Z2c1mTEVacnC8IGhiQ4zAd+Rl8GFabNM1t/VSgEyzW39VKpv6Q+HnQ4cCxMdIRZxY20taQIbfkXZR/QCuTRoKuPUys7fSJb+MYNf/asJ/zYqD82KbFy3CIdaLQXCzsfkNY0ydEeAC4ZWpoBEyK1oRJWTh3Etg+JBIgNdZ4vdeIkR7crUHMiOMx8pFffERIYIhn/AHsb56asICWc6/ggx5YbXHwZbg4DJjWaKQ4aiWktiNJ2EZQ+RWvbDaGxYbIwOY9jXs8LgHA/cVlXGsfxtbaS+1/catKdhWzwbYCbhY7LIf4DKlB3gGVU3ah7leJxzQPi4ItR1M+E9u8iKyv3TXtdLw8eS8XjlteTge17CIbBvJisFPKaCnsQkXJwq1s/7yBGaflIPl/0LSxM6CgF59gs0YhbKX4WafyIMZx+RAZ++tLk91vmdnNAJ7rfM7OaEyzW39VKEyzW39VKaNBUnqZQNGgqT1Mpo73H1TR3uPqmjU1J6kEDRqak9SCASznX8NwQCWc6/huCAd53kNnNAA7zvIbOaATqbtQ9ygGVU3ah7lRpeHjyQNLw8eSkHKu0eKaV2jxQOmZC4Xn2CD6SRJIg4ObWZ1XfxUAZVTdqHuVLmzNbhq/iuOl4ePJA0vDx5ITlUGjrO3cEJyqDR1nbuCkmdG0AvPsEAmdG0AvPsF+LDdgFos8azaosKJDJ2ZTS2fzrNftJ7rfM7OaEyzW39VKDHeAbc+wW6FFcC10COMtuvNdkxW/dlBbAgRmljXMOUHgOadoImDPZIrOmPfsobLbfrLf7q05xP5MYD7QbsqjhvLti9liH7btiwfqEU/bQwfgT78IVyJ7WVp+T4Sgt3R3uPqs7fSJafwjBnf8AVWfL+9irROjU1J6kFnb6RIP4Rgzv+qs8vtYqCx8RAAwRDJ/0saX66sIDvOpK4bOar3EQ0fgmGTcIsaX696sEDKqbtQ9ygyhjWd+Nrb+d/catKdhm5WDbBO4WOy+f2LPRZqxrO/G1t/O/uNWlew2dg2wDV9Tss9/2DKIO7OdQaOs7dwVN/SMw+1sKz2NhznO+M8DU1oLYYPzcXH9BWvhzC8KywIkaK7IhQ2ze70DWjWSZADaQsm9osLRcJ210UtJfGe1sKEDOQmGwobfQbySdaCz/AKOGCSTarVLU2C13/XE//JXiTLNbf1UrouxOABg+xQbK2Re1s4jtRiOznn7zIbgF3ujQVJ6mUDRoKk9TKaO9x9U0d7j6po1NSepBA0ampPUggEs51/DcEAlnOv4bggHedTYNnNAA7zvIbOaAZVTdqHuUAyqm7UPcqNLw8eSBpeHjyU6V2jxUaXh4qSZ0FALz7BAJnQUAvPsEB7rdV+5Ce63zOzmpBlmjr5oOckSSIODmz+XFcScqg0dZ27guTwTTVr37lBM6NoBefYIBM6NoBefYIT3W+Z2c0J7rfM7OaEyzW39VKATLNbf1Upo0FXHqZTRoKuPUymjvcfVB1Pans/BttliWeOCREucNJrxVjm7JH0mDQqk+xuKa1swgfjudBhWaI0iMwydFNHM+Cd4lM6qi+7QWjU1J6kEAlnOv4IAEs539Fnb6RJJwjB32VlN3xYq0SB3nUlcNnNZ2+kS4nCME/wDCsl8vixUFj4iGTwTDncIsb9vWrB0vDx5KvsRDJ4Jhzu+LG889WCc6g0dZ27ggyfjVI/C1t/O/utWlewxJwbYALvqdlmf8BlAs1Y1Zfha2/nf3WrSvYd34tsAH+p2WZ2fYMQdJjW7GPwnZmsgxHNiQS57YZdKE8ylJ3+1fku1ZRnfMeUxNYuX2d/1y1sLY1RBhOFYYudEeNTjUAbCTrEriJlmtv6qU0aCpPUygaNBUnqZTR3uPqmjvcfVNGpqT1IIGjU1J6kEAlnOv4bggEs51/DcEA7zvIbOaAB3nU2DZzQCdTdqHuUAnU3ah7lRpeHjyQNLw8eSnS8PFNLw8UJnQUAvPsEAmdBQC8+wQnut8zs5oT3W+Z2c0Jlmtv4bygEyzW38N5QSbQVJ6mU0aCpPUyjRk7yfVB9EREHB8zQeZ/goJ7rfM7Oal5Nw8zsUEyzW39VKATLNbf1Upo0FXHqZTRoKuPUymjvcfVA0d7j6po1NSepBNGpqT1IIBLOdfwQAJZzr+CAd51JXDZzQDvOpK4bOagDKqbtQ9ygAZVTdqHuVnf6RL54Rgn/hWS/zYtVojS8PHks8fSJePwjBl/qrP+7FQWLiIaTgiGLh8WNPfn3KwyZ0FALz7BV5iImcEQwKfaxpn9PUrDJ7rfM7OaDJuNQD8LW387+61aW7Du/FtgDb/AKnZfL7FlSs0402/ja2/nj+y1ej7R4zorbHZbFYnmE2HZbMyPGac9zxBYHMY69oaaEisxSQGcGhrThCDBzXxYbXHU+I1pO+pX3hvEpgh2VcQQZ/I7Fjqw4BtlrnEhWePGEzN7Yb3TOvOlU+q/TgHtFbcGR/sXxITmnPhPByTtESE7ka0IQa+0ampPUguLnBoL3kCW00A+a8FBxpWc4LOESPtAfhfAyq/HlMMDthGdlfkzpMSVBdo+1FtwnF+2e+IXHMgsyvhg6gyEONSdZKDWVlwhBiHNiw3Ed1sRpI8gV+oCdTQah7lY5t/Z62WVrYsWzWiC2hER0N7QDqziM0+qszFRjRiiNDsduiGJDe4NhxXGb2PNGte69zSaTNQTfK4L50vDx5L89qwhCaZPiw2D/ae1pPymblTOODGnEbFfYrC/IDJtjR2nOy7nQ2HuyuLhWcwJSrVGDsBWy2ZUSFAjx6nKe2G9wnrm+VTW6c0Gw2RQ8ZhBb+UCCPkCFzJ7rfM7Oax/gTD1twZGJhPiQXtOfCcCAd0SE6l20T2SWmsX/bCHhOyCLDbkRGnJjM/IfKZM9YM5g+WooPTEyzW38N5TRoKk9TKaNBUnqZTR3uPqgaO9x9UaJVNSepBNGpqT1II1ut1/DcEH0RJog4PdqF59N5UaNBVx6mVL3SuvKjR3uPqgaO9x9U0ampPUgmjU1J6kEAlnOv4IAEs51/BAO86mwbOaAd51Ng2c0Ayqm7UPcoAGVU3ah7lRpeHjyU6Xh48lBzqDR1nbuCAc6g0dZ27gs8fSKcPwjBlqsrB/wDbFWiCZ0FALz7BZ3+kVIYRgjZZWf8AdioLFxEuJwRDA/0saZ2Z6sMmWa2/qpVe4iX/AIohgXmLG8s9WFo0FSeplBlTG7YnQsL2sPBGU9r2kjSa5jSCNusfMEal1fYfAZt1us9nkSxzwYkp0htzoldVARPaQtTdo+y1ktrQ21wGxiJ5JMw8bQ17SHNG6ck7OdlbHg9p+rQGwy6jiMpzzrDctxLiN00HaWSzMgMaxjWta0BrWNEmgC5rQLgqwx99l2xrH9caz7aC5uUWipgkyIMr8lxDpm4ZStQCWc6/huC4uhhwOWBIgjJNRI0MxrmgxP8AFOTkAnJnOUzKcpTldOU6rQP0f+yzIdldbYjB8SK5whuIqITaTE7puDvmAF6kYr8FGL8Y2NgM5huVEyPOFlZHlKS9bChiQDQGsaAGtAkJCgAAuA2IItEBsZrmPaHQ3AhzXAEOBoQQbxuWSe3+ARYLfHgNBDA7Kgzn/duzmSJ0pTyZ7Wla50vDxXT9ouy9kwgA20wGRA2gcZhzdoa9pBH3yQZX7JYGdb7dAgHKcYsUfEM5uyJ5UZ5J15Ica61rqyWVkJjYMFrWMYA0BokGjYAur7Pdk7HYcoWOA2GXUc+bnPlOcst5LvKcl3ZMs1t/DeUFW4/8AwX2H6zkgRoDoYywKmG9wYWuOurgR8jtK8X9Ha3vbb48IaMSzkkaspj25B8g9/3qy8d4AwNaBrLoE9v9/Dqqq+j6/wDGjqf+2iyH6cNBpDR3uPqmjU1J6kE0ampPUggEs51/DcEACWc6/huCNHed5DYgHed5DZzRonU0Goe5QfSaJNEHB5A3k3KNGpqT1IKXECpv6oFAEs51/BAAlnOv4IB3nUlcNnNAO86krhs5qAMqpu1D3KDxmMfGBCwZDbNvxI7wTCgzlS74kQ6mzuF5N1xIoLDuMbCVqcS+1RGCdGQXGGwbpMkT5klfj7YYZfhC3xo1XGJFLYQ2MnkwmgfKXmTtWi+weL2zWCE0fDZEjyHxY7mguLu81hOg0GlL5VQUDgTGRhKykFtqiRBOsOM4xGEbDlHKH6JBWg8X/buDhWFmD4UZgHxYRNQLsph7zTt1XHVP4dvcXdmwlDOQxkK0NGZHa2VdTXhumPUathzkRa8E2y90G0wXff7OaR5EFBsEnut8zs5rO/0iWgYRgj/hWf8Adiq2MXPbyFhOBmgMtDB9rCndqy2z0mk/caHUTU30iWSwjB/5Vk/82KgsfES+WCIchUxY37etWFo73H1Ve4iXAYIh0qYsaQ/TVhaNTUnqQQNGpqT1IIBLOdfw3BAJZzr+G4IB3neQ2c0ADvO8hs5oBOpu1D3KAZVTdqHuVGl4ePJA0vDx5KdLw8U0vDxQmdBQC8+wQCZ0FALz7BCe63zOzmhPdb5nZzQmWa2/hvKATLNbfw3lNGgqT1Mpo0FSeplNHe4+qDwmO5oGBrTM1LoEz/jw1VX0fXywo7/losv14atfHWyWBrVM1Jgf+RCoFVH0fXAYUd/y0X9qGg0gBLOdfw3BAO87yGzmgHed5DZzQCdTQC4e5QAJ1NBqHuUbnV7ureo0vDxUg5V2jxQfSaIpQfN0hnFQB3nUlcNnNS5us6rlxAyqm7UPcoAGVU3ah7lJZfh48k0vDx5Ic6g0dZ27ggxzhSyPsFsiQ+/Z45yZihyHzY7eCAD8itX9lu0cHCNnZGs7s0iTx3mPkMqGRqInfsIIvC8Tjdxc/Xx9ZsrR9Zhtk5twitFzfGNR13HVKlOx3aq04KtJiQ535MaC6YDwDVrh3XCsnSmDPUSCGuSe63zOzmvI4xOwsHCcEMkGWhgPwo0rteS+VS07NV439v2W7RwLfZ2RrK6YdRwOkx3ea8aiPWhEwQV2+jQVJ6mUGP3C14JtvegWiC7yI4Pa4eRBXYYxe1bcKRYEfJLHts7WRW93LD3klp2EOEvu3rQWMXsJBwnAk7NtDZ/CiyrP8l21h9LxvzBhvBEayRnwI7CyIwyIN25wOsG8FBovEQQMEQz/AL2NLbp3KwgJZzr+G4KvcREhgiGT/pY0v19SsIDvOpsGzmgAd53kNnNAMqpu1D3KAZVTdqHuVGl4ePJA0vDx5KdLw8VGl4eKkmdBQaz7BAJnQUGs+wQnut8zs5oT3W+Z2c0Jlmtv4bygEyzW38N5TRoKk9TKaNBUnqZTR3uPqgaO9x9U0ampPUgmjU1J6kEAlnOv4bgg8NjrZ+JrUTfOB5f2iEqo+j6QMKO3WaLX9KGrXx1tJwNaidsCQ2f2iEqo+j6B+FDPVZov7UNBpACdTQah7lRpeHiml4eKaXh48kDS8PHkpDpmQuF59ghM6C7WfYID3W6r9yD6SRJIg4ObM1uGr3K46Xh48lyc2d93FcTnUGjrO3cEA51Bo6zt3BSTOgoBefYITOgoBefYIT3W+Z2c0Anut8zs5qrsbWLJtsBtNkbK1NE3sFBGAGs6n7DruOoq0SZZrb+qlNGgqT1MoMjdje1dpwVaTEhzlPJjQXTDXgGrXDuuFZG8GeokHUXZbtHAt1nbaLO7KDqOaZZbXyqx7e6R90pETBBXhcbeLEWxptNlAFrAm9goIwHoHgXHXcdRVL9je1VowVaviQgb8mNBdMB7QatcO64GcjeDtEwQ1zo1NSepBeRxh9hYWFIGeQyOwH4MWWjryHS0mk/deN/b9lu0cC32dtpgvymmhadKG7WxzdTq+dCJggrtwO87yGzmg8VihwRFsmDxBtDSyJDjRgWm7SmCDrBEiDvXtQJ1N2oe5QCdTdqHuVGl4ePJA0vDx5KdLw8VGl4eKkmdBQC8+wQCZ0FALz7BCe63zOzmhPdb5nZzQmWa2/hvKATLNbfw3lNGgqT1Mpo0FSeplNHe4+qBo73H1TRqak9SCaNTUnqQQCWc6/huCABLOdfw3BAO87yGzmgHed5DZzQCdTQah7lB4bHWCcDWomlYEh/8iFUqp/o+sH4UM/8AVov7UNWxjrJOBrWbh9hLf/aYSqf6PzJ4UI/4aLP9aGg0hpeHjyUkzoLtZ9ghM6C7WfYIT3W+Z2c0Anut8zs5qQZZo/p81BMs1t/DeVIk2gvPUyg5yREQcHgmmrXv3KCZ0FALz7BS+ZoKDWfYKCe63zOzmgE91vmdnNCZZrb+qlCZZrb+qlNGgqT1MoGjQVJ6mU0d7j6po73H1TRqak9SCBo1NSepBVdjaxZC2tda7MA21ATewSDYwFw8ew67jqItECWc6/huCAd53kNnNBkXsd2ptGCrV8SGDQ5MaC+YDwDVrh3XCsnSmDO8Eg6j7L9oYGEYDbRAdNlxYZZTHjSa8aiPulIiYIK8LjYxZi3Nda7K0NtIE3MoBGaBr2P2HXcdRFK9j+1NowVacuHOU8mPAdMNe0GrXDuuFZGUwZ3gkENdaXh48lOldo8V1PZjtFBwjAbHs7pwzRzTR7XyzmOb3SJj5zBEwZrtiZ0FBrPsEAmdBQC8+wQnut8zs5oT3W+Z2c0Jlmtv4bygEyzW38N5TRoKk9TKaNBUnqZTR3uPqgaO9x9U0ampPUgmjU1J6kEAlnOv4bggASznX8NwQDvO8hs5oB3neQ2c0AnU0Goe5QAJ1NALh7lRpeHiml4eKaXh48kHiMdbycDWuVw+B5/2mEqm+j82eFDW+zRf2oatnHW/8TWuVw+r/wDkwqBVN9H4H8KHfZov7UNBpEnut8zs5oTLNbfw3lCZZrb+G8po0FSeplA0aCpPUyjRk7yfVNHe4+qNEqmpPUgg+iIiDg8m4eZ2KCZZrb+qlS92oX8N6jRoKk9TKBo0FSeplNHe4+qaO9x9U0ampPUggaNTUnqQQCWc6/huCASznX8NwQDvOpsGzmgAd51Ng2c0Ayqm7UPcoBOpu1D3KjS8PHkgaXh48lV+NjFoLcHWqyNAtLRntuEYDg8ajruOoq0dLw8UJnQUAvPsEGRex3aq0YKtBiQ535MaC6YD2g1a4d1wrJ0pgz1Eg6j7L9o4GELOyNZXTaaOB0obu8xzdThP5VBEwQV4XGzizbbQ602RoFqaJvYKNjAC7c/Yddx1FUr2R7VWrBVodEhGR0IsF4OS6ROa9tCCDORvFdpBDXZMs1t/DeU0aCpPUyqYs2P2GG51ieHa5RmkT+ZYCucPH5BE/wCxxSdZ+Kz+VBcmjvcfVNGpqT1IKm4ePyDf9Tik7fis/lRmPyDOZscQn862n/SguQCWc6/huCAd53kNnNU2MfkEmZscQ7B8Vv8AKjsfkEmtjiUuHxW/yoLkAnU0AuHuVGl4eKpx+PyCTWxxJbPit9c1ImP2CafU4stf2rf5UFx6Xh48lJM6C7WfYKm34/YMpfU4gH51l36q6vDmPmK5hbZLM2CTQRIj8sjeGBoAPzJ+SDvPpCdpWQ7MywsIMSI5r4g/JhtM2z2EvDZbmlee+jngt7rTaLTLNZCEIGVMp7muNdwh3f7YVd4KwZa8K2vJZlRo8R03vcTIDW97+60fwAFwWpux3ZyHg2yQ7NCznATe+UsuIdN5GoagNgA1IO70aCpPUymjvcfVNHe4+qaNTUnqQQNGpqT1II1squv4bggEs51/DcEaO87yGxB9Jok0QcHulQXnqqjR3uPquTqbyVxa2VTU9UCBo1NSepBAJZzr+G4I1vedfwRrZ1d5DYgAd53kNnNAJ1N2oe5QNmZm7UPcoRlX6PFBGl4ePJTpeHijhlU7vFHCdBQaz7BAJnQUAvPsEJ7rfM7OaO/JbTfsUkSEm9b0EEyzW38N5Xj+2OLaw4QOVEY5kc/+tCIa873ggtdsmRPUCvYSyRIVJ6mUAyd5PqgpuNiDgi62Rdw+Cwn78oKH4goQFbbE+Qgt/nVytbKpqeqBGt7zr+G4IKaOIKEBW2xP8lv86DEDClM22IP8Fv8AOrla3W7yGxA2ZmbhcPcoKaZiBhSn9diD/Bbd+ukPEFCNfrsSWr7Fv86uUjKv0dm1HDKp3eKCmYeIKEbrbElt+C3+dG4goRNLbEpr+C3+dXM6tBQaz7BHbG037EFM/wD8ChEyFtib/sW/zr9lhxEWRrh8W0R4sjMgZDGy30J+4hW2RKjf6b0lkiQqeqlB1uBMB2ewwxBssFsMawBUm7Ke41cd5K7HR3uPqgGSNpPqgbKpqT1IIGjU1J6kEAlnOv4bgjWyqb+G4I1ved5DYgAd53kNnNGidTQah7lA2ZmbtQ9ypAJO7ig5zRJogIiIBQoiAUUoggIERACBEQEREBCiIBQoiAUUoggIERACIiAiIgFCiIBQoiC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0" name="AutoShape 6" descr="data:image/jpeg;base64,/9j/4AAQSkZJRgABAQAAAQABAAD/2wCEAAkGBxQSEhQUExQVFhUXFRQYFhYYFBUdFxsXHRUXFxQaGhQYHCggGCUoHBUUITEhJSksLjouFx8zODMsOCgtLisBCgoKBQUFDgUFDisZExkrKysrKysrKysrKysrKysrKysrKysrKysrKysrKysrKysrKysrKysrKysrKysrKysrK//AABEIAOEA4QMBIgACEQEDEQH/xAAcAAEAAwADAQEAAAAAAAAAAAAAAQcIAgUGAwT/xABQEAABAgMCCwYCBAsECQUBAAABAAIDESEEMQUHEiIyQVFhseHwBkJygaHBE3EIFCORFSVSc4KSssLR0vEkM4OTU1RiY2R0orO0Q0SEo8MX/8QAFAEBAAAAAAAAAAAAAAAAAAAAAP/EABQRAQAAAAAAAAAAAAAAAAAAAAD/2gAMAwEAAhEDEQA/ALuJJO7WVBfMyHmfZHzNB5n+Cgnut8zs5oJc+sh5nYjnyoKnqpUGma2/qpTRoKuPUyglz5UvKOdIVqSo0amrj6pdV1/VAgnKkJm/qgQOkJupuUASznf0QCec6krhs3lBLXazTd/FGOnW4av4qAMqpu1D3K8x2gxgYPspLY9pZMGRhsm9875OawHI/Skg9Q10/lxQOmaXbdvyVTYQx8WMGUOz2h42n4bJ/LOJX5xj8s9AbJGaNoewmW4UQXDlzMh5n2Rz6yHmdirvBWObBkaTS+JZyafaw6frQy4eZkvdWC3wozA6zxGRWm57HBzd5LmoP1OfqFTw3lHPlS8qNGgq49TKaO9x9UEudIbTsQukJm/qgUaNTUnqQQCWc6/ggkOkJuRrtZpuUAd51Ng2c1AGVU3ah7lByY4mpoNX8SjHTrq4rjpeHjyQ51Bo6zt3BByDpml23b8ky5mQu1n2CgmdBQC8+wQnut8zs5oJL6yHmdiOfqF/D5qCZZrb+qlNGgqT1MoJc+VBU9VU5Ut5K46O9x9UaJVN56kEH0REQcHuNw8zsUGma2/qpUvdKgvPUyo0aCrj1MoGjQVceplNGpq4+qaN9XH1S6rr+qBAuq6/qgQCWc7+iASznf0QCec6krhs3lAAnnOpK4bN5XT9p+0lnsMEx7U/JYKMYKve7UGt1n0F5kF9e0WG4Vjs8S0xzKHDEw0aTnXNaAbyTIAfesr9q+0lpwra/iPm5znBkGC2ZDATJrGDWSZVvJQd925xrWy3FzIbjZ7PqhsMnOH+8iCp+QkPneup7LYvbfbwHQYBEM3RYhyIctoJq/8ARBVt4tcUUKA1se3NbFj0IhmRhw9gIuiOGs3A3TllK1zXNbQChOzcEFF4OxBRDL41sYD3hDhFwnsD3ObP7l+y0YgmGjLa6esugAgfc8K6Se63zOzmhMs1t/VSgzhh3Elb4MzBdCtIFclrsiJLwvzfudNeLsVutuDLQch0Wyxm6TSC0nYHQ3CTx8wQth6NBVx6mV0vajstZbdC+HaoYeTovFIjTtY+9vyu2goPEYuMbsK1kQLWGwrS4gMeD9nFJoACf7tx2Gh1GZkrR0ampPUgso4w+wcfBcUB2fAeT8KMBQ68l/5LgPvvGuVo4lcYhtH9jtb8qMxv2ERxrEYBVh2vAE53kX1EyFugSznX8EA7zqSuGzmgHedSVw2c1AGVU3ah7lAAyqm7UPcppeHjyTS8PHkhzqDR1nbuCAc6g0dZ27gpJnQUAvPsEJnQUAvPsEJ7rfM7OaAT3W+Z2c0Jlmtv6qUJlmtv6qU0aCpPUygaNBUnqZTR3uPqmjvcfVNGpqT1IIGjU1J6kEa3W6/ggEs51/DcEaJ5zvIbEH0miTRBwe6V1SVGjfVx9VLyBvJUClXX9UCBdV1/VAgEs539EAlnO/ogE851JXDZvKABPOdSVw2bygGVU3ah7lAMqpu1D3K/HhjCAgwI0d2hChxIh/2gxpd7IKBx99rTaLWLJDP2Vn0tjoxGcf0Qckby9emxC9hw2H+EIzc98xABFWsq1zxO4uqAfyfEqewPYn2+3Q4biS+0RxluF4y3ziP8gXHyWwLNAaxjYUMBrGNawSuDQJBo8gEH1JnmtoBefYIT3W+Z2c0J7rfM7Oa+VqtLILHOc5rWtaXPc4gNa0CbnOcbkH1NM1t/VSmjQVceplUl2nx55LizB8Frmg1jxg7O25MIEEbiT5BdBYMeOEGvm+HZ4jZ5wyHNMtgcHU8wUGjNHe4+qaNTUnqQXkOwOMGzYTacmbLQ0TfAcZuAnKbD32zlW+omBML14Es51/BB12H8CwrZZ4kG0tmx7Zb2nuuadTgZEFZOw3g2Pgy2uhTLY0CI1zIgEpyIdDe35iRl5LYQHedTYNnNUt9IvAmUyz21okQTAfSpaZvhknVIh4/TCCz+xmHW4QscG1UGU3OaO7EacmIPJwMt0iu50vDx5Kk/o4YTmLVZHGgLY7RvMocThCV2E5VBo6zt3BAOdQaOs7dwUkzoKAXn2CEzoKAXn2CE91vmdnNAJ7rfM7OaEyzW39VKGma2/qpTRoKk9TKBo0FSeplNHe4+qaO9x9U0ampPUggaNTUnqQQCWc6/huCASznX8NwQDvOpsGzmgAd51Ng2c0bWpu1D3KATqbtQ9yjTlV7vFB9JoilB83SFTf1QKAJZzv6KXADOOq5QBPOdSVw2bygATznUlcNm8oBlVN2oe5QDKqbtQ9yo0vDx5IGl4ePJeQxu2sswRbC2gyGsntyojGEDycV68nKoNHWdu4Lx+N+D8TBFsa0aLGOP6MVjj6AlBSmIux/EwvCJ7kOM8fqFn7604T3W+Z2c1mTEVacnC8IGhiQ4zAd+Rl8GFabNM1t/VSgEyzW39VKpv6Q+HnQ4cCxMdIRZxY20taQIbfkXZR/QCuTRoKuPUys7fSJb+MYNf/asJ/zYqD82KbFy3CIdaLQXCzsfkNY0ydEeAC4ZWpoBEyK1oRJWTh3Etg+JBIgNdZ4vdeIkR7crUHMiOMx8pFffERIYIhn/AHsb56asICWc6/ggx5YbXHwZbg4DJjWaKQ4aiWktiNJ2EZQ+RWvbDaGxYbIwOY9jXs8LgHA/cVlXGsfxtbaS+1/catKdhWzwbYCbhY7LIf4DKlB3gGVU3ah7leJxzQPi4ItR1M+E9u8iKyv3TXtdLw8eS8XjlteTge17CIbBvJisFPKaCnsQkXJwq1s/7yBGaflIPl/0LSxM6CgF59gs0YhbKX4WafyIMZx+RAZ++tLk91vmdnNAJ7rfM7OaEyzW39VKEyzW39VKaNBUnqZQNGgqT1Mpo73H1TR3uPqmjU1J6kEDRqak9SCASznX8NwQCWc6/huCAd53kNnNAA7zvIbOaATqbtQ9ygGVU3ah7lRpeHjyQNLw8eSkHKu0eKaV2jxQOmZC4Xn2CD6SRJIg4ObWZ1XfxUAZVTdqHuVLmzNbhq/iuOl4ePJA0vDx5ITlUGjrO3cEJyqDR1nbuCkmdG0AvPsEAmdG0AvPsF+LDdgFos8azaosKJDJ2ZTS2fzrNftJ7rfM7OaEyzW39VKDHeAbc+wW6FFcC10COMtuvNdkxW/dlBbAgRmljXMOUHgOadoImDPZIrOmPfsobLbfrLf7q05xP5MYD7QbsqjhvLti9liH7btiwfqEU/bQwfgT78IVyJ7WVp+T4Sgt3R3uPqs7fSJafwjBnf8AVWfL+9irROjU1J6kFnb6RIP4Rgzv+qs8vtYqCx8RAAwRDJ/0saX66sIDvOpK4bOar3EQ0fgmGTcIsaX696sEDKqbtQ9ygyhjWd+Nrb+d/catKdhm5WDbBO4WOy+f2LPRZqxrO/G1t/O/uNWlew2dg2wDV9Tss9/2DKIO7OdQaOs7dwVN/SMw+1sKz2NhznO+M8DU1oLYYPzcXH9BWvhzC8KywIkaK7IhQ2ze70DWjWSZADaQsm9osLRcJ210UtJfGe1sKEDOQmGwobfQbySdaCz/AKOGCSTarVLU2C13/XE//JXiTLNbf1UrouxOABg+xQbK2Re1s4jtRiOznn7zIbgF3ujQVJ6mUDRoKk9TKaO9x9U0d7j6po1NSepBA0ampPUggEs51/DcEAlnOv4bggHedTYNnNAA7zvIbOaAZVTdqHuUAyqm7UPcqNLw8eSBpeHjyU6V2jxUaXh4qSZ0FALz7BAJnQUAvPsEB7rdV+5Ce63zOzmpBlmjr5oOckSSIODmz+XFcScqg0dZ27guTwTTVr37lBM6NoBefYIBM6NoBefYIT3W+Z2c0J7rfM7OaEyzW39VKATLNbf1Upo0FXHqZTRoKuPUymjvcfVB1Pans/BttliWeOCREucNJrxVjm7JH0mDQqk+xuKa1swgfjudBhWaI0iMwydFNHM+Cd4lM6qi+7QWjU1J6kEAlnOv4IAEs539Fnb6RJJwjB32VlN3xYq0SB3nUlcNnNZ2+kS4nCME/wDCsl8vixUFj4iGTwTDncIsb9vWrB0vDx5KvsRDJ4Jhzu+LG889WCc6g0dZ27ggyfjVI/C1t/O/utWlewxJwbYALvqdlmf8BlAs1Y1Zfha2/nf3WrSvYd34tsAH+p2WZ2fYMQdJjW7GPwnZmsgxHNiQS57YZdKE8ylJ3+1fku1ZRnfMeUxNYuX2d/1y1sLY1RBhOFYYudEeNTjUAbCTrEriJlmtv6qU0aCpPUygaNBUnqZTR3uPqmjvcfVNGpqT1IIGjU1J6kEAlnOv4bggEs51/DcEA7zvIbOaAB3nU2DZzQCdTdqHuUAnU3ah7lRpeHjyQNLw8eSnS8PFNLw8UJnQUAvPsEAmdBQC8+wQnut8zs5oT3W+Z2c0Jlmtv4bygEyzW38N5QSbQVJ6mU0aCpPUyjRk7yfVB9EREHB8zQeZ/goJ7rfM7Oal5Nw8zsUEyzW39VKATLNbf1Upo0FXHqZTRoKuPUymjvcfVA0d7j6po1NSepBNGpqT1IIBLOdfwQAJZzr+CAd51JXDZzQDvOpK4bOagDKqbtQ9ygAZVTdqHuVnf6RL54Rgn/hWS/zYtVojS8PHks8fSJePwjBl/qrP+7FQWLiIaTgiGLh8WNPfn3KwyZ0FALz7BV5iImcEQwKfaxpn9PUrDJ7rfM7OaDJuNQD8LW387+61aW7Du/FtgDb/AKnZfL7FlSs0402/ja2/nj+y1ej7R4zorbHZbFYnmE2HZbMyPGac9zxBYHMY69oaaEisxSQGcGhrThCDBzXxYbXHU+I1pO+pX3hvEpgh2VcQQZ/I7Fjqw4BtlrnEhWePGEzN7Yb3TOvOlU+q/TgHtFbcGR/sXxITmnPhPByTtESE7ka0IQa+0ampPUguLnBoL3kCW00A+a8FBxpWc4LOESPtAfhfAyq/HlMMDthGdlfkzpMSVBdo+1FtwnF+2e+IXHMgsyvhg6gyEONSdZKDWVlwhBiHNiw3Ed1sRpI8gV+oCdTQah7lY5t/Z62WVrYsWzWiC2hER0N7QDqziM0+qszFRjRiiNDsduiGJDe4NhxXGb2PNGte69zSaTNQTfK4L50vDx5L89qwhCaZPiw2D/ae1pPymblTOODGnEbFfYrC/IDJtjR2nOy7nQ2HuyuLhWcwJSrVGDsBWy2ZUSFAjx6nKe2G9wnrm+VTW6c0Gw2RQ8ZhBb+UCCPkCFzJ7rfM7Oax/gTD1twZGJhPiQXtOfCcCAd0SE6l20T2SWmsX/bCHhOyCLDbkRGnJjM/IfKZM9YM5g+WooPTEyzW38N5TRoKk9TKaNBUnqZTR3uPqgaO9x9UaJVNSepBNGpqT1II1ut1/DcEH0RJog4PdqF59N5UaNBVx6mVL3SuvKjR3uPqgaO9x9U0ampPUgmjU1J6kEAlnOv4IAEs51/BAO86mwbOaAd51Ng2c0Ayqm7UPcoAGVU3ah7lRpeHjyU6Xh48lBzqDR1nbuCAc6g0dZ27gs8fSKcPwjBlqsrB/wDbFWiCZ0FALz7BZ3+kVIYRgjZZWf8AdioLFxEuJwRDA/0saZ2Z6sMmWa2/qpVe4iX/AIohgXmLG8s9WFo0FSeplBlTG7YnQsL2sPBGU9r2kjSa5jSCNusfMEal1fYfAZt1us9nkSxzwYkp0htzoldVARPaQtTdo+y1ktrQ21wGxiJ5JMw8bQ17SHNG6ck7OdlbHg9p+rQGwy6jiMpzzrDctxLiN00HaWSzMgMaxjWta0BrWNEmgC5rQLgqwx99l2xrH9caz7aC5uUWipgkyIMr8lxDpm4ZStQCWc6/huC4uhhwOWBIgjJNRI0MxrmgxP8AFOTkAnJnOUzKcpTldOU6rQP0f+yzIdldbYjB8SK5whuIqITaTE7puDvmAF6kYr8FGL8Y2NgM5huVEyPOFlZHlKS9bChiQDQGsaAGtAkJCgAAuA2IItEBsZrmPaHQ3AhzXAEOBoQQbxuWSe3+ARYLfHgNBDA7Kgzn/duzmSJ0pTyZ7Wla50vDxXT9ouy9kwgA20wGRA2gcZhzdoa9pBH3yQZX7JYGdb7dAgHKcYsUfEM5uyJ5UZ5J15Ica61rqyWVkJjYMFrWMYA0BokGjYAur7Pdk7HYcoWOA2GXUc+bnPlOcst5LvKcl3ZMs1t/DeUFW4/8AwX2H6zkgRoDoYywKmG9wYWuOurgR8jtK8X9Ha3vbb48IaMSzkkaspj25B8g9/3qy8d4AwNaBrLoE9v9/Dqqq+j6/wDGjqf+2iyH6cNBpDR3uPqmjU1J6kE0ampPUggEs51/DcEACWc6/huCNHed5DYgHed5DZzRonU0Goe5QfSaJNEHB5A3k3KNGpqT1IKXECpv6oFAEs51/BAAlnOv4IB3nUlcNnNAO86krhs5qAMqpu1D3KDxmMfGBCwZDbNvxI7wTCgzlS74kQ6mzuF5N1xIoLDuMbCVqcS+1RGCdGQXGGwbpMkT5klfj7YYZfhC3xo1XGJFLYQ2MnkwmgfKXmTtWi+weL2zWCE0fDZEjyHxY7mguLu81hOg0GlL5VQUDgTGRhKykFtqiRBOsOM4xGEbDlHKH6JBWg8X/buDhWFmD4UZgHxYRNQLsph7zTt1XHVP4dvcXdmwlDOQxkK0NGZHa2VdTXhumPUathzkRa8E2y90G0wXff7OaR5EFBsEnut8zs5rO/0iWgYRgj/hWf8Adiq2MXPbyFhOBmgMtDB9rCndqy2z0mk/caHUTU30iWSwjB/5Vk/82KgsfES+WCIchUxY37etWFo73H1Ve4iXAYIh0qYsaQ/TVhaNTUnqQQNGpqT1IIBLOdfw3BAJZzr+G4IB3neQ2c0ADvO8hs5oBOpu1D3KAZVTdqHuVGl4ePJA0vDx5KdLw8U0vDxQmdBQC8+wQCZ0FALz7BCe63zOzmhPdb5nZzQmWa2/hvKATLNbfw3lNGgqT1Mpo0FSeplNHe4+qDwmO5oGBrTM1LoEz/jw1VX0fXywo7/losv14atfHWyWBrVM1Jgf+RCoFVH0fXAYUd/y0X9qGg0gBLOdfw3BAO87yGzmgHed5DZzQCdTQC4e5QAJ1NBqHuUbnV7ureo0vDxUg5V2jxQfSaIpQfN0hnFQB3nUlcNnNS5us6rlxAyqm7UPcoAGVU3ah7lJZfh48k0vDx5Ic6g0dZ27ggxzhSyPsFsiQ+/Z45yZihyHzY7eCAD8itX9lu0cHCNnZGs7s0iTx3mPkMqGRqInfsIIvC8Tjdxc/Xx9ZsrR9Zhtk5twitFzfGNR13HVKlOx3aq04KtJiQ535MaC6YDwDVrh3XCsnSmDPUSCGuSe63zOzmvI4xOwsHCcEMkGWhgPwo0rteS+VS07NV439v2W7RwLfZ2RrK6YdRwOkx3ea8aiPWhEwQV2+jQVJ6mUGP3C14JtvegWiC7yI4Pa4eRBXYYxe1bcKRYEfJLHts7WRW93LD3klp2EOEvu3rQWMXsJBwnAk7NtDZ/CiyrP8l21h9LxvzBhvBEayRnwI7CyIwyIN25wOsG8FBovEQQMEQz/AL2NLbp3KwgJZzr+G4KvcREhgiGT/pY0v19SsIDvOpsGzmgAd53kNnNAMqpu1D3KAZVTdqHuVGl4ePJA0vDx5KdLw8VGl4eKkmdBQaz7BAJnQUGs+wQnut8zs5oT3W+Z2c0Jlmtv4bygEyzW38N5TRoKk9TKaNBUnqZTR3uPqgaO9x9U0ampPUgmjU1J6kEAlnOv4bgg8NjrZ+JrUTfOB5f2iEqo+j6QMKO3WaLX9KGrXx1tJwNaidsCQ2f2iEqo+j6B+FDPVZov7UNBpACdTQah7lRpeHiml4eKaXh48kDS8PHkpDpmQuF59ghM6C7WfYID3W6r9yD6SRJIg4ObM1uGr3K46Xh48lyc2d93FcTnUGjrO3cEA51Bo6zt3BSTOgoBefYITOgoBefYIT3W+Z2c0Anut8zs5qrsbWLJtsBtNkbK1NE3sFBGAGs6n7DruOoq0SZZrb+qlNGgqT1MoMjdje1dpwVaTEhzlPJjQXTDXgGrXDuuFZG8GeokHUXZbtHAt1nbaLO7KDqOaZZbXyqx7e6R90pETBBXhcbeLEWxptNlAFrAm9goIwHoHgXHXcdRVL9je1VowVaviQgb8mNBdMB7QatcO64GcjeDtEwQ1zo1NSepBeRxh9hYWFIGeQyOwH4MWWjryHS0mk/deN/b9lu0cC32dtpgvymmhadKG7WxzdTq+dCJggrtwO87yGzmg8VihwRFsmDxBtDSyJDjRgWm7SmCDrBEiDvXtQJ1N2oe5QCdTdqHuVGl4ePJA0vDx5KdLw8VGl4eKkmdBQC8+wQCZ0FALz7BCe63zOzmhPdb5nZzQmWa2/hvKATLNbfw3lNGgqT1Mpo0FSeplNHe4+qBo73H1TRqak9SCaNTUnqQQCWc6/huCABLOdfw3BAO87yGzmgHed5DZzQCdTQah7lB4bHWCcDWomlYEh/8iFUqp/o+sH4UM/8AVov7UNWxjrJOBrWbh9hLf/aYSqf6PzJ4UI/4aLP9aGg0hpeHjyUkzoLtZ9ghM6C7WfYIT3W+Z2c0Anut8zs5qQZZo/p81BMs1t/DeVIk2gvPUyg5yREQcHgmmrXv3KCZ0FALz7BS+ZoKDWfYKCe63zOzmgE91vmdnNCZZrb+qlCZZrb+qlNGgqT1MoGjQVJ6mU0d7j6po73H1TRqak9SCBo1NSepBVdjaxZC2tda7MA21ATewSDYwFw8ew67jqItECWc6/huCAd53kNnNBkXsd2ptGCrV8SGDQ5MaC+YDwDVrh3XCsnSmDO8Eg6j7L9oYGEYDbRAdNlxYZZTHjSa8aiPulIiYIK8LjYxZi3Nda7K0NtIE3MoBGaBr2P2HXcdRFK9j+1NowVacuHOU8mPAdMNe0GrXDuuFZGUwZ3gkENdaXh48lOldo8V1PZjtFBwjAbHs7pwzRzTR7XyzmOb3SJj5zBEwZrtiZ0FBrPsEAmdBQC8+wQnut8zs5oT3W+Z2c0Jlmtv4bygEyzW38N5TRoKk9TKaNBUnqZTR3uPqgaO9x9U0ampPUgmjU1J6kEAlnOv4bggASznX8NwQDvO8hs5oB3neQ2c0AnU0Goe5QAJ1NALh7lRpeHiml4eKaXh48kHiMdbycDWuVw+B5/2mEqm+j82eFDW+zRf2oatnHW/8TWuVw+r/wDkwqBVN9H4H8KHfZov7UNBpEnut8zs5oTLNbfw3lCZZrb+G8po0FSeplA0aCpPUyjRk7yfVNHe4+qNEqmpPUgg+iIiDg8m4eZ2KCZZrb+qlS92oX8N6jRoKk9TKBo0FSeplNHe4+qaO9x9U0ampPUggaNTUnqQQCWc6/huCASznX8NwQDvOpsGzmgAd51Ng2c0Ayqm7UPcoBOpu1D3KjS8PHkgaXh48lV+NjFoLcHWqyNAtLRntuEYDg8ajruOoq0dLw8UJnQUAvPsEGRex3aq0YKtBiQ535MaC6YD2g1a4d1wrJ0pgz1Eg6j7L9o4GELOyNZXTaaOB0obu8xzdThP5VBEwQV4XGzizbbQ602RoFqaJvYKNjAC7c/Yddx1FUr2R7VWrBVodEhGR0IsF4OS6ROa9tCCDORvFdpBDXZMs1t/DeU0aCpPUyqYs2P2GG51ieHa5RmkT+ZYCucPH5BE/wCxxSdZ+Kz+VBcmjvcfVNGpqT1IKm4ePyDf9Tik7fis/lRmPyDOZscQn862n/SguQCWc6/huCAd53kNnNU2MfkEmZscQ7B8Vv8AKjsfkEmtjiUuHxW/yoLkAnU0AuHuVGl4eKpx+PyCTWxxJbPit9c1ImP2CafU4stf2rf5UFx6Xh48lJM6C7WfYKm34/YMpfU4gH51l36q6vDmPmK5hbZLM2CTQRIj8sjeGBoAPzJ+SDvPpCdpWQ7MywsIMSI5r4g/JhtM2z2EvDZbmlee+jngt7rTaLTLNZCEIGVMp7muNdwh3f7YVd4KwZa8K2vJZlRo8R03vcTIDW97+60fwAFwWpux3ZyHg2yQ7NCznATe+UsuIdN5GoagNgA1IO70aCpPUymjvcfVNHe4+qaNTUnqQQNGpqT1II1squv4bggEs51/DcEaO87yGxB9Jok0QcHulQXnqqjR3uPquTqbyVxa2VTU9UCBo1NSepBAJZzr+G4I1vedfwRrZ1d5DYgAd53kNnNAJ1N2oe5QNmZm7UPcoRlX6PFBGl4ePJTpeHijhlU7vFHCdBQaz7BAJnQUAvPsEJ7rfM7OaO/JbTfsUkSEm9b0EEyzW38N5Xj+2OLaw4QOVEY5kc/+tCIa873ggtdsmRPUCvYSyRIVJ6mUAyd5PqgpuNiDgi62Rdw+Cwn78oKH4goQFbbE+Qgt/nVytbKpqeqBGt7zr+G4IKaOIKEBW2xP8lv86DEDClM22IP8Fv8AOrla3W7yGxA2ZmbhcPcoKaZiBhSn9diD/Bbd+ukPEFCNfrsSWr7Fv86uUjKv0dm1HDKp3eKCmYeIKEbrbElt+C3+dG4goRNLbEpr+C3+dXM6tBQaz7BHbG037EFM/wD8ChEyFtib/sW/zr9lhxEWRrh8W0R4sjMgZDGy30J+4hW2RKjf6b0lkiQqeqlB1uBMB2ewwxBssFsMawBUm7Ke41cd5K7HR3uPqgGSNpPqgbKpqT1IIGjU1J6kEAlnOv4bgjWyqb+G4I1ved5DYgAd53kNnNGidTQah7lA2ZmbtQ9ypAJO7ig5zRJogIiIBQoiAUUoggIERACBEQEREBCiIBQoiAUUoggIERACIiAiIgFCiIBQoiC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2" name="AutoShape 8" descr="data:image/jpeg;base64,/9j/4AAQSkZJRgABAQAAAQABAAD/2wCEAAkGBxQSEhQUExQVFhUXFRQYFhYYFBUdFxsXHRUXFxQaGhQYHCggGCUoHBUUITEhJSksLjouFx8zODMsOCgtLisBCgoKBQUFDgUFDisZExkrKysrKysrKysrKysrKysrKysrKysrKysrKysrKysrKysrKysrKysrKysrKysrKysrK//AABEIAOEA4QMBIgACEQEDEQH/xAAcAAEAAwADAQEAAAAAAAAAAAAAAQcIAgUGAwT/xABQEAABAgMCCwYCBAsECQUBAAABAAIDESEEMQUHEiIyQVFhseHwBkJygaHBE3EIFCORFSVSc4KSssLR0vEkM4OTU1RiY2R0orO0Q0SEo8MX/8QAFAEBAAAAAAAAAAAAAAAAAAAAAP/EABQRAQAAAAAAAAAAAAAAAAAAAAD/2gAMAwEAAhEDEQA/ALuJJO7WVBfMyHmfZHzNB5n+Cgnut8zs5oJc+sh5nYjnyoKnqpUGma2/qpTRoKuPUyglz5UvKOdIVqSo0amrj6pdV1/VAgnKkJm/qgQOkJupuUASznf0QCec6krhs3lBLXazTd/FGOnW4av4qAMqpu1D3K8x2gxgYPspLY9pZMGRhsm9875OawHI/Skg9Q10/lxQOmaXbdvyVTYQx8WMGUOz2h42n4bJ/LOJX5xj8s9AbJGaNoewmW4UQXDlzMh5n2Rz6yHmdirvBWObBkaTS+JZyafaw6frQy4eZkvdWC3wozA6zxGRWm57HBzd5LmoP1OfqFTw3lHPlS8qNGgq49TKaO9x9UEudIbTsQukJm/qgUaNTUnqQQCWc6/ggkOkJuRrtZpuUAd51Ng2c1AGVU3ah7lByY4mpoNX8SjHTrq4rjpeHjyQ51Bo6zt3BByDpml23b8ky5mQu1n2CgmdBQC8+wQnut8zs5oJL6yHmdiOfqF/D5qCZZrb+qlNGgqT1MoJc+VBU9VU5Ut5K46O9x9UaJVN56kEH0REQcHuNw8zsUGma2/qpUvdKgvPUyo0aCrj1MoGjQVceplNGpq4+qaN9XH1S6rr+qBAuq6/qgQCWc7+iASznf0QCec6krhs3lAAnnOpK4bN5XT9p+0lnsMEx7U/JYKMYKve7UGt1n0F5kF9e0WG4Vjs8S0xzKHDEw0aTnXNaAbyTIAfesr9q+0lpwra/iPm5znBkGC2ZDATJrGDWSZVvJQd925xrWy3FzIbjZ7PqhsMnOH+8iCp+QkPneup7LYvbfbwHQYBEM3RYhyIctoJq/8ARBVt4tcUUKA1se3NbFj0IhmRhw9gIuiOGs3A3TllK1zXNbQChOzcEFF4OxBRDL41sYD3hDhFwnsD3ObP7l+y0YgmGjLa6esugAgfc8K6Se63zOzmhMs1t/VSgzhh3Elb4MzBdCtIFclrsiJLwvzfudNeLsVutuDLQch0Wyxm6TSC0nYHQ3CTx8wQth6NBVx6mV0vajstZbdC+HaoYeTovFIjTtY+9vyu2goPEYuMbsK1kQLWGwrS4gMeD9nFJoACf7tx2Gh1GZkrR0ampPUgso4w+wcfBcUB2fAeT8KMBQ68l/5LgPvvGuVo4lcYhtH9jtb8qMxv2ERxrEYBVh2vAE53kX1EyFugSznX8EA7zqSuGzmgHedSVw2c1AGVU3ah7lAAyqm7UPcppeHjyTS8PHkhzqDR1nbuCAc6g0dZ27gpJnQUAvPsEJnQUAvPsEJ7rfM7OaAT3W+Z2c0Jlmtv6qUJlmtv6qU0aCpPUygaNBUnqZTR3uPqmjvcfVNGpqT1IIGjU1J6kEa3W6/ggEs51/DcEaJ5zvIbEH0miTRBwe6V1SVGjfVx9VLyBvJUClXX9UCBdV1/VAgEs539EAlnO/ogE851JXDZvKABPOdSVw2bygGVU3ah7lAMqpu1D3K/HhjCAgwI0d2hChxIh/2gxpd7IKBx99rTaLWLJDP2Vn0tjoxGcf0Qckby9emxC9hw2H+EIzc98xABFWsq1zxO4uqAfyfEqewPYn2+3Q4biS+0RxluF4y3ziP8gXHyWwLNAaxjYUMBrGNawSuDQJBo8gEH1JnmtoBefYIT3W+Z2c0J7rfM7Oa+VqtLILHOc5rWtaXPc4gNa0CbnOcbkH1NM1t/VSmjQVceplUl2nx55LizB8Frmg1jxg7O25MIEEbiT5BdBYMeOEGvm+HZ4jZ5wyHNMtgcHU8wUGjNHe4+qaNTUnqQXkOwOMGzYTacmbLQ0TfAcZuAnKbD32zlW+omBML14Es51/BB12H8CwrZZ4kG0tmx7Zb2nuuadTgZEFZOw3g2Pgy2uhTLY0CI1zIgEpyIdDe35iRl5LYQHedTYNnNUt9IvAmUyz21okQTAfSpaZvhknVIh4/TCCz+xmHW4QscG1UGU3OaO7EacmIPJwMt0iu50vDx5Kk/o4YTmLVZHGgLY7RvMocThCV2E5VBo6zt3BAOdQaOs7dwUkzoKAXn2CEzoKAXn2CE91vmdnNAJ7rfM7OaEyzW39VKGma2/qpTRoKk9TKBo0FSeplNHe4+qaO9x9U0ampPUggaNTUnqQQCWc6/huCASznX8NwQDvOpsGzmgAd51Ng2c0bWpu1D3KATqbtQ9yjTlV7vFB9JoilB83SFTf1QKAJZzv6KXADOOq5QBPOdSVw2bygATznUlcNm8oBlVN2oe5QDKqbtQ9yo0vDx5IGl4ePJeQxu2sswRbC2gyGsntyojGEDycV68nKoNHWdu4Lx+N+D8TBFsa0aLGOP6MVjj6AlBSmIux/EwvCJ7kOM8fqFn7604T3W+Z2c1mTEVacnC8IGhiQ4zAd+Rl8GFabNM1t/VSgEyzW39VKpv6Q+HnQ4cCxMdIRZxY20taQIbfkXZR/QCuTRoKuPUys7fSJb+MYNf/asJ/zYqD82KbFy3CIdaLQXCzsfkNY0ydEeAC4ZWpoBEyK1oRJWTh3Etg+JBIgNdZ4vdeIkR7crUHMiOMx8pFffERIYIhn/AHsb56asICWc6/ggx5YbXHwZbg4DJjWaKQ4aiWktiNJ2EZQ+RWvbDaGxYbIwOY9jXs8LgHA/cVlXGsfxtbaS+1/catKdhWzwbYCbhY7LIf4DKlB3gGVU3ah7leJxzQPi4ItR1M+E9u8iKyv3TXtdLw8eS8XjlteTge17CIbBvJisFPKaCnsQkXJwq1s/7yBGaflIPl/0LSxM6CgF59gs0YhbKX4WafyIMZx+RAZ++tLk91vmdnNAJ7rfM7OaEyzW39VKEyzW39VKaNBUnqZQNGgqT1Mpo73H1TR3uPqmjU1J6kEDRqak9SCASznX8NwQCWc6/huCAd53kNnNAA7zvIbOaATqbtQ9ygGVU3ah7lRpeHjyQNLw8eSkHKu0eKaV2jxQOmZC4Xn2CD6SRJIg4ObWZ1XfxUAZVTdqHuVLmzNbhq/iuOl4ePJA0vDx5ITlUGjrO3cEJyqDR1nbuCkmdG0AvPsEAmdG0AvPsF+LDdgFos8azaosKJDJ2ZTS2fzrNftJ7rfM7OaEyzW39VKDHeAbc+wW6FFcC10COMtuvNdkxW/dlBbAgRmljXMOUHgOadoImDPZIrOmPfsobLbfrLf7q05xP5MYD7QbsqjhvLti9liH7btiwfqEU/bQwfgT78IVyJ7WVp+T4Sgt3R3uPqs7fSJafwjBnf8AVWfL+9irROjU1J6kFnb6RIP4Rgzv+qs8vtYqCx8RAAwRDJ/0saX66sIDvOpK4bOar3EQ0fgmGTcIsaX696sEDKqbtQ9ygyhjWd+Nrb+d/catKdhm5WDbBO4WOy+f2LPRZqxrO/G1t/O/uNWlew2dg2wDV9Tss9/2DKIO7OdQaOs7dwVN/SMw+1sKz2NhznO+M8DU1oLYYPzcXH9BWvhzC8KywIkaK7IhQ2ze70DWjWSZADaQsm9osLRcJ210UtJfGe1sKEDOQmGwobfQbySdaCz/AKOGCSTarVLU2C13/XE//JXiTLNbf1UrouxOABg+xQbK2Re1s4jtRiOznn7zIbgF3ujQVJ6mUDRoKk9TKaO9x9U0d7j6po1NSepBA0ampPUggEs51/DcEAlnOv4bggHedTYNnNAA7zvIbOaAZVTdqHuUAyqm7UPcqNLw8eSBpeHjyU6V2jxUaXh4qSZ0FALz7BAJnQUAvPsEB7rdV+5Ce63zOzmpBlmjr5oOckSSIODmz+XFcScqg0dZ27guTwTTVr37lBM6NoBefYIBM6NoBefYIT3W+Z2c0J7rfM7OaEyzW39VKATLNbf1Upo0FXHqZTRoKuPUymjvcfVB1Pans/BttliWeOCREucNJrxVjm7JH0mDQqk+xuKa1swgfjudBhWaI0iMwydFNHM+Cd4lM6qi+7QWjU1J6kEAlnOv4IAEs539Fnb6RJJwjB32VlN3xYq0SB3nUlcNnNZ2+kS4nCME/wDCsl8vixUFj4iGTwTDncIsb9vWrB0vDx5KvsRDJ4Jhzu+LG889WCc6g0dZ27ggyfjVI/C1t/O/utWlewxJwbYALvqdlmf8BlAs1Y1Zfha2/nf3WrSvYd34tsAH+p2WZ2fYMQdJjW7GPwnZmsgxHNiQS57YZdKE8ylJ3+1fku1ZRnfMeUxNYuX2d/1y1sLY1RBhOFYYudEeNTjUAbCTrEriJlmtv6qU0aCpPUygaNBUnqZTR3uPqmjvcfVNGpqT1IIGjU1J6kEAlnOv4bggEs51/DcEA7zvIbOaAB3nU2DZzQCdTdqHuUAnU3ah7lRpeHjyQNLw8eSnS8PFNLw8UJnQUAvPsEAmdBQC8+wQnut8zs5oT3W+Z2c0Jlmtv4bygEyzW38N5QSbQVJ6mU0aCpPUyjRk7yfVB9EREHB8zQeZ/goJ7rfM7Oal5Nw8zsUEyzW39VKATLNbf1Upo0FXHqZTRoKuPUymjvcfVA0d7j6po1NSepBNGpqT1IIBLOdfwQAJZzr+CAd51JXDZzQDvOpK4bOagDKqbtQ9ygAZVTdqHuVnf6RL54Rgn/hWS/zYtVojS8PHks8fSJePwjBl/qrP+7FQWLiIaTgiGLh8WNPfn3KwyZ0FALz7BV5iImcEQwKfaxpn9PUrDJ7rfM7OaDJuNQD8LW387+61aW7Du/FtgDb/AKnZfL7FlSs0402/ja2/nj+y1ej7R4zorbHZbFYnmE2HZbMyPGac9zxBYHMY69oaaEisxSQGcGhrThCDBzXxYbXHU+I1pO+pX3hvEpgh2VcQQZ/I7Fjqw4BtlrnEhWePGEzN7Yb3TOvOlU+q/TgHtFbcGR/sXxITmnPhPByTtESE7ka0IQa+0ampPUguLnBoL3kCW00A+a8FBxpWc4LOESPtAfhfAyq/HlMMDthGdlfkzpMSVBdo+1FtwnF+2e+IXHMgsyvhg6gyEONSdZKDWVlwhBiHNiw3Ed1sRpI8gV+oCdTQah7lY5t/Z62WVrYsWzWiC2hER0N7QDqziM0+qszFRjRiiNDsduiGJDe4NhxXGb2PNGte69zSaTNQTfK4L50vDx5L89qwhCaZPiw2D/ae1pPymblTOODGnEbFfYrC/IDJtjR2nOy7nQ2HuyuLhWcwJSrVGDsBWy2ZUSFAjx6nKe2G9wnrm+VTW6c0Gw2RQ8ZhBb+UCCPkCFzJ7rfM7Oax/gTD1twZGJhPiQXtOfCcCAd0SE6l20T2SWmsX/bCHhOyCLDbkRGnJjM/IfKZM9YM5g+WooPTEyzW38N5TRoKk9TKaNBUnqZTR3uPqgaO9x9UaJVNSepBNGpqT1II1ut1/DcEH0RJog4PdqF59N5UaNBVx6mVL3SuvKjR3uPqgaO9x9U0ampPUgmjU1J6kEAlnOv4IAEs51/BAO86mwbOaAd51Ng2c0Ayqm7UPcoAGVU3ah7lRpeHjyU6Xh48lBzqDR1nbuCAc6g0dZ27gs8fSKcPwjBlqsrB/wDbFWiCZ0FALz7BZ3+kVIYRgjZZWf8AdioLFxEuJwRDA/0saZ2Z6sMmWa2/qpVe4iX/AIohgXmLG8s9WFo0FSeplBlTG7YnQsL2sPBGU9r2kjSa5jSCNusfMEal1fYfAZt1us9nkSxzwYkp0htzoldVARPaQtTdo+y1ktrQ21wGxiJ5JMw8bQ17SHNG6ck7OdlbHg9p+rQGwy6jiMpzzrDctxLiN00HaWSzMgMaxjWta0BrWNEmgC5rQLgqwx99l2xrH9caz7aC5uUWipgkyIMr8lxDpm4ZStQCWc6/huC4uhhwOWBIgjJNRI0MxrmgxP8AFOTkAnJnOUzKcpTldOU6rQP0f+yzIdldbYjB8SK5whuIqITaTE7puDvmAF6kYr8FGL8Y2NgM5huVEyPOFlZHlKS9bChiQDQGsaAGtAkJCgAAuA2IItEBsZrmPaHQ3AhzXAEOBoQQbxuWSe3+ARYLfHgNBDA7Kgzn/duzmSJ0pTyZ7Wla50vDxXT9ouy9kwgA20wGRA2gcZhzdoa9pBH3yQZX7JYGdb7dAgHKcYsUfEM5uyJ5UZ5J15Ica61rqyWVkJjYMFrWMYA0BokGjYAur7Pdk7HYcoWOA2GXUc+bnPlOcst5LvKcl3ZMs1t/DeUFW4/8AwX2H6zkgRoDoYywKmG9wYWuOurgR8jtK8X9Ha3vbb48IaMSzkkaspj25B8g9/3qy8d4AwNaBrLoE9v9/Dqqq+j6/wDGjqf+2iyH6cNBpDR3uPqmjU1J6kE0ampPUggEs51/DcEACWc6/huCNHed5DYgHed5DZzRonU0Goe5QfSaJNEHB5A3k3KNGpqT1IKXECpv6oFAEs51/BAAlnOv4IB3nUlcNnNAO86krhs5qAMqpu1D3KDxmMfGBCwZDbNvxI7wTCgzlS74kQ6mzuF5N1xIoLDuMbCVqcS+1RGCdGQXGGwbpMkT5klfj7YYZfhC3xo1XGJFLYQ2MnkwmgfKXmTtWi+weL2zWCE0fDZEjyHxY7mguLu81hOg0GlL5VQUDgTGRhKykFtqiRBOsOM4xGEbDlHKH6JBWg8X/buDhWFmD4UZgHxYRNQLsph7zTt1XHVP4dvcXdmwlDOQxkK0NGZHa2VdTXhumPUathzkRa8E2y90G0wXff7OaR5EFBsEnut8zs5rO/0iWgYRgj/hWf8Adiq2MXPbyFhOBmgMtDB9rCndqy2z0mk/caHUTU30iWSwjB/5Vk/82KgsfES+WCIchUxY37etWFo73H1Ve4iXAYIh0qYsaQ/TVhaNTUnqQQNGpqT1IIBLOdfw3BAJZzr+G4IB3neQ2c0ADvO8hs5oBOpu1D3KAZVTdqHuVGl4ePJA0vDx5KdLw8U0vDxQmdBQC8+wQCZ0FALz7BCe63zOzmhPdb5nZzQmWa2/hvKATLNbfw3lNGgqT1Mpo0FSeplNHe4+qDwmO5oGBrTM1LoEz/jw1VX0fXywo7/losv14atfHWyWBrVM1Jgf+RCoFVH0fXAYUd/y0X9qGg0gBLOdfw3BAO87yGzmgHed5DZzQCdTQC4e5QAJ1NBqHuUbnV7ureo0vDxUg5V2jxQfSaIpQfN0hnFQB3nUlcNnNS5us6rlxAyqm7UPcoAGVU3ah7lJZfh48k0vDx5Ic6g0dZ27ggxzhSyPsFsiQ+/Z45yZihyHzY7eCAD8itX9lu0cHCNnZGs7s0iTx3mPkMqGRqInfsIIvC8Tjdxc/Xx9ZsrR9Zhtk5twitFzfGNR13HVKlOx3aq04KtJiQ535MaC6YDwDVrh3XCsnSmDPUSCGuSe63zOzmvI4xOwsHCcEMkGWhgPwo0rteS+VS07NV439v2W7RwLfZ2RrK6YdRwOkx3ea8aiPWhEwQV2+jQVJ6mUGP3C14JtvegWiC7yI4Pa4eRBXYYxe1bcKRYEfJLHts7WRW93LD3klp2EOEvu3rQWMXsJBwnAk7NtDZ/CiyrP8l21h9LxvzBhvBEayRnwI7CyIwyIN25wOsG8FBovEQQMEQz/AL2NLbp3KwgJZzr+G4KvcREhgiGT/pY0v19SsIDvOpsGzmgAd53kNnNAMqpu1D3KAZVTdqHuVGl4ePJA0vDx5KdLw8VGl4eKkmdBQaz7BAJnQUGs+wQnut8zs5oT3W+Z2c0Jlmtv4bygEyzW38N5TRoKk9TKaNBUnqZTR3uPqgaO9x9U0ampPUgmjU1J6kEAlnOv4bgg8NjrZ+JrUTfOB5f2iEqo+j6QMKO3WaLX9KGrXx1tJwNaidsCQ2f2iEqo+j6B+FDPVZov7UNBpACdTQah7lRpeHiml4eKaXh48kDS8PHkpDpmQuF59ghM6C7WfYID3W6r9yD6SRJIg4ObM1uGr3K46Xh48lyc2d93FcTnUGjrO3cEA51Bo6zt3BSTOgoBefYITOgoBefYIT3W+Z2c0Anut8zs5qrsbWLJtsBtNkbK1NE3sFBGAGs6n7DruOoq0SZZrb+qlNGgqT1MoMjdje1dpwVaTEhzlPJjQXTDXgGrXDuuFZG8GeokHUXZbtHAt1nbaLO7KDqOaZZbXyqx7e6R90pETBBXhcbeLEWxptNlAFrAm9goIwHoHgXHXcdRVL9je1VowVaviQgb8mNBdMB7QatcO64GcjeDtEwQ1zo1NSepBeRxh9hYWFIGeQyOwH4MWWjryHS0mk/deN/b9lu0cC32dtpgvymmhadKG7WxzdTq+dCJggrtwO87yGzmg8VihwRFsmDxBtDSyJDjRgWm7SmCDrBEiDvXtQJ1N2oe5QCdTdqHuVGl4ePJA0vDx5KdLw8VGl4eKkmdBQC8+wQCZ0FALz7BCe63zOzmhPdb5nZzQmWa2/hvKATLNbfw3lNGgqT1Mpo0FSeplNHe4+qBo73H1TRqak9SCaNTUnqQQCWc6/huCABLOdfw3BAO87yGzmgHed5DZzQCdTQah7lB4bHWCcDWomlYEh/8iFUqp/o+sH4UM/8AVov7UNWxjrJOBrWbh9hLf/aYSqf6PzJ4UI/4aLP9aGg0hpeHjyUkzoLtZ9ghM6C7WfYIT3W+Z2c0Anut8zs5qQZZo/p81BMs1t/DeVIk2gvPUyg5yREQcHgmmrXv3KCZ0FALz7BS+ZoKDWfYKCe63zOzmgE91vmdnNCZZrb+qlCZZrb+qlNGgqT1MoGjQVJ6mU0d7j6po73H1TRqak9SCBo1NSepBVdjaxZC2tda7MA21ATewSDYwFw8ew67jqItECWc6/huCAd53kNnNBkXsd2ptGCrV8SGDQ5MaC+YDwDVrh3XCsnSmDO8Eg6j7L9oYGEYDbRAdNlxYZZTHjSa8aiPulIiYIK8LjYxZi3Nda7K0NtIE3MoBGaBr2P2HXcdRFK9j+1NowVacuHOU8mPAdMNe0GrXDuuFZGUwZ3gkENdaXh48lOldo8V1PZjtFBwjAbHs7pwzRzTR7XyzmOb3SJj5zBEwZrtiZ0FBrPsEAmdBQC8+wQnut8zs5oT3W+Z2c0Jlmtv4bygEyzW38N5TRoKk9TKaNBUnqZTR3uPqgaO9x9U0ampPUgmjU1J6kEAlnOv4bggASznX8NwQDvO8hs5oB3neQ2c0AnU0Goe5QAJ1NALh7lRpeHiml4eKaXh48kHiMdbycDWuVw+B5/2mEqm+j82eFDW+zRf2oatnHW/8TWuVw+r/wDkwqBVN9H4H8KHfZov7UNBpEnut8zs5oTLNbfw3lCZZrb+G8po0FSeplA0aCpPUyjRk7yfVNHe4+qNEqmpPUgg+iIiDg8m4eZ2KCZZrb+qlS92oX8N6jRoKk9TKBo0FSeplNHe4+qaO9x9U0ampPUggaNTUnqQQCWc6/huCASznX8NwQDvOpsGzmgAd51Ng2c0Ayqm7UPcoBOpu1D3KjS8PHkgaXh48lV+NjFoLcHWqyNAtLRntuEYDg8ajruOoq0dLw8UJnQUAvPsEGRex3aq0YKtBiQ535MaC6YD2g1a4d1wrJ0pgz1Eg6j7L9o4GELOyNZXTaaOB0obu8xzdThP5VBEwQV4XGzizbbQ602RoFqaJvYKNjAC7c/Yddx1FUr2R7VWrBVodEhGR0IsF4OS6ROa9tCCDORvFdpBDXZMs1t/DeU0aCpPUyqYs2P2GG51ieHa5RmkT+ZYCucPH5BE/wCxxSdZ+Kz+VBcmjvcfVNGpqT1IKm4ePyDf9Tik7fis/lRmPyDOZscQn862n/SguQCWc6/huCAd53kNnNU2MfkEmZscQ7B8Vv8AKjsfkEmtjiUuHxW/yoLkAnU0AuHuVGl4eKpx+PyCTWxxJbPit9c1ImP2CafU4stf2rf5UFx6Xh48lJM6C7WfYKm34/YMpfU4gH51l36q6vDmPmK5hbZLM2CTQRIj8sjeGBoAPzJ+SDvPpCdpWQ7MywsIMSI5r4g/JhtM2z2EvDZbmlee+jngt7rTaLTLNZCEIGVMp7muNdwh3f7YVd4KwZa8K2vJZlRo8R03vcTIDW97+60fwAFwWpux3ZyHg2yQ7NCznATe+UsuIdN5GoagNgA1IO70aCpPUymjvcfVNHe4+qaNTUnqQQNGpqT1II1squv4bggEs51/DcEaO87yGxB9Jok0QcHulQXnqqjR3uPquTqbyVxa2VTU9UCBo1NSepBAJZzr+G4I1vedfwRrZ1d5DYgAd53kNnNAJ1N2oe5QNmZm7UPcoRlX6PFBGl4ePJTpeHijhlU7vFHCdBQaz7BAJnQUAvPsEJ7rfM7OaO/JbTfsUkSEm9b0EEyzW38N5Xj+2OLaw4QOVEY5kc/+tCIa873ggtdsmRPUCvYSyRIVJ6mUAyd5PqgpuNiDgi62Rdw+Cwn78oKH4goQFbbE+Qgt/nVytbKpqeqBGt7zr+G4IKaOIKEBW2xP8lv86DEDClM22IP8Fv8AOrla3W7yGxA2ZmbhcPcoKaZiBhSn9diD/Bbd+ukPEFCNfrsSWr7Fv86uUjKv0dm1HDKp3eKCmYeIKEbrbElt+C3+dG4goRNLbEpr+C3+dXM6tBQaz7BHbG037EFM/wD8ChEyFtib/sW/zr9lhxEWRrh8W0R4sjMgZDGy30J+4hW2RKjf6b0lkiQqeqlB1uBMB2ewwxBssFsMawBUm7Ke41cd5K7HR3uPqgGSNpPqgbKpqT1IIGjU1J6kEAlnOv4bgjWyqb+G4I1ved5DYgAd53kNnNGidTQah7lA2ZmbtQ9ypAJO7ig5zRJogIiIBQoiAUUoggIERACBEQEREBCiIBQoiAUUoggIERACIiAiIgFCiIBQoiC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8" name="Group 77"/>
          <p:cNvGrpSpPr/>
          <p:nvPr/>
        </p:nvGrpSpPr>
        <p:grpSpPr>
          <a:xfrm>
            <a:off x="1524000" y="2133600"/>
            <a:ext cx="1390650" cy="3581401"/>
            <a:chOff x="4191000" y="3886200"/>
            <a:chExt cx="1390650" cy="3581401"/>
          </a:xfrm>
        </p:grpSpPr>
        <p:pic>
          <p:nvPicPr>
            <p:cNvPr id="2086" name="Picture 38" descr="wiley ebook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191000" y="3886200"/>
              <a:ext cx="1295400" cy="457200"/>
            </a:xfrm>
            <a:prstGeom prst="rect">
              <a:avLst/>
            </a:prstGeom>
            <a:noFill/>
          </p:spPr>
        </p:pic>
        <p:pic>
          <p:nvPicPr>
            <p:cNvPr id="2088" name="Picture 40" descr="emerald ebook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267200" y="4343400"/>
              <a:ext cx="1219200" cy="457200"/>
            </a:xfrm>
            <a:prstGeom prst="rect">
              <a:avLst/>
            </a:prstGeom>
            <a:noFill/>
          </p:spPr>
        </p:pic>
        <p:pic>
          <p:nvPicPr>
            <p:cNvPr id="2090" name="Picture 42" descr="wiley ebook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4267200" y="4800600"/>
              <a:ext cx="1219200" cy="457200"/>
            </a:xfrm>
            <a:prstGeom prst="rect">
              <a:avLst/>
            </a:prstGeom>
            <a:noFill/>
          </p:spPr>
        </p:pic>
        <p:pic>
          <p:nvPicPr>
            <p:cNvPr id="2092" name="Picture 44" descr="emerald ebook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267200" y="5257800"/>
              <a:ext cx="1219200" cy="457200"/>
            </a:xfrm>
            <a:prstGeom prst="rect">
              <a:avLst/>
            </a:prstGeom>
            <a:noFill/>
          </p:spPr>
        </p:pic>
        <p:pic>
          <p:nvPicPr>
            <p:cNvPr id="2094" name="Picture 46" descr="cambridge ebook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4267200" y="5715000"/>
              <a:ext cx="1219200" cy="447675"/>
            </a:xfrm>
            <a:prstGeom prst="rect">
              <a:avLst/>
            </a:prstGeom>
            <a:noFill/>
          </p:spPr>
        </p:pic>
        <p:pic>
          <p:nvPicPr>
            <p:cNvPr id="2096" name="Picture 48" descr="http://lib.uin-suka.ac.id/images/ejournal_langgan/ebscobaru.png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4343400" y="6248400"/>
              <a:ext cx="1066800" cy="27883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098" name="Picture 50" descr="sage ebook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4343400" y="6562725"/>
              <a:ext cx="1143000" cy="447675"/>
            </a:xfrm>
            <a:prstGeom prst="rect">
              <a:avLst/>
            </a:prstGeom>
            <a:noFill/>
          </p:spPr>
        </p:pic>
        <p:pic>
          <p:nvPicPr>
            <p:cNvPr id="2100" name="Picture 52" descr="ebsco ebook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4267200" y="7010401"/>
              <a:ext cx="1314450" cy="457200"/>
            </a:xfrm>
            <a:prstGeom prst="rect">
              <a:avLst/>
            </a:prstGeom>
            <a:noFill/>
          </p:spPr>
        </p:pic>
      </p:grpSp>
      <p:sp>
        <p:nvSpPr>
          <p:cNvPr id="79" name="Snip Single Corner Rectangle 78"/>
          <p:cNvSpPr/>
          <p:nvPr/>
        </p:nvSpPr>
        <p:spPr>
          <a:xfrm flipH="1">
            <a:off x="4495800" y="914400"/>
            <a:ext cx="3429000" cy="533400"/>
          </a:xfrm>
          <a:prstGeom prst="snip1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E Journal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82" name="Snip Single Corner Rectangle 81"/>
          <p:cNvSpPr/>
          <p:nvPr/>
        </p:nvSpPr>
        <p:spPr>
          <a:xfrm flipH="1">
            <a:off x="4419600" y="1524000"/>
            <a:ext cx="3429000" cy="533400"/>
          </a:xfrm>
          <a:prstGeom prst="snip1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E Book</a:t>
            </a:r>
            <a:endParaRPr lang="en-US" sz="1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79" grpId="0" animBg="1"/>
      <p:bldP spid="79" grpId="1" animBg="1"/>
      <p:bldP spid="8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9618" y="1828800"/>
            <a:ext cx="9134382" cy="2286000"/>
            <a:chOff x="0" y="1219200"/>
            <a:chExt cx="9134382" cy="2286000"/>
          </a:xfrm>
          <a:solidFill>
            <a:srgbClr val="FFFF00"/>
          </a:solidFill>
        </p:grpSpPr>
        <p:sp>
          <p:nvSpPr>
            <p:cNvPr id="41" name="Rectangle 40"/>
            <p:cNvSpPr/>
            <p:nvPr/>
          </p:nvSpPr>
          <p:spPr>
            <a:xfrm>
              <a:off x="0" y="1600200"/>
              <a:ext cx="9134382" cy="1905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0" y="1219200"/>
              <a:ext cx="1752600" cy="381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REFERENSI</a:t>
              </a:r>
              <a:endPara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0" y="152400"/>
            <a:ext cx="9144000" cy="76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143000" y="228600"/>
            <a:ext cx="7315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</a:rPr>
              <a:t>LAYANAN </a:t>
            </a:r>
            <a:r>
              <a:rPr lang="en-US" sz="40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</a:rPr>
              <a:t>PERPUSTAKAAN LT. 2</a:t>
            </a:r>
            <a:endParaRPr lang="en-US" sz="4000" b="1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gency FB" pitchFamily="34" charset="0"/>
            </a:endParaRPr>
          </a:p>
        </p:txBody>
      </p:sp>
      <p:grpSp>
        <p:nvGrpSpPr>
          <p:cNvPr id="94" name="Group 107"/>
          <p:cNvGrpSpPr/>
          <p:nvPr/>
        </p:nvGrpSpPr>
        <p:grpSpPr>
          <a:xfrm>
            <a:off x="6629400" y="2209800"/>
            <a:ext cx="2514600" cy="1905000"/>
            <a:chOff x="2782372" y="3640709"/>
            <a:chExt cx="2220152" cy="1676400"/>
          </a:xfrm>
        </p:grpSpPr>
        <p:pic>
          <p:nvPicPr>
            <p:cNvPr id="95" name="Picture 94" descr="IMG_7935 HASIL_KOMPRES.JP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2782372" y="3640709"/>
              <a:ext cx="2220152" cy="167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6" name="TextBox 95"/>
            <p:cNvSpPr txBox="1"/>
            <p:nvPr/>
          </p:nvSpPr>
          <p:spPr>
            <a:xfrm>
              <a:off x="2782372" y="4992097"/>
              <a:ext cx="2220152" cy="325012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TUGAS AKHIR</a:t>
              </a:r>
              <a:endParaRPr lang="en-US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9618" y="2209800"/>
            <a:ext cx="2667000" cy="1905000"/>
            <a:chOff x="5181600" y="4038600"/>
            <a:chExt cx="2743200" cy="1905000"/>
          </a:xfrm>
        </p:grpSpPr>
        <p:pic>
          <p:nvPicPr>
            <p:cNvPr id="100" name="Picture 99" descr="mak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5181600" y="4038600"/>
              <a:ext cx="2721431" cy="1905000"/>
            </a:xfrm>
            <a:prstGeom prst="rect">
              <a:avLst/>
            </a:prstGeom>
            <a:ln>
              <a:noFill/>
            </a:ln>
          </p:spPr>
        </p:pic>
        <p:sp>
          <p:nvSpPr>
            <p:cNvPr id="44" name="TextBox 43"/>
            <p:cNvSpPr txBox="1"/>
            <p:nvPr/>
          </p:nvSpPr>
          <p:spPr>
            <a:xfrm>
              <a:off x="5181600" y="5574268"/>
              <a:ext cx="2743200" cy="369332"/>
            </a:xfrm>
            <a:prstGeom prst="rect">
              <a:avLst/>
            </a:prstGeom>
            <a:solidFill>
              <a:srgbClr val="0099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MAKTABAH SYAMILAH</a:t>
              </a:r>
              <a:endParaRPr lang="en-US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2600418" y="2209800"/>
            <a:ext cx="1903614" cy="1905000"/>
            <a:chOff x="457200" y="4038600"/>
            <a:chExt cx="1792622" cy="1905000"/>
          </a:xfrm>
        </p:grpSpPr>
        <p:pic>
          <p:nvPicPr>
            <p:cNvPr id="91" name="Picture 90" descr="IMG_20130814_142843 HASIL_KOMPRES HASIL_KOMPRES.jpg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>
            <a:xfrm>
              <a:off x="457200" y="4038600"/>
              <a:ext cx="1757043" cy="1863195"/>
            </a:xfrm>
            <a:prstGeom prst="rect">
              <a:avLst/>
            </a:prstGeom>
            <a:ln>
              <a:noFill/>
            </a:ln>
          </p:spPr>
        </p:pic>
        <p:sp>
          <p:nvSpPr>
            <p:cNvPr id="45" name="TextBox 44"/>
            <p:cNvSpPr txBox="1"/>
            <p:nvPr/>
          </p:nvSpPr>
          <p:spPr>
            <a:xfrm>
              <a:off x="457200" y="5574268"/>
              <a:ext cx="1792622" cy="369332"/>
            </a:xfrm>
            <a:prstGeom prst="rect">
              <a:avLst/>
            </a:prstGeom>
            <a:solidFill>
              <a:srgbClr val="009900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RUJUKAN UMUM</a:t>
              </a:r>
              <a:endParaRPr lang="en-US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11268" name="AutoShape 4" descr="data:image/jpeg;base64,/9j/4AAQSkZJRgABAQAAAQABAAD/2wCEAAkGBxQSEhQUExQVFhUXFRQYFhYYFBUdFxsXHRUXFxQaGhQYHCggGCUoHBUUITEhJSksLjouFx8zODMsOCgtLisBCgoKBQUFDgUFDisZExkrKysrKysrKysrKysrKysrKysrKysrKysrKysrKysrKysrKysrKysrKysrKysrKysrK//AABEIAOEA4QMBIgACEQEDEQH/xAAcAAEAAwADAQEAAAAAAAAAAAAAAQcIAgUGAwT/xABQEAABAgMCCwYCBAsECQUBAAABAAIDESEEMQUHEiIyQVFhseHwBkJygaHBE3EIFCORFSVSc4KSssLR0vEkM4OTU1RiY2R0orO0Q0SEo8MX/8QAFAEBAAAAAAAAAAAAAAAAAAAAAP/EABQRAQAAAAAAAAAAAAAAAAAAAAD/2gAMAwEAAhEDEQA/ALuJJO7WVBfMyHmfZHzNB5n+Cgnut8zs5oJc+sh5nYjnyoKnqpUGma2/qpTRoKuPUyglz5UvKOdIVqSo0amrj6pdV1/VAgnKkJm/qgQOkJupuUASznf0QCec6krhs3lBLXazTd/FGOnW4av4qAMqpu1D3K8x2gxgYPspLY9pZMGRhsm9875OawHI/Skg9Q10/lxQOmaXbdvyVTYQx8WMGUOz2h42n4bJ/LOJX5xj8s9AbJGaNoewmW4UQXDlzMh5n2Rz6yHmdirvBWObBkaTS+JZyafaw6frQy4eZkvdWC3wozA6zxGRWm57HBzd5LmoP1OfqFTw3lHPlS8qNGgq49TKaO9x9UEudIbTsQukJm/qgUaNTUnqQQCWc6/ggkOkJuRrtZpuUAd51Ng2c1AGVU3ah7lByY4mpoNX8SjHTrq4rjpeHjyQ51Bo6zt3BByDpml23b8ky5mQu1n2CgmdBQC8+wQnut8zs5oJL6yHmdiOfqF/D5qCZZrb+qlNGgqT1MoJc+VBU9VU5Ut5K46O9x9UaJVN56kEH0REQcHuNw8zsUGma2/qpUvdKgvPUyo0aCrj1MoGjQVceplNGpq4+qaN9XH1S6rr+qBAuq6/qgQCWc7+iASznf0QCec6krhs3lAAnnOpK4bN5XT9p+0lnsMEx7U/JYKMYKve7UGt1n0F5kF9e0WG4Vjs8S0xzKHDEw0aTnXNaAbyTIAfesr9q+0lpwra/iPm5znBkGC2ZDATJrGDWSZVvJQd925xrWy3FzIbjZ7PqhsMnOH+8iCp+QkPneup7LYvbfbwHQYBEM3RYhyIctoJq/8ARBVt4tcUUKA1se3NbFj0IhmRhw9gIuiOGs3A3TllK1zXNbQChOzcEFF4OxBRDL41sYD3hDhFwnsD3ObP7l+y0YgmGjLa6esugAgfc8K6Se63zOzmhMs1t/VSgzhh3Elb4MzBdCtIFclrsiJLwvzfudNeLsVutuDLQch0Wyxm6TSC0nYHQ3CTx8wQth6NBVx6mV0vajstZbdC+HaoYeTovFIjTtY+9vyu2goPEYuMbsK1kQLWGwrS4gMeD9nFJoACf7tx2Gh1GZkrR0ampPUgso4w+wcfBcUB2fAeT8KMBQ68l/5LgPvvGuVo4lcYhtH9jtb8qMxv2ERxrEYBVh2vAE53kX1EyFugSznX8EA7zqSuGzmgHedSVw2c1AGVU3ah7lAAyqm7UPcppeHjyTS8PHkhzqDR1nbuCAc6g0dZ27gpJnQUAvPsEJnQUAvPsEJ7rfM7OaAT3W+Z2c0Jlmtv6qUJlmtv6qU0aCpPUygaNBUnqZTR3uPqmjvcfVNGpqT1IIGjU1J6kEa3W6/ggEs51/DcEaJ5zvIbEH0miTRBwe6V1SVGjfVx9VLyBvJUClXX9UCBdV1/VAgEs539EAlnO/ogE851JXDZvKABPOdSVw2bygGVU3ah7lAMqpu1D3K/HhjCAgwI0d2hChxIh/2gxpd7IKBx99rTaLWLJDP2Vn0tjoxGcf0Qckby9emxC9hw2H+EIzc98xABFWsq1zxO4uqAfyfEqewPYn2+3Q4biS+0RxluF4y3ziP8gXHyWwLNAaxjYUMBrGNawSuDQJBo8gEH1JnmtoBefYIT3W+Z2c0J7rfM7Oa+VqtLILHOc5rWtaXPc4gNa0CbnOcbkH1NM1t/VSmjQVceplUl2nx55LizB8Frmg1jxg7O25MIEEbiT5BdBYMeOEGvm+HZ4jZ5wyHNMtgcHU8wUGjNHe4+qaNTUnqQXkOwOMGzYTacmbLQ0TfAcZuAnKbD32zlW+omBML14Es51/BB12H8CwrZZ4kG0tmx7Zb2nuuadTgZEFZOw3g2Pgy2uhTLY0CI1zIgEpyIdDe35iRl5LYQHedTYNnNUt9IvAmUyz21okQTAfSpaZvhknVIh4/TCCz+xmHW4QscG1UGU3OaO7EacmIPJwMt0iu50vDx5Kk/o4YTmLVZHGgLY7RvMocThCV2E5VBo6zt3BAOdQaOs7dwUkzoKAXn2CEzoKAXn2CE91vmdnNAJ7rfM7OaEyzW39VKGma2/qpTRoKk9TKBo0FSeplNHe4+qaO9x9U0ampPUggaNTUnqQQCWc6/huCASznX8NwQDvOpsGzmgAd51Ng2c0bWpu1D3KATqbtQ9yjTlV7vFB9JoilB83SFTf1QKAJZzv6KXADOOq5QBPOdSVw2bygATznUlcNm8oBlVN2oe5QDKqbtQ9yo0vDx5IGl4ePJeQxu2sswRbC2gyGsntyojGEDycV68nKoNHWdu4Lx+N+D8TBFsa0aLGOP6MVjj6AlBSmIux/EwvCJ7kOM8fqFn7604T3W+Z2c1mTEVacnC8IGhiQ4zAd+Rl8GFabNM1t/VSgEyzW39VKpv6Q+HnQ4cCxMdIRZxY20taQIbfkXZR/QCuTRoKuPUys7fSJb+MYNf/asJ/zYqD82KbFy3CIdaLQXCzsfkNY0ydEeAC4ZWpoBEyK1oRJWTh3Etg+JBIgNdZ4vdeIkR7crUHMiOMx8pFffERIYIhn/AHsb56asICWc6/ggx5YbXHwZbg4DJjWaKQ4aiWktiNJ2EZQ+RWvbDaGxYbIwOY9jXs8LgHA/cVlXGsfxtbaS+1/catKdhWzwbYCbhY7LIf4DKlB3gGVU3ah7leJxzQPi4ItR1M+E9u8iKyv3TXtdLw8eS8XjlteTge17CIbBvJisFPKaCnsQkXJwq1s/7yBGaflIPl/0LSxM6CgF59gs0YhbKX4WafyIMZx+RAZ++tLk91vmdnNAJ7rfM7OaEyzW39VKEyzW39VKaNBUnqZQNGgqT1Mpo73H1TR3uPqmjU1J6kEDRqak9SCASznX8NwQCWc6/huCAd53kNnNAA7zvIbOaATqbtQ9ygGVU3ah7lRpeHjyQNLw8eSkHKu0eKaV2jxQOmZC4Xn2CD6SRJIg4ObWZ1XfxUAZVTdqHuVLmzNbhq/iuOl4ePJA0vDx5ITlUGjrO3cEJyqDR1nbuCkmdG0AvPsEAmdG0AvPsF+LDdgFos8azaosKJDJ2ZTS2fzrNftJ7rfM7OaEyzW39VKDHeAbc+wW6FFcC10COMtuvNdkxW/dlBbAgRmljXMOUHgOadoImDPZIrOmPfsobLbfrLf7q05xP5MYD7QbsqjhvLti9liH7btiwfqEU/bQwfgT78IVyJ7WVp+T4Sgt3R3uPqs7fSJafwjBnf8AVWfL+9irROjU1J6kFnb6RIP4Rgzv+qs8vtYqCx8RAAwRDJ/0saX66sIDvOpK4bOar3EQ0fgmGTcIsaX696sEDKqbtQ9ygyhjWd+Nrb+d/catKdhm5WDbBO4WOy+f2LPRZqxrO/G1t/O/uNWlew2dg2wDV9Tss9/2DKIO7OdQaOs7dwVN/SMw+1sKz2NhznO+M8DU1oLYYPzcXH9BWvhzC8KywIkaK7IhQ2ze70DWjWSZADaQsm9osLRcJ210UtJfGe1sKEDOQmGwobfQbySdaCz/AKOGCSTarVLU2C13/XE//JXiTLNbf1UrouxOABg+xQbK2Re1s4jtRiOznn7zIbgF3ujQVJ6mUDRoKk9TKaO9x9U0d7j6po1NSepBA0ampPUggEs51/DcEAlnOv4bggHedTYNnNAA7zvIbOaAZVTdqHuUAyqm7UPcqNLw8eSBpeHjyU6V2jxUaXh4qSZ0FALz7BAJnQUAvPsEB7rdV+5Ce63zOzmpBlmjr5oOckSSIODmz+XFcScqg0dZ27guTwTTVr37lBM6NoBefYIBM6NoBefYIT3W+Z2c0J7rfM7OaEyzW39VKATLNbf1Upo0FXHqZTRoKuPUymjvcfVB1Pans/BttliWeOCREucNJrxVjm7JH0mDQqk+xuKa1swgfjudBhWaI0iMwydFNHM+Cd4lM6qi+7QWjU1J6kEAlnOv4IAEs539Fnb6RJJwjB32VlN3xYq0SB3nUlcNnNZ2+kS4nCME/wDCsl8vixUFj4iGTwTDncIsb9vWrB0vDx5KvsRDJ4Jhzu+LG889WCc6g0dZ27ggyfjVI/C1t/O/utWlewxJwbYALvqdlmf8BlAs1Y1Zfha2/nf3WrSvYd34tsAH+p2WZ2fYMQdJjW7GPwnZmsgxHNiQS57YZdKE8ylJ3+1fku1ZRnfMeUxNYuX2d/1y1sLY1RBhOFYYudEeNTjUAbCTrEriJlmtv6qU0aCpPUygaNBUnqZTR3uPqmjvcfVNGpqT1IIGjU1J6kEAlnOv4bggEs51/DcEA7zvIbOaAB3nU2DZzQCdTdqHuUAnU3ah7lRpeHjyQNLw8eSnS8PFNLw8UJnQUAvPsEAmdBQC8+wQnut8zs5oT3W+Z2c0Jlmtv4bygEyzW38N5QSbQVJ6mU0aCpPUyjRk7yfVB9EREHB8zQeZ/goJ7rfM7Oal5Nw8zsUEyzW39VKATLNbf1Upo0FXHqZTRoKuPUymjvcfVA0d7j6po1NSepBNGpqT1IIBLOdfwQAJZzr+CAd51JXDZzQDvOpK4bOagDKqbtQ9ygAZVTdqHuVnf6RL54Rgn/hWS/zYtVojS8PHks8fSJePwjBl/qrP+7FQWLiIaTgiGLh8WNPfn3KwyZ0FALz7BV5iImcEQwKfaxpn9PUrDJ7rfM7OaDJuNQD8LW387+61aW7Du/FtgDb/AKnZfL7FlSs0402/ja2/nj+y1ej7R4zorbHZbFYnmE2HZbMyPGac9zxBYHMY69oaaEisxSQGcGhrThCDBzXxYbXHU+I1pO+pX3hvEpgh2VcQQZ/I7Fjqw4BtlrnEhWePGEzN7Yb3TOvOlU+q/TgHtFbcGR/sXxITmnPhPByTtESE7ka0IQa+0ampPUguLnBoL3kCW00A+a8FBxpWc4LOESPtAfhfAyq/HlMMDthGdlfkzpMSVBdo+1FtwnF+2e+IXHMgsyvhg6gyEONSdZKDWVlwhBiHNiw3Ed1sRpI8gV+oCdTQah7lY5t/Z62WVrYsWzWiC2hER0N7QDqziM0+qszFRjRiiNDsduiGJDe4NhxXGb2PNGte69zSaTNQTfK4L50vDx5L89qwhCaZPiw2D/ae1pPymblTOODGnEbFfYrC/IDJtjR2nOy7nQ2HuyuLhWcwJSrVGDsBWy2ZUSFAjx6nKe2G9wnrm+VTW6c0Gw2RQ8ZhBb+UCCPkCFzJ7rfM7Oax/gTD1twZGJhPiQXtOfCcCAd0SE6l20T2SWmsX/bCHhOyCLDbkRGnJjM/IfKZM9YM5g+WooPTEyzW38N5TRoKk9TKaNBUnqZTR3uPqgaO9x9UaJVNSepBNGpqT1II1ut1/DcEH0RJog4PdqF59N5UaNBVx6mVL3SuvKjR3uPqgaO9x9U0ampPUgmjU1J6kEAlnOv4IAEs51/BAO86mwbOaAd51Ng2c0Ayqm7UPcoAGVU3ah7lRpeHjyU6Xh48lBzqDR1nbuCAc6g0dZ27gs8fSKcPwjBlqsrB/wDbFWiCZ0FALz7BZ3+kVIYRgjZZWf8AdioLFxEuJwRDA/0saZ2Z6sMmWa2/qpVe4iX/AIohgXmLG8s9WFo0FSeplBlTG7YnQsL2sPBGU9r2kjSa5jSCNusfMEal1fYfAZt1us9nkSxzwYkp0htzoldVARPaQtTdo+y1ktrQ21wGxiJ5JMw8bQ17SHNG6ck7OdlbHg9p+rQGwy6jiMpzzrDctxLiN00HaWSzMgMaxjWta0BrWNEmgC5rQLgqwx99l2xrH9caz7aC5uUWipgkyIMr8lxDpm4ZStQCWc6/huC4uhhwOWBIgjJNRI0MxrmgxP8AFOTkAnJnOUzKcpTldOU6rQP0f+yzIdldbYjB8SK5whuIqITaTE7puDvmAF6kYr8FGL8Y2NgM5huVEyPOFlZHlKS9bChiQDQGsaAGtAkJCgAAuA2IItEBsZrmPaHQ3AhzXAEOBoQQbxuWSe3+ARYLfHgNBDA7Kgzn/duzmSJ0pTyZ7Wla50vDxXT9ouy9kwgA20wGRA2gcZhzdoa9pBH3yQZX7JYGdb7dAgHKcYsUfEM5uyJ5UZ5J15Ica61rqyWVkJjYMFrWMYA0BokGjYAur7Pdk7HYcoWOA2GXUc+bnPlOcst5LvKcl3ZMs1t/DeUFW4/8AwX2H6zkgRoDoYywKmG9wYWuOurgR8jtK8X9Ha3vbb48IaMSzkkaspj25B8g9/3qy8d4AwNaBrLoE9v9/Dqqq+j6/wDGjqf+2iyH6cNBpDR3uPqmjU1J6kE0ampPUggEs51/DcEACWc6/huCNHed5DYgHed5DZzRonU0Goe5QfSaJNEHB5A3k3KNGpqT1IKXECpv6oFAEs51/BAAlnOv4IB3nUlcNnNAO86krhs5qAMqpu1D3KDxmMfGBCwZDbNvxI7wTCgzlS74kQ6mzuF5N1xIoLDuMbCVqcS+1RGCdGQXGGwbpMkT5klfj7YYZfhC3xo1XGJFLYQ2MnkwmgfKXmTtWi+weL2zWCE0fDZEjyHxY7mguLu81hOg0GlL5VQUDgTGRhKykFtqiRBOsOM4xGEbDlHKH6JBWg8X/buDhWFmD4UZgHxYRNQLsph7zTt1XHVP4dvcXdmwlDOQxkK0NGZHa2VdTXhumPUathzkRa8E2y90G0wXff7OaR5EFBsEnut8zs5rO/0iWgYRgj/hWf8Adiq2MXPbyFhOBmgMtDB9rCndqy2z0mk/caHUTU30iWSwjB/5Vk/82KgsfES+WCIchUxY37etWFo73H1Ve4iXAYIh0qYsaQ/TVhaNTUnqQQNGpqT1IIBLOdfw3BAJZzr+G4IB3neQ2c0ADvO8hs5oBOpu1D3KAZVTdqHuVGl4ePJA0vDx5KdLw8U0vDxQmdBQC8+wQCZ0FALz7BCe63zOzmhPdb5nZzQmWa2/hvKATLNbfw3lNGgqT1Mpo0FSeplNHe4+qDwmO5oGBrTM1LoEz/jw1VX0fXywo7/losv14atfHWyWBrVM1Jgf+RCoFVH0fXAYUd/y0X9qGg0gBLOdfw3BAO87yGzmgHed5DZzQCdTQC4e5QAJ1NBqHuUbnV7ureo0vDxUg5V2jxQfSaIpQfN0hnFQB3nUlcNnNS5us6rlxAyqm7UPcoAGVU3ah7lJZfh48k0vDx5Ic6g0dZ27ggxzhSyPsFsiQ+/Z45yZihyHzY7eCAD8itX9lu0cHCNnZGs7s0iTx3mPkMqGRqInfsIIvC8Tjdxc/Xx9ZsrR9Zhtk5twitFzfGNR13HVKlOx3aq04KtJiQ535MaC6YDwDVrh3XCsnSmDPUSCGuSe63zOzmvI4xOwsHCcEMkGWhgPwo0rteS+VS07NV439v2W7RwLfZ2RrK6YdRwOkx3ea8aiPWhEwQV2+jQVJ6mUGP3C14JtvegWiC7yI4Pa4eRBXYYxe1bcKRYEfJLHts7WRW93LD3klp2EOEvu3rQWMXsJBwnAk7NtDZ/CiyrP8l21h9LxvzBhvBEayRnwI7CyIwyIN25wOsG8FBovEQQMEQz/AL2NLbp3KwgJZzr+G4KvcREhgiGT/pY0v19SsIDvOpsGzmgAd53kNnNAMqpu1D3KAZVTdqHuVGl4ePJA0vDx5KdLw8VGl4eKkmdBQaz7BAJnQUGs+wQnut8zs5oT3W+Z2c0Jlmtv4bygEyzW38N5TRoKk9TKaNBUnqZTR3uPqgaO9x9U0ampPUgmjU1J6kEAlnOv4bgg8NjrZ+JrUTfOB5f2iEqo+j6QMKO3WaLX9KGrXx1tJwNaidsCQ2f2iEqo+j6B+FDPVZov7UNBpACdTQah7lRpeHiml4eKaXh48kDS8PHkpDpmQuF59ghM6C7WfYID3W6r9yD6SRJIg4ObM1uGr3K46Xh48lyc2d93FcTnUGjrO3cEA51Bo6zt3BSTOgoBefYITOgoBefYIT3W+Z2c0Anut8zs5qrsbWLJtsBtNkbK1NE3sFBGAGs6n7DruOoq0SZZrb+qlNGgqT1MoMjdje1dpwVaTEhzlPJjQXTDXgGrXDuuFZG8GeokHUXZbtHAt1nbaLO7KDqOaZZbXyqx7e6R90pETBBXhcbeLEWxptNlAFrAm9goIwHoHgXHXcdRVL9je1VowVaviQgb8mNBdMB7QatcO64GcjeDtEwQ1zo1NSepBeRxh9hYWFIGeQyOwH4MWWjryHS0mk/deN/b9lu0cC32dtpgvymmhadKG7WxzdTq+dCJggrtwO87yGzmg8VihwRFsmDxBtDSyJDjRgWm7SmCDrBEiDvXtQJ1N2oe5QCdTdqHuVGl4ePJA0vDx5KdLw8VGl4eKkmdBQC8+wQCZ0FALz7BCe63zOzmhPdb5nZzQmWa2/hvKATLNbfw3lNGgqT1Mpo0FSeplNHe4+qBo73H1TRqak9SCaNTUnqQQCWc6/huCABLOdfw3BAO87yGzmgHed5DZzQCdTQah7lB4bHWCcDWomlYEh/8iFUqp/o+sH4UM/8AVov7UNWxjrJOBrWbh9hLf/aYSqf6PzJ4UI/4aLP9aGg0hpeHjyUkzoLtZ9ghM6C7WfYIT3W+Z2c0Anut8zs5qQZZo/p81BMs1t/DeVIk2gvPUyg5yREQcHgmmrXv3KCZ0FALz7BS+ZoKDWfYKCe63zOzmgE91vmdnNCZZrb+qlCZZrb+qlNGgqT1MoGjQVJ6mU0d7j6po73H1TRqak9SCBo1NSepBVdjaxZC2tda7MA21ATewSDYwFw8ew67jqItECWc6/huCAd53kNnNBkXsd2ptGCrV8SGDQ5MaC+YDwDVrh3XCsnSmDO8Eg6j7L9oYGEYDbRAdNlxYZZTHjSa8aiPulIiYIK8LjYxZi3Nda7K0NtIE3MoBGaBr2P2HXcdRFK9j+1NowVacuHOU8mPAdMNe0GrXDuuFZGUwZ3gkENdaXh48lOldo8V1PZjtFBwjAbHs7pwzRzTR7XyzmOb3SJj5zBEwZrtiZ0FBrPsEAmdBQC8+wQnut8zs5oT3W+Z2c0Jlmtv4bygEyzW38N5TRoKk9TKaNBUnqZTR3uPqgaO9x9U0ampPUgmjU1J6kEAlnOv4bggASznX8NwQDvO8hs5oB3neQ2c0AnU0Goe5QAJ1NALh7lRpeHiml4eKaXh48kHiMdbycDWuVw+B5/2mEqm+j82eFDW+zRf2oatnHW/8TWuVw+r/wDkwqBVN9H4H8KHfZov7UNBpEnut8zs5oTLNbfw3lCZZrb+G8po0FSeplA0aCpPUyjRk7yfVNHe4+qNEqmpPUgg+iIiDg8m4eZ2KCZZrb+qlS92oX8N6jRoKk9TKBo0FSeplNHe4+qaO9x9U0ampPUggaNTUnqQQCWc6/huCASznX8NwQDvOpsGzmgAd51Ng2c0Ayqm7UPcoBOpu1D3KjS8PHkgaXh48lV+NjFoLcHWqyNAtLRntuEYDg8ajruOoq0dLw8UJnQUAvPsEGRex3aq0YKtBiQ535MaC6YD2g1a4d1wrJ0pgz1Eg6j7L9o4GELOyNZXTaaOB0obu8xzdThP5VBEwQV4XGzizbbQ602RoFqaJvYKNjAC7c/Yddx1FUr2R7VWrBVodEhGR0IsF4OS6ROa9tCCDORvFdpBDXZMs1t/DeU0aCpPUyqYs2P2GG51ieHa5RmkT+ZYCucPH5BE/wCxxSdZ+Kz+VBcmjvcfVNGpqT1IKm4ePyDf9Tik7fis/lRmPyDOZscQn862n/SguQCWc6/huCAd53kNnNU2MfkEmZscQ7B8Vv8AKjsfkEmtjiUuHxW/yoLkAnU0AuHuVGl4eKpx+PyCTWxxJbPit9c1ImP2CafU4stf2rf5UFx6Xh48lJM6C7WfYKm34/YMpfU4gH51l36q6vDmPmK5hbZLM2CTQRIj8sjeGBoAPzJ+SDvPpCdpWQ7MywsIMSI5r4g/JhtM2z2EvDZbmlee+jngt7rTaLTLNZCEIGVMp7muNdwh3f7YVd4KwZa8K2vJZlRo8R03vcTIDW97+60fwAFwWpux3ZyHg2yQ7NCznATe+UsuIdN5GoagNgA1IO70aCpPUymjvcfVNHe4+qaNTUnqQQNGpqT1II1squv4bggEs51/DcEaO87yGxB9Jok0QcHulQXnqqjR3uPquTqbyVxa2VTU9UCBo1NSepBAJZzr+G4I1vedfwRrZ1d5DYgAd53kNnNAJ1N2oe5QNmZm7UPcoRlX6PFBGl4ePJTpeHijhlU7vFHCdBQaz7BAJnQUAvPsEJ7rfM7OaO/JbTfsUkSEm9b0EEyzW38N5Xj+2OLaw4QOVEY5kc/+tCIa873ggtdsmRPUCvYSyRIVJ6mUAyd5PqgpuNiDgi62Rdw+Cwn78oKH4goQFbbE+Qgt/nVytbKpqeqBGt7zr+G4IKaOIKEBW2xP8lv86DEDClM22IP8Fv8AOrla3W7yGxA2ZmbhcPcoKaZiBhSn9diD/Bbd+ukPEFCNfrsSWr7Fv86uUjKv0dm1HDKp3eKCmYeIKEbrbElt+C3+dG4goRNLbEpr+C3+dXM6tBQaz7BHbG037EFM/wD8ChEyFtib/sW/zr9lhxEWRrh8W0R4sjMgZDGy30J+4hW2RKjf6b0lkiQqeqlB1uBMB2ewwxBssFsMawBUm7Ke41cd5K7HR3uPqgGSNpPqgbKpqT1IIGjU1J6kEAlnOv4bgjWyqb+G4I1ved5DYgAd53kNnNGidTQah7lA2ZmbtQ9ypAJO7ig5zRJogIiIBQoiAUUoggIERACBEQEREBCiIBQoiAUUoggIERACIiAiIgFCiIBQoiC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0" name="AutoShape 6" descr="data:image/jpeg;base64,/9j/4AAQSkZJRgABAQAAAQABAAD/2wCEAAkGBxQSEhQUExQVFhUXFRQYFhYYFBUdFxsXHRUXFxQaGhQYHCggGCUoHBUUITEhJSksLjouFx8zODMsOCgtLisBCgoKBQUFDgUFDisZExkrKysrKysrKysrKysrKysrKysrKysrKysrKysrKysrKysrKysrKysrKysrKysrKysrK//AABEIAOEA4QMBIgACEQEDEQH/xAAcAAEAAwADAQEAAAAAAAAAAAAAAQcIAgUGAwT/xABQEAABAgMCCwYCBAsECQUBAAABAAIDESEEMQUHEiIyQVFhseHwBkJygaHBE3EIFCORFSVSc4KSssLR0vEkM4OTU1RiY2R0orO0Q0SEo8MX/8QAFAEBAAAAAAAAAAAAAAAAAAAAAP/EABQRAQAAAAAAAAAAAAAAAAAAAAD/2gAMAwEAAhEDEQA/ALuJJO7WVBfMyHmfZHzNB5n+Cgnut8zs5oJc+sh5nYjnyoKnqpUGma2/qpTRoKuPUyglz5UvKOdIVqSo0amrj6pdV1/VAgnKkJm/qgQOkJupuUASznf0QCec6krhs3lBLXazTd/FGOnW4av4qAMqpu1D3K8x2gxgYPspLY9pZMGRhsm9875OawHI/Skg9Q10/lxQOmaXbdvyVTYQx8WMGUOz2h42n4bJ/LOJX5xj8s9AbJGaNoewmW4UQXDlzMh5n2Rz6yHmdirvBWObBkaTS+JZyafaw6frQy4eZkvdWC3wozA6zxGRWm57HBzd5LmoP1OfqFTw3lHPlS8qNGgq49TKaO9x9UEudIbTsQukJm/qgUaNTUnqQQCWc6/ggkOkJuRrtZpuUAd51Ng2c1AGVU3ah7lByY4mpoNX8SjHTrq4rjpeHjyQ51Bo6zt3BByDpml23b8ky5mQu1n2CgmdBQC8+wQnut8zs5oJL6yHmdiOfqF/D5qCZZrb+qlNGgqT1MoJc+VBU9VU5Ut5K46O9x9UaJVN56kEH0REQcHuNw8zsUGma2/qpUvdKgvPUyo0aCrj1MoGjQVceplNGpq4+qaN9XH1S6rr+qBAuq6/qgQCWc7+iASznf0QCec6krhs3lAAnnOpK4bN5XT9p+0lnsMEx7U/JYKMYKve7UGt1n0F5kF9e0WG4Vjs8S0xzKHDEw0aTnXNaAbyTIAfesr9q+0lpwra/iPm5znBkGC2ZDATJrGDWSZVvJQd925xrWy3FzIbjZ7PqhsMnOH+8iCp+QkPneup7LYvbfbwHQYBEM3RYhyIctoJq/8ARBVt4tcUUKA1se3NbFj0IhmRhw9gIuiOGs3A3TllK1zXNbQChOzcEFF4OxBRDL41sYD3hDhFwnsD3ObP7l+y0YgmGjLa6esugAgfc8K6Se63zOzmhMs1t/VSgzhh3Elb4MzBdCtIFclrsiJLwvzfudNeLsVutuDLQch0Wyxm6TSC0nYHQ3CTx8wQth6NBVx6mV0vajstZbdC+HaoYeTovFIjTtY+9vyu2goPEYuMbsK1kQLWGwrS4gMeD9nFJoACf7tx2Gh1GZkrR0ampPUgso4w+wcfBcUB2fAeT8KMBQ68l/5LgPvvGuVo4lcYhtH9jtb8qMxv2ERxrEYBVh2vAE53kX1EyFugSznX8EA7zqSuGzmgHedSVw2c1AGVU3ah7lAAyqm7UPcppeHjyTS8PHkhzqDR1nbuCAc6g0dZ27gpJnQUAvPsEJnQUAvPsEJ7rfM7OaAT3W+Z2c0Jlmtv6qUJlmtv6qU0aCpPUygaNBUnqZTR3uPqmjvcfVNGpqT1IIGjU1J6kEa3W6/ggEs51/DcEaJ5zvIbEH0miTRBwe6V1SVGjfVx9VLyBvJUClXX9UCBdV1/VAgEs539EAlnO/ogE851JXDZvKABPOdSVw2bygGVU3ah7lAMqpu1D3K/HhjCAgwI0d2hChxIh/2gxpd7IKBx99rTaLWLJDP2Vn0tjoxGcf0Qckby9emxC9hw2H+EIzc98xABFWsq1zxO4uqAfyfEqewPYn2+3Q4biS+0RxluF4y3ziP8gXHyWwLNAaxjYUMBrGNawSuDQJBo8gEH1JnmtoBefYIT3W+Z2c0J7rfM7Oa+VqtLILHOc5rWtaXPc4gNa0CbnOcbkH1NM1t/VSmjQVceplUl2nx55LizB8Frmg1jxg7O25MIEEbiT5BdBYMeOEGvm+HZ4jZ5wyHNMtgcHU8wUGjNHe4+qaNTUnqQXkOwOMGzYTacmbLQ0TfAcZuAnKbD32zlW+omBML14Es51/BB12H8CwrZZ4kG0tmx7Zb2nuuadTgZEFZOw3g2Pgy2uhTLY0CI1zIgEpyIdDe35iRl5LYQHedTYNnNUt9IvAmUyz21okQTAfSpaZvhknVIh4/TCCz+xmHW4QscG1UGU3OaO7EacmIPJwMt0iu50vDx5Kk/o4YTmLVZHGgLY7RvMocThCV2E5VBo6zt3BAOdQaOs7dwUkzoKAXn2CEzoKAXn2CE91vmdnNAJ7rfM7OaEyzW39VKGma2/qpTRoKk9TKBo0FSeplNHe4+qaO9x9U0ampPUggaNTUnqQQCWc6/huCASznX8NwQDvOpsGzmgAd51Ng2c0bWpu1D3KATqbtQ9yjTlV7vFB9JoilB83SFTf1QKAJZzv6KXADOOq5QBPOdSVw2bygATznUlcNm8oBlVN2oe5QDKqbtQ9yo0vDx5IGl4ePJeQxu2sswRbC2gyGsntyojGEDycV68nKoNHWdu4Lx+N+D8TBFsa0aLGOP6MVjj6AlBSmIux/EwvCJ7kOM8fqFn7604T3W+Z2c1mTEVacnC8IGhiQ4zAd+Rl8GFabNM1t/VSgEyzW39VKpv6Q+HnQ4cCxMdIRZxY20taQIbfkXZR/QCuTRoKuPUys7fSJb+MYNf/asJ/zYqD82KbFy3CIdaLQXCzsfkNY0ydEeAC4ZWpoBEyK1oRJWTh3Etg+JBIgNdZ4vdeIkR7crUHMiOMx8pFffERIYIhn/AHsb56asICWc6/ggx5YbXHwZbg4DJjWaKQ4aiWktiNJ2EZQ+RWvbDaGxYbIwOY9jXs8LgHA/cVlXGsfxtbaS+1/catKdhWzwbYCbhY7LIf4DKlB3gGVU3ah7leJxzQPi4ItR1M+E9u8iKyv3TXtdLw8eS8XjlteTge17CIbBvJisFPKaCnsQkXJwq1s/7yBGaflIPl/0LSxM6CgF59gs0YhbKX4WafyIMZx+RAZ++tLk91vmdnNAJ7rfM7OaEyzW39VKEyzW39VKaNBUnqZQNGgqT1Mpo73H1TR3uPqmjU1J6kEDRqak9SCASznX8NwQCWc6/huCAd53kNnNAA7zvIbOaATqbtQ9ygGVU3ah7lRpeHjyQNLw8eSkHKu0eKaV2jxQOmZC4Xn2CD6SRJIg4ObWZ1XfxUAZVTdqHuVLmzNbhq/iuOl4ePJA0vDx5ITlUGjrO3cEJyqDR1nbuCkmdG0AvPsEAmdG0AvPsF+LDdgFos8azaosKJDJ2ZTS2fzrNftJ7rfM7OaEyzW39VKDHeAbc+wW6FFcC10COMtuvNdkxW/dlBbAgRmljXMOUHgOadoImDPZIrOmPfsobLbfrLf7q05xP5MYD7QbsqjhvLti9liH7btiwfqEU/bQwfgT78IVyJ7WVp+T4Sgt3R3uPqs7fSJafwjBnf8AVWfL+9irROjU1J6kFnb6RIP4Rgzv+qs8vtYqCx8RAAwRDJ/0saX66sIDvOpK4bOar3EQ0fgmGTcIsaX696sEDKqbtQ9ygyhjWd+Nrb+d/catKdhm5WDbBO4WOy+f2LPRZqxrO/G1t/O/uNWlew2dg2wDV9Tss9/2DKIO7OdQaOs7dwVN/SMw+1sKz2NhznO+M8DU1oLYYPzcXH9BWvhzC8KywIkaK7IhQ2ze70DWjWSZADaQsm9osLRcJ210UtJfGe1sKEDOQmGwobfQbySdaCz/AKOGCSTarVLU2C13/XE//JXiTLNbf1UrouxOABg+xQbK2Re1s4jtRiOznn7zIbgF3ujQVJ6mUDRoKk9TKaO9x9U0d7j6po1NSepBA0ampPUggEs51/DcEAlnOv4bggHedTYNnNAA7zvIbOaAZVTdqHuUAyqm7UPcqNLw8eSBpeHjyU6V2jxUaXh4qSZ0FALz7BAJnQUAvPsEB7rdV+5Ce63zOzmpBlmjr5oOckSSIODmz+XFcScqg0dZ27guTwTTVr37lBM6NoBefYIBM6NoBefYIT3W+Z2c0J7rfM7OaEyzW39VKATLNbf1Upo0FXHqZTRoKuPUymjvcfVB1Pans/BttliWeOCREucNJrxVjm7JH0mDQqk+xuKa1swgfjudBhWaI0iMwydFNHM+Cd4lM6qi+7QWjU1J6kEAlnOv4IAEs539Fnb6RJJwjB32VlN3xYq0SB3nUlcNnNZ2+kS4nCME/wDCsl8vixUFj4iGTwTDncIsb9vWrB0vDx5KvsRDJ4Jhzu+LG889WCc6g0dZ27ggyfjVI/C1t/O/utWlewxJwbYALvqdlmf8BlAs1Y1Zfha2/nf3WrSvYd34tsAH+p2WZ2fYMQdJjW7GPwnZmsgxHNiQS57YZdKE8ylJ3+1fku1ZRnfMeUxNYuX2d/1y1sLY1RBhOFYYudEeNTjUAbCTrEriJlmtv6qU0aCpPUygaNBUnqZTR3uPqmjvcfVNGpqT1IIGjU1J6kEAlnOv4bggEs51/DcEA7zvIbOaAB3nU2DZzQCdTdqHuUAnU3ah7lRpeHjyQNLw8eSnS8PFNLw8UJnQUAvPsEAmdBQC8+wQnut8zs5oT3W+Z2c0Jlmtv4bygEyzW38N5QSbQVJ6mU0aCpPUyjRk7yfVB9EREHB8zQeZ/goJ7rfM7Oal5Nw8zsUEyzW39VKATLNbf1Upo0FXHqZTRoKuPUymjvcfVA0d7j6po1NSepBNGpqT1IIBLOdfwQAJZzr+CAd51JXDZzQDvOpK4bOagDKqbtQ9ygAZVTdqHuVnf6RL54Rgn/hWS/zYtVojS8PHks8fSJePwjBl/qrP+7FQWLiIaTgiGLh8WNPfn3KwyZ0FALz7BV5iImcEQwKfaxpn9PUrDJ7rfM7OaDJuNQD8LW387+61aW7Du/FtgDb/AKnZfL7FlSs0402/ja2/nj+y1ej7R4zorbHZbFYnmE2HZbMyPGac9zxBYHMY69oaaEisxSQGcGhrThCDBzXxYbXHU+I1pO+pX3hvEpgh2VcQQZ/I7Fjqw4BtlrnEhWePGEzN7Yb3TOvOlU+q/TgHtFbcGR/sXxITmnPhPByTtESE7ka0IQa+0ampPUguLnBoL3kCW00A+a8FBxpWc4LOESPtAfhfAyq/HlMMDthGdlfkzpMSVBdo+1FtwnF+2e+IXHMgsyvhg6gyEONSdZKDWVlwhBiHNiw3Ed1sRpI8gV+oCdTQah7lY5t/Z62WVrYsWzWiC2hER0N7QDqziM0+qszFRjRiiNDsduiGJDe4NhxXGb2PNGte69zSaTNQTfK4L50vDx5L89qwhCaZPiw2D/ae1pPymblTOODGnEbFfYrC/IDJtjR2nOy7nQ2HuyuLhWcwJSrVGDsBWy2ZUSFAjx6nKe2G9wnrm+VTW6c0Gw2RQ8ZhBb+UCCPkCFzJ7rfM7Oax/gTD1twZGJhPiQXtOfCcCAd0SE6l20T2SWmsX/bCHhOyCLDbkRGnJjM/IfKZM9YM5g+WooPTEyzW38N5TRoKk9TKaNBUnqZTR3uPqgaO9x9UaJVNSepBNGpqT1II1ut1/DcEH0RJog4PdqF59N5UaNBVx6mVL3SuvKjR3uPqgaO9x9U0ampPUgmjU1J6kEAlnOv4IAEs51/BAO86mwbOaAd51Ng2c0Ayqm7UPcoAGVU3ah7lRpeHjyU6Xh48lBzqDR1nbuCAc6g0dZ27gs8fSKcPwjBlqsrB/wDbFWiCZ0FALz7BZ3+kVIYRgjZZWf8AdioLFxEuJwRDA/0saZ2Z6sMmWa2/qpVe4iX/AIohgXmLG8s9WFo0FSeplBlTG7YnQsL2sPBGU9r2kjSa5jSCNusfMEal1fYfAZt1us9nkSxzwYkp0htzoldVARPaQtTdo+y1ktrQ21wGxiJ5JMw8bQ17SHNG6ck7OdlbHg9p+rQGwy6jiMpzzrDctxLiN00HaWSzMgMaxjWta0BrWNEmgC5rQLgqwx99l2xrH9caz7aC5uUWipgkyIMr8lxDpm4ZStQCWc6/huC4uhhwOWBIgjJNRI0MxrmgxP8AFOTkAnJnOUzKcpTldOU6rQP0f+yzIdldbYjB8SK5whuIqITaTE7puDvmAF6kYr8FGL8Y2NgM5huVEyPOFlZHlKS9bChiQDQGsaAGtAkJCgAAuA2IItEBsZrmPaHQ3AhzXAEOBoQQbxuWSe3+ARYLfHgNBDA7Kgzn/duzmSJ0pTyZ7Wla50vDxXT9ouy9kwgA20wGRA2gcZhzdoa9pBH3yQZX7JYGdb7dAgHKcYsUfEM5uyJ5UZ5J15Ica61rqyWVkJjYMFrWMYA0BokGjYAur7Pdk7HYcoWOA2GXUc+bnPlOcst5LvKcl3ZMs1t/DeUFW4/8AwX2H6zkgRoDoYywKmG9wYWuOurgR8jtK8X9Ha3vbb48IaMSzkkaspj25B8g9/3qy8d4AwNaBrLoE9v9/Dqqq+j6/wDGjqf+2iyH6cNBpDR3uPqmjU1J6kE0ampPUggEs51/DcEACWc6/huCNHed5DYgHed5DZzRonU0Goe5QfSaJNEHB5A3k3KNGpqT1IKXECpv6oFAEs51/BAAlnOv4IB3nUlcNnNAO86krhs5qAMqpu1D3KDxmMfGBCwZDbNvxI7wTCgzlS74kQ6mzuF5N1xIoLDuMbCVqcS+1RGCdGQXGGwbpMkT5klfj7YYZfhC3xo1XGJFLYQ2MnkwmgfKXmTtWi+weL2zWCE0fDZEjyHxY7mguLu81hOg0GlL5VQUDgTGRhKykFtqiRBOsOM4xGEbDlHKH6JBWg8X/buDhWFmD4UZgHxYRNQLsph7zTt1XHVP4dvcXdmwlDOQxkK0NGZHa2VdTXhumPUathzkRa8E2y90G0wXff7OaR5EFBsEnut8zs5rO/0iWgYRgj/hWf8Adiq2MXPbyFhOBmgMtDB9rCndqy2z0mk/caHUTU30iWSwjB/5Vk/82KgsfES+WCIchUxY37etWFo73H1Ve4iXAYIh0qYsaQ/TVhaNTUnqQQNGpqT1IIBLOdfw3BAJZzr+G4IB3neQ2c0ADvO8hs5oBOpu1D3KAZVTdqHuVGl4ePJA0vDx5KdLw8U0vDxQmdBQC8+wQCZ0FALz7BCe63zOzmhPdb5nZzQmWa2/hvKATLNbfw3lNGgqT1Mpo0FSeplNHe4+qDwmO5oGBrTM1LoEz/jw1VX0fXywo7/losv14atfHWyWBrVM1Jgf+RCoFVH0fXAYUd/y0X9qGg0gBLOdfw3BAO87yGzmgHed5DZzQCdTQC4e5QAJ1NBqHuUbnV7ureo0vDxUg5V2jxQfSaIpQfN0hnFQB3nUlcNnNS5us6rlxAyqm7UPcoAGVU3ah7lJZfh48k0vDx5Ic6g0dZ27ggxzhSyPsFsiQ+/Z45yZihyHzY7eCAD8itX9lu0cHCNnZGs7s0iTx3mPkMqGRqInfsIIvC8Tjdxc/Xx9ZsrR9Zhtk5twitFzfGNR13HVKlOx3aq04KtJiQ535MaC6YDwDVrh3XCsnSmDPUSCGuSe63zOzmvI4xOwsHCcEMkGWhgPwo0rteS+VS07NV439v2W7RwLfZ2RrK6YdRwOkx3ea8aiPWhEwQV2+jQVJ6mUGP3C14JtvegWiC7yI4Pa4eRBXYYxe1bcKRYEfJLHts7WRW93LD3klp2EOEvu3rQWMXsJBwnAk7NtDZ/CiyrP8l21h9LxvzBhvBEayRnwI7CyIwyIN25wOsG8FBovEQQMEQz/AL2NLbp3KwgJZzr+G4KvcREhgiGT/pY0v19SsIDvOpsGzmgAd53kNnNAMqpu1D3KAZVTdqHuVGl4ePJA0vDx5KdLw8VGl4eKkmdBQaz7BAJnQUGs+wQnut8zs5oT3W+Z2c0Jlmtv4bygEyzW38N5TRoKk9TKaNBUnqZTR3uPqgaO9x9U0ampPUgmjU1J6kEAlnOv4bgg8NjrZ+JrUTfOB5f2iEqo+j6QMKO3WaLX9KGrXx1tJwNaidsCQ2f2iEqo+j6B+FDPVZov7UNBpACdTQah7lRpeHiml4eKaXh48kDS8PHkpDpmQuF59ghM6C7WfYID3W6r9yD6SRJIg4ObM1uGr3K46Xh48lyc2d93FcTnUGjrO3cEA51Bo6zt3BSTOgoBefYITOgoBefYIT3W+Z2c0Anut8zs5qrsbWLJtsBtNkbK1NE3sFBGAGs6n7DruOoq0SZZrb+qlNGgqT1MoMjdje1dpwVaTEhzlPJjQXTDXgGrXDuuFZG8GeokHUXZbtHAt1nbaLO7KDqOaZZbXyqx7e6R90pETBBXhcbeLEWxptNlAFrAm9goIwHoHgXHXcdRVL9je1VowVaviQgb8mNBdMB7QatcO64GcjeDtEwQ1zo1NSepBeRxh9hYWFIGeQyOwH4MWWjryHS0mk/deN/b9lu0cC32dtpgvymmhadKG7WxzdTq+dCJggrtwO87yGzmg8VihwRFsmDxBtDSyJDjRgWm7SmCDrBEiDvXtQJ1N2oe5QCdTdqHuVGl4ePJA0vDx5KdLw8VGl4eKkmdBQC8+wQCZ0FALz7BCe63zOzmhPdb5nZzQmWa2/hvKATLNbfw3lNGgqT1Mpo0FSeplNHe4+qBo73H1TRqak9SCaNTUnqQQCWc6/huCABLOdfw3BAO87yGzmgHed5DZzQCdTQah7lB4bHWCcDWomlYEh/8iFUqp/o+sH4UM/8AVov7UNWxjrJOBrWbh9hLf/aYSqf6PzJ4UI/4aLP9aGg0hpeHjyUkzoLtZ9ghM6C7WfYIT3W+Z2c0Anut8zs5qQZZo/p81BMs1t/DeVIk2gvPUyg5yREQcHgmmrXv3KCZ0FALz7BS+ZoKDWfYKCe63zOzmgE91vmdnNCZZrb+qlCZZrb+qlNGgqT1MoGjQVJ6mU0d7j6po73H1TRqak9SCBo1NSepBVdjaxZC2tda7MA21ATewSDYwFw8ew67jqItECWc6/huCAd53kNnNBkXsd2ptGCrV8SGDQ5MaC+YDwDVrh3XCsnSmDO8Eg6j7L9oYGEYDbRAdNlxYZZTHjSa8aiPulIiYIK8LjYxZi3Nda7K0NtIE3MoBGaBr2P2HXcdRFK9j+1NowVacuHOU8mPAdMNe0GrXDuuFZGUwZ3gkENdaXh48lOldo8V1PZjtFBwjAbHs7pwzRzTR7XyzmOb3SJj5zBEwZrtiZ0FBrPsEAmdBQC8+wQnut8zs5oT3W+Z2c0Jlmtv4bygEyzW38N5TRoKk9TKaNBUnqZTR3uPqgaO9x9U0ampPUgmjU1J6kEAlnOv4bggASznX8NwQDvO8hs5oB3neQ2c0AnU0Goe5QAJ1NALh7lRpeHiml4eKaXh48kHiMdbycDWuVw+B5/2mEqm+j82eFDW+zRf2oatnHW/8TWuVw+r/wDkwqBVN9H4H8KHfZov7UNBpEnut8zs5oTLNbfw3lCZZrb+G8po0FSeplA0aCpPUyjRk7yfVNHe4+qNEqmpPUgg+iIiDg8m4eZ2KCZZrb+qlS92oX8N6jRoKk9TKBo0FSeplNHe4+qaO9x9U0ampPUggaNTUnqQQCWc6/huCASznX8NwQDvOpsGzmgAd51Ng2c0Ayqm7UPcoBOpu1D3KjS8PHkgaXh48lV+NjFoLcHWqyNAtLRntuEYDg8ajruOoq0dLw8UJnQUAvPsEGRex3aq0YKtBiQ535MaC6YD2g1a4d1wrJ0pgz1Eg6j7L9o4GELOyNZXTaaOB0obu8xzdThP5VBEwQV4XGzizbbQ602RoFqaJvYKNjAC7c/Yddx1FUr2R7VWrBVodEhGR0IsF4OS6ROa9tCCDORvFdpBDXZMs1t/DeU0aCpPUyqYs2P2GG51ieHa5RmkT+ZYCucPH5BE/wCxxSdZ+Kz+VBcmjvcfVNGpqT1IKm4ePyDf9Tik7fis/lRmPyDOZscQn862n/SguQCWc6/huCAd53kNnNU2MfkEmZscQ7B8Vv8AKjsfkEmtjiUuHxW/yoLkAnU0AuHuVGl4eKpx+PyCTWxxJbPit9c1ImP2CafU4stf2rf5UFx6Xh48lJM6C7WfYKm34/YMpfU4gH51l36q6vDmPmK5hbZLM2CTQRIj8sjeGBoAPzJ+SDvPpCdpWQ7MywsIMSI5r4g/JhtM2z2EvDZbmlee+jngt7rTaLTLNZCEIGVMp7muNdwh3f7YVd4KwZa8K2vJZlRo8R03vcTIDW97+60fwAFwWpux3ZyHg2yQ7NCznATe+UsuIdN5GoagNgA1IO70aCpPUymjvcfVNHe4+qaNTUnqQQNGpqT1II1squv4bggEs51/DcEaO87yGxB9Jok0QcHulQXnqqjR3uPquTqbyVxa2VTU9UCBo1NSepBAJZzr+G4I1vedfwRrZ1d5DYgAd53kNnNAJ1N2oe5QNmZm7UPcoRlX6PFBGl4ePJTpeHijhlU7vFHCdBQaz7BAJnQUAvPsEJ7rfM7OaO/JbTfsUkSEm9b0EEyzW38N5Xj+2OLaw4QOVEY5kc/+tCIa873ggtdsmRPUCvYSyRIVJ6mUAyd5PqgpuNiDgi62Rdw+Cwn78oKH4goQFbbE+Qgt/nVytbKpqeqBGt7zr+G4IKaOIKEBW2xP8lv86DEDClM22IP8Fv8AOrla3W7yGxA2ZmbhcPcoKaZiBhSn9diD/Bbd+ukPEFCNfrsSWr7Fv86uUjKv0dm1HDKp3eKCmYeIKEbrbElt+C3+dG4goRNLbEpr+C3+dXM6tBQaz7BHbG037EFM/wD8ChEyFtib/sW/zr9lhxEWRrh8W0R4sjMgZDGy30J+4hW2RKjf6b0lkiQqeqlB1uBMB2ewwxBssFsMawBUm7Ke41cd5K7HR3uPqgGSNpPqgbKpqT1IIGjU1J6kEAlnOv4bgjWyqb+G4I1ved5DYgAd53kNnNGidTQah7lA2ZmbtQ9ypAJO7ig5zRJogIiIBQoiAUUoggIERACBEQEREBCiIBQoiAUUoggIERACIiAiIgFCiIBQoiC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2" name="AutoShape 8" descr="data:image/jpeg;base64,/9j/4AAQSkZJRgABAQAAAQABAAD/2wCEAAkGBxQSEhQUExQVFhUXFRQYFhYYFBUdFxsXHRUXFxQaGhQYHCggGCUoHBUUITEhJSksLjouFx8zODMsOCgtLisBCgoKBQUFDgUFDisZExkrKysrKysrKysrKysrKysrKysrKysrKysrKysrKysrKysrKysrKysrKysrKysrKysrK//AABEIAOEA4QMBIgACEQEDEQH/xAAcAAEAAwADAQEAAAAAAAAAAAAAAQcIAgUGAwT/xABQEAABAgMCCwYCBAsECQUBAAABAAIDESEEMQUHEiIyQVFhseHwBkJygaHBE3EIFCORFSVSc4KSssLR0vEkM4OTU1RiY2R0orO0Q0SEo8MX/8QAFAEBAAAAAAAAAAAAAAAAAAAAAP/EABQRAQAAAAAAAAAAAAAAAAAAAAD/2gAMAwEAAhEDEQA/ALuJJO7WVBfMyHmfZHzNB5n+Cgnut8zs5oJc+sh5nYjnyoKnqpUGma2/qpTRoKuPUyglz5UvKOdIVqSo0amrj6pdV1/VAgnKkJm/qgQOkJupuUASznf0QCec6krhs3lBLXazTd/FGOnW4av4qAMqpu1D3K8x2gxgYPspLY9pZMGRhsm9875OawHI/Skg9Q10/lxQOmaXbdvyVTYQx8WMGUOz2h42n4bJ/LOJX5xj8s9AbJGaNoewmW4UQXDlzMh5n2Rz6yHmdirvBWObBkaTS+JZyafaw6frQy4eZkvdWC3wozA6zxGRWm57HBzd5LmoP1OfqFTw3lHPlS8qNGgq49TKaO9x9UEudIbTsQukJm/qgUaNTUnqQQCWc6/ggkOkJuRrtZpuUAd51Ng2c1AGVU3ah7lByY4mpoNX8SjHTrq4rjpeHjyQ51Bo6zt3BByDpml23b8ky5mQu1n2CgmdBQC8+wQnut8zs5oJL6yHmdiOfqF/D5qCZZrb+qlNGgqT1MoJc+VBU9VU5Ut5K46O9x9UaJVN56kEH0REQcHuNw8zsUGma2/qpUvdKgvPUyo0aCrj1MoGjQVceplNGpq4+qaN9XH1S6rr+qBAuq6/qgQCWc7+iASznf0QCec6krhs3lAAnnOpK4bN5XT9p+0lnsMEx7U/JYKMYKve7UGt1n0F5kF9e0WG4Vjs8S0xzKHDEw0aTnXNaAbyTIAfesr9q+0lpwra/iPm5znBkGC2ZDATJrGDWSZVvJQd925xrWy3FzIbjZ7PqhsMnOH+8iCp+QkPneup7LYvbfbwHQYBEM3RYhyIctoJq/8ARBVt4tcUUKA1se3NbFj0IhmRhw9gIuiOGs3A3TllK1zXNbQChOzcEFF4OxBRDL41sYD3hDhFwnsD3ObP7l+y0YgmGjLa6esugAgfc8K6Se63zOzmhMs1t/VSgzhh3Elb4MzBdCtIFclrsiJLwvzfudNeLsVutuDLQch0Wyxm6TSC0nYHQ3CTx8wQth6NBVx6mV0vajstZbdC+HaoYeTovFIjTtY+9vyu2goPEYuMbsK1kQLWGwrS4gMeD9nFJoACf7tx2Gh1GZkrR0ampPUgso4w+wcfBcUB2fAeT8KMBQ68l/5LgPvvGuVo4lcYhtH9jtb8qMxv2ERxrEYBVh2vAE53kX1EyFugSznX8EA7zqSuGzmgHedSVw2c1AGVU3ah7lAAyqm7UPcppeHjyTS8PHkhzqDR1nbuCAc6g0dZ27gpJnQUAvPsEJnQUAvPsEJ7rfM7OaAT3W+Z2c0Jlmtv6qUJlmtv6qU0aCpPUygaNBUnqZTR3uPqmjvcfVNGpqT1IIGjU1J6kEa3W6/ggEs51/DcEaJ5zvIbEH0miTRBwe6V1SVGjfVx9VLyBvJUClXX9UCBdV1/VAgEs539EAlnO/ogE851JXDZvKABPOdSVw2bygGVU3ah7lAMqpu1D3K/HhjCAgwI0d2hChxIh/2gxpd7IKBx99rTaLWLJDP2Vn0tjoxGcf0Qckby9emxC9hw2H+EIzc98xABFWsq1zxO4uqAfyfEqewPYn2+3Q4biS+0RxluF4y3ziP8gXHyWwLNAaxjYUMBrGNawSuDQJBo8gEH1JnmtoBefYIT3W+Z2c0J7rfM7Oa+VqtLILHOc5rWtaXPc4gNa0CbnOcbkH1NM1t/VSmjQVceplUl2nx55LizB8Frmg1jxg7O25MIEEbiT5BdBYMeOEGvm+HZ4jZ5wyHNMtgcHU8wUGjNHe4+qaNTUnqQXkOwOMGzYTacmbLQ0TfAcZuAnKbD32zlW+omBML14Es51/BB12H8CwrZZ4kG0tmx7Zb2nuuadTgZEFZOw3g2Pgy2uhTLY0CI1zIgEpyIdDe35iRl5LYQHedTYNnNUt9IvAmUyz21okQTAfSpaZvhknVIh4/TCCz+xmHW4QscG1UGU3OaO7EacmIPJwMt0iu50vDx5Kk/o4YTmLVZHGgLY7RvMocThCV2E5VBo6zt3BAOdQaOs7dwUkzoKAXn2CEzoKAXn2CE91vmdnNAJ7rfM7OaEyzW39VKGma2/qpTRoKk9TKBo0FSeplNHe4+qaO9x9U0ampPUggaNTUnqQQCWc6/huCASznX8NwQDvOpsGzmgAd51Ng2c0bWpu1D3KATqbtQ9yjTlV7vFB9JoilB83SFTf1QKAJZzv6KXADOOq5QBPOdSVw2bygATznUlcNm8oBlVN2oe5QDKqbtQ9yo0vDx5IGl4ePJeQxu2sswRbC2gyGsntyojGEDycV68nKoNHWdu4Lx+N+D8TBFsa0aLGOP6MVjj6AlBSmIux/EwvCJ7kOM8fqFn7604T3W+Z2c1mTEVacnC8IGhiQ4zAd+Rl8GFabNM1t/VSgEyzW39VKpv6Q+HnQ4cCxMdIRZxY20taQIbfkXZR/QCuTRoKuPUys7fSJb+MYNf/asJ/zYqD82KbFy3CIdaLQXCzsfkNY0ydEeAC4ZWpoBEyK1oRJWTh3Etg+JBIgNdZ4vdeIkR7crUHMiOMx8pFffERIYIhn/AHsb56asICWc6/ggx5YbXHwZbg4DJjWaKQ4aiWktiNJ2EZQ+RWvbDaGxYbIwOY9jXs8LgHA/cVlXGsfxtbaS+1/catKdhWzwbYCbhY7LIf4DKlB3gGVU3ah7leJxzQPi4ItR1M+E9u8iKyv3TXtdLw8eS8XjlteTge17CIbBvJisFPKaCnsQkXJwq1s/7yBGaflIPl/0LSxM6CgF59gs0YhbKX4WafyIMZx+RAZ++tLk91vmdnNAJ7rfM7OaEyzW39VKEyzW39VKaNBUnqZQNGgqT1Mpo73H1TR3uPqmjU1J6kEDRqak9SCASznX8NwQCWc6/huCAd53kNnNAA7zvIbOaATqbtQ9ygGVU3ah7lRpeHjyQNLw8eSkHKu0eKaV2jxQOmZC4Xn2CD6SRJIg4ObWZ1XfxUAZVTdqHuVLmzNbhq/iuOl4ePJA0vDx5ITlUGjrO3cEJyqDR1nbuCkmdG0AvPsEAmdG0AvPsF+LDdgFos8azaosKJDJ2ZTS2fzrNftJ7rfM7OaEyzW39VKDHeAbc+wW6FFcC10COMtuvNdkxW/dlBbAgRmljXMOUHgOadoImDPZIrOmPfsobLbfrLf7q05xP5MYD7QbsqjhvLti9liH7btiwfqEU/bQwfgT78IVyJ7WVp+T4Sgt3R3uPqs7fSJafwjBnf8AVWfL+9irROjU1J6kFnb6RIP4Rgzv+qs8vtYqCx8RAAwRDJ/0saX66sIDvOpK4bOar3EQ0fgmGTcIsaX696sEDKqbtQ9ygyhjWd+Nrb+d/catKdhm5WDbBO4WOy+f2LPRZqxrO/G1t/O/uNWlew2dg2wDV9Tss9/2DKIO7OdQaOs7dwVN/SMw+1sKz2NhznO+M8DU1oLYYPzcXH9BWvhzC8KywIkaK7IhQ2ze70DWjWSZADaQsm9osLRcJ210UtJfGe1sKEDOQmGwobfQbySdaCz/AKOGCSTarVLU2C13/XE//JXiTLNbf1UrouxOABg+xQbK2Re1s4jtRiOznn7zIbgF3ujQVJ6mUDRoKk9TKaO9x9U0d7j6po1NSepBA0ampPUggEs51/DcEAlnOv4bggHedTYNnNAA7zvIbOaAZVTdqHuUAyqm7UPcqNLw8eSBpeHjyU6V2jxUaXh4qSZ0FALz7BAJnQUAvPsEB7rdV+5Ce63zOzmpBlmjr5oOckSSIODmz+XFcScqg0dZ27guTwTTVr37lBM6NoBefYIBM6NoBefYIT3W+Z2c0J7rfM7OaEyzW39VKATLNbf1Upo0FXHqZTRoKuPUymjvcfVB1Pans/BttliWeOCREucNJrxVjm7JH0mDQqk+xuKa1swgfjudBhWaI0iMwydFNHM+Cd4lM6qi+7QWjU1J6kEAlnOv4IAEs539Fnb6RJJwjB32VlN3xYq0SB3nUlcNnNZ2+kS4nCME/wDCsl8vixUFj4iGTwTDncIsb9vWrB0vDx5KvsRDJ4Jhzu+LG889WCc6g0dZ27ggyfjVI/C1t/O/utWlewxJwbYALvqdlmf8BlAs1Y1Zfha2/nf3WrSvYd34tsAH+p2WZ2fYMQdJjW7GPwnZmsgxHNiQS57YZdKE8ylJ3+1fku1ZRnfMeUxNYuX2d/1y1sLY1RBhOFYYudEeNTjUAbCTrEriJlmtv6qU0aCpPUygaNBUnqZTR3uPqmjvcfVNGpqT1IIGjU1J6kEAlnOv4bggEs51/DcEA7zvIbOaAB3nU2DZzQCdTdqHuUAnU3ah7lRpeHjyQNLw8eSnS8PFNLw8UJnQUAvPsEAmdBQC8+wQnut8zs5oT3W+Z2c0Jlmtv4bygEyzW38N5QSbQVJ6mU0aCpPUyjRk7yfVB9EREHB8zQeZ/goJ7rfM7Oal5Nw8zsUEyzW39VKATLNbf1Upo0FXHqZTRoKuPUymjvcfVA0d7j6po1NSepBNGpqT1IIBLOdfwQAJZzr+CAd51JXDZzQDvOpK4bOagDKqbtQ9ygAZVTdqHuVnf6RL54Rgn/hWS/zYtVojS8PHks8fSJePwjBl/qrP+7FQWLiIaTgiGLh8WNPfn3KwyZ0FALz7BV5iImcEQwKfaxpn9PUrDJ7rfM7OaDJuNQD8LW387+61aW7Du/FtgDb/AKnZfL7FlSs0402/ja2/nj+y1ej7R4zorbHZbFYnmE2HZbMyPGac9zxBYHMY69oaaEisxSQGcGhrThCDBzXxYbXHU+I1pO+pX3hvEpgh2VcQQZ/I7Fjqw4BtlrnEhWePGEzN7Yb3TOvOlU+q/TgHtFbcGR/sXxITmnPhPByTtESE7ka0IQa+0ampPUguLnBoL3kCW00A+a8FBxpWc4LOESPtAfhfAyq/HlMMDthGdlfkzpMSVBdo+1FtwnF+2e+IXHMgsyvhg6gyEONSdZKDWVlwhBiHNiw3Ed1sRpI8gV+oCdTQah7lY5t/Z62WVrYsWzWiC2hER0N7QDqziM0+qszFRjRiiNDsduiGJDe4NhxXGb2PNGte69zSaTNQTfK4L50vDx5L89qwhCaZPiw2D/ae1pPymblTOODGnEbFfYrC/IDJtjR2nOy7nQ2HuyuLhWcwJSrVGDsBWy2ZUSFAjx6nKe2G9wnrm+VTW6c0Gw2RQ8ZhBb+UCCPkCFzJ7rfM7Oax/gTD1twZGJhPiQXtOfCcCAd0SE6l20T2SWmsX/bCHhOyCLDbkRGnJjM/IfKZM9YM5g+WooPTEyzW38N5TRoKk9TKaNBUnqZTR3uPqgaO9x9UaJVNSepBNGpqT1II1ut1/DcEH0RJog4PdqF59N5UaNBVx6mVL3SuvKjR3uPqgaO9x9U0ampPUgmjU1J6kEAlnOv4IAEs51/BAO86mwbOaAd51Ng2c0Ayqm7UPcoAGVU3ah7lRpeHjyU6Xh48lBzqDR1nbuCAc6g0dZ27gs8fSKcPwjBlqsrB/wDbFWiCZ0FALz7BZ3+kVIYRgjZZWf8AdioLFxEuJwRDA/0saZ2Z6sMmWa2/qpVe4iX/AIohgXmLG8s9WFo0FSeplBlTG7YnQsL2sPBGU9r2kjSa5jSCNusfMEal1fYfAZt1us9nkSxzwYkp0htzoldVARPaQtTdo+y1ktrQ21wGxiJ5JMw8bQ17SHNG6ck7OdlbHg9p+rQGwy6jiMpzzrDctxLiN00HaWSzMgMaxjWta0BrWNEmgC5rQLgqwx99l2xrH9caz7aC5uUWipgkyIMr8lxDpm4ZStQCWc6/huC4uhhwOWBIgjJNRI0MxrmgxP8AFOTkAnJnOUzKcpTldOU6rQP0f+yzIdldbYjB8SK5whuIqITaTE7puDvmAF6kYr8FGL8Y2NgM5huVEyPOFlZHlKS9bChiQDQGsaAGtAkJCgAAuA2IItEBsZrmPaHQ3AhzXAEOBoQQbxuWSe3+ARYLfHgNBDA7Kgzn/duzmSJ0pTyZ7Wla50vDxXT9ouy9kwgA20wGRA2gcZhzdoa9pBH3yQZX7JYGdb7dAgHKcYsUfEM5uyJ5UZ5J15Ica61rqyWVkJjYMFrWMYA0BokGjYAur7Pdk7HYcoWOA2GXUc+bnPlOcst5LvKcl3ZMs1t/DeUFW4/8AwX2H6zkgRoDoYywKmG9wYWuOurgR8jtK8X9Ha3vbb48IaMSzkkaspj25B8g9/3qy8d4AwNaBrLoE9v9/Dqqq+j6/wDGjqf+2iyH6cNBpDR3uPqmjU1J6kE0ampPUggEs51/DcEACWc6/huCNHed5DYgHed5DZzRonU0Goe5QfSaJNEHB5A3k3KNGpqT1IKXECpv6oFAEs51/BAAlnOv4IB3nUlcNnNAO86krhs5qAMqpu1D3KDxmMfGBCwZDbNvxI7wTCgzlS74kQ6mzuF5N1xIoLDuMbCVqcS+1RGCdGQXGGwbpMkT5klfj7YYZfhC3xo1XGJFLYQ2MnkwmgfKXmTtWi+weL2zWCE0fDZEjyHxY7mguLu81hOg0GlL5VQUDgTGRhKykFtqiRBOsOM4xGEbDlHKH6JBWg8X/buDhWFmD4UZgHxYRNQLsph7zTt1XHVP4dvcXdmwlDOQxkK0NGZHa2VdTXhumPUathzkRa8E2y90G0wXff7OaR5EFBsEnut8zs5rO/0iWgYRgj/hWf8Adiq2MXPbyFhOBmgMtDB9rCndqy2z0mk/caHUTU30iWSwjB/5Vk/82KgsfES+WCIchUxY37etWFo73H1Ve4iXAYIh0qYsaQ/TVhaNTUnqQQNGpqT1IIBLOdfw3BAJZzr+G4IB3neQ2c0ADvO8hs5oBOpu1D3KAZVTdqHuVGl4ePJA0vDx5KdLw8U0vDxQmdBQC8+wQCZ0FALz7BCe63zOzmhPdb5nZzQmWa2/hvKATLNbfw3lNGgqT1Mpo0FSeplNHe4+qDwmO5oGBrTM1LoEz/jw1VX0fXywo7/losv14atfHWyWBrVM1Jgf+RCoFVH0fXAYUd/y0X9qGg0gBLOdfw3BAO87yGzmgHed5DZzQCdTQC4e5QAJ1NBqHuUbnV7ureo0vDxUg5V2jxQfSaIpQfN0hnFQB3nUlcNnNS5us6rlxAyqm7UPcoAGVU3ah7lJZfh48k0vDx5Ic6g0dZ27ggxzhSyPsFsiQ+/Z45yZihyHzY7eCAD8itX9lu0cHCNnZGs7s0iTx3mPkMqGRqInfsIIvC8Tjdxc/Xx9ZsrR9Zhtk5twitFzfGNR13HVKlOx3aq04KtJiQ535MaC6YDwDVrh3XCsnSmDPUSCGuSe63zOzmvI4xOwsHCcEMkGWhgPwo0rteS+VS07NV439v2W7RwLfZ2RrK6YdRwOkx3ea8aiPWhEwQV2+jQVJ6mUGP3C14JtvegWiC7yI4Pa4eRBXYYxe1bcKRYEfJLHts7WRW93LD3klp2EOEvu3rQWMXsJBwnAk7NtDZ/CiyrP8l21h9LxvzBhvBEayRnwI7CyIwyIN25wOsG8FBovEQQMEQz/AL2NLbp3KwgJZzr+G4KvcREhgiGT/pY0v19SsIDvOpsGzmgAd53kNnNAMqpu1D3KAZVTdqHuVGl4ePJA0vDx5KdLw8VGl4eKkmdBQaz7BAJnQUGs+wQnut8zs5oT3W+Z2c0Jlmtv4bygEyzW38N5TRoKk9TKaNBUnqZTR3uPqgaO9x9U0ampPUgmjU1J6kEAlnOv4bgg8NjrZ+JrUTfOB5f2iEqo+j6QMKO3WaLX9KGrXx1tJwNaidsCQ2f2iEqo+j6B+FDPVZov7UNBpACdTQah7lRpeHiml4eKaXh48kDS8PHkpDpmQuF59ghM6C7WfYID3W6r9yD6SRJIg4ObM1uGr3K46Xh48lyc2d93FcTnUGjrO3cEA51Bo6zt3BSTOgoBefYITOgoBefYIT3W+Z2c0Anut8zs5qrsbWLJtsBtNkbK1NE3sFBGAGs6n7DruOoq0SZZrb+qlNGgqT1MoMjdje1dpwVaTEhzlPJjQXTDXgGrXDuuFZG8GeokHUXZbtHAt1nbaLO7KDqOaZZbXyqx7e6R90pETBBXhcbeLEWxptNlAFrAm9goIwHoHgXHXcdRVL9je1VowVaviQgb8mNBdMB7QatcO64GcjeDtEwQ1zo1NSepBeRxh9hYWFIGeQyOwH4MWWjryHS0mk/deN/b9lu0cC32dtpgvymmhadKG7WxzdTq+dCJggrtwO87yGzmg8VihwRFsmDxBtDSyJDjRgWm7SmCDrBEiDvXtQJ1N2oe5QCdTdqHuVGl4ePJA0vDx5KdLw8VGl4eKkmdBQC8+wQCZ0FALz7BCe63zOzmhPdb5nZzQmWa2/hvKATLNbfw3lNGgqT1Mpo0FSeplNHe4+qBo73H1TRqak9SCaNTUnqQQCWc6/huCABLOdfw3BAO87yGzmgHed5DZzQCdTQah7lB4bHWCcDWomlYEh/8iFUqp/o+sH4UM/8AVov7UNWxjrJOBrWbh9hLf/aYSqf6PzJ4UI/4aLP9aGg0hpeHjyUkzoLtZ9ghM6C7WfYIT3W+Z2c0Anut8zs5qQZZo/p81BMs1t/DeVIk2gvPUyg5yREQcHgmmrXv3KCZ0FALz7BS+ZoKDWfYKCe63zOzmgE91vmdnNCZZrb+qlCZZrb+qlNGgqT1MoGjQVJ6mU0d7j6po73H1TRqak9SCBo1NSepBVdjaxZC2tda7MA21ATewSDYwFw8ew67jqItECWc6/huCAd53kNnNBkXsd2ptGCrV8SGDQ5MaC+YDwDVrh3XCsnSmDO8Eg6j7L9oYGEYDbRAdNlxYZZTHjSa8aiPulIiYIK8LjYxZi3Nda7K0NtIE3MoBGaBr2P2HXcdRFK9j+1NowVacuHOU8mPAdMNe0GrXDuuFZGUwZ3gkENdaXh48lOldo8V1PZjtFBwjAbHs7pwzRzTR7XyzmOb3SJj5zBEwZrtiZ0FBrPsEAmdBQC8+wQnut8zs5oT3W+Z2c0Jlmtv4bygEyzW38N5TRoKk9TKaNBUnqZTR3uPqgaO9x9U0ampPUgmjU1J6kEAlnOv4bggASznX8NwQDvO8hs5oB3neQ2c0AnU0Goe5QAJ1NALh7lRpeHiml4eKaXh48kHiMdbycDWuVw+B5/2mEqm+j82eFDW+zRf2oatnHW/8TWuVw+r/wDkwqBVN9H4H8KHfZov7UNBpEnut8zs5oTLNbfw3lCZZrb+G8po0FSeplA0aCpPUyjRk7yfVNHe4+qNEqmpPUgg+iIiDg8m4eZ2KCZZrb+qlS92oX8N6jRoKk9TKBo0FSeplNHe4+qaO9x9U0ampPUggaNTUnqQQCWc6/huCASznX8NwQDvOpsGzmgAd51Ng2c0Ayqm7UPcoBOpu1D3KjS8PHkgaXh48lV+NjFoLcHWqyNAtLRntuEYDg8ajruOoq0dLw8UJnQUAvPsEGRex3aq0YKtBiQ535MaC6YD2g1a4d1wrJ0pgz1Eg6j7L9o4GELOyNZXTaaOB0obu8xzdThP5VBEwQV4XGzizbbQ602RoFqaJvYKNjAC7c/Yddx1FUr2R7VWrBVodEhGR0IsF4OS6ROa9tCCDORvFdpBDXZMs1t/DeU0aCpPUyqYs2P2GG51ieHa5RmkT+ZYCucPH5BE/wCxxSdZ+Kz+VBcmjvcfVNGpqT1IKm4ePyDf9Tik7fis/lRmPyDOZscQn862n/SguQCWc6/huCAd53kNnNU2MfkEmZscQ7B8Vv8AKjsfkEmtjiUuHxW/yoLkAnU0AuHuVGl4eKpx+PyCTWxxJbPit9c1ImP2CafU4stf2rf5UFx6Xh48lJM6C7WfYKm34/YMpfU4gH51l36q6vDmPmK5hbZLM2CTQRIj8sjeGBoAPzJ+SDvPpCdpWQ7MywsIMSI5r4g/JhtM2z2EvDZbmlee+jngt7rTaLTLNZCEIGVMp7muNdwh3f7YVd4KwZa8K2vJZlRo8R03vcTIDW97+60fwAFwWpux3ZyHg2yQ7NCznATe+UsuIdN5GoagNgA1IO70aCpPUymjvcfVNHe4+qaNTUnqQQNGpqT1II1squv4bggEs51/DcEaO87yGxB9Jok0QcHulQXnqqjR3uPquTqbyVxa2VTU9UCBo1NSepBAJZzr+G4I1vedfwRrZ1d5DYgAd53kNnNAJ1N2oe5QNmZm7UPcoRlX6PFBGl4ePJTpeHijhlU7vFHCdBQaz7BAJnQUAvPsEJ7rfM7OaO/JbTfsUkSEm9b0EEyzW38N5Xj+2OLaw4QOVEY5kc/+tCIa873ggtdsmRPUCvYSyRIVJ6mUAyd5PqgpuNiDgi62Rdw+Cwn78oKH4goQFbbE+Qgt/nVytbKpqeqBGt7zr+G4IKaOIKEBW2xP8lv86DEDClM22IP8Fv8AOrla3W7yGxA2ZmbhcPcoKaZiBhSn9diD/Bbd+ukPEFCNfrsSWr7Fv86uUjKv0dm1HDKp3eKCmYeIKEbrbElt+C3+dG4goRNLbEpr+C3+dXM6tBQaz7BHbG037EFM/wD8ChEyFtib/sW/zr9lhxEWRrh8W0R4sjMgZDGy30J+4hW2RKjf6b0lkiQqeqlB1uBMB2ewwxBssFsMawBUm7Ke41cd5K7HR3uPqgGSNpPqgbKpqT1IIGjU1J6kEAlnOv4bgjWyqb+G4I1ved5DYgAd53kNnNGidTQah7lA2ZmbtQ9ypAJO7ig5zRJogIiIBQoiAUUoggIERACBEQEREBCiIBQoiAUUoggIERACIiAiIgFCiIBQoiC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8" name="Group 77"/>
          <p:cNvGrpSpPr/>
          <p:nvPr/>
        </p:nvGrpSpPr>
        <p:grpSpPr>
          <a:xfrm>
            <a:off x="5419818" y="4114800"/>
            <a:ext cx="3505200" cy="1059842"/>
            <a:chOff x="5410200" y="5715000"/>
            <a:chExt cx="3505200" cy="1059842"/>
          </a:xfrm>
        </p:grpSpPr>
        <p:grpSp>
          <p:nvGrpSpPr>
            <p:cNvPr id="72" name="Group 71"/>
            <p:cNvGrpSpPr/>
            <p:nvPr/>
          </p:nvGrpSpPr>
          <p:grpSpPr>
            <a:xfrm>
              <a:off x="5410200" y="5943600"/>
              <a:ext cx="3505200" cy="831242"/>
              <a:chOff x="5410200" y="5950558"/>
              <a:chExt cx="3505200" cy="831242"/>
            </a:xfrm>
          </p:grpSpPr>
          <p:grpSp>
            <p:nvGrpSpPr>
              <p:cNvPr id="66" name="Group 65"/>
              <p:cNvGrpSpPr/>
              <p:nvPr/>
            </p:nvGrpSpPr>
            <p:grpSpPr>
              <a:xfrm>
                <a:off x="5410200" y="5950558"/>
                <a:ext cx="3505200" cy="831242"/>
                <a:chOff x="5410200" y="5867400"/>
                <a:chExt cx="3505200" cy="831242"/>
              </a:xfrm>
            </p:grpSpPr>
            <p:sp>
              <p:nvSpPr>
                <p:cNvPr id="65" name="Rounded Rectangle 64">
                  <a:hlinkClick r:id="rId5"/>
                </p:cNvPr>
                <p:cNvSpPr/>
                <p:nvPr/>
              </p:nvSpPr>
              <p:spPr>
                <a:xfrm>
                  <a:off x="5867400" y="6019800"/>
                  <a:ext cx="3048000" cy="609600"/>
                </a:xfrm>
                <a:prstGeom prst="roundRect">
                  <a:avLst/>
                </a:prstGeom>
                <a:noFill/>
                <a:ln w="57150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62" name="Picture 61" descr="Bitmap in Untitled-1.png"/>
                <p:cNvPicPr>
                  <a:picLocks noChangeAspect="1"/>
                </p:cNvPicPr>
                <p:nvPr/>
              </p:nvPicPr>
              <p:blipFill>
                <a:blip r:embed="rId6" cstate="email"/>
                <a:stretch>
                  <a:fillRect/>
                </a:stretch>
              </p:blipFill>
              <p:spPr>
                <a:xfrm>
                  <a:off x="5410200" y="5867400"/>
                  <a:ext cx="533400" cy="831242"/>
                </a:xfrm>
                <a:prstGeom prst="rect">
                  <a:avLst/>
                </a:prstGeom>
              </p:spPr>
            </p:pic>
          </p:grpSp>
          <p:sp>
            <p:nvSpPr>
              <p:cNvPr id="64" name="TextBox 63">
                <a:hlinkClick r:id="rId5"/>
              </p:cNvPr>
              <p:cNvSpPr txBox="1"/>
              <p:nvPr/>
            </p:nvSpPr>
            <p:spPr>
              <a:xfrm>
                <a:off x="5950345" y="6172200"/>
                <a:ext cx="273645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chemeClr val="bg1"/>
                    </a:solidFill>
                    <a:latin typeface="Arial Rounded MT Bold" pitchFamily="34" charset="0"/>
                    <a:cs typeface="Aharoni" pitchFamily="2" charset="-79"/>
                  </a:rPr>
                  <a:t>digilib.uin-suka.ac.id</a:t>
                </a:r>
                <a:endParaRPr lang="en-US" sz="2000" dirty="0">
                  <a:solidFill>
                    <a:schemeClr val="bg1"/>
                  </a:solidFill>
                  <a:latin typeface="Arial Rounded MT Bold" pitchFamily="34" charset="0"/>
                  <a:cs typeface="Aharoni" pitchFamily="2" charset="-79"/>
                </a:endParaRPr>
              </a:p>
            </p:txBody>
          </p:sp>
        </p:grpSp>
        <p:cxnSp>
          <p:nvCxnSpPr>
            <p:cNvPr id="70" name="Straight Arrow Connector 69"/>
            <p:cNvCxnSpPr/>
            <p:nvPr/>
          </p:nvCxnSpPr>
          <p:spPr>
            <a:xfrm flipH="1">
              <a:off x="7848600" y="5715000"/>
              <a:ext cx="38100" cy="381000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4419600" y="2209800"/>
            <a:ext cx="2247900" cy="1905000"/>
            <a:chOff x="4419600" y="2209800"/>
            <a:chExt cx="2247900" cy="1905000"/>
          </a:xfrm>
        </p:grpSpPr>
        <p:pic>
          <p:nvPicPr>
            <p:cNvPr id="33" name="Picture 32" descr="bicorner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19600" y="2209800"/>
              <a:ext cx="2247900" cy="1600200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4419600" y="3745468"/>
              <a:ext cx="2209800" cy="369332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BI CORNER</a:t>
              </a:r>
              <a:endParaRPr lang="en-US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>
                                      <p:cBhvr override="childStyle">
                                        <p:cTn id="52" dur="1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53" dur="1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1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pngimage.com/wp-content/uploads/2015/01/Free-Vector-Apple-LCD-Monitor-Screen-jpeg-Download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28600" y="914402"/>
            <a:ext cx="5943600" cy="6011251"/>
          </a:xfrm>
          <a:prstGeom prst="rect">
            <a:avLst/>
          </a:prstGeom>
          <a:noFill/>
        </p:spPr>
      </p:pic>
      <p:sp>
        <p:nvSpPr>
          <p:cNvPr id="27" name="Rectangle 26"/>
          <p:cNvSpPr/>
          <p:nvPr/>
        </p:nvSpPr>
        <p:spPr>
          <a:xfrm>
            <a:off x="0" y="304800"/>
            <a:ext cx="9144000" cy="76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219200" y="381000"/>
            <a:ext cx="6553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</a:rPr>
              <a:t>LAYANAN</a:t>
            </a:r>
            <a:r>
              <a:rPr lang="en-US" sz="40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</a:rPr>
              <a:t> </a:t>
            </a:r>
            <a:r>
              <a:rPr lang="en-US" sz="40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</a:rPr>
              <a:t>PERPUSTAKAAN LT. 3</a:t>
            </a:r>
            <a:endParaRPr lang="en-US" sz="4000" b="1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gency FB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33399" y="2038351"/>
            <a:ext cx="4419600" cy="2819400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33399" y="2038351"/>
            <a:ext cx="4419600" cy="2819400"/>
          </a:xfrm>
          <a:prstGeom prst="rect">
            <a:avLst/>
          </a:prstGeom>
          <a:blipFill>
            <a:blip r:embed="rId4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33399" y="2038351"/>
            <a:ext cx="4419600" cy="2819400"/>
          </a:xfrm>
          <a:prstGeom prst="rect">
            <a:avLst/>
          </a:prstGeom>
          <a:blipFill>
            <a:blip r:embed="rId5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33399" y="2038351"/>
            <a:ext cx="4419600" cy="2819400"/>
          </a:xfrm>
          <a:prstGeom prst="rect">
            <a:avLst/>
          </a:prstGeom>
          <a:blipFill>
            <a:blip r:embed="rId6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5257800" y="1371600"/>
            <a:ext cx="2819400" cy="1473200"/>
            <a:chOff x="1371600" y="5029200"/>
            <a:chExt cx="2819400" cy="1473200"/>
          </a:xfrm>
        </p:grpSpPr>
        <p:sp>
          <p:nvSpPr>
            <p:cNvPr id="19" name="Rounded Rectangle 18"/>
            <p:cNvSpPr/>
            <p:nvPr/>
          </p:nvSpPr>
          <p:spPr>
            <a:xfrm>
              <a:off x="1981200" y="5029200"/>
              <a:ext cx="2209800" cy="6858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 Circulation Desk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1371600" y="5486400"/>
              <a:ext cx="1219200" cy="1016000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5000" y="1000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7000">
                  <a:srgbClr val="00B0F0"/>
                </a:gs>
                <a:gs pos="73000">
                  <a:srgbClr val="0070C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dist="50800" sx="1000" sy="1000" algn="ctr" rotWithShape="0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40080" rtlCol="0" anchor="ctr"/>
            <a:lstStyle/>
            <a:p>
              <a:endParaRPr lang="en-US" sz="4400" b="1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712548" y="5417403"/>
              <a:ext cx="49725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b="1" dirty="0" smtClean="0">
                  <a:solidFill>
                    <a:schemeClr val="bg1"/>
                  </a:solidFill>
                </a:rPr>
                <a:t>1</a:t>
              </a:r>
              <a:endParaRPr lang="en-US" sz="4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791200" y="2438400"/>
            <a:ext cx="2819400" cy="1016000"/>
            <a:chOff x="1066800" y="4622800"/>
            <a:chExt cx="2819400" cy="1016000"/>
          </a:xfrm>
        </p:grpSpPr>
        <p:sp>
          <p:nvSpPr>
            <p:cNvPr id="34" name="Rounded Rectangle 33"/>
            <p:cNvSpPr/>
            <p:nvPr/>
          </p:nvSpPr>
          <p:spPr>
            <a:xfrm>
              <a:off x="1676400" y="4622800"/>
              <a:ext cx="2209800" cy="6858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   Canadian Corner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5" name="Freeform 34"/>
            <p:cNvSpPr/>
            <p:nvPr/>
          </p:nvSpPr>
          <p:spPr>
            <a:xfrm flipV="1">
              <a:off x="1066800" y="4622800"/>
              <a:ext cx="1219200" cy="1016000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5000" y="1000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7000">
                  <a:srgbClr val="00B0F0"/>
                </a:gs>
                <a:gs pos="73000">
                  <a:srgbClr val="0070C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dist="50800" sx="1000" sy="1000" algn="ctr" rotWithShape="0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40080" rtlCol="0" anchor="ctr"/>
            <a:lstStyle/>
            <a:p>
              <a:endParaRPr lang="en-US" sz="4400" b="1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407748" y="4757003"/>
              <a:ext cx="49725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b="1" dirty="0" smtClean="0">
                  <a:solidFill>
                    <a:schemeClr val="bg1"/>
                  </a:solidFill>
                </a:rPr>
                <a:t>2</a:t>
              </a:r>
              <a:endParaRPr lang="en-US" sz="4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562600" y="3530602"/>
            <a:ext cx="3048000" cy="1084997"/>
            <a:chOff x="1295400" y="6426200"/>
            <a:chExt cx="3048000" cy="1084997"/>
          </a:xfrm>
        </p:grpSpPr>
        <p:sp>
          <p:nvSpPr>
            <p:cNvPr id="38" name="Rounded Rectangle 37"/>
            <p:cNvSpPr/>
            <p:nvPr/>
          </p:nvSpPr>
          <p:spPr>
            <a:xfrm>
              <a:off x="2133600" y="6502400"/>
              <a:ext cx="2209800" cy="6858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Iranian Corner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9" name="Freeform 38"/>
            <p:cNvSpPr/>
            <p:nvPr/>
          </p:nvSpPr>
          <p:spPr>
            <a:xfrm>
              <a:off x="1295400" y="6495197"/>
              <a:ext cx="1219200" cy="1016000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5000" y="1000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7000">
                  <a:srgbClr val="00B0F0"/>
                </a:gs>
                <a:gs pos="73000">
                  <a:srgbClr val="0070C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dist="50800" sx="1000" sy="1000" algn="ctr" rotWithShape="0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40080" rtlCol="0" anchor="ctr"/>
            <a:lstStyle/>
            <a:p>
              <a:endParaRPr lang="en-US" sz="4400" b="1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636348" y="6426200"/>
              <a:ext cx="49725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b="1" dirty="0" smtClean="0">
                  <a:solidFill>
                    <a:schemeClr val="bg1"/>
                  </a:solidFill>
                </a:rPr>
                <a:t>3</a:t>
              </a:r>
              <a:endParaRPr lang="en-US" sz="4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867400" y="4419600"/>
            <a:ext cx="2819400" cy="1016000"/>
            <a:chOff x="1066800" y="4572000"/>
            <a:chExt cx="2819400" cy="1016000"/>
          </a:xfrm>
        </p:grpSpPr>
        <p:sp>
          <p:nvSpPr>
            <p:cNvPr id="43" name="Rounded Rectangle 42"/>
            <p:cNvSpPr/>
            <p:nvPr/>
          </p:nvSpPr>
          <p:spPr>
            <a:xfrm>
              <a:off x="1676400" y="4724400"/>
              <a:ext cx="2209800" cy="6858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     Arabian Corner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44" name="Freeform 43"/>
            <p:cNvSpPr/>
            <p:nvPr/>
          </p:nvSpPr>
          <p:spPr>
            <a:xfrm flipV="1">
              <a:off x="1066800" y="4572000"/>
              <a:ext cx="1219200" cy="1016000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5000" y="1000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7000">
                  <a:srgbClr val="00B0F0"/>
                </a:gs>
                <a:gs pos="73000">
                  <a:srgbClr val="0070C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dist="50800" sx="1000" sy="1000" algn="ctr" rotWithShape="0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40080" rtlCol="0" anchor="ctr"/>
            <a:lstStyle/>
            <a:p>
              <a:endParaRPr lang="en-US" sz="4400" b="1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407748" y="4757003"/>
              <a:ext cx="49725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b="1" dirty="0" smtClean="0">
                  <a:solidFill>
                    <a:schemeClr val="bg1"/>
                  </a:solidFill>
                </a:rPr>
                <a:t>4</a:t>
              </a:r>
              <a:endParaRPr lang="en-US" sz="4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562600" y="5638800"/>
            <a:ext cx="2971800" cy="1016000"/>
            <a:chOff x="914400" y="4724400"/>
            <a:chExt cx="2971800" cy="1016000"/>
          </a:xfrm>
        </p:grpSpPr>
        <p:sp>
          <p:nvSpPr>
            <p:cNvPr id="47" name="Rounded Rectangle 46"/>
            <p:cNvSpPr/>
            <p:nvPr/>
          </p:nvSpPr>
          <p:spPr>
            <a:xfrm>
              <a:off x="1676400" y="4724400"/>
              <a:ext cx="2209800" cy="6858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     Discussion Room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914400" y="4724400"/>
              <a:ext cx="1219200" cy="1016000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5000" y="1000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7000">
                  <a:srgbClr val="00B0F0"/>
                </a:gs>
                <a:gs pos="73000">
                  <a:srgbClr val="0070C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dist="50800" sx="1000" sy="1000" algn="ctr" rotWithShape="0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40080" rtlCol="0" anchor="ctr"/>
            <a:lstStyle/>
            <a:p>
              <a:endParaRPr lang="en-US" sz="4400" b="1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295400" y="4807803"/>
              <a:ext cx="49725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b="1" dirty="0" smtClean="0">
                  <a:solidFill>
                    <a:schemeClr val="bg1"/>
                  </a:solidFill>
                </a:rPr>
                <a:t>5</a:t>
              </a:r>
              <a:endParaRPr lang="en-US" sz="48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26" name="Picture 2" descr="\\10.10.120.14\staffsi\Foto dan Dokumentasi\2014\Raker 2014 part 1\IMG_0003.JPG"/>
          <p:cNvPicPr>
            <a:picLocks noChangeAspect="1" noChangeArrowheads="1"/>
          </p:cNvPicPr>
          <p:nvPr/>
        </p:nvPicPr>
        <p:blipFill>
          <a:blip r:embed="rId7" cstate="screen">
            <a:lum bright="10000"/>
          </a:blip>
          <a:srcRect/>
          <a:stretch>
            <a:fillRect/>
          </a:stretch>
        </p:blipFill>
        <p:spPr bwMode="auto">
          <a:xfrm>
            <a:off x="533400" y="2057400"/>
            <a:ext cx="4419600" cy="28448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2" grpId="0"/>
      <p:bldP spid="25" grpId="0" animBg="1"/>
      <p:bldP spid="23" grpId="0" animBg="1"/>
      <p:bldP spid="26" grpId="0" animBg="1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0" y="304800"/>
            <a:ext cx="9144000" cy="76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600200" y="381000"/>
            <a:ext cx="6934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gency FB" pitchFamily="34" charset="0"/>
              </a:rPr>
              <a:t>LAYANAN </a:t>
            </a:r>
            <a:r>
              <a:rPr lang="en-US" sz="40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latin typeface="Agency FB" pitchFamily="34" charset="0"/>
              </a:rPr>
              <a:t>PERPUSTAKAAN LT. 4</a:t>
            </a:r>
            <a:endParaRPr lang="en-US" sz="4000" b="1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latin typeface="Agency FB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514600" y="1676400"/>
            <a:ext cx="4210407" cy="4114800"/>
            <a:chOff x="2514600" y="1676400"/>
            <a:chExt cx="4210407" cy="4114800"/>
          </a:xfrm>
        </p:grpSpPr>
        <p:pic>
          <p:nvPicPr>
            <p:cNvPr id="9" name="Picture 8" descr="SAM_2500.jp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2514600" y="1676400"/>
              <a:ext cx="4210407" cy="3429000"/>
            </a:xfrm>
            <a:prstGeom prst="flowChartAlternateProcess">
              <a:avLst/>
            </a:prstGeom>
            <a:ln w="76200">
              <a:solidFill>
                <a:schemeClr val="bg1"/>
              </a:solidFill>
            </a:ln>
          </p:spPr>
        </p:pic>
        <p:sp>
          <p:nvSpPr>
            <p:cNvPr id="17" name="Rounded Rectangle 16"/>
            <p:cNvSpPr/>
            <p:nvPr/>
          </p:nvSpPr>
          <p:spPr>
            <a:xfrm>
              <a:off x="3200400" y="5105400"/>
              <a:ext cx="2819400" cy="685800"/>
            </a:xfrm>
            <a:prstGeom prst="roundRect">
              <a:avLst/>
            </a:prstGeom>
            <a:solidFill>
              <a:srgbClr val="00A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TANDON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76200" y="2971800"/>
            <a:ext cx="5334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Rectangle 26"/>
          <p:cNvSpPr/>
          <p:nvPr/>
        </p:nvSpPr>
        <p:spPr>
          <a:xfrm>
            <a:off x="0" y="304800"/>
            <a:ext cx="9144000" cy="76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04800" y="405080"/>
            <a:ext cx="8382000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700" b="1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gency FB" pitchFamily="34" charset="0"/>
              </a:rPr>
              <a:t>PENELUSURAN DAN </a:t>
            </a:r>
            <a:r>
              <a:rPr lang="en-US" sz="3700" b="1" dirty="0" smtClean="0">
                <a:ln w="18415" cmpd="sng">
                  <a:solidFill>
                    <a:srgbClr val="00FF00"/>
                  </a:solidFill>
                  <a:prstDash val="solid"/>
                </a:ln>
                <a:solidFill>
                  <a:srgbClr val="00FF00"/>
                </a:solidFill>
                <a:latin typeface="Agency FB" pitchFamily="34" charset="0"/>
              </a:rPr>
              <a:t>PEMINJAMAN KOLEKSI</a:t>
            </a:r>
            <a:endParaRPr lang="en-US" sz="3700" b="1" dirty="0">
              <a:ln w="18415" cmpd="sng">
                <a:solidFill>
                  <a:srgbClr val="00FF00"/>
                </a:solidFill>
                <a:prstDash val="solid"/>
              </a:ln>
              <a:solidFill>
                <a:srgbClr val="00FF00"/>
              </a:solidFill>
              <a:latin typeface="Agency FB" pitchFamily="34" charset="0"/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-76200" y="6583683"/>
            <a:ext cx="533400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/>
          <p:cNvSpPr txBox="1"/>
          <p:nvPr/>
        </p:nvSpPr>
        <p:spPr>
          <a:xfrm>
            <a:off x="3581401" y="1295400"/>
            <a:ext cx="531337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1. </a:t>
            </a:r>
            <a:r>
              <a:rPr lang="en-US" dirty="0" err="1" smtClean="0"/>
              <a:t>Mencari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koleksi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(opac.uin-suka.ac.id)</a:t>
            </a:r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>
            <a:off x="6324601" y="1752600"/>
            <a:ext cx="253306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2. </a:t>
            </a:r>
            <a:r>
              <a:rPr lang="en-US" dirty="0" err="1" smtClean="0"/>
              <a:t>Catat</a:t>
            </a:r>
            <a:r>
              <a:rPr lang="en-US" dirty="0" smtClean="0"/>
              <a:t> No. </a:t>
            </a:r>
            <a:r>
              <a:rPr lang="en-US" dirty="0" err="1" smtClean="0"/>
              <a:t>Panggil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endParaRPr lang="en-US" dirty="0"/>
          </a:p>
        </p:txBody>
      </p:sp>
      <p:grpSp>
        <p:nvGrpSpPr>
          <p:cNvPr id="101" name="Group 100"/>
          <p:cNvGrpSpPr/>
          <p:nvPr/>
        </p:nvGrpSpPr>
        <p:grpSpPr>
          <a:xfrm>
            <a:off x="533400" y="3124200"/>
            <a:ext cx="3581400" cy="2960132"/>
            <a:chOff x="-3657600" y="1828800"/>
            <a:chExt cx="3581400" cy="2960132"/>
          </a:xfrm>
        </p:grpSpPr>
        <p:pic>
          <p:nvPicPr>
            <p:cNvPr id="3" name="Picture 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3657600" y="1828800"/>
              <a:ext cx="3581400" cy="2602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2" name="TextBox 91"/>
            <p:cNvSpPr txBox="1"/>
            <p:nvPr/>
          </p:nvSpPr>
          <p:spPr>
            <a:xfrm>
              <a:off x="-3657600" y="4419600"/>
              <a:ext cx="3581400" cy="369332"/>
            </a:xfrm>
            <a:prstGeom prst="rect">
              <a:avLst/>
            </a:prstGeom>
            <a:solidFill>
              <a:srgbClr val="00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Catat</a:t>
              </a:r>
              <a:r>
                <a:rPr lang="en-US" dirty="0" smtClean="0"/>
                <a:t> No. </a:t>
              </a:r>
              <a:r>
                <a:rPr lang="en-US" dirty="0" err="1" smtClean="0"/>
                <a:t>Panggil</a:t>
              </a:r>
              <a:r>
                <a:rPr lang="en-US" dirty="0" smtClean="0"/>
                <a:t> </a:t>
              </a:r>
              <a:r>
                <a:rPr lang="en-US" dirty="0" err="1" smtClean="0"/>
                <a:t>Buku</a:t>
              </a:r>
              <a:endParaRPr lang="en-US" dirty="0"/>
            </a:p>
          </p:txBody>
        </p:sp>
      </p:grpSp>
      <p:sp>
        <p:nvSpPr>
          <p:cNvPr id="112" name="TextBox 111"/>
          <p:cNvSpPr txBox="1"/>
          <p:nvPr/>
        </p:nvSpPr>
        <p:spPr>
          <a:xfrm>
            <a:off x="6895783" y="2209800"/>
            <a:ext cx="194341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3. </a:t>
            </a:r>
            <a:r>
              <a:rPr lang="en-US" dirty="0" err="1" smtClean="0"/>
              <a:t>Cari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Di </a:t>
            </a:r>
            <a:r>
              <a:rPr lang="en-US" dirty="0" err="1" smtClean="0"/>
              <a:t>Rak</a:t>
            </a:r>
            <a:endParaRPr lang="en-US" dirty="0"/>
          </a:p>
        </p:txBody>
      </p:sp>
      <p:sp>
        <p:nvSpPr>
          <p:cNvPr id="125" name="TextBox 124"/>
          <p:cNvSpPr txBox="1"/>
          <p:nvPr/>
        </p:nvSpPr>
        <p:spPr>
          <a:xfrm>
            <a:off x="6096000" y="2667000"/>
            <a:ext cx="270670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4. </a:t>
            </a:r>
            <a:r>
              <a:rPr lang="en-US" dirty="0" err="1" smtClean="0"/>
              <a:t>Menuju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MPK </a:t>
            </a:r>
            <a:r>
              <a:rPr lang="en-US" dirty="0" err="1" smtClean="0"/>
              <a:t>Lantai</a:t>
            </a:r>
            <a:r>
              <a:rPr lang="en-US" dirty="0" smtClean="0"/>
              <a:t> 3</a:t>
            </a:r>
            <a:endParaRPr lang="en-US" dirty="0"/>
          </a:p>
        </p:txBody>
      </p:sp>
      <p:sp>
        <p:nvSpPr>
          <p:cNvPr id="129" name="TextBox 128"/>
          <p:cNvSpPr txBox="1"/>
          <p:nvPr/>
        </p:nvSpPr>
        <p:spPr>
          <a:xfrm>
            <a:off x="6367921" y="3124200"/>
            <a:ext cx="239507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5. </a:t>
            </a:r>
            <a:r>
              <a:rPr lang="en-US" dirty="0" err="1" smtClean="0"/>
              <a:t>Tekan</a:t>
            </a:r>
            <a:r>
              <a:rPr lang="en-US" dirty="0" smtClean="0"/>
              <a:t> </a:t>
            </a:r>
            <a:r>
              <a:rPr lang="en-US" dirty="0" err="1" smtClean="0"/>
              <a:t>Tombol</a:t>
            </a:r>
            <a:r>
              <a:rPr lang="en-US" dirty="0" smtClean="0"/>
              <a:t> </a:t>
            </a:r>
            <a:r>
              <a:rPr lang="en-US" dirty="0" err="1" smtClean="0"/>
              <a:t>Pinjam</a:t>
            </a:r>
            <a:endParaRPr lang="en-US" dirty="0"/>
          </a:p>
        </p:txBody>
      </p:sp>
      <p:grpSp>
        <p:nvGrpSpPr>
          <p:cNvPr id="132" name="Group 131"/>
          <p:cNvGrpSpPr/>
          <p:nvPr/>
        </p:nvGrpSpPr>
        <p:grpSpPr>
          <a:xfrm>
            <a:off x="304800" y="3124200"/>
            <a:ext cx="3886200" cy="3264932"/>
            <a:chOff x="838200" y="3200400"/>
            <a:chExt cx="3886200" cy="3264932"/>
          </a:xfrm>
        </p:grpSpPr>
        <p:pic>
          <p:nvPicPr>
            <p:cNvPr id="130" name="Picture 129" descr="SAM_2276.JP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838200" y="3200400"/>
              <a:ext cx="3886200" cy="2914650"/>
            </a:xfrm>
            <a:prstGeom prst="rect">
              <a:avLst/>
            </a:prstGeom>
          </p:spPr>
        </p:pic>
        <p:sp>
          <p:nvSpPr>
            <p:cNvPr id="131" name="TextBox 130"/>
            <p:cNvSpPr txBox="1"/>
            <p:nvPr/>
          </p:nvSpPr>
          <p:spPr>
            <a:xfrm>
              <a:off x="838200" y="6096000"/>
              <a:ext cx="3886200" cy="369332"/>
            </a:xfrm>
            <a:prstGeom prst="rect">
              <a:avLst/>
            </a:prstGeom>
            <a:solidFill>
              <a:srgbClr val="00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Tekan</a:t>
              </a:r>
              <a:r>
                <a:rPr lang="en-US" dirty="0" smtClean="0"/>
                <a:t> </a:t>
              </a:r>
              <a:r>
                <a:rPr lang="en-US" dirty="0" err="1" smtClean="0"/>
                <a:t>Tombol</a:t>
              </a:r>
              <a:r>
                <a:rPr lang="en-US" dirty="0" smtClean="0"/>
                <a:t> </a:t>
              </a:r>
              <a:r>
                <a:rPr lang="en-US" dirty="0" err="1" smtClean="0"/>
                <a:t>Pinjam</a:t>
              </a:r>
              <a:endParaRPr lang="en-US" dirty="0"/>
            </a:p>
          </p:txBody>
        </p:sp>
      </p:grpSp>
      <p:sp>
        <p:nvSpPr>
          <p:cNvPr id="133" name="TextBox 132"/>
          <p:cNvSpPr txBox="1"/>
          <p:nvPr/>
        </p:nvSpPr>
        <p:spPr>
          <a:xfrm>
            <a:off x="6096001" y="3581400"/>
            <a:ext cx="263924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6. Scan Barcode KTM\ KTA</a:t>
            </a:r>
            <a:endParaRPr lang="en-US" dirty="0"/>
          </a:p>
        </p:txBody>
      </p:sp>
      <p:grpSp>
        <p:nvGrpSpPr>
          <p:cNvPr id="135" name="Group 134"/>
          <p:cNvGrpSpPr/>
          <p:nvPr/>
        </p:nvGrpSpPr>
        <p:grpSpPr>
          <a:xfrm>
            <a:off x="533400" y="3124200"/>
            <a:ext cx="3733800" cy="3276600"/>
            <a:chOff x="2667000" y="6934200"/>
            <a:chExt cx="3733800" cy="3276600"/>
          </a:xfrm>
        </p:grpSpPr>
        <p:pic>
          <p:nvPicPr>
            <p:cNvPr id="117" name="Picture 116" descr="IMG_0011 HASIL_KOMPRES.JPG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>
            <a:xfrm>
              <a:off x="2667000" y="6934200"/>
              <a:ext cx="3733800" cy="2895600"/>
            </a:xfrm>
            <a:prstGeom prst="rect">
              <a:avLst/>
            </a:prstGeom>
          </p:spPr>
        </p:pic>
        <p:sp>
          <p:nvSpPr>
            <p:cNvPr id="134" name="TextBox 133"/>
            <p:cNvSpPr txBox="1"/>
            <p:nvPr/>
          </p:nvSpPr>
          <p:spPr>
            <a:xfrm>
              <a:off x="2667000" y="9841468"/>
              <a:ext cx="3733800" cy="369332"/>
            </a:xfrm>
            <a:prstGeom prst="rect">
              <a:avLst/>
            </a:prstGeom>
            <a:solidFill>
              <a:srgbClr val="00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Scan Barcode KTM\ KTA</a:t>
              </a:r>
              <a:endParaRPr lang="en-US" dirty="0"/>
            </a:p>
          </p:txBody>
        </p:sp>
      </p:grpSp>
      <p:sp>
        <p:nvSpPr>
          <p:cNvPr id="136" name="TextBox 135"/>
          <p:cNvSpPr txBox="1"/>
          <p:nvPr/>
        </p:nvSpPr>
        <p:spPr>
          <a:xfrm>
            <a:off x="7291900" y="4038600"/>
            <a:ext cx="146373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7. </a:t>
            </a:r>
            <a:r>
              <a:rPr lang="en-US" dirty="0" err="1" smtClean="0"/>
              <a:t>Taruh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endParaRPr lang="en-US" dirty="0"/>
          </a:p>
        </p:txBody>
      </p:sp>
      <p:grpSp>
        <p:nvGrpSpPr>
          <p:cNvPr id="52" name="Group 51"/>
          <p:cNvGrpSpPr/>
          <p:nvPr/>
        </p:nvGrpSpPr>
        <p:grpSpPr>
          <a:xfrm>
            <a:off x="304800" y="3200400"/>
            <a:ext cx="3962400" cy="3341132"/>
            <a:chOff x="9525000" y="-2514600"/>
            <a:chExt cx="3962400" cy="3341132"/>
          </a:xfrm>
        </p:grpSpPr>
        <p:pic>
          <p:nvPicPr>
            <p:cNvPr id="60" name="Picture 59" descr="IMG_20130815_151430 HASIL_KOMPRES.jpg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9525000" y="-2514600"/>
              <a:ext cx="3962400" cy="2971800"/>
            </a:xfrm>
            <a:prstGeom prst="rect">
              <a:avLst/>
            </a:prstGeom>
          </p:spPr>
        </p:pic>
        <p:sp>
          <p:nvSpPr>
            <p:cNvPr id="137" name="TextBox 136"/>
            <p:cNvSpPr txBox="1"/>
            <p:nvPr/>
          </p:nvSpPr>
          <p:spPr>
            <a:xfrm>
              <a:off x="9525000" y="457200"/>
              <a:ext cx="3962400" cy="369332"/>
            </a:xfrm>
            <a:prstGeom prst="rect">
              <a:avLst/>
            </a:prstGeom>
            <a:solidFill>
              <a:srgbClr val="00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Taruh</a:t>
              </a:r>
              <a:r>
                <a:rPr lang="en-US" dirty="0" smtClean="0"/>
                <a:t> </a:t>
              </a:r>
              <a:r>
                <a:rPr lang="en-US" dirty="0" err="1" smtClean="0"/>
                <a:t>Buku</a:t>
              </a:r>
              <a:endParaRPr lang="en-US" dirty="0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381000" y="3276600"/>
            <a:ext cx="3810000" cy="3188732"/>
            <a:chOff x="762000" y="3276600"/>
            <a:chExt cx="3810000" cy="3188732"/>
          </a:xfrm>
        </p:grpSpPr>
        <p:sp>
          <p:nvSpPr>
            <p:cNvPr id="50" name="TextBox 49"/>
            <p:cNvSpPr txBox="1"/>
            <p:nvPr/>
          </p:nvSpPr>
          <p:spPr>
            <a:xfrm>
              <a:off x="762000" y="6096000"/>
              <a:ext cx="3810000" cy="369332"/>
            </a:xfrm>
            <a:prstGeom prst="rect">
              <a:avLst/>
            </a:prstGeom>
            <a:solidFill>
              <a:srgbClr val="00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Tekan</a:t>
              </a:r>
              <a:r>
                <a:rPr lang="en-US" dirty="0" smtClean="0"/>
                <a:t>  </a:t>
              </a:r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“</a:t>
              </a:r>
              <a:r>
                <a:rPr lang="en-US" b="1" dirty="0" err="1" smtClean="0">
                  <a:latin typeface="Arial" pitchFamily="34" charset="0"/>
                  <a:cs typeface="Arial" pitchFamily="34" charset="0"/>
                </a:rPr>
                <a:t>Selesai</a:t>
              </a:r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b="1" dirty="0" err="1" smtClean="0">
                  <a:latin typeface="Arial" pitchFamily="34" charset="0"/>
                  <a:cs typeface="Arial" pitchFamily="34" charset="0"/>
                </a:rPr>
                <a:t>dan</a:t>
              </a:r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b="1" dirty="0" err="1" smtClean="0">
                  <a:latin typeface="Arial" pitchFamily="34" charset="0"/>
                  <a:cs typeface="Arial" pitchFamily="34" charset="0"/>
                </a:rPr>
                <a:t>Cetak</a:t>
              </a:r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b="1" dirty="0" err="1" smtClean="0">
                  <a:latin typeface="Arial" pitchFamily="34" charset="0"/>
                  <a:cs typeface="Arial" pitchFamily="34" charset="0"/>
                </a:rPr>
                <a:t>Resi</a:t>
              </a:r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”</a:t>
              </a:r>
              <a:endParaRPr lang="en-US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9" name="Picture 48" descr="SAM_2286.JPG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762000" y="3276600"/>
              <a:ext cx="3810000" cy="2857500"/>
            </a:xfrm>
            <a:prstGeom prst="rect">
              <a:avLst/>
            </a:prstGeom>
          </p:spPr>
        </p:pic>
      </p:grpSp>
      <p:sp>
        <p:nvSpPr>
          <p:cNvPr id="53" name="TextBox 52"/>
          <p:cNvSpPr txBox="1"/>
          <p:nvPr/>
        </p:nvSpPr>
        <p:spPr>
          <a:xfrm>
            <a:off x="5410200" y="4495800"/>
            <a:ext cx="3352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8. </a:t>
            </a:r>
            <a:r>
              <a:rPr lang="en-US" dirty="0" err="1" smtClean="0"/>
              <a:t>Tekan</a:t>
            </a:r>
            <a:r>
              <a:rPr lang="en-US" dirty="0" smtClean="0"/>
              <a:t>  </a:t>
            </a:r>
            <a:r>
              <a:rPr lang="en-US" b="1" dirty="0" smtClean="0"/>
              <a:t>“</a:t>
            </a:r>
            <a:r>
              <a:rPr lang="en-US" b="1" dirty="0" err="1" smtClean="0"/>
              <a:t>Selesai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Cetak</a:t>
            </a:r>
            <a:r>
              <a:rPr lang="en-US" b="1" dirty="0" smtClean="0"/>
              <a:t> </a:t>
            </a:r>
            <a:r>
              <a:rPr lang="en-US" b="1" dirty="0" err="1" smtClean="0"/>
              <a:t>Resi</a:t>
            </a:r>
            <a:r>
              <a:rPr lang="en-US" b="1" dirty="0" smtClean="0"/>
              <a:t>”</a:t>
            </a:r>
            <a:endParaRPr lang="en-US" b="1" dirty="0"/>
          </a:p>
        </p:txBody>
      </p:sp>
      <p:grpSp>
        <p:nvGrpSpPr>
          <p:cNvPr id="56" name="Group 55"/>
          <p:cNvGrpSpPr/>
          <p:nvPr/>
        </p:nvGrpSpPr>
        <p:grpSpPr>
          <a:xfrm>
            <a:off x="228601" y="3124200"/>
            <a:ext cx="4064000" cy="3417332"/>
            <a:chOff x="3810000" y="-3581400"/>
            <a:chExt cx="4064000" cy="3417332"/>
          </a:xfrm>
        </p:grpSpPr>
        <p:pic>
          <p:nvPicPr>
            <p:cNvPr id="54" name="Picture 53" descr="SAM_2288.JPG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3810000" y="-3581400"/>
              <a:ext cx="4064000" cy="3048000"/>
            </a:xfrm>
            <a:prstGeom prst="rect">
              <a:avLst/>
            </a:prstGeom>
          </p:spPr>
        </p:pic>
        <p:sp>
          <p:nvSpPr>
            <p:cNvPr id="55" name="TextBox 54"/>
            <p:cNvSpPr txBox="1"/>
            <p:nvPr/>
          </p:nvSpPr>
          <p:spPr>
            <a:xfrm>
              <a:off x="3810000" y="-533400"/>
              <a:ext cx="4038600" cy="369332"/>
            </a:xfrm>
            <a:prstGeom prst="rect">
              <a:avLst/>
            </a:prstGeom>
            <a:solidFill>
              <a:srgbClr val="00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Ambil</a:t>
              </a:r>
              <a:r>
                <a:rPr lang="en-US" dirty="0" smtClean="0"/>
                <a:t> </a:t>
              </a:r>
              <a:r>
                <a:rPr lang="en-US" dirty="0" err="1" smtClean="0"/>
                <a:t>Resi</a:t>
              </a:r>
              <a:endParaRPr lang="en-US" dirty="0"/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7366350" y="4953000"/>
            <a:ext cx="138929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9. </a:t>
            </a:r>
            <a:r>
              <a:rPr lang="en-US" dirty="0" err="1" smtClean="0"/>
              <a:t>Ambil</a:t>
            </a:r>
            <a:r>
              <a:rPr lang="en-US" dirty="0" smtClean="0"/>
              <a:t> </a:t>
            </a:r>
            <a:r>
              <a:rPr lang="en-US" dirty="0" err="1" smtClean="0"/>
              <a:t>Resi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57200" y="6583683"/>
            <a:ext cx="533400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990600" y="6583683"/>
            <a:ext cx="533400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1524000" y="6583683"/>
            <a:ext cx="533400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2057400" y="6583683"/>
            <a:ext cx="533400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2590800" y="6583683"/>
            <a:ext cx="533400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3124200" y="6583683"/>
            <a:ext cx="533400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3657600" y="6583683"/>
            <a:ext cx="457200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4114800" y="6583683"/>
            <a:ext cx="457200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5994678" y="5410202"/>
            <a:ext cx="2768322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10.</a:t>
            </a:r>
            <a:r>
              <a:rPr lang="en-US" dirty="0"/>
              <a:t> </a:t>
            </a:r>
            <a:r>
              <a:rPr lang="en-US" dirty="0" err="1" smtClean="0"/>
              <a:t>Lihat</a:t>
            </a:r>
            <a:r>
              <a:rPr lang="en-US" dirty="0" smtClean="0"/>
              <a:t> monitor Real Time</a:t>
            </a:r>
          </a:p>
          <a:p>
            <a:pPr algn="r"/>
            <a:r>
              <a:rPr lang="en-US" dirty="0" smtClean="0"/>
              <a:t>/ Digital Signage</a:t>
            </a:r>
          </a:p>
        </p:txBody>
      </p:sp>
      <p:sp>
        <p:nvSpPr>
          <p:cNvPr id="75" name="Rectangle 74"/>
          <p:cNvSpPr/>
          <p:nvPr/>
        </p:nvSpPr>
        <p:spPr>
          <a:xfrm>
            <a:off x="4572000" y="6583683"/>
            <a:ext cx="685800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oup 62"/>
          <p:cNvGrpSpPr/>
          <p:nvPr/>
        </p:nvGrpSpPr>
        <p:grpSpPr>
          <a:xfrm>
            <a:off x="381000" y="3276600"/>
            <a:ext cx="3810000" cy="3226832"/>
            <a:chOff x="-3581400" y="-2933700"/>
            <a:chExt cx="3810000" cy="3226832"/>
          </a:xfrm>
        </p:grpSpPr>
        <p:sp>
          <p:nvSpPr>
            <p:cNvPr id="123" name="TextBox 122"/>
            <p:cNvSpPr txBox="1"/>
            <p:nvPr/>
          </p:nvSpPr>
          <p:spPr>
            <a:xfrm>
              <a:off x="-3581400" y="-76200"/>
              <a:ext cx="3810000" cy="369332"/>
            </a:xfrm>
            <a:prstGeom prst="rect">
              <a:avLst/>
            </a:prstGeom>
            <a:solidFill>
              <a:srgbClr val="00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Menuju</a:t>
              </a:r>
              <a:r>
                <a:rPr lang="en-US" dirty="0" smtClean="0"/>
                <a:t> </a:t>
              </a:r>
              <a:r>
                <a:rPr lang="en-US" dirty="0" err="1" smtClean="0"/>
                <a:t>Ke</a:t>
              </a:r>
              <a:r>
                <a:rPr lang="en-US" dirty="0" smtClean="0"/>
                <a:t> MPK </a:t>
              </a:r>
              <a:r>
                <a:rPr lang="en-US" dirty="0" err="1" smtClean="0"/>
                <a:t>Lantai</a:t>
              </a:r>
              <a:r>
                <a:rPr lang="en-US" dirty="0" smtClean="0"/>
                <a:t> 3</a:t>
              </a:r>
              <a:endParaRPr lang="en-US" dirty="0"/>
            </a:p>
          </p:txBody>
        </p:sp>
        <p:pic>
          <p:nvPicPr>
            <p:cNvPr id="59" name="Picture 58" descr="SAM_2474.jpg"/>
            <p:cNvPicPr>
              <a:picLocks noChangeAspect="1"/>
            </p:cNvPicPr>
            <p:nvPr/>
          </p:nvPicPr>
          <p:blipFill>
            <a:blip r:embed="rId9" cstate="email"/>
            <a:stretch>
              <a:fillRect/>
            </a:stretch>
          </p:blipFill>
          <p:spPr>
            <a:xfrm>
              <a:off x="-3581400" y="-2933700"/>
              <a:ext cx="3810000" cy="2857500"/>
            </a:xfrm>
            <a:prstGeom prst="rect">
              <a:avLst/>
            </a:prstGeom>
          </p:spPr>
        </p:pic>
      </p:grpSp>
      <p:grpSp>
        <p:nvGrpSpPr>
          <p:cNvPr id="67" name="Group 66"/>
          <p:cNvGrpSpPr/>
          <p:nvPr/>
        </p:nvGrpSpPr>
        <p:grpSpPr>
          <a:xfrm>
            <a:off x="457200" y="3276600"/>
            <a:ext cx="3657600" cy="3112532"/>
            <a:chOff x="609600" y="3276600"/>
            <a:chExt cx="3657600" cy="3112532"/>
          </a:xfrm>
        </p:grpSpPr>
        <p:sp>
          <p:nvSpPr>
            <p:cNvPr id="86" name="TextBox 85"/>
            <p:cNvSpPr txBox="1"/>
            <p:nvPr/>
          </p:nvSpPr>
          <p:spPr>
            <a:xfrm>
              <a:off x="609600" y="6019800"/>
              <a:ext cx="3657600" cy="369332"/>
            </a:xfrm>
            <a:prstGeom prst="rect">
              <a:avLst/>
            </a:prstGeom>
            <a:solidFill>
              <a:srgbClr val="00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(opac.uin-suka.ac.id)</a:t>
              </a:r>
              <a:endParaRPr lang="en-US" dirty="0"/>
            </a:p>
          </p:txBody>
        </p:sp>
        <p:pic>
          <p:nvPicPr>
            <p:cNvPr id="65" name="Picture 64" descr="SAM_2464.jpg"/>
            <p:cNvPicPr>
              <a:picLocks noChangeAspect="1"/>
            </p:cNvPicPr>
            <p:nvPr/>
          </p:nvPicPr>
          <p:blipFill>
            <a:blip r:embed="rId10" cstate="email"/>
            <a:stretch>
              <a:fillRect/>
            </a:stretch>
          </p:blipFill>
          <p:spPr>
            <a:xfrm>
              <a:off x="609600" y="3276600"/>
              <a:ext cx="3657600" cy="2743200"/>
            </a:xfrm>
            <a:prstGeom prst="rect">
              <a:avLst/>
            </a:prstGeom>
          </p:spPr>
        </p:pic>
      </p:grpSp>
      <p:grpSp>
        <p:nvGrpSpPr>
          <p:cNvPr id="81" name="Group 80"/>
          <p:cNvGrpSpPr/>
          <p:nvPr/>
        </p:nvGrpSpPr>
        <p:grpSpPr>
          <a:xfrm>
            <a:off x="228601" y="3124200"/>
            <a:ext cx="3810001" cy="3226832"/>
            <a:chOff x="6248400" y="-2552700"/>
            <a:chExt cx="3810001" cy="3226832"/>
          </a:xfrm>
        </p:grpSpPr>
        <p:sp>
          <p:nvSpPr>
            <p:cNvPr id="127" name="TextBox 126"/>
            <p:cNvSpPr txBox="1"/>
            <p:nvPr/>
          </p:nvSpPr>
          <p:spPr>
            <a:xfrm>
              <a:off x="6248401" y="304800"/>
              <a:ext cx="3810000" cy="369332"/>
            </a:xfrm>
            <a:prstGeom prst="rect">
              <a:avLst/>
            </a:prstGeom>
            <a:solidFill>
              <a:srgbClr val="00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Cari</a:t>
              </a:r>
              <a:r>
                <a:rPr lang="en-US" dirty="0" smtClean="0"/>
                <a:t> </a:t>
              </a:r>
              <a:r>
                <a:rPr lang="en-US" dirty="0" err="1" smtClean="0"/>
                <a:t>Buku</a:t>
              </a:r>
              <a:r>
                <a:rPr lang="en-US" dirty="0" smtClean="0"/>
                <a:t> Di </a:t>
              </a:r>
              <a:r>
                <a:rPr lang="en-US" dirty="0" err="1" smtClean="0"/>
                <a:t>Rak</a:t>
              </a:r>
              <a:endParaRPr lang="en-US" dirty="0"/>
            </a:p>
          </p:txBody>
        </p:sp>
        <p:pic>
          <p:nvPicPr>
            <p:cNvPr id="69" name="Picture 68" descr="SAM_2472.jpg"/>
            <p:cNvPicPr>
              <a:picLocks noChangeAspect="1"/>
            </p:cNvPicPr>
            <p:nvPr/>
          </p:nvPicPr>
          <p:blipFill>
            <a:blip r:embed="rId11" cstate="email"/>
            <a:stretch>
              <a:fillRect/>
            </a:stretch>
          </p:blipFill>
          <p:spPr>
            <a:xfrm>
              <a:off x="6248400" y="-2552700"/>
              <a:ext cx="3810000" cy="2857500"/>
            </a:xfrm>
            <a:prstGeom prst="rect">
              <a:avLst/>
            </a:prstGeom>
          </p:spPr>
        </p:pic>
      </p:grpSp>
      <p:grpSp>
        <p:nvGrpSpPr>
          <p:cNvPr id="76" name="Group 75"/>
          <p:cNvGrpSpPr/>
          <p:nvPr/>
        </p:nvGrpSpPr>
        <p:grpSpPr>
          <a:xfrm>
            <a:off x="228600" y="3124200"/>
            <a:ext cx="4038600" cy="3409950"/>
            <a:chOff x="9753600" y="4343400"/>
            <a:chExt cx="4038600" cy="3409950"/>
          </a:xfrm>
        </p:grpSpPr>
        <p:sp>
          <p:nvSpPr>
            <p:cNvPr id="78" name="TextBox 77"/>
            <p:cNvSpPr txBox="1"/>
            <p:nvPr/>
          </p:nvSpPr>
          <p:spPr>
            <a:xfrm>
              <a:off x="9753600" y="7372350"/>
              <a:ext cx="4038600" cy="381000"/>
            </a:xfrm>
            <a:prstGeom prst="rect">
              <a:avLst/>
            </a:prstGeom>
            <a:solidFill>
              <a:srgbClr val="00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Lihat</a:t>
              </a:r>
              <a:r>
                <a:rPr lang="en-US" dirty="0" smtClean="0"/>
                <a:t> monitor Real Time/ Digital Signage</a:t>
              </a: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9753600" y="4343400"/>
              <a:ext cx="4038600" cy="3048000"/>
            </a:xfrm>
            <a:prstGeom prst="rect">
              <a:avLst/>
            </a:prstGeom>
            <a:blipFill>
              <a:blip r:embed="rId12" cstate="email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2" grpId="0"/>
      <p:bldP spid="121" grpId="0" animBg="1"/>
      <p:bldP spid="79" grpId="0" animBg="1"/>
      <p:bldP spid="90" grpId="0" animBg="1"/>
      <p:bldP spid="112" grpId="0" animBg="1"/>
      <p:bldP spid="125" grpId="0" animBg="1"/>
      <p:bldP spid="129" grpId="0" animBg="1"/>
      <p:bldP spid="133" grpId="0" animBg="1"/>
      <p:bldP spid="136" grpId="0" animBg="1"/>
      <p:bldP spid="53" grpId="0" animBg="1"/>
      <p:bldP spid="57" grpId="0" animBg="1"/>
      <p:bldP spid="61" grpId="0" animBg="1"/>
      <p:bldP spid="62" grpId="0" animBg="1"/>
      <p:bldP spid="64" grpId="0" animBg="1"/>
      <p:bldP spid="66" grpId="0" animBg="1"/>
      <p:bldP spid="68" grpId="0" animBg="1"/>
      <p:bldP spid="70" grpId="0" animBg="1"/>
      <p:bldP spid="71" grpId="0" animBg="1"/>
      <p:bldP spid="72" grpId="0" animBg="1"/>
      <p:bldP spid="73" grpId="0" animBg="1"/>
      <p:bldP spid="7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0" y="304800"/>
            <a:ext cx="9144000" cy="76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200400" y="328880"/>
            <a:ext cx="4724400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700" b="1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gency FB" pitchFamily="34" charset="0"/>
              </a:rPr>
              <a:t>CONTOH </a:t>
            </a:r>
            <a:r>
              <a:rPr lang="en-US" sz="3700" b="1" dirty="0" smtClean="0">
                <a:ln w="18415" cmpd="sng">
                  <a:solidFill>
                    <a:srgbClr val="00FF00"/>
                  </a:solidFill>
                  <a:prstDash val="solid"/>
                </a:ln>
                <a:solidFill>
                  <a:srgbClr val="00FF00"/>
                </a:solidFill>
                <a:latin typeface="Agency FB" pitchFamily="34" charset="0"/>
              </a:rPr>
              <a:t>CALL NUMBER</a:t>
            </a:r>
            <a:endParaRPr lang="en-US" sz="3700" b="1" dirty="0">
              <a:ln w="18415" cmpd="sng">
                <a:solidFill>
                  <a:srgbClr val="00FF00"/>
                </a:solidFill>
                <a:prstDash val="solid"/>
              </a:ln>
              <a:solidFill>
                <a:srgbClr val="00FF00"/>
              </a:solidFill>
              <a:latin typeface="Agency FB" pitchFamily="34" charset="0"/>
            </a:endParaRPr>
          </a:p>
        </p:txBody>
      </p:sp>
      <p:pic>
        <p:nvPicPr>
          <p:cNvPr id="56" name="Picture 55" descr="label.png"/>
          <p:cNvPicPr>
            <a:picLocks noChangeAspect="1"/>
          </p:cNvPicPr>
          <p:nvPr/>
        </p:nvPicPr>
        <p:blipFill>
          <a:blip r:embed="rId2" cstate="print"/>
          <a:srcRect l="37254" r="38236"/>
          <a:stretch>
            <a:fillRect/>
          </a:stretch>
        </p:blipFill>
        <p:spPr>
          <a:xfrm>
            <a:off x="125530" y="1600200"/>
            <a:ext cx="2160470" cy="2667000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2362200" y="2541657"/>
            <a:ext cx="6781800" cy="384721"/>
            <a:chOff x="2362200" y="2541657"/>
            <a:chExt cx="6781800" cy="384721"/>
          </a:xfrm>
        </p:grpSpPr>
        <p:sp>
          <p:nvSpPr>
            <p:cNvPr id="8" name="Rectangle 7"/>
            <p:cNvSpPr/>
            <p:nvPr/>
          </p:nvSpPr>
          <p:spPr>
            <a:xfrm>
              <a:off x="2819400" y="2541657"/>
              <a:ext cx="6324600" cy="38472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>
              <a:spAutoFit/>
            </a:bodyPr>
            <a:lstStyle/>
            <a:p>
              <a:r>
                <a:rPr lang="en-US" sz="1900" dirty="0" smtClean="0">
                  <a:solidFill>
                    <a:schemeClr val="bg1"/>
                  </a:solidFill>
                </a:rPr>
                <a:t>NOMOR KLASIFIKASI (MENUNJUKKAN SUBJEK / ISI BUKU)</a:t>
              </a:r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2362200" y="2667000"/>
              <a:ext cx="381000" cy="228600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362200" y="2133600"/>
            <a:ext cx="6781800" cy="384721"/>
            <a:chOff x="2362200" y="2133600"/>
            <a:chExt cx="6781800" cy="384721"/>
          </a:xfrm>
        </p:grpSpPr>
        <p:sp>
          <p:nvSpPr>
            <p:cNvPr id="63" name="Rectangle 62"/>
            <p:cNvSpPr/>
            <p:nvPr/>
          </p:nvSpPr>
          <p:spPr>
            <a:xfrm>
              <a:off x="2819400" y="2133600"/>
              <a:ext cx="6324600" cy="38472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>
              <a:spAutoFit/>
            </a:bodyPr>
            <a:lstStyle/>
            <a:p>
              <a:r>
                <a:rPr lang="en-US" sz="1900" dirty="0" smtClean="0">
                  <a:solidFill>
                    <a:schemeClr val="bg1"/>
                  </a:solidFill>
                </a:rPr>
                <a:t>KODE JENIS KOLEKSI</a:t>
              </a:r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2362200" y="2286000"/>
              <a:ext cx="381000" cy="228600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362200" y="2971800"/>
            <a:ext cx="6781800" cy="369332"/>
            <a:chOff x="2362200" y="2971800"/>
            <a:chExt cx="6781800" cy="369332"/>
          </a:xfrm>
        </p:grpSpPr>
        <p:sp>
          <p:nvSpPr>
            <p:cNvPr id="9" name="Rectangle 8"/>
            <p:cNvSpPr/>
            <p:nvPr/>
          </p:nvSpPr>
          <p:spPr>
            <a:xfrm>
              <a:off x="2819400" y="2971800"/>
              <a:ext cx="6324600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TIGA HURUF PERTAMA NAMA PENGARANG YANG SUDAH DIBALIK</a:t>
              </a:r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2362200" y="3048000"/>
              <a:ext cx="381000" cy="228600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362200" y="3379857"/>
            <a:ext cx="6781800" cy="384721"/>
            <a:chOff x="2362200" y="3379857"/>
            <a:chExt cx="6781800" cy="384721"/>
          </a:xfrm>
        </p:grpSpPr>
        <p:sp>
          <p:nvSpPr>
            <p:cNvPr id="10" name="Rectangle 9"/>
            <p:cNvSpPr/>
            <p:nvPr/>
          </p:nvSpPr>
          <p:spPr>
            <a:xfrm>
              <a:off x="2819400" y="3379857"/>
              <a:ext cx="6324600" cy="38472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>
              <a:spAutoFit/>
            </a:bodyPr>
            <a:lstStyle/>
            <a:p>
              <a:r>
                <a:rPr lang="en-US" sz="1900" dirty="0" smtClean="0">
                  <a:solidFill>
                    <a:schemeClr val="bg1"/>
                  </a:solidFill>
                </a:rPr>
                <a:t>HURUF PERTAMA JUDUL BUKU SELAIN KATA SANDANG</a:t>
              </a:r>
            </a:p>
          </p:txBody>
        </p:sp>
        <p:sp>
          <p:nvSpPr>
            <p:cNvPr id="16" name="Right Arrow 15"/>
            <p:cNvSpPr/>
            <p:nvPr/>
          </p:nvSpPr>
          <p:spPr>
            <a:xfrm>
              <a:off x="2362200" y="3505200"/>
              <a:ext cx="381000" cy="228600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362200" y="3821668"/>
            <a:ext cx="6781800" cy="384721"/>
            <a:chOff x="2362200" y="3821668"/>
            <a:chExt cx="6781800" cy="384721"/>
          </a:xfrm>
        </p:grpSpPr>
        <p:sp>
          <p:nvSpPr>
            <p:cNvPr id="17" name="Right Arrow 16"/>
            <p:cNvSpPr/>
            <p:nvPr/>
          </p:nvSpPr>
          <p:spPr>
            <a:xfrm>
              <a:off x="2362200" y="3886200"/>
              <a:ext cx="381000" cy="228600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819400" y="3821668"/>
              <a:ext cx="6324600" cy="38472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>
              <a:spAutoFit/>
            </a:bodyPr>
            <a:lstStyle/>
            <a:p>
              <a:r>
                <a:rPr lang="en-US" sz="1900" dirty="0" smtClean="0">
                  <a:solidFill>
                    <a:schemeClr val="bg1"/>
                  </a:solidFill>
                </a:rPr>
                <a:t>KODE KEPEMILIKAN</a:t>
              </a:r>
              <a:endParaRPr lang="en-US" sz="19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667000"/>
            <a:ext cx="5334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Rectangle 26"/>
          <p:cNvSpPr/>
          <p:nvPr/>
        </p:nvSpPr>
        <p:spPr>
          <a:xfrm>
            <a:off x="0" y="304800"/>
            <a:ext cx="9144000" cy="76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057400" y="389692"/>
            <a:ext cx="5105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</a:rPr>
              <a:t>PENGEMBALIAN </a:t>
            </a:r>
            <a:r>
              <a:rPr lang="en-US" sz="3800" b="1" dirty="0" smtClean="0">
                <a:ln w="18415" cmpd="sng">
                  <a:solidFill>
                    <a:srgbClr val="00FF0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</a:rPr>
              <a:t>KOLEKSI</a:t>
            </a:r>
            <a:endParaRPr lang="en-US" sz="3800" b="1" dirty="0">
              <a:ln w="18415" cmpd="sng">
                <a:solidFill>
                  <a:srgbClr val="00FF00"/>
                </a:solidFill>
                <a:prstDash val="solid"/>
              </a:ln>
              <a:solidFill>
                <a:srgbClr val="00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gency FB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223126" y="1295400"/>
            <a:ext cx="269227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1. </a:t>
            </a:r>
            <a:r>
              <a:rPr lang="en-US" dirty="0" err="1" smtClean="0"/>
              <a:t>Menuju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MPS </a:t>
            </a:r>
            <a:r>
              <a:rPr lang="en-US" dirty="0" err="1" smtClean="0"/>
              <a:t>Lantai</a:t>
            </a:r>
            <a:r>
              <a:rPr lang="en-US" dirty="0" smtClean="0"/>
              <a:t> 1</a:t>
            </a:r>
            <a:endParaRPr lang="en-US" dirty="0"/>
          </a:p>
        </p:txBody>
      </p:sp>
      <p:grpSp>
        <p:nvGrpSpPr>
          <p:cNvPr id="58" name="Group 57"/>
          <p:cNvGrpSpPr/>
          <p:nvPr/>
        </p:nvGrpSpPr>
        <p:grpSpPr>
          <a:xfrm>
            <a:off x="685800" y="2895600"/>
            <a:ext cx="4114800" cy="3455432"/>
            <a:chOff x="457200" y="2857500"/>
            <a:chExt cx="4114800" cy="3455432"/>
          </a:xfrm>
        </p:grpSpPr>
        <p:pic>
          <p:nvPicPr>
            <p:cNvPr id="54" name="Picture 53" descr="SAM_2311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457200" y="2857500"/>
              <a:ext cx="4114800" cy="3086100"/>
            </a:xfrm>
            <a:prstGeom prst="rect">
              <a:avLst/>
            </a:prstGeom>
          </p:spPr>
        </p:pic>
        <p:sp>
          <p:nvSpPr>
            <p:cNvPr id="57" name="TextBox 56"/>
            <p:cNvSpPr txBox="1"/>
            <p:nvPr/>
          </p:nvSpPr>
          <p:spPr>
            <a:xfrm>
              <a:off x="457200" y="5943600"/>
              <a:ext cx="4114800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Menuju</a:t>
              </a:r>
              <a:r>
                <a:rPr lang="en-US" dirty="0" smtClean="0"/>
                <a:t> </a:t>
              </a:r>
              <a:r>
                <a:rPr lang="en-US" dirty="0" err="1" smtClean="0"/>
                <a:t>Ke</a:t>
              </a:r>
              <a:r>
                <a:rPr lang="en-US" dirty="0" smtClean="0"/>
                <a:t> MPS </a:t>
              </a:r>
              <a:r>
                <a:rPr lang="en-US" dirty="0" err="1" smtClean="0"/>
                <a:t>Lantai</a:t>
              </a:r>
              <a:r>
                <a:rPr lang="en-US" dirty="0" smtClean="0"/>
                <a:t> 1</a:t>
              </a:r>
              <a:endParaRPr lang="en-US" dirty="0"/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6445365" y="1752600"/>
            <a:ext cx="247003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2. </a:t>
            </a:r>
            <a:r>
              <a:rPr lang="en-US" dirty="0" err="1" smtClean="0"/>
              <a:t>Tekan</a:t>
            </a:r>
            <a:r>
              <a:rPr lang="en-US" dirty="0" smtClean="0"/>
              <a:t> </a:t>
            </a:r>
            <a:r>
              <a:rPr lang="en-US" dirty="0" err="1" smtClean="0"/>
              <a:t>tombol</a:t>
            </a:r>
            <a:r>
              <a:rPr lang="en-US" dirty="0" smtClean="0"/>
              <a:t> </a:t>
            </a:r>
            <a:r>
              <a:rPr lang="en-US" dirty="0" err="1" smtClean="0"/>
              <a:t>kembali</a:t>
            </a:r>
            <a:endParaRPr lang="en-US" dirty="0"/>
          </a:p>
        </p:txBody>
      </p:sp>
      <p:grpSp>
        <p:nvGrpSpPr>
          <p:cNvPr id="63" name="Group 62"/>
          <p:cNvGrpSpPr/>
          <p:nvPr/>
        </p:nvGrpSpPr>
        <p:grpSpPr>
          <a:xfrm>
            <a:off x="609600" y="2971800"/>
            <a:ext cx="4114800" cy="3417332"/>
            <a:chOff x="4724400" y="7086600"/>
            <a:chExt cx="4114800" cy="3417332"/>
          </a:xfrm>
        </p:grpSpPr>
        <p:pic>
          <p:nvPicPr>
            <p:cNvPr id="59" name="Picture 58" descr="SAM_2314.JP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4724400" y="7086600"/>
              <a:ext cx="4114800" cy="3086100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>
              <a:off x="4724400" y="10134600"/>
              <a:ext cx="4114800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Tekan</a:t>
              </a:r>
              <a:r>
                <a:rPr lang="en-US" dirty="0" smtClean="0"/>
                <a:t> </a:t>
              </a:r>
              <a:r>
                <a:rPr lang="en-US" dirty="0" err="1" smtClean="0"/>
                <a:t>Tombol</a:t>
              </a:r>
              <a:r>
                <a:rPr lang="en-US" dirty="0" smtClean="0"/>
                <a:t> </a:t>
              </a:r>
              <a:r>
                <a:rPr lang="en-US" dirty="0" err="1" smtClean="0"/>
                <a:t>Kembali</a:t>
              </a:r>
              <a:endParaRPr lang="en-US" dirty="0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533400" y="2895600"/>
            <a:ext cx="4267200" cy="3493532"/>
            <a:chOff x="8915400" y="7086600"/>
            <a:chExt cx="4267200" cy="3493532"/>
          </a:xfrm>
        </p:grpSpPr>
        <p:sp>
          <p:nvSpPr>
            <p:cNvPr id="103" name="Rectangle 102"/>
            <p:cNvSpPr/>
            <p:nvPr/>
          </p:nvSpPr>
          <p:spPr>
            <a:xfrm>
              <a:off x="8915400" y="7086600"/>
              <a:ext cx="4267200" cy="3124200"/>
            </a:xfrm>
            <a:prstGeom prst="rect">
              <a:avLst/>
            </a:prstGeom>
            <a:blipFill>
              <a:blip r:embed="rId5" cstate="email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8915400" y="10210800"/>
              <a:ext cx="4267200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Letakkan</a:t>
              </a:r>
              <a:r>
                <a:rPr lang="en-US" dirty="0" smtClean="0"/>
                <a:t> </a:t>
              </a:r>
              <a:r>
                <a:rPr lang="en-US" dirty="0" err="1" smtClean="0"/>
                <a:t>buku</a:t>
              </a:r>
              <a:endParaRPr lang="en-US" dirty="0"/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7149919" y="2209800"/>
            <a:ext cx="176548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3. </a:t>
            </a:r>
            <a:r>
              <a:rPr lang="en-US" dirty="0" err="1" smtClean="0"/>
              <a:t>Letakkan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endParaRPr lang="en-US" dirty="0"/>
          </a:p>
        </p:txBody>
      </p:sp>
      <p:grpSp>
        <p:nvGrpSpPr>
          <p:cNvPr id="69" name="Group 68"/>
          <p:cNvGrpSpPr/>
          <p:nvPr/>
        </p:nvGrpSpPr>
        <p:grpSpPr>
          <a:xfrm>
            <a:off x="533400" y="2895600"/>
            <a:ext cx="4191000" cy="3493532"/>
            <a:chOff x="5181600" y="7315200"/>
            <a:chExt cx="4191000" cy="3493532"/>
          </a:xfrm>
        </p:grpSpPr>
        <p:pic>
          <p:nvPicPr>
            <p:cNvPr id="66" name="Picture 65" descr="SAM_2320.JPG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5181600" y="7315200"/>
              <a:ext cx="4191000" cy="3143250"/>
            </a:xfrm>
            <a:prstGeom prst="rect">
              <a:avLst/>
            </a:prstGeom>
          </p:spPr>
        </p:pic>
        <p:sp>
          <p:nvSpPr>
            <p:cNvPr id="67" name="TextBox 66"/>
            <p:cNvSpPr txBox="1"/>
            <p:nvPr/>
          </p:nvSpPr>
          <p:spPr>
            <a:xfrm>
              <a:off x="5181600" y="10439400"/>
              <a:ext cx="4191000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Tekan</a:t>
              </a:r>
              <a:r>
                <a:rPr lang="en-US" dirty="0" smtClean="0"/>
                <a:t> </a:t>
              </a:r>
              <a:r>
                <a:rPr lang="en-US" b="1" dirty="0" smtClean="0"/>
                <a:t>“</a:t>
              </a:r>
              <a:r>
                <a:rPr lang="en-US" b="1" dirty="0" err="1" smtClean="0"/>
                <a:t>Selesai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dan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Cetak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Resi</a:t>
              </a:r>
              <a:r>
                <a:rPr lang="en-US" b="1" dirty="0" smtClean="0"/>
                <a:t>”</a:t>
              </a:r>
              <a:endParaRPr lang="en-US" dirty="0"/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5486400" y="2667000"/>
            <a:ext cx="3429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4. </a:t>
            </a:r>
            <a:r>
              <a:rPr lang="en-US" dirty="0" err="1" smtClean="0"/>
              <a:t>Tekan</a:t>
            </a:r>
            <a:r>
              <a:rPr lang="en-US" dirty="0" smtClean="0"/>
              <a:t> </a:t>
            </a:r>
            <a:r>
              <a:rPr lang="en-US" b="1" dirty="0" smtClean="0"/>
              <a:t>“</a:t>
            </a:r>
            <a:r>
              <a:rPr lang="en-US" b="1" dirty="0" err="1" smtClean="0"/>
              <a:t>Selesai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Cetak</a:t>
            </a:r>
            <a:r>
              <a:rPr lang="en-US" b="1" dirty="0" smtClean="0"/>
              <a:t> </a:t>
            </a:r>
            <a:r>
              <a:rPr lang="en-US" b="1" dirty="0" err="1" smtClean="0"/>
              <a:t>Resi</a:t>
            </a:r>
            <a:r>
              <a:rPr lang="en-US" b="1" dirty="0" smtClean="0"/>
              <a:t>”</a:t>
            </a:r>
            <a:endParaRPr lang="en-US" dirty="0"/>
          </a:p>
        </p:txBody>
      </p:sp>
      <p:grpSp>
        <p:nvGrpSpPr>
          <p:cNvPr id="78" name="Group 77"/>
          <p:cNvGrpSpPr/>
          <p:nvPr/>
        </p:nvGrpSpPr>
        <p:grpSpPr>
          <a:xfrm>
            <a:off x="609600" y="2895600"/>
            <a:ext cx="4191000" cy="3493532"/>
            <a:chOff x="5334000" y="7543800"/>
            <a:chExt cx="4191000" cy="3493532"/>
          </a:xfrm>
        </p:grpSpPr>
        <p:pic>
          <p:nvPicPr>
            <p:cNvPr id="71" name="Picture 70" descr="SAM_2324.JPG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5334000" y="7543800"/>
              <a:ext cx="4165600" cy="3124200"/>
            </a:xfrm>
            <a:prstGeom prst="rect">
              <a:avLst/>
            </a:prstGeom>
          </p:spPr>
        </p:pic>
        <p:sp>
          <p:nvSpPr>
            <p:cNvPr id="75" name="TextBox 74"/>
            <p:cNvSpPr txBox="1"/>
            <p:nvPr/>
          </p:nvSpPr>
          <p:spPr>
            <a:xfrm>
              <a:off x="5334000" y="10668000"/>
              <a:ext cx="4191000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Ambil</a:t>
              </a:r>
              <a:r>
                <a:rPr lang="en-US" dirty="0" smtClean="0"/>
                <a:t> </a:t>
              </a:r>
              <a:r>
                <a:rPr lang="en-US" dirty="0" err="1" smtClean="0"/>
                <a:t>resi</a:t>
              </a:r>
              <a:endParaRPr lang="en-US" dirty="0"/>
            </a:p>
          </p:txBody>
        </p:sp>
      </p:grpSp>
      <p:sp>
        <p:nvSpPr>
          <p:cNvPr id="82" name="TextBox 81"/>
          <p:cNvSpPr txBox="1"/>
          <p:nvPr/>
        </p:nvSpPr>
        <p:spPr>
          <a:xfrm>
            <a:off x="7569974" y="3124200"/>
            <a:ext cx="134543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4. </a:t>
            </a:r>
            <a:r>
              <a:rPr lang="en-US" dirty="0" err="1" smtClean="0"/>
              <a:t>Ambil</a:t>
            </a:r>
            <a:r>
              <a:rPr lang="en-US" dirty="0" smtClean="0"/>
              <a:t> </a:t>
            </a:r>
            <a:r>
              <a:rPr lang="en-US" dirty="0" err="1" smtClean="0"/>
              <a:t>resi</a:t>
            </a:r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6095268" y="3581402"/>
            <a:ext cx="279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5. </a:t>
            </a:r>
            <a:r>
              <a:rPr lang="en-US" dirty="0" err="1" smtClean="0"/>
              <a:t>Lihat</a:t>
            </a:r>
            <a:r>
              <a:rPr lang="en-US" dirty="0" smtClean="0"/>
              <a:t> monitor Real Time/ </a:t>
            </a:r>
          </a:p>
          <a:p>
            <a:pPr algn="r"/>
            <a:r>
              <a:rPr lang="en-US" dirty="0" smtClean="0"/>
              <a:t>Digital Signage</a:t>
            </a:r>
          </a:p>
        </p:txBody>
      </p:sp>
      <p:grpSp>
        <p:nvGrpSpPr>
          <p:cNvPr id="98" name="Group 97"/>
          <p:cNvGrpSpPr/>
          <p:nvPr/>
        </p:nvGrpSpPr>
        <p:grpSpPr>
          <a:xfrm>
            <a:off x="533401" y="2895600"/>
            <a:ext cx="4191001" cy="3493532"/>
            <a:chOff x="4038600" y="7772400"/>
            <a:chExt cx="4191001" cy="3493532"/>
          </a:xfrm>
        </p:grpSpPr>
        <p:pic>
          <p:nvPicPr>
            <p:cNvPr id="85" name="Picture 84" descr="SAM_2323.JPG"/>
            <p:cNvPicPr>
              <a:picLocks noChangeAspect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>
            <a:xfrm>
              <a:off x="4038601" y="7772400"/>
              <a:ext cx="4191000" cy="3176337"/>
            </a:xfrm>
            <a:prstGeom prst="rect">
              <a:avLst/>
            </a:prstGeom>
          </p:spPr>
        </p:pic>
        <p:sp>
          <p:nvSpPr>
            <p:cNvPr id="86" name="TextBox 85"/>
            <p:cNvSpPr txBox="1"/>
            <p:nvPr/>
          </p:nvSpPr>
          <p:spPr>
            <a:xfrm>
              <a:off x="4038600" y="10896600"/>
              <a:ext cx="4191000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Lihat</a:t>
              </a:r>
              <a:r>
                <a:rPr lang="en-US" dirty="0" smtClean="0"/>
                <a:t> monitor Real Time/ Digital Signage</a:t>
              </a:r>
              <a:endParaRPr lang="en-US" dirty="0"/>
            </a:p>
          </p:txBody>
        </p:sp>
      </p:grpSp>
      <p:sp>
        <p:nvSpPr>
          <p:cNvPr id="99" name="Rectangle 98"/>
          <p:cNvSpPr/>
          <p:nvPr/>
        </p:nvSpPr>
        <p:spPr>
          <a:xfrm>
            <a:off x="0" y="6583683"/>
            <a:ext cx="838200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/>
          <p:nvPr/>
        </p:nvSpPr>
        <p:spPr>
          <a:xfrm>
            <a:off x="838200" y="6583683"/>
            <a:ext cx="838200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/>
          <p:cNvSpPr/>
          <p:nvPr/>
        </p:nvSpPr>
        <p:spPr>
          <a:xfrm>
            <a:off x="1676400" y="6583683"/>
            <a:ext cx="838200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/>
          <p:cNvSpPr/>
          <p:nvPr/>
        </p:nvSpPr>
        <p:spPr>
          <a:xfrm>
            <a:off x="2514600" y="6583683"/>
            <a:ext cx="838200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/>
          <p:cNvSpPr/>
          <p:nvPr/>
        </p:nvSpPr>
        <p:spPr>
          <a:xfrm>
            <a:off x="3352800" y="6583683"/>
            <a:ext cx="838200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/>
          <p:cNvSpPr/>
          <p:nvPr/>
        </p:nvSpPr>
        <p:spPr>
          <a:xfrm>
            <a:off x="4191000" y="6583683"/>
            <a:ext cx="1143000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2" grpId="0"/>
      <p:bldP spid="56" grpId="0" animBg="1"/>
      <p:bldP spid="60" grpId="0" animBg="1"/>
      <p:bldP spid="65" grpId="0" animBg="1"/>
      <p:bldP spid="68" grpId="0" animBg="1"/>
      <p:bldP spid="82" grpId="0" animBg="1"/>
      <p:bldP spid="83" grpId="0" animBg="1"/>
      <p:bldP spid="99" grpId="0" animBg="1"/>
      <p:bldP spid="128" grpId="0" animBg="1"/>
      <p:bldP spid="129" grpId="0" animBg="1"/>
      <p:bldP spid="130" grpId="0" animBg="1"/>
      <p:bldP spid="131" grpId="0" animBg="1"/>
      <p:bldP spid="13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0" y="304800"/>
            <a:ext cx="9144000" cy="76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981200" y="304800"/>
            <a:ext cx="5791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4000" b="1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</a:rPr>
              <a:t>Pengantar </a:t>
            </a:r>
            <a:r>
              <a:rPr lang="en-US" sz="4000" b="1" dirty="0" err="1" smtClean="0">
                <a:ln w="18415" cmpd="sng">
                  <a:solidFill>
                    <a:srgbClr val="00FF0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</a:rPr>
              <a:t>Kepala</a:t>
            </a:r>
            <a:r>
              <a:rPr lang="en-US" sz="4000" b="1" dirty="0" smtClean="0">
                <a:ln w="18415" cmpd="sng">
                  <a:solidFill>
                    <a:srgbClr val="00FF0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</a:rPr>
              <a:t> </a:t>
            </a:r>
            <a:r>
              <a:rPr lang="en-US" sz="4000" b="1" dirty="0" err="1" smtClean="0">
                <a:ln w="18415" cmpd="sng">
                  <a:solidFill>
                    <a:srgbClr val="00FF0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</a:rPr>
              <a:t>Perpustakaan</a:t>
            </a:r>
            <a:r>
              <a:rPr lang="en-US" sz="4000" b="1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</a:rPr>
              <a:t> </a:t>
            </a:r>
            <a:endParaRPr lang="en-US" sz="4000" b="1" dirty="0">
              <a:ln w="18415" cmpd="sng">
                <a:solidFill>
                  <a:srgbClr val="00FF00"/>
                </a:solidFill>
                <a:prstDash val="solid"/>
              </a:ln>
              <a:solidFill>
                <a:srgbClr val="00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gency FB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81000" y="1066800"/>
            <a:ext cx="6400800" cy="4191000"/>
            <a:chOff x="381000" y="1066800"/>
            <a:chExt cx="6400800" cy="4191000"/>
          </a:xfrm>
        </p:grpSpPr>
        <p:sp>
          <p:nvSpPr>
            <p:cNvPr id="21" name="Rectangular Callout 20"/>
            <p:cNvSpPr/>
            <p:nvPr/>
          </p:nvSpPr>
          <p:spPr>
            <a:xfrm>
              <a:off x="381000" y="1066800"/>
              <a:ext cx="6400800" cy="4191000"/>
            </a:xfrm>
            <a:prstGeom prst="wedgeRectCallout">
              <a:avLst>
                <a:gd name="adj1" fmla="val 37133"/>
                <a:gd name="adj2" fmla="val 60252"/>
              </a:avLst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09600" y="1371600"/>
              <a:ext cx="5943600" cy="3616375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>
              <a:spAutoFit/>
            </a:bodyPr>
            <a:lstStyle/>
            <a:p>
              <a:pPr marL="115888" algn="just"/>
              <a:r>
                <a:rPr lang="en-US" sz="2100" dirty="0" err="1" smtClean="0">
                  <a:latin typeface="+mj-lt"/>
                </a:rPr>
                <a:t>Selamat</a:t>
              </a:r>
              <a:r>
                <a:rPr lang="en-US" sz="2100" dirty="0" smtClean="0">
                  <a:latin typeface="+mj-lt"/>
                </a:rPr>
                <a:t> </a:t>
              </a:r>
              <a:r>
                <a:rPr lang="en-US" sz="2100" dirty="0" err="1" smtClean="0">
                  <a:latin typeface="+mj-lt"/>
                </a:rPr>
                <a:t>datang</a:t>
              </a:r>
              <a:r>
                <a:rPr lang="en-US" sz="2100" dirty="0" smtClean="0">
                  <a:latin typeface="+mj-lt"/>
                </a:rPr>
                <a:t> </a:t>
              </a:r>
              <a:r>
                <a:rPr lang="en-US" sz="2100" dirty="0" err="1" smtClean="0">
                  <a:latin typeface="+mj-lt"/>
                </a:rPr>
                <a:t>di</a:t>
              </a:r>
              <a:r>
                <a:rPr lang="en-US" sz="2100" dirty="0" smtClean="0">
                  <a:latin typeface="+mj-lt"/>
                </a:rPr>
                <a:t> </a:t>
              </a:r>
              <a:r>
                <a:rPr lang="en-US" sz="2100" dirty="0" err="1" smtClean="0">
                  <a:latin typeface="+mj-lt"/>
                </a:rPr>
                <a:t>perpustakaan</a:t>
              </a:r>
              <a:r>
                <a:rPr lang="en-US" sz="2100" dirty="0" smtClean="0">
                  <a:latin typeface="+mj-lt"/>
                </a:rPr>
                <a:t> UIN </a:t>
              </a:r>
              <a:r>
                <a:rPr lang="en-US" sz="2100" dirty="0" err="1" smtClean="0">
                  <a:latin typeface="+mj-lt"/>
                </a:rPr>
                <a:t>Sunan</a:t>
              </a:r>
              <a:r>
                <a:rPr lang="en-US" sz="2100" dirty="0" smtClean="0">
                  <a:latin typeface="+mj-lt"/>
                </a:rPr>
                <a:t> </a:t>
              </a:r>
              <a:r>
                <a:rPr lang="en-US" sz="2100" dirty="0" err="1" smtClean="0">
                  <a:latin typeface="+mj-lt"/>
                </a:rPr>
                <a:t>Kalijaga</a:t>
              </a:r>
              <a:r>
                <a:rPr lang="en-US" sz="2100" dirty="0" smtClean="0">
                  <a:latin typeface="+mj-lt"/>
                </a:rPr>
                <a:t>.</a:t>
              </a:r>
              <a:r>
                <a:rPr lang="id-ID" sz="2100" dirty="0" smtClean="0">
                  <a:latin typeface="+mj-lt"/>
                </a:rPr>
                <a:t> </a:t>
              </a:r>
              <a:r>
                <a:rPr lang="en-US" sz="2100" dirty="0" err="1" smtClean="0">
                  <a:latin typeface="+mj-lt"/>
                </a:rPr>
                <a:t>Gedung</a:t>
              </a:r>
              <a:r>
                <a:rPr lang="en-US" sz="2100" dirty="0" smtClean="0">
                  <a:latin typeface="+mj-lt"/>
                </a:rPr>
                <a:t> </a:t>
              </a:r>
              <a:r>
                <a:rPr lang="en-US" sz="2100" dirty="0" err="1" smtClean="0">
                  <a:latin typeface="+mj-lt"/>
                </a:rPr>
                <a:t>Perpustakaan</a:t>
              </a:r>
              <a:r>
                <a:rPr lang="en-US" sz="2100" dirty="0" smtClean="0">
                  <a:latin typeface="+mj-lt"/>
                </a:rPr>
                <a:t> </a:t>
              </a:r>
              <a:r>
                <a:rPr lang="en-US" sz="2100" dirty="0" err="1" smtClean="0">
                  <a:latin typeface="+mj-lt"/>
                </a:rPr>
                <a:t>berlantai</a:t>
              </a:r>
              <a:r>
                <a:rPr lang="en-US" sz="2100" dirty="0" smtClean="0">
                  <a:latin typeface="+mj-lt"/>
                </a:rPr>
                <a:t> </a:t>
              </a:r>
              <a:r>
                <a:rPr lang="en-US" sz="2100" dirty="0" err="1" smtClean="0">
                  <a:latin typeface="+mj-lt"/>
                </a:rPr>
                <a:t>empat</a:t>
              </a:r>
              <a:r>
                <a:rPr lang="id-ID" sz="2100" dirty="0" smtClean="0">
                  <a:latin typeface="+mj-lt"/>
                </a:rPr>
                <a:t> </a:t>
              </a:r>
              <a:r>
                <a:rPr lang="en-US" sz="2100" dirty="0" smtClean="0">
                  <a:latin typeface="+mj-lt"/>
                </a:rPr>
                <a:t> </a:t>
              </a:r>
              <a:r>
                <a:rPr lang="en-US" sz="2100" dirty="0" err="1" smtClean="0">
                  <a:latin typeface="+mj-lt"/>
                </a:rPr>
                <a:t>dengan</a:t>
              </a:r>
              <a:r>
                <a:rPr lang="en-US" sz="2100" dirty="0" smtClean="0">
                  <a:latin typeface="+mj-lt"/>
                </a:rPr>
                <a:t> </a:t>
              </a:r>
              <a:r>
                <a:rPr lang="en-US" sz="2100" dirty="0" err="1" smtClean="0">
                  <a:latin typeface="+mj-lt"/>
                </a:rPr>
                <a:t>segala</a:t>
              </a:r>
              <a:r>
                <a:rPr lang="en-US" sz="2100" dirty="0" smtClean="0">
                  <a:latin typeface="+mj-lt"/>
                </a:rPr>
                <a:t> </a:t>
              </a:r>
              <a:r>
                <a:rPr lang="en-US" sz="2100" dirty="0" err="1" smtClean="0">
                  <a:latin typeface="+mj-lt"/>
                </a:rPr>
                <a:t>fasilitasnya</a:t>
              </a:r>
              <a:r>
                <a:rPr lang="id-ID" sz="2100" dirty="0" smtClean="0">
                  <a:latin typeface="+mj-lt"/>
                </a:rPr>
                <a:t> </a:t>
              </a:r>
              <a:r>
                <a:rPr lang="en-US" sz="2100" dirty="0" err="1" smtClean="0">
                  <a:latin typeface="+mj-lt"/>
                </a:rPr>
                <a:t>serta</a:t>
              </a:r>
              <a:r>
                <a:rPr lang="en-US" sz="2100" dirty="0" smtClean="0">
                  <a:latin typeface="+mj-lt"/>
                </a:rPr>
                <a:t> </a:t>
              </a:r>
              <a:r>
                <a:rPr lang="en-US" sz="2100" dirty="0" err="1" smtClean="0">
                  <a:latin typeface="+mj-lt"/>
                </a:rPr>
                <a:t>pernak</a:t>
              </a:r>
              <a:r>
                <a:rPr lang="en-US" sz="2100" dirty="0" smtClean="0">
                  <a:latin typeface="+mj-lt"/>
                </a:rPr>
                <a:t> </a:t>
              </a:r>
              <a:r>
                <a:rPr lang="en-US" sz="2100" dirty="0" err="1" smtClean="0">
                  <a:latin typeface="+mj-lt"/>
                </a:rPr>
                <a:t>pernik</a:t>
              </a:r>
              <a:r>
                <a:rPr lang="en-US" sz="2100" dirty="0" smtClean="0">
                  <a:latin typeface="+mj-lt"/>
                </a:rPr>
                <a:t> </a:t>
              </a:r>
              <a:r>
                <a:rPr lang="en-US" sz="2100" dirty="0" err="1" smtClean="0">
                  <a:latin typeface="+mj-lt"/>
                </a:rPr>
                <a:t>teknologi</a:t>
              </a:r>
              <a:r>
                <a:rPr lang="en-US" sz="2100" dirty="0" smtClean="0">
                  <a:latin typeface="+mj-lt"/>
                </a:rPr>
                <a:t> </a:t>
              </a:r>
              <a:r>
                <a:rPr lang="en-US" sz="2100" dirty="0" err="1" smtClean="0">
                  <a:latin typeface="+mj-lt"/>
                </a:rPr>
                <a:t>informasinya</a:t>
              </a:r>
              <a:r>
                <a:rPr lang="en-US" sz="2100" dirty="0" smtClean="0">
                  <a:latin typeface="+mj-lt"/>
                </a:rPr>
                <a:t> </a:t>
              </a:r>
              <a:r>
                <a:rPr lang="en-US" sz="2100" dirty="0" err="1" smtClean="0">
                  <a:latin typeface="+mj-lt"/>
                </a:rPr>
                <a:t>memerlukan</a:t>
              </a:r>
              <a:r>
                <a:rPr lang="en-US" sz="2100" dirty="0" smtClean="0">
                  <a:latin typeface="+mj-lt"/>
                </a:rPr>
                <a:t> </a:t>
              </a:r>
              <a:r>
                <a:rPr lang="en-US" sz="2100" dirty="0" err="1" smtClean="0">
                  <a:latin typeface="+mj-lt"/>
                </a:rPr>
                <a:t>panduan</a:t>
              </a:r>
              <a:r>
                <a:rPr lang="en-US" sz="2100" dirty="0" smtClean="0">
                  <a:latin typeface="+mj-lt"/>
                </a:rPr>
                <a:t> </a:t>
              </a:r>
              <a:r>
                <a:rPr lang="id-ID" sz="2100" dirty="0" smtClean="0">
                  <a:latin typeface="+mj-lt"/>
                </a:rPr>
                <a:t> </a:t>
              </a:r>
              <a:r>
                <a:rPr lang="en-US" sz="2100" dirty="0" err="1" smtClean="0">
                  <a:latin typeface="+mj-lt"/>
                </a:rPr>
                <a:t>dalam</a:t>
              </a:r>
              <a:r>
                <a:rPr lang="en-US" sz="2100" dirty="0" smtClean="0">
                  <a:latin typeface="+mj-lt"/>
                </a:rPr>
                <a:t> </a:t>
              </a:r>
              <a:r>
                <a:rPr lang="en-US" sz="2100" dirty="0" err="1" smtClean="0">
                  <a:latin typeface="+mj-lt"/>
                </a:rPr>
                <a:t>memanfaatkan</a:t>
              </a:r>
              <a:r>
                <a:rPr lang="en-US" sz="2100" dirty="0" smtClean="0">
                  <a:latin typeface="+mj-lt"/>
                </a:rPr>
                <a:t> </a:t>
              </a:r>
              <a:r>
                <a:rPr lang="en-US" sz="2100" dirty="0" err="1" smtClean="0">
                  <a:latin typeface="+mj-lt"/>
                </a:rPr>
                <a:t>sumber</a:t>
              </a:r>
              <a:r>
                <a:rPr lang="id-ID" sz="2100" dirty="0" smtClean="0">
                  <a:latin typeface="+mj-lt"/>
                </a:rPr>
                <a:t> </a:t>
              </a:r>
              <a:r>
                <a:rPr lang="en-US" sz="2100" dirty="0" smtClean="0">
                  <a:latin typeface="+mj-lt"/>
                </a:rPr>
                <a:t>-</a:t>
              </a:r>
              <a:r>
                <a:rPr lang="id-ID" sz="2100" dirty="0" smtClean="0">
                  <a:latin typeface="+mj-lt"/>
                </a:rPr>
                <a:t> </a:t>
              </a:r>
              <a:r>
                <a:rPr lang="en-US" sz="2100" dirty="0" err="1" smtClean="0">
                  <a:latin typeface="+mj-lt"/>
                </a:rPr>
                <a:t>sumber</a:t>
              </a:r>
              <a:r>
                <a:rPr lang="en-US" sz="2100" dirty="0" smtClean="0">
                  <a:latin typeface="+mj-lt"/>
                </a:rPr>
                <a:t> </a:t>
              </a:r>
              <a:r>
                <a:rPr lang="en-US" sz="2100" dirty="0" err="1" smtClean="0">
                  <a:latin typeface="+mj-lt"/>
                </a:rPr>
                <a:t>informasi</a:t>
              </a:r>
              <a:r>
                <a:rPr lang="en-US" sz="2100" dirty="0" smtClean="0">
                  <a:latin typeface="+mj-lt"/>
                </a:rPr>
                <a:t> </a:t>
              </a:r>
              <a:r>
                <a:rPr lang="en-US" sz="2100" dirty="0" err="1" smtClean="0">
                  <a:latin typeface="+mj-lt"/>
                </a:rPr>
                <a:t>dengan</a:t>
              </a:r>
              <a:r>
                <a:rPr lang="en-US" sz="2100" dirty="0" smtClean="0">
                  <a:latin typeface="+mj-lt"/>
                </a:rPr>
                <a:t> </a:t>
              </a:r>
              <a:r>
                <a:rPr lang="en-US" sz="2100" dirty="0" err="1" smtClean="0">
                  <a:latin typeface="+mj-lt"/>
                </a:rPr>
                <a:t>berbagai</a:t>
              </a:r>
              <a:r>
                <a:rPr lang="en-US" sz="2100" dirty="0" smtClean="0">
                  <a:latin typeface="+mj-lt"/>
                </a:rPr>
                <a:t> </a:t>
              </a:r>
              <a:r>
                <a:rPr lang="id-ID" sz="2100" dirty="0" smtClean="0">
                  <a:latin typeface="+mj-lt"/>
                </a:rPr>
                <a:t> </a:t>
              </a:r>
              <a:r>
                <a:rPr lang="en-US" sz="2100" dirty="0" smtClean="0">
                  <a:latin typeface="+mj-lt"/>
                </a:rPr>
                <a:t>format </a:t>
              </a:r>
              <a:r>
                <a:rPr lang="en-US" sz="2100" dirty="0" err="1" smtClean="0">
                  <a:latin typeface="+mj-lt"/>
                </a:rPr>
                <a:t>baik</a:t>
              </a:r>
              <a:r>
                <a:rPr lang="en-US" sz="2100" dirty="0" smtClean="0">
                  <a:latin typeface="+mj-lt"/>
                </a:rPr>
                <a:t> </a:t>
              </a:r>
              <a:r>
                <a:rPr lang="en-US" sz="2100" dirty="0" err="1" smtClean="0">
                  <a:latin typeface="+mj-lt"/>
                </a:rPr>
                <a:t>tercetak</a:t>
              </a:r>
              <a:r>
                <a:rPr lang="en-US" sz="2100" dirty="0" smtClean="0">
                  <a:latin typeface="+mj-lt"/>
                </a:rPr>
                <a:t> </a:t>
              </a:r>
              <a:r>
                <a:rPr lang="en-US" sz="2100" dirty="0" err="1" smtClean="0">
                  <a:latin typeface="+mj-lt"/>
                </a:rPr>
                <a:t>maupun</a:t>
              </a:r>
              <a:r>
                <a:rPr lang="en-US" sz="2100" dirty="0" smtClean="0">
                  <a:latin typeface="+mj-lt"/>
                </a:rPr>
                <a:t> </a:t>
              </a:r>
              <a:r>
                <a:rPr lang="en-US" sz="2100" dirty="0" err="1" smtClean="0">
                  <a:latin typeface="+mj-lt"/>
                </a:rPr>
                <a:t>elektronik</a:t>
              </a:r>
              <a:r>
                <a:rPr lang="en-US" sz="2100" dirty="0" smtClean="0">
                  <a:latin typeface="+mj-lt"/>
                </a:rPr>
                <a:t>. User education </a:t>
              </a:r>
              <a:r>
                <a:rPr lang="en-US" sz="2100" dirty="0" err="1" smtClean="0">
                  <a:latin typeface="+mj-lt"/>
                </a:rPr>
                <a:t>merupakan</a:t>
              </a:r>
              <a:r>
                <a:rPr lang="en-US" sz="2100" dirty="0" smtClean="0">
                  <a:latin typeface="+mj-lt"/>
                </a:rPr>
                <a:t> </a:t>
              </a:r>
              <a:r>
                <a:rPr lang="en-US" sz="2100" dirty="0" err="1" smtClean="0">
                  <a:latin typeface="+mj-lt"/>
                </a:rPr>
                <a:t>langkah</a:t>
              </a:r>
              <a:r>
                <a:rPr lang="en-US" sz="2100" dirty="0" smtClean="0">
                  <a:latin typeface="+mj-lt"/>
                </a:rPr>
                <a:t> </a:t>
              </a:r>
              <a:r>
                <a:rPr lang="en-US" sz="2100" dirty="0" err="1" smtClean="0">
                  <a:latin typeface="+mj-lt"/>
                </a:rPr>
                <a:t>krusial</a:t>
              </a:r>
              <a:r>
                <a:rPr lang="en-US" sz="2100" dirty="0" smtClean="0">
                  <a:latin typeface="+mj-lt"/>
                </a:rPr>
                <a:t> yang </a:t>
              </a:r>
              <a:r>
                <a:rPr lang="en-US" sz="2100" dirty="0" err="1" smtClean="0">
                  <a:latin typeface="+mj-lt"/>
                </a:rPr>
                <a:t>perlu</a:t>
              </a:r>
              <a:r>
                <a:rPr lang="en-US" sz="2100" dirty="0" smtClean="0">
                  <a:latin typeface="+mj-lt"/>
                </a:rPr>
                <a:t> </a:t>
              </a:r>
              <a:r>
                <a:rPr lang="en-US" sz="2100" dirty="0" err="1" smtClean="0">
                  <a:latin typeface="+mj-lt"/>
                </a:rPr>
                <a:t>diikuti</a:t>
              </a:r>
              <a:r>
                <a:rPr lang="en-US" sz="2100" dirty="0" smtClean="0">
                  <a:latin typeface="+mj-lt"/>
                </a:rPr>
                <a:t> </a:t>
              </a:r>
              <a:r>
                <a:rPr lang="en-US" sz="2100" dirty="0" err="1" smtClean="0">
                  <a:latin typeface="+mj-lt"/>
                </a:rPr>
                <a:t>seluruh</a:t>
              </a:r>
              <a:r>
                <a:rPr lang="en-US" sz="2100" dirty="0" smtClean="0">
                  <a:latin typeface="+mj-lt"/>
                </a:rPr>
                <a:t> </a:t>
              </a:r>
              <a:r>
                <a:rPr lang="en-US" sz="2100" dirty="0" err="1" smtClean="0">
                  <a:latin typeface="+mj-lt"/>
                </a:rPr>
                <a:t>mahasiswa</a:t>
              </a:r>
              <a:r>
                <a:rPr lang="en-US" sz="2100" dirty="0" smtClean="0">
                  <a:latin typeface="+mj-lt"/>
                </a:rPr>
                <a:t> </a:t>
              </a:r>
              <a:r>
                <a:rPr lang="en-US" sz="2100" dirty="0" err="1" smtClean="0">
                  <a:latin typeface="+mj-lt"/>
                </a:rPr>
                <a:t>baru</a:t>
              </a:r>
              <a:r>
                <a:rPr lang="en-US" sz="2100" dirty="0" smtClean="0">
                  <a:latin typeface="+mj-lt"/>
                </a:rPr>
                <a:t>.</a:t>
              </a:r>
              <a:endParaRPr lang="id-ID" sz="2100" dirty="0" smtClean="0">
                <a:latin typeface="+mj-lt"/>
              </a:endParaRPr>
            </a:p>
            <a:p>
              <a:pPr marL="115888" algn="just"/>
              <a:r>
                <a:rPr lang="en-US" sz="2100" dirty="0" smtClean="0">
                  <a:latin typeface="+mj-lt"/>
                </a:rPr>
                <a:t> </a:t>
              </a:r>
              <a:endParaRPr lang="id-ID" sz="2100" dirty="0" smtClean="0">
                <a:latin typeface="+mj-lt"/>
              </a:endParaRPr>
            </a:p>
            <a:p>
              <a:pPr marL="115888"/>
              <a:r>
                <a:rPr lang="en-US" sz="2000" b="1" dirty="0" smtClean="0">
                  <a:latin typeface="+mj-lt"/>
                </a:rPr>
                <a:t>SELAMAT MENGIKUTI USER</a:t>
              </a:r>
              <a:r>
                <a:rPr lang="id-ID" sz="2000" b="1" dirty="0" smtClean="0">
                  <a:latin typeface="+mj-lt"/>
                </a:rPr>
                <a:t> </a:t>
              </a:r>
              <a:r>
                <a:rPr lang="en-US" sz="2000" b="1" dirty="0" smtClean="0">
                  <a:latin typeface="+mj-lt"/>
                </a:rPr>
                <a:t>EDUCATION DENGAN PENUH SEMANGAT.</a:t>
              </a:r>
              <a:endParaRPr lang="en-US" sz="2000" b="1" dirty="0">
                <a:latin typeface="+mj-lt"/>
              </a:endParaRPr>
            </a:p>
          </p:txBody>
        </p:sp>
      </p:grpSp>
      <p:pic>
        <p:nvPicPr>
          <p:cNvPr id="13" name="Picture 12" descr="FI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9600" y="3733800"/>
            <a:ext cx="4724400" cy="3256876"/>
          </a:xfrm>
          <a:prstGeom prst="rect">
            <a:avLst/>
          </a:prstGeom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-9.82659E-7 L 0.02222 0.0911 L -0.03959 0.22428 L -0.16337 0.2326 L -0.2507 0.07838 L -0.17778 -0.06751 L -0.08716 -0.05688 L -7.5E-6 -9.82659E-7 Z " pathEditMode="relative" ptsTypes="AAAAAAAA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0" y="304800"/>
            <a:ext cx="9144000" cy="76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590800" y="381000"/>
            <a:ext cx="449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gency FB" pitchFamily="34" charset="0"/>
              </a:rPr>
              <a:t>PEMINJAMAN </a:t>
            </a:r>
            <a:r>
              <a:rPr lang="en-US" sz="4000" b="1" dirty="0" smtClean="0">
                <a:ln w="18415" cmpd="sng">
                  <a:solidFill>
                    <a:srgbClr val="00FF00"/>
                  </a:solidFill>
                  <a:prstDash val="solid"/>
                </a:ln>
                <a:solidFill>
                  <a:srgbClr val="00FF00"/>
                </a:solidFill>
                <a:latin typeface="Agency FB" pitchFamily="34" charset="0"/>
              </a:rPr>
              <a:t>GAGAL</a:t>
            </a:r>
            <a:endParaRPr lang="en-US" sz="4000" b="1" dirty="0">
              <a:ln w="18415" cmpd="sng">
                <a:solidFill>
                  <a:srgbClr val="00FF00"/>
                </a:solidFill>
                <a:prstDash val="solid"/>
              </a:ln>
              <a:solidFill>
                <a:srgbClr val="00FF00"/>
              </a:solidFill>
              <a:latin typeface="Agency FB" pitchFamily="34" charset="0"/>
            </a:endParaRPr>
          </a:p>
        </p:txBody>
      </p:sp>
      <p:pic>
        <p:nvPicPr>
          <p:cNvPr id="55" name="Picture 7" descr="lampaui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371600" y="1752600"/>
            <a:ext cx="6502400" cy="4044950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4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0" y="304800"/>
            <a:ext cx="9144000" cy="76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981200" y="381000"/>
            <a:ext cx="5638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gency FB" pitchFamily="34" charset="0"/>
              </a:rPr>
              <a:t>PENGEMBALIAN  </a:t>
            </a:r>
            <a:r>
              <a:rPr lang="en-US" sz="4000" b="1" dirty="0" smtClean="0">
                <a:ln w="18415" cmpd="sng">
                  <a:solidFill>
                    <a:srgbClr val="00FF00"/>
                  </a:solidFill>
                  <a:prstDash val="solid"/>
                </a:ln>
                <a:solidFill>
                  <a:srgbClr val="00FF00"/>
                </a:solidFill>
                <a:latin typeface="Agency FB" pitchFamily="34" charset="0"/>
              </a:rPr>
              <a:t>GAGAL</a:t>
            </a:r>
            <a:endParaRPr lang="en-US" sz="4000" b="1" dirty="0">
              <a:ln w="18415" cmpd="sng">
                <a:solidFill>
                  <a:srgbClr val="00FF00"/>
                </a:solidFill>
                <a:prstDash val="solid"/>
              </a:ln>
              <a:solidFill>
                <a:srgbClr val="00FF00"/>
              </a:solidFill>
              <a:latin typeface="Agency FB" pitchFamily="34" charset="0"/>
            </a:endParaRPr>
          </a:p>
        </p:txBody>
      </p:sp>
      <p:pic>
        <p:nvPicPr>
          <p:cNvPr id="37890" name="Picture 2" descr="C:\Users\kaursi\Desktop\MATERI USER EDUCATION 2014\slide\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371601"/>
            <a:ext cx="6705600" cy="5040015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0" y="304800"/>
            <a:ext cx="9144000" cy="76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38200" y="381000"/>
            <a:ext cx="7620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</a:rPr>
              <a:t>FAKTOR KEGAGALAN PEMINJAMAN &amp; </a:t>
            </a:r>
            <a:r>
              <a:rPr lang="en-US" sz="3000" b="1" dirty="0" smtClean="0">
                <a:ln w="18415" cmpd="sng">
                  <a:solidFill>
                    <a:srgbClr val="00FF0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</a:rPr>
              <a:t>PENGEMBALIAN</a:t>
            </a:r>
            <a:endParaRPr lang="en-US" sz="3000" b="1" dirty="0">
              <a:ln w="18415" cmpd="sng">
                <a:solidFill>
                  <a:srgbClr val="00FF00"/>
                </a:solidFill>
                <a:prstDash val="solid"/>
              </a:ln>
              <a:solidFill>
                <a:srgbClr val="00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gency FB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447800" y="1752600"/>
          <a:ext cx="6629399" cy="4320000"/>
        </p:xfrm>
        <a:graphic>
          <a:graphicData uri="http://schemas.openxmlformats.org/drawingml/2006/table">
            <a:tbl>
              <a:tblPr/>
              <a:tblGrid>
                <a:gridCol w="911542"/>
                <a:gridCol w="5717857"/>
              </a:tblGrid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50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id-ID" sz="11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5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TELAT MENGEMBALIKAN</a:t>
                      </a:r>
                      <a:endParaRPr lang="id-ID" sz="11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50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id-ID" sz="11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5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BARUSAN DIPINJAM</a:t>
                      </a:r>
                      <a:endParaRPr lang="id-ID" sz="11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50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id-ID" sz="11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5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USER DIBLOKIR</a:t>
                      </a:r>
                      <a:endParaRPr lang="id-ID" sz="11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50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id-ID" sz="11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5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MELEBIHI MAKSIMAL PEMINJAMAN</a:t>
                      </a:r>
                      <a:endParaRPr lang="id-ID" sz="11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50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id-ID" sz="11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5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TIDAK DAPAT MEMPERPANJANG</a:t>
                      </a:r>
                      <a:endParaRPr lang="id-ID" sz="11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50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endParaRPr lang="id-ID" sz="11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5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USER DI NON-AKTIFKAN</a:t>
                      </a:r>
                      <a:endParaRPr lang="id-ID" sz="11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50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  <a:endParaRPr lang="id-ID" sz="11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5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MEMINJAM BUKU BUKAN SIRKULASI</a:t>
                      </a:r>
                      <a:endParaRPr lang="id-ID" sz="11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50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  <a:endParaRPr lang="id-ID" sz="11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5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DOBEL SCAN KARTU</a:t>
                      </a:r>
                      <a:endParaRPr lang="id-ID" sz="11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0" y="152400"/>
            <a:ext cx="9144000" cy="76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676400" y="228600"/>
            <a:ext cx="6553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gency FB" pitchFamily="34" charset="0"/>
              </a:rPr>
              <a:t>JALUR AKSES </a:t>
            </a:r>
            <a:r>
              <a:rPr lang="en-US" sz="4000" b="1" dirty="0" smtClean="0">
                <a:ln w="18415" cmpd="sng">
                  <a:solidFill>
                    <a:srgbClr val="00FF00"/>
                  </a:solidFill>
                  <a:prstDash val="solid"/>
                </a:ln>
                <a:solidFill>
                  <a:srgbClr val="00FF00"/>
                </a:solidFill>
                <a:latin typeface="Agency FB" pitchFamily="34" charset="0"/>
              </a:rPr>
              <a:t>PERPUSTAKAAN</a:t>
            </a:r>
            <a:endParaRPr lang="en-US" sz="4000" b="1" dirty="0">
              <a:ln w="18415" cmpd="sng">
                <a:solidFill>
                  <a:srgbClr val="00FF00"/>
                </a:solidFill>
                <a:prstDash val="solid"/>
              </a:ln>
              <a:solidFill>
                <a:srgbClr val="00FF00"/>
              </a:solidFill>
              <a:latin typeface="Agency FB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152400" y="3581400"/>
            <a:ext cx="5181600" cy="1066800"/>
            <a:chOff x="152400" y="3581400"/>
            <a:chExt cx="5181600" cy="1066800"/>
          </a:xfrm>
        </p:grpSpPr>
        <p:grpSp>
          <p:nvGrpSpPr>
            <p:cNvPr id="34" name="Group 33"/>
            <p:cNvGrpSpPr/>
            <p:nvPr/>
          </p:nvGrpSpPr>
          <p:grpSpPr>
            <a:xfrm>
              <a:off x="2667000" y="3733800"/>
              <a:ext cx="2667000" cy="914400"/>
              <a:chOff x="2667000" y="3733800"/>
              <a:chExt cx="2667000" cy="914400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>
                <a:off x="2971800" y="4038600"/>
                <a:ext cx="2362200" cy="609600"/>
              </a:xfrm>
              <a:prstGeom prst="line">
                <a:avLst/>
              </a:prstGeom>
              <a:ln w="28575">
                <a:solidFill>
                  <a:srgbClr val="8FE2FF"/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11" name="Oval 10"/>
              <p:cNvSpPr/>
              <p:nvPr/>
            </p:nvSpPr>
            <p:spPr>
              <a:xfrm>
                <a:off x="2667000" y="3733800"/>
                <a:ext cx="457200" cy="457200"/>
              </a:xfrm>
              <a:prstGeom prst="ellipse">
                <a:avLst/>
              </a:prstGeom>
              <a:gradFill flip="none" rotWithShape="1">
                <a:gsLst>
                  <a:gs pos="0">
                    <a:srgbClr val="8FE2FF"/>
                  </a:gs>
                  <a:gs pos="50000">
                    <a:srgbClr val="00B0F0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4" name="Rectangle 73">
              <a:hlinkClick r:id="rId2"/>
            </p:cNvPr>
            <p:cNvSpPr/>
            <p:nvPr/>
          </p:nvSpPr>
          <p:spPr>
            <a:xfrm>
              <a:off x="152400" y="3581400"/>
              <a:ext cx="2438400" cy="685800"/>
            </a:xfrm>
            <a:prstGeom prst="rect">
              <a:avLst/>
            </a:prstGeom>
            <a:gradFill>
              <a:gsLst>
                <a:gs pos="0">
                  <a:srgbClr val="00B0F0"/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u="sng" dirty="0" smtClean="0">
                  <a:latin typeface="Arial Black" pitchFamily="34" charset="0"/>
                </a:rPr>
                <a:t>WEB PERPUSTAKAAN</a:t>
              </a:r>
            </a:p>
            <a:p>
              <a:pPr algn="ctr"/>
              <a:r>
                <a:rPr lang="en-US" sz="1400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lib.uin-suka.ac.id</a:t>
              </a:r>
              <a:endParaRPr lang="en-US" sz="1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6200" y="4648200"/>
            <a:ext cx="5257800" cy="762000"/>
            <a:chOff x="76200" y="4648200"/>
            <a:chExt cx="5257800" cy="762000"/>
          </a:xfrm>
        </p:grpSpPr>
        <p:grpSp>
          <p:nvGrpSpPr>
            <p:cNvPr id="33" name="Group 32"/>
            <p:cNvGrpSpPr/>
            <p:nvPr/>
          </p:nvGrpSpPr>
          <p:grpSpPr>
            <a:xfrm>
              <a:off x="2590800" y="4648200"/>
              <a:ext cx="2743200" cy="609600"/>
              <a:chOff x="2590800" y="4648200"/>
              <a:chExt cx="2743200" cy="609600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2590800" y="4800600"/>
                <a:ext cx="457200" cy="457200"/>
              </a:xfrm>
              <a:prstGeom prst="ellipse">
                <a:avLst/>
              </a:prstGeom>
              <a:gradFill flip="none" rotWithShape="1">
                <a:gsLst>
                  <a:gs pos="0">
                    <a:srgbClr val="8FE2FF"/>
                  </a:gs>
                  <a:gs pos="50000">
                    <a:srgbClr val="00B0F0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" name="Straight Connector 29"/>
              <p:cNvCxnSpPr>
                <a:stCxn id="10" idx="6"/>
              </p:cNvCxnSpPr>
              <p:nvPr/>
            </p:nvCxnSpPr>
            <p:spPr>
              <a:xfrm flipV="1">
                <a:off x="3048000" y="4648200"/>
                <a:ext cx="2286000" cy="381000"/>
              </a:xfrm>
              <a:prstGeom prst="line">
                <a:avLst/>
              </a:prstGeom>
              <a:ln w="28575">
                <a:solidFill>
                  <a:srgbClr val="8FE2FF"/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</p:grpSp>
        <p:sp>
          <p:nvSpPr>
            <p:cNvPr id="79" name="Rectangle 78">
              <a:hlinkClick r:id="rId3"/>
            </p:cNvPr>
            <p:cNvSpPr/>
            <p:nvPr/>
          </p:nvSpPr>
          <p:spPr>
            <a:xfrm>
              <a:off x="76200" y="4724400"/>
              <a:ext cx="2438400" cy="685800"/>
            </a:xfrm>
            <a:prstGeom prst="rect">
              <a:avLst/>
            </a:prstGeom>
            <a:gradFill>
              <a:gsLst>
                <a:gs pos="0">
                  <a:srgbClr val="00B0F0"/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u="sng" dirty="0" smtClean="0">
                  <a:latin typeface="Arial Black" pitchFamily="34" charset="0"/>
                </a:rPr>
                <a:t>DIGITAL LIBRARY</a:t>
              </a:r>
            </a:p>
            <a:p>
              <a:pPr algn="ctr"/>
              <a:r>
                <a:rPr lang="en-US" sz="1400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digilib.uin-suka.ac.id</a:t>
              </a:r>
              <a:endParaRPr lang="en-US" sz="1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5334000" y="4572000"/>
            <a:ext cx="3733800" cy="685800"/>
            <a:chOff x="5334000" y="4572000"/>
            <a:chExt cx="3733800" cy="685800"/>
          </a:xfrm>
        </p:grpSpPr>
        <p:grpSp>
          <p:nvGrpSpPr>
            <p:cNvPr id="38" name="Group 37"/>
            <p:cNvGrpSpPr/>
            <p:nvPr/>
          </p:nvGrpSpPr>
          <p:grpSpPr>
            <a:xfrm>
              <a:off x="5334000" y="4648200"/>
              <a:ext cx="1219200" cy="533400"/>
              <a:chOff x="5334000" y="4648200"/>
              <a:chExt cx="1219200" cy="533400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 flipH="1" flipV="1">
                <a:off x="5334000" y="4648200"/>
                <a:ext cx="914400" cy="304800"/>
              </a:xfrm>
              <a:prstGeom prst="line">
                <a:avLst/>
              </a:prstGeom>
              <a:ln w="28575">
                <a:solidFill>
                  <a:srgbClr val="8FE2FF"/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16" name="Oval 15"/>
              <p:cNvSpPr/>
              <p:nvPr/>
            </p:nvSpPr>
            <p:spPr>
              <a:xfrm>
                <a:off x="6096000" y="4724400"/>
                <a:ext cx="457200" cy="457200"/>
              </a:xfrm>
              <a:prstGeom prst="ellipse">
                <a:avLst/>
              </a:prstGeom>
              <a:gradFill flip="none" rotWithShape="1">
                <a:gsLst>
                  <a:gs pos="0">
                    <a:srgbClr val="8FE2FF"/>
                  </a:gs>
                  <a:gs pos="50000">
                    <a:srgbClr val="00B0F0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ectangle 13">
              <a:hlinkClick r:id="rId4"/>
            </p:cNvPr>
            <p:cNvSpPr/>
            <p:nvPr/>
          </p:nvSpPr>
          <p:spPr>
            <a:xfrm>
              <a:off x="6629400" y="4572000"/>
              <a:ext cx="2438400" cy="685800"/>
            </a:xfrm>
            <a:prstGeom prst="rect">
              <a:avLst/>
            </a:prstGeom>
            <a:gradFill>
              <a:gsLst>
                <a:gs pos="0">
                  <a:srgbClr val="00B0F0"/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u="sng" dirty="0" smtClean="0">
                  <a:latin typeface="Arial Black" pitchFamily="34" charset="0"/>
                </a:rPr>
                <a:t>JOGJA LIBRARY</a:t>
              </a:r>
            </a:p>
            <a:p>
              <a:pPr algn="ctr"/>
              <a:r>
                <a:rPr lang="en-US" sz="1400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jogjalib.com</a:t>
              </a:r>
              <a:endParaRPr lang="en-US" sz="1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334000" y="3429000"/>
            <a:ext cx="3733800" cy="1219200"/>
            <a:chOff x="5334000" y="3429000"/>
            <a:chExt cx="3733800" cy="1219200"/>
          </a:xfrm>
        </p:grpSpPr>
        <p:sp>
          <p:nvSpPr>
            <p:cNvPr id="81" name="Rectangle 80">
              <a:hlinkClick r:id="rId5"/>
            </p:cNvPr>
            <p:cNvSpPr/>
            <p:nvPr/>
          </p:nvSpPr>
          <p:spPr>
            <a:xfrm>
              <a:off x="6629400" y="3429000"/>
              <a:ext cx="2438400" cy="685800"/>
            </a:xfrm>
            <a:prstGeom prst="rect">
              <a:avLst/>
            </a:prstGeom>
            <a:gradFill>
              <a:gsLst>
                <a:gs pos="0">
                  <a:srgbClr val="00B0F0"/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u="sng" dirty="0" smtClean="0">
                  <a:latin typeface="Arial Black" pitchFamily="34" charset="0"/>
                </a:rPr>
                <a:t>BEBAS PUSTAKA</a:t>
              </a:r>
            </a:p>
            <a:p>
              <a:pPr algn="ctr"/>
              <a:r>
                <a:rPr lang="en-US" sz="1400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pustaka.uin-suka.ac.id</a:t>
              </a:r>
              <a:endParaRPr lang="en-US" sz="1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5334000" y="3581400"/>
              <a:ext cx="1219200" cy="1066800"/>
              <a:chOff x="5334000" y="3581400"/>
              <a:chExt cx="1219200" cy="1066800"/>
            </a:xfrm>
          </p:grpSpPr>
          <p:cxnSp>
            <p:nvCxnSpPr>
              <p:cNvPr id="20" name="Straight Connector 19"/>
              <p:cNvCxnSpPr>
                <a:stCxn id="15" idx="3"/>
              </p:cNvCxnSpPr>
              <p:nvPr/>
            </p:nvCxnSpPr>
            <p:spPr>
              <a:xfrm flipH="1">
                <a:off x="5334000" y="3971645"/>
                <a:ext cx="828955" cy="676555"/>
              </a:xfrm>
              <a:prstGeom prst="line">
                <a:avLst/>
              </a:prstGeom>
              <a:ln w="28575">
                <a:solidFill>
                  <a:srgbClr val="8FE2FF"/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15" name="Oval 14"/>
              <p:cNvSpPr/>
              <p:nvPr/>
            </p:nvSpPr>
            <p:spPr>
              <a:xfrm>
                <a:off x="6096000" y="3581400"/>
                <a:ext cx="457200" cy="457200"/>
              </a:xfrm>
              <a:prstGeom prst="ellipse">
                <a:avLst/>
              </a:prstGeom>
              <a:gradFill flip="none" rotWithShape="1">
                <a:gsLst>
                  <a:gs pos="0">
                    <a:srgbClr val="8FE2FF"/>
                  </a:gs>
                  <a:gs pos="50000">
                    <a:srgbClr val="00B0F0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2" name="Group 41"/>
          <p:cNvGrpSpPr/>
          <p:nvPr/>
        </p:nvGrpSpPr>
        <p:grpSpPr>
          <a:xfrm>
            <a:off x="3352800" y="1066800"/>
            <a:ext cx="2438400" cy="3581400"/>
            <a:chOff x="3352800" y="1066800"/>
            <a:chExt cx="2438400" cy="3581400"/>
          </a:xfrm>
        </p:grpSpPr>
        <p:sp>
          <p:nvSpPr>
            <p:cNvPr id="80" name="Rectangle 79">
              <a:hlinkClick r:id="rId6"/>
            </p:cNvPr>
            <p:cNvSpPr/>
            <p:nvPr/>
          </p:nvSpPr>
          <p:spPr>
            <a:xfrm>
              <a:off x="3352800" y="1066800"/>
              <a:ext cx="2438400" cy="685800"/>
            </a:xfrm>
            <a:prstGeom prst="rect">
              <a:avLst/>
            </a:prstGeom>
            <a:gradFill>
              <a:gsLst>
                <a:gs pos="0">
                  <a:srgbClr val="00B0F0"/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u="sng" dirty="0" smtClean="0">
                  <a:latin typeface="Arial Black" pitchFamily="34" charset="0"/>
                </a:rPr>
                <a:t>OPAC</a:t>
              </a:r>
            </a:p>
            <a:p>
              <a:pPr algn="ctr"/>
              <a:r>
                <a:rPr lang="en-US" sz="1400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opac.uin-suka.ac.id</a:t>
              </a:r>
              <a:endParaRPr lang="en-US" sz="1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4267200" y="1828800"/>
              <a:ext cx="1066800" cy="2819400"/>
              <a:chOff x="4267200" y="1828800"/>
              <a:chExt cx="1066800" cy="2819400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4267200" y="1828800"/>
                <a:ext cx="457200" cy="457200"/>
              </a:xfrm>
              <a:prstGeom prst="ellipse">
                <a:avLst/>
              </a:prstGeom>
              <a:gradFill flip="none" rotWithShape="1">
                <a:gsLst>
                  <a:gs pos="0">
                    <a:srgbClr val="8FE2FF"/>
                  </a:gs>
                  <a:gs pos="50000">
                    <a:srgbClr val="00B0F0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3" name="Straight Connector 22"/>
              <p:cNvCxnSpPr>
                <a:stCxn id="13" idx="4"/>
              </p:cNvCxnSpPr>
              <p:nvPr/>
            </p:nvCxnSpPr>
            <p:spPr>
              <a:xfrm>
                <a:off x="4495800" y="2286000"/>
                <a:ext cx="838200" cy="2362200"/>
              </a:xfrm>
              <a:prstGeom prst="line">
                <a:avLst/>
              </a:prstGeom>
              <a:ln w="28575">
                <a:solidFill>
                  <a:srgbClr val="8FE2FF"/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2" name="Group 31"/>
          <p:cNvGrpSpPr/>
          <p:nvPr/>
        </p:nvGrpSpPr>
        <p:grpSpPr>
          <a:xfrm>
            <a:off x="381000" y="2133600"/>
            <a:ext cx="4876800" cy="2438400"/>
            <a:chOff x="152400" y="3581400"/>
            <a:chExt cx="4876800" cy="2438400"/>
          </a:xfrm>
        </p:grpSpPr>
        <p:grpSp>
          <p:nvGrpSpPr>
            <p:cNvPr id="35" name="Group 34"/>
            <p:cNvGrpSpPr/>
            <p:nvPr/>
          </p:nvGrpSpPr>
          <p:grpSpPr>
            <a:xfrm>
              <a:off x="2667000" y="3733800"/>
              <a:ext cx="2362200" cy="2286000"/>
              <a:chOff x="2667000" y="3733800"/>
              <a:chExt cx="2362200" cy="2286000"/>
            </a:xfrm>
          </p:grpSpPr>
          <p:cxnSp>
            <p:nvCxnSpPr>
              <p:cNvPr id="45" name="Straight Connector 44"/>
              <p:cNvCxnSpPr/>
              <p:nvPr/>
            </p:nvCxnSpPr>
            <p:spPr>
              <a:xfrm>
                <a:off x="2971800" y="4038600"/>
                <a:ext cx="2057400" cy="1981200"/>
              </a:xfrm>
              <a:prstGeom prst="line">
                <a:avLst/>
              </a:prstGeom>
              <a:ln w="28575">
                <a:solidFill>
                  <a:srgbClr val="8FE2FF"/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46" name="Oval 45"/>
              <p:cNvSpPr/>
              <p:nvPr/>
            </p:nvSpPr>
            <p:spPr>
              <a:xfrm>
                <a:off x="2667000" y="3733800"/>
                <a:ext cx="457200" cy="457200"/>
              </a:xfrm>
              <a:prstGeom prst="ellipse">
                <a:avLst/>
              </a:prstGeom>
              <a:gradFill flip="none" rotWithShape="1">
                <a:gsLst>
                  <a:gs pos="0">
                    <a:srgbClr val="8FE2FF"/>
                  </a:gs>
                  <a:gs pos="50000">
                    <a:srgbClr val="00B0F0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Rectangle 38">
              <a:hlinkClick r:id="rId7"/>
            </p:cNvPr>
            <p:cNvSpPr/>
            <p:nvPr/>
          </p:nvSpPr>
          <p:spPr>
            <a:xfrm>
              <a:off x="152400" y="3581400"/>
              <a:ext cx="2438400" cy="685800"/>
            </a:xfrm>
            <a:prstGeom prst="rect">
              <a:avLst/>
            </a:prstGeom>
            <a:gradFill>
              <a:gsLst>
                <a:gs pos="0">
                  <a:srgbClr val="00B0F0"/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u="sng" dirty="0" smtClean="0">
                  <a:latin typeface="Arial Black" pitchFamily="34" charset="0"/>
                </a:rPr>
                <a:t>DIFA REPOSITORIES</a:t>
              </a:r>
            </a:p>
            <a:p>
              <a:pPr algn="ctr"/>
              <a:r>
                <a:rPr lang="en-US" sz="1200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difarepositories.uin-suka.ac.id</a:t>
              </a:r>
              <a:endParaRPr lang="en-US" sz="1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5334002" y="2133600"/>
            <a:ext cx="3581398" cy="2514600"/>
            <a:chOff x="5486402" y="3429000"/>
            <a:chExt cx="3581398" cy="2514600"/>
          </a:xfrm>
        </p:grpSpPr>
        <p:sp>
          <p:nvSpPr>
            <p:cNvPr id="50" name="Rectangle 49">
              <a:hlinkClick r:id="rId5"/>
            </p:cNvPr>
            <p:cNvSpPr/>
            <p:nvPr/>
          </p:nvSpPr>
          <p:spPr>
            <a:xfrm>
              <a:off x="6629400" y="3429000"/>
              <a:ext cx="2438400" cy="685800"/>
            </a:xfrm>
            <a:prstGeom prst="rect">
              <a:avLst/>
            </a:prstGeom>
            <a:gradFill>
              <a:gsLst>
                <a:gs pos="0">
                  <a:srgbClr val="00B0F0"/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u="sng" dirty="0" smtClean="0">
                  <a:latin typeface="Arial Black" pitchFamily="34" charset="0"/>
                </a:rPr>
                <a:t>ELMI</a:t>
              </a:r>
            </a:p>
            <a:p>
              <a:pPr algn="ctr"/>
              <a:r>
                <a:rPr lang="en-US" sz="1400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elmi.lib.uin-suka.ac.id</a:t>
              </a:r>
              <a:endParaRPr lang="en-US" sz="1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51" name="Group 36"/>
            <p:cNvGrpSpPr/>
            <p:nvPr/>
          </p:nvGrpSpPr>
          <p:grpSpPr>
            <a:xfrm>
              <a:off x="5486402" y="3581400"/>
              <a:ext cx="1066798" cy="2362200"/>
              <a:chOff x="5486402" y="3581400"/>
              <a:chExt cx="1066798" cy="2362200"/>
            </a:xfrm>
          </p:grpSpPr>
          <p:cxnSp>
            <p:nvCxnSpPr>
              <p:cNvPr id="52" name="Straight Connector 51"/>
              <p:cNvCxnSpPr>
                <a:stCxn id="53" idx="3"/>
              </p:cNvCxnSpPr>
              <p:nvPr/>
            </p:nvCxnSpPr>
            <p:spPr>
              <a:xfrm flipH="1">
                <a:off x="5486402" y="3971645"/>
                <a:ext cx="676553" cy="1971955"/>
              </a:xfrm>
              <a:prstGeom prst="line">
                <a:avLst/>
              </a:prstGeom>
              <a:ln w="28575">
                <a:solidFill>
                  <a:srgbClr val="8FE2FF"/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53" name="Oval 52"/>
              <p:cNvSpPr/>
              <p:nvPr/>
            </p:nvSpPr>
            <p:spPr>
              <a:xfrm>
                <a:off x="6096000" y="3581400"/>
                <a:ext cx="457200" cy="457200"/>
              </a:xfrm>
              <a:prstGeom prst="ellipse">
                <a:avLst/>
              </a:prstGeom>
              <a:gradFill flip="none" rotWithShape="1">
                <a:gsLst>
                  <a:gs pos="0">
                    <a:srgbClr val="8FE2FF"/>
                  </a:gs>
                  <a:gs pos="50000">
                    <a:srgbClr val="00B0F0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73" name="Picture 72" descr="Met-dateng.gif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4038600" y="3962402"/>
            <a:ext cx="1447800" cy="2252133"/>
          </a:xfrm>
          <a:prstGeom prst="rect">
            <a:avLst/>
          </a:prstGeom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1"/>
                            </p:stCondLst>
                            <p:childTnLst>
                              <p:par>
                                <p:cTn id="2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1"/>
                            </p:stCondLst>
                            <p:childTnLst>
                              <p:par>
                                <p:cTn id="43" presetID="8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1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1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1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1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1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1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1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0" y="304800"/>
            <a:ext cx="9144000" cy="76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143000" y="381000"/>
            <a:ext cx="7543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</a:rPr>
              <a:t>PENGHARGAAN </a:t>
            </a:r>
            <a:r>
              <a:rPr lang="en-US" sz="4000" b="1" dirty="0" smtClean="0">
                <a:ln w="18415" cmpd="sng">
                  <a:solidFill>
                    <a:srgbClr val="00FF0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</a:rPr>
              <a:t>PERPUSTAKAAN</a:t>
            </a:r>
            <a:endParaRPr lang="en-US" sz="4000" b="1" dirty="0">
              <a:ln w="18415" cmpd="sng">
                <a:solidFill>
                  <a:srgbClr val="00FF00"/>
                </a:solidFill>
                <a:prstDash val="solid"/>
              </a:ln>
              <a:solidFill>
                <a:srgbClr val="00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gency FB" pitchFamily="34" charset="0"/>
            </a:endParaRPr>
          </a:p>
        </p:txBody>
      </p:sp>
      <p:pic>
        <p:nvPicPr>
          <p:cNvPr id="118" name="depapepe - star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9448800" y="6553200"/>
            <a:ext cx="304800" cy="304800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1600200" y="1447800"/>
            <a:ext cx="5715000" cy="4917892"/>
            <a:chOff x="1447800" y="2209800"/>
            <a:chExt cx="5715000" cy="4917892"/>
          </a:xfrm>
        </p:grpSpPr>
        <p:pic>
          <p:nvPicPr>
            <p:cNvPr id="18" name="Picture 17" descr="akreditasi a.jpg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1447800" y="2209800"/>
              <a:ext cx="3455493" cy="4917892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5105400" y="2971800"/>
              <a:ext cx="2057400" cy="2862322"/>
            </a:xfrm>
            <a:prstGeom prst="rect">
              <a:avLst/>
            </a:prstGeom>
            <a:solidFill>
              <a:srgbClr val="FFC000"/>
            </a:solidFill>
            <a:ln w="571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Batang" pitchFamily="18" charset="-127"/>
                  <a:ea typeface="Batang" pitchFamily="18" charset="-127"/>
                </a:rPr>
                <a:t>Perpustakaan</a:t>
              </a:r>
              <a:r>
                <a:rPr lang="en-US" dirty="0" smtClean="0">
                  <a:latin typeface="Batang" pitchFamily="18" charset="-127"/>
                  <a:ea typeface="Batang" pitchFamily="18" charset="-127"/>
                </a:rPr>
                <a:t> UIN </a:t>
              </a:r>
              <a:r>
                <a:rPr lang="en-US" dirty="0" err="1" smtClean="0">
                  <a:latin typeface="Batang" pitchFamily="18" charset="-127"/>
                  <a:ea typeface="Batang" pitchFamily="18" charset="-127"/>
                </a:rPr>
                <a:t>Sunan</a:t>
              </a:r>
              <a:r>
                <a:rPr lang="en-US" dirty="0" smtClean="0">
                  <a:latin typeface="Batang" pitchFamily="18" charset="-127"/>
                  <a:ea typeface="Batang" pitchFamily="18" charset="-127"/>
                </a:rPr>
                <a:t> </a:t>
              </a:r>
              <a:r>
                <a:rPr lang="en-US" dirty="0" err="1" smtClean="0">
                  <a:latin typeface="Batang" pitchFamily="18" charset="-127"/>
                  <a:ea typeface="Batang" pitchFamily="18" charset="-127"/>
                </a:rPr>
                <a:t>Kalijaga</a:t>
              </a:r>
              <a:r>
                <a:rPr lang="en-US" dirty="0" smtClean="0">
                  <a:latin typeface="Batang" pitchFamily="18" charset="-127"/>
                  <a:ea typeface="Batang" pitchFamily="18" charset="-127"/>
                </a:rPr>
                <a:t> </a:t>
              </a:r>
              <a:r>
                <a:rPr lang="en-US" dirty="0" err="1" smtClean="0">
                  <a:latin typeface="Batang" pitchFamily="18" charset="-127"/>
                  <a:ea typeface="Batang" pitchFamily="18" charset="-127"/>
                </a:rPr>
                <a:t>mendapatkan</a:t>
              </a:r>
              <a:r>
                <a:rPr lang="en-US" dirty="0" smtClean="0">
                  <a:latin typeface="Batang" pitchFamily="18" charset="-127"/>
                  <a:ea typeface="Batang" pitchFamily="18" charset="-127"/>
                </a:rPr>
                <a:t> </a:t>
              </a:r>
              <a:r>
                <a:rPr lang="en-US" b="1" dirty="0" err="1" smtClean="0">
                  <a:latin typeface="Arial Black" pitchFamily="34" charset="0"/>
                  <a:ea typeface="Batang" pitchFamily="18" charset="-127"/>
                </a:rPr>
                <a:t>Akreditasi</a:t>
              </a:r>
              <a:r>
                <a:rPr lang="en-US" b="1" dirty="0" smtClean="0">
                  <a:latin typeface="Arial Black" pitchFamily="34" charset="0"/>
                  <a:ea typeface="Batang" pitchFamily="18" charset="-127"/>
                </a:rPr>
                <a:t> A</a:t>
              </a:r>
            </a:p>
            <a:p>
              <a:r>
                <a:rPr lang="en-US" dirty="0" smtClean="0">
                  <a:latin typeface="Batang" pitchFamily="18" charset="-127"/>
                  <a:ea typeface="Batang" pitchFamily="18" charset="-127"/>
                </a:rPr>
                <a:t>Dari </a:t>
              </a:r>
              <a:r>
                <a:rPr lang="en-US" dirty="0" err="1" smtClean="0">
                  <a:latin typeface="Batang" pitchFamily="18" charset="-127"/>
                  <a:ea typeface="Batang" pitchFamily="18" charset="-127"/>
                </a:rPr>
                <a:t>Perpustakaan</a:t>
              </a:r>
              <a:r>
                <a:rPr lang="en-US" dirty="0" smtClean="0">
                  <a:latin typeface="Batang" pitchFamily="18" charset="-127"/>
                  <a:ea typeface="Batang" pitchFamily="18" charset="-127"/>
                </a:rPr>
                <a:t> </a:t>
              </a:r>
              <a:r>
                <a:rPr lang="en-US" dirty="0" err="1" smtClean="0">
                  <a:latin typeface="Batang" pitchFamily="18" charset="-127"/>
                  <a:ea typeface="Batang" pitchFamily="18" charset="-127"/>
                </a:rPr>
                <a:t>Nasional</a:t>
              </a:r>
              <a:r>
                <a:rPr lang="en-US" dirty="0" smtClean="0">
                  <a:latin typeface="Batang" pitchFamily="18" charset="-127"/>
                  <a:ea typeface="Batang" pitchFamily="18" charset="-127"/>
                </a:rPr>
                <a:t> </a:t>
              </a:r>
              <a:r>
                <a:rPr lang="en-US" dirty="0" err="1" smtClean="0">
                  <a:latin typeface="Batang" pitchFamily="18" charset="-127"/>
                  <a:ea typeface="Batang" pitchFamily="18" charset="-127"/>
                </a:rPr>
                <a:t>Republik</a:t>
              </a:r>
              <a:r>
                <a:rPr lang="en-US" dirty="0" smtClean="0">
                  <a:latin typeface="Batang" pitchFamily="18" charset="-127"/>
                  <a:ea typeface="Batang" pitchFamily="18" charset="-127"/>
                </a:rPr>
                <a:t> Indonesia (PNRI)</a:t>
              </a:r>
              <a:endParaRPr lang="en-US" dirty="0">
                <a:latin typeface="Batang" pitchFamily="18" charset="-127"/>
                <a:ea typeface="Batang" pitchFamily="18" charset="-127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828800" y="1219200"/>
            <a:ext cx="6022702" cy="5410200"/>
            <a:chOff x="759098" y="2590800"/>
            <a:chExt cx="6022702" cy="5410200"/>
          </a:xfrm>
        </p:grpSpPr>
        <p:pic>
          <p:nvPicPr>
            <p:cNvPr id="22" name="Picture 21" descr="MURI.jpg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759098" y="2590800"/>
              <a:ext cx="3944057" cy="5410200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4724400" y="3048000"/>
              <a:ext cx="2057400" cy="3139321"/>
            </a:xfrm>
            <a:prstGeom prst="rect">
              <a:avLst/>
            </a:prstGeom>
            <a:solidFill>
              <a:srgbClr val="FFFF00"/>
            </a:solidFill>
            <a:ln w="571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Batang" pitchFamily="18" charset="-127"/>
                  <a:ea typeface="Batang" pitchFamily="18" charset="-127"/>
                </a:rPr>
                <a:t>Perpustakaan</a:t>
              </a:r>
              <a:r>
                <a:rPr lang="en-US" dirty="0" smtClean="0">
                  <a:latin typeface="Batang" pitchFamily="18" charset="-127"/>
                  <a:ea typeface="Batang" pitchFamily="18" charset="-127"/>
                </a:rPr>
                <a:t> UIN </a:t>
              </a:r>
              <a:r>
                <a:rPr lang="en-US" dirty="0" err="1" smtClean="0">
                  <a:latin typeface="Batang" pitchFamily="18" charset="-127"/>
                  <a:ea typeface="Batang" pitchFamily="18" charset="-127"/>
                </a:rPr>
                <a:t>Sunan</a:t>
              </a:r>
              <a:r>
                <a:rPr lang="en-US" dirty="0" smtClean="0">
                  <a:latin typeface="Batang" pitchFamily="18" charset="-127"/>
                  <a:ea typeface="Batang" pitchFamily="18" charset="-127"/>
                </a:rPr>
                <a:t> </a:t>
              </a:r>
              <a:r>
                <a:rPr lang="en-US" dirty="0" err="1" smtClean="0">
                  <a:latin typeface="Batang" pitchFamily="18" charset="-127"/>
                  <a:ea typeface="Batang" pitchFamily="18" charset="-127"/>
                </a:rPr>
                <a:t>Kalijaga</a:t>
              </a:r>
              <a:r>
                <a:rPr lang="en-US" dirty="0" smtClean="0">
                  <a:latin typeface="Batang" pitchFamily="18" charset="-127"/>
                  <a:ea typeface="Batang" pitchFamily="18" charset="-127"/>
                </a:rPr>
                <a:t> </a:t>
              </a:r>
              <a:r>
                <a:rPr lang="en-US" dirty="0" err="1" smtClean="0">
                  <a:latin typeface="Batang" pitchFamily="18" charset="-127"/>
                  <a:ea typeface="Batang" pitchFamily="18" charset="-127"/>
                </a:rPr>
                <a:t>mendapatkan</a:t>
              </a:r>
              <a:r>
                <a:rPr lang="en-US" dirty="0" smtClean="0">
                  <a:latin typeface="Batang" pitchFamily="18" charset="-127"/>
                  <a:ea typeface="Batang" pitchFamily="18" charset="-127"/>
                </a:rPr>
                <a:t> </a:t>
              </a:r>
              <a:r>
                <a:rPr lang="en-US" dirty="0" err="1" smtClean="0">
                  <a:latin typeface="Batang" pitchFamily="18" charset="-127"/>
                  <a:ea typeface="Batang" pitchFamily="18" charset="-127"/>
                </a:rPr>
                <a:t>rekor</a:t>
              </a:r>
              <a:r>
                <a:rPr lang="en-US" dirty="0" smtClean="0">
                  <a:latin typeface="Batang" pitchFamily="18" charset="-127"/>
                  <a:ea typeface="Batang" pitchFamily="18" charset="-127"/>
                </a:rPr>
                <a:t> MURI </a:t>
              </a:r>
              <a:r>
                <a:rPr lang="en-US" dirty="0" err="1" smtClean="0">
                  <a:latin typeface="Batang" pitchFamily="18" charset="-127"/>
                  <a:ea typeface="Batang" pitchFamily="18" charset="-127"/>
                </a:rPr>
                <a:t>sebagai</a:t>
              </a:r>
              <a:r>
                <a:rPr lang="en-US" dirty="0" smtClean="0">
                  <a:latin typeface="Batang" pitchFamily="18" charset="-127"/>
                  <a:ea typeface="Batang" pitchFamily="18" charset="-127"/>
                </a:rPr>
                <a:t> </a:t>
              </a:r>
              <a:r>
                <a:rPr lang="en-US" dirty="0" smtClean="0">
                  <a:latin typeface="Berlin Sans FB Demi" pitchFamily="34" charset="0"/>
                  <a:ea typeface="Batang" pitchFamily="18" charset="-127"/>
                  <a:cs typeface="Aharoni" pitchFamily="2" charset="-79"/>
                </a:rPr>
                <a:t>PERPUSTAKAAN DENGAN TEKNOLOGI RFID PERTAMA DI INDONESIA</a:t>
              </a:r>
              <a:endParaRPr lang="en-US" dirty="0">
                <a:latin typeface="Berlin Sans FB Demi" pitchFamily="34" charset="0"/>
                <a:ea typeface="Batang" pitchFamily="18" charset="-127"/>
                <a:cs typeface="Aharoni" pitchFamily="2" charset="-79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04800" y="2133602"/>
            <a:ext cx="8229600" cy="3000821"/>
            <a:chOff x="381000" y="2362200"/>
            <a:chExt cx="8229600" cy="3000821"/>
          </a:xfrm>
        </p:grpSpPr>
        <p:pic>
          <p:nvPicPr>
            <p:cNvPr id="5122" name="Picture 2" descr="http://www.certipedia.com/logos/000/017/227/9105054060_en.png?139339564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81000" y="2362201"/>
              <a:ext cx="5562600" cy="2810784"/>
            </a:xfrm>
            <a:prstGeom prst="rect">
              <a:avLst/>
            </a:prstGeom>
            <a:noFill/>
          </p:spPr>
        </p:pic>
        <p:sp>
          <p:nvSpPr>
            <p:cNvPr id="33" name="TextBox 32"/>
            <p:cNvSpPr txBox="1"/>
            <p:nvPr/>
          </p:nvSpPr>
          <p:spPr>
            <a:xfrm>
              <a:off x="6096000" y="2362200"/>
              <a:ext cx="2514600" cy="3000821"/>
            </a:xfrm>
            <a:prstGeom prst="rect">
              <a:avLst/>
            </a:prstGeom>
            <a:solidFill>
              <a:srgbClr val="FF8B8B"/>
            </a:solidFill>
            <a:ln w="571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dirty="0" err="1" smtClean="0">
                  <a:latin typeface="Batang" pitchFamily="18" charset="-127"/>
                  <a:ea typeface="Batang" pitchFamily="18" charset="-127"/>
                </a:rPr>
                <a:t>Perpustakaan</a:t>
              </a:r>
              <a:r>
                <a:rPr lang="en-US" dirty="0" smtClean="0">
                  <a:latin typeface="Batang" pitchFamily="18" charset="-127"/>
                  <a:ea typeface="Batang" pitchFamily="18" charset="-127"/>
                </a:rPr>
                <a:t> UIN </a:t>
              </a:r>
              <a:r>
                <a:rPr lang="en-US" dirty="0" err="1" smtClean="0">
                  <a:latin typeface="Batang" pitchFamily="18" charset="-127"/>
                  <a:ea typeface="Batang" pitchFamily="18" charset="-127"/>
                </a:rPr>
                <a:t>Sunan</a:t>
              </a:r>
              <a:r>
                <a:rPr lang="en-US" dirty="0" smtClean="0">
                  <a:latin typeface="Batang" pitchFamily="18" charset="-127"/>
                  <a:ea typeface="Batang" pitchFamily="18" charset="-127"/>
                </a:rPr>
                <a:t> </a:t>
              </a:r>
              <a:r>
                <a:rPr lang="en-US" dirty="0" err="1" smtClean="0">
                  <a:latin typeface="Batang" pitchFamily="18" charset="-127"/>
                  <a:ea typeface="Batang" pitchFamily="18" charset="-127"/>
                </a:rPr>
                <a:t>Kalijaga</a:t>
              </a:r>
              <a:r>
                <a:rPr lang="en-US" dirty="0" smtClean="0">
                  <a:latin typeface="Batang" pitchFamily="18" charset="-127"/>
                  <a:ea typeface="Batang" pitchFamily="18" charset="-127"/>
                </a:rPr>
                <a:t> </a:t>
              </a:r>
            </a:p>
            <a:p>
              <a:pPr>
                <a:lnSpc>
                  <a:spcPct val="150000"/>
                </a:lnSpc>
              </a:pPr>
              <a:r>
                <a:rPr lang="en-US" dirty="0" err="1" smtClean="0">
                  <a:latin typeface="Batang" pitchFamily="18" charset="-127"/>
                  <a:ea typeface="Batang" pitchFamily="18" charset="-127"/>
                </a:rPr>
                <a:t>Berhasil</a:t>
              </a:r>
              <a:r>
                <a:rPr lang="en-US" dirty="0" smtClean="0">
                  <a:latin typeface="Batang" pitchFamily="18" charset="-127"/>
                  <a:ea typeface="Batang" pitchFamily="18" charset="-127"/>
                </a:rPr>
                <a:t> </a:t>
              </a:r>
              <a:r>
                <a:rPr lang="en-US" dirty="0" err="1" smtClean="0">
                  <a:latin typeface="Batang" pitchFamily="18" charset="-127"/>
                  <a:ea typeface="Batang" pitchFamily="18" charset="-127"/>
                </a:rPr>
                <a:t>mendapatkan</a:t>
              </a:r>
              <a:r>
                <a:rPr lang="en-US" dirty="0" smtClean="0">
                  <a:latin typeface="Batang" pitchFamily="18" charset="-127"/>
                  <a:ea typeface="Batang" pitchFamily="18" charset="-127"/>
                </a:rPr>
                <a:t> </a:t>
              </a:r>
            </a:p>
            <a:p>
              <a:pPr>
                <a:lnSpc>
                  <a:spcPct val="150000"/>
                </a:lnSpc>
              </a:pPr>
              <a:r>
                <a:rPr lang="en-US" b="1" dirty="0" smtClean="0">
                  <a:latin typeface="Arial" pitchFamily="34" charset="0"/>
                  <a:ea typeface="Batang" pitchFamily="18" charset="-127"/>
                  <a:cs typeface="Arial" pitchFamily="34" charset="0"/>
                </a:rPr>
                <a:t>SERTIFIKASI ISO 9001-2008</a:t>
              </a:r>
            </a:p>
            <a:p>
              <a:pPr>
                <a:lnSpc>
                  <a:spcPct val="150000"/>
                </a:lnSpc>
              </a:pPr>
              <a:r>
                <a:rPr lang="en-US" dirty="0" smtClean="0">
                  <a:latin typeface="Batang" pitchFamily="18" charset="-127"/>
                  <a:ea typeface="Batang" pitchFamily="18" charset="-127"/>
                </a:rPr>
                <a:t>TUV </a:t>
              </a:r>
              <a:r>
                <a:rPr lang="en-US" dirty="0" err="1" smtClean="0">
                  <a:latin typeface="Batang" pitchFamily="18" charset="-127"/>
                  <a:ea typeface="Batang" pitchFamily="18" charset="-127"/>
                </a:rPr>
                <a:t>Rheinland</a:t>
              </a:r>
              <a:endParaRPr lang="en-US" dirty="0">
                <a:latin typeface="Batang" pitchFamily="18" charset="-127"/>
                <a:ea typeface="Batang" pitchFamily="18" charset="-127"/>
              </a:endParaRPr>
            </a:p>
          </p:txBody>
        </p:sp>
      </p:grpSp>
      <p:pic>
        <p:nvPicPr>
          <p:cNvPr id="15" name="Cakra Khan - Mencari Cinta Sejati (Official Music Video) Ost. Rudy Habibie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6000" showWhenStopped="0">
                <p:cTn id="3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8"/>
                </p:tgtEl>
              </p:cMediaNode>
            </p:audio>
            <p:audio>
              <p:cMediaNode numSld="3" showWhenStopped="0">
                <p:cTn id="39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27" grpId="0" animBg="1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id-ID" sz="7200" b="1" dirty="0" smtClean="0"/>
              <a:t>K T M</a:t>
            </a:r>
            <a:endParaRPr lang="id-ID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/>
          <a:lstStyle/>
          <a:p>
            <a:pPr>
              <a:buNone/>
            </a:pPr>
            <a:endParaRPr lang="id-ID" dirty="0" smtClean="0"/>
          </a:p>
          <a:p>
            <a:pPr>
              <a:buNone/>
            </a:pPr>
            <a:r>
              <a:rPr lang="id-ID" dirty="0" smtClean="0"/>
              <a:t>1. Dengan KTM, Anda Bisa Memanfaatkan Seluruh Layanan dan Fasilitas di Perpustakaan</a:t>
            </a:r>
          </a:p>
          <a:p>
            <a:pPr>
              <a:buNone/>
            </a:pPr>
            <a:r>
              <a:rPr lang="id-ID" dirty="0" smtClean="0"/>
              <a:t>2. Gunakan KTM Dengan Bijaksana</a:t>
            </a:r>
          </a:p>
          <a:p>
            <a:pPr>
              <a:buNone/>
            </a:pPr>
            <a:r>
              <a:rPr lang="id-ID" dirty="0" smtClean="0"/>
              <a:t>3. Bagi Maba Yg Belum Mempunyai KTM, Tetap Bisa Mengakses Seluruh Layanan Di Perpustakaan, Kecuali Layanan Peminjaman</a:t>
            </a:r>
            <a:endParaRPr lang="id-ID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4"/>
          <p:cNvGrpSpPr/>
          <p:nvPr/>
        </p:nvGrpSpPr>
        <p:grpSpPr>
          <a:xfrm>
            <a:off x="-12171" y="-17253"/>
            <a:ext cx="9156171" cy="6875253"/>
            <a:chOff x="-8626" y="-17253"/>
            <a:chExt cx="9156171" cy="6875253"/>
          </a:xfrm>
        </p:grpSpPr>
        <p:sp>
          <p:nvSpPr>
            <p:cNvPr id="28" name="Freeform 27"/>
            <p:cNvSpPr/>
            <p:nvPr/>
          </p:nvSpPr>
          <p:spPr>
            <a:xfrm>
              <a:off x="914400" y="0"/>
              <a:ext cx="8229600" cy="6858000"/>
            </a:xfrm>
            <a:custGeom>
              <a:avLst/>
              <a:gdLst>
                <a:gd name="connsiteX0" fmla="*/ 0 w 6858000"/>
                <a:gd name="connsiteY0" fmla="*/ 0 h 6858000"/>
                <a:gd name="connsiteX1" fmla="*/ 6858000 w 6858000"/>
                <a:gd name="connsiteY1" fmla="*/ 0 h 6858000"/>
                <a:gd name="connsiteX2" fmla="*/ 6858000 w 6858000"/>
                <a:gd name="connsiteY2" fmla="*/ 6858000 h 6858000"/>
                <a:gd name="connsiteX3" fmla="*/ 0 w 6858000"/>
                <a:gd name="connsiteY3" fmla="*/ 6858000 h 6858000"/>
                <a:gd name="connsiteX4" fmla="*/ 0 w 6858000"/>
                <a:gd name="connsiteY4" fmla="*/ 0 h 6858000"/>
                <a:gd name="connsiteX0" fmla="*/ 0 w 6858000"/>
                <a:gd name="connsiteY0" fmla="*/ 0 h 6858000"/>
                <a:gd name="connsiteX1" fmla="*/ 6858000 w 6858000"/>
                <a:gd name="connsiteY1" fmla="*/ 0 h 6858000"/>
                <a:gd name="connsiteX2" fmla="*/ 6858000 w 6858000"/>
                <a:gd name="connsiteY2" fmla="*/ 6858000 h 6858000"/>
                <a:gd name="connsiteX3" fmla="*/ 0 w 6858000"/>
                <a:gd name="connsiteY3" fmla="*/ 6858000 h 6858000"/>
                <a:gd name="connsiteX4" fmla="*/ 0 w 6858000"/>
                <a:gd name="connsiteY4" fmla="*/ 3429000 h 6858000"/>
                <a:gd name="connsiteX5" fmla="*/ 0 w 6858000"/>
                <a:gd name="connsiteY5" fmla="*/ 0 h 6858000"/>
                <a:gd name="connsiteX0" fmla="*/ 1371600 w 8229600"/>
                <a:gd name="connsiteY0" fmla="*/ 0 h 6858000"/>
                <a:gd name="connsiteX1" fmla="*/ 8229600 w 8229600"/>
                <a:gd name="connsiteY1" fmla="*/ 0 h 6858000"/>
                <a:gd name="connsiteX2" fmla="*/ 8229600 w 8229600"/>
                <a:gd name="connsiteY2" fmla="*/ 6858000 h 6858000"/>
                <a:gd name="connsiteX3" fmla="*/ 1371600 w 8229600"/>
                <a:gd name="connsiteY3" fmla="*/ 6858000 h 6858000"/>
                <a:gd name="connsiteX4" fmla="*/ 0 w 8229600"/>
                <a:gd name="connsiteY4" fmla="*/ 6400800 h 6858000"/>
                <a:gd name="connsiteX5" fmla="*/ 1371600 w 8229600"/>
                <a:gd name="connsiteY5" fmla="*/ 0 h 6858000"/>
                <a:gd name="connsiteX0" fmla="*/ 1371600 w 8229600"/>
                <a:gd name="connsiteY0" fmla="*/ 0 h 6858000"/>
                <a:gd name="connsiteX1" fmla="*/ 8229600 w 8229600"/>
                <a:gd name="connsiteY1" fmla="*/ 0 h 6858000"/>
                <a:gd name="connsiteX2" fmla="*/ 8229600 w 8229600"/>
                <a:gd name="connsiteY2" fmla="*/ 6858000 h 6858000"/>
                <a:gd name="connsiteX3" fmla="*/ 1371600 w 8229600"/>
                <a:gd name="connsiteY3" fmla="*/ 6858000 h 6858000"/>
                <a:gd name="connsiteX4" fmla="*/ 0 w 8229600"/>
                <a:gd name="connsiteY4" fmla="*/ 3505200 h 6858000"/>
                <a:gd name="connsiteX5" fmla="*/ 1371600 w 8229600"/>
                <a:gd name="connsiteY5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29600" h="6858000">
                  <a:moveTo>
                    <a:pt x="1371600" y="0"/>
                  </a:moveTo>
                  <a:lnTo>
                    <a:pt x="8229600" y="0"/>
                  </a:lnTo>
                  <a:lnTo>
                    <a:pt x="8229600" y="6858000"/>
                  </a:lnTo>
                  <a:lnTo>
                    <a:pt x="1371600" y="6858000"/>
                  </a:lnTo>
                  <a:lnTo>
                    <a:pt x="0" y="3505200"/>
                  </a:lnTo>
                  <a:lnTo>
                    <a:pt x="1371600" y="0"/>
                  </a:lnTo>
                  <a:close/>
                </a:path>
              </a:pathLst>
            </a:custGeom>
            <a:solidFill>
              <a:schemeClr val="bg1"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-8626" y="-17253"/>
              <a:ext cx="4615132" cy="4321834"/>
            </a:xfrm>
            <a:custGeom>
              <a:avLst/>
              <a:gdLst>
                <a:gd name="connsiteX0" fmla="*/ 8626 w 4615132"/>
                <a:gd name="connsiteY0" fmla="*/ 0 h 4321834"/>
                <a:gd name="connsiteX1" fmla="*/ 0 w 4615132"/>
                <a:gd name="connsiteY1" fmla="*/ 4321834 h 4321834"/>
                <a:gd name="connsiteX2" fmla="*/ 4615132 w 4615132"/>
                <a:gd name="connsiteY2" fmla="*/ 17253 h 4321834"/>
                <a:gd name="connsiteX3" fmla="*/ 8626 w 4615132"/>
                <a:gd name="connsiteY3" fmla="*/ 0 h 4321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15132" h="4321834">
                  <a:moveTo>
                    <a:pt x="8626" y="0"/>
                  </a:moveTo>
                  <a:cubicBezTo>
                    <a:pt x="5751" y="1440611"/>
                    <a:pt x="2875" y="2881223"/>
                    <a:pt x="0" y="4321834"/>
                  </a:cubicBezTo>
                  <a:lnTo>
                    <a:pt x="4615132" y="17253"/>
                  </a:lnTo>
                  <a:lnTo>
                    <a:pt x="8626" y="0"/>
                  </a:lnTo>
                  <a:close/>
                </a:path>
              </a:pathLst>
            </a:custGeom>
            <a:solidFill>
              <a:srgbClr val="FF0000">
                <a:alpha val="8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3795823" y="5029200"/>
              <a:ext cx="5351721" cy="1828800"/>
            </a:xfrm>
            <a:custGeom>
              <a:avLst/>
              <a:gdLst>
                <a:gd name="connsiteX0" fmla="*/ 5337544 w 5337544"/>
                <a:gd name="connsiteY0" fmla="*/ 1765004 h 1775637"/>
                <a:gd name="connsiteX1" fmla="*/ 0 w 5337544"/>
                <a:gd name="connsiteY1" fmla="*/ 1775637 h 1775637"/>
                <a:gd name="connsiteX2" fmla="*/ 5326912 w 5337544"/>
                <a:gd name="connsiteY2" fmla="*/ 0 h 1775637"/>
                <a:gd name="connsiteX3" fmla="*/ 5337544 w 5337544"/>
                <a:gd name="connsiteY3" fmla="*/ 1765004 h 1775637"/>
                <a:gd name="connsiteX0" fmla="*/ 5337544 w 5348177"/>
                <a:gd name="connsiteY0" fmla="*/ 1818167 h 1828800"/>
                <a:gd name="connsiteX1" fmla="*/ 0 w 5348177"/>
                <a:gd name="connsiteY1" fmla="*/ 1828800 h 1828800"/>
                <a:gd name="connsiteX2" fmla="*/ 5348177 w 5348177"/>
                <a:gd name="connsiteY2" fmla="*/ 0 h 1828800"/>
                <a:gd name="connsiteX3" fmla="*/ 5337544 w 5348177"/>
                <a:gd name="connsiteY3" fmla="*/ 1818167 h 1828800"/>
                <a:gd name="connsiteX0" fmla="*/ 5348177 w 5351721"/>
                <a:gd name="connsiteY0" fmla="*/ 1828800 h 1828800"/>
                <a:gd name="connsiteX1" fmla="*/ 0 w 5351721"/>
                <a:gd name="connsiteY1" fmla="*/ 1828800 h 1828800"/>
                <a:gd name="connsiteX2" fmla="*/ 5348177 w 5351721"/>
                <a:gd name="connsiteY2" fmla="*/ 0 h 1828800"/>
                <a:gd name="connsiteX3" fmla="*/ 5348177 w 5351721"/>
                <a:gd name="connsiteY3" fmla="*/ 182880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51721" h="1828800">
                  <a:moveTo>
                    <a:pt x="5348177" y="1828800"/>
                  </a:moveTo>
                  <a:lnTo>
                    <a:pt x="0" y="1828800"/>
                  </a:lnTo>
                  <a:lnTo>
                    <a:pt x="5348177" y="0"/>
                  </a:lnTo>
                  <a:cubicBezTo>
                    <a:pt x="5344633" y="606056"/>
                    <a:pt x="5351721" y="1222744"/>
                    <a:pt x="5348177" y="182880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7620001" y="2667000"/>
              <a:ext cx="1527544" cy="4191000"/>
            </a:xfrm>
            <a:custGeom>
              <a:avLst/>
              <a:gdLst>
                <a:gd name="connsiteX0" fmla="*/ 5337544 w 5337544"/>
                <a:gd name="connsiteY0" fmla="*/ 1765004 h 1775637"/>
                <a:gd name="connsiteX1" fmla="*/ 0 w 5337544"/>
                <a:gd name="connsiteY1" fmla="*/ 1775637 h 1775637"/>
                <a:gd name="connsiteX2" fmla="*/ 5326912 w 5337544"/>
                <a:gd name="connsiteY2" fmla="*/ 0 h 1775637"/>
                <a:gd name="connsiteX3" fmla="*/ 5337544 w 5337544"/>
                <a:gd name="connsiteY3" fmla="*/ 1765004 h 1775637"/>
                <a:gd name="connsiteX0" fmla="*/ 5337544 w 5348177"/>
                <a:gd name="connsiteY0" fmla="*/ 1818167 h 1828800"/>
                <a:gd name="connsiteX1" fmla="*/ 0 w 5348177"/>
                <a:gd name="connsiteY1" fmla="*/ 1828800 h 1828800"/>
                <a:gd name="connsiteX2" fmla="*/ 5348177 w 5348177"/>
                <a:gd name="connsiteY2" fmla="*/ 0 h 1828800"/>
                <a:gd name="connsiteX3" fmla="*/ 5337544 w 5348177"/>
                <a:gd name="connsiteY3" fmla="*/ 1818167 h 1828800"/>
                <a:gd name="connsiteX0" fmla="*/ 5348177 w 5351721"/>
                <a:gd name="connsiteY0" fmla="*/ 1828800 h 1828800"/>
                <a:gd name="connsiteX1" fmla="*/ 0 w 5351721"/>
                <a:gd name="connsiteY1" fmla="*/ 1828800 h 1828800"/>
                <a:gd name="connsiteX2" fmla="*/ 5348177 w 5351721"/>
                <a:gd name="connsiteY2" fmla="*/ 0 h 1828800"/>
                <a:gd name="connsiteX3" fmla="*/ 5348177 w 5351721"/>
                <a:gd name="connsiteY3" fmla="*/ 1828800 h 1828800"/>
                <a:gd name="connsiteX0" fmla="*/ 1825256 w 1828800"/>
                <a:gd name="connsiteY0" fmla="*/ 1828800 h 2971800"/>
                <a:gd name="connsiteX1" fmla="*/ 0 w 1828800"/>
                <a:gd name="connsiteY1" fmla="*/ 2971800 h 2971800"/>
                <a:gd name="connsiteX2" fmla="*/ 1825256 w 1828800"/>
                <a:gd name="connsiteY2" fmla="*/ 0 h 2971800"/>
                <a:gd name="connsiteX3" fmla="*/ 1825256 w 1828800"/>
                <a:gd name="connsiteY3" fmla="*/ 1828800 h 2971800"/>
                <a:gd name="connsiteX0" fmla="*/ 1828799 w 1832343"/>
                <a:gd name="connsiteY0" fmla="*/ 2971800 h 2971800"/>
                <a:gd name="connsiteX1" fmla="*/ 0 w 1832343"/>
                <a:gd name="connsiteY1" fmla="*/ 2971800 h 2971800"/>
                <a:gd name="connsiteX2" fmla="*/ 1825256 w 1832343"/>
                <a:gd name="connsiteY2" fmla="*/ 0 h 2971800"/>
                <a:gd name="connsiteX3" fmla="*/ 1828799 w 1832343"/>
                <a:gd name="connsiteY3" fmla="*/ 2971800 h 2971800"/>
                <a:gd name="connsiteX0" fmla="*/ 1828799 w 1832343"/>
                <a:gd name="connsiteY0" fmla="*/ 4191000 h 4191000"/>
                <a:gd name="connsiteX1" fmla="*/ 0 w 1832343"/>
                <a:gd name="connsiteY1" fmla="*/ 4191000 h 4191000"/>
                <a:gd name="connsiteX2" fmla="*/ 1828799 w 1832343"/>
                <a:gd name="connsiteY2" fmla="*/ 0 h 4191000"/>
                <a:gd name="connsiteX3" fmla="*/ 1828799 w 1832343"/>
                <a:gd name="connsiteY3" fmla="*/ 4191000 h 4191000"/>
                <a:gd name="connsiteX0" fmla="*/ 1524000 w 1527544"/>
                <a:gd name="connsiteY0" fmla="*/ 4191000 h 4191000"/>
                <a:gd name="connsiteX1" fmla="*/ 0 w 1527544"/>
                <a:gd name="connsiteY1" fmla="*/ 4191000 h 4191000"/>
                <a:gd name="connsiteX2" fmla="*/ 1524000 w 1527544"/>
                <a:gd name="connsiteY2" fmla="*/ 0 h 4191000"/>
                <a:gd name="connsiteX3" fmla="*/ 1524000 w 1527544"/>
                <a:gd name="connsiteY3" fmla="*/ 4191000 h 419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7544" h="4191000">
                  <a:moveTo>
                    <a:pt x="1524000" y="4191000"/>
                  </a:moveTo>
                  <a:lnTo>
                    <a:pt x="0" y="4191000"/>
                  </a:lnTo>
                  <a:lnTo>
                    <a:pt x="1524000" y="0"/>
                  </a:lnTo>
                  <a:cubicBezTo>
                    <a:pt x="1520456" y="606056"/>
                    <a:pt x="1527544" y="3584944"/>
                    <a:pt x="1524000" y="4191000"/>
                  </a:cubicBezTo>
                  <a:close/>
                </a:path>
              </a:pathLst>
            </a:custGeom>
            <a:solidFill>
              <a:srgbClr val="4F96FF">
                <a:alpha val="7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0"/>
          <p:cNvGrpSpPr/>
          <p:nvPr/>
        </p:nvGrpSpPr>
        <p:grpSpPr>
          <a:xfrm>
            <a:off x="164438" y="152400"/>
            <a:ext cx="3416962" cy="762000"/>
            <a:chOff x="733273" y="5562600"/>
            <a:chExt cx="3416962" cy="762000"/>
          </a:xfrm>
        </p:grpSpPr>
        <p:sp>
          <p:nvSpPr>
            <p:cNvPr id="18" name="Rectangle 17"/>
            <p:cNvSpPr/>
            <p:nvPr/>
          </p:nvSpPr>
          <p:spPr>
            <a:xfrm>
              <a:off x="733273" y="5924490"/>
              <a:ext cx="3416962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000" b="1" cap="none" dirty="0" smtClean="0">
                  <a:ln w="11430" cmpd="sng">
                    <a:solidFill>
                      <a:schemeClr val="accent6">
                        <a:lumMod val="40000"/>
                        <a:lumOff val="60000"/>
                      </a:schemeClr>
                    </a:solidFill>
                    <a:prstDash val="solid"/>
                    <a:miter lim="800000"/>
                  </a:ln>
                  <a:solidFill>
                    <a:srgbClr val="FFC000"/>
                  </a:soli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</a:effectLst>
                </a:rPr>
                <a:t>UIN </a:t>
              </a:r>
              <a:r>
                <a:rPr lang="en-US" sz="2000" b="1" cap="none" dirty="0" err="1" smtClean="0">
                  <a:ln w="11430" cmpd="sng">
                    <a:solidFill>
                      <a:schemeClr val="accent6">
                        <a:lumMod val="40000"/>
                        <a:lumOff val="60000"/>
                      </a:schemeClr>
                    </a:solidFill>
                    <a:prstDash val="solid"/>
                    <a:miter lim="800000"/>
                  </a:ln>
                  <a:solidFill>
                    <a:srgbClr val="FFC000"/>
                  </a:soli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</a:effectLst>
                </a:rPr>
                <a:t>Sunan</a:t>
              </a:r>
              <a:r>
                <a:rPr lang="en-US" sz="2000" b="1" cap="none" dirty="0" smtClean="0">
                  <a:ln w="11430" cmpd="sng">
                    <a:solidFill>
                      <a:schemeClr val="accent6">
                        <a:lumMod val="40000"/>
                        <a:lumOff val="60000"/>
                      </a:schemeClr>
                    </a:solidFill>
                    <a:prstDash val="solid"/>
                    <a:miter lim="800000"/>
                  </a:ln>
                  <a:solidFill>
                    <a:srgbClr val="FFC000"/>
                  </a:soli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</a:effectLst>
                </a:rPr>
                <a:t> </a:t>
              </a:r>
              <a:r>
                <a:rPr lang="en-US" sz="2000" b="1" cap="none" dirty="0" err="1" smtClean="0">
                  <a:ln w="11430" cmpd="sng">
                    <a:solidFill>
                      <a:schemeClr val="accent6">
                        <a:lumMod val="40000"/>
                        <a:lumOff val="60000"/>
                      </a:schemeClr>
                    </a:solidFill>
                    <a:prstDash val="solid"/>
                    <a:miter lim="800000"/>
                  </a:ln>
                  <a:solidFill>
                    <a:srgbClr val="FFC000"/>
                  </a:soli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</a:effectLst>
                </a:rPr>
                <a:t>Kalijaga</a:t>
              </a:r>
              <a:r>
                <a:rPr lang="en-US" sz="2000" b="1" dirty="0" smtClean="0">
                  <a:ln w="11430" cmpd="sng">
                    <a:solidFill>
                      <a:schemeClr val="accent6">
                        <a:lumMod val="40000"/>
                        <a:lumOff val="60000"/>
                      </a:schemeClr>
                    </a:solidFill>
                    <a:prstDash val="solid"/>
                    <a:miter lim="800000"/>
                  </a:ln>
                  <a:solidFill>
                    <a:srgbClr val="FFC000"/>
                  </a:soli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</a:effectLst>
                </a:rPr>
                <a:t> Yogyakarta</a:t>
              </a:r>
              <a:endParaRPr lang="en-US" sz="2000" b="1" cap="none" dirty="0">
                <a:ln w="11430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33273" y="5562600"/>
              <a:ext cx="288181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 smtClean="0">
                  <a:ln w="11430" cmpd="sng">
                    <a:solidFill>
                      <a:schemeClr val="bg1"/>
                    </a:solidFill>
                    <a:prstDash val="solid"/>
                    <a:miter lim="800000"/>
                  </a:ln>
                  <a:solidFill>
                    <a:schemeClr val="bg1"/>
                  </a:soli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</a:effectLst>
                </a:rPr>
                <a:t>Staf</a:t>
              </a:r>
              <a:r>
                <a:rPr lang="en-US" sz="2800" b="1" dirty="0" smtClean="0">
                  <a:ln w="11430" cmpd="sng">
                    <a:solidFill>
                      <a:schemeClr val="bg1"/>
                    </a:solidFill>
                    <a:prstDash val="solid"/>
                    <a:miter lim="800000"/>
                  </a:ln>
                  <a:solidFill>
                    <a:schemeClr val="bg1"/>
                  </a:soli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</a:effectLst>
                </a:rPr>
                <a:t> </a:t>
              </a:r>
              <a:r>
                <a:rPr lang="en-US" sz="2800" b="1" dirty="0" err="1" smtClean="0">
                  <a:ln w="11430" cmpd="sng">
                    <a:solidFill>
                      <a:schemeClr val="bg1"/>
                    </a:solidFill>
                    <a:prstDash val="solid"/>
                    <a:miter lim="800000"/>
                  </a:ln>
                  <a:solidFill>
                    <a:schemeClr val="bg1"/>
                  </a:soli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</a:effectLst>
                </a:rPr>
                <a:t>Perpustakaan</a:t>
              </a:r>
              <a:endParaRPr lang="en-US" sz="2800" dirty="0">
                <a:ln w="1143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1828800" y="-16096714"/>
            <a:ext cx="7315200" cy="1609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1" dirty="0" smtClean="0"/>
              <a:t>KEPALA</a:t>
            </a:r>
            <a:r>
              <a:rPr lang="en-US" sz="1600" dirty="0" smtClean="0"/>
              <a:t>             : DRA. LABIBAH, MLIS.</a:t>
            </a:r>
          </a:p>
          <a:p>
            <a:pPr algn="r"/>
            <a:r>
              <a:rPr lang="en-US" sz="1600" b="1" dirty="0" smtClean="0"/>
              <a:t>WAKIL KEPALA</a:t>
            </a:r>
            <a:r>
              <a:rPr lang="en-US" sz="1600" dirty="0" smtClean="0"/>
              <a:t>  : SRI ASTUTI, SIP. MIP</a:t>
            </a:r>
          </a:p>
          <a:p>
            <a:pPr algn="r"/>
            <a:r>
              <a:rPr lang="en-US" sz="1600" dirty="0" smtClean="0"/>
              <a:t> </a:t>
            </a:r>
          </a:p>
          <a:p>
            <a:pPr algn="r"/>
            <a:r>
              <a:rPr lang="en-US" sz="1600" b="1" dirty="0" smtClean="0"/>
              <a:t>KOORDINATOR BIDANG</a:t>
            </a:r>
            <a:endParaRPr lang="en-US" sz="1600" dirty="0" smtClean="0"/>
          </a:p>
          <a:p>
            <a:pPr algn="r"/>
            <a:r>
              <a:rPr lang="en-US" sz="1600" dirty="0" smtClean="0"/>
              <a:t>KOBID LAYANAN PEMUSTAKA                 : DRA. IDA NUR'AINI HADNA, M.PD.</a:t>
            </a:r>
          </a:p>
          <a:p>
            <a:pPr algn="r"/>
            <a:r>
              <a:rPr lang="en-US" sz="1600" dirty="0" smtClean="0"/>
              <a:t>KOBID LAYANAN TEKNIS                          : WIDYASTUTI KARTINI, S.SOS.</a:t>
            </a:r>
          </a:p>
          <a:p>
            <a:pPr algn="r"/>
            <a:r>
              <a:rPr lang="en-US" sz="1600" dirty="0" smtClean="0"/>
              <a:t>KOBID LAYANAN TEKNOLOGI INFORMASI  : DRS. BAMBANG HERU NURWOTO</a:t>
            </a:r>
          </a:p>
          <a:p>
            <a:pPr algn="r"/>
            <a:endParaRPr lang="en-US" sz="1600" b="1" dirty="0" smtClean="0"/>
          </a:p>
          <a:p>
            <a:pPr algn="r"/>
            <a:r>
              <a:rPr lang="en-US" sz="1600" b="1" dirty="0" smtClean="0"/>
              <a:t>KOORDINATOR URUSAN</a:t>
            </a:r>
            <a:endParaRPr lang="en-US" sz="1600" dirty="0" smtClean="0"/>
          </a:p>
          <a:p>
            <a:pPr algn="r"/>
            <a:r>
              <a:rPr lang="en-US" sz="1600" b="1" dirty="0" smtClean="0"/>
              <a:t>KOUR UMUM  :  </a:t>
            </a:r>
            <a:r>
              <a:rPr lang="en-US" sz="1600" dirty="0" smtClean="0"/>
              <a:t>AGUNG ARIDUNTA HERUMURTI, SH</a:t>
            </a:r>
            <a:br>
              <a:rPr lang="en-US" sz="1600" dirty="0" smtClean="0"/>
            </a:br>
            <a:r>
              <a:rPr lang="en-US" sz="1600" dirty="0" smtClean="0"/>
              <a:t>STAF :</a:t>
            </a:r>
          </a:p>
          <a:p>
            <a:pPr algn="r"/>
            <a:r>
              <a:rPr lang="en-US" sz="1600" dirty="0" smtClean="0"/>
              <a:t>ASIH HIDAYATI YULI ASTARI</a:t>
            </a:r>
          </a:p>
          <a:p>
            <a:pPr algn="r"/>
            <a:r>
              <a:rPr lang="en-US" sz="1600" dirty="0" smtClean="0"/>
              <a:t>ISMIYATIN</a:t>
            </a:r>
          </a:p>
          <a:p>
            <a:pPr algn="r"/>
            <a:r>
              <a:rPr lang="en-US" sz="1600" dirty="0" smtClean="0"/>
              <a:t>MINTO WARSONO</a:t>
            </a:r>
          </a:p>
          <a:p>
            <a:pPr algn="r"/>
            <a:endParaRPr lang="en-US" sz="1600" dirty="0" smtClean="0"/>
          </a:p>
          <a:p>
            <a:pPr algn="r"/>
            <a:r>
              <a:rPr lang="en-US" sz="1600" b="1" dirty="0" smtClean="0"/>
              <a:t>KOUR INFORMASI</a:t>
            </a:r>
            <a:r>
              <a:rPr lang="en-US" sz="1600" dirty="0" smtClean="0"/>
              <a:t> : HJ. ISROWIYANTI, S.AG., SS.</a:t>
            </a:r>
          </a:p>
          <a:p>
            <a:pPr algn="r"/>
            <a:r>
              <a:rPr lang="en-US" sz="1600" dirty="0" smtClean="0"/>
              <a:t>STAF :</a:t>
            </a:r>
          </a:p>
          <a:p>
            <a:pPr algn="r"/>
            <a:r>
              <a:rPr lang="en-US" sz="1600" dirty="0" smtClean="0"/>
              <a:t>BADRIYAH</a:t>
            </a:r>
          </a:p>
          <a:p>
            <a:pPr algn="r"/>
            <a:r>
              <a:rPr lang="en-US" sz="1600" dirty="0" smtClean="0"/>
              <a:t>ROHYATI</a:t>
            </a:r>
          </a:p>
          <a:p>
            <a:pPr algn="r"/>
            <a:r>
              <a:rPr lang="en-US" sz="1600" dirty="0" smtClean="0"/>
              <a:t>TRIONO</a:t>
            </a:r>
          </a:p>
          <a:p>
            <a:pPr algn="r"/>
            <a:endParaRPr lang="en-US" sz="1600" dirty="0" smtClean="0"/>
          </a:p>
          <a:p>
            <a:pPr algn="r"/>
            <a:endParaRPr lang="en-US" sz="1600" dirty="0" smtClean="0"/>
          </a:p>
          <a:p>
            <a:pPr algn="r"/>
            <a:endParaRPr lang="en-US" sz="1600" dirty="0" smtClean="0"/>
          </a:p>
          <a:p>
            <a:pPr algn="r"/>
            <a:r>
              <a:rPr lang="en-US" sz="1600" b="1" dirty="0" smtClean="0"/>
              <a:t>KOUR PENGEMBANGAN DAN PEMELIHARAAN BAHAN PUSTAKA</a:t>
            </a:r>
            <a:r>
              <a:rPr lang="en-US" sz="1600" dirty="0" smtClean="0"/>
              <a:t>: </a:t>
            </a:r>
          </a:p>
          <a:p>
            <a:pPr algn="r"/>
            <a:r>
              <a:rPr lang="en-US" sz="1600" dirty="0" smtClean="0"/>
              <a:t>DRA. KHUSNUL KHOTIMAH, SS., M.IP.</a:t>
            </a:r>
          </a:p>
          <a:p>
            <a:pPr algn="r"/>
            <a:r>
              <a:rPr lang="en-US" sz="1600" dirty="0" smtClean="0"/>
              <a:t>STAF :</a:t>
            </a:r>
          </a:p>
          <a:p>
            <a:pPr algn="r"/>
            <a:r>
              <a:rPr lang="en-US" sz="1600" dirty="0" smtClean="0"/>
              <a:t>SITI PAMULARSIH, S.SOS., S.IPI</a:t>
            </a:r>
          </a:p>
          <a:p>
            <a:pPr algn="r"/>
            <a:r>
              <a:rPr lang="en-US" sz="1600" dirty="0" smtClean="0"/>
              <a:t>KHOIRUNNISA ETIKASARI, SIP., MIP</a:t>
            </a:r>
          </a:p>
          <a:p>
            <a:pPr algn="r"/>
            <a:r>
              <a:rPr lang="en-US" sz="1600" dirty="0" smtClean="0"/>
              <a:t>SRI SUDARWATI</a:t>
            </a:r>
          </a:p>
          <a:p>
            <a:pPr algn="r"/>
            <a:r>
              <a:rPr lang="en-US" sz="1600" dirty="0" smtClean="0"/>
              <a:t>M. SYAMSUDDIN</a:t>
            </a:r>
          </a:p>
          <a:p>
            <a:pPr algn="r"/>
            <a:r>
              <a:rPr lang="en-US" sz="1600" dirty="0" smtClean="0"/>
              <a:t>SUHARDI WIDODO</a:t>
            </a:r>
          </a:p>
          <a:p>
            <a:pPr algn="r"/>
            <a:r>
              <a:rPr lang="en-US" sz="1600" dirty="0" smtClean="0"/>
              <a:t>UMAR SANTOSO</a:t>
            </a:r>
          </a:p>
          <a:p>
            <a:pPr algn="r"/>
            <a:endParaRPr lang="en-US" sz="1600" dirty="0" smtClean="0"/>
          </a:p>
          <a:p>
            <a:pPr algn="r"/>
            <a:endParaRPr lang="en-US" sz="1600" dirty="0" smtClean="0"/>
          </a:p>
          <a:p>
            <a:pPr algn="r"/>
            <a:r>
              <a:rPr lang="en-US" sz="1600" b="1" dirty="0" smtClean="0"/>
              <a:t>KAUR SISTEM INFORMASI DAN JARINGAN</a:t>
            </a:r>
            <a:r>
              <a:rPr lang="en-US" sz="1600" dirty="0" smtClean="0"/>
              <a:t> : EDI PRASETYA, S.KOM</a:t>
            </a:r>
          </a:p>
          <a:p>
            <a:pPr algn="r"/>
            <a:r>
              <a:rPr lang="en-US" sz="1600" dirty="0" smtClean="0"/>
              <a:t>STAF :</a:t>
            </a:r>
          </a:p>
          <a:p>
            <a:pPr algn="r"/>
            <a:r>
              <a:rPr lang="en-US" sz="1600" dirty="0" smtClean="0"/>
              <a:t>FATCHUL HIJRIH, S.KOM.</a:t>
            </a:r>
          </a:p>
          <a:p>
            <a:pPr algn="r"/>
            <a:r>
              <a:rPr lang="en-US" sz="1600" dirty="0" smtClean="0"/>
              <a:t>MIFTAKHUL YAZID FUADI, SIP.</a:t>
            </a:r>
          </a:p>
          <a:p>
            <a:pPr algn="r"/>
            <a:endParaRPr lang="en-US" sz="1600" dirty="0" smtClean="0"/>
          </a:p>
          <a:p>
            <a:pPr algn="r"/>
            <a:r>
              <a:rPr lang="en-US" sz="1600" b="1" dirty="0" smtClean="0"/>
              <a:t>KAUR PENGOLAHAN KOLEKSI</a:t>
            </a:r>
            <a:r>
              <a:rPr lang="en-US" sz="1600" dirty="0" smtClean="0"/>
              <a:t> : DRA. IRHMANY</a:t>
            </a:r>
          </a:p>
          <a:p>
            <a:pPr algn="r"/>
            <a:r>
              <a:rPr lang="en-US" sz="1600" dirty="0" smtClean="0"/>
              <a:t>STAF :</a:t>
            </a:r>
          </a:p>
          <a:p>
            <a:pPr algn="r"/>
            <a:r>
              <a:rPr lang="en-US" sz="1600" dirty="0" smtClean="0"/>
              <a:t>DRS. MOH. TANTOWI, M.SI</a:t>
            </a:r>
            <a:br>
              <a:rPr lang="en-US" sz="1600" dirty="0" smtClean="0"/>
            </a:br>
            <a:r>
              <a:rPr lang="en-US" sz="1600" dirty="0" smtClean="0"/>
              <a:t>RETNO JUMILAH, SH.</a:t>
            </a:r>
          </a:p>
          <a:p>
            <a:pPr algn="r"/>
            <a:r>
              <a:rPr lang="en-US" sz="1600" dirty="0" smtClean="0"/>
              <a:t>MUHAMMAD WARSUN, S.PDI</a:t>
            </a:r>
          </a:p>
          <a:p>
            <a:pPr algn="r"/>
            <a:endParaRPr lang="en-US" sz="1600" dirty="0" smtClean="0"/>
          </a:p>
          <a:p>
            <a:pPr algn="r"/>
            <a:endParaRPr lang="en-US" sz="1600" dirty="0" smtClean="0"/>
          </a:p>
          <a:p>
            <a:pPr algn="r"/>
            <a:r>
              <a:rPr lang="en-US" sz="1600" b="1" dirty="0" smtClean="0"/>
              <a:t>KAUR REPOSITORY DIGITAL</a:t>
            </a:r>
            <a:r>
              <a:rPr lang="en-US" sz="1600" dirty="0" smtClean="0"/>
              <a:t> : SUGENG HARIANTO, SIP.</a:t>
            </a:r>
          </a:p>
          <a:p>
            <a:pPr algn="r"/>
            <a:r>
              <a:rPr lang="en-US" sz="1600" dirty="0" smtClean="0"/>
              <a:t>STAF :</a:t>
            </a:r>
          </a:p>
          <a:p>
            <a:pPr algn="r"/>
            <a:r>
              <a:rPr lang="en-US" sz="1600" dirty="0" smtClean="0"/>
              <a:t>MIFTAHUL ULUM, S.KOM</a:t>
            </a:r>
          </a:p>
          <a:p>
            <a:pPr algn="r"/>
            <a:r>
              <a:rPr lang="en-US" sz="1600" dirty="0" smtClean="0"/>
              <a:t>ZAENAL ARIFIN, S.SOS.I.,S.IPI.</a:t>
            </a:r>
          </a:p>
          <a:p>
            <a:pPr algn="r"/>
            <a:endParaRPr lang="en-US" sz="1600" dirty="0" smtClean="0"/>
          </a:p>
          <a:p>
            <a:pPr algn="r"/>
            <a:r>
              <a:rPr lang="en-US" sz="1600" b="1" dirty="0" smtClean="0"/>
              <a:t>KAUR  REFERENSI DAN SERIAL</a:t>
            </a:r>
            <a:r>
              <a:rPr lang="en-US" sz="1600" dirty="0" smtClean="0"/>
              <a:t> : WAHYANI, S.AG.,M.IP</a:t>
            </a:r>
          </a:p>
          <a:p>
            <a:pPr algn="r"/>
            <a:r>
              <a:rPr lang="en-US" sz="1600" dirty="0" smtClean="0"/>
              <a:t>STAF  :  </a:t>
            </a:r>
          </a:p>
          <a:p>
            <a:pPr algn="r"/>
            <a:r>
              <a:rPr lang="en-US" sz="1600" dirty="0" smtClean="0"/>
              <a:t>PUJI HARTATI, S.IP</a:t>
            </a:r>
          </a:p>
          <a:p>
            <a:pPr algn="r"/>
            <a:r>
              <a:rPr lang="en-US" sz="1600" dirty="0" smtClean="0"/>
              <a:t>ETTY NURHAYATI</a:t>
            </a:r>
          </a:p>
          <a:p>
            <a:pPr algn="r"/>
            <a:r>
              <a:rPr lang="en-US" sz="1600" dirty="0" smtClean="0"/>
              <a:t>HJ. DRA. RETNO WURI W</a:t>
            </a:r>
          </a:p>
          <a:p>
            <a:pPr algn="r"/>
            <a:endParaRPr lang="en-US" sz="1600" dirty="0" smtClean="0"/>
          </a:p>
          <a:p>
            <a:pPr algn="r"/>
            <a:r>
              <a:rPr lang="en-US" sz="1600" b="1" dirty="0" smtClean="0"/>
              <a:t>KAUR SIRKULASI</a:t>
            </a:r>
            <a:r>
              <a:rPr lang="en-US" sz="1600" dirty="0" smtClean="0"/>
              <a:t> : SRI LESTARI, M.IP</a:t>
            </a:r>
          </a:p>
          <a:p>
            <a:pPr algn="r"/>
            <a:r>
              <a:rPr lang="en-US" sz="1600" dirty="0" smtClean="0"/>
              <a:t>STAF :</a:t>
            </a:r>
          </a:p>
          <a:p>
            <a:pPr algn="r"/>
            <a:r>
              <a:rPr lang="en-US" sz="1600" dirty="0" smtClean="0"/>
              <a:t>HARNIYATI, S.H</a:t>
            </a:r>
          </a:p>
          <a:p>
            <a:pPr algn="r"/>
            <a:r>
              <a:rPr lang="en-US" sz="1600" dirty="0" smtClean="0"/>
              <a:t>SUHARDI, S.SOS</a:t>
            </a:r>
          </a:p>
          <a:p>
            <a:pPr algn="r"/>
            <a:r>
              <a:rPr lang="en-US" sz="1600" dirty="0" smtClean="0"/>
              <a:t>H. A. DALDIRI, S.SOS (LAYANAN CORNER)</a:t>
            </a:r>
          </a:p>
          <a:p>
            <a:pPr algn="r"/>
            <a:r>
              <a:rPr lang="en-US" sz="1600" dirty="0" smtClean="0"/>
              <a:t>NUR ARIFIN</a:t>
            </a:r>
          </a:p>
          <a:p>
            <a:pPr algn="r"/>
            <a:r>
              <a:rPr lang="en-US" sz="1600" dirty="0" smtClean="0"/>
              <a:t>NGADIMAN</a:t>
            </a:r>
          </a:p>
          <a:p>
            <a:pPr algn="r"/>
            <a:r>
              <a:rPr lang="en-US" sz="1600" dirty="0" smtClean="0"/>
              <a:t>BASUKI EFFENDI. S.SOS</a:t>
            </a:r>
          </a:p>
        </p:txBody>
      </p:sp>
      <p:pic>
        <p:nvPicPr>
          <p:cNvPr id="20" name="Picture 19" descr="IMG_18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0" y="927100"/>
            <a:ext cx="5956203" cy="3263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" name="Group 15"/>
          <p:cNvGrpSpPr/>
          <p:nvPr/>
        </p:nvGrpSpPr>
        <p:grpSpPr>
          <a:xfrm>
            <a:off x="9829802" y="4934776"/>
            <a:ext cx="5196857" cy="1161224"/>
            <a:chOff x="7296402" y="2057400"/>
            <a:chExt cx="5196855" cy="1161224"/>
          </a:xfrm>
          <a:solidFill>
            <a:schemeClr val="bg1"/>
          </a:solidFill>
        </p:grpSpPr>
        <p:pic>
          <p:nvPicPr>
            <p:cNvPr id="17" name="Picture 16" descr="url 2.pn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296402" y="2667000"/>
              <a:ext cx="551624" cy="551624"/>
            </a:xfrm>
            <a:prstGeom prst="rect">
              <a:avLst/>
            </a:prstGeom>
            <a:grpFill/>
          </p:spPr>
        </p:pic>
        <p:sp>
          <p:nvSpPr>
            <p:cNvPr id="25" name="TextBox 24"/>
            <p:cNvSpPr txBox="1"/>
            <p:nvPr/>
          </p:nvSpPr>
          <p:spPr>
            <a:xfrm>
              <a:off x="7835322" y="2743200"/>
              <a:ext cx="1444626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@</a:t>
              </a:r>
              <a:r>
                <a:rPr lang="en-US" dirty="0" err="1" smtClean="0">
                  <a:latin typeface="Arial" pitchFamily="34" charset="0"/>
                  <a:cs typeface="Arial" pitchFamily="34" charset="0"/>
                </a:rPr>
                <a:t>uinjogjalib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829802" y="2133600"/>
              <a:ext cx="4663455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@</a:t>
              </a:r>
              <a:r>
                <a:rPr lang="en-US" dirty="0" err="1" smtClean="0">
                  <a:latin typeface="Arial" pitchFamily="34" charset="0"/>
                  <a:cs typeface="Arial" pitchFamily="34" charset="0"/>
                </a:rPr>
                <a:t>perpustakaanuinsunankalijagayogyakarta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2" name="Picture 31" descr="url.pn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296402" y="2057400"/>
              <a:ext cx="533400" cy="533400"/>
            </a:xfrm>
            <a:prstGeom prst="rect">
              <a:avLst/>
            </a:prstGeom>
            <a:grpFill/>
          </p:spPr>
        </p:pic>
      </p:grpSp>
      <p:sp>
        <p:nvSpPr>
          <p:cNvPr id="40" name="TextBox 39"/>
          <p:cNvSpPr txBox="1"/>
          <p:nvPr/>
        </p:nvSpPr>
        <p:spPr>
          <a:xfrm>
            <a:off x="3124200" y="3962400"/>
            <a:ext cx="5298245" cy="110799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TERIMA KASIH</a:t>
            </a:r>
            <a:endParaRPr lang="en-US" sz="36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500"/>
                            </p:stCondLst>
                            <p:childTnLst>
                              <p:par>
                                <p:cTn id="1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41054E-6 L -0.7842 -0.0041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2" y="-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tinyOldPaper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28600" y="1219200"/>
            <a:ext cx="8276023" cy="563880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0" y="381000"/>
            <a:ext cx="9144000" cy="9144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828800" y="533400"/>
            <a:ext cx="5867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gency FB" pitchFamily="34" charset="0"/>
              </a:rPr>
              <a:t>TUJUAN </a:t>
            </a:r>
            <a:r>
              <a:rPr lang="en-US" sz="4000" b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</a:rPr>
              <a:t>USER EDUCATION</a:t>
            </a:r>
            <a:endParaRPr lang="en-US" sz="4000" b="1" spc="3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gency FB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38200" y="2032101"/>
            <a:ext cx="7239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id-ID" sz="2000" dirty="0" smtClean="0"/>
              <a:t>Memperkenalkan berbagai layanan dan fasilitas perpustakaan.</a:t>
            </a:r>
            <a:endParaRPr lang="en-US" sz="20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id-ID" sz="2000" dirty="0" smtClean="0"/>
              <a:t>Memotivasi mahasiswa baru untuk memanfaatkan fasilitas dan layanan perpustakaan secara optimal.</a:t>
            </a:r>
            <a:endParaRPr lang="en-US" sz="20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id-ID" sz="2000" dirty="0" smtClean="0"/>
              <a:t>Membimbing mahasiswa baru dalam pemanfaatan berbagai sumber informasi baik tercetak maupun elektronik.</a:t>
            </a:r>
            <a:endParaRPr lang="en-US" sz="20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id-ID" sz="2000" dirty="0" smtClean="0"/>
              <a:t>Membangun komunikasi yang baik dan harmonis antara pustakawan dan mahasiswa baru.</a:t>
            </a:r>
            <a:endParaRPr lang="en-US" sz="2000" dirty="0"/>
          </a:p>
        </p:txBody>
      </p:sp>
      <p:pic>
        <p:nvPicPr>
          <p:cNvPr id="7" name="Kenny G - Endless Lov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6612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0000" numSld="21" showWhenStopped="0">
                <p:cTn id="24" repeatCount="25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8" grpId="0" animBg="1"/>
      <p:bldP spid="12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tinyOldPaper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04800" y="1219200"/>
            <a:ext cx="8276023" cy="563880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0" y="381000"/>
            <a:ext cx="9144000" cy="9144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981200" y="533400"/>
            <a:ext cx="5715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/>
              </a:rPr>
              <a:t>DEFINISI </a:t>
            </a:r>
            <a:r>
              <a:rPr lang="en-US" sz="4000" b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/>
              </a:rPr>
              <a:t>PERPUSTAKAAN</a:t>
            </a:r>
            <a:endParaRPr lang="en-US" sz="3600" b="1" dirty="0" smtClean="0">
              <a:ln w="1841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gency FB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38200" y="2133602"/>
            <a:ext cx="6400800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2000" dirty="0" smtClean="0">
                <a:latin typeface="Arial" pitchFamily="34" charset="0"/>
                <a:cs typeface="Arial" pitchFamily="34" charset="0"/>
              </a:rPr>
              <a:t>adalah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institusi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pengelola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koleksi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karya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tulis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karya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cetak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atau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karya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rekam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secara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profesional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sistem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baku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guna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memenuhi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kebutuhan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pendidikan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penelitian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pelestarian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informasi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rekreasi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para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pemustaka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2000" dirty="0" smtClean="0"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err="1" smtClean="0">
                <a:cs typeface="Arial" pitchFamily="34" charset="0"/>
              </a:rPr>
              <a:t>Sumber</a:t>
            </a:r>
            <a:r>
              <a:rPr lang="en-US" dirty="0" smtClean="0">
                <a:cs typeface="Arial" pitchFamily="34" charset="0"/>
              </a:rPr>
              <a:t> : </a:t>
            </a:r>
            <a:r>
              <a:rPr lang="en-US" dirty="0" err="1" smtClean="0">
                <a:cs typeface="Arial" pitchFamily="34" charset="0"/>
              </a:rPr>
              <a:t>Pasal</a:t>
            </a:r>
            <a:r>
              <a:rPr lang="en-US" dirty="0" smtClean="0">
                <a:cs typeface="Arial" pitchFamily="34" charset="0"/>
              </a:rPr>
              <a:t> 1 UU </a:t>
            </a:r>
            <a:r>
              <a:rPr lang="en-US" dirty="0" err="1" smtClean="0">
                <a:cs typeface="Arial" pitchFamily="34" charset="0"/>
              </a:rPr>
              <a:t>Perpustakaan</a:t>
            </a:r>
            <a:r>
              <a:rPr lang="en-US" dirty="0" smtClean="0">
                <a:cs typeface="Arial" pitchFamily="34" charset="0"/>
              </a:rPr>
              <a:t> </a:t>
            </a:r>
            <a:r>
              <a:rPr lang="en-US" dirty="0" err="1" smtClean="0">
                <a:cs typeface="Arial" pitchFamily="34" charset="0"/>
              </a:rPr>
              <a:t>Nomor</a:t>
            </a:r>
            <a:r>
              <a:rPr lang="en-US" dirty="0" smtClean="0">
                <a:cs typeface="Arial" pitchFamily="34" charset="0"/>
              </a:rPr>
              <a:t> 43 </a:t>
            </a:r>
            <a:r>
              <a:rPr lang="en-US" dirty="0" err="1" smtClean="0">
                <a:cs typeface="Arial" pitchFamily="34" charset="0"/>
              </a:rPr>
              <a:t>Tahun</a:t>
            </a:r>
            <a:r>
              <a:rPr lang="en-US" dirty="0" smtClean="0">
                <a:cs typeface="Arial" pitchFamily="34" charset="0"/>
              </a:rPr>
              <a:t> 2007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2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tinyOldPaper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28600" y="1219200"/>
            <a:ext cx="8276023" cy="563880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0" y="304800"/>
            <a:ext cx="9144000" cy="9144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600200" y="457200"/>
            <a:ext cx="6019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/>
              </a:rPr>
              <a:t>FUNGSI</a:t>
            </a:r>
            <a:r>
              <a:rPr lang="en-US" sz="4000" b="1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"/>
              </a:rPr>
              <a:t> </a:t>
            </a:r>
            <a:r>
              <a:rPr lang="en-US" sz="4000" b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/>
              </a:rPr>
              <a:t>PERPUSTAKAAN</a:t>
            </a:r>
            <a:endParaRPr lang="en-US" sz="3600" b="1" dirty="0" smtClean="0">
              <a:ln w="1841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gency FB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219200" y="2057401"/>
            <a:ext cx="57912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284163" algn="l"/>
              </a:tabLst>
            </a:pPr>
            <a:r>
              <a:rPr lang="en-US" sz="2400" dirty="0" err="1" smtClean="0">
                <a:latin typeface="+mj-lt"/>
                <a:cs typeface="Arial" pitchFamily="34" charset="0"/>
              </a:rPr>
              <a:t>Perpustakaan</a:t>
            </a:r>
            <a:r>
              <a:rPr lang="en-US" sz="2400" dirty="0" smtClean="0">
                <a:latin typeface="+mj-lt"/>
                <a:cs typeface="Arial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itchFamily="34" charset="0"/>
              </a:rPr>
              <a:t>berfungsi</a:t>
            </a:r>
            <a:r>
              <a:rPr lang="en-US" sz="2400" dirty="0" smtClean="0">
                <a:latin typeface="+mj-lt"/>
                <a:cs typeface="Arial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itchFamily="34" charset="0"/>
              </a:rPr>
              <a:t>sebagai</a:t>
            </a:r>
            <a:r>
              <a:rPr lang="en-US" sz="2400" dirty="0" smtClean="0">
                <a:latin typeface="+mj-lt"/>
                <a:cs typeface="Arial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itchFamily="34" charset="0"/>
              </a:rPr>
              <a:t>wahana</a:t>
            </a:r>
            <a:r>
              <a:rPr lang="en-US" sz="2400" dirty="0" smtClean="0">
                <a:latin typeface="+mj-lt"/>
                <a:cs typeface="Arial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itchFamily="34" charset="0"/>
              </a:rPr>
              <a:t>pendidikan</a:t>
            </a:r>
            <a:r>
              <a:rPr lang="en-US" sz="2400" dirty="0" smtClean="0">
                <a:latin typeface="+mj-lt"/>
                <a:cs typeface="Arial" pitchFamily="34" charset="0"/>
              </a:rPr>
              <a:t>, </a:t>
            </a:r>
            <a:r>
              <a:rPr lang="en-US" sz="2400" dirty="0" err="1" smtClean="0">
                <a:latin typeface="+mj-lt"/>
                <a:cs typeface="Arial" pitchFamily="34" charset="0"/>
              </a:rPr>
              <a:t>penelitian</a:t>
            </a:r>
            <a:r>
              <a:rPr lang="en-US" sz="2400" dirty="0" smtClean="0">
                <a:latin typeface="+mj-lt"/>
                <a:cs typeface="Arial" pitchFamily="34" charset="0"/>
              </a:rPr>
              <a:t>, </a:t>
            </a:r>
            <a:r>
              <a:rPr lang="en-US" sz="2400" dirty="0" err="1" smtClean="0">
                <a:latin typeface="+mj-lt"/>
                <a:cs typeface="Arial" pitchFamily="34" charset="0"/>
              </a:rPr>
              <a:t>pelestarian</a:t>
            </a:r>
            <a:r>
              <a:rPr lang="en-US" sz="2400" dirty="0" smtClean="0">
                <a:latin typeface="+mj-lt"/>
                <a:cs typeface="Arial" pitchFamily="34" charset="0"/>
              </a:rPr>
              <a:t>, </a:t>
            </a:r>
            <a:r>
              <a:rPr lang="en-US" sz="2400" dirty="0" err="1" smtClean="0">
                <a:latin typeface="+mj-lt"/>
                <a:cs typeface="Arial" pitchFamily="34" charset="0"/>
              </a:rPr>
              <a:t>informasi</a:t>
            </a:r>
            <a:r>
              <a:rPr lang="en-US" sz="2400" dirty="0" smtClean="0">
                <a:latin typeface="+mj-lt"/>
                <a:cs typeface="Arial" pitchFamily="34" charset="0"/>
              </a:rPr>
              <a:t>, </a:t>
            </a:r>
            <a:r>
              <a:rPr lang="en-US" sz="2400" dirty="0" err="1" smtClean="0">
                <a:latin typeface="+mj-lt"/>
                <a:cs typeface="Arial" pitchFamily="34" charset="0"/>
              </a:rPr>
              <a:t>dan</a:t>
            </a:r>
            <a:r>
              <a:rPr lang="en-US" sz="2400" dirty="0" smtClean="0">
                <a:latin typeface="+mj-lt"/>
                <a:cs typeface="Arial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itchFamily="34" charset="0"/>
              </a:rPr>
              <a:t>rekreasi</a:t>
            </a:r>
            <a:r>
              <a:rPr lang="en-US" sz="2400" dirty="0" smtClean="0">
                <a:latin typeface="+mj-lt"/>
                <a:cs typeface="Arial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itchFamily="34" charset="0"/>
              </a:rPr>
              <a:t>untuk</a:t>
            </a:r>
            <a:r>
              <a:rPr lang="en-US" sz="2400" dirty="0" smtClean="0">
                <a:latin typeface="+mj-lt"/>
                <a:cs typeface="Arial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itchFamily="34" charset="0"/>
              </a:rPr>
              <a:t>meningkatkan</a:t>
            </a:r>
            <a:r>
              <a:rPr lang="en-US" sz="2400" dirty="0" smtClean="0">
                <a:latin typeface="+mj-lt"/>
                <a:cs typeface="Arial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itchFamily="34" charset="0"/>
              </a:rPr>
              <a:t>kecerdasan</a:t>
            </a:r>
            <a:r>
              <a:rPr lang="en-US" sz="2400" dirty="0" smtClean="0">
                <a:latin typeface="+mj-lt"/>
                <a:cs typeface="Arial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itchFamily="34" charset="0"/>
              </a:rPr>
              <a:t>dan</a:t>
            </a:r>
            <a:r>
              <a:rPr lang="en-US" sz="2400" dirty="0" smtClean="0">
                <a:latin typeface="+mj-lt"/>
                <a:cs typeface="Arial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itchFamily="34" charset="0"/>
              </a:rPr>
              <a:t>keberdayaan</a:t>
            </a:r>
            <a:r>
              <a:rPr lang="en-US" sz="2400" dirty="0" smtClean="0">
                <a:latin typeface="+mj-lt"/>
                <a:cs typeface="Arial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itchFamily="34" charset="0"/>
              </a:rPr>
              <a:t>bangsa</a:t>
            </a:r>
            <a:endParaRPr lang="en-US" sz="2400" dirty="0" smtClean="0">
              <a:latin typeface="+mj-lt"/>
              <a:cs typeface="Arial" pitchFamily="34" charset="0"/>
            </a:endParaRPr>
          </a:p>
          <a:p>
            <a:pPr algn="just">
              <a:lnSpc>
                <a:spcPct val="150000"/>
              </a:lnSpc>
              <a:tabLst>
                <a:tab pos="284163" algn="l"/>
              </a:tabLst>
            </a:pPr>
            <a:endParaRPr lang="en-US" sz="2400" dirty="0" smtClean="0">
              <a:latin typeface="+mj-lt"/>
              <a:cs typeface="Arial" pitchFamily="34" charset="0"/>
            </a:endParaRPr>
          </a:p>
          <a:p>
            <a:pPr algn="just">
              <a:lnSpc>
                <a:spcPct val="150000"/>
              </a:lnSpc>
              <a:tabLst>
                <a:tab pos="284163" algn="l"/>
              </a:tabLst>
            </a:pPr>
            <a:r>
              <a:rPr lang="en-US" sz="2400" baseline="-25000" dirty="0" err="1" smtClean="0">
                <a:latin typeface="+mj-lt"/>
                <a:cs typeface="Arial" pitchFamily="34" charset="0"/>
              </a:rPr>
              <a:t>Sumber</a:t>
            </a:r>
            <a:r>
              <a:rPr lang="en-US" sz="2400" baseline="-25000" dirty="0" smtClean="0">
                <a:latin typeface="+mj-lt"/>
                <a:cs typeface="Arial" pitchFamily="34" charset="0"/>
              </a:rPr>
              <a:t> : </a:t>
            </a:r>
            <a:r>
              <a:rPr lang="en-US" sz="2400" baseline="-25000" dirty="0" err="1" smtClean="0">
                <a:latin typeface="+mj-lt"/>
                <a:cs typeface="Arial" pitchFamily="34" charset="0"/>
              </a:rPr>
              <a:t>Pasal</a:t>
            </a:r>
            <a:r>
              <a:rPr lang="en-US" sz="2400" baseline="-25000" dirty="0" smtClean="0">
                <a:latin typeface="+mj-lt"/>
                <a:cs typeface="Arial" pitchFamily="34" charset="0"/>
              </a:rPr>
              <a:t> 3 UU </a:t>
            </a:r>
            <a:r>
              <a:rPr lang="en-US" sz="2400" baseline="-25000" dirty="0" err="1" smtClean="0">
                <a:latin typeface="+mj-lt"/>
                <a:cs typeface="Arial" pitchFamily="34" charset="0"/>
              </a:rPr>
              <a:t>Perpustakaan</a:t>
            </a:r>
            <a:r>
              <a:rPr lang="en-US" sz="2400" baseline="-25000" dirty="0" smtClean="0">
                <a:latin typeface="+mj-lt"/>
                <a:cs typeface="Arial" pitchFamily="34" charset="0"/>
              </a:rPr>
              <a:t> </a:t>
            </a:r>
            <a:r>
              <a:rPr lang="en-US" sz="2400" baseline="-25000" dirty="0" err="1" smtClean="0">
                <a:latin typeface="+mj-lt"/>
                <a:cs typeface="Arial" pitchFamily="34" charset="0"/>
              </a:rPr>
              <a:t>Nomor</a:t>
            </a:r>
            <a:r>
              <a:rPr lang="en-US" sz="2400" baseline="-25000" dirty="0" smtClean="0">
                <a:latin typeface="+mj-lt"/>
                <a:cs typeface="Arial" pitchFamily="34" charset="0"/>
              </a:rPr>
              <a:t> 43 </a:t>
            </a:r>
            <a:r>
              <a:rPr lang="en-US" sz="2400" baseline="-25000" dirty="0" err="1" smtClean="0">
                <a:latin typeface="+mj-lt"/>
                <a:cs typeface="Arial" pitchFamily="34" charset="0"/>
              </a:rPr>
              <a:t>Tahun</a:t>
            </a:r>
            <a:r>
              <a:rPr lang="en-US" sz="2400" baseline="-25000" dirty="0" smtClean="0">
                <a:latin typeface="+mj-lt"/>
                <a:cs typeface="Arial" pitchFamily="34" charset="0"/>
              </a:rPr>
              <a:t> 2007</a:t>
            </a:r>
            <a:endParaRPr lang="en-US" sz="2400" baseline="-25000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2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tinyOldPaper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28600" y="1219200"/>
            <a:ext cx="8276023" cy="563880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0" y="304800"/>
            <a:ext cx="9144000" cy="9144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33400" y="457200"/>
            <a:ext cx="8458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/>
              </a:rPr>
              <a:t>PERPUSTAKAAN  </a:t>
            </a:r>
            <a:r>
              <a:rPr lang="en-US" sz="3600" b="1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/>
              </a:rPr>
              <a:t>UIN SUNAN KALIJAGA</a:t>
            </a:r>
            <a:endParaRPr lang="en-US" sz="3600" b="1" dirty="0" smtClean="0">
              <a:ln w="1841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gency FB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85800" y="1958638"/>
            <a:ext cx="72390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VISI</a:t>
            </a:r>
          </a:p>
          <a:p>
            <a:r>
              <a:rPr lang="en-US" sz="2000" dirty="0" smtClean="0"/>
              <a:t>Mengembangkan Perpustakaan UIN Sunan Kalijaga sebagai perpustakaan penelitian berbasis keislaman dan keilmuan.</a:t>
            </a:r>
          </a:p>
          <a:p>
            <a:endParaRPr lang="en-US" sz="1600" b="1" dirty="0" smtClean="0"/>
          </a:p>
          <a:p>
            <a:r>
              <a:rPr lang="en-US" sz="2400" b="1" dirty="0" smtClean="0"/>
              <a:t>MISI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Mengembangkan sumber-sumber belajar yang unggul dalam bidang keislaman dan keilmuan.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Meningkatkan akses ke sumber-sumber penelitian dalam bidang keislaman dan keilmuan berbasis teknologi informasi.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Meningkatkan kualitas layanan prima yang sesuai dengan perkembangan teknologi informasi.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Memperkuat hubungan kerja sama dengan lembaga terkait untuk meningkatkan akses ke sumber-sumber yang relevan.</a:t>
            </a:r>
            <a:endParaRPr lang="en-US" sz="2000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2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46"/>
          <p:cNvGrpSpPr/>
          <p:nvPr/>
        </p:nvGrpSpPr>
        <p:grpSpPr>
          <a:xfrm>
            <a:off x="3276600" y="3581400"/>
            <a:ext cx="381000" cy="838200"/>
            <a:chOff x="3276600" y="3581400"/>
            <a:chExt cx="381000" cy="838200"/>
          </a:xfrm>
        </p:grpSpPr>
        <p:sp>
          <p:nvSpPr>
            <p:cNvPr id="22" name="Rectangle 21"/>
            <p:cNvSpPr/>
            <p:nvPr/>
          </p:nvSpPr>
          <p:spPr>
            <a:xfrm>
              <a:off x="3276600" y="3581400"/>
              <a:ext cx="152400" cy="8382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505200" y="3581400"/>
              <a:ext cx="152400" cy="8382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304800" y="1828800"/>
            <a:ext cx="1984248" cy="1981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304800" y="2057400"/>
            <a:ext cx="1981200" cy="400110"/>
          </a:xfrm>
          <a:prstGeom prst="rect">
            <a:avLst/>
          </a:prstGeom>
          <a:solidFill>
            <a:srgbClr val="00A8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  <a:cs typeface="Aharoni" pitchFamily="2" charset="-79"/>
              </a:rPr>
              <a:t>Senin - Kamis</a:t>
            </a:r>
            <a:endParaRPr lang="en-US" sz="2000" dirty="0">
              <a:solidFill>
                <a:schemeClr val="bg1"/>
              </a:solidFill>
              <a:latin typeface="Batang" pitchFamily="18" charset="-127"/>
              <a:ea typeface="Batang" pitchFamily="18" charset="-127"/>
              <a:cs typeface="Aharoni" pitchFamily="2" charset="-79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38200" y="2612648"/>
            <a:ext cx="990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08.00</a:t>
            </a:r>
          </a:p>
          <a:p>
            <a:endParaRPr lang="en-US" sz="400" b="1" dirty="0" smtClean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19.00</a:t>
            </a:r>
            <a:endParaRPr lang="en-US" sz="24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7" name="Picture 36" descr="fd_5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58000" y="4114800"/>
            <a:ext cx="1941286" cy="1524000"/>
          </a:xfrm>
          <a:prstGeom prst="rect">
            <a:avLst/>
          </a:prstGeom>
        </p:spPr>
      </p:pic>
      <p:sp>
        <p:nvSpPr>
          <p:cNvPr id="38" name="Rounded Rectangle 37"/>
          <p:cNvSpPr/>
          <p:nvPr/>
        </p:nvSpPr>
        <p:spPr>
          <a:xfrm>
            <a:off x="2362200" y="4114800"/>
            <a:ext cx="2286000" cy="1066800"/>
          </a:xfrm>
          <a:prstGeom prst="roundRect">
            <a:avLst/>
          </a:prstGeom>
          <a:solidFill>
            <a:schemeClr val="bg1"/>
          </a:solidFill>
          <a:ln w="57150" cmpd="dbl">
            <a:solidFill>
              <a:srgbClr val="FFC000"/>
            </a:solidFill>
            <a:prstDash val="dash"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ysClr val="windowText" lastClr="000000"/>
                </a:solidFill>
              </a:rPr>
              <a:t>Khusus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Hari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Jumat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Istirahat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Pada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Pukul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b="1" dirty="0" smtClean="0">
                <a:solidFill>
                  <a:sysClr val="windowText" lastClr="000000"/>
                </a:solidFill>
              </a:rPr>
              <a:t>11.30 – 13.00</a:t>
            </a:r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2514600" y="1828800"/>
            <a:ext cx="1975104" cy="198424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4724400" y="1825752"/>
            <a:ext cx="1984248" cy="198424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6858000" y="1828800"/>
            <a:ext cx="1975104" cy="198424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7239000" y="27432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LIBUR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0" y="381000"/>
            <a:ext cx="9144000" cy="9144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3200400" y="457200"/>
            <a:ext cx="3276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gency FB" pitchFamily="34" charset="0"/>
              </a:rPr>
              <a:t>JAM</a:t>
            </a:r>
            <a:r>
              <a:rPr lang="en-US" sz="40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</a:rPr>
              <a:t> LAYANAN</a:t>
            </a:r>
            <a:endParaRPr lang="en-US" sz="40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gency FB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48000" y="2612648"/>
            <a:ext cx="990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09.00</a:t>
            </a:r>
          </a:p>
          <a:p>
            <a:endParaRPr lang="en-US" sz="400" b="1" dirty="0" smtClean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19.30</a:t>
            </a:r>
            <a:endParaRPr lang="en-US" sz="24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57800" y="2612648"/>
            <a:ext cx="990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09.00</a:t>
            </a:r>
          </a:p>
          <a:p>
            <a:endParaRPr lang="en-US" sz="400" b="1" dirty="0" smtClean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14.00</a:t>
            </a:r>
            <a:endParaRPr lang="en-US" sz="24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14600" y="2057400"/>
            <a:ext cx="1981200" cy="400110"/>
          </a:xfrm>
          <a:prstGeom prst="rect">
            <a:avLst/>
          </a:prstGeom>
          <a:solidFill>
            <a:srgbClr val="00A8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  <a:cs typeface="Aharoni" pitchFamily="2" charset="-79"/>
              </a:rPr>
              <a:t>Jumat</a:t>
            </a:r>
            <a:endParaRPr lang="en-US" sz="2000" dirty="0">
              <a:solidFill>
                <a:schemeClr val="bg1"/>
              </a:solidFill>
              <a:latin typeface="Batang" pitchFamily="18" charset="-127"/>
              <a:ea typeface="Batang" pitchFamily="18" charset="-127"/>
              <a:cs typeface="Aharoni" pitchFamily="2" charset="-79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24400" y="2057400"/>
            <a:ext cx="1981200" cy="400110"/>
          </a:xfrm>
          <a:prstGeom prst="rect">
            <a:avLst/>
          </a:prstGeom>
          <a:solidFill>
            <a:srgbClr val="00A8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  <a:cs typeface="Aharoni" pitchFamily="2" charset="-79"/>
              </a:rPr>
              <a:t>Sabtu</a:t>
            </a:r>
            <a:endParaRPr lang="en-US" sz="2000" dirty="0">
              <a:solidFill>
                <a:schemeClr val="bg1"/>
              </a:solidFill>
              <a:latin typeface="Batang" pitchFamily="18" charset="-127"/>
              <a:ea typeface="Batang" pitchFamily="18" charset="-127"/>
              <a:cs typeface="Aharoni" pitchFamily="2" charset="-79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858000" y="2057400"/>
            <a:ext cx="1981200" cy="400110"/>
          </a:xfrm>
          <a:prstGeom prst="rect">
            <a:avLst/>
          </a:prstGeom>
          <a:solidFill>
            <a:srgbClr val="00A8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  <a:cs typeface="Aharoni" pitchFamily="2" charset="-79"/>
              </a:rPr>
              <a:t>Minggu</a:t>
            </a:r>
            <a:endParaRPr lang="en-US" sz="2000" dirty="0">
              <a:solidFill>
                <a:schemeClr val="bg1"/>
              </a:solidFill>
              <a:latin typeface="Batang" pitchFamily="18" charset="-127"/>
              <a:ea typeface="Batang" pitchFamily="18" charset="-127"/>
              <a:cs typeface="Aharoni" pitchFamily="2" charset="-79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9" grpId="0" animBg="1"/>
      <p:bldP spid="36" grpId="0"/>
      <p:bldP spid="38" grpId="0" animBg="1"/>
      <p:bldP spid="39" grpId="0" animBg="1"/>
      <p:bldP spid="42" grpId="0" animBg="1"/>
      <p:bldP spid="45" grpId="0" animBg="1"/>
      <p:bldP spid="47" grpId="0"/>
      <p:bldP spid="48" grpId="0" animBg="1"/>
      <p:bldP spid="49" grpId="0"/>
      <p:bldP spid="25" grpId="0"/>
      <p:bldP spid="26" grpId="0"/>
      <p:bldP spid="27" grpId="0" animBg="1"/>
      <p:bldP spid="28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149986" y="1372398"/>
            <a:ext cx="3657601" cy="4887671"/>
            <a:chOff x="5486400" y="6671393"/>
            <a:chExt cx="3657601" cy="4887671"/>
          </a:xfrm>
        </p:grpSpPr>
        <p:pic>
          <p:nvPicPr>
            <p:cNvPr id="15" name="Picture 14" descr="scan10001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5486400" y="6671393"/>
              <a:ext cx="2971800" cy="4118527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5486401" y="10820400"/>
              <a:ext cx="3657600" cy="738664"/>
            </a:xfrm>
            <a:custGeom>
              <a:avLst/>
              <a:gdLst>
                <a:gd name="connsiteX0" fmla="*/ 0 w 2549929"/>
                <a:gd name="connsiteY0" fmla="*/ 0 h 369332"/>
                <a:gd name="connsiteX1" fmla="*/ 2549929 w 2549929"/>
                <a:gd name="connsiteY1" fmla="*/ 0 h 369332"/>
                <a:gd name="connsiteX2" fmla="*/ 2549929 w 2549929"/>
                <a:gd name="connsiteY2" fmla="*/ 369332 h 369332"/>
                <a:gd name="connsiteX3" fmla="*/ 0 w 2549929"/>
                <a:gd name="connsiteY3" fmla="*/ 369332 h 369332"/>
                <a:gd name="connsiteX4" fmla="*/ 0 w 2549929"/>
                <a:gd name="connsiteY4" fmla="*/ 0 h 369332"/>
                <a:gd name="connsiteX0" fmla="*/ 0 w 2702329"/>
                <a:gd name="connsiteY0" fmla="*/ 0 h 369332"/>
                <a:gd name="connsiteX1" fmla="*/ 2702329 w 2702329"/>
                <a:gd name="connsiteY1" fmla="*/ 0 h 369332"/>
                <a:gd name="connsiteX2" fmla="*/ 2549929 w 2702329"/>
                <a:gd name="connsiteY2" fmla="*/ 369332 h 369332"/>
                <a:gd name="connsiteX3" fmla="*/ 0 w 2702329"/>
                <a:gd name="connsiteY3" fmla="*/ 369332 h 369332"/>
                <a:gd name="connsiteX4" fmla="*/ 0 w 2702329"/>
                <a:gd name="connsiteY4" fmla="*/ 0 h 369332"/>
                <a:gd name="connsiteX0" fmla="*/ 243016 w 2945345"/>
                <a:gd name="connsiteY0" fmla="*/ 0 h 492211"/>
                <a:gd name="connsiteX1" fmla="*/ 2945345 w 2945345"/>
                <a:gd name="connsiteY1" fmla="*/ 0 h 492211"/>
                <a:gd name="connsiteX2" fmla="*/ 2792945 w 2945345"/>
                <a:gd name="connsiteY2" fmla="*/ 369332 h 492211"/>
                <a:gd name="connsiteX3" fmla="*/ 243016 w 2945345"/>
                <a:gd name="connsiteY3" fmla="*/ 369332 h 492211"/>
                <a:gd name="connsiteX4" fmla="*/ 0 w 2945345"/>
                <a:gd name="connsiteY4" fmla="*/ 492211 h 492211"/>
                <a:gd name="connsiteX5" fmla="*/ 243016 w 2945345"/>
                <a:gd name="connsiteY5" fmla="*/ 0 h 492211"/>
                <a:gd name="connsiteX0" fmla="*/ 0 w 3007129"/>
                <a:gd name="connsiteY0" fmla="*/ 0 h 492211"/>
                <a:gd name="connsiteX1" fmla="*/ 3007129 w 3007129"/>
                <a:gd name="connsiteY1" fmla="*/ 0 h 492211"/>
                <a:gd name="connsiteX2" fmla="*/ 2854729 w 3007129"/>
                <a:gd name="connsiteY2" fmla="*/ 369332 h 492211"/>
                <a:gd name="connsiteX3" fmla="*/ 304800 w 3007129"/>
                <a:gd name="connsiteY3" fmla="*/ 369332 h 492211"/>
                <a:gd name="connsiteX4" fmla="*/ 61784 w 3007129"/>
                <a:gd name="connsiteY4" fmla="*/ 492211 h 492211"/>
                <a:gd name="connsiteX5" fmla="*/ 0 w 3007129"/>
                <a:gd name="connsiteY5" fmla="*/ 0 h 492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07129" h="492211">
                  <a:moveTo>
                    <a:pt x="0" y="0"/>
                  </a:moveTo>
                  <a:lnTo>
                    <a:pt x="3007129" y="0"/>
                  </a:lnTo>
                  <a:lnTo>
                    <a:pt x="2854729" y="369332"/>
                  </a:lnTo>
                  <a:lnTo>
                    <a:pt x="304800" y="369332"/>
                  </a:lnTo>
                  <a:lnTo>
                    <a:pt x="61784" y="4922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  <a:effectLst>
              <a:glow rad="101600">
                <a:schemeClr val="tx1">
                  <a:alpha val="6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/>
                <a:t>Topi</a:t>
              </a:r>
              <a:r>
                <a:rPr lang="en-US" sz="2400" b="1" dirty="0" smtClean="0"/>
                <a:t> , </a:t>
              </a:r>
              <a:r>
                <a:rPr lang="en-US" sz="2400" b="1" dirty="0" err="1" smtClean="0"/>
                <a:t>Jaket</a:t>
              </a:r>
              <a:r>
                <a:rPr lang="en-US" sz="2400" b="1" dirty="0" smtClean="0"/>
                <a:t>, Sandal </a:t>
              </a:r>
              <a:r>
                <a:rPr lang="en-US" sz="2400" b="1" dirty="0" err="1" smtClean="0"/>
                <a:t>Jepit</a:t>
              </a:r>
              <a:r>
                <a:rPr lang="en-US" sz="2400" b="1" dirty="0" smtClean="0"/>
                <a:t> </a:t>
              </a:r>
            </a:p>
            <a:p>
              <a:endParaRPr lang="en-US" b="1" dirty="0"/>
            </a:p>
          </p:txBody>
        </p:sp>
        <p:sp>
          <p:nvSpPr>
            <p:cNvPr id="16" name="Multiply 15"/>
            <p:cNvSpPr/>
            <p:nvPr/>
          </p:nvSpPr>
          <p:spPr>
            <a:xfrm>
              <a:off x="5562600" y="7467600"/>
              <a:ext cx="1600200" cy="2362200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92785" y="1295400"/>
            <a:ext cx="4191000" cy="5334000"/>
            <a:chOff x="692785" y="1295400"/>
            <a:chExt cx="4191000" cy="5334000"/>
          </a:xfrm>
        </p:grpSpPr>
        <p:sp>
          <p:nvSpPr>
            <p:cNvPr id="19" name="TextBox 18"/>
            <p:cNvSpPr txBox="1"/>
            <p:nvPr/>
          </p:nvSpPr>
          <p:spPr>
            <a:xfrm>
              <a:off x="692785" y="5890736"/>
              <a:ext cx="4191000" cy="738664"/>
            </a:xfrm>
            <a:custGeom>
              <a:avLst/>
              <a:gdLst>
                <a:gd name="connsiteX0" fmla="*/ 0 w 2549929"/>
                <a:gd name="connsiteY0" fmla="*/ 0 h 369332"/>
                <a:gd name="connsiteX1" fmla="*/ 2549929 w 2549929"/>
                <a:gd name="connsiteY1" fmla="*/ 0 h 369332"/>
                <a:gd name="connsiteX2" fmla="*/ 2549929 w 2549929"/>
                <a:gd name="connsiteY2" fmla="*/ 369332 h 369332"/>
                <a:gd name="connsiteX3" fmla="*/ 0 w 2549929"/>
                <a:gd name="connsiteY3" fmla="*/ 369332 h 369332"/>
                <a:gd name="connsiteX4" fmla="*/ 0 w 2549929"/>
                <a:gd name="connsiteY4" fmla="*/ 0 h 369332"/>
                <a:gd name="connsiteX0" fmla="*/ 0 w 2702329"/>
                <a:gd name="connsiteY0" fmla="*/ 0 h 369332"/>
                <a:gd name="connsiteX1" fmla="*/ 2702329 w 2702329"/>
                <a:gd name="connsiteY1" fmla="*/ 0 h 369332"/>
                <a:gd name="connsiteX2" fmla="*/ 2549929 w 2702329"/>
                <a:gd name="connsiteY2" fmla="*/ 369332 h 369332"/>
                <a:gd name="connsiteX3" fmla="*/ 0 w 2702329"/>
                <a:gd name="connsiteY3" fmla="*/ 369332 h 369332"/>
                <a:gd name="connsiteX4" fmla="*/ 0 w 2702329"/>
                <a:gd name="connsiteY4" fmla="*/ 0 h 369332"/>
                <a:gd name="connsiteX0" fmla="*/ 243016 w 2945345"/>
                <a:gd name="connsiteY0" fmla="*/ 0 h 492211"/>
                <a:gd name="connsiteX1" fmla="*/ 2945345 w 2945345"/>
                <a:gd name="connsiteY1" fmla="*/ 0 h 492211"/>
                <a:gd name="connsiteX2" fmla="*/ 2792945 w 2945345"/>
                <a:gd name="connsiteY2" fmla="*/ 369332 h 492211"/>
                <a:gd name="connsiteX3" fmla="*/ 243016 w 2945345"/>
                <a:gd name="connsiteY3" fmla="*/ 369332 h 492211"/>
                <a:gd name="connsiteX4" fmla="*/ 0 w 2945345"/>
                <a:gd name="connsiteY4" fmla="*/ 492211 h 492211"/>
                <a:gd name="connsiteX5" fmla="*/ 243016 w 2945345"/>
                <a:gd name="connsiteY5" fmla="*/ 0 h 492211"/>
                <a:gd name="connsiteX0" fmla="*/ 0 w 3007129"/>
                <a:gd name="connsiteY0" fmla="*/ 0 h 492211"/>
                <a:gd name="connsiteX1" fmla="*/ 3007129 w 3007129"/>
                <a:gd name="connsiteY1" fmla="*/ 0 h 492211"/>
                <a:gd name="connsiteX2" fmla="*/ 2854729 w 3007129"/>
                <a:gd name="connsiteY2" fmla="*/ 369332 h 492211"/>
                <a:gd name="connsiteX3" fmla="*/ 304800 w 3007129"/>
                <a:gd name="connsiteY3" fmla="*/ 369332 h 492211"/>
                <a:gd name="connsiteX4" fmla="*/ 61784 w 3007129"/>
                <a:gd name="connsiteY4" fmla="*/ 492211 h 492211"/>
                <a:gd name="connsiteX5" fmla="*/ 0 w 3007129"/>
                <a:gd name="connsiteY5" fmla="*/ 0 h 492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07129" h="492211">
                  <a:moveTo>
                    <a:pt x="0" y="0"/>
                  </a:moveTo>
                  <a:lnTo>
                    <a:pt x="3007129" y="0"/>
                  </a:lnTo>
                  <a:lnTo>
                    <a:pt x="2854729" y="369332"/>
                  </a:lnTo>
                  <a:lnTo>
                    <a:pt x="304800" y="369332"/>
                  </a:lnTo>
                  <a:lnTo>
                    <a:pt x="61784" y="4922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  <a:effectLst>
              <a:glow rad="101600">
                <a:schemeClr val="tx1">
                  <a:alpha val="6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Silent HP</a:t>
              </a:r>
            </a:p>
            <a:p>
              <a:endParaRPr lang="en-US" b="1" dirty="0"/>
            </a:p>
          </p:txBody>
        </p:sp>
        <p:pic>
          <p:nvPicPr>
            <p:cNvPr id="44" name="Picture 43" descr="iphone6p-gray-select-2014-100429651-medium.idge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4400" y="1295400"/>
              <a:ext cx="3810000" cy="4511040"/>
            </a:xfrm>
            <a:prstGeom prst="rect">
              <a:avLst/>
            </a:prstGeom>
          </p:spPr>
        </p:pic>
      </p:grpSp>
      <p:grpSp>
        <p:nvGrpSpPr>
          <p:cNvPr id="50" name="Group 49"/>
          <p:cNvGrpSpPr/>
          <p:nvPr/>
        </p:nvGrpSpPr>
        <p:grpSpPr>
          <a:xfrm>
            <a:off x="235586" y="1524002"/>
            <a:ext cx="5022215" cy="4359533"/>
            <a:chOff x="9525000" y="2590800"/>
            <a:chExt cx="5022215" cy="4359533"/>
          </a:xfrm>
        </p:grpSpPr>
        <p:pic>
          <p:nvPicPr>
            <p:cNvPr id="34" name="Picture 33" descr="IMG_1070 HASIL_KOMPRES.jpg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9525000" y="2590800"/>
              <a:ext cx="5022215" cy="3352800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9525000" y="6119336"/>
              <a:ext cx="4953000" cy="830997"/>
            </a:xfrm>
            <a:custGeom>
              <a:avLst/>
              <a:gdLst>
                <a:gd name="connsiteX0" fmla="*/ 0 w 2549929"/>
                <a:gd name="connsiteY0" fmla="*/ 0 h 369332"/>
                <a:gd name="connsiteX1" fmla="*/ 2549929 w 2549929"/>
                <a:gd name="connsiteY1" fmla="*/ 0 h 369332"/>
                <a:gd name="connsiteX2" fmla="*/ 2549929 w 2549929"/>
                <a:gd name="connsiteY2" fmla="*/ 369332 h 369332"/>
                <a:gd name="connsiteX3" fmla="*/ 0 w 2549929"/>
                <a:gd name="connsiteY3" fmla="*/ 369332 h 369332"/>
                <a:gd name="connsiteX4" fmla="*/ 0 w 2549929"/>
                <a:gd name="connsiteY4" fmla="*/ 0 h 369332"/>
                <a:gd name="connsiteX0" fmla="*/ 0 w 2702329"/>
                <a:gd name="connsiteY0" fmla="*/ 0 h 369332"/>
                <a:gd name="connsiteX1" fmla="*/ 2702329 w 2702329"/>
                <a:gd name="connsiteY1" fmla="*/ 0 h 369332"/>
                <a:gd name="connsiteX2" fmla="*/ 2549929 w 2702329"/>
                <a:gd name="connsiteY2" fmla="*/ 369332 h 369332"/>
                <a:gd name="connsiteX3" fmla="*/ 0 w 2702329"/>
                <a:gd name="connsiteY3" fmla="*/ 369332 h 369332"/>
                <a:gd name="connsiteX4" fmla="*/ 0 w 2702329"/>
                <a:gd name="connsiteY4" fmla="*/ 0 h 369332"/>
                <a:gd name="connsiteX0" fmla="*/ 243016 w 2945345"/>
                <a:gd name="connsiteY0" fmla="*/ 0 h 492211"/>
                <a:gd name="connsiteX1" fmla="*/ 2945345 w 2945345"/>
                <a:gd name="connsiteY1" fmla="*/ 0 h 492211"/>
                <a:gd name="connsiteX2" fmla="*/ 2792945 w 2945345"/>
                <a:gd name="connsiteY2" fmla="*/ 369332 h 492211"/>
                <a:gd name="connsiteX3" fmla="*/ 243016 w 2945345"/>
                <a:gd name="connsiteY3" fmla="*/ 369332 h 492211"/>
                <a:gd name="connsiteX4" fmla="*/ 0 w 2945345"/>
                <a:gd name="connsiteY4" fmla="*/ 492211 h 492211"/>
                <a:gd name="connsiteX5" fmla="*/ 243016 w 2945345"/>
                <a:gd name="connsiteY5" fmla="*/ 0 h 492211"/>
                <a:gd name="connsiteX0" fmla="*/ 0 w 3007129"/>
                <a:gd name="connsiteY0" fmla="*/ 0 h 492211"/>
                <a:gd name="connsiteX1" fmla="*/ 3007129 w 3007129"/>
                <a:gd name="connsiteY1" fmla="*/ 0 h 492211"/>
                <a:gd name="connsiteX2" fmla="*/ 2854729 w 3007129"/>
                <a:gd name="connsiteY2" fmla="*/ 369332 h 492211"/>
                <a:gd name="connsiteX3" fmla="*/ 304800 w 3007129"/>
                <a:gd name="connsiteY3" fmla="*/ 369332 h 492211"/>
                <a:gd name="connsiteX4" fmla="*/ 61784 w 3007129"/>
                <a:gd name="connsiteY4" fmla="*/ 492211 h 492211"/>
                <a:gd name="connsiteX5" fmla="*/ 0 w 3007129"/>
                <a:gd name="connsiteY5" fmla="*/ 0 h 492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07129" h="492211">
                  <a:moveTo>
                    <a:pt x="0" y="0"/>
                  </a:moveTo>
                  <a:lnTo>
                    <a:pt x="3007129" y="0"/>
                  </a:lnTo>
                  <a:lnTo>
                    <a:pt x="2854729" y="369332"/>
                  </a:lnTo>
                  <a:lnTo>
                    <a:pt x="304800" y="369332"/>
                  </a:lnTo>
                  <a:lnTo>
                    <a:pt x="61784" y="4922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  <a:effectLst>
              <a:glow rad="101600">
                <a:schemeClr val="tx1">
                  <a:alpha val="6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/>
                <a:t>Tertib</a:t>
              </a:r>
              <a:r>
                <a:rPr lang="en-US" sz="2400" b="1" dirty="0" smtClean="0"/>
                <a:t>, </a:t>
              </a:r>
              <a:r>
                <a:rPr lang="en-US" sz="2400" b="1" dirty="0" err="1" smtClean="0"/>
                <a:t>Bersih</a:t>
              </a:r>
              <a:r>
                <a:rPr lang="en-US" sz="2400" b="1" dirty="0" smtClean="0"/>
                <a:t>, </a:t>
              </a:r>
              <a:r>
                <a:rPr lang="en-US" sz="2400" b="1" dirty="0" err="1" smtClean="0"/>
                <a:t>Tenang</a:t>
              </a:r>
              <a:endParaRPr lang="en-US" sz="2400" b="1" dirty="0" smtClean="0"/>
            </a:p>
            <a:p>
              <a:pPr algn="ctr"/>
              <a:endParaRPr lang="en-US" sz="2400" b="1" dirty="0" smtClean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235585" y="1524002"/>
            <a:ext cx="4876800" cy="4183797"/>
            <a:chOff x="9525000" y="-1981200"/>
            <a:chExt cx="4876800" cy="4183797"/>
          </a:xfrm>
        </p:grpSpPr>
        <p:pic>
          <p:nvPicPr>
            <p:cNvPr id="38" name="Picture 37" descr="IMG_0976 HASIL_KOMPRES.jpg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9525000" y="-1981200"/>
              <a:ext cx="4870450" cy="3251483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>
              <a:off x="9525000" y="1371600"/>
              <a:ext cx="4876800" cy="830997"/>
            </a:xfrm>
            <a:custGeom>
              <a:avLst/>
              <a:gdLst>
                <a:gd name="connsiteX0" fmla="*/ 0 w 2549929"/>
                <a:gd name="connsiteY0" fmla="*/ 0 h 369332"/>
                <a:gd name="connsiteX1" fmla="*/ 2549929 w 2549929"/>
                <a:gd name="connsiteY1" fmla="*/ 0 h 369332"/>
                <a:gd name="connsiteX2" fmla="*/ 2549929 w 2549929"/>
                <a:gd name="connsiteY2" fmla="*/ 369332 h 369332"/>
                <a:gd name="connsiteX3" fmla="*/ 0 w 2549929"/>
                <a:gd name="connsiteY3" fmla="*/ 369332 h 369332"/>
                <a:gd name="connsiteX4" fmla="*/ 0 w 2549929"/>
                <a:gd name="connsiteY4" fmla="*/ 0 h 369332"/>
                <a:gd name="connsiteX0" fmla="*/ 0 w 2702329"/>
                <a:gd name="connsiteY0" fmla="*/ 0 h 369332"/>
                <a:gd name="connsiteX1" fmla="*/ 2702329 w 2702329"/>
                <a:gd name="connsiteY1" fmla="*/ 0 h 369332"/>
                <a:gd name="connsiteX2" fmla="*/ 2549929 w 2702329"/>
                <a:gd name="connsiteY2" fmla="*/ 369332 h 369332"/>
                <a:gd name="connsiteX3" fmla="*/ 0 w 2702329"/>
                <a:gd name="connsiteY3" fmla="*/ 369332 h 369332"/>
                <a:gd name="connsiteX4" fmla="*/ 0 w 2702329"/>
                <a:gd name="connsiteY4" fmla="*/ 0 h 369332"/>
                <a:gd name="connsiteX0" fmla="*/ 243016 w 2945345"/>
                <a:gd name="connsiteY0" fmla="*/ 0 h 492211"/>
                <a:gd name="connsiteX1" fmla="*/ 2945345 w 2945345"/>
                <a:gd name="connsiteY1" fmla="*/ 0 h 492211"/>
                <a:gd name="connsiteX2" fmla="*/ 2792945 w 2945345"/>
                <a:gd name="connsiteY2" fmla="*/ 369332 h 492211"/>
                <a:gd name="connsiteX3" fmla="*/ 243016 w 2945345"/>
                <a:gd name="connsiteY3" fmla="*/ 369332 h 492211"/>
                <a:gd name="connsiteX4" fmla="*/ 0 w 2945345"/>
                <a:gd name="connsiteY4" fmla="*/ 492211 h 492211"/>
                <a:gd name="connsiteX5" fmla="*/ 243016 w 2945345"/>
                <a:gd name="connsiteY5" fmla="*/ 0 h 492211"/>
                <a:gd name="connsiteX0" fmla="*/ 0 w 3007129"/>
                <a:gd name="connsiteY0" fmla="*/ 0 h 492211"/>
                <a:gd name="connsiteX1" fmla="*/ 3007129 w 3007129"/>
                <a:gd name="connsiteY1" fmla="*/ 0 h 492211"/>
                <a:gd name="connsiteX2" fmla="*/ 2854729 w 3007129"/>
                <a:gd name="connsiteY2" fmla="*/ 369332 h 492211"/>
                <a:gd name="connsiteX3" fmla="*/ 304800 w 3007129"/>
                <a:gd name="connsiteY3" fmla="*/ 369332 h 492211"/>
                <a:gd name="connsiteX4" fmla="*/ 61784 w 3007129"/>
                <a:gd name="connsiteY4" fmla="*/ 492211 h 492211"/>
                <a:gd name="connsiteX5" fmla="*/ 0 w 3007129"/>
                <a:gd name="connsiteY5" fmla="*/ 0 h 492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07129" h="492211">
                  <a:moveTo>
                    <a:pt x="0" y="0"/>
                  </a:moveTo>
                  <a:lnTo>
                    <a:pt x="3007129" y="0"/>
                  </a:lnTo>
                  <a:lnTo>
                    <a:pt x="2854729" y="369332"/>
                  </a:lnTo>
                  <a:lnTo>
                    <a:pt x="304800" y="369332"/>
                  </a:lnTo>
                  <a:lnTo>
                    <a:pt x="61784" y="4922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  <a:effectLst>
              <a:glow rad="101600">
                <a:schemeClr val="tx1">
                  <a:alpha val="6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/>
                <a:t>Sesuai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dengan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Peruntukannya</a:t>
              </a:r>
              <a:endParaRPr lang="en-US" sz="2000" b="1" dirty="0" smtClean="0"/>
            </a:p>
            <a:p>
              <a:pPr algn="ctr"/>
              <a:endParaRPr lang="en-US" sz="2400" b="1" dirty="0" smtClean="0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540385" y="1219200"/>
            <a:ext cx="4191000" cy="5410200"/>
            <a:chOff x="3962400" y="-4724400"/>
            <a:chExt cx="4191000" cy="5410200"/>
          </a:xfrm>
        </p:grpSpPr>
        <p:pic>
          <p:nvPicPr>
            <p:cNvPr id="43" name="Picture 42" descr="IMG_0541 (FILEminimizer).JPG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4570094" y="-4724400"/>
              <a:ext cx="2998449" cy="4495800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3962400" y="-83641"/>
              <a:ext cx="4191000" cy="769441"/>
            </a:xfrm>
            <a:custGeom>
              <a:avLst/>
              <a:gdLst>
                <a:gd name="connsiteX0" fmla="*/ 0 w 2549929"/>
                <a:gd name="connsiteY0" fmla="*/ 0 h 369332"/>
                <a:gd name="connsiteX1" fmla="*/ 2549929 w 2549929"/>
                <a:gd name="connsiteY1" fmla="*/ 0 h 369332"/>
                <a:gd name="connsiteX2" fmla="*/ 2549929 w 2549929"/>
                <a:gd name="connsiteY2" fmla="*/ 369332 h 369332"/>
                <a:gd name="connsiteX3" fmla="*/ 0 w 2549929"/>
                <a:gd name="connsiteY3" fmla="*/ 369332 h 369332"/>
                <a:gd name="connsiteX4" fmla="*/ 0 w 2549929"/>
                <a:gd name="connsiteY4" fmla="*/ 0 h 369332"/>
                <a:gd name="connsiteX0" fmla="*/ 0 w 2702329"/>
                <a:gd name="connsiteY0" fmla="*/ 0 h 369332"/>
                <a:gd name="connsiteX1" fmla="*/ 2702329 w 2702329"/>
                <a:gd name="connsiteY1" fmla="*/ 0 h 369332"/>
                <a:gd name="connsiteX2" fmla="*/ 2549929 w 2702329"/>
                <a:gd name="connsiteY2" fmla="*/ 369332 h 369332"/>
                <a:gd name="connsiteX3" fmla="*/ 0 w 2702329"/>
                <a:gd name="connsiteY3" fmla="*/ 369332 h 369332"/>
                <a:gd name="connsiteX4" fmla="*/ 0 w 2702329"/>
                <a:gd name="connsiteY4" fmla="*/ 0 h 369332"/>
                <a:gd name="connsiteX0" fmla="*/ 243016 w 2945345"/>
                <a:gd name="connsiteY0" fmla="*/ 0 h 492211"/>
                <a:gd name="connsiteX1" fmla="*/ 2945345 w 2945345"/>
                <a:gd name="connsiteY1" fmla="*/ 0 h 492211"/>
                <a:gd name="connsiteX2" fmla="*/ 2792945 w 2945345"/>
                <a:gd name="connsiteY2" fmla="*/ 369332 h 492211"/>
                <a:gd name="connsiteX3" fmla="*/ 243016 w 2945345"/>
                <a:gd name="connsiteY3" fmla="*/ 369332 h 492211"/>
                <a:gd name="connsiteX4" fmla="*/ 0 w 2945345"/>
                <a:gd name="connsiteY4" fmla="*/ 492211 h 492211"/>
                <a:gd name="connsiteX5" fmla="*/ 243016 w 2945345"/>
                <a:gd name="connsiteY5" fmla="*/ 0 h 492211"/>
                <a:gd name="connsiteX0" fmla="*/ 0 w 3007129"/>
                <a:gd name="connsiteY0" fmla="*/ 0 h 492211"/>
                <a:gd name="connsiteX1" fmla="*/ 3007129 w 3007129"/>
                <a:gd name="connsiteY1" fmla="*/ 0 h 492211"/>
                <a:gd name="connsiteX2" fmla="*/ 2854729 w 3007129"/>
                <a:gd name="connsiteY2" fmla="*/ 369332 h 492211"/>
                <a:gd name="connsiteX3" fmla="*/ 304800 w 3007129"/>
                <a:gd name="connsiteY3" fmla="*/ 369332 h 492211"/>
                <a:gd name="connsiteX4" fmla="*/ 61784 w 3007129"/>
                <a:gd name="connsiteY4" fmla="*/ 492211 h 492211"/>
                <a:gd name="connsiteX5" fmla="*/ 0 w 3007129"/>
                <a:gd name="connsiteY5" fmla="*/ 0 h 492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07129" h="492211">
                  <a:moveTo>
                    <a:pt x="0" y="0"/>
                  </a:moveTo>
                  <a:lnTo>
                    <a:pt x="3007129" y="0"/>
                  </a:lnTo>
                  <a:lnTo>
                    <a:pt x="2854729" y="369332"/>
                  </a:lnTo>
                  <a:lnTo>
                    <a:pt x="304800" y="369332"/>
                  </a:lnTo>
                  <a:lnTo>
                    <a:pt x="61784" y="4922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  <a:effectLst>
              <a:glow rad="101600">
                <a:schemeClr val="tx1">
                  <a:alpha val="6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/>
                <a:t>Buku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Cetak</a:t>
              </a:r>
              <a:r>
                <a:rPr lang="en-US" sz="2400" b="1" dirty="0" smtClean="0"/>
                <a:t>, </a:t>
              </a:r>
              <a:r>
                <a:rPr lang="en-US" sz="2400" b="1" dirty="0" err="1" smtClean="0"/>
                <a:t>Binder,Tas</a:t>
              </a:r>
              <a:r>
                <a:rPr lang="en-US" sz="2400" b="1" dirty="0" smtClean="0"/>
                <a:t>, </a:t>
              </a:r>
              <a:r>
                <a:rPr lang="en-US" sz="2400" b="1" dirty="0" err="1" smtClean="0"/>
                <a:t>Jaket</a:t>
              </a:r>
              <a:r>
                <a:rPr lang="en-US" sz="2400" b="1" dirty="0" smtClean="0"/>
                <a:t> </a:t>
              </a:r>
            </a:p>
            <a:p>
              <a:pPr algn="ctr"/>
              <a:endParaRPr lang="en-US" sz="2000" b="1" dirty="0"/>
            </a:p>
          </p:txBody>
        </p:sp>
      </p:grpSp>
      <p:sp>
        <p:nvSpPr>
          <p:cNvPr id="27" name="Rectangle 26"/>
          <p:cNvSpPr/>
          <p:nvPr/>
        </p:nvSpPr>
        <p:spPr>
          <a:xfrm>
            <a:off x="0" y="304800"/>
            <a:ext cx="9144000" cy="76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311785" y="2133601"/>
            <a:ext cx="4572000" cy="4343399"/>
            <a:chOff x="1524000" y="2057400"/>
            <a:chExt cx="4572000" cy="4343399"/>
          </a:xfrm>
        </p:grpSpPr>
        <p:pic>
          <p:nvPicPr>
            <p:cNvPr id="7" name="Picture 6" descr="scan0001.jpg"/>
            <p:cNvPicPr>
              <a:picLocks noChangeAspect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>
            <a:xfrm>
              <a:off x="1524000" y="2057400"/>
              <a:ext cx="4572000" cy="3605487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2209800" y="5754468"/>
              <a:ext cx="3269615" cy="646331"/>
            </a:xfrm>
            <a:custGeom>
              <a:avLst/>
              <a:gdLst>
                <a:gd name="connsiteX0" fmla="*/ 0 w 2549929"/>
                <a:gd name="connsiteY0" fmla="*/ 0 h 369332"/>
                <a:gd name="connsiteX1" fmla="*/ 2549929 w 2549929"/>
                <a:gd name="connsiteY1" fmla="*/ 0 h 369332"/>
                <a:gd name="connsiteX2" fmla="*/ 2549929 w 2549929"/>
                <a:gd name="connsiteY2" fmla="*/ 369332 h 369332"/>
                <a:gd name="connsiteX3" fmla="*/ 0 w 2549929"/>
                <a:gd name="connsiteY3" fmla="*/ 369332 h 369332"/>
                <a:gd name="connsiteX4" fmla="*/ 0 w 2549929"/>
                <a:gd name="connsiteY4" fmla="*/ 0 h 369332"/>
                <a:gd name="connsiteX0" fmla="*/ 0 w 2702329"/>
                <a:gd name="connsiteY0" fmla="*/ 0 h 369332"/>
                <a:gd name="connsiteX1" fmla="*/ 2702329 w 2702329"/>
                <a:gd name="connsiteY1" fmla="*/ 0 h 369332"/>
                <a:gd name="connsiteX2" fmla="*/ 2549929 w 2702329"/>
                <a:gd name="connsiteY2" fmla="*/ 369332 h 369332"/>
                <a:gd name="connsiteX3" fmla="*/ 0 w 2702329"/>
                <a:gd name="connsiteY3" fmla="*/ 369332 h 369332"/>
                <a:gd name="connsiteX4" fmla="*/ 0 w 2702329"/>
                <a:gd name="connsiteY4" fmla="*/ 0 h 369332"/>
                <a:gd name="connsiteX0" fmla="*/ 243016 w 2945345"/>
                <a:gd name="connsiteY0" fmla="*/ 0 h 492211"/>
                <a:gd name="connsiteX1" fmla="*/ 2945345 w 2945345"/>
                <a:gd name="connsiteY1" fmla="*/ 0 h 492211"/>
                <a:gd name="connsiteX2" fmla="*/ 2792945 w 2945345"/>
                <a:gd name="connsiteY2" fmla="*/ 369332 h 492211"/>
                <a:gd name="connsiteX3" fmla="*/ 243016 w 2945345"/>
                <a:gd name="connsiteY3" fmla="*/ 369332 h 492211"/>
                <a:gd name="connsiteX4" fmla="*/ 0 w 2945345"/>
                <a:gd name="connsiteY4" fmla="*/ 492211 h 492211"/>
                <a:gd name="connsiteX5" fmla="*/ 243016 w 2945345"/>
                <a:gd name="connsiteY5" fmla="*/ 0 h 492211"/>
                <a:gd name="connsiteX0" fmla="*/ 0 w 3007129"/>
                <a:gd name="connsiteY0" fmla="*/ 0 h 492211"/>
                <a:gd name="connsiteX1" fmla="*/ 3007129 w 3007129"/>
                <a:gd name="connsiteY1" fmla="*/ 0 h 492211"/>
                <a:gd name="connsiteX2" fmla="*/ 2854729 w 3007129"/>
                <a:gd name="connsiteY2" fmla="*/ 369332 h 492211"/>
                <a:gd name="connsiteX3" fmla="*/ 304800 w 3007129"/>
                <a:gd name="connsiteY3" fmla="*/ 369332 h 492211"/>
                <a:gd name="connsiteX4" fmla="*/ 61784 w 3007129"/>
                <a:gd name="connsiteY4" fmla="*/ 492211 h 492211"/>
                <a:gd name="connsiteX5" fmla="*/ 0 w 3007129"/>
                <a:gd name="connsiteY5" fmla="*/ 0 h 492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07129" h="492211">
                  <a:moveTo>
                    <a:pt x="0" y="0"/>
                  </a:moveTo>
                  <a:lnTo>
                    <a:pt x="3007129" y="0"/>
                  </a:lnTo>
                  <a:lnTo>
                    <a:pt x="2854729" y="369332"/>
                  </a:lnTo>
                  <a:lnTo>
                    <a:pt x="304800" y="369332"/>
                  </a:lnTo>
                  <a:lnTo>
                    <a:pt x="61784" y="4922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  <a:effectLst>
              <a:glow rad="101600">
                <a:schemeClr val="tx1">
                  <a:alpha val="6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       </a:t>
              </a:r>
              <a:r>
                <a:rPr lang="en-US" b="1" dirty="0" err="1" smtClean="0"/>
                <a:t>Rapi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dan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Menutup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Aurat</a:t>
              </a:r>
              <a:endParaRPr lang="en-US" b="1" dirty="0" smtClean="0"/>
            </a:p>
            <a:p>
              <a:endParaRPr lang="en-US" b="1" dirty="0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2514600" y="304800"/>
            <a:ext cx="480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latin typeface="Agency FB" pitchFamily="34" charset="0"/>
              </a:rPr>
              <a:t>KEWAJIBAN </a:t>
            </a:r>
            <a:r>
              <a:rPr lang="en-US" sz="4000" b="1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gency FB" pitchFamily="34" charset="0"/>
              </a:rPr>
              <a:t>PEMUSTAKA</a:t>
            </a:r>
            <a:endParaRPr lang="en-US" sz="4000" b="1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Agency FB" pitchFamily="34" charset="0"/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5867400" y="1447800"/>
            <a:ext cx="3276600" cy="762000"/>
            <a:chOff x="5867400" y="1447800"/>
            <a:chExt cx="3276600" cy="762000"/>
          </a:xfrm>
        </p:grpSpPr>
        <p:sp>
          <p:nvSpPr>
            <p:cNvPr id="54" name="Freeform 53"/>
            <p:cNvSpPr/>
            <p:nvPr/>
          </p:nvSpPr>
          <p:spPr>
            <a:xfrm flipH="1">
              <a:off x="5867400" y="1447800"/>
              <a:ext cx="2971800" cy="685800"/>
            </a:xfrm>
            <a:custGeom>
              <a:avLst/>
              <a:gdLst>
                <a:gd name="connsiteX0" fmla="*/ 0 w 3352800"/>
                <a:gd name="connsiteY0" fmla="*/ 0 h 685800"/>
                <a:gd name="connsiteX1" fmla="*/ 3352800 w 3352800"/>
                <a:gd name="connsiteY1" fmla="*/ 0 h 685800"/>
                <a:gd name="connsiteX2" fmla="*/ 3352800 w 3352800"/>
                <a:gd name="connsiteY2" fmla="*/ 685800 h 685800"/>
                <a:gd name="connsiteX3" fmla="*/ 0 w 3352800"/>
                <a:gd name="connsiteY3" fmla="*/ 685800 h 685800"/>
                <a:gd name="connsiteX4" fmla="*/ 0 w 3352800"/>
                <a:gd name="connsiteY4" fmla="*/ 0 h 685800"/>
                <a:gd name="connsiteX0" fmla="*/ 304800 w 3352800"/>
                <a:gd name="connsiteY0" fmla="*/ 0 h 685800"/>
                <a:gd name="connsiteX1" fmla="*/ 3352800 w 3352800"/>
                <a:gd name="connsiteY1" fmla="*/ 0 h 685800"/>
                <a:gd name="connsiteX2" fmla="*/ 3352800 w 3352800"/>
                <a:gd name="connsiteY2" fmla="*/ 685800 h 685800"/>
                <a:gd name="connsiteX3" fmla="*/ 0 w 3352800"/>
                <a:gd name="connsiteY3" fmla="*/ 685800 h 685800"/>
                <a:gd name="connsiteX4" fmla="*/ 304800 w 3352800"/>
                <a:gd name="connsiteY4" fmla="*/ 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2800" h="685800">
                  <a:moveTo>
                    <a:pt x="304800" y="0"/>
                  </a:moveTo>
                  <a:lnTo>
                    <a:pt x="3352800" y="0"/>
                  </a:lnTo>
                  <a:lnTo>
                    <a:pt x="3352800" y="685800"/>
                  </a:lnTo>
                  <a:lnTo>
                    <a:pt x="0" y="685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 smtClean="0">
                  <a:solidFill>
                    <a:sysClr val="windowText" lastClr="000000"/>
                  </a:solidFill>
                </a:rPr>
                <a:t>1</a:t>
              </a:r>
            </a:p>
          </p:txBody>
        </p:sp>
        <p:sp>
          <p:nvSpPr>
            <p:cNvPr id="53" name="Freeform 52"/>
            <p:cNvSpPr/>
            <p:nvPr/>
          </p:nvSpPr>
          <p:spPr>
            <a:xfrm>
              <a:off x="6172200" y="1524000"/>
              <a:ext cx="2971800" cy="685800"/>
            </a:xfrm>
            <a:custGeom>
              <a:avLst/>
              <a:gdLst>
                <a:gd name="connsiteX0" fmla="*/ 0 w 3352800"/>
                <a:gd name="connsiteY0" fmla="*/ 0 h 685800"/>
                <a:gd name="connsiteX1" fmla="*/ 3352800 w 3352800"/>
                <a:gd name="connsiteY1" fmla="*/ 0 h 685800"/>
                <a:gd name="connsiteX2" fmla="*/ 3352800 w 3352800"/>
                <a:gd name="connsiteY2" fmla="*/ 685800 h 685800"/>
                <a:gd name="connsiteX3" fmla="*/ 0 w 3352800"/>
                <a:gd name="connsiteY3" fmla="*/ 685800 h 685800"/>
                <a:gd name="connsiteX4" fmla="*/ 0 w 3352800"/>
                <a:gd name="connsiteY4" fmla="*/ 0 h 685800"/>
                <a:gd name="connsiteX0" fmla="*/ 304800 w 3352800"/>
                <a:gd name="connsiteY0" fmla="*/ 0 h 685800"/>
                <a:gd name="connsiteX1" fmla="*/ 3352800 w 3352800"/>
                <a:gd name="connsiteY1" fmla="*/ 0 h 685800"/>
                <a:gd name="connsiteX2" fmla="*/ 3352800 w 3352800"/>
                <a:gd name="connsiteY2" fmla="*/ 685800 h 685800"/>
                <a:gd name="connsiteX3" fmla="*/ 0 w 3352800"/>
                <a:gd name="connsiteY3" fmla="*/ 685800 h 685800"/>
                <a:gd name="connsiteX4" fmla="*/ 304800 w 3352800"/>
                <a:gd name="connsiteY4" fmla="*/ 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2800" h="685800">
                  <a:moveTo>
                    <a:pt x="304800" y="0"/>
                  </a:moveTo>
                  <a:lnTo>
                    <a:pt x="3352800" y="0"/>
                  </a:lnTo>
                  <a:lnTo>
                    <a:pt x="3352800" y="685800"/>
                  </a:lnTo>
                  <a:lnTo>
                    <a:pt x="0" y="685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ysClr val="windowText" lastClr="000000"/>
                  </a:solidFill>
                </a:rPr>
                <a:t>Rapi</a:t>
              </a:r>
              <a:r>
                <a:rPr lang="en-US" dirty="0" smtClean="0">
                  <a:solidFill>
                    <a:sysClr val="windowText" lastClr="000000"/>
                  </a:solidFill>
                </a:rPr>
                <a:t> </a:t>
              </a:r>
              <a:r>
                <a:rPr lang="en-US" dirty="0" err="1" smtClean="0">
                  <a:solidFill>
                    <a:sysClr val="windowText" lastClr="000000"/>
                  </a:solidFill>
                </a:rPr>
                <a:t>dan</a:t>
              </a:r>
              <a:r>
                <a:rPr lang="en-US" dirty="0" smtClean="0">
                  <a:solidFill>
                    <a:sysClr val="windowText" lastClr="000000"/>
                  </a:solidFill>
                </a:rPr>
                <a:t> </a:t>
              </a:r>
              <a:r>
                <a:rPr lang="en-US" dirty="0" err="1" smtClean="0">
                  <a:solidFill>
                    <a:sysClr val="windowText" lastClr="000000"/>
                  </a:solidFill>
                </a:rPr>
                <a:t>menutup</a:t>
              </a:r>
              <a:r>
                <a:rPr lang="en-US" dirty="0" smtClean="0">
                  <a:solidFill>
                    <a:sysClr val="windowText" lastClr="000000"/>
                  </a:solidFill>
                </a:rPr>
                <a:t> </a:t>
              </a:r>
              <a:r>
                <a:rPr lang="en-US" dirty="0" err="1" smtClean="0">
                  <a:solidFill>
                    <a:sysClr val="windowText" lastClr="000000"/>
                  </a:solidFill>
                </a:rPr>
                <a:t>aurat</a:t>
              </a:r>
              <a:endParaRPr lang="en-US" sz="2000" dirty="0" smtClea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5867400" y="2286000"/>
            <a:ext cx="3276600" cy="762000"/>
            <a:chOff x="5867400" y="2286000"/>
            <a:chExt cx="3276600" cy="762000"/>
          </a:xfrm>
        </p:grpSpPr>
        <p:sp>
          <p:nvSpPr>
            <p:cNvPr id="55" name="Freeform 54"/>
            <p:cNvSpPr/>
            <p:nvPr/>
          </p:nvSpPr>
          <p:spPr>
            <a:xfrm flipH="1">
              <a:off x="5867400" y="2286000"/>
              <a:ext cx="2971800" cy="685800"/>
            </a:xfrm>
            <a:custGeom>
              <a:avLst/>
              <a:gdLst>
                <a:gd name="connsiteX0" fmla="*/ 0 w 3352800"/>
                <a:gd name="connsiteY0" fmla="*/ 0 h 685800"/>
                <a:gd name="connsiteX1" fmla="*/ 3352800 w 3352800"/>
                <a:gd name="connsiteY1" fmla="*/ 0 h 685800"/>
                <a:gd name="connsiteX2" fmla="*/ 3352800 w 3352800"/>
                <a:gd name="connsiteY2" fmla="*/ 685800 h 685800"/>
                <a:gd name="connsiteX3" fmla="*/ 0 w 3352800"/>
                <a:gd name="connsiteY3" fmla="*/ 685800 h 685800"/>
                <a:gd name="connsiteX4" fmla="*/ 0 w 3352800"/>
                <a:gd name="connsiteY4" fmla="*/ 0 h 685800"/>
                <a:gd name="connsiteX0" fmla="*/ 304800 w 3352800"/>
                <a:gd name="connsiteY0" fmla="*/ 0 h 685800"/>
                <a:gd name="connsiteX1" fmla="*/ 3352800 w 3352800"/>
                <a:gd name="connsiteY1" fmla="*/ 0 h 685800"/>
                <a:gd name="connsiteX2" fmla="*/ 3352800 w 3352800"/>
                <a:gd name="connsiteY2" fmla="*/ 685800 h 685800"/>
                <a:gd name="connsiteX3" fmla="*/ 0 w 3352800"/>
                <a:gd name="connsiteY3" fmla="*/ 685800 h 685800"/>
                <a:gd name="connsiteX4" fmla="*/ 304800 w 3352800"/>
                <a:gd name="connsiteY4" fmla="*/ 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2800" h="685800">
                  <a:moveTo>
                    <a:pt x="304800" y="0"/>
                  </a:moveTo>
                  <a:lnTo>
                    <a:pt x="3352800" y="0"/>
                  </a:lnTo>
                  <a:lnTo>
                    <a:pt x="3352800" y="685800"/>
                  </a:lnTo>
                  <a:lnTo>
                    <a:pt x="0" y="685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 smtClean="0">
                  <a:solidFill>
                    <a:sysClr val="windowText" lastClr="000000"/>
                  </a:solidFill>
                </a:rPr>
                <a:t>2</a:t>
              </a:r>
            </a:p>
          </p:txBody>
        </p:sp>
        <p:sp>
          <p:nvSpPr>
            <p:cNvPr id="56" name="Freeform 55"/>
            <p:cNvSpPr/>
            <p:nvPr/>
          </p:nvSpPr>
          <p:spPr>
            <a:xfrm>
              <a:off x="6172200" y="2362200"/>
              <a:ext cx="2971800" cy="685800"/>
            </a:xfrm>
            <a:custGeom>
              <a:avLst/>
              <a:gdLst>
                <a:gd name="connsiteX0" fmla="*/ 0 w 3352800"/>
                <a:gd name="connsiteY0" fmla="*/ 0 h 685800"/>
                <a:gd name="connsiteX1" fmla="*/ 3352800 w 3352800"/>
                <a:gd name="connsiteY1" fmla="*/ 0 h 685800"/>
                <a:gd name="connsiteX2" fmla="*/ 3352800 w 3352800"/>
                <a:gd name="connsiteY2" fmla="*/ 685800 h 685800"/>
                <a:gd name="connsiteX3" fmla="*/ 0 w 3352800"/>
                <a:gd name="connsiteY3" fmla="*/ 685800 h 685800"/>
                <a:gd name="connsiteX4" fmla="*/ 0 w 3352800"/>
                <a:gd name="connsiteY4" fmla="*/ 0 h 685800"/>
                <a:gd name="connsiteX0" fmla="*/ 304800 w 3352800"/>
                <a:gd name="connsiteY0" fmla="*/ 0 h 685800"/>
                <a:gd name="connsiteX1" fmla="*/ 3352800 w 3352800"/>
                <a:gd name="connsiteY1" fmla="*/ 0 h 685800"/>
                <a:gd name="connsiteX2" fmla="*/ 3352800 w 3352800"/>
                <a:gd name="connsiteY2" fmla="*/ 685800 h 685800"/>
                <a:gd name="connsiteX3" fmla="*/ 0 w 3352800"/>
                <a:gd name="connsiteY3" fmla="*/ 685800 h 685800"/>
                <a:gd name="connsiteX4" fmla="*/ 304800 w 3352800"/>
                <a:gd name="connsiteY4" fmla="*/ 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2800" h="685800">
                  <a:moveTo>
                    <a:pt x="304800" y="0"/>
                  </a:moveTo>
                  <a:lnTo>
                    <a:pt x="3352800" y="0"/>
                  </a:lnTo>
                  <a:lnTo>
                    <a:pt x="3352800" y="685800"/>
                  </a:lnTo>
                  <a:lnTo>
                    <a:pt x="0" y="685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ysClr val="windowText" lastClr="000000"/>
                  </a:solidFill>
                </a:rPr>
                <a:t>Topi</a:t>
              </a:r>
              <a:r>
                <a:rPr lang="en-US" dirty="0" smtClean="0">
                  <a:solidFill>
                    <a:sysClr val="windowText" lastClr="000000"/>
                  </a:solidFill>
                </a:rPr>
                <a:t>, </a:t>
              </a:r>
              <a:r>
                <a:rPr lang="en-US" dirty="0" err="1" smtClean="0">
                  <a:solidFill>
                    <a:sysClr val="windowText" lastClr="000000"/>
                  </a:solidFill>
                </a:rPr>
                <a:t>jaket</a:t>
              </a:r>
              <a:r>
                <a:rPr lang="en-US" dirty="0" smtClean="0">
                  <a:solidFill>
                    <a:sysClr val="windowText" lastClr="000000"/>
                  </a:solidFill>
                </a:rPr>
                <a:t>, </a:t>
              </a:r>
              <a:r>
                <a:rPr lang="en-US" dirty="0" err="1" smtClean="0">
                  <a:solidFill>
                    <a:sysClr val="windowText" lastClr="000000"/>
                  </a:solidFill>
                </a:rPr>
                <a:t>dan</a:t>
              </a:r>
              <a:r>
                <a:rPr lang="en-US" dirty="0" smtClean="0">
                  <a:solidFill>
                    <a:sysClr val="windowText" lastClr="000000"/>
                  </a:solidFill>
                </a:rPr>
                <a:t> sandal </a:t>
              </a:r>
              <a:r>
                <a:rPr lang="en-US" dirty="0" err="1" smtClean="0">
                  <a:solidFill>
                    <a:sysClr val="windowText" lastClr="000000"/>
                  </a:solidFill>
                </a:rPr>
                <a:t>jepit</a:t>
              </a:r>
              <a:endParaRPr lang="en-US" sz="2000" dirty="0" smtClea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867400" y="3124200"/>
            <a:ext cx="3276600" cy="762000"/>
            <a:chOff x="5867400" y="3124200"/>
            <a:chExt cx="3276600" cy="762000"/>
          </a:xfrm>
        </p:grpSpPr>
        <p:sp>
          <p:nvSpPr>
            <p:cNvPr id="57" name="Freeform 56"/>
            <p:cNvSpPr/>
            <p:nvPr/>
          </p:nvSpPr>
          <p:spPr>
            <a:xfrm flipH="1">
              <a:off x="5867400" y="3124200"/>
              <a:ext cx="2971800" cy="685800"/>
            </a:xfrm>
            <a:custGeom>
              <a:avLst/>
              <a:gdLst>
                <a:gd name="connsiteX0" fmla="*/ 0 w 3352800"/>
                <a:gd name="connsiteY0" fmla="*/ 0 h 685800"/>
                <a:gd name="connsiteX1" fmla="*/ 3352800 w 3352800"/>
                <a:gd name="connsiteY1" fmla="*/ 0 h 685800"/>
                <a:gd name="connsiteX2" fmla="*/ 3352800 w 3352800"/>
                <a:gd name="connsiteY2" fmla="*/ 685800 h 685800"/>
                <a:gd name="connsiteX3" fmla="*/ 0 w 3352800"/>
                <a:gd name="connsiteY3" fmla="*/ 685800 h 685800"/>
                <a:gd name="connsiteX4" fmla="*/ 0 w 3352800"/>
                <a:gd name="connsiteY4" fmla="*/ 0 h 685800"/>
                <a:gd name="connsiteX0" fmla="*/ 304800 w 3352800"/>
                <a:gd name="connsiteY0" fmla="*/ 0 h 685800"/>
                <a:gd name="connsiteX1" fmla="*/ 3352800 w 3352800"/>
                <a:gd name="connsiteY1" fmla="*/ 0 h 685800"/>
                <a:gd name="connsiteX2" fmla="*/ 3352800 w 3352800"/>
                <a:gd name="connsiteY2" fmla="*/ 685800 h 685800"/>
                <a:gd name="connsiteX3" fmla="*/ 0 w 3352800"/>
                <a:gd name="connsiteY3" fmla="*/ 685800 h 685800"/>
                <a:gd name="connsiteX4" fmla="*/ 304800 w 3352800"/>
                <a:gd name="connsiteY4" fmla="*/ 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2800" h="685800">
                  <a:moveTo>
                    <a:pt x="304800" y="0"/>
                  </a:moveTo>
                  <a:lnTo>
                    <a:pt x="3352800" y="0"/>
                  </a:lnTo>
                  <a:lnTo>
                    <a:pt x="3352800" y="685800"/>
                  </a:lnTo>
                  <a:lnTo>
                    <a:pt x="0" y="685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 smtClean="0">
                  <a:solidFill>
                    <a:sysClr val="windowText" lastClr="000000"/>
                  </a:solidFill>
                </a:rPr>
                <a:t>3</a:t>
              </a:r>
            </a:p>
          </p:txBody>
        </p:sp>
        <p:sp>
          <p:nvSpPr>
            <p:cNvPr id="58" name="Freeform 57"/>
            <p:cNvSpPr/>
            <p:nvPr/>
          </p:nvSpPr>
          <p:spPr>
            <a:xfrm>
              <a:off x="6172200" y="3200400"/>
              <a:ext cx="2971800" cy="685800"/>
            </a:xfrm>
            <a:custGeom>
              <a:avLst/>
              <a:gdLst>
                <a:gd name="connsiteX0" fmla="*/ 0 w 3352800"/>
                <a:gd name="connsiteY0" fmla="*/ 0 h 685800"/>
                <a:gd name="connsiteX1" fmla="*/ 3352800 w 3352800"/>
                <a:gd name="connsiteY1" fmla="*/ 0 h 685800"/>
                <a:gd name="connsiteX2" fmla="*/ 3352800 w 3352800"/>
                <a:gd name="connsiteY2" fmla="*/ 685800 h 685800"/>
                <a:gd name="connsiteX3" fmla="*/ 0 w 3352800"/>
                <a:gd name="connsiteY3" fmla="*/ 685800 h 685800"/>
                <a:gd name="connsiteX4" fmla="*/ 0 w 3352800"/>
                <a:gd name="connsiteY4" fmla="*/ 0 h 685800"/>
                <a:gd name="connsiteX0" fmla="*/ 304800 w 3352800"/>
                <a:gd name="connsiteY0" fmla="*/ 0 h 685800"/>
                <a:gd name="connsiteX1" fmla="*/ 3352800 w 3352800"/>
                <a:gd name="connsiteY1" fmla="*/ 0 h 685800"/>
                <a:gd name="connsiteX2" fmla="*/ 3352800 w 3352800"/>
                <a:gd name="connsiteY2" fmla="*/ 685800 h 685800"/>
                <a:gd name="connsiteX3" fmla="*/ 0 w 3352800"/>
                <a:gd name="connsiteY3" fmla="*/ 685800 h 685800"/>
                <a:gd name="connsiteX4" fmla="*/ 304800 w 3352800"/>
                <a:gd name="connsiteY4" fmla="*/ 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2800" h="685800">
                  <a:moveTo>
                    <a:pt x="304800" y="0"/>
                  </a:moveTo>
                  <a:lnTo>
                    <a:pt x="3352800" y="0"/>
                  </a:lnTo>
                  <a:lnTo>
                    <a:pt x="3352800" y="685800"/>
                  </a:lnTo>
                  <a:lnTo>
                    <a:pt x="0" y="685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ysClr val="windowText" lastClr="000000"/>
                  </a:solidFill>
                </a:rPr>
                <a:t>Tertib</a:t>
              </a:r>
              <a:r>
                <a:rPr lang="en-US" dirty="0" smtClean="0">
                  <a:solidFill>
                    <a:sysClr val="windowText" lastClr="000000"/>
                  </a:solidFill>
                </a:rPr>
                <a:t>, </a:t>
              </a:r>
              <a:r>
                <a:rPr lang="en-US" dirty="0" err="1" smtClean="0">
                  <a:solidFill>
                    <a:sysClr val="windowText" lastClr="000000"/>
                  </a:solidFill>
                </a:rPr>
                <a:t>bersih</a:t>
              </a:r>
              <a:r>
                <a:rPr lang="en-US" dirty="0" smtClean="0">
                  <a:solidFill>
                    <a:sysClr val="windowText" lastClr="000000"/>
                  </a:solidFill>
                </a:rPr>
                <a:t>, </a:t>
              </a:r>
              <a:r>
                <a:rPr lang="en-US" dirty="0" err="1" smtClean="0">
                  <a:solidFill>
                    <a:sysClr val="windowText" lastClr="000000"/>
                  </a:solidFill>
                </a:rPr>
                <a:t>dan</a:t>
              </a:r>
              <a:r>
                <a:rPr lang="en-US" dirty="0" smtClean="0">
                  <a:solidFill>
                    <a:sysClr val="windowText" lastClr="000000"/>
                  </a:solidFill>
                </a:rPr>
                <a:t> </a:t>
              </a:r>
              <a:r>
                <a:rPr lang="en-US" dirty="0" err="1" smtClean="0">
                  <a:solidFill>
                    <a:sysClr val="windowText" lastClr="000000"/>
                  </a:solidFill>
                </a:rPr>
                <a:t>tenang</a:t>
              </a:r>
              <a:endParaRPr lang="en-US" sz="2000" dirty="0" smtClea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5867400" y="3962400"/>
            <a:ext cx="3276600" cy="762000"/>
            <a:chOff x="5867400" y="3962400"/>
            <a:chExt cx="3276600" cy="762000"/>
          </a:xfrm>
        </p:grpSpPr>
        <p:sp>
          <p:nvSpPr>
            <p:cNvPr id="59" name="Freeform 58"/>
            <p:cNvSpPr/>
            <p:nvPr/>
          </p:nvSpPr>
          <p:spPr>
            <a:xfrm flipH="1">
              <a:off x="5867400" y="3962400"/>
              <a:ext cx="2971800" cy="685800"/>
            </a:xfrm>
            <a:custGeom>
              <a:avLst/>
              <a:gdLst>
                <a:gd name="connsiteX0" fmla="*/ 0 w 3352800"/>
                <a:gd name="connsiteY0" fmla="*/ 0 h 685800"/>
                <a:gd name="connsiteX1" fmla="*/ 3352800 w 3352800"/>
                <a:gd name="connsiteY1" fmla="*/ 0 h 685800"/>
                <a:gd name="connsiteX2" fmla="*/ 3352800 w 3352800"/>
                <a:gd name="connsiteY2" fmla="*/ 685800 h 685800"/>
                <a:gd name="connsiteX3" fmla="*/ 0 w 3352800"/>
                <a:gd name="connsiteY3" fmla="*/ 685800 h 685800"/>
                <a:gd name="connsiteX4" fmla="*/ 0 w 3352800"/>
                <a:gd name="connsiteY4" fmla="*/ 0 h 685800"/>
                <a:gd name="connsiteX0" fmla="*/ 304800 w 3352800"/>
                <a:gd name="connsiteY0" fmla="*/ 0 h 685800"/>
                <a:gd name="connsiteX1" fmla="*/ 3352800 w 3352800"/>
                <a:gd name="connsiteY1" fmla="*/ 0 h 685800"/>
                <a:gd name="connsiteX2" fmla="*/ 3352800 w 3352800"/>
                <a:gd name="connsiteY2" fmla="*/ 685800 h 685800"/>
                <a:gd name="connsiteX3" fmla="*/ 0 w 3352800"/>
                <a:gd name="connsiteY3" fmla="*/ 685800 h 685800"/>
                <a:gd name="connsiteX4" fmla="*/ 304800 w 3352800"/>
                <a:gd name="connsiteY4" fmla="*/ 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2800" h="685800">
                  <a:moveTo>
                    <a:pt x="304800" y="0"/>
                  </a:moveTo>
                  <a:lnTo>
                    <a:pt x="3352800" y="0"/>
                  </a:lnTo>
                  <a:lnTo>
                    <a:pt x="3352800" y="685800"/>
                  </a:lnTo>
                  <a:lnTo>
                    <a:pt x="0" y="685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 smtClean="0">
                  <a:solidFill>
                    <a:sysClr val="windowText" lastClr="000000"/>
                  </a:solidFill>
                </a:rPr>
                <a:t>4</a:t>
              </a:r>
            </a:p>
          </p:txBody>
        </p:sp>
        <p:sp>
          <p:nvSpPr>
            <p:cNvPr id="60" name="Freeform 59"/>
            <p:cNvSpPr/>
            <p:nvPr/>
          </p:nvSpPr>
          <p:spPr>
            <a:xfrm>
              <a:off x="6172200" y="4038600"/>
              <a:ext cx="2971800" cy="685800"/>
            </a:xfrm>
            <a:custGeom>
              <a:avLst/>
              <a:gdLst>
                <a:gd name="connsiteX0" fmla="*/ 0 w 3352800"/>
                <a:gd name="connsiteY0" fmla="*/ 0 h 685800"/>
                <a:gd name="connsiteX1" fmla="*/ 3352800 w 3352800"/>
                <a:gd name="connsiteY1" fmla="*/ 0 h 685800"/>
                <a:gd name="connsiteX2" fmla="*/ 3352800 w 3352800"/>
                <a:gd name="connsiteY2" fmla="*/ 685800 h 685800"/>
                <a:gd name="connsiteX3" fmla="*/ 0 w 3352800"/>
                <a:gd name="connsiteY3" fmla="*/ 685800 h 685800"/>
                <a:gd name="connsiteX4" fmla="*/ 0 w 3352800"/>
                <a:gd name="connsiteY4" fmla="*/ 0 h 685800"/>
                <a:gd name="connsiteX0" fmla="*/ 304800 w 3352800"/>
                <a:gd name="connsiteY0" fmla="*/ 0 h 685800"/>
                <a:gd name="connsiteX1" fmla="*/ 3352800 w 3352800"/>
                <a:gd name="connsiteY1" fmla="*/ 0 h 685800"/>
                <a:gd name="connsiteX2" fmla="*/ 3352800 w 3352800"/>
                <a:gd name="connsiteY2" fmla="*/ 685800 h 685800"/>
                <a:gd name="connsiteX3" fmla="*/ 0 w 3352800"/>
                <a:gd name="connsiteY3" fmla="*/ 685800 h 685800"/>
                <a:gd name="connsiteX4" fmla="*/ 304800 w 3352800"/>
                <a:gd name="connsiteY4" fmla="*/ 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2800" h="685800">
                  <a:moveTo>
                    <a:pt x="304800" y="0"/>
                  </a:moveTo>
                  <a:lnTo>
                    <a:pt x="3352800" y="0"/>
                  </a:lnTo>
                  <a:lnTo>
                    <a:pt x="3352800" y="685800"/>
                  </a:lnTo>
                  <a:lnTo>
                    <a:pt x="0" y="685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ysClr val="windowText" lastClr="000000"/>
                  </a:solidFill>
                </a:rPr>
                <a:t>Sesuai</a:t>
              </a:r>
              <a:r>
                <a:rPr lang="en-US" dirty="0" smtClean="0">
                  <a:solidFill>
                    <a:sysClr val="windowText" lastClr="000000"/>
                  </a:solidFill>
                </a:rPr>
                <a:t> </a:t>
              </a:r>
              <a:r>
                <a:rPr lang="en-US" dirty="0" err="1" smtClean="0">
                  <a:solidFill>
                    <a:sysClr val="windowText" lastClr="000000"/>
                  </a:solidFill>
                </a:rPr>
                <a:t>dengan</a:t>
              </a:r>
              <a:r>
                <a:rPr lang="en-US" dirty="0" smtClean="0">
                  <a:solidFill>
                    <a:sysClr val="windowText" lastClr="000000"/>
                  </a:solidFill>
                </a:rPr>
                <a:t> </a:t>
              </a:r>
              <a:r>
                <a:rPr lang="en-US" dirty="0" err="1" smtClean="0">
                  <a:solidFill>
                    <a:sysClr val="windowText" lastClr="000000"/>
                  </a:solidFill>
                </a:rPr>
                <a:t>peruntukannya</a:t>
              </a:r>
              <a:endParaRPr lang="en-US" sz="2000" dirty="0" smtClea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5867400" y="4800600"/>
            <a:ext cx="3276600" cy="762000"/>
            <a:chOff x="5867400" y="4800600"/>
            <a:chExt cx="3276600" cy="762000"/>
          </a:xfrm>
        </p:grpSpPr>
        <p:sp>
          <p:nvSpPr>
            <p:cNvPr id="61" name="Freeform 60"/>
            <p:cNvSpPr/>
            <p:nvPr/>
          </p:nvSpPr>
          <p:spPr>
            <a:xfrm flipH="1">
              <a:off x="5867400" y="4800600"/>
              <a:ext cx="2971800" cy="685800"/>
            </a:xfrm>
            <a:custGeom>
              <a:avLst/>
              <a:gdLst>
                <a:gd name="connsiteX0" fmla="*/ 0 w 3352800"/>
                <a:gd name="connsiteY0" fmla="*/ 0 h 685800"/>
                <a:gd name="connsiteX1" fmla="*/ 3352800 w 3352800"/>
                <a:gd name="connsiteY1" fmla="*/ 0 h 685800"/>
                <a:gd name="connsiteX2" fmla="*/ 3352800 w 3352800"/>
                <a:gd name="connsiteY2" fmla="*/ 685800 h 685800"/>
                <a:gd name="connsiteX3" fmla="*/ 0 w 3352800"/>
                <a:gd name="connsiteY3" fmla="*/ 685800 h 685800"/>
                <a:gd name="connsiteX4" fmla="*/ 0 w 3352800"/>
                <a:gd name="connsiteY4" fmla="*/ 0 h 685800"/>
                <a:gd name="connsiteX0" fmla="*/ 304800 w 3352800"/>
                <a:gd name="connsiteY0" fmla="*/ 0 h 685800"/>
                <a:gd name="connsiteX1" fmla="*/ 3352800 w 3352800"/>
                <a:gd name="connsiteY1" fmla="*/ 0 h 685800"/>
                <a:gd name="connsiteX2" fmla="*/ 3352800 w 3352800"/>
                <a:gd name="connsiteY2" fmla="*/ 685800 h 685800"/>
                <a:gd name="connsiteX3" fmla="*/ 0 w 3352800"/>
                <a:gd name="connsiteY3" fmla="*/ 685800 h 685800"/>
                <a:gd name="connsiteX4" fmla="*/ 304800 w 3352800"/>
                <a:gd name="connsiteY4" fmla="*/ 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2800" h="685800">
                  <a:moveTo>
                    <a:pt x="304800" y="0"/>
                  </a:moveTo>
                  <a:lnTo>
                    <a:pt x="3352800" y="0"/>
                  </a:lnTo>
                  <a:lnTo>
                    <a:pt x="3352800" y="685800"/>
                  </a:lnTo>
                  <a:lnTo>
                    <a:pt x="0" y="685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 smtClean="0">
                  <a:solidFill>
                    <a:sysClr val="windowText" lastClr="000000"/>
                  </a:solidFill>
                </a:rPr>
                <a:t>5</a:t>
              </a:r>
            </a:p>
          </p:txBody>
        </p:sp>
        <p:sp>
          <p:nvSpPr>
            <p:cNvPr id="62" name="Freeform 61"/>
            <p:cNvSpPr/>
            <p:nvPr/>
          </p:nvSpPr>
          <p:spPr>
            <a:xfrm>
              <a:off x="6172200" y="4876800"/>
              <a:ext cx="2971800" cy="685800"/>
            </a:xfrm>
            <a:custGeom>
              <a:avLst/>
              <a:gdLst>
                <a:gd name="connsiteX0" fmla="*/ 0 w 3352800"/>
                <a:gd name="connsiteY0" fmla="*/ 0 h 685800"/>
                <a:gd name="connsiteX1" fmla="*/ 3352800 w 3352800"/>
                <a:gd name="connsiteY1" fmla="*/ 0 h 685800"/>
                <a:gd name="connsiteX2" fmla="*/ 3352800 w 3352800"/>
                <a:gd name="connsiteY2" fmla="*/ 685800 h 685800"/>
                <a:gd name="connsiteX3" fmla="*/ 0 w 3352800"/>
                <a:gd name="connsiteY3" fmla="*/ 685800 h 685800"/>
                <a:gd name="connsiteX4" fmla="*/ 0 w 3352800"/>
                <a:gd name="connsiteY4" fmla="*/ 0 h 685800"/>
                <a:gd name="connsiteX0" fmla="*/ 304800 w 3352800"/>
                <a:gd name="connsiteY0" fmla="*/ 0 h 685800"/>
                <a:gd name="connsiteX1" fmla="*/ 3352800 w 3352800"/>
                <a:gd name="connsiteY1" fmla="*/ 0 h 685800"/>
                <a:gd name="connsiteX2" fmla="*/ 3352800 w 3352800"/>
                <a:gd name="connsiteY2" fmla="*/ 685800 h 685800"/>
                <a:gd name="connsiteX3" fmla="*/ 0 w 3352800"/>
                <a:gd name="connsiteY3" fmla="*/ 685800 h 685800"/>
                <a:gd name="connsiteX4" fmla="*/ 304800 w 3352800"/>
                <a:gd name="connsiteY4" fmla="*/ 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2800" h="685800">
                  <a:moveTo>
                    <a:pt x="304800" y="0"/>
                  </a:moveTo>
                  <a:lnTo>
                    <a:pt x="3352800" y="0"/>
                  </a:lnTo>
                  <a:lnTo>
                    <a:pt x="3352800" y="685800"/>
                  </a:lnTo>
                  <a:lnTo>
                    <a:pt x="0" y="685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</a:rPr>
                <a:t>  </a:t>
              </a:r>
              <a:r>
                <a:rPr lang="en-US" dirty="0" err="1" smtClean="0">
                  <a:solidFill>
                    <a:sysClr val="windowText" lastClr="000000"/>
                  </a:solidFill>
                </a:rPr>
                <a:t>Buku</a:t>
              </a:r>
              <a:r>
                <a:rPr lang="en-US" dirty="0" smtClean="0">
                  <a:solidFill>
                    <a:sysClr val="windowText" lastClr="000000"/>
                  </a:solidFill>
                </a:rPr>
                <a:t> </a:t>
              </a:r>
              <a:r>
                <a:rPr lang="en-US" dirty="0" err="1" smtClean="0">
                  <a:solidFill>
                    <a:sysClr val="windowText" lastClr="000000"/>
                  </a:solidFill>
                </a:rPr>
                <a:t>cetak</a:t>
              </a:r>
              <a:r>
                <a:rPr lang="en-US" dirty="0" smtClean="0">
                  <a:solidFill>
                    <a:sysClr val="windowText" lastClr="000000"/>
                  </a:solidFill>
                </a:rPr>
                <a:t>, binder, </a:t>
              </a:r>
              <a:r>
                <a:rPr lang="en-US" dirty="0" err="1" smtClean="0">
                  <a:solidFill>
                    <a:sysClr val="windowText" lastClr="000000"/>
                  </a:solidFill>
                </a:rPr>
                <a:t>tas</a:t>
              </a:r>
              <a:r>
                <a:rPr lang="en-US" dirty="0" smtClean="0">
                  <a:solidFill>
                    <a:sysClr val="windowText" lastClr="000000"/>
                  </a:solidFill>
                </a:rPr>
                <a:t> </a:t>
              </a:r>
              <a:r>
                <a:rPr lang="en-US" dirty="0" err="1" smtClean="0">
                  <a:solidFill>
                    <a:sysClr val="windowText" lastClr="000000"/>
                  </a:solidFill>
                </a:rPr>
                <a:t>dan</a:t>
              </a:r>
              <a:r>
                <a:rPr lang="en-US" dirty="0" smtClean="0">
                  <a:solidFill>
                    <a:sysClr val="windowText" lastClr="000000"/>
                  </a:solidFill>
                </a:rPr>
                <a:t> </a:t>
              </a:r>
              <a:r>
                <a:rPr lang="en-US" dirty="0" err="1" smtClean="0">
                  <a:solidFill>
                    <a:sysClr val="windowText" lastClr="000000"/>
                  </a:solidFill>
                </a:rPr>
                <a:t>jaket</a:t>
              </a:r>
              <a:endParaRPr lang="en-US" sz="2000" dirty="0" smtClea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5867400" y="5638800"/>
            <a:ext cx="3276600" cy="762000"/>
            <a:chOff x="5867400" y="5638800"/>
            <a:chExt cx="3276600" cy="762000"/>
          </a:xfrm>
        </p:grpSpPr>
        <p:sp>
          <p:nvSpPr>
            <p:cNvPr id="63" name="Freeform 62"/>
            <p:cNvSpPr/>
            <p:nvPr/>
          </p:nvSpPr>
          <p:spPr>
            <a:xfrm flipH="1">
              <a:off x="5867400" y="5638800"/>
              <a:ext cx="2971800" cy="685800"/>
            </a:xfrm>
            <a:custGeom>
              <a:avLst/>
              <a:gdLst>
                <a:gd name="connsiteX0" fmla="*/ 0 w 3352800"/>
                <a:gd name="connsiteY0" fmla="*/ 0 h 685800"/>
                <a:gd name="connsiteX1" fmla="*/ 3352800 w 3352800"/>
                <a:gd name="connsiteY1" fmla="*/ 0 h 685800"/>
                <a:gd name="connsiteX2" fmla="*/ 3352800 w 3352800"/>
                <a:gd name="connsiteY2" fmla="*/ 685800 h 685800"/>
                <a:gd name="connsiteX3" fmla="*/ 0 w 3352800"/>
                <a:gd name="connsiteY3" fmla="*/ 685800 h 685800"/>
                <a:gd name="connsiteX4" fmla="*/ 0 w 3352800"/>
                <a:gd name="connsiteY4" fmla="*/ 0 h 685800"/>
                <a:gd name="connsiteX0" fmla="*/ 304800 w 3352800"/>
                <a:gd name="connsiteY0" fmla="*/ 0 h 685800"/>
                <a:gd name="connsiteX1" fmla="*/ 3352800 w 3352800"/>
                <a:gd name="connsiteY1" fmla="*/ 0 h 685800"/>
                <a:gd name="connsiteX2" fmla="*/ 3352800 w 3352800"/>
                <a:gd name="connsiteY2" fmla="*/ 685800 h 685800"/>
                <a:gd name="connsiteX3" fmla="*/ 0 w 3352800"/>
                <a:gd name="connsiteY3" fmla="*/ 685800 h 685800"/>
                <a:gd name="connsiteX4" fmla="*/ 304800 w 3352800"/>
                <a:gd name="connsiteY4" fmla="*/ 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2800" h="685800">
                  <a:moveTo>
                    <a:pt x="304800" y="0"/>
                  </a:moveTo>
                  <a:lnTo>
                    <a:pt x="3352800" y="0"/>
                  </a:lnTo>
                  <a:lnTo>
                    <a:pt x="3352800" y="685800"/>
                  </a:lnTo>
                  <a:lnTo>
                    <a:pt x="0" y="685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 smtClean="0">
                  <a:solidFill>
                    <a:sysClr val="windowText" lastClr="000000"/>
                  </a:solidFill>
                </a:rPr>
                <a:t>6</a:t>
              </a:r>
            </a:p>
          </p:txBody>
        </p:sp>
        <p:sp>
          <p:nvSpPr>
            <p:cNvPr id="64" name="Freeform 63"/>
            <p:cNvSpPr/>
            <p:nvPr/>
          </p:nvSpPr>
          <p:spPr>
            <a:xfrm>
              <a:off x="6172200" y="5715000"/>
              <a:ext cx="2971800" cy="685800"/>
            </a:xfrm>
            <a:custGeom>
              <a:avLst/>
              <a:gdLst>
                <a:gd name="connsiteX0" fmla="*/ 0 w 3352800"/>
                <a:gd name="connsiteY0" fmla="*/ 0 h 685800"/>
                <a:gd name="connsiteX1" fmla="*/ 3352800 w 3352800"/>
                <a:gd name="connsiteY1" fmla="*/ 0 h 685800"/>
                <a:gd name="connsiteX2" fmla="*/ 3352800 w 3352800"/>
                <a:gd name="connsiteY2" fmla="*/ 685800 h 685800"/>
                <a:gd name="connsiteX3" fmla="*/ 0 w 3352800"/>
                <a:gd name="connsiteY3" fmla="*/ 685800 h 685800"/>
                <a:gd name="connsiteX4" fmla="*/ 0 w 3352800"/>
                <a:gd name="connsiteY4" fmla="*/ 0 h 685800"/>
                <a:gd name="connsiteX0" fmla="*/ 304800 w 3352800"/>
                <a:gd name="connsiteY0" fmla="*/ 0 h 685800"/>
                <a:gd name="connsiteX1" fmla="*/ 3352800 w 3352800"/>
                <a:gd name="connsiteY1" fmla="*/ 0 h 685800"/>
                <a:gd name="connsiteX2" fmla="*/ 3352800 w 3352800"/>
                <a:gd name="connsiteY2" fmla="*/ 685800 h 685800"/>
                <a:gd name="connsiteX3" fmla="*/ 0 w 3352800"/>
                <a:gd name="connsiteY3" fmla="*/ 685800 h 685800"/>
                <a:gd name="connsiteX4" fmla="*/ 304800 w 3352800"/>
                <a:gd name="connsiteY4" fmla="*/ 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2800" h="685800">
                  <a:moveTo>
                    <a:pt x="304800" y="0"/>
                  </a:moveTo>
                  <a:lnTo>
                    <a:pt x="3352800" y="0"/>
                  </a:lnTo>
                  <a:lnTo>
                    <a:pt x="3352800" y="685800"/>
                  </a:lnTo>
                  <a:lnTo>
                    <a:pt x="0" y="685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</a:rPr>
                <a:t>Silent Hp</a:t>
              </a:r>
              <a:endParaRPr lang="en-US" sz="2000" dirty="0" smtClean="0">
                <a:solidFill>
                  <a:sysClr val="windowText" lastClr="000000"/>
                </a:solidFill>
              </a:endParaRPr>
            </a:p>
          </p:txBody>
        </p:sp>
      </p:grp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0" y="228600"/>
            <a:ext cx="9144000" cy="76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354575">
            <a:off x="6281570" y="3236556"/>
            <a:ext cx="3215999" cy="3770707"/>
          </a:xfrm>
          <a:prstGeom prst="rect">
            <a:avLst/>
          </a:prstGeom>
          <a:blipFill>
            <a:blip r:embed="rId2" cstate="email">
              <a:alphaModFix amt="53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276600" y="228600"/>
            <a:ext cx="4191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latin typeface="Agency FB" pitchFamily="34" charset="0"/>
              </a:rPr>
              <a:t>HAK </a:t>
            </a:r>
            <a:r>
              <a:rPr lang="en-US" sz="4000" b="1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gency FB" pitchFamily="34" charset="0"/>
              </a:rPr>
              <a:t>PEMUSTAKA</a:t>
            </a:r>
            <a:endParaRPr lang="en-US" sz="4000" b="1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Agency FB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76200" y="4267200"/>
            <a:ext cx="2819400" cy="2438400"/>
            <a:chOff x="152400" y="4267200"/>
            <a:chExt cx="2819400" cy="2438400"/>
          </a:xfrm>
        </p:grpSpPr>
        <p:pic>
          <p:nvPicPr>
            <p:cNvPr id="14" name="Picture 13" descr="IMG_7940 HASIL_KOMPRES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228600" y="4267200"/>
              <a:ext cx="2590800" cy="1728160"/>
            </a:xfrm>
            <a:prstGeom prst="rect">
              <a:avLst/>
            </a:prstGeom>
          </p:spPr>
        </p:pic>
        <p:sp>
          <p:nvSpPr>
            <p:cNvPr id="17" name="Notched Right Arrow 16"/>
            <p:cNvSpPr/>
            <p:nvPr/>
          </p:nvSpPr>
          <p:spPr>
            <a:xfrm>
              <a:off x="152400" y="6019800"/>
              <a:ext cx="2819400" cy="685800"/>
            </a:xfrm>
            <a:prstGeom prst="notchedRightArrow">
              <a:avLst>
                <a:gd name="adj1" fmla="val 100000"/>
                <a:gd name="adj2" fmla="val 73611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 smtClean="0">
                  <a:solidFill>
                    <a:schemeClr val="tx1"/>
                  </a:solidFill>
                </a:rPr>
                <a:t>Menggunakan</a:t>
              </a:r>
              <a:endParaRPr lang="en-US" b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  <a:p>
              <a:pPr algn="ctr"/>
              <a:r>
                <a:rPr lang="en-US" sz="2000" b="1" dirty="0" err="1" smtClean="0">
                  <a:solidFill>
                    <a:schemeClr val="tx1"/>
                  </a:solidFill>
                  <a:latin typeface="+mj-lt"/>
                </a:rPr>
                <a:t>Fasilitas</a:t>
              </a:r>
              <a:endParaRPr lang="en-US" sz="2000" b="1" dirty="0" smtClean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869052" y="1066800"/>
            <a:ext cx="2970149" cy="2667000"/>
            <a:chOff x="5945250" y="2209800"/>
            <a:chExt cx="2970149" cy="2667000"/>
          </a:xfrm>
        </p:grpSpPr>
        <p:pic>
          <p:nvPicPr>
            <p:cNvPr id="15" name="Picture 14" descr="IMG_0711 (FILEminimizer).JP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5945250" y="2209800"/>
              <a:ext cx="2970149" cy="1981200"/>
            </a:xfrm>
            <a:prstGeom prst="rect">
              <a:avLst/>
            </a:prstGeom>
          </p:spPr>
        </p:pic>
        <p:sp>
          <p:nvSpPr>
            <p:cNvPr id="18" name="Notched Right Arrow 17"/>
            <p:cNvSpPr/>
            <p:nvPr/>
          </p:nvSpPr>
          <p:spPr>
            <a:xfrm>
              <a:off x="6019800" y="4191000"/>
              <a:ext cx="2819400" cy="685800"/>
            </a:xfrm>
            <a:prstGeom prst="notchedRightArrow">
              <a:avLst>
                <a:gd name="adj1" fmla="val 100000"/>
                <a:gd name="adj2" fmla="val 73611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 smtClean="0">
                  <a:solidFill>
                    <a:schemeClr val="tx1"/>
                  </a:solidFill>
                </a:rPr>
                <a:t>Mengajukan</a:t>
              </a:r>
              <a:endParaRPr lang="en-US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b="1" dirty="0" err="1" smtClean="0">
                  <a:solidFill>
                    <a:schemeClr val="tx1"/>
                  </a:solidFill>
                </a:rPr>
                <a:t>Usulan</a:t>
              </a:r>
              <a:r>
                <a:rPr lang="en-US" b="1" dirty="0" smtClean="0">
                  <a:solidFill>
                    <a:schemeClr val="tx1"/>
                  </a:solidFill>
                </a:rPr>
                <a:t> </a:t>
              </a:r>
              <a:r>
                <a:rPr lang="en-US" b="1" dirty="0" err="1" smtClean="0">
                  <a:solidFill>
                    <a:schemeClr val="tx1"/>
                  </a:solidFill>
                </a:rPr>
                <a:t>Koleksi</a:t>
              </a:r>
              <a:r>
                <a:rPr lang="en-US" b="1" dirty="0" smtClean="0">
                  <a:solidFill>
                    <a:schemeClr val="tx1"/>
                  </a:solidFill>
                </a:rPr>
                <a:t> </a:t>
              </a:r>
              <a:endParaRPr lang="en-US" sz="2000" b="1" dirty="0" smtClean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0" y="1371600"/>
            <a:ext cx="2819400" cy="2362200"/>
            <a:chOff x="76200" y="1676400"/>
            <a:chExt cx="2819400" cy="2362200"/>
          </a:xfrm>
        </p:grpSpPr>
        <p:pic>
          <p:nvPicPr>
            <p:cNvPr id="11" name="Picture 10" descr="IMG_8062 (FILEminimizer).JPG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228600" y="1676400"/>
              <a:ext cx="2590800" cy="1728160"/>
            </a:xfrm>
            <a:prstGeom prst="rect">
              <a:avLst/>
            </a:prstGeom>
          </p:spPr>
        </p:pic>
        <p:sp>
          <p:nvSpPr>
            <p:cNvPr id="16" name="Notched Right Arrow 15"/>
            <p:cNvSpPr/>
            <p:nvPr/>
          </p:nvSpPr>
          <p:spPr>
            <a:xfrm>
              <a:off x="76200" y="3352800"/>
              <a:ext cx="2819400" cy="685800"/>
            </a:xfrm>
            <a:prstGeom prst="notchedRightArrow">
              <a:avLst>
                <a:gd name="adj1" fmla="val 100000"/>
                <a:gd name="adj2" fmla="val 73611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 smtClean="0">
                  <a:solidFill>
                    <a:schemeClr val="tx1"/>
                  </a:solidFill>
                </a:rPr>
                <a:t>Mendapat</a:t>
              </a:r>
              <a:endParaRPr lang="en-US" b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  <a:p>
              <a:pPr algn="ctr"/>
              <a:r>
                <a:rPr lang="en-US" sz="2000" b="1" dirty="0" err="1" smtClean="0">
                  <a:solidFill>
                    <a:schemeClr val="tx1"/>
                  </a:solidFill>
                  <a:latin typeface="+mj-lt"/>
                </a:rPr>
                <a:t>Pelayanan</a:t>
              </a:r>
              <a:endParaRPr lang="en-US" sz="2000" b="1" dirty="0" smtClean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791200" y="3886200"/>
            <a:ext cx="2819400" cy="2743200"/>
            <a:chOff x="6019800" y="3962401"/>
            <a:chExt cx="2819400" cy="2743200"/>
          </a:xfrm>
        </p:grpSpPr>
        <p:sp>
          <p:nvSpPr>
            <p:cNvPr id="30" name="Notched Right Arrow 29"/>
            <p:cNvSpPr/>
            <p:nvPr/>
          </p:nvSpPr>
          <p:spPr>
            <a:xfrm>
              <a:off x="6019800" y="6019801"/>
              <a:ext cx="2819400" cy="685800"/>
            </a:xfrm>
            <a:prstGeom prst="notchedRightArrow">
              <a:avLst>
                <a:gd name="adj1" fmla="val 100000"/>
                <a:gd name="adj2" fmla="val 73611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 smtClean="0">
                  <a:solidFill>
                    <a:schemeClr val="tx1"/>
                  </a:solidFill>
                </a:rPr>
                <a:t>Memberikan</a:t>
              </a:r>
              <a:r>
                <a:rPr lang="en-US" b="1" dirty="0" smtClean="0">
                  <a:solidFill>
                    <a:schemeClr val="tx1"/>
                  </a:solidFill>
                </a:rPr>
                <a:t> Saran </a:t>
              </a:r>
              <a:r>
                <a:rPr lang="en-US" b="1" dirty="0" err="1" smtClean="0">
                  <a:solidFill>
                    <a:schemeClr val="tx1"/>
                  </a:solidFill>
                </a:rPr>
                <a:t>dan</a:t>
              </a:r>
              <a:r>
                <a:rPr lang="en-US" b="1" dirty="0" smtClean="0">
                  <a:solidFill>
                    <a:schemeClr val="tx1"/>
                  </a:solidFill>
                </a:rPr>
                <a:t> </a:t>
              </a:r>
              <a:r>
                <a:rPr lang="en-US" b="1" dirty="0" err="1" smtClean="0">
                  <a:solidFill>
                    <a:schemeClr val="tx1"/>
                  </a:solidFill>
                </a:rPr>
                <a:t>Kritik</a:t>
              </a:r>
              <a:endParaRPr lang="en-US" sz="2000" b="1" dirty="0" smtClean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pic>
          <p:nvPicPr>
            <p:cNvPr id="31" name="Picture 30" descr="IMG_20130816_080859 HASIL_KOMPRES.jpg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6418845" y="3962401"/>
              <a:ext cx="1734555" cy="2057399"/>
            </a:xfrm>
            <a:prstGeom prst="rect">
              <a:avLst/>
            </a:prstGeom>
          </p:spPr>
        </p:pic>
      </p:grpSp>
      <p:sp>
        <p:nvSpPr>
          <p:cNvPr id="22" name="Oval 21"/>
          <p:cNvSpPr/>
          <p:nvPr/>
        </p:nvSpPr>
        <p:spPr>
          <a:xfrm>
            <a:off x="4191000" y="3657600"/>
            <a:ext cx="533400" cy="533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9" name="Group 78"/>
          <p:cNvGrpSpPr/>
          <p:nvPr/>
        </p:nvGrpSpPr>
        <p:grpSpPr>
          <a:xfrm>
            <a:off x="2514601" y="2057402"/>
            <a:ext cx="1754515" cy="1678315"/>
            <a:chOff x="2514600" y="2057400"/>
            <a:chExt cx="1754515" cy="1678315"/>
          </a:xfrm>
        </p:grpSpPr>
        <p:grpSp>
          <p:nvGrpSpPr>
            <p:cNvPr id="33" name="Group 32"/>
            <p:cNvGrpSpPr/>
            <p:nvPr/>
          </p:nvGrpSpPr>
          <p:grpSpPr>
            <a:xfrm>
              <a:off x="2514600" y="2057400"/>
              <a:ext cx="381000" cy="381000"/>
              <a:chOff x="2819400" y="2133600"/>
              <a:chExt cx="381000" cy="381000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2895600" y="2209800"/>
                <a:ext cx="228600" cy="2286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2819400" y="2133600"/>
                <a:ext cx="381000" cy="381000"/>
              </a:xfrm>
              <a:prstGeom prst="ellipse">
                <a:avLst/>
              </a:pr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2" name="Shape 71"/>
            <p:cNvCxnSpPr>
              <a:stCxn id="29" idx="6"/>
              <a:endCxn id="22" idx="1"/>
            </p:cNvCxnSpPr>
            <p:nvPr/>
          </p:nvCxnSpPr>
          <p:spPr>
            <a:xfrm>
              <a:off x="2895600" y="2247900"/>
              <a:ext cx="1373515" cy="1487815"/>
            </a:xfrm>
            <a:prstGeom prst="bentConnector2">
              <a:avLst/>
            </a:prstGeom>
            <a:ln>
              <a:solidFill>
                <a:srgbClr val="FFFF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/>
          <p:cNvGrpSpPr/>
          <p:nvPr/>
        </p:nvGrpSpPr>
        <p:grpSpPr>
          <a:xfrm>
            <a:off x="2590800" y="4112887"/>
            <a:ext cx="1678316" cy="1449715"/>
            <a:chOff x="2590800" y="4112885"/>
            <a:chExt cx="1678316" cy="1449715"/>
          </a:xfrm>
        </p:grpSpPr>
        <p:grpSp>
          <p:nvGrpSpPr>
            <p:cNvPr id="49" name="Group 32"/>
            <p:cNvGrpSpPr/>
            <p:nvPr/>
          </p:nvGrpSpPr>
          <p:grpSpPr>
            <a:xfrm>
              <a:off x="2590800" y="5181600"/>
              <a:ext cx="381000" cy="381000"/>
              <a:chOff x="2819400" y="2133600"/>
              <a:chExt cx="381000" cy="381000"/>
            </a:xfrm>
          </p:grpSpPr>
          <p:sp>
            <p:nvSpPr>
              <p:cNvPr id="51" name="Oval 50"/>
              <p:cNvSpPr/>
              <p:nvPr/>
            </p:nvSpPr>
            <p:spPr>
              <a:xfrm>
                <a:off x="2895600" y="2209800"/>
                <a:ext cx="228600" cy="2286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2819400" y="2133600"/>
                <a:ext cx="381000" cy="381000"/>
              </a:xfrm>
              <a:prstGeom prst="ellipse">
                <a:avLst/>
              </a:pr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4" name="Shape 73"/>
            <p:cNvCxnSpPr>
              <a:stCxn id="22" idx="3"/>
              <a:endCxn id="52" idx="6"/>
            </p:cNvCxnSpPr>
            <p:nvPr/>
          </p:nvCxnSpPr>
          <p:spPr>
            <a:xfrm rot="5400000">
              <a:off x="2990851" y="4093835"/>
              <a:ext cx="1259215" cy="1297315"/>
            </a:xfrm>
            <a:prstGeom prst="bentConnector2">
              <a:avLst/>
            </a:prstGeom>
            <a:ln>
              <a:solidFill>
                <a:srgbClr val="FFFF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/>
          <p:cNvGrpSpPr/>
          <p:nvPr/>
        </p:nvGrpSpPr>
        <p:grpSpPr>
          <a:xfrm>
            <a:off x="4646286" y="4112884"/>
            <a:ext cx="1602115" cy="1449716"/>
            <a:chOff x="4646285" y="4112884"/>
            <a:chExt cx="1602115" cy="1449716"/>
          </a:xfrm>
        </p:grpSpPr>
        <p:grpSp>
          <p:nvGrpSpPr>
            <p:cNvPr id="66" name="Group 32"/>
            <p:cNvGrpSpPr/>
            <p:nvPr/>
          </p:nvGrpSpPr>
          <p:grpSpPr>
            <a:xfrm flipH="1">
              <a:off x="5867400" y="5181600"/>
              <a:ext cx="381000" cy="381000"/>
              <a:chOff x="2819400" y="2133600"/>
              <a:chExt cx="381000" cy="381000"/>
            </a:xfrm>
          </p:grpSpPr>
          <p:sp>
            <p:nvSpPr>
              <p:cNvPr id="68" name="Oval 67"/>
              <p:cNvSpPr/>
              <p:nvPr/>
            </p:nvSpPr>
            <p:spPr>
              <a:xfrm>
                <a:off x="2895600" y="2209800"/>
                <a:ext cx="228600" cy="2286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2819400" y="2133600"/>
                <a:ext cx="381000" cy="381000"/>
              </a:xfrm>
              <a:prstGeom prst="ellipse">
                <a:avLst/>
              </a:pr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6" name="Shape 75"/>
            <p:cNvCxnSpPr>
              <a:stCxn id="22" idx="5"/>
              <a:endCxn id="69" idx="6"/>
            </p:cNvCxnSpPr>
            <p:nvPr/>
          </p:nvCxnSpPr>
          <p:spPr>
            <a:xfrm rot="16200000" flipH="1">
              <a:off x="4627235" y="4131934"/>
              <a:ext cx="1259215" cy="1221115"/>
            </a:xfrm>
            <a:prstGeom prst="bentConnector2">
              <a:avLst/>
            </a:prstGeom>
            <a:ln>
              <a:solidFill>
                <a:srgbClr val="FFFF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/>
          <p:cNvGrpSpPr/>
          <p:nvPr/>
        </p:nvGrpSpPr>
        <p:grpSpPr>
          <a:xfrm>
            <a:off x="4646286" y="2057400"/>
            <a:ext cx="1449715" cy="1678316"/>
            <a:chOff x="4646285" y="2057400"/>
            <a:chExt cx="1449715" cy="1678316"/>
          </a:xfrm>
        </p:grpSpPr>
        <p:grpSp>
          <p:nvGrpSpPr>
            <p:cNvPr id="57" name="Group 56"/>
            <p:cNvGrpSpPr/>
            <p:nvPr/>
          </p:nvGrpSpPr>
          <p:grpSpPr>
            <a:xfrm>
              <a:off x="5715000" y="2057400"/>
              <a:ext cx="381000" cy="381000"/>
              <a:chOff x="2819400" y="2133600"/>
              <a:chExt cx="381000" cy="381000"/>
            </a:xfrm>
          </p:grpSpPr>
          <p:sp>
            <p:nvSpPr>
              <p:cNvPr id="59" name="Oval 58"/>
              <p:cNvSpPr/>
              <p:nvPr/>
            </p:nvSpPr>
            <p:spPr>
              <a:xfrm>
                <a:off x="2895600" y="2209800"/>
                <a:ext cx="228600" cy="2286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2819400" y="2133600"/>
                <a:ext cx="381000" cy="381000"/>
              </a:xfrm>
              <a:prstGeom prst="ellipse">
                <a:avLst/>
              </a:pr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8" name="Shape 77"/>
            <p:cNvCxnSpPr>
              <a:stCxn id="22" idx="7"/>
              <a:endCxn id="60" idx="2"/>
            </p:cNvCxnSpPr>
            <p:nvPr/>
          </p:nvCxnSpPr>
          <p:spPr>
            <a:xfrm rot="5400000" flipH="1" flipV="1">
              <a:off x="4436735" y="2457451"/>
              <a:ext cx="1487815" cy="1068715"/>
            </a:xfrm>
            <a:prstGeom prst="bentConnector2">
              <a:avLst/>
            </a:prstGeom>
            <a:ln>
              <a:solidFill>
                <a:srgbClr val="FFFF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2" grpId="0"/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7575</TotalTime>
  <Words>967</Words>
  <Application>Microsoft Office PowerPoint</Application>
  <PresentationFormat>On-screen Show (4:3)</PresentationFormat>
  <Paragraphs>329</Paragraphs>
  <Slides>26</Slides>
  <Notes>3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K T M</vt:lpstr>
      <vt:lpstr>Slide 26</vt:lpstr>
    </vt:vector>
  </TitlesOfParts>
  <Company>UIN-SUKA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MIFTAHUL ULUM</dc:creator>
  <cp:lastModifiedBy>DELL</cp:lastModifiedBy>
  <cp:revision>796</cp:revision>
  <dcterms:created xsi:type="dcterms:W3CDTF">2013-07-30T07:03:45Z</dcterms:created>
  <dcterms:modified xsi:type="dcterms:W3CDTF">2016-09-07T00:54:04Z</dcterms:modified>
</cp:coreProperties>
</file>