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73" r:id="rId5"/>
    <p:sldId id="260" r:id="rId6"/>
    <p:sldId id="272" r:id="rId7"/>
    <p:sldId id="261" r:id="rId8"/>
    <p:sldId id="262" r:id="rId9"/>
    <p:sldId id="263" r:id="rId10"/>
    <p:sldId id="264" r:id="rId11"/>
    <p:sldId id="265" r:id="rId12"/>
    <p:sldId id="266" r:id="rId13"/>
    <p:sldId id="274" r:id="rId14"/>
    <p:sldId id="275"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1D8BD707-D9CF-40AE-B4C6-C98DA3205C09}" type="datetimeFigureOut">
              <a:rPr lang="en-US" smtClean="0"/>
              <a:pPr/>
              <a:t>5/5/2017</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1D8BD707-D9CF-40AE-B4C6-C98DA3205C09}" type="datetimeFigureOut">
              <a:rPr lang="en-US" smtClean="0"/>
              <a:pPr/>
              <a:t>5/5/2017</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5/5/2017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1D8BD707-D9CF-40AE-B4C6-C98DA3205C09}" type="datetimeFigureOut">
              <a:rPr lang="en-US" smtClean="0"/>
              <a:pPr/>
              <a:t>5/5/2017</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1D8BD707-D9CF-40AE-B4C6-C98DA3205C09}" type="datetimeFigureOut">
              <a:rPr lang="en-US" smtClean="0"/>
              <a:pPr/>
              <a:t>5/5/2017</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1D8BD707-D9CF-40AE-B4C6-C98DA3205C09}" type="datetimeFigureOut">
              <a:rPr lang="en-US" smtClean="0"/>
              <a:pPr/>
              <a:t>5/5/2017</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B6F15528-21DE-4FAA-801E-634DDDAF4B2B}"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ivasukula25@gmail.com" TargetMode="External"/><Relationship Id="rId2" Type="http://schemas.openxmlformats.org/officeDocument/2006/relationships/hyperlink" Target="mailto:Umaraj.lib@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838201"/>
            <a:ext cx="7620000" cy="2762250"/>
          </a:xfrm>
        </p:spPr>
        <p:txBody>
          <a:bodyPr>
            <a:normAutofit fontScale="90000"/>
          </a:bodyPr>
          <a:lstStyle/>
          <a:p>
            <a:r>
              <a:rPr lang="en-US" dirty="0" smtClean="0">
                <a:latin typeface="Times New Roman" pitchFamily="18" charset="0"/>
                <a:cs typeface="Times New Roman" pitchFamily="18" charset="0"/>
              </a:rPr>
              <a:t>Search </a:t>
            </a:r>
            <a:r>
              <a:rPr lang="en-US" dirty="0" smtClean="0">
                <a:latin typeface="Times New Roman" pitchFamily="18" charset="0"/>
                <a:cs typeface="Times New Roman" pitchFamily="18" charset="0"/>
              </a:rPr>
              <a:t>Engines </a:t>
            </a:r>
            <a:r>
              <a:rPr lang="en-US" dirty="0" smtClean="0">
                <a:latin typeface="Times New Roman" pitchFamily="18" charset="0"/>
                <a:cs typeface="Times New Roman" pitchFamily="18" charset="0"/>
              </a:rPr>
              <a:t>and </a:t>
            </a:r>
            <a:r>
              <a:rPr lang="en-US" dirty="0" smtClean="0">
                <a:latin typeface="Times New Roman" pitchFamily="18" charset="0"/>
                <a:cs typeface="Times New Roman" pitchFamily="18" charset="0"/>
              </a:rPr>
              <a:t>Knowledge Portals</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The Power </a:t>
            </a:r>
            <a:r>
              <a:rPr lang="en-US" dirty="0" smtClean="0">
                <a:latin typeface="Times New Roman" pitchFamily="18" charset="0"/>
                <a:cs typeface="Times New Roman" pitchFamily="18" charset="0"/>
              </a:rPr>
              <a:t>of </a:t>
            </a:r>
            <a:r>
              <a:rPr lang="en-US" dirty="0" smtClean="0">
                <a:latin typeface="Times New Roman" pitchFamily="18" charset="0"/>
                <a:cs typeface="Times New Roman" pitchFamily="18" charset="0"/>
              </a:rPr>
              <a:t>Open </a:t>
            </a:r>
            <a:r>
              <a:rPr lang="en-US"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ccess Resources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553200" cy="2819400"/>
          </a:xfrm>
        </p:spPr>
        <p:txBody>
          <a:bodyPr>
            <a:normAutofit fontScale="25000" lnSpcReduction="20000"/>
          </a:bodyPr>
          <a:lstStyle/>
          <a:p>
            <a:r>
              <a:rPr lang="en-US" sz="7200" dirty="0" smtClean="0">
                <a:solidFill>
                  <a:schemeClr val="tx1"/>
                </a:solidFill>
                <a:latin typeface="Times New Roman" pitchFamily="18" charset="0"/>
                <a:cs typeface="Times New Roman" pitchFamily="18" charset="0"/>
              </a:rPr>
              <a:t>Mrs. </a:t>
            </a:r>
            <a:r>
              <a:rPr lang="en-US" sz="7200" dirty="0" err="1" smtClean="0">
                <a:solidFill>
                  <a:schemeClr val="tx1"/>
                </a:solidFill>
                <a:latin typeface="Times New Roman" pitchFamily="18" charset="0"/>
                <a:cs typeface="Times New Roman" pitchFamily="18" charset="0"/>
              </a:rPr>
              <a:t>Uma</a:t>
            </a:r>
            <a:r>
              <a:rPr lang="en-US" sz="7200" dirty="0" smtClean="0">
                <a:solidFill>
                  <a:schemeClr val="tx1"/>
                </a:solidFill>
                <a:latin typeface="Times New Roman" pitchFamily="18" charset="0"/>
                <a:cs typeface="Times New Roman" pitchFamily="18" charset="0"/>
              </a:rPr>
              <a:t> </a:t>
            </a:r>
            <a:r>
              <a:rPr lang="en-US" sz="7200" dirty="0" err="1" smtClean="0">
                <a:solidFill>
                  <a:schemeClr val="tx1"/>
                </a:solidFill>
                <a:latin typeface="Times New Roman" pitchFamily="18" charset="0"/>
                <a:cs typeface="Times New Roman" pitchFamily="18" charset="0"/>
              </a:rPr>
              <a:t>Pandey</a:t>
            </a:r>
            <a:endParaRPr lang="en-US" sz="7200" dirty="0" smtClean="0">
              <a:solidFill>
                <a:schemeClr val="tx1"/>
              </a:solidFill>
              <a:latin typeface="Times New Roman" pitchFamily="18" charset="0"/>
              <a:cs typeface="Times New Roman" pitchFamily="18" charset="0"/>
            </a:endParaRPr>
          </a:p>
          <a:p>
            <a:r>
              <a:rPr lang="en-US" sz="7200" dirty="0" smtClean="0">
                <a:solidFill>
                  <a:schemeClr val="tx1"/>
                </a:solidFill>
                <a:latin typeface="Times New Roman" pitchFamily="18" charset="0"/>
                <a:cs typeface="Times New Roman" pitchFamily="18" charset="0"/>
              </a:rPr>
              <a:t>Assistant Librarian</a:t>
            </a:r>
          </a:p>
          <a:p>
            <a:r>
              <a:rPr lang="en-US" sz="7200" dirty="0" smtClean="0">
                <a:solidFill>
                  <a:schemeClr val="tx1"/>
                </a:solidFill>
                <a:latin typeface="Times New Roman" pitchFamily="18" charset="0"/>
                <a:cs typeface="Times New Roman" pitchFamily="18" charset="0"/>
              </a:rPr>
              <a:t>Central Library, Integral University, Lucknow</a:t>
            </a:r>
          </a:p>
          <a:p>
            <a:r>
              <a:rPr lang="en-US" sz="7200" u="sng" dirty="0" smtClean="0">
                <a:solidFill>
                  <a:schemeClr val="tx1"/>
                </a:solidFill>
                <a:latin typeface="Times New Roman" pitchFamily="18" charset="0"/>
                <a:cs typeface="Times New Roman" pitchFamily="18" charset="0"/>
                <a:hlinkClick r:id="rId2"/>
              </a:rPr>
              <a:t>Umaraj.lib@gmail.com</a:t>
            </a:r>
            <a:endParaRPr lang="en-US" sz="7200" dirty="0" smtClean="0">
              <a:solidFill>
                <a:schemeClr val="tx1"/>
              </a:solidFill>
              <a:latin typeface="Times New Roman" pitchFamily="18" charset="0"/>
              <a:cs typeface="Times New Roman" pitchFamily="18" charset="0"/>
            </a:endParaRPr>
          </a:p>
          <a:p>
            <a:r>
              <a:rPr lang="en-US" sz="7200" dirty="0" smtClean="0">
                <a:solidFill>
                  <a:schemeClr val="tx1"/>
                </a:solidFill>
                <a:latin typeface="Times New Roman" pitchFamily="18" charset="0"/>
                <a:cs typeface="Times New Roman" pitchFamily="18" charset="0"/>
              </a:rPr>
              <a:t> </a:t>
            </a:r>
          </a:p>
          <a:p>
            <a:r>
              <a:rPr lang="en-US" sz="7200" dirty="0" smtClean="0">
                <a:solidFill>
                  <a:schemeClr val="tx1"/>
                </a:solidFill>
                <a:latin typeface="Times New Roman" pitchFamily="18" charset="0"/>
                <a:cs typeface="Times New Roman" pitchFamily="18" charset="0"/>
              </a:rPr>
              <a:t>And</a:t>
            </a:r>
          </a:p>
          <a:p>
            <a:r>
              <a:rPr lang="en-US" sz="7200" dirty="0" smtClean="0">
                <a:solidFill>
                  <a:schemeClr val="tx1"/>
                </a:solidFill>
                <a:latin typeface="Times New Roman" pitchFamily="18" charset="0"/>
                <a:cs typeface="Times New Roman" pitchFamily="18" charset="0"/>
              </a:rPr>
              <a:t>Dr. (Ms.) Shiva </a:t>
            </a:r>
            <a:r>
              <a:rPr lang="en-US" sz="7200" dirty="0" err="1" smtClean="0">
                <a:solidFill>
                  <a:schemeClr val="tx1"/>
                </a:solidFill>
                <a:latin typeface="Times New Roman" pitchFamily="18" charset="0"/>
                <a:cs typeface="Times New Roman" pitchFamily="18" charset="0"/>
              </a:rPr>
              <a:t>Kanaujia</a:t>
            </a:r>
            <a:r>
              <a:rPr lang="en-US" sz="7200" dirty="0" smtClean="0">
                <a:solidFill>
                  <a:schemeClr val="tx1"/>
                </a:solidFill>
                <a:latin typeface="Times New Roman" pitchFamily="18" charset="0"/>
                <a:cs typeface="Times New Roman" pitchFamily="18" charset="0"/>
              </a:rPr>
              <a:t> </a:t>
            </a:r>
            <a:r>
              <a:rPr lang="en-US" sz="7200" dirty="0" err="1" smtClean="0">
                <a:solidFill>
                  <a:schemeClr val="tx1"/>
                </a:solidFill>
                <a:latin typeface="Times New Roman" pitchFamily="18" charset="0"/>
                <a:cs typeface="Times New Roman" pitchFamily="18" charset="0"/>
              </a:rPr>
              <a:t>Sukula</a:t>
            </a:r>
            <a:endParaRPr lang="en-US" sz="7200" dirty="0" smtClean="0">
              <a:solidFill>
                <a:schemeClr val="tx1"/>
              </a:solidFill>
              <a:latin typeface="Times New Roman" pitchFamily="18" charset="0"/>
              <a:cs typeface="Times New Roman" pitchFamily="18" charset="0"/>
            </a:endParaRPr>
          </a:p>
          <a:p>
            <a:r>
              <a:rPr lang="en-US" sz="7200" dirty="0" smtClean="0">
                <a:solidFill>
                  <a:schemeClr val="tx1"/>
                </a:solidFill>
                <a:latin typeface="Times New Roman" pitchFamily="18" charset="0"/>
                <a:cs typeface="Times New Roman" pitchFamily="18" charset="0"/>
              </a:rPr>
              <a:t>Dy. Librarian</a:t>
            </a:r>
          </a:p>
          <a:p>
            <a:r>
              <a:rPr lang="en-US" sz="7200" dirty="0" smtClean="0">
                <a:solidFill>
                  <a:schemeClr val="tx1"/>
                </a:solidFill>
                <a:latin typeface="Times New Roman" pitchFamily="18" charset="0"/>
                <a:cs typeface="Times New Roman" pitchFamily="18" charset="0"/>
              </a:rPr>
              <a:t>Central Library, Jawaharlal Nehru University, New Delhi</a:t>
            </a:r>
          </a:p>
          <a:p>
            <a:r>
              <a:rPr lang="en-US" sz="7200" u="sng" dirty="0" smtClean="0">
                <a:solidFill>
                  <a:schemeClr val="tx1"/>
                </a:solidFill>
                <a:latin typeface="Times New Roman" pitchFamily="18" charset="0"/>
                <a:cs typeface="Times New Roman" pitchFamily="18" charset="0"/>
                <a:hlinkClick r:id="rId3"/>
              </a:rPr>
              <a:t>shivasukula25@gmail.com</a:t>
            </a:r>
            <a:endParaRPr lang="en-US" sz="7200" u="sng" dirty="0" smtClean="0">
              <a:solidFill>
                <a:schemeClr val="tx1"/>
              </a:solidFill>
              <a:latin typeface="Times New Roman" pitchFamily="18" charset="0"/>
              <a:cs typeface="Times New Roman" pitchFamily="18" charset="0"/>
            </a:endParaRPr>
          </a:p>
          <a:p>
            <a:endParaRPr lang="en-US" sz="7200" dirty="0" smtClean="0">
              <a:solidFill>
                <a:schemeClr val="tx1"/>
              </a:solidFill>
              <a:latin typeface="Times New Roman" pitchFamily="18" charset="0"/>
              <a:cs typeface="Times New Roman" pitchFamily="18" charset="0"/>
            </a:endParaRPr>
          </a:p>
          <a:p>
            <a:r>
              <a:rPr lang="en-US" b="1" i="1" dirty="0" smtClean="0"/>
              <a:t> </a:t>
            </a:r>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b="1" dirty="0" smtClean="0">
                <a:latin typeface="Times New Roman" pitchFamily="18" charset="0"/>
                <a:cs typeface="Times New Roman" pitchFamily="18" charset="0"/>
              </a:rPr>
              <a:t>Increasing of the Users for Search Engines and Knowledge Portals: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400" dirty="0" smtClean="0">
                <a:latin typeface="Times New Roman" pitchFamily="18" charset="0"/>
                <a:cs typeface="Times New Roman" pitchFamily="18" charset="0"/>
              </a:rPr>
              <a:t>Knowledge </a:t>
            </a:r>
            <a:r>
              <a:rPr lang="en-US" sz="2400" dirty="0" smtClean="0">
                <a:latin typeface="Times New Roman" pitchFamily="18" charset="0"/>
                <a:cs typeface="Times New Roman" pitchFamily="18" charset="0"/>
              </a:rPr>
              <a:t>Portals provide awareness and notification features.</a:t>
            </a:r>
          </a:p>
          <a:p>
            <a:pPr algn="just"/>
            <a:r>
              <a:rPr lang="en-US" sz="2400" dirty="0" smtClean="0">
                <a:latin typeface="Times New Roman" pitchFamily="18" charset="0"/>
                <a:cs typeface="Times New Roman" pitchFamily="18" charset="0"/>
              </a:rPr>
              <a:t>Knowledge Portals have Inter group and inter personal forums, chats, newsgroups and other tools for continuous communication.</a:t>
            </a:r>
          </a:p>
          <a:p>
            <a:pPr>
              <a:buNone/>
            </a:pPr>
            <a:endParaRPr lang="en-US" sz="24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Few Aspects for Consideration  </a:t>
            </a: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US" dirty="0" smtClean="0">
                <a:latin typeface="Times New Roman" pitchFamily="18" charset="0"/>
                <a:cs typeface="Times New Roman" pitchFamily="18" charset="0"/>
              </a:rPr>
              <a:t>Knowledge </a:t>
            </a:r>
            <a:r>
              <a:rPr lang="en-US" dirty="0" smtClean="0">
                <a:latin typeface="Times New Roman" pitchFamily="18" charset="0"/>
                <a:cs typeface="Times New Roman" pitchFamily="18" charset="0"/>
              </a:rPr>
              <a:t>portal must act as a central access system in terms of a “single point of access” for all electronic information services, namely the library’s catalogue and full-text in-house applications to external, licensed sources.</a:t>
            </a:r>
          </a:p>
          <a:p>
            <a:pPr lvl="0" algn="just"/>
            <a:r>
              <a:rPr lang="en-US" dirty="0" smtClean="0">
                <a:latin typeface="Times New Roman" pitchFamily="18" charset="0"/>
                <a:cs typeface="Times New Roman" pitchFamily="18" charset="0"/>
              </a:rPr>
              <a:t>To improve collaborative filtering techniques in Knowledge portal usage of domain heuristics is done so as to overcome the problem of low numbers of knowledge portals users. </a:t>
            </a:r>
          </a:p>
          <a:p>
            <a:pPr lvl="0" algn="just"/>
            <a:r>
              <a:rPr lang="en-US" dirty="0" smtClean="0">
                <a:latin typeface="Times New Roman" pitchFamily="18" charset="0"/>
                <a:cs typeface="Times New Roman" pitchFamily="18" charset="0"/>
              </a:rPr>
              <a:t>Proper planning and deployment of a knowledge portal must be done</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153400" cy="5440363"/>
          </a:xfrm>
        </p:spPr>
        <p:txBody>
          <a:bodyPr>
            <a:normAutofit/>
          </a:bodyPr>
          <a:lstStyle/>
          <a:p>
            <a:pPr lvl="0" algn="just"/>
            <a:r>
              <a:rPr lang="en-US" dirty="0" smtClean="0">
                <a:latin typeface="Times New Roman" pitchFamily="18" charset="0"/>
                <a:cs typeface="Times New Roman" pitchFamily="18" charset="0"/>
              </a:rPr>
              <a:t>There must be a general idea of mandatory and optional components which should be included.</a:t>
            </a:r>
          </a:p>
          <a:p>
            <a:pPr lvl="0" algn="just"/>
            <a:r>
              <a:rPr lang="en-US" dirty="0" smtClean="0">
                <a:latin typeface="Times New Roman" pitchFamily="18" charset="0"/>
                <a:cs typeface="Times New Roman" pitchFamily="18" charset="0"/>
              </a:rPr>
              <a:t>The components of knowledge portal should be included on the basis of case examples involving consulting firms.</a:t>
            </a:r>
          </a:p>
          <a:p>
            <a:pPr algn="just"/>
            <a:r>
              <a:rPr lang="en-US" dirty="0" smtClean="0">
                <a:latin typeface="Times New Roman" pitchFamily="18" charset="0"/>
                <a:cs typeface="Times New Roman" pitchFamily="18" charset="0"/>
              </a:rPr>
              <a:t>Suitable </a:t>
            </a:r>
            <a:r>
              <a:rPr lang="en-US" dirty="0" smtClean="0">
                <a:latin typeface="Times New Roman" pitchFamily="18" charset="0"/>
                <a:cs typeface="Times New Roman" pitchFamily="18" charset="0"/>
              </a:rPr>
              <a:t>KM mechanisms are necessary to support the access, creation and transfer of knowledge between these portals and their users. </a:t>
            </a:r>
            <a:endParaRPr lang="en-US" dirty="0" smtClean="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Recommendations</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latin typeface="Times New Roman" pitchFamily="18" charset="0"/>
                <a:cs typeface="Times New Roman" pitchFamily="18" charset="0"/>
              </a:rPr>
              <a:t>To </a:t>
            </a:r>
            <a:r>
              <a:rPr lang="en-US" dirty="0" smtClean="0">
                <a:latin typeface="Times New Roman" pitchFamily="18" charset="0"/>
                <a:cs typeface="Times New Roman" pitchFamily="18" charset="0"/>
              </a:rPr>
              <a:t>foster collaborative work as well as help knowledge workers in saving considerable time, suitable functionalities and a widely agreed content classification scheme be adhered </a:t>
            </a:r>
            <a:r>
              <a:rPr lang="en-US" dirty="0" smtClean="0">
                <a:latin typeface="Times New Roman" pitchFamily="18" charset="0"/>
                <a:cs typeface="Times New Roman" pitchFamily="18" charset="0"/>
              </a:rPr>
              <a:t>to with </a:t>
            </a:r>
            <a:r>
              <a:rPr lang="en-US" dirty="0" smtClean="0">
                <a:latin typeface="Times New Roman" pitchFamily="18" charset="0"/>
                <a:cs typeface="Times New Roman" pitchFamily="18" charset="0"/>
              </a:rPr>
              <a:t>the incorporation of Federated search engine and usage of selective Web 2.0 tools. </a:t>
            </a:r>
          </a:p>
          <a:p>
            <a:pPr algn="just"/>
            <a:r>
              <a:rPr lang="en-US" dirty="0" smtClean="0">
                <a:latin typeface="Times New Roman" pitchFamily="18" charset="0"/>
                <a:cs typeface="Times New Roman" pitchFamily="18" charset="0"/>
              </a:rPr>
              <a:t>Knowledge portals should provide sharing and learning platform for the public with the purpose of improving efficiency and the quality of E-Government processes and services. </a:t>
            </a:r>
          </a:p>
          <a:p>
            <a:pPr algn="just"/>
            <a:r>
              <a:rPr lang="en-US" dirty="0" smtClean="0">
                <a:latin typeface="Times New Roman" pitchFamily="18" charset="0"/>
                <a:cs typeface="Times New Roman" pitchFamily="18" charset="0"/>
              </a:rPr>
              <a:t>A considerable amount of effort is needed to re-configure such heterogeneous applications and information applications and services across different levels of government agencies, into a new platform. </a:t>
            </a:r>
          </a:p>
          <a:p>
            <a:pPr algn="just"/>
            <a:r>
              <a:rPr lang="en-US" dirty="0" smtClean="0">
                <a:latin typeface="Times New Roman" pitchFamily="18" charset="0"/>
                <a:cs typeface="Times New Roman" pitchFamily="18" charset="0"/>
              </a:rPr>
              <a:t>Semantics and in particular meta-knowledge about the nature and types of application services offered by these e-Government services must be covered comprehensively. </a:t>
            </a:r>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77500" lnSpcReduction="20000"/>
          </a:bodyPr>
          <a:lstStyle/>
          <a:p>
            <a:pPr lvl="0" algn="just"/>
            <a:r>
              <a:rPr lang="en-US" dirty="0" smtClean="0">
                <a:latin typeface="Times New Roman" pitchFamily="18" charset="0"/>
                <a:cs typeface="Times New Roman" pitchFamily="18" charset="0"/>
              </a:rPr>
              <a:t>The application of Semantic Web and Web 2.0 technologies that provide interoperability among various types of application services is desired. </a:t>
            </a:r>
          </a:p>
          <a:p>
            <a:pPr lvl="0" algn="just"/>
            <a:r>
              <a:rPr lang="en-US" dirty="0" smtClean="0">
                <a:latin typeface="Times New Roman" pitchFamily="18" charset="0"/>
                <a:cs typeface="Times New Roman" pitchFamily="18" charset="0"/>
              </a:rPr>
              <a:t>All the factors i.e. technology, information artifacts, people and practices of a domain must be considered before embarking on KP development. </a:t>
            </a:r>
          </a:p>
          <a:p>
            <a:pPr lvl="0" algn="just"/>
            <a:r>
              <a:rPr lang="en-US" dirty="0" smtClean="0">
                <a:latin typeface="Times New Roman" pitchFamily="18" charset="0"/>
                <a:cs typeface="Times New Roman" pitchFamily="18" charset="0"/>
              </a:rPr>
              <a:t>All three main components of Portals i.e. community of practice, body of knowledge, organization of the body of knowledge is around a knowledge map, services to maintain that knowledge body must be factored into prototype design of the required KP.</a:t>
            </a:r>
          </a:p>
          <a:p>
            <a:pPr lvl="0" algn="just"/>
            <a:r>
              <a:rPr lang="en-US" dirty="0" smtClean="0">
                <a:latin typeface="Times New Roman" pitchFamily="18" charset="0"/>
                <a:cs typeface="Times New Roman" pitchFamily="18" charset="0"/>
              </a:rPr>
              <a:t>Integration </a:t>
            </a:r>
            <a:r>
              <a:rPr lang="en-US" dirty="0" smtClean="0">
                <a:latin typeface="Times New Roman" pitchFamily="18" charset="0"/>
                <a:cs typeface="Times New Roman" pitchFamily="18" charset="0"/>
              </a:rPr>
              <a:t>aspects within enterprise knowledge portals must be addressed. </a:t>
            </a:r>
          </a:p>
          <a:p>
            <a:pPr algn="just"/>
            <a:r>
              <a:rPr lang="en-US" dirty="0" smtClean="0">
                <a:latin typeface="Times New Roman" pitchFamily="18" charset="0"/>
                <a:cs typeface="Times New Roman" pitchFamily="18" charset="0"/>
              </a:rPr>
              <a:t>An approach for communicating the user’s information need among the </a:t>
            </a:r>
            <a:r>
              <a:rPr lang="en-US" dirty="0" smtClean="0">
                <a:latin typeface="Times New Roman" pitchFamily="18" charset="0"/>
                <a:cs typeface="Times New Roman" pitchFamily="18" charset="0"/>
              </a:rPr>
              <a:t>portals </a:t>
            </a:r>
            <a:r>
              <a:rPr lang="en-US" dirty="0" smtClean="0">
                <a:latin typeface="Times New Roman" pitchFamily="18" charset="0"/>
                <a:cs typeface="Times New Roman" pitchFamily="18" charset="0"/>
              </a:rPr>
              <a:t>by using Semantic Web technologies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Conclusion and Suggestions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pPr lvl="0" algn="just"/>
            <a:r>
              <a:rPr lang="en-US" dirty="0" smtClean="0">
                <a:latin typeface="Times New Roman" pitchFamily="18" charset="0"/>
                <a:cs typeface="Times New Roman" pitchFamily="18" charset="0"/>
              </a:rPr>
              <a:t>The design of search engines, knowledge portals and the browser add-ons must be done keeping in consideration the web search behavior patterns. </a:t>
            </a:r>
          </a:p>
          <a:p>
            <a:pPr lvl="0" algn="just"/>
            <a:r>
              <a:rPr lang="en-US" dirty="0" smtClean="0">
                <a:latin typeface="Times New Roman" pitchFamily="18" charset="0"/>
                <a:cs typeface="Times New Roman" pitchFamily="18" charset="0"/>
              </a:rPr>
              <a:t>Local interface must be made available to academic researchers, as Google succeeded in its country‐specific customization of search results. That’s why country‐specific customization of search engines and knowledge are preferred.</a:t>
            </a:r>
          </a:p>
          <a:p>
            <a:pPr lvl="0" algn="just"/>
            <a:r>
              <a:rPr lang="en-US" dirty="0" smtClean="0">
                <a:latin typeface="Times New Roman" pitchFamily="18" charset="0"/>
                <a:cs typeface="Times New Roman" pitchFamily="18" charset="0"/>
              </a:rPr>
              <a:t>Fundamental parameters of search engines and knowledge portals must be evaluated along with, precision and recall due to their simplicity, evenhandedness and </a:t>
            </a:r>
            <a:r>
              <a:rPr lang="en-US" dirty="0" smtClean="0">
                <a:latin typeface="Times New Roman" pitchFamily="18" charset="0"/>
                <a:cs typeface="Times New Roman" pitchFamily="18" charset="0"/>
              </a:rPr>
              <a:t>reliability.</a:t>
            </a:r>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153400" cy="5592763"/>
          </a:xfrm>
        </p:spPr>
        <p:txBody>
          <a:bodyPr>
            <a:normAutofit fontScale="77500" lnSpcReduction="20000"/>
          </a:bodyPr>
          <a:lstStyle/>
          <a:p>
            <a:pPr lvl="0" algn="just"/>
            <a:r>
              <a:rPr lang="en-US" dirty="0" smtClean="0">
                <a:latin typeface="Times New Roman" pitchFamily="18" charset="0"/>
                <a:cs typeface="Times New Roman" pitchFamily="18" charset="0"/>
              </a:rPr>
              <a:t>There </a:t>
            </a:r>
            <a:r>
              <a:rPr lang="en-US" dirty="0" smtClean="0">
                <a:latin typeface="Times New Roman" pitchFamily="18" charset="0"/>
                <a:cs typeface="Times New Roman" pitchFamily="18" charset="0"/>
              </a:rPr>
              <a:t>is need for intensive training for researchers in order for them to acquire the essential search strategies. This is necessary for the effective information retrieval by the Indian academics. </a:t>
            </a:r>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User </a:t>
            </a:r>
            <a:r>
              <a:rPr lang="en-US" dirty="0" smtClean="0">
                <a:latin typeface="Times New Roman" pitchFamily="18" charset="0"/>
                <a:cs typeface="Times New Roman" pitchFamily="18" charset="0"/>
              </a:rPr>
              <a:t>friendly portals must be designed that entails simplistic search strategies for special libraries of India and other developing countries were made.</a:t>
            </a:r>
          </a:p>
          <a:p>
            <a:pPr lvl="0" algn="just"/>
            <a:r>
              <a:rPr lang="en-US" dirty="0" smtClean="0">
                <a:latin typeface="Times New Roman" pitchFamily="18" charset="0"/>
                <a:cs typeface="Times New Roman" pitchFamily="18" charset="0"/>
              </a:rPr>
              <a:t>Diversification makes the ranking in a way that the top results are diverse.  Methods to assess diversity within web search must be exploited by information architects and webmasters, </a:t>
            </a:r>
          </a:p>
          <a:p>
            <a:pPr lvl="0" algn="just"/>
            <a:r>
              <a:rPr lang="en-US" dirty="0" smtClean="0">
                <a:latin typeface="Times New Roman" pitchFamily="18" charset="0"/>
                <a:cs typeface="Times New Roman" pitchFamily="18" charset="0"/>
              </a:rPr>
              <a:t>Libraries can also open their huge data to the knowledge portals and search engines and can get listed in the top results to get more visibility. </a:t>
            </a:r>
          </a:p>
          <a:p>
            <a:pPr lvl="0" algn="just"/>
            <a:r>
              <a:rPr lang="en-US" dirty="0" smtClean="0">
                <a:latin typeface="Times New Roman" pitchFamily="18" charset="0"/>
                <a:cs typeface="Times New Roman" pitchFamily="18" charset="0"/>
              </a:rPr>
              <a:t>It is also recommended designing content oriented Knowledge portals with high quality, well-written content.</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525963"/>
          </a:xfrm>
        </p:spPr>
        <p:txBody>
          <a:bodyPr>
            <a:normAutofit/>
          </a:bodyPr>
          <a:lstStyle/>
          <a:p>
            <a:pPr algn="ctr">
              <a:buNone/>
            </a:pPr>
            <a:endParaRPr lang="en-US" sz="3600" dirty="0" smtClean="0"/>
          </a:p>
          <a:p>
            <a:pPr algn="ctr">
              <a:buNone/>
            </a:pPr>
            <a:endParaRPr lang="en-US" sz="3600" dirty="0" smtClean="0"/>
          </a:p>
          <a:p>
            <a:pPr algn="ctr">
              <a:buNone/>
            </a:pPr>
            <a:r>
              <a:rPr lang="en-US" sz="3600" dirty="0" smtClean="0"/>
              <a:t>Thank You </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2">
                    <a:lumMod val="50000"/>
                  </a:schemeClr>
                </a:solidFill>
                <a:latin typeface="Times New Roman" pitchFamily="18" charset="0"/>
                <a:cs typeface="Times New Roman" pitchFamily="18" charset="0"/>
              </a:rPr>
              <a:t>Abstract</a:t>
            </a:r>
            <a:r>
              <a:rPr lang="en-US" dirty="0" smtClean="0">
                <a:solidFill>
                  <a:schemeClr val="tx2">
                    <a:lumMod val="50000"/>
                  </a:schemeClr>
                </a:solidFill>
              </a:rPr>
              <a:t/>
            </a:r>
            <a:br>
              <a:rPr lang="en-US" dirty="0" smtClean="0">
                <a:solidFill>
                  <a:schemeClr val="tx2">
                    <a:lumMod val="50000"/>
                  </a:schemeClr>
                </a:solidFill>
              </a:rPr>
            </a:br>
            <a:endParaRPr lang="en-US" dirty="0">
              <a:solidFill>
                <a:schemeClr val="tx2">
                  <a:lumMod val="50000"/>
                </a:schemeClr>
              </a:solidFill>
            </a:endParaRPr>
          </a:p>
        </p:txBody>
      </p:sp>
      <p:sp>
        <p:nvSpPr>
          <p:cNvPr id="3" name="Content Placeholder 2"/>
          <p:cNvSpPr>
            <a:spLocks noGrp="1"/>
          </p:cNvSpPr>
          <p:nvPr>
            <p:ph idx="1"/>
          </p:nvPr>
        </p:nvSpPr>
        <p:spPr>
          <a:xfrm>
            <a:off x="457200" y="1066800"/>
            <a:ext cx="8305800" cy="5181600"/>
          </a:xfrm>
        </p:spPr>
        <p:txBody>
          <a:bodyPr>
            <a:normAutofit/>
          </a:bodyPr>
          <a:lstStyle/>
          <a:p>
            <a:pPr algn="just"/>
            <a:r>
              <a:rPr lang="de-DE" sz="2400" i="1" dirty="0" smtClean="0">
                <a:solidFill>
                  <a:schemeClr val="tx1">
                    <a:lumMod val="95000"/>
                    <a:lumOff val="5000"/>
                  </a:schemeClr>
                </a:solidFill>
                <a:latin typeface="Times New Roman" pitchFamily="18" charset="0"/>
                <a:cs typeface="Times New Roman" pitchFamily="18" charset="0"/>
              </a:rPr>
              <a:t>A </a:t>
            </a:r>
            <a:r>
              <a:rPr lang="de-DE" sz="2400" i="1" dirty="0" smtClean="0">
                <a:solidFill>
                  <a:schemeClr val="tx1">
                    <a:lumMod val="95000"/>
                    <a:lumOff val="5000"/>
                  </a:schemeClr>
                </a:solidFill>
                <a:latin typeface="Times New Roman" pitchFamily="18" charset="0"/>
                <a:cs typeface="Times New Roman" pitchFamily="18" charset="0"/>
              </a:rPr>
              <a:t>review of recent litereature related to concept  of  search engines  and  knowledge portals and nature of searching </a:t>
            </a:r>
            <a:r>
              <a:rPr lang="de-DE" sz="2400" i="1" dirty="0" smtClean="0">
                <a:solidFill>
                  <a:schemeClr val="tx1">
                    <a:lumMod val="95000"/>
                    <a:lumOff val="5000"/>
                  </a:schemeClr>
                </a:solidFill>
                <a:latin typeface="Times New Roman" pitchFamily="18" charset="0"/>
                <a:cs typeface="Times New Roman" pitchFamily="18" charset="0"/>
              </a:rPr>
              <a:t>information</a:t>
            </a:r>
          </a:p>
          <a:p>
            <a:pPr algn="just"/>
            <a:r>
              <a:rPr lang="de-DE" sz="2400" i="1" dirty="0" smtClean="0">
                <a:solidFill>
                  <a:schemeClr val="tx1">
                    <a:lumMod val="95000"/>
                    <a:lumOff val="5000"/>
                  </a:schemeClr>
                </a:solidFill>
                <a:latin typeface="Times New Roman" pitchFamily="18" charset="0"/>
                <a:cs typeface="Times New Roman" pitchFamily="18" charset="0"/>
              </a:rPr>
              <a:t>The </a:t>
            </a:r>
            <a:r>
              <a:rPr lang="de-DE" sz="2400" i="1" dirty="0" smtClean="0">
                <a:solidFill>
                  <a:schemeClr val="tx1">
                    <a:lumMod val="95000"/>
                    <a:lumOff val="5000"/>
                  </a:schemeClr>
                </a:solidFill>
                <a:latin typeface="Times New Roman" pitchFamily="18" charset="0"/>
                <a:cs typeface="Times New Roman" pitchFamily="18" charset="0"/>
              </a:rPr>
              <a:t>significant  features of search engines and knowledge portals  that influence the research productivity of academicians and  excellence of information </a:t>
            </a:r>
            <a:r>
              <a:rPr lang="de-DE" sz="2400" i="1" dirty="0" smtClean="0">
                <a:solidFill>
                  <a:schemeClr val="tx1">
                    <a:lumMod val="95000"/>
                    <a:lumOff val="5000"/>
                  </a:schemeClr>
                </a:solidFill>
                <a:latin typeface="Times New Roman" pitchFamily="18" charset="0"/>
                <a:cs typeface="Times New Roman" pitchFamily="18" charset="0"/>
              </a:rPr>
              <a:t>retrieval </a:t>
            </a:r>
          </a:p>
          <a:p>
            <a:pPr algn="just"/>
            <a:r>
              <a:rPr lang="de-DE" sz="2400" i="1" dirty="0" smtClean="0">
                <a:solidFill>
                  <a:schemeClr val="tx1">
                    <a:lumMod val="95000"/>
                    <a:lumOff val="5000"/>
                  </a:schemeClr>
                </a:solidFill>
                <a:latin typeface="Times New Roman" pitchFamily="18" charset="0"/>
                <a:cs typeface="Times New Roman" pitchFamily="18" charset="0"/>
              </a:rPr>
              <a:t>Search </a:t>
            </a:r>
            <a:r>
              <a:rPr lang="de-DE" sz="2400" i="1" dirty="0" smtClean="0">
                <a:solidFill>
                  <a:schemeClr val="tx1">
                    <a:lumMod val="95000"/>
                    <a:lumOff val="5000"/>
                  </a:schemeClr>
                </a:solidFill>
                <a:latin typeface="Times New Roman" pitchFamily="18" charset="0"/>
                <a:cs typeface="Times New Roman" pitchFamily="18" charset="0"/>
              </a:rPr>
              <a:t>Engines and Knowledge are playing very important role  for the research organizations to contain a knowledge portal consisting of the presented precise and implicit </a:t>
            </a:r>
            <a:r>
              <a:rPr lang="de-DE" sz="2400" i="1" dirty="0" smtClean="0">
                <a:solidFill>
                  <a:schemeClr val="tx1">
                    <a:lumMod val="95000"/>
                    <a:lumOff val="5000"/>
                  </a:schemeClr>
                </a:solidFill>
                <a:latin typeface="Times New Roman" pitchFamily="18" charset="0"/>
                <a:cs typeface="Times New Roman" pitchFamily="18" charset="0"/>
              </a:rPr>
              <a:t>information </a:t>
            </a:r>
          </a:p>
          <a:p>
            <a:pPr algn="just"/>
            <a:r>
              <a:rPr lang="de-DE" sz="2400" i="1" dirty="0" smtClean="0">
                <a:solidFill>
                  <a:schemeClr val="tx1">
                    <a:lumMod val="95000"/>
                    <a:lumOff val="5000"/>
                  </a:schemeClr>
                </a:solidFill>
                <a:latin typeface="Times New Roman" pitchFamily="18" charset="0"/>
                <a:cs typeface="Times New Roman" pitchFamily="18" charset="0"/>
              </a:rPr>
              <a:t>The </a:t>
            </a:r>
            <a:r>
              <a:rPr lang="de-DE" sz="2400" i="1" dirty="0" smtClean="0">
                <a:solidFill>
                  <a:schemeClr val="tx1">
                    <a:lumMod val="95000"/>
                    <a:lumOff val="5000"/>
                  </a:schemeClr>
                </a:solidFill>
                <a:latin typeface="Times New Roman" pitchFamily="18" charset="0"/>
                <a:cs typeface="Times New Roman" pitchFamily="18" charset="0"/>
              </a:rPr>
              <a:t>utilization of search engines and knowledge portals for retriving information  is framworked  by contrasting search engines against knowledge portals  evaluation and comparative study of the effect of web searching on open </a:t>
            </a:r>
            <a:r>
              <a:rPr lang="de-DE" sz="2400" i="1" dirty="0" smtClean="0">
                <a:solidFill>
                  <a:schemeClr val="tx1">
                    <a:lumMod val="95000"/>
                    <a:lumOff val="5000"/>
                  </a:schemeClr>
                </a:solidFill>
                <a:latin typeface="Times New Roman" pitchFamily="18" charset="0"/>
                <a:cs typeface="Times New Roman" pitchFamily="18" charset="0"/>
              </a:rPr>
              <a:t>access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457200" y="685800"/>
            <a:ext cx="8305800" cy="5562600"/>
          </a:xfrm>
        </p:spPr>
        <p:txBody>
          <a:bodyPr>
            <a:normAutofit fontScale="47500" lnSpcReduction="20000"/>
          </a:bodyPr>
          <a:lstStyle/>
          <a:p>
            <a:pPr algn="just">
              <a:buNone/>
            </a:pPr>
            <a:r>
              <a:rPr lang="de-DE" i="1" dirty="0" smtClean="0">
                <a:solidFill>
                  <a:schemeClr val="tx1">
                    <a:lumMod val="95000"/>
                    <a:lumOff val="5000"/>
                  </a:schemeClr>
                </a:solidFill>
                <a:latin typeface="Times New Roman" pitchFamily="18" charset="0"/>
                <a:cs typeface="Times New Roman" pitchFamily="18" charset="0"/>
              </a:rPr>
              <a:t>     </a:t>
            </a:r>
          </a:p>
          <a:p>
            <a:pPr algn="just"/>
            <a:r>
              <a:rPr lang="de-DE" sz="4400" i="1" dirty="0" smtClean="0">
                <a:solidFill>
                  <a:schemeClr val="tx1">
                    <a:lumMod val="95000"/>
                    <a:lumOff val="5000"/>
                  </a:schemeClr>
                </a:solidFill>
                <a:latin typeface="Times New Roman" pitchFamily="18" charset="0"/>
                <a:cs typeface="Times New Roman" pitchFamily="18" charset="0"/>
              </a:rPr>
              <a:t>What </a:t>
            </a:r>
            <a:r>
              <a:rPr lang="de-DE" sz="4400" i="1" dirty="0" smtClean="0">
                <a:solidFill>
                  <a:schemeClr val="tx1">
                    <a:lumMod val="95000"/>
                    <a:lumOff val="5000"/>
                  </a:schemeClr>
                </a:solidFill>
                <a:latin typeface="Times New Roman" pitchFamily="18" charset="0"/>
                <a:cs typeface="Times New Roman" pitchFamily="18" charset="0"/>
              </a:rPr>
              <a:t>are the benifits of searching information on Search engines and knowledge portals and  how personalization helps in  retrieving  the precise  information in the shortest time with the least effort. </a:t>
            </a:r>
            <a:endParaRPr lang="de-DE" sz="4400" i="1" dirty="0" smtClean="0">
              <a:solidFill>
                <a:schemeClr val="tx1">
                  <a:lumMod val="95000"/>
                  <a:lumOff val="5000"/>
                </a:schemeClr>
              </a:solidFill>
              <a:latin typeface="Times New Roman" pitchFamily="18" charset="0"/>
              <a:cs typeface="Times New Roman" pitchFamily="18" charset="0"/>
            </a:endParaRPr>
          </a:p>
          <a:p>
            <a:pPr algn="just"/>
            <a:r>
              <a:rPr lang="de-DE" sz="4400" i="1" dirty="0" smtClean="0">
                <a:solidFill>
                  <a:schemeClr val="tx1">
                    <a:lumMod val="95000"/>
                    <a:lumOff val="5000"/>
                  </a:schemeClr>
                </a:solidFill>
                <a:latin typeface="Times New Roman" pitchFamily="18" charset="0"/>
                <a:cs typeface="Times New Roman" pitchFamily="18" charset="0"/>
              </a:rPr>
              <a:t>Users of search </a:t>
            </a:r>
            <a:r>
              <a:rPr lang="de-DE" sz="4400" i="1" dirty="0" smtClean="0">
                <a:solidFill>
                  <a:schemeClr val="tx1">
                    <a:lumMod val="95000"/>
                    <a:lumOff val="5000"/>
                  </a:schemeClr>
                </a:solidFill>
                <a:latin typeface="Times New Roman" pitchFamily="18" charset="0"/>
                <a:cs typeface="Times New Roman" pitchFamily="18" charset="0"/>
              </a:rPr>
              <a:t>engines and knowledge portals are increasing in compare to print media is also explained.  </a:t>
            </a:r>
            <a:endParaRPr lang="de-DE" sz="4400" i="1" dirty="0" smtClean="0">
              <a:solidFill>
                <a:schemeClr val="tx1">
                  <a:lumMod val="95000"/>
                  <a:lumOff val="5000"/>
                </a:schemeClr>
              </a:solidFill>
              <a:latin typeface="Times New Roman" pitchFamily="18" charset="0"/>
              <a:cs typeface="Times New Roman" pitchFamily="18" charset="0"/>
            </a:endParaRPr>
          </a:p>
          <a:p>
            <a:pPr algn="just"/>
            <a:r>
              <a:rPr lang="de-DE" sz="4400" i="1" dirty="0" smtClean="0">
                <a:solidFill>
                  <a:schemeClr val="tx1">
                    <a:lumMod val="95000"/>
                    <a:lumOff val="5000"/>
                  </a:schemeClr>
                </a:solidFill>
                <a:latin typeface="Times New Roman" pitchFamily="18" charset="0"/>
                <a:cs typeface="Times New Roman" pitchFamily="18" charset="0"/>
              </a:rPr>
              <a:t>Intensive </a:t>
            </a:r>
            <a:r>
              <a:rPr lang="de-DE" sz="4400" i="1" dirty="0" smtClean="0">
                <a:solidFill>
                  <a:schemeClr val="tx1">
                    <a:lumMod val="95000"/>
                    <a:lumOff val="5000"/>
                  </a:schemeClr>
                </a:solidFill>
                <a:latin typeface="Times New Roman" pitchFamily="18" charset="0"/>
                <a:cs typeface="Times New Roman" pitchFamily="18" charset="0"/>
              </a:rPr>
              <a:t>training for reseachers  in order for them to acquire the essential search strategies for effective information retrieval was made is recommended so that Indian researchers  can use these searching strategies for retrieving information on Search engines and knowledge portals. </a:t>
            </a:r>
            <a:endParaRPr lang="de-DE" sz="4400" i="1" dirty="0" smtClean="0">
              <a:solidFill>
                <a:schemeClr val="tx1">
                  <a:lumMod val="95000"/>
                  <a:lumOff val="5000"/>
                </a:schemeClr>
              </a:solidFill>
              <a:latin typeface="Times New Roman" pitchFamily="18" charset="0"/>
              <a:cs typeface="Times New Roman" pitchFamily="18" charset="0"/>
            </a:endParaRPr>
          </a:p>
          <a:p>
            <a:pPr algn="just"/>
            <a:r>
              <a:rPr lang="de-DE" sz="4400" i="1" dirty="0" smtClean="0">
                <a:solidFill>
                  <a:schemeClr val="tx1">
                    <a:lumMod val="95000"/>
                    <a:lumOff val="5000"/>
                  </a:schemeClr>
                </a:solidFill>
                <a:latin typeface="Times New Roman" pitchFamily="18" charset="0"/>
                <a:cs typeface="Times New Roman" pitchFamily="18" charset="0"/>
              </a:rPr>
              <a:t>The </a:t>
            </a:r>
            <a:r>
              <a:rPr lang="de-DE" sz="4400" i="1" dirty="0" smtClean="0">
                <a:solidFill>
                  <a:schemeClr val="tx1">
                    <a:lumMod val="95000"/>
                    <a:lumOff val="5000"/>
                  </a:schemeClr>
                </a:solidFill>
                <a:latin typeface="Times New Roman" pitchFamily="18" charset="0"/>
                <a:cs typeface="Times New Roman" pitchFamily="18" charset="0"/>
              </a:rPr>
              <a:t>influance  of search engines and knowledge portals </a:t>
            </a:r>
            <a:r>
              <a:rPr lang="de-DE" sz="4400" i="1" dirty="0" smtClean="0">
                <a:solidFill>
                  <a:schemeClr val="tx1">
                    <a:lumMod val="95000"/>
                    <a:lumOff val="5000"/>
                  </a:schemeClr>
                </a:solidFill>
                <a:latin typeface="Times New Roman" pitchFamily="18" charset="0"/>
                <a:cs typeface="Times New Roman" pitchFamily="18" charset="0"/>
              </a:rPr>
              <a:t>can </a:t>
            </a:r>
            <a:r>
              <a:rPr lang="de-DE" sz="4400" i="1" dirty="0" smtClean="0">
                <a:solidFill>
                  <a:schemeClr val="tx1">
                    <a:lumMod val="95000"/>
                    <a:lumOff val="5000"/>
                  </a:schemeClr>
                </a:solidFill>
                <a:latin typeface="Times New Roman" pitchFamily="18" charset="0"/>
                <a:cs typeface="Times New Roman" pitchFamily="18" charset="0"/>
              </a:rPr>
              <a:t>be enhanced by making </a:t>
            </a:r>
            <a:r>
              <a:rPr lang="de-DE" sz="4400" i="1" dirty="0" smtClean="0">
                <a:solidFill>
                  <a:schemeClr val="tx1">
                    <a:lumMod val="95000"/>
                    <a:lumOff val="5000"/>
                  </a:schemeClr>
                </a:solidFill>
                <a:latin typeface="Times New Roman" pitchFamily="18" charset="0"/>
                <a:cs typeface="Times New Roman" pitchFamily="18" charset="0"/>
              </a:rPr>
              <a:t>a</a:t>
            </a:r>
            <a:r>
              <a:rPr lang="de-DE" sz="4400" i="1" dirty="0" smtClean="0">
                <a:solidFill>
                  <a:schemeClr val="tx1">
                    <a:lumMod val="95000"/>
                    <a:lumOff val="5000"/>
                  </a:schemeClr>
                </a:solidFill>
                <a:latin typeface="Times New Roman" pitchFamily="18" charset="0"/>
                <a:cs typeface="Times New Roman" pitchFamily="18" charset="0"/>
              </a:rPr>
              <a:t> user friendly simplistic search strategies for research libraries. </a:t>
            </a:r>
            <a:endParaRPr lang="de-DE" sz="4400" i="1" dirty="0" smtClean="0">
              <a:solidFill>
                <a:schemeClr val="tx1">
                  <a:lumMod val="95000"/>
                  <a:lumOff val="5000"/>
                </a:schemeClr>
              </a:solidFill>
              <a:latin typeface="Times New Roman" pitchFamily="18" charset="0"/>
              <a:cs typeface="Times New Roman" pitchFamily="18" charset="0"/>
            </a:endParaRPr>
          </a:p>
          <a:p>
            <a:pPr algn="just"/>
            <a:r>
              <a:rPr lang="de-DE" sz="4400" i="1" dirty="0" smtClean="0">
                <a:solidFill>
                  <a:schemeClr val="tx1">
                    <a:lumMod val="95000"/>
                    <a:lumOff val="5000"/>
                  </a:schemeClr>
                </a:solidFill>
                <a:latin typeface="Times New Roman" pitchFamily="18" charset="0"/>
                <a:cs typeface="Times New Roman" pitchFamily="18" charset="0"/>
              </a:rPr>
              <a:t>Recommendation </a:t>
            </a:r>
            <a:r>
              <a:rPr lang="de-DE" sz="4400" i="1" dirty="0" smtClean="0">
                <a:solidFill>
                  <a:schemeClr val="tx1">
                    <a:lumMod val="95000"/>
                    <a:lumOff val="5000"/>
                  </a:schemeClr>
                </a:solidFill>
                <a:latin typeface="Times New Roman" pitchFamily="18" charset="0"/>
                <a:cs typeface="Times New Roman" pitchFamily="18" charset="0"/>
              </a:rPr>
              <a:t>is made as to which aspects to be considered when evaluating search engines and knowledge portals  accessibility for  researchers. </a:t>
            </a:r>
            <a:endParaRPr lang="de-DE" sz="4400" i="1" dirty="0" smtClean="0">
              <a:solidFill>
                <a:schemeClr val="tx1">
                  <a:lumMod val="95000"/>
                  <a:lumOff val="5000"/>
                </a:schemeClr>
              </a:solidFill>
              <a:latin typeface="Times New Roman" pitchFamily="18" charset="0"/>
              <a:cs typeface="Times New Roman" pitchFamily="18" charset="0"/>
            </a:endParaRPr>
          </a:p>
          <a:p>
            <a:pPr algn="just"/>
            <a:r>
              <a:rPr lang="de-DE" sz="4400" i="1" dirty="0" smtClean="0">
                <a:solidFill>
                  <a:schemeClr val="tx1">
                    <a:lumMod val="95000"/>
                    <a:lumOff val="5000"/>
                  </a:schemeClr>
                </a:solidFill>
                <a:latin typeface="Times New Roman" pitchFamily="18" charset="0"/>
                <a:cs typeface="Times New Roman" pitchFamily="18" charset="0"/>
              </a:rPr>
              <a:t>Need </a:t>
            </a:r>
            <a:r>
              <a:rPr lang="de-DE" sz="4400" i="1" dirty="0" smtClean="0">
                <a:solidFill>
                  <a:schemeClr val="tx1">
                    <a:lumMod val="95000"/>
                    <a:lumOff val="5000"/>
                  </a:schemeClr>
                </a:solidFill>
                <a:latin typeface="Times New Roman" pitchFamily="18" charset="0"/>
                <a:cs typeface="Times New Roman" pitchFamily="18" charset="0"/>
              </a:rPr>
              <a:t>for intensive training for reserchers in order for them to acquire the indispensable  search apporach for effective information retrieval by search engines </a:t>
            </a:r>
            <a:r>
              <a:rPr lang="de-DE" sz="4400" i="1" dirty="0" smtClean="0">
                <a:latin typeface="Times New Roman" pitchFamily="18" charset="0"/>
                <a:cs typeface="Times New Roman" pitchFamily="18" charset="0"/>
              </a:rPr>
              <a:t>and knowledge portals  by the reserchers.</a:t>
            </a:r>
            <a:endParaRPr lang="en-US" sz="4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b="1" dirty="0" smtClean="0">
                <a:latin typeface="Times New Roman" pitchFamily="18" charset="0"/>
                <a:cs typeface="Times New Roman" pitchFamily="18" charset="0"/>
              </a:rPr>
              <a:t>Introduction </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dirty="0" smtClean="0">
                <a:latin typeface="Times New Roman" pitchFamily="18" charset="0"/>
                <a:cs typeface="Times New Roman" pitchFamily="18" charset="0"/>
              </a:rPr>
              <a:t>The awareness and applications of computer technologies specifically Internet has enormously increased the availability of information. </a:t>
            </a:r>
          </a:p>
          <a:p>
            <a:pPr algn="just"/>
            <a:r>
              <a:rPr lang="en-US" dirty="0" smtClean="0">
                <a:latin typeface="Times New Roman" pitchFamily="18" charset="0"/>
                <a:cs typeface="Times New Roman" pitchFamily="18" charset="0"/>
              </a:rPr>
              <a:t>The increases in volume of available information as well as the linking of various </a:t>
            </a:r>
            <a:r>
              <a:rPr lang="en-US" dirty="0" smtClean="0">
                <a:latin typeface="Times New Roman" pitchFamily="18" charset="0"/>
                <a:cs typeface="Times New Roman" pitchFamily="18" charset="0"/>
              </a:rPr>
              <a:t>disparate.</a:t>
            </a:r>
          </a:p>
          <a:p>
            <a:pPr algn="just"/>
            <a:r>
              <a:rPr lang="en-US" dirty="0" smtClean="0">
                <a:latin typeface="Times New Roman" pitchFamily="18" charset="0"/>
                <a:cs typeface="Times New Roman" pitchFamily="18" charset="0"/>
              </a:rPr>
              <a:t>Diversified </a:t>
            </a:r>
            <a:r>
              <a:rPr lang="en-US" dirty="0" smtClean="0">
                <a:latin typeface="Times New Roman" pitchFamily="18" charset="0"/>
                <a:cs typeface="Times New Roman" pitchFamily="18" charset="0"/>
              </a:rPr>
              <a:t>information sources is making harder for users to retrieve relevant information based on their specific task related requirement.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Search </a:t>
            </a:r>
            <a:r>
              <a:rPr lang="en-US" dirty="0" smtClean="0">
                <a:latin typeface="Times New Roman" pitchFamily="18" charset="0"/>
                <a:cs typeface="Times New Roman" pitchFamily="18" charset="0"/>
              </a:rPr>
              <a:t>engines </a:t>
            </a:r>
            <a:r>
              <a:rPr lang="en-US" dirty="0" smtClean="0">
                <a:latin typeface="Times New Roman" pitchFamily="18" charset="0"/>
                <a:cs typeface="Times New Roman" pitchFamily="18" charset="0"/>
              </a:rPr>
              <a:t>have </a:t>
            </a:r>
            <a:r>
              <a:rPr lang="en-US" dirty="0" smtClean="0">
                <a:latin typeface="Times New Roman" pitchFamily="18" charset="0"/>
                <a:cs typeface="Times New Roman" pitchFamily="18" charset="0"/>
              </a:rPr>
              <a:t>been developed to facilitate fast information retrieval.</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077200" cy="1524000"/>
          </a:xfrm>
        </p:spPr>
        <p:txBody>
          <a:bodyPr>
            <a:normAutofit fontScale="90000"/>
          </a:bodyPr>
          <a:lstStyle/>
          <a:p>
            <a:r>
              <a:rPr lang="en-US" b="1" dirty="0" smtClean="0"/>
              <a:t> </a:t>
            </a:r>
            <a:br>
              <a:rPr lang="en-US" b="1" dirty="0" smtClean="0"/>
            </a:br>
            <a:r>
              <a:rPr lang="en-US" b="1" dirty="0" smtClean="0"/>
              <a:t/>
            </a:r>
            <a:br>
              <a:rPr lang="en-US" b="1" dirty="0" smtClean="0"/>
            </a:br>
            <a:r>
              <a:rPr lang="en-US" b="1" dirty="0" smtClean="0">
                <a:latin typeface="Times New Roman" pitchFamily="18" charset="0"/>
                <a:cs typeface="Times New Roman" pitchFamily="18" charset="0"/>
              </a:rPr>
              <a:t>Search Engines and Knowledge Portals </a:t>
            </a:r>
            <a:r>
              <a:rPr lang="en-US" b="1" dirty="0" smtClean="0">
                <a:latin typeface="Times New Roman" pitchFamily="18" charset="0"/>
                <a:cs typeface="Times New Roman" pitchFamily="18" charset="0"/>
              </a:rPr>
              <a:t>Features</a:t>
            </a:r>
            <a:endParaRPr lang="en-US" dirty="0"/>
          </a:p>
        </p:txBody>
      </p:sp>
      <p:sp>
        <p:nvSpPr>
          <p:cNvPr id="3" name="Content Placeholder 2"/>
          <p:cNvSpPr>
            <a:spLocks noGrp="1"/>
          </p:cNvSpPr>
          <p:nvPr>
            <p:ph idx="1"/>
          </p:nvPr>
        </p:nvSpPr>
        <p:spPr/>
        <p:txBody>
          <a:bodyPr/>
          <a:lstStyle/>
          <a:p>
            <a:pPr algn="just">
              <a:buNone/>
            </a:pPr>
            <a:r>
              <a:rPr lang="en-US" dirty="0" smtClean="0">
                <a:latin typeface="Times New Roman" pitchFamily="18" charset="0"/>
                <a:cs typeface="Times New Roman" pitchFamily="18" charset="0"/>
              </a:rPr>
              <a:t>	</a:t>
            </a:r>
          </a:p>
          <a:p>
            <a:pPr algn="just">
              <a:buNone/>
            </a:pPr>
            <a:r>
              <a:rPr lang="en-US" dirty="0" smtClean="0">
                <a:latin typeface="Times New Roman" pitchFamily="18" charset="0"/>
                <a:cs typeface="Times New Roman" pitchFamily="18" charset="0"/>
              </a:rPr>
              <a:t>	Main Features are the Search engines are:</a:t>
            </a:r>
          </a:p>
          <a:p>
            <a:pPr lvl="0" algn="just"/>
            <a:r>
              <a:rPr lang="en-US" dirty="0" smtClean="0">
                <a:latin typeface="Times New Roman" pitchFamily="18" charset="0"/>
                <a:cs typeface="Times New Roman" pitchFamily="18" charset="0"/>
              </a:rPr>
              <a:t>Search engines must be user friendly with Universal customization facility.</a:t>
            </a:r>
          </a:p>
          <a:p>
            <a:pPr lvl="0" algn="just"/>
            <a:r>
              <a:rPr lang="en-US" dirty="0" smtClean="0">
                <a:latin typeface="Times New Roman" pitchFamily="18" charset="0"/>
                <a:cs typeface="Times New Roman" pitchFamily="18" charset="0"/>
              </a:rPr>
              <a:t>Provide varied options of searching, must have automatic current information update.</a:t>
            </a:r>
          </a:p>
          <a:p>
            <a:pPr lvl="0" algn="just"/>
            <a:r>
              <a:rPr lang="en-US" dirty="0" smtClean="0">
                <a:latin typeface="Times New Roman" pitchFamily="18" charset="0"/>
                <a:cs typeface="Times New Roman" pitchFamily="18" charset="0"/>
              </a:rPr>
              <a:t>Advanced searching technique.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Enhancing </a:t>
            </a:r>
            <a:r>
              <a:rPr lang="en-US" b="1" dirty="0" smtClean="0">
                <a:latin typeface="Times New Roman" pitchFamily="18" charset="0"/>
                <a:cs typeface="Times New Roman" pitchFamily="18" charset="0"/>
              </a:rPr>
              <a:t>the users of search engines and </a:t>
            </a:r>
            <a:r>
              <a:rPr lang="en-US" b="1" dirty="0" smtClean="0">
                <a:latin typeface="Times New Roman" pitchFamily="18" charset="0"/>
                <a:cs typeface="Times New Roman" pitchFamily="18" charset="0"/>
              </a:rPr>
              <a:t>portals</a:t>
            </a:r>
            <a:endParaRPr lang="en-US" dirty="0"/>
          </a:p>
        </p:txBody>
      </p:sp>
      <p:sp>
        <p:nvSpPr>
          <p:cNvPr id="3" name="Content Placeholder 2"/>
          <p:cNvSpPr>
            <a:spLocks noGrp="1"/>
          </p:cNvSpPr>
          <p:nvPr>
            <p:ph idx="1"/>
          </p:nvPr>
        </p:nvSpPr>
        <p:spPr/>
        <p:txBody>
          <a:bodyPr/>
          <a:lstStyle/>
          <a:p>
            <a:pPr lvl="0" algn="just"/>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search engines retrieve </a:t>
            </a: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information from the content and </a:t>
            </a:r>
            <a:r>
              <a:rPr lang="en-US" dirty="0" smtClean="0">
                <a:latin typeface="Times New Roman" pitchFamily="18" charset="0"/>
                <a:cs typeface="Times New Roman" pitchFamily="18" charset="0"/>
              </a:rPr>
              <a:t>html- </a:t>
            </a:r>
            <a:r>
              <a:rPr lang="en-US" dirty="0" smtClean="0">
                <a:latin typeface="Times New Roman" pitchFamily="18" charset="0"/>
                <a:cs typeface="Times New Roman" pitchFamily="18" charset="0"/>
              </a:rPr>
              <a:t>mark up of the pages.</a:t>
            </a:r>
          </a:p>
          <a:p>
            <a:pPr lvl="0" algn="just"/>
            <a:r>
              <a:rPr lang="en-US" dirty="0" smtClean="0">
                <a:latin typeface="Times New Roman" pitchFamily="18" charset="0"/>
                <a:cs typeface="Times New Roman" pitchFamily="18" charset="0"/>
              </a:rPr>
              <a:t>Knowledge Portals can spotlight on a particular subject field or area.</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Knowledge Portal features </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lvl="0" algn="just"/>
            <a:r>
              <a:rPr lang="en-US" sz="3000" dirty="0" smtClean="0">
                <a:latin typeface="Times New Roman" pitchFamily="18" charset="0"/>
                <a:cs typeface="Times New Roman" pitchFamily="18" charset="0"/>
              </a:rPr>
              <a:t>Practices applied during setting up of a knowledge portal project. </a:t>
            </a:r>
          </a:p>
          <a:p>
            <a:pPr lvl="0" algn="just"/>
            <a:r>
              <a:rPr lang="en-US" sz="3000" dirty="0" smtClean="0">
                <a:latin typeface="Times New Roman" pitchFamily="18" charset="0"/>
                <a:cs typeface="Times New Roman" pitchFamily="18" charset="0"/>
              </a:rPr>
              <a:t>Major difficulties and lessons learnt during the project are discussed. </a:t>
            </a:r>
          </a:p>
          <a:p>
            <a:pPr lvl="0" algn="just"/>
            <a:r>
              <a:rPr lang="en-US" sz="3000" dirty="0" smtClean="0">
                <a:latin typeface="Times New Roman" pitchFamily="18" charset="0"/>
                <a:cs typeface="Times New Roman" pitchFamily="18" charset="0"/>
              </a:rPr>
              <a:t>A centralized access point for information.</a:t>
            </a:r>
          </a:p>
          <a:p>
            <a:pPr lvl="0" algn="just"/>
            <a:r>
              <a:rPr lang="en-US" sz="3000" dirty="0" smtClean="0">
                <a:latin typeface="Times New Roman" pitchFamily="18" charset="0"/>
                <a:cs typeface="Times New Roman" pitchFamily="18" charset="0"/>
              </a:rPr>
              <a:t>A wide range of tools for content customization. </a:t>
            </a:r>
          </a:p>
          <a:p>
            <a:pPr lvl="0" algn="just"/>
            <a:r>
              <a:rPr lang="en-US" sz="3000" dirty="0" smtClean="0">
                <a:latin typeface="Times New Roman" pitchFamily="18" charset="0"/>
                <a:cs typeface="Times New Roman" pitchFamily="18" charset="0"/>
              </a:rPr>
              <a:t>Customized content for individual knowledge workers that match their daily tasks requirements.</a:t>
            </a:r>
          </a:p>
          <a:p>
            <a:endParaRPr lang="en-US" sz="3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153400" cy="1417638"/>
          </a:xfrm>
        </p:spPr>
        <p:txBody>
          <a:bodyPr>
            <a:normAutofit/>
          </a:bodyPr>
          <a:lstStyle/>
          <a:p>
            <a:r>
              <a:rPr lang="en-US" sz="2800" b="1" dirty="0" smtClean="0"/>
              <a:t> </a:t>
            </a:r>
            <a:r>
              <a:rPr lang="en-US" sz="2800" b="1" dirty="0" smtClean="0">
                <a:latin typeface="Times New Roman" pitchFamily="18" charset="0"/>
                <a:cs typeface="Times New Roman" pitchFamily="18" charset="0"/>
              </a:rPr>
              <a:t>Search Engines and Knowledge Portals Influencing the Research Productivity:</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normAutofit/>
          </a:bodyPr>
          <a:lstStyle/>
          <a:p>
            <a:pPr algn="just"/>
            <a:r>
              <a:rPr lang="en-US" dirty="0" smtClean="0">
                <a:latin typeface="Times New Roman" pitchFamily="18" charset="0"/>
                <a:cs typeface="Times New Roman" pitchFamily="18" charset="0"/>
              </a:rPr>
              <a:t>Important </a:t>
            </a:r>
            <a:r>
              <a:rPr lang="en-US" dirty="0" smtClean="0">
                <a:latin typeface="Times New Roman" pitchFamily="18" charset="0"/>
                <a:cs typeface="Times New Roman" pitchFamily="18" charset="0"/>
              </a:rPr>
              <a:t>for the Higher Educational institutions and </a:t>
            </a:r>
            <a:r>
              <a:rPr lang="en-US" dirty="0" smtClean="0">
                <a:latin typeface="Times New Roman" pitchFamily="18" charset="0"/>
                <a:cs typeface="Times New Roman" pitchFamily="18" charset="0"/>
              </a:rPr>
              <a:t>Universities</a:t>
            </a:r>
          </a:p>
          <a:p>
            <a:pPr algn="just"/>
            <a:r>
              <a:rPr lang="en-US" dirty="0" smtClean="0">
                <a:latin typeface="Times New Roman" pitchFamily="18" charset="0"/>
                <a:cs typeface="Times New Roman" pitchFamily="18" charset="0"/>
              </a:rPr>
              <a:t>To have </a:t>
            </a:r>
            <a:r>
              <a:rPr lang="en-US" dirty="0" smtClean="0">
                <a:latin typeface="Times New Roman" pitchFamily="18" charset="0"/>
                <a:cs typeface="Times New Roman" pitchFamily="18" charset="0"/>
              </a:rPr>
              <a:t>a Knowledge Portal consisting of the obtainable explicit and Implicit information. </a:t>
            </a:r>
          </a:p>
          <a:p>
            <a:pPr lvl="0" algn="just"/>
            <a:r>
              <a:rPr lang="en-US" dirty="0" smtClean="0">
                <a:latin typeface="Times New Roman" pitchFamily="18" charset="0"/>
                <a:cs typeface="Times New Roman" pitchFamily="18" charset="0"/>
              </a:rPr>
              <a:t>Accessible </a:t>
            </a:r>
            <a:r>
              <a:rPr lang="en-US" dirty="0" smtClean="0">
                <a:latin typeface="Times New Roman" pitchFamily="18" charset="0"/>
                <a:cs typeface="Times New Roman" pitchFamily="18" charset="0"/>
              </a:rPr>
              <a:t>to everybody who desires information.</a:t>
            </a:r>
            <a:endParaRPr lang="en-US" b="1" dirty="0" smtClean="0">
              <a:latin typeface="Times New Roman" pitchFamily="18" charset="0"/>
              <a:cs typeface="Times New Roman" pitchFamily="18" charset="0"/>
            </a:endParaRPr>
          </a:p>
          <a:p>
            <a:endParaRPr lang="en-US" b="1" dirty="0" smtClean="0"/>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t>
            </a:r>
            <a:r>
              <a:rPr lang="en-US" sz="4000" b="1" dirty="0" smtClean="0">
                <a:latin typeface="Times New Roman" pitchFamily="18" charset="0"/>
                <a:cs typeface="Times New Roman" pitchFamily="18" charset="0"/>
              </a:rPr>
              <a:t>Benefits of Utilization of Search Engines and Knowledge Portals</a:t>
            </a:r>
            <a:r>
              <a:rPr lang="en-US" sz="4000" b="1"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0" algn="just"/>
            <a:r>
              <a:rPr lang="en-US" dirty="0" smtClean="0">
                <a:latin typeface="Times New Roman" pitchFamily="18" charset="0"/>
                <a:cs typeface="Times New Roman" pitchFamily="18" charset="0"/>
              </a:rPr>
              <a:t>Storage </a:t>
            </a:r>
            <a:r>
              <a:rPr lang="en-US" dirty="0" smtClean="0">
                <a:latin typeface="Times New Roman" pitchFamily="18" charset="0"/>
                <a:cs typeface="Times New Roman" pitchFamily="18" charset="0"/>
              </a:rPr>
              <a:t>of information and knowledge in Document </a:t>
            </a:r>
            <a:endParaRPr lang="en-US" dirty="0" smtClean="0">
              <a:latin typeface="Times New Roman" pitchFamily="18" charset="0"/>
              <a:cs typeface="Times New Roman" pitchFamily="18" charset="0"/>
            </a:endParaRPr>
          </a:p>
          <a:p>
            <a:pPr lvl="0" algn="just"/>
            <a:r>
              <a:rPr lang="en-US" dirty="0" smtClean="0">
                <a:latin typeface="Times New Roman" pitchFamily="18" charset="0"/>
                <a:cs typeface="Times New Roman" pitchFamily="18" charset="0"/>
              </a:rPr>
              <a:t>Contribution </a:t>
            </a:r>
            <a:r>
              <a:rPr lang="en-US" dirty="0" smtClean="0">
                <a:latin typeface="Times New Roman" pitchFamily="18" charset="0"/>
                <a:cs typeface="Times New Roman" pitchFamily="18" charset="0"/>
              </a:rPr>
              <a:t>Management system.</a:t>
            </a:r>
          </a:p>
          <a:p>
            <a:pPr lvl="0" algn="just"/>
            <a:r>
              <a:rPr lang="en-US" dirty="0" smtClean="0">
                <a:latin typeface="Times New Roman" pitchFamily="18" charset="0"/>
                <a:cs typeface="Times New Roman" pitchFamily="18" charset="0"/>
              </a:rPr>
              <a:t>Utilization and sharing Knowledge is easier.</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91</TotalTime>
  <Words>1045</Words>
  <Application>Microsoft Office PowerPoint</Application>
  <PresentationFormat>On-screen Show (4:3)</PresentationFormat>
  <Paragraphs>85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Foundry</vt:lpstr>
      <vt:lpstr>Search Engines and Knowledge Portals: The Power of Open Access Resources </vt:lpstr>
      <vt:lpstr>Abstract </vt:lpstr>
      <vt:lpstr>Slide 3</vt:lpstr>
      <vt:lpstr> Introduction </vt:lpstr>
      <vt:lpstr>   Search Engines and Knowledge Portals Features</vt:lpstr>
      <vt:lpstr>Enhancing the users of search engines and portals</vt:lpstr>
      <vt:lpstr>Knowledge Portal features </vt:lpstr>
      <vt:lpstr> Search Engines and Knowledge Portals Influencing the Research Productivity: </vt:lpstr>
      <vt:lpstr> Benefits of Utilization of Search Engines and Knowledge Portals:</vt:lpstr>
      <vt:lpstr> Increasing of the Users for Search Engines and Knowledge Portals: </vt:lpstr>
      <vt:lpstr>Few Aspects for Consideration  </vt:lpstr>
      <vt:lpstr>Slide 12</vt:lpstr>
      <vt:lpstr>Recommendations</vt:lpstr>
      <vt:lpstr>Slide 14</vt:lpstr>
      <vt:lpstr> Conclusion and Suggestions</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Search engines and knowledge portals: the power of open access resources</dc:title>
  <dc:creator>uma</dc:creator>
  <cp:lastModifiedBy>staff</cp:lastModifiedBy>
  <cp:revision>65</cp:revision>
  <dcterms:created xsi:type="dcterms:W3CDTF">2006-08-16T00:00:00Z</dcterms:created>
  <dcterms:modified xsi:type="dcterms:W3CDTF">2017-05-05T05:24:25Z</dcterms:modified>
</cp:coreProperties>
</file>