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1C"/>
    <a:srgbClr val="FF9E1D"/>
    <a:srgbClr val="253600"/>
    <a:srgbClr val="552579"/>
    <a:srgbClr val="2597FF"/>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74" y="9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4345230"/>
            <a:ext cx="7940660" cy="1068935"/>
          </a:xfrm>
          <a:effectLst/>
        </p:spPr>
        <p:txBody>
          <a:bodyPr>
            <a:normAutofit/>
          </a:bodyPr>
          <a:lstStyle>
            <a:lvl1pPr algn="l">
              <a:defRPr sz="3600">
                <a:solidFill>
                  <a:srgbClr val="D68B1C"/>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4375" y="5566869"/>
            <a:ext cx="7940660" cy="477205"/>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1596540"/>
            <a:ext cx="7787955" cy="458115"/>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4375" y="2360065"/>
            <a:ext cx="7787955" cy="381762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6871723" cy="763525"/>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687172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69" y="1596540"/>
            <a:ext cx="8076895" cy="53218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2341022"/>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970885"/>
            <a:ext cx="4040188"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jogjalib.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hiolink.edu/"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9359" y="4935473"/>
            <a:ext cx="7940660" cy="1068935"/>
          </a:xfrm>
        </p:spPr>
        <p:txBody>
          <a:bodyPr>
            <a:noAutofit/>
          </a:bodyPr>
          <a:lstStyle/>
          <a:p>
            <a:r>
              <a:rPr lang="id-ID" dirty="0">
                <a:latin typeface="Arabic Typesetting" panose="03020402040406030203" pitchFamily="66" charset="-78"/>
                <a:cs typeface="Arabic Typesetting" panose="03020402040406030203" pitchFamily="66" charset="-78"/>
              </a:rPr>
              <a:t>ARDA PUTRI WINATA, M.A</a:t>
            </a:r>
            <a:br>
              <a:rPr lang="id-ID" dirty="0">
                <a:latin typeface="Arabic Typesetting" panose="03020402040406030203" pitchFamily="66" charset="-78"/>
                <a:cs typeface="Arabic Typesetting" panose="03020402040406030203" pitchFamily="66" charset="-78"/>
              </a:rPr>
            </a:br>
            <a:r>
              <a:rPr lang="id-ID" dirty="0">
                <a:latin typeface="Arabic Typesetting" panose="03020402040406030203" pitchFamily="66" charset="-78"/>
                <a:cs typeface="Arabic Typesetting" panose="03020402040406030203" pitchFamily="66" charset="-78"/>
              </a:rPr>
              <a:t>NITA SITI MUDAWAMAH, </a:t>
            </a:r>
            <a:r>
              <a:rPr lang="id-ID" dirty="0" smtClean="0">
                <a:latin typeface="Arabic Typesetting" panose="03020402040406030203" pitchFamily="66" charset="-78"/>
                <a:cs typeface="Arabic Typesetting" panose="03020402040406030203" pitchFamily="66" charset="-78"/>
              </a:rPr>
              <a:t>M.IP</a:t>
            </a:r>
            <a:endParaRPr lang="en-US" dirty="0"/>
          </a:p>
        </p:txBody>
      </p:sp>
      <p:sp>
        <p:nvSpPr>
          <p:cNvPr id="5" name="Rectangle 4"/>
          <p:cNvSpPr/>
          <p:nvPr/>
        </p:nvSpPr>
        <p:spPr>
          <a:xfrm>
            <a:off x="27322" y="6549479"/>
            <a:ext cx="763525" cy="305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ubtitle 2"/>
          <p:cNvSpPr>
            <a:spLocks noGrp="1"/>
          </p:cNvSpPr>
          <p:nvPr>
            <p:ph type="subTitle" idx="1"/>
          </p:nvPr>
        </p:nvSpPr>
        <p:spPr>
          <a:xfrm>
            <a:off x="511107" y="6411998"/>
            <a:ext cx="7940660" cy="477205"/>
          </a:xfrm>
        </p:spPr>
        <p:txBody>
          <a:bodyPr>
            <a:noAutofit/>
          </a:bodyPr>
          <a:lstStyle/>
          <a:p>
            <a:r>
              <a:rPr lang="id-ID" sz="1600" dirty="0">
                <a:latin typeface="Baskerville Old Face" panose="02020602080505020303" pitchFamily="18" charset="0"/>
              </a:rPr>
              <a:t>UNIVERSITAS MUHAMMADIYAH </a:t>
            </a:r>
            <a:r>
              <a:rPr lang="id-ID" sz="1600" dirty="0" smtClean="0">
                <a:latin typeface="Baskerville Old Face" panose="02020602080505020303" pitchFamily="18" charset="0"/>
              </a:rPr>
              <a:t>YOGYAKARTA</a:t>
            </a:r>
            <a:endParaRPr lang="id-ID" sz="1600" dirty="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6774" y="6361223"/>
            <a:ext cx="385171" cy="376512"/>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dirty="0"/>
          </a:p>
        </p:txBody>
      </p:sp>
      <p:sp>
        <p:nvSpPr>
          <p:cNvPr id="3" name="Content Placeholder 2"/>
          <p:cNvSpPr>
            <a:spLocks noGrp="1"/>
          </p:cNvSpPr>
          <p:nvPr>
            <p:ph idx="1"/>
          </p:nvPr>
        </p:nvSpPr>
        <p:spPr/>
        <p:txBody>
          <a:bodyPr>
            <a:normAutofit fontScale="92500"/>
          </a:bodyPr>
          <a:lstStyle/>
          <a:p>
            <a:pPr marL="0" indent="0">
              <a:buNone/>
            </a:pPr>
            <a:r>
              <a:rPr lang="en-US" dirty="0">
                <a:latin typeface="Bookman Old Style" panose="02050604050505020204" pitchFamily="18" charset="0"/>
              </a:rPr>
              <a:t>121 academic libraries are full members of </a:t>
            </a:r>
            <a:r>
              <a:rPr lang="en-US" dirty="0" err="1">
                <a:latin typeface="Bookman Old Style" panose="02050604050505020204" pitchFamily="18" charset="0"/>
              </a:rPr>
              <a:t>OhioLINK</a:t>
            </a:r>
            <a:r>
              <a:rPr lang="en-US" dirty="0">
                <a:latin typeface="Bookman Old Style" panose="02050604050505020204" pitchFamily="18" charset="0"/>
              </a:rPr>
              <a:t>. These libraries are distributed among 93 different Ohio colleges and universities. </a:t>
            </a:r>
            <a:r>
              <a:rPr lang="en-US" dirty="0" err="1">
                <a:latin typeface="Bookman Old Style" panose="02050604050505020204" pitchFamily="18" charset="0"/>
              </a:rPr>
              <a:t>OhioLINK</a:t>
            </a:r>
            <a:r>
              <a:rPr lang="en-US" dirty="0">
                <a:latin typeface="Bookman Old Style" panose="02050604050505020204" pitchFamily="18" charset="0"/>
              </a:rPr>
              <a:t> membership includes the State Library of Ohio, 16 public university libraries, 52 independent college libraries, 23 two-year college libraries, 16 regional campus libraries, 8 law school libraries and 5 medical school libraries.</a:t>
            </a:r>
          </a:p>
          <a:p>
            <a:pPr marL="0" indent="0">
              <a:buNone/>
            </a:pPr>
            <a:endParaRPr lang="id-ID" dirty="0">
              <a:latin typeface="Bookman Old Style" panose="02050604050505020204" pitchFamily="18" charset="0"/>
            </a:endParaRPr>
          </a:p>
        </p:txBody>
      </p:sp>
    </p:spTree>
    <p:extLst>
      <p:ext uri="{BB962C8B-B14F-4D97-AF65-F5344CB8AC3E}">
        <p14:creationId xmlns:p14="http://schemas.microsoft.com/office/powerpoint/2010/main" val="253616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Bookman Old Style" panose="02050604050505020204" pitchFamily="18" charset="0"/>
              </a:rPr>
              <a:t>its member libraries provide access to:</a:t>
            </a:r>
          </a:p>
          <a:p>
            <a:pPr>
              <a:buFont typeface="Bookman Old Style" panose="02050604050505020204" pitchFamily="18" charset="0"/>
              <a:buChar char="♫"/>
            </a:pPr>
            <a:r>
              <a:rPr lang="id-ID" dirty="0" smtClean="0">
                <a:latin typeface="Bookman Old Style" panose="02050604050505020204" pitchFamily="18" charset="0"/>
              </a:rPr>
              <a:t> </a:t>
            </a:r>
            <a:r>
              <a:rPr lang="en-US" dirty="0" smtClean="0">
                <a:latin typeface="Bookman Old Style" panose="02050604050505020204" pitchFamily="18" charset="0"/>
              </a:rPr>
              <a:t>over </a:t>
            </a:r>
            <a:r>
              <a:rPr lang="en-US" dirty="0">
                <a:latin typeface="Bookman Old Style" panose="02050604050505020204" pitchFamily="18" charset="0"/>
              </a:rPr>
              <a:t>46 million books and other library </a:t>
            </a:r>
            <a:r>
              <a:rPr lang="en-US" dirty="0" smtClean="0">
                <a:latin typeface="Bookman Old Style" panose="02050604050505020204" pitchFamily="18" charset="0"/>
              </a:rPr>
              <a:t>materials</a:t>
            </a:r>
            <a:endParaRPr lang="id-ID" dirty="0" smtClean="0">
              <a:latin typeface="Bookman Old Style" panose="02050604050505020204" pitchFamily="18" charset="0"/>
            </a:endParaRPr>
          </a:p>
          <a:p>
            <a:pPr>
              <a:buFont typeface="Bookman Old Style" panose="02050604050505020204" pitchFamily="18" charset="0"/>
              <a:buChar char="♫"/>
            </a:pPr>
            <a:r>
              <a:rPr lang="id-ID" dirty="0">
                <a:latin typeface="Bookman Old Style" panose="02050604050505020204" pitchFamily="18" charset="0"/>
              </a:rPr>
              <a:t> </a:t>
            </a:r>
            <a:r>
              <a:rPr lang="en-US" dirty="0" smtClean="0">
                <a:latin typeface="Bookman Old Style" panose="02050604050505020204" pitchFamily="18" charset="0"/>
              </a:rPr>
              <a:t>more </a:t>
            </a:r>
            <a:r>
              <a:rPr lang="en-US" dirty="0">
                <a:latin typeface="Bookman Old Style" panose="02050604050505020204" pitchFamily="18" charset="0"/>
              </a:rPr>
              <a:t>than 100 electronic research </a:t>
            </a:r>
            <a:r>
              <a:rPr lang="en-US" dirty="0" smtClean="0">
                <a:latin typeface="Bookman Old Style" panose="02050604050505020204" pitchFamily="18" charset="0"/>
              </a:rPr>
              <a:t>databases</a:t>
            </a:r>
            <a:endParaRPr lang="id-ID" dirty="0" smtClean="0">
              <a:latin typeface="Bookman Old Style" panose="02050604050505020204" pitchFamily="18" charset="0"/>
            </a:endParaRPr>
          </a:p>
          <a:p>
            <a:pPr>
              <a:buFont typeface="Bookman Old Style" panose="02050604050505020204" pitchFamily="18" charset="0"/>
              <a:buChar char="♫"/>
            </a:pPr>
            <a:r>
              <a:rPr lang="id-ID" dirty="0">
                <a:latin typeface="Bookman Old Style" panose="02050604050505020204" pitchFamily="18" charset="0"/>
              </a:rPr>
              <a:t> </a:t>
            </a:r>
            <a:r>
              <a:rPr lang="en-US" dirty="0" smtClean="0">
                <a:latin typeface="Bookman Old Style" panose="02050604050505020204" pitchFamily="18" charset="0"/>
              </a:rPr>
              <a:t>over 24 million electronic journal articles</a:t>
            </a:r>
            <a:endParaRPr lang="id-ID" dirty="0" smtClean="0">
              <a:latin typeface="Bookman Old Style" panose="02050604050505020204" pitchFamily="18" charset="0"/>
            </a:endParaRPr>
          </a:p>
          <a:p>
            <a:pPr>
              <a:buFont typeface="Bookman Old Style" panose="02050604050505020204" pitchFamily="18" charset="0"/>
              <a:buChar char="♫"/>
            </a:pPr>
            <a:r>
              <a:rPr lang="id-ID" dirty="0">
                <a:latin typeface="Bookman Old Style" panose="02050604050505020204" pitchFamily="18" charset="0"/>
              </a:rPr>
              <a:t> </a:t>
            </a:r>
            <a:r>
              <a:rPr lang="en-US" dirty="0" smtClean="0">
                <a:latin typeface="Bookman Old Style" panose="02050604050505020204" pitchFamily="18" charset="0"/>
              </a:rPr>
              <a:t>over </a:t>
            </a:r>
            <a:r>
              <a:rPr lang="en-US" dirty="0">
                <a:latin typeface="Bookman Old Style" panose="02050604050505020204" pitchFamily="18" charset="0"/>
              </a:rPr>
              <a:t>100,000 </a:t>
            </a:r>
            <a:r>
              <a:rPr lang="en-US" dirty="0" smtClean="0">
                <a:latin typeface="Bookman Old Style" panose="02050604050505020204" pitchFamily="18" charset="0"/>
              </a:rPr>
              <a:t>e-books</a:t>
            </a:r>
            <a:endParaRPr lang="id-ID" dirty="0" smtClean="0">
              <a:latin typeface="Bookman Old Style" panose="02050604050505020204" pitchFamily="18" charset="0"/>
            </a:endParaRPr>
          </a:p>
          <a:p>
            <a:pPr>
              <a:buFont typeface="Bookman Old Style" panose="02050604050505020204" pitchFamily="18" charset="0"/>
              <a:buChar char="♫"/>
            </a:pPr>
            <a:r>
              <a:rPr lang="id-ID" dirty="0">
                <a:latin typeface="Bookman Old Style" panose="02050604050505020204" pitchFamily="18" charset="0"/>
              </a:rPr>
              <a:t> </a:t>
            </a:r>
            <a:r>
              <a:rPr lang="en-US" dirty="0" smtClean="0">
                <a:latin typeface="Bookman Old Style" panose="02050604050505020204" pitchFamily="18" charset="0"/>
              </a:rPr>
              <a:t>nearly 85,000 images, videos and sounds</a:t>
            </a:r>
            <a:endParaRPr lang="id-ID" dirty="0" smtClean="0">
              <a:latin typeface="Bookman Old Style" panose="02050604050505020204" pitchFamily="18" charset="0"/>
            </a:endParaRPr>
          </a:p>
          <a:p>
            <a:pPr>
              <a:buFont typeface="Bookman Old Style" panose="02050604050505020204" pitchFamily="18" charset="0"/>
              <a:buChar char="♫"/>
            </a:pPr>
            <a:r>
              <a:rPr lang="id-ID" dirty="0">
                <a:latin typeface="Bookman Old Style" panose="02050604050505020204" pitchFamily="18" charset="0"/>
              </a:rPr>
              <a:t> </a:t>
            </a:r>
            <a:r>
              <a:rPr lang="en-US" dirty="0" smtClean="0">
                <a:latin typeface="Bookman Old Style" panose="02050604050505020204" pitchFamily="18" charset="0"/>
              </a:rPr>
              <a:t>over </a:t>
            </a:r>
            <a:r>
              <a:rPr lang="en-US" dirty="0">
                <a:latin typeface="Bookman Old Style" panose="02050604050505020204" pitchFamily="18" charset="0"/>
              </a:rPr>
              <a:t>58,000 theses and dissertations from Ohio students at 31 Ohio institutions</a:t>
            </a:r>
          </a:p>
          <a:p>
            <a:endParaRPr lang="id-ID" dirty="0">
              <a:latin typeface="Bookman Old Style" panose="02050604050505020204" pitchFamily="18" charset="0"/>
            </a:endParaRPr>
          </a:p>
          <a:p>
            <a:endParaRPr lang="id-ID" dirty="0">
              <a:latin typeface="Bookman Old Style" panose="02050604050505020204" pitchFamily="18" charset="0"/>
            </a:endParaRPr>
          </a:p>
          <a:p>
            <a:pPr marL="0" indent="0">
              <a:buNone/>
            </a:pPr>
            <a:endParaRPr lang="id-ID" dirty="0">
              <a:latin typeface="Bookman Old Style" panose="02050604050505020204" pitchFamily="18" charset="0"/>
            </a:endParaRPr>
          </a:p>
        </p:txBody>
      </p:sp>
    </p:spTree>
    <p:extLst>
      <p:ext uri="{BB962C8B-B14F-4D97-AF65-F5344CB8AC3E}">
        <p14:creationId xmlns:p14="http://schemas.microsoft.com/office/powerpoint/2010/main" val="3973388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Conclusion </a:t>
            </a:r>
          </a:p>
        </p:txBody>
      </p:sp>
      <p:sp>
        <p:nvSpPr>
          <p:cNvPr id="3" name="Content Placeholder 2"/>
          <p:cNvSpPr>
            <a:spLocks noGrp="1"/>
          </p:cNvSpPr>
          <p:nvPr>
            <p:ph idx="1"/>
          </p:nvPr>
        </p:nvSpPr>
        <p:spPr/>
        <p:txBody>
          <a:bodyPr>
            <a:normAutofit fontScale="92500"/>
          </a:bodyPr>
          <a:lstStyle/>
          <a:p>
            <a:r>
              <a:rPr lang="en-US" dirty="0"/>
              <a:t>JLA as a form of cooperation among DIY libraries which has been running for 11 years, has not been felt by librarians. Several problems such as differences in the conditions of each member, the lack of budget, policy differences in each institution of JLA members, make such cooperation does not maximally work. Another thing that also affect the cooperation of JLA is lack of socialization, so many librarians do not know the </a:t>
            </a:r>
            <a:r>
              <a:rPr lang="en-US" dirty="0" smtClean="0"/>
              <a:t>JLA</a:t>
            </a:r>
            <a:endParaRPr lang="id-ID" dirty="0"/>
          </a:p>
        </p:txBody>
      </p:sp>
    </p:spTree>
    <p:extLst>
      <p:ext uri="{BB962C8B-B14F-4D97-AF65-F5344CB8AC3E}">
        <p14:creationId xmlns:p14="http://schemas.microsoft.com/office/powerpoint/2010/main" val="171145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dirty="0"/>
          </a:p>
        </p:txBody>
      </p:sp>
      <p:sp>
        <p:nvSpPr>
          <p:cNvPr id="3" name="Content Placeholder 2"/>
          <p:cNvSpPr>
            <a:spLocks noGrp="1"/>
          </p:cNvSpPr>
          <p:nvPr>
            <p:ph idx="1"/>
          </p:nvPr>
        </p:nvSpPr>
        <p:spPr>
          <a:xfrm>
            <a:off x="2128721" y="2360065"/>
            <a:ext cx="6260904" cy="3817625"/>
          </a:xfrm>
        </p:spPr>
        <p:txBody>
          <a:bodyPr/>
          <a:lstStyle/>
          <a:p>
            <a:pPr marL="0" indent="0">
              <a:buNone/>
            </a:pPr>
            <a:r>
              <a:rPr lang="id-ID" dirty="0">
                <a:latin typeface="Bookman Old Style" panose="02050604050505020204" pitchFamily="18" charset="0"/>
              </a:rPr>
              <a:t>Hopefully one day JLA also can learn &amp; can be as good as </a:t>
            </a:r>
            <a:r>
              <a:rPr lang="id-ID" dirty="0" smtClean="0">
                <a:latin typeface="Bookman Old Style" panose="02050604050505020204" pitchFamily="18" charset="0"/>
              </a:rPr>
              <a:t>ohiolink</a:t>
            </a:r>
            <a:endParaRPr lang="id-ID" dirty="0">
              <a:latin typeface="Bookman Old Style" panose="02050604050505020204" pitchFamily="18" charset="0"/>
            </a:endParaRPr>
          </a:p>
        </p:txBody>
      </p:sp>
    </p:spTree>
    <p:extLst>
      <p:ext uri="{BB962C8B-B14F-4D97-AF65-F5344CB8AC3E}">
        <p14:creationId xmlns:p14="http://schemas.microsoft.com/office/powerpoint/2010/main" val="595068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75" y="5566870"/>
            <a:ext cx="7787955" cy="458115"/>
          </a:xfrm>
        </p:spPr>
        <p:txBody>
          <a:bodyPr>
            <a:noAutofit/>
          </a:bodyPr>
          <a:lstStyle/>
          <a:p>
            <a:r>
              <a:rPr lang="id-ID" sz="4400" dirty="0" smtClean="0">
                <a:latin typeface="Bookman Old Style" panose="02050604050505020204" pitchFamily="18" charset="0"/>
              </a:rPr>
              <a:t>Matur Nuwun</a:t>
            </a:r>
            <a:endParaRPr lang="id-ID" sz="4400" dirty="0">
              <a:latin typeface="Bookman Old Style" panose="02050604050505020204" pitchFamily="18" charset="0"/>
            </a:endParaRPr>
          </a:p>
        </p:txBody>
      </p:sp>
    </p:spTree>
    <p:extLst>
      <p:ext uri="{BB962C8B-B14F-4D97-AF65-F5344CB8AC3E}">
        <p14:creationId xmlns:p14="http://schemas.microsoft.com/office/powerpoint/2010/main" val="1974268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010" y="2054655"/>
            <a:ext cx="7787955" cy="916230"/>
          </a:xfrm>
        </p:spPr>
        <p:txBody>
          <a:bodyPr>
            <a:normAutofit fontScale="90000"/>
          </a:bodyPr>
          <a:lstStyle/>
          <a:p>
            <a:r>
              <a:rPr lang="id-ID" dirty="0">
                <a:latin typeface="Baskerville Old Face" panose="02020602080505020303" pitchFamily="18" charset="0"/>
              </a:rPr>
              <a:t>Jogja library for All as Library Network in Daerah Istimewa Yogyakarta</a:t>
            </a:r>
            <a:endParaRPr lang="id-ID" dirty="0">
              <a:latin typeface="Baskerville Old Face" panose="02020602080505020303" pitchFamily="18" charset="0"/>
            </a:endParaRPr>
          </a:p>
        </p:txBody>
      </p:sp>
      <p:sp>
        <p:nvSpPr>
          <p:cNvPr id="3" name="Content Placeholder 2"/>
          <p:cNvSpPr>
            <a:spLocks noGrp="1"/>
          </p:cNvSpPr>
          <p:nvPr>
            <p:ph idx="1"/>
          </p:nvPr>
        </p:nvSpPr>
        <p:spPr>
          <a:xfrm>
            <a:off x="441010" y="3734410"/>
            <a:ext cx="8093366" cy="3817625"/>
          </a:xfrm>
        </p:spPr>
        <p:txBody>
          <a:bodyPr/>
          <a:lstStyle/>
          <a:p>
            <a:pPr marL="0" indent="0" algn="ctr">
              <a:buNone/>
            </a:pPr>
            <a:r>
              <a:rPr lang="en-US" b="1" dirty="0" smtClean="0">
                <a:latin typeface="Baskerville Old Face" panose="02020602080505020303" pitchFamily="18" charset="0"/>
              </a:rPr>
              <a:t>5</a:t>
            </a:r>
            <a:r>
              <a:rPr lang="en-US" b="1" baseline="30000" dirty="0" smtClean="0">
                <a:latin typeface="Baskerville Old Face" panose="02020602080505020303" pitchFamily="18" charset="0"/>
              </a:rPr>
              <a:t>th</a:t>
            </a:r>
            <a:r>
              <a:rPr lang="en-US" b="1" dirty="0">
                <a:latin typeface="Baskerville Old Face" panose="02020602080505020303" pitchFamily="18" charset="0"/>
              </a:rPr>
              <a:t> International Conference of Asian Special </a:t>
            </a:r>
            <a:r>
              <a:rPr lang="en-US" b="1" dirty="0" smtClean="0">
                <a:latin typeface="Baskerville Old Face" panose="02020602080505020303" pitchFamily="18" charset="0"/>
              </a:rPr>
              <a:t>Libraries</a:t>
            </a:r>
            <a:r>
              <a:rPr lang="id-ID" dirty="0" smtClean="0">
                <a:latin typeface="Baskerville Old Face" panose="02020602080505020303" pitchFamily="18" charset="0"/>
              </a:rPr>
              <a:t> </a:t>
            </a:r>
            <a:r>
              <a:rPr lang="en-US" b="1" dirty="0" err="1" smtClean="0">
                <a:latin typeface="Baskerville Old Face" panose="02020602080505020303" pitchFamily="18" charset="0"/>
              </a:rPr>
              <a:t>ICoASL</a:t>
            </a:r>
            <a:r>
              <a:rPr lang="en-US" b="1" dirty="0">
                <a:latin typeface="Baskerville Old Face" panose="02020602080505020303" pitchFamily="18" charset="0"/>
              </a:rPr>
              <a:t> </a:t>
            </a:r>
            <a:r>
              <a:rPr lang="en-US" b="1" dirty="0" smtClean="0">
                <a:latin typeface="Baskerville Old Face" panose="02020602080505020303" pitchFamily="18" charset="0"/>
              </a:rPr>
              <a:t>2017</a:t>
            </a:r>
            <a:endParaRPr lang="id-ID" b="1" dirty="0">
              <a:latin typeface="Baskerville Old Face" panose="02020602080505020303" pitchFamily="18" charset="0"/>
            </a:endParaRPr>
          </a:p>
          <a:p>
            <a:pPr marL="0" indent="0">
              <a:buNone/>
            </a:pPr>
            <a:endParaRPr lang="id-ID" b="1" dirty="0" smtClean="0">
              <a:latin typeface="Baskerville Old Face" panose="02020602080505020303" pitchFamily="18" charset="0"/>
            </a:endParaRPr>
          </a:p>
          <a:p>
            <a:pPr marL="0" indent="0">
              <a:buNone/>
            </a:pPr>
            <a:endParaRPr lang="id-ID" b="1" dirty="0">
              <a:latin typeface="Baskerville Old Face" panose="02020602080505020303" pitchFamily="18" charset="0"/>
            </a:endParaRPr>
          </a:p>
          <a:p>
            <a:pPr marL="0" indent="0">
              <a:buNone/>
            </a:pPr>
            <a:endParaRPr lang="id-ID" sz="900" b="1" dirty="0">
              <a:latin typeface="Baskerville Old Face" panose="02020602080505020303" pitchFamily="18" charset="0"/>
            </a:endParaRPr>
          </a:p>
          <a:p>
            <a:pPr marL="0" indent="0">
              <a:buNone/>
            </a:pPr>
            <a:endParaRPr lang="id-ID" sz="900" b="1" dirty="0" smtClean="0">
              <a:latin typeface="Baskerville Old Face" panose="02020602080505020303" pitchFamily="18" charset="0"/>
            </a:endParaRPr>
          </a:p>
          <a:p>
            <a:pPr marL="0" indent="0">
              <a:buNone/>
            </a:pPr>
            <a:endParaRPr lang="id-ID" sz="900" b="1" dirty="0">
              <a:latin typeface="Baskerville Old Face" panose="02020602080505020303" pitchFamily="18" charset="0"/>
            </a:endParaRPr>
          </a:p>
          <a:p>
            <a:pPr marL="0" indent="0">
              <a:buNone/>
            </a:pPr>
            <a:endParaRPr lang="id-ID" sz="900" b="1" dirty="0" smtClean="0">
              <a:latin typeface="Baskerville Old Face" panose="02020602080505020303" pitchFamily="18" charset="0"/>
            </a:endParaRPr>
          </a:p>
          <a:p>
            <a:pPr marL="0" indent="0">
              <a:buNone/>
            </a:pPr>
            <a:r>
              <a:rPr lang="id-ID" sz="1800" b="1" dirty="0" smtClean="0">
                <a:latin typeface="Baskerville Old Face" panose="02020602080505020303" pitchFamily="18" charset="0"/>
              </a:rPr>
              <a:t>10-12 </a:t>
            </a:r>
            <a:r>
              <a:rPr lang="id-ID" sz="1800" b="1" dirty="0">
                <a:latin typeface="Baskerville Old Face" panose="02020602080505020303" pitchFamily="18" charset="0"/>
              </a:rPr>
              <a:t>May </a:t>
            </a:r>
            <a:r>
              <a:rPr lang="id-ID" sz="1800" b="1" dirty="0" smtClean="0">
                <a:latin typeface="Baskerville Old Face" panose="02020602080505020303" pitchFamily="18" charset="0"/>
              </a:rPr>
              <a:t>2017</a:t>
            </a:r>
            <a:endParaRPr lang="id-ID" sz="1800" dirty="0">
              <a:latin typeface="Baskerville Old Face" panose="02020602080505020303" pitchFamily="18" charset="0"/>
            </a:endParaRPr>
          </a:p>
          <a:p>
            <a:pPr marL="0" indent="0" algn="ctr">
              <a:buNone/>
            </a:pPr>
            <a:endParaRPr lang="en-US" dirty="0">
              <a:latin typeface="Baskerville Old Face" panose="02020602080505020303" pitchFamily="18" charset="0"/>
            </a:endParaRPr>
          </a:p>
          <a:p>
            <a:pPr algn="ctr"/>
            <a:endParaRPr lang="id-ID" dirty="0">
              <a:latin typeface="Baskerville Old Face" panose="02020602080505020303" pitchFamily="18" charset="0"/>
            </a:endParaRPr>
          </a:p>
          <a:p>
            <a:pPr marL="0" indent="0" algn="ctr">
              <a:buNone/>
            </a:pPr>
            <a:endParaRPr lang="en-US" dirty="0">
              <a:latin typeface="Baskerville Old Face" panose="02020602080505020303" pitchFamily="18" charset="0"/>
            </a:endParaRPr>
          </a:p>
          <a:p>
            <a:pPr algn="ctr"/>
            <a:endParaRPr lang="id-ID" dirty="0">
              <a:latin typeface="Baskerville Old Face" panose="02020602080505020303" pitchFamily="18" charset="0"/>
            </a:endParaRPr>
          </a:p>
          <a:p>
            <a:pPr marL="0" indent="0">
              <a:buNone/>
            </a:pPr>
            <a:endParaRPr lang="id-ID" b="1" dirty="0" smtClean="0">
              <a:latin typeface="Baskerville Old Face" panose="02020602080505020303" pitchFamily="18" charset="0"/>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latin typeface="Bookman Old Style" panose="02050604050505020204" pitchFamily="18" charset="0"/>
              </a:rPr>
              <a:t>Library Consortium</a:t>
            </a:r>
            <a:endParaRPr lang="en-US" dirty="0">
              <a:latin typeface="Bookman Old Style" panose="02050604050505020204" pitchFamily="18" charset="0"/>
            </a:endParaRPr>
          </a:p>
        </p:txBody>
      </p:sp>
      <p:sp>
        <p:nvSpPr>
          <p:cNvPr id="5" name="Content Placeholder 4"/>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8965" y="1857684"/>
            <a:ext cx="8076895" cy="532180"/>
          </a:xfrm>
        </p:spPr>
        <p:txBody>
          <a:bodyPr>
            <a:normAutofit fontScale="90000"/>
          </a:bodyPr>
          <a:lstStyle/>
          <a:p>
            <a:r>
              <a:rPr lang="id-ID" dirty="0">
                <a:latin typeface="Bookman Old Style" panose="02050604050505020204" pitchFamily="18" charset="0"/>
              </a:rPr>
              <a:t>Library consortium in Indonesia</a:t>
            </a:r>
            <a:endParaRPr lang="en-US" dirty="0">
              <a:latin typeface="Bookman Old Style" panose="02050604050505020204" pitchFamily="18" charset="0"/>
            </a:endParaRPr>
          </a:p>
        </p:txBody>
      </p:sp>
      <p:sp>
        <p:nvSpPr>
          <p:cNvPr id="6" name="Content Placeholder 5"/>
          <p:cNvSpPr>
            <a:spLocks noGrp="1"/>
          </p:cNvSpPr>
          <p:nvPr>
            <p:ph sz="half" idx="2"/>
          </p:nvPr>
        </p:nvSpPr>
        <p:spPr>
          <a:xfrm>
            <a:off x="601669" y="2665475"/>
            <a:ext cx="8093365" cy="3340468"/>
          </a:xfrm>
        </p:spPr>
        <p:txBody>
          <a:bodyPr>
            <a:normAutofit/>
          </a:bodyPr>
          <a:lstStyle/>
          <a:p>
            <a:pPr>
              <a:buFont typeface="Bookman Old Style" panose="02050604050505020204" pitchFamily="18" charset="0"/>
              <a:buChar char="♫"/>
            </a:pPr>
            <a:r>
              <a:rPr lang="id-ID" dirty="0" smtClean="0">
                <a:latin typeface="Bookman Old Style" panose="02050604050505020204" pitchFamily="18" charset="0"/>
              </a:rPr>
              <a:t> </a:t>
            </a:r>
            <a:r>
              <a:rPr lang="fi-FI" dirty="0" smtClean="0">
                <a:latin typeface="Bookman Old Style" panose="02050604050505020204" pitchFamily="18" charset="0"/>
              </a:rPr>
              <a:t>Forum </a:t>
            </a:r>
            <a:r>
              <a:rPr lang="fi-FI" dirty="0">
                <a:latin typeface="Bookman Old Style" panose="02050604050505020204" pitchFamily="18" charset="0"/>
              </a:rPr>
              <a:t>Kerjasama Perpustakaan Perguruan Tinggi Negeri</a:t>
            </a:r>
            <a:r>
              <a:rPr lang="id-ID" dirty="0">
                <a:latin typeface="Bookman Old Style" panose="02050604050505020204" pitchFamily="18" charset="0"/>
              </a:rPr>
              <a:t> (FKP2TN)</a:t>
            </a:r>
          </a:p>
          <a:p>
            <a:pPr>
              <a:buFont typeface="Bookman Old Style" panose="02050604050505020204" pitchFamily="18" charset="0"/>
              <a:buChar char="♫"/>
            </a:pPr>
            <a:r>
              <a:rPr lang="id-ID" dirty="0" smtClean="0">
                <a:latin typeface="Bookman Old Style" panose="02050604050505020204" pitchFamily="18" charset="0"/>
              </a:rPr>
              <a:t> Forum </a:t>
            </a:r>
            <a:r>
              <a:rPr lang="id-ID" dirty="0">
                <a:latin typeface="Bookman Old Style" panose="02050604050505020204" pitchFamily="18" charset="0"/>
              </a:rPr>
              <a:t>Perpustakaan Perguruan Tinggi Indonesia (FPPTI</a:t>
            </a:r>
            <a:r>
              <a:rPr lang="id-ID" dirty="0" smtClean="0">
                <a:latin typeface="Bookman Old Style" panose="02050604050505020204" pitchFamily="18" charset="0"/>
              </a:rPr>
              <a:t>)</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Forum </a:t>
            </a:r>
            <a:r>
              <a:rPr lang="id-ID" dirty="0">
                <a:latin typeface="Bookman Old Style" panose="02050604050505020204" pitchFamily="18" charset="0"/>
              </a:rPr>
              <a:t>Perpustakaan Perguruan Tinggi Muhammadiyah-Aisyiyah (FPPTMA</a:t>
            </a:r>
            <a:r>
              <a:rPr lang="id-ID" dirty="0" smtClean="0">
                <a:latin typeface="Bookman Old Style" panose="02050604050505020204" pitchFamily="18" charset="0"/>
              </a:rPr>
              <a:t>)</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Jogja </a:t>
            </a:r>
            <a:r>
              <a:rPr lang="id-ID" dirty="0">
                <a:latin typeface="Bookman Old Style" panose="02050604050505020204" pitchFamily="18" charset="0"/>
              </a:rPr>
              <a:t>Library for All (JLA)</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0605" y="1596540"/>
            <a:ext cx="7024430" cy="458115"/>
          </a:xfrm>
        </p:spPr>
        <p:txBody>
          <a:bodyPr>
            <a:normAutofit fontScale="90000"/>
          </a:bodyPr>
          <a:lstStyle/>
          <a:p>
            <a:r>
              <a:rPr lang="id-ID" dirty="0">
                <a:latin typeface="Bookman Old Style" panose="02050604050505020204" pitchFamily="18" charset="0"/>
              </a:rPr>
              <a:t>JLA</a:t>
            </a:r>
          </a:p>
        </p:txBody>
      </p:sp>
      <p:sp>
        <p:nvSpPr>
          <p:cNvPr id="3" name="Content Placeholder 2"/>
          <p:cNvSpPr>
            <a:spLocks noGrp="1"/>
          </p:cNvSpPr>
          <p:nvPr>
            <p:ph idx="1"/>
          </p:nvPr>
        </p:nvSpPr>
        <p:spPr>
          <a:xfrm>
            <a:off x="1823310" y="2360065"/>
            <a:ext cx="6719020" cy="3817625"/>
          </a:xfrm>
        </p:spPr>
        <p:txBody>
          <a:bodyPr>
            <a:normAutofit/>
          </a:bodyPr>
          <a:lstStyle/>
          <a:p>
            <a:pPr marL="0" indent="0">
              <a:buNone/>
            </a:pPr>
            <a:r>
              <a:rPr lang="id-ID" sz="2400" dirty="0">
                <a:latin typeface="Bookman Old Style" panose="02050604050505020204" pitchFamily="18" charset="0"/>
              </a:rPr>
              <a:t>Jogja Lib For All is cooperation betwen libraries in Daerah Istimewa Yogyakarta that was launched on November 30 </a:t>
            </a:r>
            <a:r>
              <a:rPr lang="id-ID" sz="2400" dirty="0" smtClean="0">
                <a:latin typeface="Bookman Old Style" panose="02050604050505020204" pitchFamily="18" charset="0"/>
              </a:rPr>
              <a:t>2005</a:t>
            </a:r>
          </a:p>
          <a:p>
            <a:pPr marL="0" indent="0">
              <a:buNone/>
            </a:pPr>
            <a:endParaRPr lang="id-ID" dirty="0" smtClean="0">
              <a:latin typeface="Bookman Old Style" panose="02050604050505020204" pitchFamily="18" charset="0"/>
            </a:endParaRPr>
          </a:p>
          <a:p>
            <a:pPr marL="0" indent="0">
              <a:buNone/>
            </a:pPr>
            <a:endParaRPr lang="id-ID" dirty="0">
              <a:latin typeface="Bookman Old Style" panose="02050604050505020204" pitchFamily="18" charset="0"/>
            </a:endParaRPr>
          </a:p>
          <a:p>
            <a:pPr marL="0" indent="0">
              <a:buNone/>
            </a:pPr>
            <a:endParaRPr lang="id-ID" dirty="0">
              <a:latin typeface="Bookman Old Style" panose="02050604050505020204" pitchFamily="18" charset="0"/>
            </a:endParaRPr>
          </a:p>
          <a:p>
            <a:pPr marL="0" indent="0">
              <a:buNone/>
            </a:pPr>
            <a:r>
              <a:rPr lang="id-ID" sz="2400" dirty="0">
                <a:latin typeface="Bookman Old Style" panose="02050604050505020204" pitchFamily="18" charset="0"/>
                <a:hlinkClick r:id="rId3"/>
              </a:rPr>
              <a:t>http://jogjalib.com/</a:t>
            </a:r>
            <a:r>
              <a:rPr lang="id-ID" sz="2400" dirty="0">
                <a:latin typeface="Bookman Old Style" panose="02050604050505020204" pitchFamily="18"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682" y="3850878"/>
            <a:ext cx="2942275" cy="835997"/>
          </a:xfrm>
          <a:prstGeom prst="rect">
            <a:avLst/>
          </a:prstGeom>
        </p:spPr>
      </p:pic>
    </p:spTree>
    <p:extLst>
      <p:ext uri="{BB962C8B-B14F-4D97-AF65-F5344CB8AC3E}">
        <p14:creationId xmlns:p14="http://schemas.microsoft.com/office/powerpoint/2010/main" val="17357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75" y="1901950"/>
            <a:ext cx="7787955" cy="458115"/>
          </a:xfrm>
        </p:spPr>
        <p:txBody>
          <a:bodyPr>
            <a:normAutofit fontScale="90000"/>
          </a:bodyPr>
          <a:lstStyle/>
          <a:p>
            <a:r>
              <a:rPr lang="id-ID" dirty="0">
                <a:latin typeface="Bookman Old Style" panose="02050604050505020204" pitchFamily="18" charset="0"/>
              </a:rPr>
              <a:t>Benefit of joining JLA</a:t>
            </a:r>
          </a:p>
        </p:txBody>
      </p:sp>
      <p:sp>
        <p:nvSpPr>
          <p:cNvPr id="3" name="Content Placeholder 2"/>
          <p:cNvSpPr>
            <a:spLocks noGrp="1"/>
          </p:cNvSpPr>
          <p:nvPr>
            <p:ph idx="1"/>
          </p:nvPr>
        </p:nvSpPr>
        <p:spPr>
          <a:xfrm>
            <a:off x="754375" y="2665475"/>
            <a:ext cx="7787955" cy="3817625"/>
          </a:xfrm>
        </p:spPr>
        <p:txBody>
          <a:bodyPr/>
          <a:lstStyle/>
          <a:p>
            <a:pPr>
              <a:buFont typeface="Bookman Old Style" panose="02050604050505020204" pitchFamily="18" charset="0"/>
              <a:buChar char="♫"/>
            </a:pPr>
            <a:r>
              <a:rPr lang="id-ID" dirty="0" smtClean="0"/>
              <a:t> Access </a:t>
            </a:r>
            <a:r>
              <a:rPr lang="id-ID" dirty="0"/>
              <a:t>the main consortium catalogue from 35 Libraries </a:t>
            </a:r>
            <a:r>
              <a:rPr lang="id-ID" dirty="0" smtClean="0"/>
              <a:t>member</a:t>
            </a:r>
          </a:p>
          <a:p>
            <a:pPr>
              <a:buFont typeface="Bookman Old Style" panose="02050604050505020204" pitchFamily="18" charset="0"/>
              <a:buChar char="♫"/>
            </a:pPr>
            <a:r>
              <a:rPr lang="id-ID" dirty="0"/>
              <a:t> </a:t>
            </a:r>
            <a:r>
              <a:rPr lang="id-ID" dirty="0" smtClean="0"/>
              <a:t>Access </a:t>
            </a:r>
            <a:r>
              <a:rPr lang="id-ID" dirty="0"/>
              <a:t>the libraries </a:t>
            </a:r>
            <a:r>
              <a:rPr lang="id-ID" dirty="0" smtClean="0"/>
              <a:t>repository</a:t>
            </a:r>
          </a:p>
          <a:p>
            <a:pPr>
              <a:buFont typeface="Bookman Old Style" panose="02050604050505020204" pitchFamily="18" charset="0"/>
              <a:buChar char="♫"/>
            </a:pPr>
            <a:r>
              <a:rPr lang="id-ID" dirty="0"/>
              <a:t> </a:t>
            </a:r>
            <a:r>
              <a:rPr lang="id-ID" dirty="0" smtClean="0"/>
              <a:t>Access </a:t>
            </a:r>
            <a:r>
              <a:rPr lang="id-ID" dirty="0"/>
              <a:t>the special collection of each library </a:t>
            </a:r>
            <a:r>
              <a:rPr lang="id-ID" dirty="0" smtClean="0"/>
              <a:t>members</a:t>
            </a:r>
            <a:endParaRPr lang="id-ID" dirty="0"/>
          </a:p>
        </p:txBody>
      </p:sp>
    </p:spTree>
    <p:extLst>
      <p:ext uri="{BB962C8B-B14F-4D97-AF65-F5344CB8AC3E}">
        <p14:creationId xmlns:p14="http://schemas.microsoft.com/office/powerpoint/2010/main" val="292176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1443835"/>
            <a:ext cx="7787955" cy="458115"/>
          </a:xfrm>
        </p:spPr>
        <p:txBody>
          <a:bodyPr>
            <a:normAutofit fontScale="90000"/>
          </a:bodyPr>
          <a:lstStyle/>
          <a:p>
            <a:r>
              <a:rPr lang="id-ID" dirty="0">
                <a:latin typeface="Bookman Old Style" panose="02050604050505020204" pitchFamily="18" charset="0"/>
              </a:rPr>
              <a:t>Some weakness of JLA</a:t>
            </a:r>
          </a:p>
        </p:txBody>
      </p:sp>
      <p:sp>
        <p:nvSpPr>
          <p:cNvPr id="3" name="Content Placeholder 2"/>
          <p:cNvSpPr>
            <a:spLocks noGrp="1"/>
          </p:cNvSpPr>
          <p:nvPr>
            <p:ph idx="1"/>
          </p:nvPr>
        </p:nvSpPr>
        <p:spPr>
          <a:xfrm>
            <a:off x="1976016" y="2512770"/>
            <a:ext cx="7024430" cy="3817625"/>
          </a:xfrm>
        </p:spPr>
        <p:txBody>
          <a:bodyPr/>
          <a:lstStyle/>
          <a:p>
            <a:pPr>
              <a:buFont typeface="Bookman Old Style" panose="02050604050505020204" pitchFamily="18" charset="0"/>
              <a:buChar char="♫"/>
            </a:pPr>
            <a:r>
              <a:rPr lang="id-ID" dirty="0" smtClean="0">
                <a:latin typeface="Bookman Old Style" panose="02050604050505020204" pitchFamily="18" charset="0"/>
              </a:rPr>
              <a:t> There </a:t>
            </a:r>
            <a:r>
              <a:rPr lang="id-ID" dirty="0">
                <a:latin typeface="Bookman Old Style" panose="02050604050505020204" pitchFamily="18" charset="0"/>
              </a:rPr>
              <a:t>is no inter library </a:t>
            </a:r>
            <a:r>
              <a:rPr lang="id-ID" dirty="0" smtClean="0">
                <a:latin typeface="Bookman Old Style" panose="02050604050505020204" pitchFamily="18" charset="0"/>
              </a:rPr>
              <a:t>loan</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The </a:t>
            </a:r>
            <a:r>
              <a:rPr lang="id-ID" dirty="0">
                <a:latin typeface="Bookman Old Style" panose="02050604050505020204" pitchFamily="18" charset="0"/>
              </a:rPr>
              <a:t>library member have different technology </a:t>
            </a:r>
            <a:r>
              <a:rPr lang="id-ID" dirty="0" smtClean="0">
                <a:latin typeface="Bookman Old Style" panose="02050604050505020204" pitchFamily="18" charset="0"/>
              </a:rPr>
              <a:t>system</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The </a:t>
            </a:r>
            <a:r>
              <a:rPr lang="id-ID" dirty="0">
                <a:latin typeface="Bookman Old Style" panose="02050604050505020204" pitchFamily="18" charset="0"/>
              </a:rPr>
              <a:t>lack of commitment from the member</a:t>
            </a:r>
          </a:p>
          <a:p>
            <a:endParaRPr lang="id-ID" dirty="0">
              <a:latin typeface="Bookman Old Style" panose="02050604050505020204" pitchFamily="18" charset="0"/>
            </a:endParaRPr>
          </a:p>
        </p:txBody>
      </p:sp>
    </p:spTree>
    <p:extLst>
      <p:ext uri="{BB962C8B-B14F-4D97-AF65-F5344CB8AC3E}">
        <p14:creationId xmlns:p14="http://schemas.microsoft.com/office/powerpoint/2010/main" val="188713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375" y="1956129"/>
            <a:ext cx="7787955" cy="458115"/>
          </a:xfrm>
        </p:spPr>
        <p:txBody>
          <a:bodyPr>
            <a:normAutofit fontScale="90000"/>
          </a:bodyPr>
          <a:lstStyle/>
          <a:p>
            <a:r>
              <a:rPr lang="id-ID" dirty="0">
                <a:latin typeface="Bookman Old Style" panose="02050604050505020204" pitchFamily="18" charset="0"/>
              </a:rPr>
              <a:t>Library Consortium </a:t>
            </a:r>
          </a:p>
        </p:txBody>
      </p:sp>
      <p:sp>
        <p:nvSpPr>
          <p:cNvPr id="3" name="Content Placeholder 2"/>
          <p:cNvSpPr>
            <a:spLocks noGrp="1"/>
          </p:cNvSpPr>
          <p:nvPr>
            <p:ph idx="1"/>
          </p:nvPr>
        </p:nvSpPr>
        <p:spPr>
          <a:xfrm>
            <a:off x="754375" y="2818180"/>
            <a:ext cx="7787955" cy="3817625"/>
          </a:xfrm>
        </p:spPr>
        <p:txBody>
          <a:bodyPr/>
          <a:lstStyle/>
          <a:p>
            <a:pPr>
              <a:buFont typeface="Bookman Old Style" panose="02050604050505020204" pitchFamily="18" charset="0"/>
              <a:buChar char="♫"/>
            </a:pPr>
            <a:r>
              <a:rPr lang="id-ID" dirty="0" smtClean="0">
                <a:latin typeface="Bookman Old Style" panose="02050604050505020204" pitchFamily="18" charset="0"/>
              </a:rPr>
              <a:t> Staffing</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Policy</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Library sources</a:t>
            </a:r>
          </a:p>
          <a:p>
            <a:pPr>
              <a:buFont typeface="Bookman Old Style" panose="02050604050505020204" pitchFamily="18" charset="0"/>
              <a:buChar char="♫"/>
            </a:pPr>
            <a:r>
              <a:rPr lang="id-ID" dirty="0">
                <a:latin typeface="Bookman Old Style" panose="02050604050505020204" pitchFamily="18" charset="0"/>
              </a:rPr>
              <a:t> </a:t>
            </a:r>
            <a:r>
              <a:rPr lang="id-ID" dirty="0" smtClean="0">
                <a:latin typeface="Bookman Old Style" panose="02050604050505020204" pitchFamily="18" charset="0"/>
              </a:rPr>
              <a:t>Informastion </a:t>
            </a:r>
            <a:r>
              <a:rPr lang="id-ID" dirty="0">
                <a:latin typeface="Bookman Old Style" panose="02050604050505020204" pitchFamily="18" charset="0"/>
              </a:rPr>
              <a:t>system technology</a:t>
            </a:r>
          </a:p>
          <a:p>
            <a:endParaRPr lang="id-ID" dirty="0">
              <a:latin typeface="Bookman Old Style" panose="02050604050505020204" pitchFamily="18" charset="0"/>
            </a:endParaRPr>
          </a:p>
        </p:txBody>
      </p:sp>
    </p:spTree>
    <p:extLst>
      <p:ext uri="{BB962C8B-B14F-4D97-AF65-F5344CB8AC3E}">
        <p14:creationId xmlns:p14="http://schemas.microsoft.com/office/powerpoint/2010/main" val="197369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3310" y="1825598"/>
            <a:ext cx="5191970" cy="458115"/>
          </a:xfrm>
        </p:spPr>
        <p:txBody>
          <a:bodyPr>
            <a:normAutofit fontScale="90000"/>
          </a:bodyPr>
          <a:lstStyle/>
          <a:p>
            <a:r>
              <a:rPr lang="id-ID" dirty="0">
                <a:latin typeface="Bookman Old Style" panose="02050604050505020204" pitchFamily="18" charset="0"/>
              </a:rPr>
              <a:t>Ohio Link</a:t>
            </a:r>
          </a:p>
        </p:txBody>
      </p:sp>
      <p:sp>
        <p:nvSpPr>
          <p:cNvPr id="3" name="Content Placeholder 2"/>
          <p:cNvSpPr>
            <a:spLocks noGrp="1"/>
          </p:cNvSpPr>
          <p:nvPr>
            <p:ph idx="1"/>
          </p:nvPr>
        </p:nvSpPr>
        <p:spPr>
          <a:xfrm>
            <a:off x="2434130" y="2818180"/>
            <a:ext cx="6031847" cy="3817625"/>
          </a:xfrm>
        </p:spPr>
        <p:txBody>
          <a:bodyPr/>
          <a:lstStyle/>
          <a:p>
            <a:pPr marL="0" indent="0">
              <a:buNone/>
            </a:pPr>
            <a:r>
              <a:rPr lang="id-ID" dirty="0">
                <a:latin typeface="Bookman Old Style" panose="02050604050505020204" pitchFamily="18" charset="0"/>
                <a:hlinkClick r:id="rId3"/>
              </a:rPr>
              <a:t>https://www.ohiolink.edu/</a:t>
            </a:r>
            <a:r>
              <a:rPr lang="id-ID" dirty="0">
                <a:latin typeface="Bookman Old Style" panose="02050604050505020204" pitchFamily="18" charset="0"/>
              </a:rPr>
              <a:t> </a:t>
            </a:r>
          </a:p>
          <a:p>
            <a:pPr marL="0" indent="0">
              <a:buNone/>
            </a:pPr>
            <a:endParaRPr lang="id-ID" dirty="0" smtClean="0">
              <a:latin typeface="Bookman Old Style" panose="02050604050505020204" pitchFamily="18" charset="0"/>
            </a:endParaRPr>
          </a:p>
          <a:p>
            <a:pPr marL="0" indent="0">
              <a:buNone/>
            </a:pPr>
            <a:endParaRPr lang="id-ID" dirty="0">
              <a:latin typeface="Bookman Old Style" panose="02050604050505020204" pitchFamily="18" charset="0"/>
            </a:endParaRPr>
          </a:p>
          <a:p>
            <a:pPr marL="0" indent="0">
              <a:buNone/>
            </a:pPr>
            <a:endParaRPr lang="id-ID" dirty="0">
              <a:latin typeface="Bookman Old Style" panose="0205060405050502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360" y="4345230"/>
            <a:ext cx="3392087" cy="1068935"/>
          </a:xfrm>
          <a:prstGeom prst="rect">
            <a:avLst/>
          </a:prstGeom>
        </p:spPr>
      </p:pic>
    </p:spTree>
    <p:extLst>
      <p:ext uri="{BB962C8B-B14F-4D97-AF65-F5344CB8AC3E}">
        <p14:creationId xmlns:p14="http://schemas.microsoft.com/office/powerpoint/2010/main" val="3634679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276</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Baskerville Old Face</vt:lpstr>
      <vt:lpstr>Bookman Old Style</vt:lpstr>
      <vt:lpstr>Calibri</vt:lpstr>
      <vt:lpstr>Office Theme</vt:lpstr>
      <vt:lpstr>ARDA PUTRI WINATA, M.A NITA SITI MUDAWAMAH, M.IP</vt:lpstr>
      <vt:lpstr>Jogja library for All as Library Network in Daerah Istimewa Yogyakarta</vt:lpstr>
      <vt:lpstr>Library Consortium</vt:lpstr>
      <vt:lpstr>Library consortium in Indonesia</vt:lpstr>
      <vt:lpstr>JLA</vt:lpstr>
      <vt:lpstr>Benefit of joining JLA</vt:lpstr>
      <vt:lpstr>Some weakness of JLA</vt:lpstr>
      <vt:lpstr>Library Consortium </vt:lpstr>
      <vt:lpstr>Ohio Link</vt:lpstr>
      <vt:lpstr>PowerPoint Presentation</vt:lpstr>
      <vt:lpstr>PowerPoint Presentation</vt:lpstr>
      <vt:lpstr>Conclusion </vt:lpstr>
      <vt:lpstr>PowerPoint Presentation</vt:lpstr>
      <vt:lpstr>Matur Nuwun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Mahasiswa13</cp:lastModifiedBy>
  <cp:revision>54</cp:revision>
  <dcterms:created xsi:type="dcterms:W3CDTF">2013-08-21T19:17:07Z</dcterms:created>
  <dcterms:modified xsi:type="dcterms:W3CDTF">2017-05-05T07:26:07Z</dcterms:modified>
</cp:coreProperties>
</file>