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9" r:id="rId4"/>
    <p:sldId id="264" r:id="rId5"/>
    <p:sldId id="266" r:id="rId6"/>
    <p:sldId id="267" r:id="rId7"/>
    <p:sldId id="277" r:id="rId8"/>
    <p:sldId id="270" r:id="rId9"/>
    <p:sldId id="271" r:id="rId10"/>
    <p:sldId id="272" r:id="rId11"/>
    <p:sldId id="273" r:id="rId12"/>
    <p:sldId id="274" r:id="rId13"/>
    <p:sldId id="275" r:id="rId14"/>
    <p:sldId id="278" r:id="rId15"/>
    <p:sldId id="279" r:id="rId16"/>
    <p:sldId id="280" r:id="rId17"/>
    <p:sldId id="281" r:id="rId18"/>
    <p:sldId id="276" r:id="rId19"/>
    <p:sldId id="282"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780" autoAdjust="0"/>
    <p:restoredTop sz="94639" autoAdjust="0"/>
  </p:normalViewPr>
  <p:slideViewPr>
    <p:cSldViewPr>
      <p:cViewPr>
        <p:scale>
          <a:sx n="50" d="100"/>
          <a:sy n="50" d="100"/>
        </p:scale>
        <p:origin x="-10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7DD45-33F0-46FE-8A48-E0D83FE61E47}" type="datetimeFigureOut">
              <a:rPr lang="id-ID" smtClean="0"/>
              <a:pPr/>
              <a:t>10/05/2017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93E58-9909-4A6A-948C-B1DC180ABC33}"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75193E58-9909-4A6A-948C-B1DC180ABC33}" type="slidenum">
              <a:rPr lang="id-ID" smtClean="0"/>
              <a:pPr/>
              <a:t>19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CBA206-EE7E-4950-A5C8-9EE263365B7E}" type="datetimeFigureOut">
              <a:rPr lang="id-ID" smtClean="0"/>
              <a:pPr/>
              <a:t>10/05/2017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3AD1489-5306-4FFE-8A48-B885EA812021}" type="slidenum">
              <a:rPr lang="id-ID" smtClean="0"/>
              <a:pPr/>
              <a:t>‹#›</a:t>
            </a:fld>
            <a:endParaRPr lang="id-ID"/>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BA206-EE7E-4950-A5C8-9EE263365B7E}" type="datetimeFigureOut">
              <a:rPr lang="id-ID" smtClean="0"/>
              <a:pPr/>
              <a:t>10/05/2017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D1489-5306-4FFE-8A48-B885EA81202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oreilly.com/pub/au/27" TargetMode="External"/><Relationship Id="rId7" Type="http://schemas.openxmlformats.org/officeDocument/2006/relationships/hyperlink" Target="http://www.pc-magz.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computerlanguage.com/zd.html" TargetMode="External"/><Relationship Id="rId5" Type="http://schemas.openxmlformats.org/officeDocument/2006/relationships/hyperlink" Target="http://www.rifka-annisa.org/" TargetMode="External"/><Relationship Id="rId4" Type="http://schemas.openxmlformats.org/officeDocument/2006/relationships/hyperlink" Target="http://www.oreill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computerlanguage.com/zd.html" TargetMode="External"/><Relationship Id="rId2" Type="http://schemas.openxmlformats.org/officeDocument/2006/relationships/hyperlink" Target="http://www.oreilly.com/pub/au/27"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HPMini\Desktop\SLA\nama.png"/>
          <p:cNvPicPr>
            <a:picLocks noChangeAspect="1" noChangeArrowheads="1"/>
          </p:cNvPicPr>
          <p:nvPr/>
        </p:nvPicPr>
        <p:blipFill>
          <a:blip r:embed="rId2"/>
          <a:srcRect/>
          <a:stretch>
            <a:fillRect/>
          </a:stretch>
        </p:blipFill>
        <p:spPr bwMode="auto">
          <a:xfrm>
            <a:off x="2571736" y="3143248"/>
            <a:ext cx="3783111" cy="500066"/>
          </a:xfrm>
          <a:prstGeom prst="rect">
            <a:avLst/>
          </a:prstGeom>
          <a:noFill/>
        </p:spPr>
      </p:pic>
      <p:sp>
        <p:nvSpPr>
          <p:cNvPr id="7" name="TextBox 6"/>
          <p:cNvSpPr txBox="1"/>
          <p:nvPr/>
        </p:nvSpPr>
        <p:spPr>
          <a:xfrm>
            <a:off x="500034" y="2071678"/>
            <a:ext cx="8072494" cy="954107"/>
          </a:xfrm>
          <a:prstGeom prst="rect">
            <a:avLst/>
          </a:prstGeom>
          <a:noFill/>
        </p:spPr>
        <p:txBody>
          <a:bodyPr wrap="square" rtlCol="0">
            <a:spAutoFit/>
          </a:bodyPr>
          <a:lstStyle/>
          <a:p>
            <a:pPr algn="ctr"/>
            <a:r>
              <a:rPr lang="id-ID" sz="28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cs typeface="Arial" pitchFamily="34" charset="0"/>
              </a:rPr>
              <a:t>Facebook for Support Knowledge Management  </a:t>
            </a:r>
          </a:p>
          <a:p>
            <a:pPr algn="ctr"/>
            <a:r>
              <a:rPr lang="id-ID" sz="28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cs typeface="Arial" pitchFamily="34" charset="0"/>
              </a:rPr>
              <a:t>at Rifka Annisa Women’s Crisis Center</a:t>
            </a:r>
            <a:endParaRPr lang="id-ID" sz="28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6000792" cy="5909310"/>
          </a:xfrm>
          <a:prstGeom prst="rect">
            <a:avLst/>
          </a:prstGeom>
          <a:noFill/>
        </p:spPr>
        <p:txBody>
          <a:bodyPr wrap="square" rtlCol="0">
            <a:spAutoFit/>
          </a:bodyPr>
          <a:lstStyle/>
          <a:p>
            <a:r>
              <a:rPr lang="en-US" dirty="0"/>
              <a:t>In an effort to expand the dissemination of information to the public, NGOs </a:t>
            </a:r>
            <a:r>
              <a:rPr lang="en-US" dirty="0" err="1"/>
              <a:t>Rifka</a:t>
            </a:r>
            <a:r>
              <a:rPr lang="en-US" dirty="0"/>
              <a:t> </a:t>
            </a:r>
            <a:r>
              <a:rPr lang="en-US" dirty="0" err="1"/>
              <a:t>Annisa</a:t>
            </a:r>
            <a:r>
              <a:rPr lang="en-US" dirty="0"/>
              <a:t> utilize multiple social media such as </a:t>
            </a:r>
            <a:r>
              <a:rPr lang="en-US" dirty="0" err="1"/>
              <a:t>facebook</a:t>
            </a:r>
            <a:r>
              <a:rPr lang="en-US" dirty="0"/>
              <a:t>, twitter and website. It is not separated from the development trend of today's society, especially for adolescents, who incidentally is the native generation. </a:t>
            </a:r>
            <a:r>
              <a:rPr lang="en-US" dirty="0" err="1"/>
              <a:t>Facebook</a:t>
            </a:r>
            <a:r>
              <a:rPr lang="en-US" dirty="0"/>
              <a:t> social media applications </a:t>
            </a:r>
            <a:r>
              <a:rPr lang="en-US" dirty="0" err="1"/>
              <a:t>Rifka</a:t>
            </a:r>
            <a:r>
              <a:rPr lang="en-US" dirty="0"/>
              <a:t> </a:t>
            </a:r>
            <a:r>
              <a:rPr lang="en-US" dirty="0" err="1"/>
              <a:t>Annisa</a:t>
            </a:r>
            <a:r>
              <a:rPr lang="en-US" dirty="0"/>
              <a:t> Institute named "</a:t>
            </a:r>
            <a:r>
              <a:rPr lang="en-US" dirty="0" err="1"/>
              <a:t>Rifka</a:t>
            </a:r>
            <a:r>
              <a:rPr lang="en-US" dirty="0"/>
              <a:t> </a:t>
            </a:r>
            <a:r>
              <a:rPr lang="en-US" dirty="0" err="1"/>
              <a:t>Annisa</a:t>
            </a:r>
            <a:r>
              <a:rPr lang="en-US" dirty="0"/>
              <a:t> WCC". </a:t>
            </a:r>
            <a:r>
              <a:rPr lang="en-US" dirty="0" err="1"/>
              <a:t>Facebook</a:t>
            </a:r>
            <a:r>
              <a:rPr lang="en-US" dirty="0"/>
              <a:t> </a:t>
            </a:r>
            <a:r>
              <a:rPr lang="en-US" dirty="0" err="1"/>
              <a:t>Rifka</a:t>
            </a:r>
            <a:r>
              <a:rPr lang="en-US" dirty="0"/>
              <a:t> </a:t>
            </a:r>
            <a:r>
              <a:rPr lang="en-US" dirty="0" err="1"/>
              <a:t>Annisa</a:t>
            </a:r>
            <a:r>
              <a:rPr lang="en-US" dirty="0"/>
              <a:t> WCC registered since 2013. </a:t>
            </a:r>
            <a:r>
              <a:rPr lang="en-US" dirty="0" err="1"/>
              <a:t>Facebook</a:t>
            </a:r>
            <a:r>
              <a:rPr lang="en-US" dirty="0"/>
              <a:t> </a:t>
            </a:r>
            <a:r>
              <a:rPr lang="en-US" dirty="0" err="1"/>
              <a:t>Rifka</a:t>
            </a:r>
            <a:r>
              <a:rPr lang="en-US" dirty="0"/>
              <a:t> </a:t>
            </a:r>
            <a:r>
              <a:rPr lang="en-US" dirty="0" err="1"/>
              <a:t>Annisa</a:t>
            </a:r>
            <a:r>
              <a:rPr lang="en-US" dirty="0"/>
              <a:t> WCC used by Governmental Organization </a:t>
            </a:r>
            <a:r>
              <a:rPr lang="en-US" dirty="0" err="1"/>
              <a:t>Rifka</a:t>
            </a:r>
            <a:r>
              <a:rPr lang="en-US" dirty="0"/>
              <a:t> </a:t>
            </a:r>
            <a:r>
              <a:rPr lang="en-US" dirty="0" err="1"/>
              <a:t>Annisa</a:t>
            </a:r>
            <a:r>
              <a:rPr lang="en-US" dirty="0"/>
              <a:t> in several activities, including the following: 1) </a:t>
            </a:r>
            <a:r>
              <a:rPr lang="en-US" dirty="0" err="1"/>
              <a:t>facebook</a:t>
            </a:r>
            <a:r>
              <a:rPr lang="en-US" dirty="0"/>
              <a:t> </a:t>
            </a:r>
            <a:r>
              <a:rPr lang="en-US" dirty="0" err="1"/>
              <a:t>Rifka</a:t>
            </a:r>
            <a:r>
              <a:rPr lang="en-US" dirty="0"/>
              <a:t> </a:t>
            </a:r>
            <a:r>
              <a:rPr lang="en-US" dirty="0" err="1"/>
              <a:t>Annisa</a:t>
            </a:r>
            <a:r>
              <a:rPr lang="en-US" dirty="0"/>
              <a:t> WCC used to further friendship between our network tie Governmental Organization 2) </a:t>
            </a:r>
            <a:r>
              <a:rPr lang="en-US" dirty="0" err="1"/>
              <a:t>facebook</a:t>
            </a:r>
            <a:r>
              <a:rPr lang="en-US" dirty="0"/>
              <a:t> </a:t>
            </a:r>
            <a:r>
              <a:rPr lang="en-US" dirty="0" err="1"/>
              <a:t>Rifka</a:t>
            </a:r>
            <a:r>
              <a:rPr lang="en-US" dirty="0"/>
              <a:t> </a:t>
            </a:r>
            <a:r>
              <a:rPr lang="en-US" dirty="0" err="1"/>
              <a:t>Annisa</a:t>
            </a:r>
            <a:r>
              <a:rPr lang="en-US" dirty="0"/>
              <a:t> WCC used as a tool to advocate to the public 3) </a:t>
            </a:r>
            <a:r>
              <a:rPr lang="en-US" dirty="0" err="1"/>
              <a:t>facebook</a:t>
            </a:r>
            <a:r>
              <a:rPr lang="en-US" dirty="0"/>
              <a:t> be used </a:t>
            </a:r>
            <a:r>
              <a:rPr lang="en-US" dirty="0" err="1"/>
              <a:t>Rifka</a:t>
            </a:r>
            <a:r>
              <a:rPr lang="en-US" dirty="0"/>
              <a:t> </a:t>
            </a:r>
            <a:r>
              <a:rPr lang="en-US" dirty="0" err="1"/>
              <a:t>Annisa</a:t>
            </a:r>
            <a:r>
              <a:rPr lang="en-US" dirty="0"/>
              <a:t> WCC as the dissemination of information and knowledge gained from knowledge management activities. </a:t>
            </a:r>
            <a:r>
              <a:rPr lang="en-US" dirty="0" err="1"/>
              <a:t>facebook</a:t>
            </a:r>
            <a:r>
              <a:rPr lang="en-US" dirty="0"/>
              <a:t> </a:t>
            </a:r>
            <a:r>
              <a:rPr lang="en-US" dirty="0" err="1"/>
              <a:t>Rifka</a:t>
            </a:r>
            <a:r>
              <a:rPr lang="en-US" dirty="0"/>
              <a:t> </a:t>
            </a:r>
            <a:r>
              <a:rPr lang="en-US" dirty="0" err="1"/>
              <a:t>Annisa</a:t>
            </a:r>
            <a:r>
              <a:rPr lang="en-US" dirty="0"/>
              <a:t> WCC in spreading information regarding violence victim support services, photo </a:t>
            </a:r>
            <a:r>
              <a:rPr lang="en-US" dirty="0" err="1"/>
              <a:t>Rifka</a:t>
            </a:r>
            <a:r>
              <a:rPr lang="en-US" dirty="0"/>
              <a:t> latest activities, and information on violence against women. Here's a picture </a:t>
            </a:r>
            <a:r>
              <a:rPr lang="en-US" dirty="0" err="1"/>
              <a:t>facebook</a:t>
            </a:r>
            <a:r>
              <a:rPr lang="en-US" dirty="0"/>
              <a:t> Governmental Organization </a:t>
            </a:r>
            <a:r>
              <a:rPr lang="en-US" dirty="0" err="1"/>
              <a:t>Rifka</a:t>
            </a:r>
            <a:r>
              <a:rPr lang="en-US" dirty="0"/>
              <a:t> </a:t>
            </a:r>
            <a:r>
              <a:rPr lang="en-US" dirty="0" err="1"/>
              <a:t>Annisa</a:t>
            </a:r>
            <a:r>
              <a:rPr lang="en-US" dirty="0"/>
              <a:t> WCC:</a:t>
            </a:r>
            <a:endParaRPr lang="id-ID" dirty="0"/>
          </a:p>
          <a:p>
            <a:r>
              <a:rPr lang="en-US" dirty="0"/>
              <a:t>Figure 2</a:t>
            </a:r>
            <a:r>
              <a:rPr lang="id-ID" dirty="0"/>
              <a:t>. </a:t>
            </a:r>
            <a:r>
              <a:rPr lang="en-US" dirty="0" err="1"/>
              <a:t>Facebook</a:t>
            </a:r>
            <a:r>
              <a:rPr lang="en-US" dirty="0"/>
              <a:t> </a:t>
            </a:r>
            <a:r>
              <a:rPr lang="en-US" dirty="0" err="1"/>
              <a:t>Rifka</a:t>
            </a:r>
            <a:r>
              <a:rPr lang="en-US" dirty="0"/>
              <a:t> </a:t>
            </a:r>
            <a:r>
              <a:rPr lang="en-US" dirty="0" err="1"/>
              <a:t>Annisa</a:t>
            </a:r>
            <a:r>
              <a:rPr lang="en-US" dirty="0"/>
              <a:t> WCC</a:t>
            </a:r>
            <a:endParaRPr lang="id-ID" dirty="0"/>
          </a:p>
          <a:p>
            <a:endParaRPr lang="id-ID"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at membuat penulisan"/>
          <p:cNvPicPr/>
          <p:nvPr/>
        </p:nvPicPr>
        <p:blipFill>
          <a:blip r:embed="rId2" cstate="print"/>
          <a:srcRect/>
          <a:stretch>
            <a:fillRect/>
          </a:stretch>
        </p:blipFill>
        <p:spPr bwMode="auto">
          <a:xfrm>
            <a:off x="0" y="285728"/>
            <a:ext cx="8929717" cy="592935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642918"/>
            <a:ext cx="2928958" cy="2308324"/>
          </a:xfrm>
          <a:prstGeom prst="rect">
            <a:avLst/>
          </a:prstGeom>
          <a:noFill/>
        </p:spPr>
        <p:txBody>
          <a:bodyPr wrap="square" rtlCol="0">
            <a:spAutoFit/>
          </a:bodyPr>
          <a:lstStyle/>
          <a:p>
            <a:pPr lvl="0"/>
            <a:r>
              <a:rPr lang="en-US" b="1" dirty="0"/>
              <a:t>Knowledge </a:t>
            </a:r>
            <a:r>
              <a:rPr lang="id-ID" b="1" dirty="0"/>
              <a:t>m</a:t>
            </a:r>
            <a:r>
              <a:rPr lang="en-US" b="1" dirty="0" err="1" smtClean="0"/>
              <a:t>anagement</a:t>
            </a:r>
            <a:r>
              <a:rPr lang="en-US" b="1" dirty="0" smtClean="0"/>
              <a:t> </a:t>
            </a:r>
            <a:r>
              <a:rPr lang="id-ID" b="1" dirty="0"/>
              <a:t>p</a:t>
            </a:r>
            <a:r>
              <a:rPr lang="en-US" b="1" dirty="0" err="1"/>
              <a:t>ractice</a:t>
            </a:r>
            <a:r>
              <a:rPr lang="en-US" b="1" dirty="0"/>
              <a:t> </a:t>
            </a:r>
            <a:r>
              <a:rPr lang="id-ID" b="1" dirty="0"/>
              <a:t>at </a:t>
            </a:r>
            <a:r>
              <a:rPr lang="en-US" b="1" dirty="0" err="1"/>
              <a:t>Rifka</a:t>
            </a:r>
            <a:r>
              <a:rPr lang="en-US" b="1" dirty="0"/>
              <a:t> </a:t>
            </a:r>
            <a:r>
              <a:rPr lang="en-US" b="1" dirty="0" err="1"/>
              <a:t>Annisa</a:t>
            </a:r>
            <a:endParaRPr lang="id-ID" dirty="0"/>
          </a:p>
          <a:p>
            <a:r>
              <a:rPr lang="id-ID" dirty="0" smtClean="0"/>
              <a:t>1 </a:t>
            </a:r>
            <a:r>
              <a:rPr lang="en-US" dirty="0" smtClean="0"/>
              <a:t>Discussion</a:t>
            </a:r>
            <a:endParaRPr lang="id-ID" dirty="0"/>
          </a:p>
          <a:p>
            <a:r>
              <a:rPr lang="id-ID" dirty="0" smtClean="0"/>
              <a:t>2 </a:t>
            </a:r>
            <a:r>
              <a:rPr lang="en-US" dirty="0" smtClean="0"/>
              <a:t>Library</a:t>
            </a:r>
            <a:endParaRPr lang="id-ID" dirty="0"/>
          </a:p>
          <a:p>
            <a:r>
              <a:rPr lang="id-ID" dirty="0" smtClean="0"/>
              <a:t>3 </a:t>
            </a:r>
            <a:r>
              <a:rPr lang="en-US" dirty="0" smtClean="0"/>
              <a:t>Internship</a:t>
            </a:r>
            <a:r>
              <a:rPr lang="id-ID" dirty="0" smtClean="0"/>
              <a:t> </a:t>
            </a:r>
            <a:r>
              <a:rPr lang="id-ID" dirty="0"/>
              <a:t>P</a:t>
            </a:r>
            <a:r>
              <a:rPr lang="en-US" dirty="0" err="1" smtClean="0"/>
              <a:t>rogram</a:t>
            </a:r>
            <a:endParaRPr lang="id-ID" dirty="0"/>
          </a:p>
          <a:p>
            <a:r>
              <a:rPr lang="id-ID" dirty="0" smtClean="0"/>
              <a:t>4 </a:t>
            </a:r>
            <a:r>
              <a:rPr lang="en-US" dirty="0"/>
              <a:t>M</a:t>
            </a:r>
            <a:r>
              <a:rPr lang="id-ID" dirty="0"/>
              <a:t>odule</a:t>
            </a:r>
          </a:p>
          <a:p>
            <a:r>
              <a:rPr lang="id-ID" dirty="0"/>
              <a:t>5</a:t>
            </a:r>
            <a:r>
              <a:rPr lang="id-ID" dirty="0" smtClean="0"/>
              <a:t> </a:t>
            </a:r>
            <a:r>
              <a:rPr lang="en-US" dirty="0"/>
              <a:t>Training</a:t>
            </a:r>
            <a:r>
              <a:rPr lang="id-ID" b="1" dirty="0"/>
              <a:t>	</a:t>
            </a:r>
            <a:endParaRPr lang="id-ID" dirty="0"/>
          </a:p>
          <a:p>
            <a:endParaRPr lang="id-ID" dirty="0"/>
          </a:p>
        </p:txBody>
      </p:sp>
      <p:pic>
        <p:nvPicPr>
          <p:cNvPr id="28674" name="Picture 2" descr="D:\FUAD\2. ABOUT MY STUDY\S1\SRIPPSI\landasan teori sosmed oke\diskusi buku 1.jpg"/>
          <p:cNvPicPr>
            <a:picLocks noChangeAspect="1" noChangeArrowheads="1"/>
          </p:cNvPicPr>
          <p:nvPr/>
        </p:nvPicPr>
        <p:blipFill>
          <a:blip r:embed="rId2" cstate="print"/>
          <a:srcRect/>
          <a:stretch>
            <a:fillRect/>
          </a:stretch>
        </p:blipFill>
        <p:spPr bwMode="auto">
          <a:xfrm>
            <a:off x="2928926" y="1357298"/>
            <a:ext cx="2587093" cy="1725571"/>
          </a:xfrm>
          <a:prstGeom prst="rect">
            <a:avLst/>
          </a:prstGeom>
          <a:noFill/>
        </p:spPr>
      </p:pic>
      <p:pic>
        <p:nvPicPr>
          <p:cNvPr id="28675" name="Picture 3" descr="D:\FUAD\2. ABOUT MY STUDY\S1\SRIPPSI\landasan teori sosmed oke\pelatihan 2.jpg"/>
          <p:cNvPicPr>
            <a:picLocks noChangeAspect="1" noChangeArrowheads="1"/>
          </p:cNvPicPr>
          <p:nvPr/>
        </p:nvPicPr>
        <p:blipFill>
          <a:blip r:embed="rId3" cstate="print"/>
          <a:srcRect/>
          <a:stretch>
            <a:fillRect/>
          </a:stretch>
        </p:blipFill>
        <p:spPr bwMode="auto">
          <a:xfrm>
            <a:off x="3286116" y="3357562"/>
            <a:ext cx="2402559" cy="1347777"/>
          </a:xfrm>
          <a:prstGeom prst="rect">
            <a:avLst/>
          </a:prstGeom>
          <a:noFill/>
        </p:spPr>
      </p:pic>
      <p:pic>
        <p:nvPicPr>
          <p:cNvPr id="28676" name="Picture 4" descr="D:\FUAD\2. ABOUT MY STUDY\S1\SRIPPSI\landasan teori sosmed oke\perpustakaan.jpg"/>
          <p:cNvPicPr>
            <a:picLocks noChangeAspect="1" noChangeArrowheads="1"/>
          </p:cNvPicPr>
          <p:nvPr/>
        </p:nvPicPr>
        <p:blipFill>
          <a:blip r:embed="rId4" cstate="print"/>
          <a:srcRect/>
          <a:stretch>
            <a:fillRect/>
          </a:stretch>
        </p:blipFill>
        <p:spPr bwMode="auto">
          <a:xfrm>
            <a:off x="5286380" y="1928802"/>
            <a:ext cx="2756403" cy="154778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85861"/>
            <a:ext cx="9144000" cy="923330"/>
          </a:xfrm>
          <a:prstGeom prst="rect">
            <a:avLst/>
          </a:prstGeom>
          <a:solidFill>
            <a:schemeClr val="bg1"/>
          </a:solidFill>
          <a:ln>
            <a:solidFill>
              <a:schemeClr val="bg1"/>
            </a:solidFill>
          </a:ln>
        </p:spPr>
        <p:txBody>
          <a:bodyPr wrap="square" rtlCol="0">
            <a:spAutoFit/>
          </a:bodyPr>
          <a:lstStyle/>
          <a:p>
            <a:r>
              <a:rPr lang="id-ID" dirty="0" smtClean="0"/>
              <a:t>1 </a:t>
            </a:r>
            <a:r>
              <a:rPr lang="en-US" dirty="0" err="1"/>
              <a:t>Facebook</a:t>
            </a:r>
            <a:r>
              <a:rPr lang="en-US" dirty="0"/>
              <a:t> </a:t>
            </a:r>
            <a:r>
              <a:rPr lang="id-ID" dirty="0"/>
              <a:t>a</a:t>
            </a:r>
            <a:r>
              <a:rPr lang="en-US" dirty="0"/>
              <a:t>s </a:t>
            </a:r>
            <a:r>
              <a:rPr lang="id-ID" dirty="0"/>
              <a:t>a t</a:t>
            </a:r>
            <a:r>
              <a:rPr lang="en-US" dirty="0" err="1"/>
              <a:t>ool</a:t>
            </a:r>
            <a:r>
              <a:rPr lang="en-US" dirty="0"/>
              <a:t> </a:t>
            </a:r>
            <a:r>
              <a:rPr lang="id-ID" dirty="0"/>
              <a:t>for s</a:t>
            </a:r>
            <a:r>
              <a:rPr lang="en-US" dirty="0" err="1"/>
              <a:t>upporting</a:t>
            </a:r>
            <a:r>
              <a:rPr lang="en-US" dirty="0"/>
              <a:t> </a:t>
            </a:r>
            <a:r>
              <a:rPr lang="id-ID" dirty="0"/>
              <a:t>k</a:t>
            </a:r>
            <a:r>
              <a:rPr lang="en-US" dirty="0" err="1"/>
              <a:t>nowledge</a:t>
            </a:r>
            <a:r>
              <a:rPr lang="en-US" dirty="0"/>
              <a:t> </a:t>
            </a:r>
            <a:r>
              <a:rPr lang="id-ID" dirty="0"/>
              <a:t>e</a:t>
            </a:r>
            <a:r>
              <a:rPr lang="en-US" dirty="0" err="1"/>
              <a:t>volution</a:t>
            </a:r>
            <a:endParaRPr lang="id-ID" dirty="0"/>
          </a:p>
          <a:p>
            <a:r>
              <a:rPr lang="id-ID" dirty="0" smtClean="0"/>
              <a:t>2 </a:t>
            </a:r>
            <a:r>
              <a:rPr lang="en-US" dirty="0" err="1"/>
              <a:t>Facebook</a:t>
            </a:r>
            <a:r>
              <a:rPr lang="en-US" dirty="0"/>
              <a:t> </a:t>
            </a:r>
            <a:r>
              <a:rPr lang="id-ID" dirty="0"/>
              <a:t>as a t</a:t>
            </a:r>
            <a:r>
              <a:rPr lang="en-US" dirty="0" err="1"/>
              <a:t>ool</a:t>
            </a:r>
            <a:r>
              <a:rPr lang="en-US" dirty="0"/>
              <a:t> </a:t>
            </a:r>
            <a:r>
              <a:rPr lang="id-ID" dirty="0"/>
              <a:t>for s</a:t>
            </a:r>
            <a:r>
              <a:rPr lang="en-US" dirty="0" err="1"/>
              <a:t>upporting</a:t>
            </a:r>
            <a:r>
              <a:rPr lang="en-US" dirty="0"/>
              <a:t> </a:t>
            </a:r>
            <a:r>
              <a:rPr lang="id-ID" dirty="0"/>
              <a:t>k</a:t>
            </a:r>
            <a:r>
              <a:rPr lang="en-US" dirty="0" err="1"/>
              <a:t>nowledge</a:t>
            </a:r>
            <a:r>
              <a:rPr lang="en-US" dirty="0"/>
              <a:t> </a:t>
            </a:r>
            <a:r>
              <a:rPr lang="id-ID" dirty="0"/>
              <a:t>u</a:t>
            </a:r>
            <a:r>
              <a:rPr lang="en-US" dirty="0"/>
              <a:t>se/</a:t>
            </a:r>
            <a:r>
              <a:rPr lang="id-ID" dirty="0"/>
              <a:t>r</a:t>
            </a:r>
            <a:r>
              <a:rPr lang="en-US" dirty="0"/>
              <a:t>e</a:t>
            </a:r>
            <a:r>
              <a:rPr lang="id-ID" dirty="0"/>
              <a:t>-</a:t>
            </a:r>
            <a:r>
              <a:rPr lang="en-US" dirty="0" smtClean="0"/>
              <a:t>use</a:t>
            </a:r>
            <a:endParaRPr lang="id-ID" dirty="0" smtClean="0"/>
          </a:p>
          <a:p>
            <a:r>
              <a:rPr lang="id-ID" dirty="0" smtClean="0"/>
              <a:t>3 </a:t>
            </a:r>
            <a:r>
              <a:rPr lang="en-US" dirty="0" err="1" smtClean="0"/>
              <a:t>Facebook</a:t>
            </a:r>
            <a:r>
              <a:rPr lang="en-US" dirty="0" smtClean="0"/>
              <a:t> </a:t>
            </a:r>
            <a:r>
              <a:rPr lang="id-ID" dirty="0" smtClean="0"/>
              <a:t>a</a:t>
            </a:r>
            <a:r>
              <a:rPr lang="en-US" dirty="0" smtClean="0"/>
              <a:t>s </a:t>
            </a:r>
            <a:r>
              <a:rPr lang="id-ID" dirty="0" smtClean="0"/>
              <a:t>a t</a:t>
            </a:r>
            <a:r>
              <a:rPr lang="en-US" dirty="0" err="1" smtClean="0"/>
              <a:t>ool</a:t>
            </a:r>
            <a:r>
              <a:rPr lang="en-US" dirty="0" smtClean="0"/>
              <a:t> </a:t>
            </a:r>
            <a:r>
              <a:rPr lang="id-ID" dirty="0" smtClean="0"/>
              <a:t>for s</a:t>
            </a:r>
            <a:r>
              <a:rPr lang="en-US" dirty="0" err="1" smtClean="0"/>
              <a:t>upporting</a:t>
            </a:r>
            <a:r>
              <a:rPr lang="en-US" dirty="0" smtClean="0"/>
              <a:t> </a:t>
            </a:r>
            <a:r>
              <a:rPr lang="id-ID" dirty="0" smtClean="0"/>
              <a:t>k</a:t>
            </a:r>
            <a:r>
              <a:rPr lang="en-US" dirty="0" err="1" smtClean="0"/>
              <a:t>nowledge</a:t>
            </a:r>
            <a:r>
              <a:rPr lang="id-ID" dirty="0" smtClean="0"/>
              <a:t> sharing</a:t>
            </a:r>
            <a:endParaRPr lang="id-ID" dirty="0"/>
          </a:p>
        </p:txBody>
      </p:sp>
      <p:sp>
        <p:nvSpPr>
          <p:cNvPr id="3" name="Rectangle 2"/>
          <p:cNvSpPr/>
          <p:nvPr/>
        </p:nvSpPr>
        <p:spPr>
          <a:xfrm>
            <a:off x="142844" y="500042"/>
            <a:ext cx="4572000" cy="646331"/>
          </a:xfrm>
          <a:prstGeom prst="rect">
            <a:avLst/>
          </a:prstGeom>
        </p:spPr>
        <p:txBody>
          <a:bodyPr>
            <a:spAutoFit/>
          </a:bodyPr>
          <a:lstStyle/>
          <a:p>
            <a:pPr lvl="0"/>
            <a:r>
              <a:rPr lang="id-ID" b="1" dirty="0" smtClean="0"/>
              <a:t>Facebook as a a tool for supporting knowledge management at Rifka Annisa Wcc</a:t>
            </a:r>
            <a:endParaRPr lang="id-ID"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png"/>
          <p:cNvPicPr>
            <a:picLocks noChangeAspect="1"/>
          </p:cNvPicPr>
          <p:nvPr/>
        </p:nvPicPr>
        <p:blipFill>
          <a:blip r:embed="rId2" cstate="print"/>
          <a:stretch>
            <a:fillRect/>
          </a:stretch>
        </p:blipFill>
        <p:spPr>
          <a:xfrm>
            <a:off x="810760" y="1781552"/>
            <a:ext cx="7522479" cy="3294895"/>
          </a:xfrm>
          <a:prstGeom prst="rect">
            <a:avLst/>
          </a:prstGeom>
        </p:spPr>
      </p:pic>
      <p:sp>
        <p:nvSpPr>
          <p:cNvPr id="3" name="Rectangle 2"/>
          <p:cNvSpPr/>
          <p:nvPr/>
        </p:nvSpPr>
        <p:spPr>
          <a:xfrm>
            <a:off x="428596" y="571480"/>
            <a:ext cx="4572000" cy="646331"/>
          </a:xfrm>
          <a:prstGeom prst="rect">
            <a:avLst/>
          </a:prstGeom>
        </p:spPr>
        <p:txBody>
          <a:bodyPr>
            <a:spAutoFit/>
          </a:bodyPr>
          <a:lstStyle/>
          <a:p>
            <a:r>
              <a:rPr lang="id-ID" dirty="0" smtClean="0"/>
              <a:t>1 </a:t>
            </a:r>
            <a:r>
              <a:rPr lang="en-US" dirty="0" err="1" smtClean="0"/>
              <a:t>Facebook</a:t>
            </a:r>
            <a:r>
              <a:rPr lang="en-US" dirty="0" smtClean="0"/>
              <a:t> </a:t>
            </a:r>
            <a:r>
              <a:rPr lang="id-ID" dirty="0" smtClean="0"/>
              <a:t>a</a:t>
            </a:r>
            <a:r>
              <a:rPr lang="en-US" dirty="0" smtClean="0"/>
              <a:t>s </a:t>
            </a:r>
            <a:r>
              <a:rPr lang="id-ID" dirty="0" smtClean="0"/>
              <a:t>a t</a:t>
            </a:r>
            <a:r>
              <a:rPr lang="en-US" dirty="0" err="1" smtClean="0"/>
              <a:t>ool</a:t>
            </a:r>
            <a:r>
              <a:rPr lang="en-US" dirty="0" smtClean="0"/>
              <a:t> </a:t>
            </a:r>
            <a:r>
              <a:rPr lang="id-ID" dirty="0" smtClean="0"/>
              <a:t>for s</a:t>
            </a:r>
            <a:r>
              <a:rPr lang="en-US" dirty="0" err="1" smtClean="0"/>
              <a:t>upporting</a:t>
            </a:r>
            <a:r>
              <a:rPr lang="en-US" dirty="0" smtClean="0"/>
              <a:t> </a:t>
            </a:r>
            <a:r>
              <a:rPr lang="id-ID" dirty="0" smtClean="0"/>
              <a:t>k</a:t>
            </a:r>
            <a:r>
              <a:rPr lang="en-US" dirty="0" err="1" smtClean="0"/>
              <a:t>nowledge</a:t>
            </a:r>
            <a:r>
              <a:rPr lang="en-US" dirty="0" smtClean="0"/>
              <a:t> </a:t>
            </a:r>
            <a:r>
              <a:rPr lang="id-ID" dirty="0" smtClean="0"/>
              <a:t>e</a:t>
            </a:r>
            <a:r>
              <a:rPr lang="en-US" dirty="0" err="1" smtClean="0"/>
              <a:t>volution</a:t>
            </a:r>
            <a:endParaRPr lang="id-ID" dirty="0" smtClean="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png"/>
          <p:cNvPicPr>
            <a:picLocks noChangeAspect="1"/>
          </p:cNvPicPr>
          <p:nvPr/>
        </p:nvPicPr>
        <p:blipFill>
          <a:blip r:embed="rId2" cstate="print"/>
          <a:stretch>
            <a:fillRect/>
          </a:stretch>
        </p:blipFill>
        <p:spPr>
          <a:xfrm>
            <a:off x="793996" y="3032759"/>
            <a:ext cx="7556007" cy="792482"/>
          </a:xfrm>
          <a:prstGeom prst="rect">
            <a:avLst/>
          </a:prstGeom>
        </p:spPr>
      </p:pic>
      <p:sp>
        <p:nvSpPr>
          <p:cNvPr id="3" name="Rectangle 2"/>
          <p:cNvSpPr/>
          <p:nvPr/>
        </p:nvSpPr>
        <p:spPr>
          <a:xfrm>
            <a:off x="571472" y="928670"/>
            <a:ext cx="4572000" cy="646331"/>
          </a:xfrm>
          <a:prstGeom prst="rect">
            <a:avLst/>
          </a:prstGeom>
        </p:spPr>
        <p:txBody>
          <a:bodyPr>
            <a:spAutoFit/>
          </a:bodyPr>
          <a:lstStyle/>
          <a:p>
            <a:r>
              <a:rPr lang="id-ID" dirty="0" smtClean="0"/>
              <a:t>2 </a:t>
            </a:r>
            <a:r>
              <a:rPr lang="en-US" dirty="0" err="1" smtClean="0"/>
              <a:t>Facebook</a:t>
            </a:r>
            <a:r>
              <a:rPr lang="en-US" dirty="0" smtClean="0"/>
              <a:t> </a:t>
            </a:r>
            <a:r>
              <a:rPr lang="id-ID" dirty="0" smtClean="0"/>
              <a:t>as a t</a:t>
            </a:r>
            <a:r>
              <a:rPr lang="en-US" dirty="0" err="1" smtClean="0"/>
              <a:t>ool</a:t>
            </a:r>
            <a:r>
              <a:rPr lang="en-US" dirty="0" smtClean="0"/>
              <a:t> </a:t>
            </a:r>
            <a:r>
              <a:rPr lang="id-ID" dirty="0" smtClean="0"/>
              <a:t>for s</a:t>
            </a:r>
            <a:r>
              <a:rPr lang="en-US" dirty="0" err="1" smtClean="0"/>
              <a:t>upporting</a:t>
            </a:r>
            <a:r>
              <a:rPr lang="en-US" dirty="0" smtClean="0"/>
              <a:t> </a:t>
            </a:r>
            <a:r>
              <a:rPr lang="id-ID" dirty="0" smtClean="0"/>
              <a:t>k</a:t>
            </a:r>
            <a:r>
              <a:rPr lang="en-US" dirty="0" err="1" smtClean="0"/>
              <a:t>nowledge</a:t>
            </a:r>
            <a:r>
              <a:rPr lang="en-US" dirty="0" smtClean="0"/>
              <a:t> </a:t>
            </a:r>
            <a:r>
              <a:rPr lang="id-ID" dirty="0" smtClean="0"/>
              <a:t>u</a:t>
            </a:r>
            <a:r>
              <a:rPr lang="en-US" dirty="0" smtClean="0"/>
              <a:t>se/</a:t>
            </a:r>
            <a:r>
              <a:rPr lang="id-ID" dirty="0" smtClean="0"/>
              <a:t>r</a:t>
            </a:r>
            <a:r>
              <a:rPr lang="en-US" dirty="0" smtClean="0"/>
              <a:t>e</a:t>
            </a:r>
            <a:r>
              <a:rPr lang="id-ID" dirty="0" smtClean="0"/>
              <a:t>-</a:t>
            </a:r>
            <a:r>
              <a:rPr lang="en-US" dirty="0" smtClean="0"/>
              <a:t>use</a:t>
            </a:r>
            <a:endParaRPr lang="id-ID" dirty="0" smtClean="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png"/>
          <p:cNvPicPr>
            <a:picLocks noChangeAspect="1"/>
          </p:cNvPicPr>
          <p:nvPr/>
        </p:nvPicPr>
        <p:blipFill>
          <a:blip r:embed="rId2" cstate="print"/>
          <a:stretch>
            <a:fillRect/>
          </a:stretch>
        </p:blipFill>
        <p:spPr>
          <a:xfrm>
            <a:off x="790948" y="259073"/>
            <a:ext cx="7562103" cy="6339853"/>
          </a:xfrm>
          <a:prstGeom prst="rect">
            <a:avLst/>
          </a:prstGeom>
        </p:spPr>
      </p:pic>
      <p:sp>
        <p:nvSpPr>
          <p:cNvPr id="3" name="Rectangle 2"/>
          <p:cNvSpPr/>
          <p:nvPr/>
        </p:nvSpPr>
        <p:spPr>
          <a:xfrm>
            <a:off x="5500694" y="1214423"/>
            <a:ext cx="3643306" cy="646331"/>
          </a:xfrm>
          <a:prstGeom prst="rect">
            <a:avLst/>
          </a:prstGeom>
        </p:spPr>
        <p:txBody>
          <a:bodyPr wrap="square">
            <a:spAutoFit/>
          </a:bodyPr>
          <a:lstStyle/>
          <a:p>
            <a:r>
              <a:rPr lang="id-ID" dirty="0" smtClean="0"/>
              <a:t>3 </a:t>
            </a:r>
            <a:r>
              <a:rPr lang="en-US" dirty="0" err="1" smtClean="0"/>
              <a:t>Facebook</a:t>
            </a:r>
            <a:r>
              <a:rPr lang="en-US" dirty="0" smtClean="0"/>
              <a:t> </a:t>
            </a:r>
            <a:r>
              <a:rPr lang="id-ID" dirty="0" smtClean="0"/>
              <a:t>a</a:t>
            </a:r>
            <a:r>
              <a:rPr lang="en-US" dirty="0" smtClean="0"/>
              <a:t>s </a:t>
            </a:r>
            <a:r>
              <a:rPr lang="id-ID" dirty="0" smtClean="0"/>
              <a:t>a t</a:t>
            </a:r>
            <a:r>
              <a:rPr lang="en-US" dirty="0" err="1" smtClean="0"/>
              <a:t>ool</a:t>
            </a:r>
            <a:r>
              <a:rPr lang="en-US" dirty="0" smtClean="0"/>
              <a:t> </a:t>
            </a:r>
            <a:r>
              <a:rPr lang="id-ID" dirty="0" smtClean="0"/>
              <a:t>for s</a:t>
            </a:r>
            <a:r>
              <a:rPr lang="en-US" dirty="0" err="1" smtClean="0"/>
              <a:t>upporting</a:t>
            </a:r>
            <a:r>
              <a:rPr lang="en-US" dirty="0" smtClean="0"/>
              <a:t> </a:t>
            </a:r>
            <a:r>
              <a:rPr lang="id-ID" dirty="0" smtClean="0"/>
              <a:t>k</a:t>
            </a:r>
            <a:r>
              <a:rPr lang="en-US" dirty="0" err="1" smtClean="0"/>
              <a:t>nowledge</a:t>
            </a:r>
            <a:r>
              <a:rPr lang="id-ID" dirty="0" smtClean="0"/>
              <a:t> sharing</a:t>
            </a:r>
            <a:endParaRPr lang="id-ID"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l.png"/>
          <p:cNvPicPr>
            <a:picLocks noChangeAspect="1"/>
          </p:cNvPicPr>
          <p:nvPr/>
        </p:nvPicPr>
        <p:blipFill>
          <a:blip r:embed="rId2" cstate="print"/>
          <a:stretch>
            <a:fillRect/>
          </a:stretch>
        </p:blipFill>
        <p:spPr>
          <a:xfrm>
            <a:off x="2042055" y="0"/>
            <a:ext cx="5059890" cy="6858000"/>
          </a:xfrm>
          <a:prstGeom prst="rect">
            <a:avLst/>
          </a:prstGeom>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642918"/>
            <a:ext cx="7929618" cy="4801314"/>
          </a:xfrm>
          <a:prstGeom prst="rect">
            <a:avLst/>
          </a:prstGeom>
          <a:noFill/>
        </p:spPr>
        <p:txBody>
          <a:bodyPr wrap="square" rtlCol="0">
            <a:spAutoFit/>
          </a:bodyPr>
          <a:lstStyle/>
          <a:p>
            <a:r>
              <a:rPr lang="id-ID" b="1" dirty="0"/>
              <a:t>Conclussion</a:t>
            </a:r>
            <a:endParaRPr lang="id-ID" dirty="0"/>
          </a:p>
          <a:p>
            <a:r>
              <a:rPr lang="id-ID" dirty="0"/>
              <a:t>From the overall results have been described above, can be mapped facebook Rifka Annisa role as a support tool in knowledge management activities, namely in the activities of the development, use/re-uses, and sharing of knowledge. In accordance with the objectives and benefits of the research, the research is expected make contributions the relevant institutions. Therefore there are several suggestions and input from the author in order to increase facebook Rifka Annisa WCC's role in supporting knowledge management activities in Rifka Annisa Women’s Crisis Center. The suggestion of the author is as follows: </a:t>
            </a:r>
            <a:r>
              <a:rPr lang="id-ID" dirty="0" smtClean="0"/>
              <a:t>recommend </a:t>
            </a:r>
            <a:r>
              <a:rPr lang="id-ID" dirty="0"/>
              <a:t>the use of facebook Rifka Annisa WCC more on optimizing the client data retrieval violence victims through chat facilities. It is associated with the development of knowledge in management phases pengetahuuan Governmental Organization Rifka Annisa. We recommend a response to the comments in the discussions in the Rifka Annisa facebook can be done more quickly. This will certainly </a:t>
            </a:r>
            <a:r>
              <a:rPr lang="id-ID" dirty="0" smtClean="0"/>
              <a:t>increase the </a:t>
            </a:r>
            <a:r>
              <a:rPr lang="id-ID" dirty="0"/>
              <a:t>level of client trust towards institutions Rifka Annisa WCC in the stage of sharing knowledge.</a:t>
            </a:r>
          </a:p>
          <a:p>
            <a:endParaRPr lang="id-ID"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5611"/>
            <a:ext cx="8786874" cy="6370975"/>
          </a:xfrm>
          <a:prstGeom prst="rect">
            <a:avLst/>
          </a:prstGeom>
          <a:noFill/>
        </p:spPr>
        <p:txBody>
          <a:bodyPr wrap="square" rtlCol="0">
            <a:spAutoFit/>
          </a:bodyPr>
          <a:lstStyle/>
          <a:p>
            <a:r>
              <a:rPr lang="id-ID" sz="1200" b="1" dirty="0"/>
              <a:t>References</a:t>
            </a:r>
            <a:endParaRPr lang="id-ID" sz="1200" dirty="0"/>
          </a:p>
          <a:p>
            <a:r>
              <a:rPr lang="id-ID" sz="1200" dirty="0"/>
              <a:t>APO Asian Productivity Organization. (2008). Knowledge Management in Asia: Experience and Lesson. Tokyo: Asian Productivity Organization.</a:t>
            </a:r>
          </a:p>
          <a:p>
            <a:r>
              <a:rPr lang="id-ID" sz="1200" dirty="0"/>
              <a:t>Basford, Lynn. Oliver, Slevin. (2006). Teori dan Praktik Keperawatan Pendekatan Integral Asuhan Pasien. Jakarta: EGC.</a:t>
            </a:r>
          </a:p>
          <a:p>
            <a:r>
              <a:rPr lang="id-ID" sz="1200" dirty="0"/>
              <a:t>Bateman, Thomas. (2004). Management: The New Competitive Landscape. McGraw Hill: New York.</a:t>
            </a:r>
          </a:p>
          <a:p>
            <a:r>
              <a:rPr lang="id-ID" sz="1200" dirty="0"/>
              <a:t>Dalkir, Kimiz. (2005). Knowledge Management in Theory and Practice. McGill University. New York: Elsevier Inc.</a:t>
            </a:r>
          </a:p>
          <a:p>
            <a:r>
              <a:rPr lang="id-ID" sz="1200" dirty="0"/>
              <a:t>Eni, Eunike. Wahyono, Teguh. (2009). Kupas Tuntas Facebook “Era Baru Pergaulan di Dunia Maya”. Yogyakarta: Penerbit Gava Media.</a:t>
            </a:r>
          </a:p>
          <a:p>
            <a:r>
              <a:rPr lang="id-ID" sz="1200" dirty="0"/>
              <a:t>Kaplan, Andreas M. Michael Haenlein. (2010). Users of the world, unite! The challenges and opportunities of Social Media. Business Horizons.</a:t>
            </a:r>
          </a:p>
          <a:p>
            <a:r>
              <a:rPr lang="id-ID" sz="1200" dirty="0"/>
              <a:t>Kardi. (2007). Revitalisasi Peran Pustakawan dalam Implementasi Knowledge Management. Journal Visi Pustaka 9(2).</a:t>
            </a:r>
          </a:p>
          <a:p>
            <a:r>
              <a:rPr lang="id-ID" sz="1200" dirty="0"/>
              <a:t>Kemp, Simon. (2015). “Digital, Social &amp; Mobile in APAC in 2015”. www.wearesocial.net.</a:t>
            </a:r>
          </a:p>
          <a:p>
            <a:r>
              <a:rPr lang="id-ID" sz="1200" dirty="0"/>
              <a:t>Lexy J., Moleong. (2007). Metodologi Penelitian Kualitatif. Bandung: PT.Remaja Rosdakarya.</a:t>
            </a:r>
          </a:p>
          <a:p>
            <a:r>
              <a:rPr lang="id-ID" sz="1200" dirty="0"/>
              <a:t>Nonaka, Ikujiro and Takeuchi, Hirotaka. (1995). “The Knowledge-Creating Company: How Japannese Companies Create the Dynamics of Innovation”. Oxford University Press. books.google.com. </a:t>
            </a:r>
          </a:p>
          <a:p>
            <a:r>
              <a:rPr lang="id-ID" sz="1200" dirty="0"/>
              <a:t>Notoatmodjo, Sekidjo. (2005). Metodologi Penelitian Kesehatan. Jakarta: Rineka Cipta.</a:t>
            </a:r>
          </a:p>
          <a:p>
            <a:r>
              <a:rPr lang="id-ID" sz="1200" dirty="0">
                <a:hlinkClick r:id="rId3"/>
              </a:rPr>
              <a:t>O'Reilly</a:t>
            </a:r>
            <a:r>
              <a:rPr lang="id-ID" sz="1200" dirty="0"/>
              <a:t>, Tim. (2005). “What Is Web 2.0: Design Patterns and Business Models for the Next Generation of Software”. </a:t>
            </a:r>
            <a:r>
              <a:rPr lang="id-ID" sz="1200" dirty="0">
                <a:hlinkClick r:id="rId4"/>
              </a:rPr>
              <a:t>www.oreilly.com</a:t>
            </a:r>
            <a:r>
              <a:rPr lang="id-ID" sz="1200" dirty="0"/>
              <a:t>.</a:t>
            </a:r>
          </a:p>
          <a:p>
            <a:r>
              <a:rPr lang="id-ID" sz="1200" dirty="0"/>
              <a:t>Pendit, Putu Laxman. (2003). Penelitian Ilmu Perpustakaan dan Informasi: Suatu Pengantar Diskusi Epistimologi dan Metdologi. Bandung: Alfabeta.</a:t>
            </a:r>
          </a:p>
          <a:p>
            <a:r>
              <a:rPr lang="id-ID" sz="1200" dirty="0"/>
              <a:t>Peraturan Menteri Negara Pendayagunaan Aparatur Negara dan Reformasi Birokrasi Nomor 14 Tahun 2011. Pedoman Pelaksanaan Program Manajemen Pengetahuan (Knowledge Management). 2011. Jakarta</a:t>
            </a:r>
          </a:p>
          <a:p>
            <a:r>
              <a:rPr lang="id-ID" sz="1200" dirty="0"/>
              <a:t>Phosaard, Satidchoke. (2011). “Knowledge Management via Facebook: Building a Framework for Knowledge Management on a Social Network by Aligning Business, IT and Knowledge Management”. in Proceedings of the World Congress on Engineering, volume III.</a:t>
            </a:r>
          </a:p>
          <a:p>
            <a:r>
              <a:rPr lang="id-ID" sz="1200" dirty="0"/>
              <a:t>Rifka Annisa. (2015). “Tentang Kami”. </a:t>
            </a:r>
            <a:r>
              <a:rPr lang="id-ID" sz="1200" dirty="0">
                <a:hlinkClick r:id="rId5"/>
              </a:rPr>
              <a:t>www.rifka-annisa.org</a:t>
            </a:r>
            <a:r>
              <a:rPr lang="id-ID" sz="1200" dirty="0"/>
              <a:t>.</a:t>
            </a:r>
          </a:p>
          <a:p>
            <a:r>
              <a:rPr lang="id-ID" sz="1200" dirty="0"/>
              <a:t>Soekanto, Suryono. (1942). Sosiologi Suatu Pengantar. Jakarta: CV. Rajawali.</a:t>
            </a:r>
          </a:p>
          <a:p>
            <a:r>
              <a:rPr lang="id-ID" sz="1200" dirty="0"/>
              <a:t>Spradono, Bambang dkk. (2011). Peran Sosial Media Untuk Manajemen Hubungan Dengan Pelanggan Pada Layanan E-Commerce. E-Journal www.unimus.ac.id  7 </a:t>
            </a:r>
          </a:p>
          <a:p>
            <a:r>
              <a:rPr lang="id-ID" sz="1200" dirty="0"/>
              <a:t>Sugiyono. (2009). Metode Penelitian Kuantitatif Kualitatif dan R&amp;D.Bandung: Alfabeta.</a:t>
            </a:r>
          </a:p>
          <a:p>
            <a:r>
              <a:rPr lang="id-ID" sz="1200" dirty="0"/>
              <a:t>________. (2012). Memahami Penelitian Kualitatif. Bandung: Alfabeta.</a:t>
            </a:r>
          </a:p>
          <a:p>
            <a:r>
              <a:rPr lang="id-ID" sz="1200" dirty="0"/>
              <a:t>Sumarsono, Sonny. (2009). Teori dan Kebijakan Publik Ekonomi Sumber Daya Manusia. Yogyakarta: Graha Ilmu.</a:t>
            </a:r>
          </a:p>
          <a:p>
            <a:r>
              <a:rPr lang="id-ID" sz="1200" dirty="0">
                <a:hlinkClick r:id="rId6"/>
              </a:rPr>
              <a:t>The Computer Language Company Inc.</a:t>
            </a:r>
            <a:r>
              <a:rPr lang="id-ID" sz="1200" dirty="0"/>
              <a:t> (2015). “Definition of: Facebook”. </a:t>
            </a:r>
            <a:r>
              <a:rPr lang="id-ID" sz="1200" dirty="0">
                <a:hlinkClick r:id="rId7"/>
              </a:rPr>
              <a:t>www.pc-magz.com</a:t>
            </a:r>
            <a:r>
              <a:rPr lang="id-ID" sz="1200" dirty="0"/>
              <a:t>.</a:t>
            </a:r>
          </a:p>
          <a:p>
            <a:r>
              <a:rPr lang="id-ID" sz="1200" i="1" dirty="0"/>
              <a:t>Uzer, Usman</a:t>
            </a:r>
            <a:r>
              <a:rPr lang="id-ID" sz="1200" dirty="0"/>
              <a:t>. (</a:t>
            </a:r>
            <a:r>
              <a:rPr lang="id-ID" sz="1200" i="1" dirty="0"/>
              <a:t>2008)</a:t>
            </a:r>
            <a:r>
              <a:rPr lang="id-ID" sz="1200" dirty="0"/>
              <a:t>. Menjadi Guru Profesional. Bandung: PT. Remaja Rosdakarya.</a:t>
            </a:r>
          </a:p>
          <a:p>
            <a:r>
              <a:rPr lang="id-ID" sz="1200" dirty="0"/>
              <a:t>Yanlin Zheng dkk. 2010. “Social Media Support for Knowledge Management”. Proceedings of the Management and Service Science (MASS) International Conference.</a:t>
            </a:r>
          </a:p>
          <a:p>
            <a:endParaRPr lang="id-ID" sz="1200"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4356"/>
            <a:ext cx="8429684" cy="2862322"/>
          </a:xfrm>
          <a:prstGeom prst="rect">
            <a:avLst/>
          </a:prstGeom>
          <a:noFill/>
        </p:spPr>
        <p:txBody>
          <a:bodyPr wrap="square" rtlCol="0">
            <a:spAutoFit/>
          </a:bodyPr>
          <a:lstStyle/>
          <a:p>
            <a:pPr marL="342900" indent="-342900">
              <a:buFont typeface="+mj-lt"/>
              <a:buAutoNum type="arabicPeriod"/>
            </a:pPr>
            <a:r>
              <a:rPr lang="id-ID" dirty="0"/>
              <a:t>The social function in social media has already </a:t>
            </a:r>
            <a:r>
              <a:rPr lang="id-ID" dirty="0" smtClean="0"/>
              <a:t>transformed. </a:t>
            </a:r>
          </a:p>
          <a:p>
            <a:pPr marL="342900" indent="-342900">
              <a:buFont typeface="+mj-lt"/>
              <a:buAutoNum type="arabicPeriod"/>
            </a:pPr>
            <a:r>
              <a:rPr lang="id-ID" dirty="0" smtClean="0"/>
              <a:t>In </a:t>
            </a:r>
            <a:r>
              <a:rPr lang="id-ID" dirty="0"/>
              <a:t>connection with the foregoing, if you see the market opportunities of social media usage in Indonesia comparatively quite large. </a:t>
            </a:r>
            <a:endParaRPr lang="id-ID" dirty="0" smtClean="0"/>
          </a:p>
          <a:p>
            <a:pPr marL="342900" indent="-342900">
              <a:buFont typeface="+mj-lt"/>
              <a:buAutoNum type="arabicPeriod"/>
            </a:pPr>
            <a:r>
              <a:rPr lang="id-ID" dirty="0" smtClean="0"/>
              <a:t>Currently, many organizations are using facebook as a promotional medium (knowledge sharing) or to other goals. </a:t>
            </a:r>
          </a:p>
          <a:p>
            <a:pPr marL="342900" indent="-342900">
              <a:buFont typeface="+mj-lt"/>
              <a:buAutoNum type="arabicPeriod"/>
            </a:pPr>
            <a:r>
              <a:rPr lang="id-ID" dirty="0" smtClean="0"/>
              <a:t>Rifka Annisa is a non-profit organization committed to the elimination of violence against women (Rifka Annisa, 2015). In an effort to disseminate information and knowledge (knowledge sharing) to the general public.</a:t>
            </a:r>
          </a:p>
          <a:p>
            <a:pPr marL="342900" indent="-342900">
              <a:buFont typeface="+mj-lt"/>
              <a:buAutoNum type="arabicPeriod"/>
            </a:pPr>
            <a:endParaRPr lang="id-ID" dirty="0"/>
          </a:p>
          <a:p>
            <a:endParaRPr lang="id-ID" dirty="0"/>
          </a:p>
        </p:txBody>
      </p:sp>
      <p:pic>
        <p:nvPicPr>
          <p:cNvPr id="4" name="Picture 2" descr="D:\FUAD\2. ABOUT MY STUDY\S1\SRIPPSI\SKRIP\BAB I\Latar belakana\top-social-platform.png"/>
          <p:cNvPicPr>
            <a:picLocks noChangeAspect="1" noChangeArrowheads="1"/>
          </p:cNvPicPr>
          <p:nvPr/>
        </p:nvPicPr>
        <p:blipFill>
          <a:blip r:embed="rId2"/>
          <a:srcRect/>
          <a:stretch>
            <a:fillRect/>
          </a:stretch>
        </p:blipFill>
        <p:spPr bwMode="auto">
          <a:xfrm>
            <a:off x="4786314" y="3357562"/>
            <a:ext cx="4158021" cy="2928958"/>
          </a:xfrm>
          <a:prstGeom prst="rect">
            <a:avLst/>
          </a:prstGeom>
          <a:noFill/>
        </p:spPr>
      </p:pic>
      <p:sp>
        <p:nvSpPr>
          <p:cNvPr id="1027" name="Rectangle 3"/>
          <p:cNvSpPr>
            <a:spLocks noChangeArrowheads="1"/>
          </p:cNvSpPr>
          <p:nvPr/>
        </p:nvSpPr>
        <p:spPr bwMode="auto">
          <a:xfrm>
            <a:off x="0" y="-142900"/>
            <a:ext cx="2928926" cy="646331"/>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id-ID" sz="3600" b="1" u="none" strike="noStrike" cap="none" normalizeH="0" baseline="0" dirty="0" smtClean="0">
                <a:ln>
                  <a:noFill/>
                </a:ln>
                <a:solidFill>
                  <a:schemeClr val="bg1"/>
                </a:solidFill>
                <a:effectLst/>
                <a:latin typeface="Century Gothic" pitchFamily="34" charset="0"/>
                <a:ea typeface="Calibri" pitchFamily="34" charset="0"/>
                <a:cs typeface="Times New Roman" pitchFamily="18" charset="0"/>
              </a:rPr>
              <a:t>Introduction</a:t>
            </a:r>
            <a:endParaRPr kumimoji="0" lang="id-ID" sz="3600" b="0" u="none" strike="noStrike" cap="none" normalizeH="0" baseline="0" dirty="0" smtClean="0">
              <a:ln>
                <a:noFill/>
              </a:ln>
              <a:solidFill>
                <a:schemeClr val="bg1"/>
              </a:solidFill>
              <a:effectLst/>
              <a:latin typeface="Century Gothic"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FUAD\2. ABOUT MY STUDY\S1\SRIPPSI\SKRIP\BAB I\Latar belakana\Screenshot (1).png"/>
          <p:cNvPicPr>
            <a:picLocks noChangeAspect="1" noChangeArrowheads="1"/>
          </p:cNvPicPr>
          <p:nvPr/>
        </p:nvPicPr>
        <p:blipFill>
          <a:blip r:embed="rId2"/>
          <a:srcRect/>
          <a:stretch>
            <a:fillRect/>
          </a:stretch>
        </p:blipFill>
        <p:spPr bwMode="auto">
          <a:xfrm>
            <a:off x="2143108" y="2714620"/>
            <a:ext cx="5143760" cy="3357586"/>
          </a:xfrm>
          <a:prstGeom prst="rect">
            <a:avLst/>
          </a:prstGeom>
          <a:noFill/>
        </p:spPr>
      </p:pic>
      <p:pic>
        <p:nvPicPr>
          <p:cNvPr id="4" name="Picture 3" descr="D:\FUAD\2. ABOUT MY STUDY\S1\SRIPPSI\4 observasi awal\informasi dan pengetahuan KDP.png"/>
          <p:cNvPicPr>
            <a:picLocks noChangeAspect="1" noChangeArrowheads="1"/>
          </p:cNvPicPr>
          <p:nvPr/>
        </p:nvPicPr>
        <p:blipFill>
          <a:blip r:embed="rId3"/>
          <a:srcRect/>
          <a:stretch>
            <a:fillRect/>
          </a:stretch>
        </p:blipFill>
        <p:spPr bwMode="auto">
          <a:xfrm>
            <a:off x="0" y="428604"/>
            <a:ext cx="5511513" cy="2571744"/>
          </a:xfrm>
          <a:prstGeom prst="rect">
            <a:avLst/>
          </a:prstGeom>
          <a:noFill/>
        </p:spPr>
      </p:pic>
      <p:pic>
        <p:nvPicPr>
          <p:cNvPr id="5" name="Picture 2" descr="D:\FUAD\2. ABOUT MY STUDY\S1\SRIPPSI\4 observasi awal\diskusi medsos.png"/>
          <p:cNvPicPr>
            <a:picLocks noChangeAspect="1" noChangeArrowheads="1"/>
          </p:cNvPicPr>
          <p:nvPr/>
        </p:nvPicPr>
        <p:blipFill>
          <a:blip r:embed="rId4"/>
          <a:srcRect/>
          <a:stretch>
            <a:fillRect/>
          </a:stretch>
        </p:blipFill>
        <p:spPr bwMode="auto">
          <a:xfrm>
            <a:off x="5464793" y="428604"/>
            <a:ext cx="3679207" cy="2428868"/>
          </a:xfrm>
          <a:prstGeom prst="rect">
            <a:avLst/>
          </a:prstGeom>
          <a:noFill/>
        </p:spPr>
      </p:pic>
      <p:pic>
        <p:nvPicPr>
          <p:cNvPr id="6" name="Picture 2" descr="D:\FUAD\2. ABOUT MY STUDY\S1\SRIPPSI\4 observasi awal\pengetahuan.png"/>
          <p:cNvPicPr>
            <a:picLocks noChangeAspect="1" noChangeArrowheads="1"/>
          </p:cNvPicPr>
          <p:nvPr/>
        </p:nvPicPr>
        <p:blipFill>
          <a:blip r:embed="rId5"/>
          <a:srcRect/>
          <a:stretch>
            <a:fillRect/>
          </a:stretch>
        </p:blipFill>
        <p:spPr bwMode="auto">
          <a:xfrm>
            <a:off x="0" y="3000372"/>
            <a:ext cx="2369651" cy="2857520"/>
          </a:xfrm>
          <a:prstGeom prst="rect">
            <a:avLst/>
          </a:prstGeom>
          <a:noFill/>
        </p:spPr>
      </p:pic>
      <p:pic>
        <p:nvPicPr>
          <p:cNvPr id="7" name="Picture 3" descr="D:\FUAD\2. ABOUT MY STUDY\S1\SRIPPSI\4 observasi awal\pengetahuans.png"/>
          <p:cNvPicPr>
            <a:picLocks noChangeAspect="1" noChangeArrowheads="1"/>
          </p:cNvPicPr>
          <p:nvPr/>
        </p:nvPicPr>
        <p:blipFill>
          <a:blip r:embed="rId6"/>
          <a:srcRect/>
          <a:stretch>
            <a:fillRect/>
          </a:stretch>
        </p:blipFill>
        <p:spPr bwMode="auto">
          <a:xfrm>
            <a:off x="6643670" y="2786058"/>
            <a:ext cx="2500330" cy="3143272"/>
          </a:xfrm>
          <a:prstGeom prst="rect">
            <a:avLst/>
          </a:prstGeom>
          <a:noFill/>
        </p:spPr>
      </p:pic>
      <p:sp>
        <p:nvSpPr>
          <p:cNvPr id="8" name="TextBox 7"/>
          <p:cNvSpPr txBox="1"/>
          <p:nvPr/>
        </p:nvSpPr>
        <p:spPr>
          <a:xfrm>
            <a:off x="6786578" y="5857892"/>
            <a:ext cx="1976823" cy="369332"/>
          </a:xfrm>
          <a:prstGeom prst="rect">
            <a:avLst/>
          </a:prstGeom>
          <a:noFill/>
        </p:spPr>
        <p:txBody>
          <a:bodyPr wrap="none" rtlCol="0">
            <a:spAutoFit/>
          </a:bodyPr>
          <a:lstStyle/>
          <a:p>
            <a:r>
              <a:rPr lang="id-ID" i="1" dirty="0" smtClean="0"/>
              <a:t>Knowledge Sharing</a:t>
            </a:r>
            <a:endParaRPr lang="id-ID" i="1"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1142984"/>
            <a:ext cx="184731" cy="369332"/>
          </a:xfrm>
          <a:prstGeom prst="rect">
            <a:avLst/>
          </a:prstGeom>
          <a:noFill/>
        </p:spPr>
        <p:txBody>
          <a:bodyPr wrap="none" rtlCol="0">
            <a:spAutoFit/>
          </a:bodyPr>
          <a:lstStyle/>
          <a:p>
            <a:endParaRPr lang="id-ID" dirty="0"/>
          </a:p>
        </p:txBody>
      </p:sp>
      <p:sp>
        <p:nvSpPr>
          <p:cNvPr id="4" name="TextBox 3"/>
          <p:cNvSpPr txBox="1"/>
          <p:nvPr/>
        </p:nvSpPr>
        <p:spPr>
          <a:xfrm>
            <a:off x="357158" y="714356"/>
            <a:ext cx="5429288" cy="3970318"/>
          </a:xfrm>
          <a:prstGeom prst="rect">
            <a:avLst/>
          </a:prstGeom>
          <a:noFill/>
        </p:spPr>
        <p:txBody>
          <a:bodyPr wrap="square" rtlCol="0">
            <a:spAutoFit/>
          </a:bodyPr>
          <a:lstStyle/>
          <a:p>
            <a:r>
              <a:rPr lang="id-ID" b="1" dirty="0"/>
              <a:t>Social media</a:t>
            </a:r>
            <a:endParaRPr lang="id-ID" dirty="0"/>
          </a:p>
          <a:p>
            <a:r>
              <a:rPr lang="en-US" dirty="0"/>
              <a:t>Social media as a group on the internet applications are built using web 2.0 technology platform</a:t>
            </a:r>
            <a:r>
              <a:rPr lang="id-ID" dirty="0"/>
              <a:t> (</a:t>
            </a:r>
            <a:r>
              <a:rPr lang="en-US" dirty="0"/>
              <a:t>Kaplan, 2010</a:t>
            </a:r>
            <a:r>
              <a:rPr lang="id-ID" dirty="0"/>
              <a:t>)</a:t>
            </a:r>
            <a:r>
              <a:rPr lang="en-US" dirty="0"/>
              <a:t>. Social media is able to facilitate a variety of activities such as integrating web sites, social interaction, and community-based content creation</a:t>
            </a:r>
            <a:r>
              <a:rPr lang="id-ID" dirty="0"/>
              <a:t> (</a:t>
            </a:r>
            <a:r>
              <a:rPr lang="en-US" dirty="0">
                <a:hlinkClick r:id="rId2"/>
              </a:rPr>
              <a:t>O'Reilly</a:t>
            </a:r>
            <a:r>
              <a:rPr lang="en-US" u="sng" dirty="0"/>
              <a:t>, 2005</a:t>
            </a:r>
            <a:r>
              <a:rPr lang="id-ID" dirty="0"/>
              <a:t>)</a:t>
            </a:r>
            <a:r>
              <a:rPr lang="en-US" dirty="0"/>
              <a:t>. Users can create/co-create, organize, edit, commenting, tagging, discuss, merge, connecting, and share content. Social media can be grouped into several broad categories, although some applications may fall into more than one specific categories depending on how the application is used. Including the following</a:t>
            </a:r>
            <a:r>
              <a:rPr lang="id-ID" dirty="0"/>
              <a:t> (</a:t>
            </a:r>
            <a:r>
              <a:rPr lang="en-US" dirty="0" smtClean="0"/>
              <a:t>S</a:t>
            </a:r>
            <a:r>
              <a:rPr lang="id-ID" dirty="0" smtClean="0"/>
              <a:t>u</a:t>
            </a:r>
            <a:r>
              <a:rPr lang="en-US" dirty="0" err="1" smtClean="0"/>
              <a:t>pradono</a:t>
            </a:r>
            <a:r>
              <a:rPr lang="en-US" dirty="0"/>
              <a:t>, 2011</a:t>
            </a:r>
            <a:r>
              <a:rPr lang="id-ID" dirty="0"/>
              <a:t>)</a:t>
            </a:r>
            <a:r>
              <a:rPr lang="en-US" dirty="0"/>
              <a:t>:</a:t>
            </a:r>
            <a:endParaRPr lang="id-ID" dirty="0"/>
          </a:p>
          <a:p>
            <a:endParaRPr lang="id-ID" dirty="0"/>
          </a:p>
        </p:txBody>
      </p:sp>
      <p:sp>
        <p:nvSpPr>
          <p:cNvPr id="6" name="Rectangle 3"/>
          <p:cNvSpPr>
            <a:spLocks noChangeArrowheads="1"/>
          </p:cNvSpPr>
          <p:nvPr/>
        </p:nvSpPr>
        <p:spPr bwMode="auto">
          <a:xfrm>
            <a:off x="0" y="-142900"/>
            <a:ext cx="3714744" cy="646331"/>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d-ID" sz="3600" b="1" dirty="0" smtClean="0">
                <a:solidFill>
                  <a:schemeClr val="bg1"/>
                </a:solidFill>
              </a:rPr>
              <a:t>Literature review</a:t>
            </a:r>
            <a:endParaRPr kumimoji="0" lang="id-ID" sz="3600" b="0" u="none" strike="noStrike" cap="none" normalizeH="0" baseline="0" dirty="0" smtClean="0">
              <a:ln>
                <a:noFill/>
              </a:ln>
              <a:solidFill>
                <a:schemeClr val="bg1"/>
              </a:solidFill>
              <a:effectLst/>
              <a:latin typeface="Century Gothic" pitchFamily="34" charset="0"/>
              <a:cs typeface="Arial" pitchFamily="34" charset="0"/>
            </a:endParaRPr>
          </a:p>
        </p:txBody>
      </p:sp>
      <p:sp>
        <p:nvSpPr>
          <p:cNvPr id="7" name="Rectangle 6"/>
          <p:cNvSpPr/>
          <p:nvPr/>
        </p:nvSpPr>
        <p:spPr>
          <a:xfrm>
            <a:off x="357158" y="4357694"/>
            <a:ext cx="8286808" cy="1815882"/>
          </a:xfrm>
          <a:prstGeom prst="rect">
            <a:avLst/>
          </a:prstGeom>
        </p:spPr>
        <p:txBody>
          <a:bodyPr wrap="square">
            <a:spAutoFit/>
          </a:bodyPr>
          <a:lstStyle/>
          <a:p>
            <a:r>
              <a:rPr lang="id-ID" sz="1400" dirty="0" smtClean="0"/>
              <a:t>F</a:t>
            </a:r>
            <a:r>
              <a:rPr lang="en-US" sz="1400" dirty="0" err="1" smtClean="0"/>
              <a:t>acebook</a:t>
            </a:r>
            <a:r>
              <a:rPr lang="en-US" sz="1400" dirty="0" smtClean="0"/>
              <a:t> includes social media applications in the social networking category. This makes </a:t>
            </a:r>
            <a:r>
              <a:rPr lang="en-US" sz="1400" dirty="0" err="1" smtClean="0"/>
              <a:t>Facebook</a:t>
            </a:r>
            <a:r>
              <a:rPr lang="en-US" sz="1400" dirty="0" smtClean="0"/>
              <a:t> users can have a bond / network with other users </a:t>
            </a:r>
            <a:r>
              <a:rPr lang="en-US" sz="1400" dirty="0" err="1" smtClean="0"/>
              <a:t>online.Facebook</a:t>
            </a:r>
            <a:r>
              <a:rPr lang="en-US" sz="1400" dirty="0" smtClean="0"/>
              <a:t> is a social networking website where users can join the community such as city, workplace, school, and region to connect and interact with other people (</a:t>
            </a:r>
            <a:r>
              <a:rPr lang="en-US" sz="1400" dirty="0" err="1" smtClean="0"/>
              <a:t>Eni</a:t>
            </a:r>
            <a:r>
              <a:rPr lang="en-US" sz="1400" dirty="0" smtClean="0"/>
              <a:t>, 2009). </a:t>
            </a:r>
            <a:r>
              <a:rPr lang="en-US" sz="1400" dirty="0" smtClean="0">
                <a:hlinkClick r:id="rId3"/>
              </a:rPr>
              <a:t>The Computer Language Company Inc.</a:t>
            </a:r>
            <a:r>
              <a:rPr lang="en-US" sz="1400" dirty="0" smtClean="0"/>
              <a:t> (2015) said that several facilities owned </a:t>
            </a:r>
            <a:r>
              <a:rPr lang="en-US" sz="1400" dirty="0" err="1" smtClean="0"/>
              <a:t>facebook</a:t>
            </a:r>
            <a:r>
              <a:rPr lang="en-US" sz="1400" dirty="0" smtClean="0"/>
              <a:t> is as follows:</a:t>
            </a:r>
            <a:endParaRPr lang="id-ID" sz="1400" dirty="0" smtClean="0"/>
          </a:p>
          <a:p>
            <a:pPr lvl="0"/>
            <a:r>
              <a:rPr lang="en-US" sz="1400" dirty="0" smtClean="0"/>
              <a:t>Timeline / Wall, News Feeds and Ticker</a:t>
            </a:r>
            <a:endParaRPr lang="id-ID" sz="1400" dirty="0" smtClean="0"/>
          </a:p>
          <a:p>
            <a:pPr lvl="0"/>
            <a:r>
              <a:rPr lang="en-US" sz="1400" dirty="0" smtClean="0"/>
              <a:t>Profiles, Pages and Groups</a:t>
            </a:r>
            <a:endParaRPr lang="id-ID" sz="1400" dirty="0" smtClean="0"/>
          </a:p>
          <a:p>
            <a:pPr lvl="0"/>
            <a:r>
              <a:rPr lang="en-US" sz="1400" dirty="0" smtClean="0"/>
              <a:t>Explosive Growth</a:t>
            </a:r>
            <a:endParaRPr lang="id-ID" sz="1400" dirty="0" smtClean="0"/>
          </a:p>
          <a:p>
            <a:pPr lvl="0"/>
            <a:r>
              <a:rPr lang="en-US" sz="1400" dirty="0" err="1" smtClean="0"/>
              <a:t>Facebook</a:t>
            </a:r>
            <a:r>
              <a:rPr lang="en-US" sz="1400" dirty="0" smtClean="0"/>
              <a:t> Platform</a:t>
            </a:r>
            <a:endParaRPr lang="id-ID" sz="14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642918"/>
            <a:ext cx="7000924" cy="2862322"/>
          </a:xfrm>
          <a:prstGeom prst="rect">
            <a:avLst/>
          </a:prstGeom>
          <a:noFill/>
        </p:spPr>
        <p:txBody>
          <a:bodyPr wrap="square" rtlCol="0">
            <a:spAutoFit/>
          </a:bodyPr>
          <a:lstStyle/>
          <a:p>
            <a:r>
              <a:rPr lang="en-US" b="1" dirty="0"/>
              <a:t>Knowledge and </a:t>
            </a:r>
            <a:r>
              <a:rPr lang="id-ID" b="1" dirty="0"/>
              <a:t>k</a:t>
            </a:r>
            <a:r>
              <a:rPr lang="en-US" b="1" dirty="0" err="1"/>
              <a:t>nowledge</a:t>
            </a:r>
            <a:r>
              <a:rPr lang="en-US" b="1" dirty="0"/>
              <a:t> </a:t>
            </a:r>
            <a:r>
              <a:rPr lang="id-ID" b="1" dirty="0"/>
              <a:t>m</a:t>
            </a:r>
            <a:r>
              <a:rPr lang="en-US" b="1" dirty="0" err="1"/>
              <a:t>anagement</a:t>
            </a:r>
            <a:r>
              <a:rPr lang="en-US" b="1" dirty="0"/>
              <a:t> </a:t>
            </a:r>
            <a:endParaRPr lang="id-ID" dirty="0"/>
          </a:p>
          <a:p>
            <a:r>
              <a:rPr lang="id-ID" dirty="0"/>
              <a:t>Knowledge is an impression in the minds of men as a result of the use of her senses and different beliefes, superstition, and misinformation (Soekanto, 1942). It is highly influenced by the intensity of attention and perception of the object (Notoatmodjo, 2005).</a:t>
            </a:r>
            <a:r>
              <a:rPr lang="id-ID" b="1" dirty="0"/>
              <a:t> </a:t>
            </a:r>
            <a:r>
              <a:rPr lang="id-ID" dirty="0"/>
              <a:t>Knowledge can also be defined as facts or information which we think is based on the premise that involves empirical testing (thought the observed phenomena directly) or based on the thought processes such as logical reasoning or problem solving (Basford, 2006). Divided into two forms of knowledge, tacit and explicit.</a:t>
            </a:r>
          </a:p>
        </p:txBody>
      </p:sp>
      <p:pic>
        <p:nvPicPr>
          <p:cNvPr id="7171" name="Picture 3" descr="data information knowledge pyramid"/>
          <p:cNvPicPr>
            <a:picLocks noChangeAspect="1" noChangeArrowheads="1"/>
          </p:cNvPicPr>
          <p:nvPr/>
        </p:nvPicPr>
        <p:blipFill>
          <a:blip r:embed="rId2"/>
          <a:srcRect/>
          <a:stretch>
            <a:fillRect/>
          </a:stretch>
        </p:blipFill>
        <p:spPr bwMode="auto">
          <a:xfrm>
            <a:off x="4407252" y="3500438"/>
            <a:ext cx="4736748" cy="2738433"/>
          </a:xfrm>
          <a:prstGeom prst="rect">
            <a:avLst/>
          </a:prstGeom>
          <a:noFill/>
        </p:spPr>
      </p:pic>
      <p:sp>
        <p:nvSpPr>
          <p:cNvPr id="5" name="Rectangle 4"/>
          <p:cNvSpPr/>
          <p:nvPr/>
        </p:nvSpPr>
        <p:spPr>
          <a:xfrm>
            <a:off x="0" y="3500438"/>
            <a:ext cx="4429124" cy="2714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71480"/>
            <a:ext cx="5214974" cy="5262979"/>
          </a:xfrm>
          <a:prstGeom prst="rect">
            <a:avLst/>
          </a:prstGeom>
          <a:noFill/>
        </p:spPr>
        <p:txBody>
          <a:bodyPr wrap="square" rtlCol="0">
            <a:spAutoFit/>
          </a:bodyPr>
          <a:lstStyle/>
          <a:p>
            <a:r>
              <a:rPr lang="en-US" sz="1600" dirty="0" smtClean="0"/>
              <a:t>There are different notions of knowledge management. This occurs due to the breadth and diversity of scientific approaches to experts in view knowledge management. Knowledge management includes several scientific disciplines, including: organizational sciences, the science of logic, linguistics and computational linguistics, knowledge-based information technology systems, documents and data information management, support performance electronic systems and database technology, information and library science, technical writing and journalism, anthropology and sociology, education and training, storytelling and communication research, such collaboration is supported by computer technology and groupware collaborative work, as well as intranets, extranets, portals and other web technologies </a:t>
            </a:r>
            <a:r>
              <a:rPr lang="id-ID" sz="1600" dirty="0" smtClean="0"/>
              <a:t>(</a:t>
            </a:r>
            <a:r>
              <a:rPr lang="en-US" sz="1600" dirty="0" err="1" smtClean="0"/>
              <a:t>Dalkir</a:t>
            </a:r>
            <a:r>
              <a:rPr lang="en-US" sz="1600" dirty="0" smtClean="0"/>
              <a:t>, 2005</a:t>
            </a:r>
            <a:r>
              <a:rPr lang="id-ID" sz="1600" dirty="0" smtClean="0"/>
              <a:t>)</a:t>
            </a:r>
            <a:r>
              <a:rPr lang="en-US" sz="1600" dirty="0" smtClean="0"/>
              <a:t>.</a:t>
            </a:r>
            <a:endParaRPr lang="id-ID" sz="1600" dirty="0" smtClean="0"/>
          </a:p>
          <a:p>
            <a:r>
              <a:rPr lang="id-ID" sz="1600" dirty="0" smtClean="0"/>
              <a:t>more comprehensive regarding knowledge management, which according to most practitioners and professionals, knowledge management is defined as a way of treating tacit and  explicit knowledge  in creating a value to the organization (Dalkir, 2005).</a:t>
            </a:r>
          </a:p>
          <a:p>
            <a:endParaRPr lang="id-ID" sz="1600"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el.png"/>
          <p:cNvPicPr>
            <a:picLocks noChangeAspect="1"/>
          </p:cNvPicPr>
          <p:nvPr/>
        </p:nvPicPr>
        <p:blipFill>
          <a:blip r:embed="rId2" cstate="print"/>
          <a:stretch>
            <a:fillRect/>
          </a:stretch>
        </p:blipFill>
        <p:spPr>
          <a:xfrm>
            <a:off x="785786" y="214290"/>
            <a:ext cx="7500989" cy="6286544"/>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571480"/>
            <a:ext cx="8072494" cy="5755422"/>
          </a:xfrm>
          <a:prstGeom prst="rect">
            <a:avLst/>
          </a:prstGeom>
          <a:noFill/>
        </p:spPr>
        <p:txBody>
          <a:bodyPr wrap="square" rtlCol="0">
            <a:spAutoFit/>
          </a:bodyPr>
          <a:lstStyle/>
          <a:p>
            <a:r>
              <a:rPr lang="id-ID" sz="1600" dirty="0" smtClean="0"/>
              <a:t>The </a:t>
            </a:r>
            <a:r>
              <a:rPr lang="id-ID" sz="1600" dirty="0"/>
              <a:t>research method is basically a scientific way to get data with a specific purpose and usefulness (Sugiyono, 2009). In this study, researchers used a qualitative research method approach in order to understand in depth the role of Facebook as a tool to support knowledge management at the Institute of Rifka Annisa. The qualitative method is a method used to examine the condition of the object that is natural, (as his opponent experiment) where the researcher is a key instrument, data collection techniques as triangulation (combined), data analysis is inductive, and qualitative research results further emphasize the significance of generalization (Sugiyono, 2009</a:t>
            </a:r>
            <a:r>
              <a:rPr lang="id-ID" sz="1600" dirty="0" smtClean="0"/>
              <a:t>).</a:t>
            </a:r>
          </a:p>
          <a:p>
            <a:endParaRPr lang="id-ID" sz="1600" dirty="0"/>
          </a:p>
          <a:p>
            <a:r>
              <a:rPr lang="id-ID" sz="1600" dirty="0"/>
              <a:t>The main data sources in qualitative research is that the words and actions rest is additional data such as documents and others. Where the research data obtained through two sources of data: 1)primary data source that directly provide data to data collectors(Sugiyono, 2009). Data obtained directly from interviews obtained from sources or informants who are considered potentially useful in providing relevant information. The primary data is merely the expression of a manager facebook Rifka Annisa WCC and facebook followers Rifka Annisa WCC, both oral and written. 2)Secondary data sources are data sources that do not provide information directly to the data collector</a:t>
            </a:r>
            <a:r>
              <a:rPr lang="id-ID" sz="1600" dirty="0" smtClean="0"/>
              <a:t>.</a:t>
            </a:r>
          </a:p>
          <a:p>
            <a:endParaRPr lang="id-ID" sz="1600" dirty="0" smtClean="0"/>
          </a:p>
          <a:p>
            <a:r>
              <a:rPr lang="id-ID" sz="1600" dirty="0"/>
              <a:t>Data analysis techniques used in this research is the analysis of the data during field model of Miles and Huberman. Qualitative data analysis using words that are always arranged in an expanded text or described(Sugiyono, 2012). The activities of qualitative data analysis model of Miles and Huberman includes data reduction, data display, and Conclusions drawing / verification(Sugiyono, 2009).</a:t>
            </a:r>
          </a:p>
        </p:txBody>
      </p:sp>
      <p:sp>
        <p:nvSpPr>
          <p:cNvPr id="3" name="Rectangle 3"/>
          <p:cNvSpPr>
            <a:spLocks noChangeArrowheads="1"/>
          </p:cNvSpPr>
          <p:nvPr/>
        </p:nvSpPr>
        <p:spPr bwMode="auto">
          <a:xfrm>
            <a:off x="0" y="-142900"/>
            <a:ext cx="3714744" cy="646331"/>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d-ID" sz="3600" b="1" dirty="0" smtClean="0">
                <a:solidFill>
                  <a:schemeClr val="bg1"/>
                </a:solidFill>
              </a:rPr>
              <a:t>Methodology</a:t>
            </a:r>
            <a:endParaRPr kumimoji="0" lang="id-ID" sz="3600" b="0" u="none" strike="noStrike" cap="none" normalizeH="0" baseline="0" dirty="0" smtClean="0">
              <a:ln>
                <a:noFill/>
              </a:ln>
              <a:solidFill>
                <a:schemeClr val="bg1"/>
              </a:solidFill>
              <a:effectLst/>
              <a:latin typeface="Century Gothic"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642918"/>
            <a:ext cx="5072098" cy="5632311"/>
          </a:xfrm>
          <a:prstGeom prst="rect">
            <a:avLst/>
          </a:prstGeom>
          <a:noFill/>
        </p:spPr>
        <p:txBody>
          <a:bodyPr wrap="square" rtlCol="0">
            <a:spAutoFit/>
          </a:bodyPr>
          <a:lstStyle/>
          <a:p>
            <a:pPr lvl="0"/>
            <a:r>
              <a:rPr lang="en-US" b="1" dirty="0"/>
              <a:t>Overview </a:t>
            </a:r>
            <a:r>
              <a:rPr lang="en-US" b="1" dirty="0" err="1"/>
              <a:t>Rifka</a:t>
            </a:r>
            <a:r>
              <a:rPr lang="en-US" b="1" dirty="0"/>
              <a:t> </a:t>
            </a:r>
            <a:r>
              <a:rPr lang="en-US" b="1" dirty="0" err="1"/>
              <a:t>Annisa</a:t>
            </a:r>
            <a:endParaRPr lang="id-ID" dirty="0"/>
          </a:p>
          <a:p>
            <a:r>
              <a:rPr lang="id-ID" dirty="0"/>
              <a:t>Rifka Annisa which means 'Friends of Women' is a non-governmental organization committed to the elimination of violence against women(Rifka Annisa, 2015). Founded on August 26, 1993, the organization initiated by several women activists: Suwarni Angesti Rahayu, Sri Kusyuniati, Latifah Iskandar, Desti Murdijana, Sitoresmi Prabuningrat and Musrini Daruslan. Rifka Annisa present because deep concern at the tendency of patriarchal culture that on the one hand strengthen the position of men but on the other hand to weaken the position of women. As a result, women are vulnerable to violence, whether physical, psychological, economic, social, and sexual abuse as abuse and rape. The extent of gender-based violence that emerged in the community encouraged us to do work for the elimination of violence against women. Rifka Annisa believes that violence against women occurs due to various factors are mutually supportive.</a:t>
            </a:r>
          </a:p>
        </p:txBody>
      </p:sp>
      <p:sp>
        <p:nvSpPr>
          <p:cNvPr id="3" name="Rectangle 3"/>
          <p:cNvSpPr>
            <a:spLocks noChangeArrowheads="1"/>
          </p:cNvSpPr>
          <p:nvPr/>
        </p:nvSpPr>
        <p:spPr bwMode="auto">
          <a:xfrm>
            <a:off x="0" y="-142900"/>
            <a:ext cx="3714744" cy="646331"/>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id-ID" sz="3600" b="1" dirty="0" smtClean="0">
                <a:solidFill>
                  <a:schemeClr val="bg1"/>
                </a:solidFill>
              </a:rPr>
              <a:t>Discussion</a:t>
            </a:r>
            <a:endParaRPr kumimoji="0" lang="id-ID" sz="3600" b="0" u="none" strike="noStrike" cap="none" normalizeH="0" baseline="0" dirty="0" smtClean="0">
              <a:ln>
                <a:noFill/>
              </a:ln>
              <a:solidFill>
                <a:schemeClr val="bg1"/>
              </a:solidFill>
              <a:effectLst/>
              <a:latin typeface="Century Gothic"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2050</Words>
  <Application>Microsoft Office PowerPoint</Application>
  <PresentationFormat>On-screen Show (4:3)</PresentationFormat>
  <Paragraphs>72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 for Support Knowlegde Management at Rifka Annisa Women’s Crisis Center Fuad Wahyu Prabowo fwahyup@gmail.com</dc:title>
  <dc:creator>HPMini</dc:creator>
  <cp:lastModifiedBy>HPMini</cp:lastModifiedBy>
  <cp:revision>35</cp:revision>
  <dcterms:created xsi:type="dcterms:W3CDTF">2017-05-09T20:25:01Z</dcterms:created>
  <dcterms:modified xsi:type="dcterms:W3CDTF">2017-05-10T05:32:55Z</dcterms:modified>
</cp:coreProperties>
</file>