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6" r:id="rId3"/>
    <p:sldId id="261" r:id="rId4"/>
    <p:sldId id="278" r:id="rId5"/>
    <p:sldId id="273" r:id="rId6"/>
    <p:sldId id="271" r:id="rId7"/>
    <p:sldId id="263" r:id="rId8"/>
    <p:sldId id="268" r:id="rId9"/>
    <p:sldId id="279" r:id="rId10"/>
    <p:sldId id="269" r:id="rId11"/>
    <p:sldId id="267" r:id="rId12"/>
    <p:sldId id="264" r:id="rId13"/>
    <p:sldId id="265" r:id="rId14"/>
    <p:sldId id="266" r:id="rId15"/>
    <p:sldId id="272" r:id="rId16"/>
    <p:sldId id="275" r:id="rId17"/>
    <p:sldId id="276" r:id="rId18"/>
    <p:sldId id="280" r:id="rId19"/>
    <p:sldId id="281" r:id="rId20"/>
    <p:sldId id="270" r:id="rId21"/>
    <p:sldId id="274" r:id="rId22"/>
    <p:sldId id="28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a:srgbClr val="CC3300"/>
    <a:srgbClr val="666699"/>
    <a:srgbClr val="FFCC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65" autoAdjust="0"/>
    <p:restoredTop sz="94660"/>
  </p:normalViewPr>
  <p:slideViewPr>
    <p:cSldViewPr snapToGrid="0">
      <p:cViewPr varScale="1">
        <p:scale>
          <a:sx n="70" d="100"/>
          <a:sy n="70" d="100"/>
        </p:scale>
        <p:origin x="55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852C87-1D6F-4362-B24F-30E0E7BBCAFB}"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AD386615-30AD-4DCE-B2C8-19FE97EDE80C}">
      <dgm:prSet phldrT="[Text]"/>
      <dgm:spPr/>
      <dgm:t>
        <a:bodyPr/>
        <a:lstStyle/>
        <a:p>
          <a:r>
            <a:rPr lang="en-US" dirty="0"/>
            <a:t>Qualitative Method</a:t>
          </a:r>
        </a:p>
      </dgm:t>
    </dgm:pt>
    <dgm:pt modelId="{A38310F9-4E9E-4F0C-8BEF-F6E3DD2675FC}" type="parTrans" cxnId="{0EE5DA97-54EE-4806-8030-0C45F8FF2A08}">
      <dgm:prSet/>
      <dgm:spPr/>
      <dgm:t>
        <a:bodyPr/>
        <a:lstStyle/>
        <a:p>
          <a:endParaRPr lang="en-US"/>
        </a:p>
      </dgm:t>
    </dgm:pt>
    <dgm:pt modelId="{8C88AF49-7922-4645-AA39-2FC1C159022D}" type="sibTrans" cxnId="{0EE5DA97-54EE-4806-8030-0C45F8FF2A08}">
      <dgm:prSet/>
      <dgm:spPr/>
      <dgm:t>
        <a:bodyPr/>
        <a:lstStyle/>
        <a:p>
          <a:endParaRPr lang="en-US"/>
        </a:p>
      </dgm:t>
    </dgm:pt>
    <dgm:pt modelId="{71395911-E6ED-40E1-BA27-E837F472C7FA}">
      <dgm:prSet phldrT="[Text]"/>
      <dgm:spPr/>
      <dgm:t>
        <a:bodyPr/>
        <a:lstStyle/>
        <a:p>
          <a:r>
            <a:rPr lang="en-US" dirty="0"/>
            <a:t>Observation</a:t>
          </a:r>
        </a:p>
      </dgm:t>
    </dgm:pt>
    <dgm:pt modelId="{E052B2EF-9CC1-4232-A378-8A22D8BB75CB}" type="parTrans" cxnId="{77B4AA48-6EE4-4A08-9EEC-9B7DDCA330A0}">
      <dgm:prSet/>
      <dgm:spPr/>
      <dgm:t>
        <a:bodyPr/>
        <a:lstStyle/>
        <a:p>
          <a:endParaRPr lang="en-US"/>
        </a:p>
      </dgm:t>
    </dgm:pt>
    <dgm:pt modelId="{5F8889F4-FDF4-4FEA-B5AE-E9D8E80D990C}" type="sibTrans" cxnId="{77B4AA48-6EE4-4A08-9EEC-9B7DDCA330A0}">
      <dgm:prSet/>
      <dgm:spPr/>
      <dgm:t>
        <a:bodyPr/>
        <a:lstStyle/>
        <a:p>
          <a:endParaRPr lang="en-US"/>
        </a:p>
      </dgm:t>
    </dgm:pt>
    <dgm:pt modelId="{5CF63D40-9C8C-4F4B-8A04-F6579E7D4F77}">
      <dgm:prSet phldrT="[Text]"/>
      <dgm:spPr/>
      <dgm:t>
        <a:bodyPr/>
        <a:lstStyle/>
        <a:p>
          <a:r>
            <a:rPr lang="en-US" dirty="0"/>
            <a:t>Interview</a:t>
          </a:r>
        </a:p>
      </dgm:t>
    </dgm:pt>
    <dgm:pt modelId="{2A65D168-6D26-49A1-8E52-411152E8B5E5}" type="parTrans" cxnId="{8C3E61FE-B2E6-4E87-B0E4-9FBF7AFFAA58}">
      <dgm:prSet/>
      <dgm:spPr/>
      <dgm:t>
        <a:bodyPr/>
        <a:lstStyle/>
        <a:p>
          <a:endParaRPr lang="en-US"/>
        </a:p>
      </dgm:t>
    </dgm:pt>
    <dgm:pt modelId="{C02F9141-4B5A-4360-9F47-65B085561390}" type="sibTrans" cxnId="{8C3E61FE-B2E6-4E87-B0E4-9FBF7AFFAA58}">
      <dgm:prSet/>
      <dgm:spPr/>
      <dgm:t>
        <a:bodyPr/>
        <a:lstStyle/>
        <a:p>
          <a:endParaRPr lang="en-US"/>
        </a:p>
      </dgm:t>
    </dgm:pt>
    <dgm:pt modelId="{B15B5FC7-432C-4BDF-9F30-D69A392E3FDD}" type="pres">
      <dgm:prSet presAssocID="{B7852C87-1D6F-4362-B24F-30E0E7BBCAFB}" presName="Name0" presStyleCnt="0">
        <dgm:presLayoutVars>
          <dgm:dir/>
          <dgm:resizeHandles val="exact"/>
        </dgm:presLayoutVars>
      </dgm:prSet>
      <dgm:spPr/>
    </dgm:pt>
    <dgm:pt modelId="{B99D0586-9BCF-4E8C-8911-6D4B2055EEA0}" type="pres">
      <dgm:prSet presAssocID="{AD386615-30AD-4DCE-B2C8-19FE97EDE80C}" presName="composite" presStyleCnt="0"/>
      <dgm:spPr/>
    </dgm:pt>
    <dgm:pt modelId="{34A2E3DE-2425-4D56-B65B-734263CFC4FA}" type="pres">
      <dgm:prSet presAssocID="{AD386615-30AD-4DCE-B2C8-19FE97EDE80C}" presName="bgChev" presStyleLbl="node1" presStyleIdx="0" presStyleCnt="3"/>
      <dgm:spPr/>
    </dgm:pt>
    <dgm:pt modelId="{548CEE37-2DBB-412F-A27A-2D4163B1C9DC}" type="pres">
      <dgm:prSet presAssocID="{AD386615-30AD-4DCE-B2C8-19FE97EDE80C}" presName="txNode" presStyleLbl="fgAcc1" presStyleIdx="0" presStyleCnt="3">
        <dgm:presLayoutVars>
          <dgm:bulletEnabled val="1"/>
        </dgm:presLayoutVars>
      </dgm:prSet>
      <dgm:spPr/>
    </dgm:pt>
    <dgm:pt modelId="{844C5EB3-5798-4B2E-B8BB-668AA630A941}" type="pres">
      <dgm:prSet presAssocID="{8C88AF49-7922-4645-AA39-2FC1C159022D}" presName="compositeSpace" presStyleCnt="0"/>
      <dgm:spPr/>
    </dgm:pt>
    <dgm:pt modelId="{94C9DF22-2969-493F-8C89-F1E6E3846E90}" type="pres">
      <dgm:prSet presAssocID="{71395911-E6ED-40E1-BA27-E837F472C7FA}" presName="composite" presStyleCnt="0"/>
      <dgm:spPr/>
    </dgm:pt>
    <dgm:pt modelId="{0C652F52-8A9A-4B3F-B8EF-3CD033A36813}" type="pres">
      <dgm:prSet presAssocID="{71395911-E6ED-40E1-BA27-E837F472C7FA}" presName="bgChev" presStyleLbl="node1" presStyleIdx="1" presStyleCnt="3"/>
      <dgm:spPr/>
    </dgm:pt>
    <dgm:pt modelId="{BB32C3AD-DC01-40D7-874A-166BF00262F0}" type="pres">
      <dgm:prSet presAssocID="{71395911-E6ED-40E1-BA27-E837F472C7FA}" presName="txNode" presStyleLbl="fgAcc1" presStyleIdx="1" presStyleCnt="3">
        <dgm:presLayoutVars>
          <dgm:bulletEnabled val="1"/>
        </dgm:presLayoutVars>
      </dgm:prSet>
      <dgm:spPr/>
    </dgm:pt>
    <dgm:pt modelId="{41D0B874-D9FE-4CFE-9920-585AC2A46819}" type="pres">
      <dgm:prSet presAssocID="{5F8889F4-FDF4-4FEA-B5AE-E9D8E80D990C}" presName="compositeSpace" presStyleCnt="0"/>
      <dgm:spPr/>
    </dgm:pt>
    <dgm:pt modelId="{5D37C4BA-D01A-46C6-AC86-3F876BD1FDF5}" type="pres">
      <dgm:prSet presAssocID="{5CF63D40-9C8C-4F4B-8A04-F6579E7D4F77}" presName="composite" presStyleCnt="0"/>
      <dgm:spPr/>
    </dgm:pt>
    <dgm:pt modelId="{2DF18E58-936E-407B-99BF-C4214874AC62}" type="pres">
      <dgm:prSet presAssocID="{5CF63D40-9C8C-4F4B-8A04-F6579E7D4F77}" presName="bgChev" presStyleLbl="node1" presStyleIdx="2" presStyleCnt="3"/>
      <dgm:spPr/>
    </dgm:pt>
    <dgm:pt modelId="{73C03B51-4E23-46BE-8D6A-C9BFD4572A12}" type="pres">
      <dgm:prSet presAssocID="{5CF63D40-9C8C-4F4B-8A04-F6579E7D4F77}" presName="txNode" presStyleLbl="fgAcc1" presStyleIdx="2" presStyleCnt="3">
        <dgm:presLayoutVars>
          <dgm:bulletEnabled val="1"/>
        </dgm:presLayoutVars>
      </dgm:prSet>
      <dgm:spPr/>
    </dgm:pt>
  </dgm:ptLst>
  <dgm:cxnLst>
    <dgm:cxn modelId="{8C3E61FE-B2E6-4E87-B0E4-9FBF7AFFAA58}" srcId="{B7852C87-1D6F-4362-B24F-30E0E7BBCAFB}" destId="{5CF63D40-9C8C-4F4B-8A04-F6579E7D4F77}" srcOrd="2" destOrd="0" parTransId="{2A65D168-6D26-49A1-8E52-411152E8B5E5}" sibTransId="{C02F9141-4B5A-4360-9F47-65B085561390}"/>
    <dgm:cxn modelId="{9E0BA55D-3F74-493C-848B-7857CC6B036C}" type="presOf" srcId="{5CF63D40-9C8C-4F4B-8A04-F6579E7D4F77}" destId="{73C03B51-4E23-46BE-8D6A-C9BFD4572A12}" srcOrd="0" destOrd="0" presId="urn:microsoft.com/office/officeart/2005/8/layout/chevronAccent+Icon"/>
    <dgm:cxn modelId="{BB989EF7-28CA-432E-99FA-ACB7C8CB48D3}" type="presOf" srcId="{B7852C87-1D6F-4362-B24F-30E0E7BBCAFB}" destId="{B15B5FC7-432C-4BDF-9F30-D69A392E3FDD}" srcOrd="0" destOrd="0" presId="urn:microsoft.com/office/officeart/2005/8/layout/chevronAccent+Icon"/>
    <dgm:cxn modelId="{77B4AA48-6EE4-4A08-9EEC-9B7DDCA330A0}" srcId="{B7852C87-1D6F-4362-B24F-30E0E7BBCAFB}" destId="{71395911-E6ED-40E1-BA27-E837F472C7FA}" srcOrd="1" destOrd="0" parTransId="{E052B2EF-9CC1-4232-A378-8A22D8BB75CB}" sibTransId="{5F8889F4-FDF4-4FEA-B5AE-E9D8E80D990C}"/>
    <dgm:cxn modelId="{FA6144B8-565A-423D-95A9-A3FB2A6C81C8}" type="presOf" srcId="{AD386615-30AD-4DCE-B2C8-19FE97EDE80C}" destId="{548CEE37-2DBB-412F-A27A-2D4163B1C9DC}" srcOrd="0" destOrd="0" presId="urn:microsoft.com/office/officeart/2005/8/layout/chevronAccent+Icon"/>
    <dgm:cxn modelId="{0EE5DA97-54EE-4806-8030-0C45F8FF2A08}" srcId="{B7852C87-1D6F-4362-B24F-30E0E7BBCAFB}" destId="{AD386615-30AD-4DCE-B2C8-19FE97EDE80C}" srcOrd="0" destOrd="0" parTransId="{A38310F9-4E9E-4F0C-8BEF-F6E3DD2675FC}" sibTransId="{8C88AF49-7922-4645-AA39-2FC1C159022D}"/>
    <dgm:cxn modelId="{44C9A473-F523-45E2-B6D7-711666DE4B78}" type="presOf" srcId="{71395911-E6ED-40E1-BA27-E837F472C7FA}" destId="{BB32C3AD-DC01-40D7-874A-166BF00262F0}" srcOrd="0" destOrd="0" presId="urn:microsoft.com/office/officeart/2005/8/layout/chevronAccent+Icon"/>
    <dgm:cxn modelId="{670EFD57-C785-4A28-BDC5-5094E78470D7}" type="presParOf" srcId="{B15B5FC7-432C-4BDF-9F30-D69A392E3FDD}" destId="{B99D0586-9BCF-4E8C-8911-6D4B2055EEA0}" srcOrd="0" destOrd="0" presId="urn:microsoft.com/office/officeart/2005/8/layout/chevronAccent+Icon"/>
    <dgm:cxn modelId="{23C3F4C2-D5BC-4341-B566-91DD036ED740}" type="presParOf" srcId="{B99D0586-9BCF-4E8C-8911-6D4B2055EEA0}" destId="{34A2E3DE-2425-4D56-B65B-734263CFC4FA}" srcOrd="0" destOrd="0" presId="urn:microsoft.com/office/officeart/2005/8/layout/chevronAccent+Icon"/>
    <dgm:cxn modelId="{9AD1A83E-AE6B-4632-BED0-385A2185C8B2}" type="presParOf" srcId="{B99D0586-9BCF-4E8C-8911-6D4B2055EEA0}" destId="{548CEE37-2DBB-412F-A27A-2D4163B1C9DC}" srcOrd="1" destOrd="0" presId="urn:microsoft.com/office/officeart/2005/8/layout/chevronAccent+Icon"/>
    <dgm:cxn modelId="{4B43C71A-B8CC-4C04-882B-88D45F89B8B0}" type="presParOf" srcId="{B15B5FC7-432C-4BDF-9F30-D69A392E3FDD}" destId="{844C5EB3-5798-4B2E-B8BB-668AA630A941}" srcOrd="1" destOrd="0" presId="urn:microsoft.com/office/officeart/2005/8/layout/chevronAccent+Icon"/>
    <dgm:cxn modelId="{AF2109C7-2BEF-4AB9-877F-0112CAC4144B}" type="presParOf" srcId="{B15B5FC7-432C-4BDF-9F30-D69A392E3FDD}" destId="{94C9DF22-2969-493F-8C89-F1E6E3846E90}" srcOrd="2" destOrd="0" presId="urn:microsoft.com/office/officeart/2005/8/layout/chevronAccent+Icon"/>
    <dgm:cxn modelId="{5F101674-5349-4802-A244-900FC938FD51}" type="presParOf" srcId="{94C9DF22-2969-493F-8C89-F1E6E3846E90}" destId="{0C652F52-8A9A-4B3F-B8EF-3CD033A36813}" srcOrd="0" destOrd="0" presId="urn:microsoft.com/office/officeart/2005/8/layout/chevronAccent+Icon"/>
    <dgm:cxn modelId="{3ECEF8D0-D65B-4307-8F01-AE24F33B9126}" type="presParOf" srcId="{94C9DF22-2969-493F-8C89-F1E6E3846E90}" destId="{BB32C3AD-DC01-40D7-874A-166BF00262F0}" srcOrd="1" destOrd="0" presId="urn:microsoft.com/office/officeart/2005/8/layout/chevronAccent+Icon"/>
    <dgm:cxn modelId="{D225F325-A1DA-4E92-A3EA-1D751BC7C9B7}" type="presParOf" srcId="{B15B5FC7-432C-4BDF-9F30-D69A392E3FDD}" destId="{41D0B874-D9FE-4CFE-9920-585AC2A46819}" srcOrd="3" destOrd="0" presId="urn:microsoft.com/office/officeart/2005/8/layout/chevronAccent+Icon"/>
    <dgm:cxn modelId="{41AC3605-B2B0-4C8F-B04B-AF83E06861EA}" type="presParOf" srcId="{B15B5FC7-432C-4BDF-9F30-D69A392E3FDD}" destId="{5D37C4BA-D01A-46C6-AC86-3F876BD1FDF5}" srcOrd="4" destOrd="0" presId="urn:microsoft.com/office/officeart/2005/8/layout/chevronAccent+Icon"/>
    <dgm:cxn modelId="{3718CB1A-95FC-4A07-88E8-3B4851CCEE9B}" type="presParOf" srcId="{5D37C4BA-D01A-46C6-AC86-3F876BD1FDF5}" destId="{2DF18E58-936E-407B-99BF-C4214874AC62}" srcOrd="0" destOrd="0" presId="urn:microsoft.com/office/officeart/2005/8/layout/chevronAccent+Icon"/>
    <dgm:cxn modelId="{FE90CD0C-AD5D-4222-9871-2482656BBE5C}" type="presParOf" srcId="{5D37C4BA-D01A-46C6-AC86-3F876BD1FDF5}" destId="{73C03B51-4E23-46BE-8D6A-C9BFD4572A12}" srcOrd="1" destOrd="0" presId="urn:microsoft.com/office/officeart/2005/8/layout/chevronAccent+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7852C87-1D6F-4362-B24F-30E0E7BBCAFB}"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B15B5FC7-432C-4BDF-9F30-D69A392E3FDD}" type="pres">
      <dgm:prSet presAssocID="{B7852C87-1D6F-4362-B24F-30E0E7BBCAFB}" presName="Name0" presStyleCnt="0">
        <dgm:presLayoutVars>
          <dgm:dir/>
          <dgm:resizeHandles val="exact"/>
        </dgm:presLayoutVars>
      </dgm:prSet>
      <dgm:spPr/>
    </dgm:pt>
  </dgm:ptLst>
  <dgm:cxnLst>
    <dgm:cxn modelId="{BB989EF7-28CA-432E-99FA-ACB7C8CB48D3}" type="presOf" srcId="{B7852C87-1D6F-4362-B24F-30E0E7BBCAFB}" destId="{B15B5FC7-432C-4BDF-9F30-D69A392E3FDD}" srcOrd="0" destOrd="0" presId="urn:microsoft.com/office/officeart/2005/8/layout/chevronAccent+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852C87-1D6F-4362-B24F-30E0E7BBCAFB}"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B15B5FC7-432C-4BDF-9F30-D69A392E3FDD}" type="pres">
      <dgm:prSet presAssocID="{B7852C87-1D6F-4362-B24F-30E0E7BBCAFB}" presName="Name0" presStyleCnt="0">
        <dgm:presLayoutVars>
          <dgm:dir/>
          <dgm:resizeHandles val="exact"/>
        </dgm:presLayoutVars>
      </dgm:prSet>
      <dgm:spPr/>
    </dgm:pt>
  </dgm:ptLst>
  <dgm:cxnLst>
    <dgm:cxn modelId="{BB989EF7-28CA-432E-99FA-ACB7C8CB48D3}" type="presOf" srcId="{B7852C87-1D6F-4362-B24F-30E0E7BBCAFB}" destId="{B15B5FC7-432C-4BDF-9F30-D69A392E3FDD}" srcOrd="0" destOrd="0" presId="urn:microsoft.com/office/officeart/2005/8/layout/chevronAccent+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852C87-1D6F-4362-B24F-30E0E7BBCAFB}"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B15B5FC7-432C-4BDF-9F30-D69A392E3FDD}" type="pres">
      <dgm:prSet presAssocID="{B7852C87-1D6F-4362-B24F-30E0E7BBCAFB}" presName="Name0" presStyleCnt="0">
        <dgm:presLayoutVars>
          <dgm:dir/>
          <dgm:resizeHandles val="exact"/>
        </dgm:presLayoutVars>
      </dgm:prSet>
      <dgm:spPr/>
    </dgm:pt>
  </dgm:ptLst>
  <dgm:cxnLst>
    <dgm:cxn modelId="{BB989EF7-28CA-432E-99FA-ACB7C8CB48D3}" type="presOf" srcId="{B7852C87-1D6F-4362-B24F-30E0E7BBCAFB}" destId="{B15B5FC7-432C-4BDF-9F30-D69A392E3FDD}" srcOrd="0" destOrd="0" presId="urn:microsoft.com/office/officeart/2005/8/layout/chevronAccent+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B8F059-06F0-4DD5-BB42-9B9DE6B8BD06}" type="doc">
      <dgm:prSet loTypeId="urn:microsoft.com/office/officeart/2005/8/layout/bProcess3" loCatId="process" qsTypeId="urn:microsoft.com/office/officeart/2005/8/quickstyle/simple3" qsCatId="simple" csTypeId="urn:microsoft.com/office/officeart/2005/8/colors/colorful4" csCatId="colorful" phldr="1"/>
      <dgm:spPr/>
      <dgm:t>
        <a:bodyPr/>
        <a:lstStyle/>
        <a:p>
          <a:endParaRPr lang="en-US"/>
        </a:p>
      </dgm:t>
    </dgm:pt>
    <dgm:pt modelId="{EF4400E1-A36A-44E3-BD62-DCA3E482B4CE}">
      <dgm:prSet phldrT="[Text]"/>
      <dgm:spPr/>
      <dgm:t>
        <a:bodyPr/>
        <a:lstStyle/>
        <a:p>
          <a:r>
            <a:rPr lang="en-US" dirty="0"/>
            <a:t>Low</a:t>
          </a:r>
          <a:r>
            <a:rPr lang="en-US" baseline="0" dirty="0"/>
            <a:t> reading culture</a:t>
          </a:r>
          <a:endParaRPr lang="en-US" dirty="0"/>
        </a:p>
      </dgm:t>
    </dgm:pt>
    <dgm:pt modelId="{EE4DDB8D-0D6C-4CA1-9345-DEAA241E71D4}" type="parTrans" cxnId="{A840689C-C44B-4A74-9B80-6620E28AAE39}">
      <dgm:prSet/>
      <dgm:spPr/>
      <dgm:t>
        <a:bodyPr/>
        <a:lstStyle/>
        <a:p>
          <a:endParaRPr lang="en-US"/>
        </a:p>
      </dgm:t>
    </dgm:pt>
    <dgm:pt modelId="{6E1EB9F3-4152-487B-A53F-895ECAC4B593}" type="sibTrans" cxnId="{A840689C-C44B-4A74-9B80-6620E28AAE39}">
      <dgm:prSet>
        <dgm:style>
          <a:lnRef idx="1">
            <a:schemeClr val="dk1"/>
          </a:lnRef>
          <a:fillRef idx="0">
            <a:schemeClr val="dk1"/>
          </a:fillRef>
          <a:effectRef idx="0">
            <a:schemeClr val="dk1"/>
          </a:effectRef>
          <a:fontRef idx="minor">
            <a:schemeClr val="tx1"/>
          </a:fontRef>
        </dgm:style>
      </dgm:prSet>
      <dgm:spPr/>
      <dgm:t>
        <a:bodyPr/>
        <a:lstStyle/>
        <a:p>
          <a:endParaRPr lang="en-US"/>
        </a:p>
      </dgm:t>
    </dgm:pt>
    <dgm:pt modelId="{3A271873-820C-4089-A17E-932D26526F53}">
      <dgm:prSet phldrT="[Text]"/>
      <dgm:spPr/>
      <dgm:t>
        <a:bodyPr/>
        <a:lstStyle/>
        <a:p>
          <a:r>
            <a:rPr lang="en-US" dirty="0"/>
            <a:t>Special library attempts to improve reading culture in Indonesia</a:t>
          </a:r>
        </a:p>
      </dgm:t>
    </dgm:pt>
    <dgm:pt modelId="{A77D6391-8CB5-4844-8DB9-60C252DB827C}" type="parTrans" cxnId="{AE70A2FB-9A8F-4085-9E80-433A082A3E28}">
      <dgm:prSet/>
      <dgm:spPr/>
      <dgm:t>
        <a:bodyPr/>
        <a:lstStyle/>
        <a:p>
          <a:endParaRPr lang="en-US"/>
        </a:p>
      </dgm:t>
    </dgm:pt>
    <dgm:pt modelId="{1978B970-2230-48F5-83CF-2E994B3CEDB8}" type="sibTrans" cxnId="{AE70A2FB-9A8F-4085-9E80-433A082A3E28}">
      <dgm:prSet>
        <dgm:style>
          <a:lnRef idx="1">
            <a:schemeClr val="dk1"/>
          </a:lnRef>
          <a:fillRef idx="0">
            <a:schemeClr val="dk1"/>
          </a:fillRef>
          <a:effectRef idx="0">
            <a:schemeClr val="dk1"/>
          </a:effectRef>
          <a:fontRef idx="minor">
            <a:schemeClr val="tx1"/>
          </a:fontRef>
        </dgm:style>
      </dgm:prSet>
      <dgm:spPr/>
      <dgm:t>
        <a:bodyPr/>
        <a:lstStyle/>
        <a:p>
          <a:endParaRPr lang="en-US"/>
        </a:p>
      </dgm:t>
    </dgm:pt>
    <dgm:pt modelId="{81170A15-DA1A-4812-82CF-28BEA62D9CA9}">
      <dgm:prSet phldrT="[Text]"/>
      <dgm:spPr/>
      <dgm:t>
        <a:bodyPr/>
        <a:lstStyle/>
        <a:p>
          <a:r>
            <a:rPr lang="en-US" dirty="0"/>
            <a:t>Collaboration with reading community</a:t>
          </a:r>
        </a:p>
      </dgm:t>
    </dgm:pt>
    <dgm:pt modelId="{26720AA3-45D5-4A49-86B2-DC6E362AF6D9}" type="parTrans" cxnId="{349DB0D9-143A-46CA-8F9C-36D352EC8128}">
      <dgm:prSet/>
      <dgm:spPr/>
      <dgm:t>
        <a:bodyPr/>
        <a:lstStyle/>
        <a:p>
          <a:endParaRPr lang="en-US"/>
        </a:p>
      </dgm:t>
    </dgm:pt>
    <dgm:pt modelId="{52EBFAB1-4753-4F66-80DE-6A1FC3532DAF}" type="sibTrans" cxnId="{349DB0D9-143A-46CA-8F9C-36D352EC8128}">
      <dgm:prSet>
        <dgm:style>
          <a:lnRef idx="1">
            <a:schemeClr val="dk1"/>
          </a:lnRef>
          <a:fillRef idx="0">
            <a:schemeClr val="dk1"/>
          </a:fillRef>
          <a:effectRef idx="0">
            <a:schemeClr val="dk1"/>
          </a:effectRef>
          <a:fontRef idx="minor">
            <a:schemeClr val="tx1"/>
          </a:fontRef>
        </dgm:style>
      </dgm:prSet>
      <dgm:spPr/>
      <dgm:t>
        <a:bodyPr/>
        <a:lstStyle/>
        <a:p>
          <a:endParaRPr lang="en-US"/>
        </a:p>
      </dgm:t>
    </dgm:pt>
    <dgm:pt modelId="{7A484CC0-B89A-465A-83D1-12CCCCB98379}">
      <dgm:prSet phldrT="[Text]"/>
      <dgm:spPr/>
      <dgm:t>
        <a:bodyPr/>
        <a:lstStyle/>
        <a:p>
          <a:r>
            <a:rPr lang="en-US" dirty="0"/>
            <a:t>The community could affect the employee to be more aware about how important the reading is. </a:t>
          </a:r>
        </a:p>
      </dgm:t>
    </dgm:pt>
    <dgm:pt modelId="{C8EFD548-532A-49D5-B04E-7BC8878F20D4}" type="parTrans" cxnId="{0E7ED014-9FAF-44EC-BC02-1AE61FA4A35B}">
      <dgm:prSet/>
      <dgm:spPr/>
      <dgm:t>
        <a:bodyPr/>
        <a:lstStyle/>
        <a:p>
          <a:endParaRPr lang="en-US"/>
        </a:p>
      </dgm:t>
    </dgm:pt>
    <dgm:pt modelId="{8616D0D8-C891-4EE9-B4E8-75FDB8F4B000}" type="sibTrans" cxnId="{0E7ED014-9FAF-44EC-BC02-1AE61FA4A35B}">
      <dgm:prSet>
        <dgm:style>
          <a:lnRef idx="1">
            <a:schemeClr val="dk1"/>
          </a:lnRef>
          <a:fillRef idx="0">
            <a:schemeClr val="dk1"/>
          </a:fillRef>
          <a:effectRef idx="0">
            <a:schemeClr val="dk1"/>
          </a:effectRef>
          <a:fontRef idx="minor">
            <a:schemeClr val="tx1"/>
          </a:fontRef>
        </dgm:style>
      </dgm:prSet>
      <dgm:spPr/>
      <dgm:t>
        <a:bodyPr/>
        <a:lstStyle/>
        <a:p>
          <a:endParaRPr lang="en-US"/>
        </a:p>
      </dgm:t>
    </dgm:pt>
    <dgm:pt modelId="{122DA03C-4204-4072-885D-53342A845DD7}">
      <dgm:prSet phldrT="[Text]"/>
      <dgm:spPr/>
      <dgm:t>
        <a:bodyPr/>
        <a:lstStyle/>
        <a:p>
          <a:r>
            <a:rPr lang="en-US" dirty="0"/>
            <a:t>Increase the reading culture in Indonesia, especially in the scope of the employees</a:t>
          </a:r>
        </a:p>
      </dgm:t>
    </dgm:pt>
    <dgm:pt modelId="{086BAE1E-BFFA-48AB-AF6A-9E5479645BA9}" type="parTrans" cxnId="{A65D6D7D-7879-4ECA-B9EA-8BF7F9AEB026}">
      <dgm:prSet/>
      <dgm:spPr/>
      <dgm:t>
        <a:bodyPr/>
        <a:lstStyle/>
        <a:p>
          <a:endParaRPr lang="en-US"/>
        </a:p>
      </dgm:t>
    </dgm:pt>
    <dgm:pt modelId="{E64AEF9B-0934-4277-B7B9-83D100FDDBF8}" type="sibTrans" cxnId="{A65D6D7D-7879-4ECA-B9EA-8BF7F9AEB026}">
      <dgm:prSet/>
      <dgm:spPr/>
      <dgm:t>
        <a:bodyPr/>
        <a:lstStyle/>
        <a:p>
          <a:endParaRPr lang="en-US"/>
        </a:p>
      </dgm:t>
    </dgm:pt>
    <dgm:pt modelId="{C9CED1B1-FE3B-4A05-9266-E4F01967ACE0}" type="pres">
      <dgm:prSet presAssocID="{C0B8F059-06F0-4DD5-BB42-9B9DE6B8BD06}" presName="Name0" presStyleCnt="0">
        <dgm:presLayoutVars>
          <dgm:dir/>
          <dgm:resizeHandles val="exact"/>
        </dgm:presLayoutVars>
      </dgm:prSet>
      <dgm:spPr/>
    </dgm:pt>
    <dgm:pt modelId="{E2B03DC3-84C2-407B-97BA-F30DEA84FB8C}" type="pres">
      <dgm:prSet presAssocID="{EF4400E1-A36A-44E3-BD62-DCA3E482B4CE}" presName="node" presStyleLbl="node1" presStyleIdx="0" presStyleCnt="5">
        <dgm:presLayoutVars>
          <dgm:bulletEnabled val="1"/>
        </dgm:presLayoutVars>
      </dgm:prSet>
      <dgm:spPr/>
    </dgm:pt>
    <dgm:pt modelId="{E47EC474-97D9-4D70-BFB7-774D5B40C521}" type="pres">
      <dgm:prSet presAssocID="{6E1EB9F3-4152-487B-A53F-895ECAC4B593}" presName="sibTrans" presStyleLbl="sibTrans1D1" presStyleIdx="0" presStyleCnt="4"/>
      <dgm:spPr/>
    </dgm:pt>
    <dgm:pt modelId="{15F577C5-D81F-4C25-8860-F4EB42CF6DB6}" type="pres">
      <dgm:prSet presAssocID="{6E1EB9F3-4152-487B-A53F-895ECAC4B593}" presName="connectorText" presStyleLbl="sibTrans1D1" presStyleIdx="0" presStyleCnt="4"/>
      <dgm:spPr/>
    </dgm:pt>
    <dgm:pt modelId="{049BA41D-DF72-46EC-B1E5-F5E54434C600}" type="pres">
      <dgm:prSet presAssocID="{3A271873-820C-4089-A17E-932D26526F53}" presName="node" presStyleLbl="node1" presStyleIdx="1" presStyleCnt="5">
        <dgm:presLayoutVars>
          <dgm:bulletEnabled val="1"/>
        </dgm:presLayoutVars>
      </dgm:prSet>
      <dgm:spPr/>
    </dgm:pt>
    <dgm:pt modelId="{AF899D11-532E-4820-81CC-20F31868B500}" type="pres">
      <dgm:prSet presAssocID="{1978B970-2230-48F5-83CF-2E994B3CEDB8}" presName="sibTrans" presStyleLbl="sibTrans1D1" presStyleIdx="1" presStyleCnt="4"/>
      <dgm:spPr/>
    </dgm:pt>
    <dgm:pt modelId="{76A6DF99-75FF-4964-A569-3937D032D25D}" type="pres">
      <dgm:prSet presAssocID="{1978B970-2230-48F5-83CF-2E994B3CEDB8}" presName="connectorText" presStyleLbl="sibTrans1D1" presStyleIdx="1" presStyleCnt="4"/>
      <dgm:spPr/>
    </dgm:pt>
    <dgm:pt modelId="{DC5147C7-9EDF-4532-869B-609BC5AF7CA4}" type="pres">
      <dgm:prSet presAssocID="{81170A15-DA1A-4812-82CF-28BEA62D9CA9}" presName="node" presStyleLbl="node1" presStyleIdx="2" presStyleCnt="5">
        <dgm:presLayoutVars>
          <dgm:bulletEnabled val="1"/>
        </dgm:presLayoutVars>
      </dgm:prSet>
      <dgm:spPr/>
    </dgm:pt>
    <dgm:pt modelId="{B93C59AB-22CE-40B8-89EC-9BC2E15D8B63}" type="pres">
      <dgm:prSet presAssocID="{52EBFAB1-4753-4F66-80DE-6A1FC3532DAF}" presName="sibTrans" presStyleLbl="sibTrans1D1" presStyleIdx="2" presStyleCnt="4"/>
      <dgm:spPr/>
    </dgm:pt>
    <dgm:pt modelId="{5AFC7806-78CF-4F9C-B393-BF5AE2E0B845}" type="pres">
      <dgm:prSet presAssocID="{52EBFAB1-4753-4F66-80DE-6A1FC3532DAF}" presName="connectorText" presStyleLbl="sibTrans1D1" presStyleIdx="2" presStyleCnt="4"/>
      <dgm:spPr/>
    </dgm:pt>
    <dgm:pt modelId="{A911DCE1-EE08-4996-96C5-015BAD0F012F}" type="pres">
      <dgm:prSet presAssocID="{7A484CC0-B89A-465A-83D1-12CCCCB98379}" presName="node" presStyleLbl="node1" presStyleIdx="3" presStyleCnt="5">
        <dgm:presLayoutVars>
          <dgm:bulletEnabled val="1"/>
        </dgm:presLayoutVars>
      </dgm:prSet>
      <dgm:spPr/>
    </dgm:pt>
    <dgm:pt modelId="{5D7AFF20-F736-4F7D-8907-9D282E21B1D5}" type="pres">
      <dgm:prSet presAssocID="{8616D0D8-C891-4EE9-B4E8-75FDB8F4B000}" presName="sibTrans" presStyleLbl="sibTrans1D1" presStyleIdx="3" presStyleCnt="4"/>
      <dgm:spPr/>
    </dgm:pt>
    <dgm:pt modelId="{0BE1A7B9-BBF3-4403-8306-AFFD8DAB3BDD}" type="pres">
      <dgm:prSet presAssocID="{8616D0D8-C891-4EE9-B4E8-75FDB8F4B000}" presName="connectorText" presStyleLbl="sibTrans1D1" presStyleIdx="3" presStyleCnt="4"/>
      <dgm:spPr/>
    </dgm:pt>
    <dgm:pt modelId="{F3370A71-0A23-4A89-BCA6-8AB8285EC532}" type="pres">
      <dgm:prSet presAssocID="{122DA03C-4204-4072-885D-53342A845DD7}" presName="node" presStyleLbl="node1" presStyleIdx="4" presStyleCnt="5">
        <dgm:presLayoutVars>
          <dgm:bulletEnabled val="1"/>
        </dgm:presLayoutVars>
      </dgm:prSet>
      <dgm:spPr/>
    </dgm:pt>
  </dgm:ptLst>
  <dgm:cxnLst>
    <dgm:cxn modelId="{F6A108B6-1882-494B-863A-A35EE8EE6214}" type="presOf" srcId="{1978B970-2230-48F5-83CF-2E994B3CEDB8}" destId="{AF899D11-532E-4820-81CC-20F31868B500}" srcOrd="0" destOrd="0" presId="urn:microsoft.com/office/officeart/2005/8/layout/bProcess3"/>
    <dgm:cxn modelId="{BB82BB15-E6B9-463F-9412-C37D5BB54D55}" type="presOf" srcId="{C0B8F059-06F0-4DD5-BB42-9B9DE6B8BD06}" destId="{C9CED1B1-FE3B-4A05-9266-E4F01967ACE0}" srcOrd="0" destOrd="0" presId="urn:microsoft.com/office/officeart/2005/8/layout/bProcess3"/>
    <dgm:cxn modelId="{D35D27C2-E03C-44A9-9AC6-62F95F21A0FC}" type="presOf" srcId="{52EBFAB1-4753-4F66-80DE-6A1FC3532DAF}" destId="{B93C59AB-22CE-40B8-89EC-9BC2E15D8B63}" srcOrd="0" destOrd="0" presId="urn:microsoft.com/office/officeart/2005/8/layout/bProcess3"/>
    <dgm:cxn modelId="{03856887-6877-4F2B-BF57-E2ECB35EA4E1}" type="presOf" srcId="{6E1EB9F3-4152-487B-A53F-895ECAC4B593}" destId="{E47EC474-97D9-4D70-BFB7-774D5B40C521}" srcOrd="0" destOrd="0" presId="urn:microsoft.com/office/officeart/2005/8/layout/bProcess3"/>
    <dgm:cxn modelId="{4E8F9106-8BF8-458B-8793-E7B16A228C56}" type="presOf" srcId="{52EBFAB1-4753-4F66-80DE-6A1FC3532DAF}" destId="{5AFC7806-78CF-4F9C-B393-BF5AE2E0B845}" srcOrd="1" destOrd="0" presId="urn:microsoft.com/office/officeart/2005/8/layout/bProcess3"/>
    <dgm:cxn modelId="{896264E0-B11B-4035-948B-A5CD3ED76652}" type="presOf" srcId="{8616D0D8-C891-4EE9-B4E8-75FDB8F4B000}" destId="{0BE1A7B9-BBF3-4403-8306-AFFD8DAB3BDD}" srcOrd="1" destOrd="0" presId="urn:microsoft.com/office/officeart/2005/8/layout/bProcess3"/>
    <dgm:cxn modelId="{AE70A2FB-9A8F-4085-9E80-433A082A3E28}" srcId="{C0B8F059-06F0-4DD5-BB42-9B9DE6B8BD06}" destId="{3A271873-820C-4089-A17E-932D26526F53}" srcOrd="1" destOrd="0" parTransId="{A77D6391-8CB5-4844-8DB9-60C252DB827C}" sibTransId="{1978B970-2230-48F5-83CF-2E994B3CEDB8}"/>
    <dgm:cxn modelId="{D8AE311C-086E-4A6B-9CA2-461F1C41881B}" type="presOf" srcId="{6E1EB9F3-4152-487B-A53F-895ECAC4B593}" destId="{15F577C5-D81F-4C25-8860-F4EB42CF6DB6}" srcOrd="1" destOrd="0" presId="urn:microsoft.com/office/officeart/2005/8/layout/bProcess3"/>
    <dgm:cxn modelId="{AE910312-D465-4A74-8493-2EE27AC6D0BB}" type="presOf" srcId="{EF4400E1-A36A-44E3-BD62-DCA3E482B4CE}" destId="{E2B03DC3-84C2-407B-97BA-F30DEA84FB8C}" srcOrd="0" destOrd="0" presId="urn:microsoft.com/office/officeart/2005/8/layout/bProcess3"/>
    <dgm:cxn modelId="{B1D13362-F352-4369-AA95-88F90AA99B03}" type="presOf" srcId="{1978B970-2230-48F5-83CF-2E994B3CEDB8}" destId="{76A6DF99-75FF-4964-A569-3937D032D25D}" srcOrd="1" destOrd="0" presId="urn:microsoft.com/office/officeart/2005/8/layout/bProcess3"/>
    <dgm:cxn modelId="{2F402350-EF43-4BC3-A579-8A5D375EE968}" type="presOf" srcId="{7A484CC0-B89A-465A-83D1-12CCCCB98379}" destId="{A911DCE1-EE08-4996-96C5-015BAD0F012F}" srcOrd="0" destOrd="0" presId="urn:microsoft.com/office/officeart/2005/8/layout/bProcess3"/>
    <dgm:cxn modelId="{A840689C-C44B-4A74-9B80-6620E28AAE39}" srcId="{C0B8F059-06F0-4DD5-BB42-9B9DE6B8BD06}" destId="{EF4400E1-A36A-44E3-BD62-DCA3E482B4CE}" srcOrd="0" destOrd="0" parTransId="{EE4DDB8D-0D6C-4CA1-9345-DEAA241E71D4}" sibTransId="{6E1EB9F3-4152-487B-A53F-895ECAC4B593}"/>
    <dgm:cxn modelId="{A65D6D7D-7879-4ECA-B9EA-8BF7F9AEB026}" srcId="{C0B8F059-06F0-4DD5-BB42-9B9DE6B8BD06}" destId="{122DA03C-4204-4072-885D-53342A845DD7}" srcOrd="4" destOrd="0" parTransId="{086BAE1E-BFFA-48AB-AF6A-9E5479645BA9}" sibTransId="{E64AEF9B-0934-4277-B7B9-83D100FDDBF8}"/>
    <dgm:cxn modelId="{59D5377F-919B-4BDA-8F3D-A1650099D9F6}" type="presOf" srcId="{81170A15-DA1A-4812-82CF-28BEA62D9CA9}" destId="{DC5147C7-9EDF-4532-869B-609BC5AF7CA4}" srcOrd="0" destOrd="0" presId="urn:microsoft.com/office/officeart/2005/8/layout/bProcess3"/>
    <dgm:cxn modelId="{35674D1C-278D-435A-B1C4-CB38C880128F}" type="presOf" srcId="{122DA03C-4204-4072-885D-53342A845DD7}" destId="{F3370A71-0A23-4A89-BCA6-8AB8285EC532}" srcOrd="0" destOrd="0" presId="urn:microsoft.com/office/officeart/2005/8/layout/bProcess3"/>
    <dgm:cxn modelId="{349DB0D9-143A-46CA-8F9C-36D352EC8128}" srcId="{C0B8F059-06F0-4DD5-BB42-9B9DE6B8BD06}" destId="{81170A15-DA1A-4812-82CF-28BEA62D9CA9}" srcOrd="2" destOrd="0" parTransId="{26720AA3-45D5-4A49-86B2-DC6E362AF6D9}" sibTransId="{52EBFAB1-4753-4F66-80DE-6A1FC3532DAF}"/>
    <dgm:cxn modelId="{0E7ED014-9FAF-44EC-BC02-1AE61FA4A35B}" srcId="{C0B8F059-06F0-4DD5-BB42-9B9DE6B8BD06}" destId="{7A484CC0-B89A-465A-83D1-12CCCCB98379}" srcOrd="3" destOrd="0" parTransId="{C8EFD548-532A-49D5-B04E-7BC8878F20D4}" sibTransId="{8616D0D8-C891-4EE9-B4E8-75FDB8F4B000}"/>
    <dgm:cxn modelId="{9F42A353-B62E-4845-8EF0-7C26B6852489}" type="presOf" srcId="{8616D0D8-C891-4EE9-B4E8-75FDB8F4B000}" destId="{5D7AFF20-F736-4F7D-8907-9D282E21B1D5}" srcOrd="0" destOrd="0" presId="urn:microsoft.com/office/officeart/2005/8/layout/bProcess3"/>
    <dgm:cxn modelId="{5CED962B-569A-4513-81FA-6F6A129E3D13}" type="presOf" srcId="{3A271873-820C-4089-A17E-932D26526F53}" destId="{049BA41D-DF72-46EC-B1E5-F5E54434C600}" srcOrd="0" destOrd="0" presId="urn:microsoft.com/office/officeart/2005/8/layout/bProcess3"/>
    <dgm:cxn modelId="{C90A4F4D-BE5C-4659-851B-F6E3A5DE2C13}" type="presParOf" srcId="{C9CED1B1-FE3B-4A05-9266-E4F01967ACE0}" destId="{E2B03DC3-84C2-407B-97BA-F30DEA84FB8C}" srcOrd="0" destOrd="0" presId="urn:microsoft.com/office/officeart/2005/8/layout/bProcess3"/>
    <dgm:cxn modelId="{A65C0B39-7B12-49B1-9708-1C0E009D00B5}" type="presParOf" srcId="{C9CED1B1-FE3B-4A05-9266-E4F01967ACE0}" destId="{E47EC474-97D9-4D70-BFB7-774D5B40C521}" srcOrd="1" destOrd="0" presId="urn:microsoft.com/office/officeart/2005/8/layout/bProcess3"/>
    <dgm:cxn modelId="{8EB4C642-66F3-47CA-8422-82B574871AAE}" type="presParOf" srcId="{E47EC474-97D9-4D70-BFB7-774D5B40C521}" destId="{15F577C5-D81F-4C25-8860-F4EB42CF6DB6}" srcOrd="0" destOrd="0" presId="urn:microsoft.com/office/officeart/2005/8/layout/bProcess3"/>
    <dgm:cxn modelId="{C6A3C50D-6181-4BDC-A1DE-D4EEAFD0E880}" type="presParOf" srcId="{C9CED1B1-FE3B-4A05-9266-E4F01967ACE0}" destId="{049BA41D-DF72-46EC-B1E5-F5E54434C600}" srcOrd="2" destOrd="0" presId="urn:microsoft.com/office/officeart/2005/8/layout/bProcess3"/>
    <dgm:cxn modelId="{44ADF060-5201-439D-946E-50A34EFD948E}" type="presParOf" srcId="{C9CED1B1-FE3B-4A05-9266-E4F01967ACE0}" destId="{AF899D11-532E-4820-81CC-20F31868B500}" srcOrd="3" destOrd="0" presId="urn:microsoft.com/office/officeart/2005/8/layout/bProcess3"/>
    <dgm:cxn modelId="{A02F9EE9-5CD7-4807-BF7E-D4002289D415}" type="presParOf" srcId="{AF899D11-532E-4820-81CC-20F31868B500}" destId="{76A6DF99-75FF-4964-A569-3937D032D25D}" srcOrd="0" destOrd="0" presId="urn:microsoft.com/office/officeart/2005/8/layout/bProcess3"/>
    <dgm:cxn modelId="{C4DB1182-003A-422F-9A00-FD05AE0E415C}" type="presParOf" srcId="{C9CED1B1-FE3B-4A05-9266-E4F01967ACE0}" destId="{DC5147C7-9EDF-4532-869B-609BC5AF7CA4}" srcOrd="4" destOrd="0" presId="urn:microsoft.com/office/officeart/2005/8/layout/bProcess3"/>
    <dgm:cxn modelId="{664F8D03-0196-485B-A4DB-997C0D4824D5}" type="presParOf" srcId="{C9CED1B1-FE3B-4A05-9266-E4F01967ACE0}" destId="{B93C59AB-22CE-40B8-89EC-9BC2E15D8B63}" srcOrd="5" destOrd="0" presId="urn:microsoft.com/office/officeart/2005/8/layout/bProcess3"/>
    <dgm:cxn modelId="{E0C2BEAA-9ED3-4706-811C-0F8C64317A89}" type="presParOf" srcId="{B93C59AB-22CE-40B8-89EC-9BC2E15D8B63}" destId="{5AFC7806-78CF-4F9C-B393-BF5AE2E0B845}" srcOrd="0" destOrd="0" presId="urn:microsoft.com/office/officeart/2005/8/layout/bProcess3"/>
    <dgm:cxn modelId="{F6236E25-2583-4C20-AFC1-4162D23C5920}" type="presParOf" srcId="{C9CED1B1-FE3B-4A05-9266-E4F01967ACE0}" destId="{A911DCE1-EE08-4996-96C5-015BAD0F012F}" srcOrd="6" destOrd="0" presId="urn:microsoft.com/office/officeart/2005/8/layout/bProcess3"/>
    <dgm:cxn modelId="{F1B82D2B-B7F0-44F5-A772-B3272A3E9BAC}" type="presParOf" srcId="{C9CED1B1-FE3B-4A05-9266-E4F01967ACE0}" destId="{5D7AFF20-F736-4F7D-8907-9D282E21B1D5}" srcOrd="7" destOrd="0" presId="urn:microsoft.com/office/officeart/2005/8/layout/bProcess3"/>
    <dgm:cxn modelId="{6BE66EB1-5F9D-4F57-AB8B-A597AF93C8B2}" type="presParOf" srcId="{5D7AFF20-F736-4F7D-8907-9D282E21B1D5}" destId="{0BE1A7B9-BBF3-4403-8306-AFFD8DAB3BDD}" srcOrd="0" destOrd="0" presId="urn:microsoft.com/office/officeart/2005/8/layout/bProcess3"/>
    <dgm:cxn modelId="{0755CB68-4C9A-4C45-A7C6-D6D3DE69A5F1}" type="presParOf" srcId="{C9CED1B1-FE3B-4A05-9266-E4F01967ACE0}" destId="{F3370A71-0A23-4A89-BCA6-8AB8285EC532}" srcOrd="8" destOrd="0" presId="urn:microsoft.com/office/officeart/2005/8/layout/bProcess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7852C87-1D6F-4362-B24F-30E0E7BBCAFB}"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B15B5FC7-432C-4BDF-9F30-D69A392E3FDD}" type="pres">
      <dgm:prSet presAssocID="{B7852C87-1D6F-4362-B24F-30E0E7BBCAFB}" presName="Name0" presStyleCnt="0">
        <dgm:presLayoutVars>
          <dgm:dir/>
          <dgm:resizeHandles val="exact"/>
        </dgm:presLayoutVars>
      </dgm:prSet>
      <dgm:spPr/>
    </dgm:pt>
  </dgm:ptLst>
  <dgm:cxnLst>
    <dgm:cxn modelId="{BB989EF7-28CA-432E-99FA-ACB7C8CB48D3}" type="presOf" srcId="{B7852C87-1D6F-4362-B24F-30E0E7BBCAFB}" destId="{B15B5FC7-432C-4BDF-9F30-D69A392E3FDD}" srcOrd="0" destOrd="0" presId="urn:microsoft.com/office/officeart/2005/8/layout/chevronAccent+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7852C87-1D6F-4362-B24F-30E0E7BBCAFB}"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B15B5FC7-432C-4BDF-9F30-D69A392E3FDD}" type="pres">
      <dgm:prSet presAssocID="{B7852C87-1D6F-4362-B24F-30E0E7BBCAFB}" presName="Name0" presStyleCnt="0">
        <dgm:presLayoutVars>
          <dgm:dir/>
          <dgm:resizeHandles val="exact"/>
        </dgm:presLayoutVars>
      </dgm:prSet>
      <dgm:spPr/>
    </dgm:pt>
  </dgm:ptLst>
  <dgm:cxnLst>
    <dgm:cxn modelId="{BB989EF7-28CA-432E-99FA-ACB7C8CB48D3}" type="presOf" srcId="{B7852C87-1D6F-4362-B24F-30E0E7BBCAFB}" destId="{B15B5FC7-432C-4BDF-9F30-D69A392E3FDD}" srcOrd="0" destOrd="0" presId="urn:microsoft.com/office/officeart/2005/8/layout/chevronAccent+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7852C87-1D6F-4362-B24F-30E0E7BBCAFB}"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B15B5FC7-432C-4BDF-9F30-D69A392E3FDD}" type="pres">
      <dgm:prSet presAssocID="{B7852C87-1D6F-4362-B24F-30E0E7BBCAFB}" presName="Name0" presStyleCnt="0">
        <dgm:presLayoutVars>
          <dgm:dir/>
          <dgm:resizeHandles val="exact"/>
        </dgm:presLayoutVars>
      </dgm:prSet>
      <dgm:spPr/>
    </dgm:pt>
  </dgm:ptLst>
  <dgm:cxnLst>
    <dgm:cxn modelId="{BB989EF7-28CA-432E-99FA-ACB7C8CB48D3}" type="presOf" srcId="{B7852C87-1D6F-4362-B24F-30E0E7BBCAFB}" destId="{B15B5FC7-432C-4BDF-9F30-D69A392E3FDD}" srcOrd="0" destOrd="0" presId="urn:microsoft.com/office/officeart/2005/8/layout/chevronAccent+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7852C87-1D6F-4362-B24F-30E0E7BBCAFB}"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B15B5FC7-432C-4BDF-9F30-D69A392E3FDD}" type="pres">
      <dgm:prSet presAssocID="{B7852C87-1D6F-4362-B24F-30E0E7BBCAFB}" presName="Name0" presStyleCnt="0">
        <dgm:presLayoutVars>
          <dgm:dir/>
          <dgm:resizeHandles val="exact"/>
        </dgm:presLayoutVars>
      </dgm:prSet>
      <dgm:spPr/>
    </dgm:pt>
  </dgm:ptLst>
  <dgm:cxnLst>
    <dgm:cxn modelId="{BB989EF7-28CA-432E-99FA-ACB7C8CB48D3}" type="presOf" srcId="{B7852C87-1D6F-4362-B24F-30E0E7BBCAFB}" destId="{B15B5FC7-432C-4BDF-9F30-D69A392E3FDD}" srcOrd="0" destOrd="0" presId="urn:microsoft.com/office/officeart/2005/8/layout/chevronAccent+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7852C87-1D6F-4362-B24F-30E0E7BBCAFB}"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B15B5FC7-432C-4BDF-9F30-D69A392E3FDD}" type="pres">
      <dgm:prSet presAssocID="{B7852C87-1D6F-4362-B24F-30E0E7BBCAFB}" presName="Name0" presStyleCnt="0">
        <dgm:presLayoutVars>
          <dgm:dir/>
          <dgm:resizeHandles val="exact"/>
        </dgm:presLayoutVars>
      </dgm:prSet>
      <dgm:spPr/>
    </dgm:pt>
  </dgm:ptLst>
  <dgm:cxnLst>
    <dgm:cxn modelId="{BB989EF7-28CA-432E-99FA-ACB7C8CB48D3}" type="presOf" srcId="{B7852C87-1D6F-4362-B24F-30E0E7BBCAFB}" destId="{B15B5FC7-432C-4BDF-9F30-D69A392E3FDD}" srcOrd="0" destOrd="0" presId="urn:microsoft.com/office/officeart/2005/8/layout/chevronAccent+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A2E3DE-2425-4D56-B65B-734263CFC4FA}">
      <dsp:nvSpPr>
        <dsp:cNvPr id="0" name=""/>
        <dsp:cNvSpPr/>
      </dsp:nvSpPr>
      <dsp:spPr>
        <a:xfrm>
          <a:off x="1196" y="1552153"/>
          <a:ext cx="3006214" cy="1160398"/>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8CEE37-2DBB-412F-A27A-2D4163B1C9DC}">
      <dsp:nvSpPr>
        <dsp:cNvPr id="0" name=""/>
        <dsp:cNvSpPr/>
      </dsp:nvSpPr>
      <dsp:spPr>
        <a:xfrm>
          <a:off x="802853" y="1842253"/>
          <a:ext cx="2538581" cy="11603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Qualitative Method</a:t>
          </a:r>
        </a:p>
      </dsp:txBody>
      <dsp:txXfrm>
        <a:off x="836840" y="1876240"/>
        <a:ext cx="2470607" cy="1092424"/>
      </dsp:txXfrm>
    </dsp:sp>
    <dsp:sp modelId="{0C652F52-8A9A-4B3F-B8EF-3CD033A36813}">
      <dsp:nvSpPr>
        <dsp:cNvPr id="0" name=""/>
        <dsp:cNvSpPr/>
      </dsp:nvSpPr>
      <dsp:spPr>
        <a:xfrm>
          <a:off x="3434962" y="1552153"/>
          <a:ext cx="3006214" cy="1160398"/>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32C3AD-DC01-40D7-874A-166BF00262F0}">
      <dsp:nvSpPr>
        <dsp:cNvPr id="0" name=""/>
        <dsp:cNvSpPr/>
      </dsp:nvSpPr>
      <dsp:spPr>
        <a:xfrm>
          <a:off x="4236619" y="1842253"/>
          <a:ext cx="2538581" cy="11603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Observation</a:t>
          </a:r>
        </a:p>
      </dsp:txBody>
      <dsp:txXfrm>
        <a:off x="4270606" y="1876240"/>
        <a:ext cx="2470607" cy="1092424"/>
      </dsp:txXfrm>
    </dsp:sp>
    <dsp:sp modelId="{2DF18E58-936E-407B-99BF-C4214874AC62}">
      <dsp:nvSpPr>
        <dsp:cNvPr id="0" name=""/>
        <dsp:cNvSpPr/>
      </dsp:nvSpPr>
      <dsp:spPr>
        <a:xfrm>
          <a:off x="6868727" y="1552153"/>
          <a:ext cx="3006214" cy="1160398"/>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C03B51-4E23-46BE-8D6A-C9BFD4572A12}">
      <dsp:nvSpPr>
        <dsp:cNvPr id="0" name=""/>
        <dsp:cNvSpPr/>
      </dsp:nvSpPr>
      <dsp:spPr>
        <a:xfrm>
          <a:off x="7670384" y="1842253"/>
          <a:ext cx="2538581" cy="11603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Interview</a:t>
          </a:r>
        </a:p>
      </dsp:txBody>
      <dsp:txXfrm>
        <a:off x="7704371" y="1876240"/>
        <a:ext cx="2470607" cy="109242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7EC474-97D9-4D70-BFB7-774D5B40C521}">
      <dsp:nvSpPr>
        <dsp:cNvPr id="0" name=""/>
        <dsp:cNvSpPr/>
      </dsp:nvSpPr>
      <dsp:spPr>
        <a:xfrm>
          <a:off x="2640552" y="939032"/>
          <a:ext cx="575530" cy="91440"/>
        </a:xfrm>
        <a:custGeom>
          <a:avLst/>
          <a:gdLst/>
          <a:ahLst/>
          <a:cxnLst/>
          <a:rect l="0" t="0" r="0" b="0"/>
          <a:pathLst>
            <a:path>
              <a:moveTo>
                <a:pt x="0" y="45720"/>
              </a:moveTo>
              <a:lnTo>
                <a:pt x="575530" y="45720"/>
              </a:lnTo>
            </a:path>
          </a:pathLst>
        </a:custGeom>
        <a:noFill/>
        <a:ln w="6350" cap="flat" cmpd="sng" algn="ctr">
          <a:solidFill>
            <a:schemeClr val="dk1"/>
          </a:solidFill>
          <a:prstDash val="solid"/>
          <a:miter lim="800000"/>
          <a:tailEnd type="arrow"/>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13164" y="981721"/>
        <a:ext cx="30306" cy="6061"/>
      </dsp:txXfrm>
    </dsp:sp>
    <dsp:sp modelId="{E2B03DC3-84C2-407B-97BA-F30DEA84FB8C}">
      <dsp:nvSpPr>
        <dsp:cNvPr id="0" name=""/>
        <dsp:cNvSpPr/>
      </dsp:nvSpPr>
      <dsp:spPr>
        <a:xfrm>
          <a:off x="7000" y="194146"/>
          <a:ext cx="2635351" cy="1581211"/>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Low</a:t>
          </a:r>
          <a:r>
            <a:rPr lang="en-US" sz="1800" kern="1200" baseline="0" dirty="0"/>
            <a:t> reading culture</a:t>
          </a:r>
          <a:endParaRPr lang="en-US" sz="1800" kern="1200" dirty="0"/>
        </a:p>
      </dsp:txBody>
      <dsp:txXfrm>
        <a:off x="7000" y="194146"/>
        <a:ext cx="2635351" cy="1581211"/>
      </dsp:txXfrm>
    </dsp:sp>
    <dsp:sp modelId="{AF899D11-532E-4820-81CC-20F31868B500}">
      <dsp:nvSpPr>
        <dsp:cNvPr id="0" name=""/>
        <dsp:cNvSpPr/>
      </dsp:nvSpPr>
      <dsp:spPr>
        <a:xfrm>
          <a:off x="5882035" y="939032"/>
          <a:ext cx="575530" cy="91440"/>
        </a:xfrm>
        <a:custGeom>
          <a:avLst/>
          <a:gdLst/>
          <a:ahLst/>
          <a:cxnLst/>
          <a:rect l="0" t="0" r="0" b="0"/>
          <a:pathLst>
            <a:path>
              <a:moveTo>
                <a:pt x="0" y="45720"/>
              </a:moveTo>
              <a:lnTo>
                <a:pt x="575530" y="45720"/>
              </a:lnTo>
            </a:path>
          </a:pathLst>
        </a:custGeom>
        <a:noFill/>
        <a:ln w="6350" cap="flat" cmpd="sng" algn="ctr">
          <a:solidFill>
            <a:schemeClr val="dk1"/>
          </a:solidFill>
          <a:prstDash val="solid"/>
          <a:miter lim="800000"/>
          <a:tailEnd type="arrow"/>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154647" y="981721"/>
        <a:ext cx="30306" cy="6061"/>
      </dsp:txXfrm>
    </dsp:sp>
    <dsp:sp modelId="{049BA41D-DF72-46EC-B1E5-F5E54434C600}">
      <dsp:nvSpPr>
        <dsp:cNvPr id="0" name=""/>
        <dsp:cNvSpPr/>
      </dsp:nvSpPr>
      <dsp:spPr>
        <a:xfrm>
          <a:off x="3248483" y="194146"/>
          <a:ext cx="2635351" cy="1581211"/>
        </a:xfrm>
        <a:prstGeom prst="rect">
          <a:avLst/>
        </a:prstGeom>
        <a:gradFill rotWithShape="0">
          <a:gsLst>
            <a:gs pos="0">
              <a:schemeClr val="accent4">
                <a:hueOff val="2598923"/>
                <a:satOff val="-11992"/>
                <a:lumOff val="441"/>
                <a:alphaOff val="0"/>
                <a:lumMod val="110000"/>
                <a:satMod val="105000"/>
                <a:tint val="67000"/>
              </a:schemeClr>
            </a:gs>
            <a:gs pos="50000">
              <a:schemeClr val="accent4">
                <a:hueOff val="2598923"/>
                <a:satOff val="-11992"/>
                <a:lumOff val="441"/>
                <a:alphaOff val="0"/>
                <a:lumMod val="105000"/>
                <a:satMod val="103000"/>
                <a:tint val="73000"/>
              </a:schemeClr>
            </a:gs>
            <a:gs pos="100000">
              <a:schemeClr val="accent4">
                <a:hueOff val="2598923"/>
                <a:satOff val="-11992"/>
                <a:lumOff val="44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Special library attempts to improve reading culture in Indonesia</a:t>
          </a:r>
        </a:p>
      </dsp:txBody>
      <dsp:txXfrm>
        <a:off x="3248483" y="194146"/>
        <a:ext cx="2635351" cy="1581211"/>
      </dsp:txXfrm>
    </dsp:sp>
    <dsp:sp modelId="{B93C59AB-22CE-40B8-89EC-9BC2E15D8B63}">
      <dsp:nvSpPr>
        <dsp:cNvPr id="0" name=""/>
        <dsp:cNvSpPr/>
      </dsp:nvSpPr>
      <dsp:spPr>
        <a:xfrm>
          <a:off x="1324676" y="1773558"/>
          <a:ext cx="6482965" cy="575530"/>
        </a:xfrm>
        <a:custGeom>
          <a:avLst/>
          <a:gdLst/>
          <a:ahLst/>
          <a:cxnLst/>
          <a:rect l="0" t="0" r="0" b="0"/>
          <a:pathLst>
            <a:path>
              <a:moveTo>
                <a:pt x="6482965" y="0"/>
              </a:moveTo>
              <a:lnTo>
                <a:pt x="6482965" y="304865"/>
              </a:lnTo>
              <a:lnTo>
                <a:pt x="0" y="304865"/>
              </a:lnTo>
              <a:lnTo>
                <a:pt x="0" y="575530"/>
              </a:lnTo>
            </a:path>
          </a:pathLst>
        </a:custGeom>
        <a:noFill/>
        <a:ln w="6350" cap="flat" cmpd="sng" algn="ctr">
          <a:solidFill>
            <a:schemeClr val="dk1"/>
          </a:solidFill>
          <a:prstDash val="solid"/>
          <a:miter lim="800000"/>
          <a:tailEnd type="arrow"/>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03378" y="2058292"/>
        <a:ext cx="325561" cy="6061"/>
      </dsp:txXfrm>
    </dsp:sp>
    <dsp:sp modelId="{DC5147C7-9EDF-4532-869B-609BC5AF7CA4}">
      <dsp:nvSpPr>
        <dsp:cNvPr id="0" name=""/>
        <dsp:cNvSpPr/>
      </dsp:nvSpPr>
      <dsp:spPr>
        <a:xfrm>
          <a:off x="6489966" y="194146"/>
          <a:ext cx="2635351" cy="1581211"/>
        </a:xfrm>
        <a:prstGeom prst="rect">
          <a:avLst/>
        </a:prstGeom>
        <a:gradFill rotWithShape="0">
          <a:gsLst>
            <a:gs pos="0">
              <a:schemeClr val="accent4">
                <a:hueOff val="5197846"/>
                <a:satOff val="-23984"/>
                <a:lumOff val="883"/>
                <a:alphaOff val="0"/>
                <a:lumMod val="110000"/>
                <a:satMod val="105000"/>
                <a:tint val="67000"/>
              </a:schemeClr>
            </a:gs>
            <a:gs pos="50000">
              <a:schemeClr val="accent4">
                <a:hueOff val="5197846"/>
                <a:satOff val="-23984"/>
                <a:lumOff val="883"/>
                <a:alphaOff val="0"/>
                <a:lumMod val="105000"/>
                <a:satMod val="103000"/>
                <a:tint val="73000"/>
              </a:schemeClr>
            </a:gs>
            <a:gs pos="100000">
              <a:schemeClr val="accent4">
                <a:hueOff val="5197846"/>
                <a:satOff val="-23984"/>
                <a:lumOff val="88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Collaboration with reading community</a:t>
          </a:r>
        </a:p>
      </dsp:txBody>
      <dsp:txXfrm>
        <a:off x="6489966" y="194146"/>
        <a:ext cx="2635351" cy="1581211"/>
      </dsp:txXfrm>
    </dsp:sp>
    <dsp:sp modelId="{5D7AFF20-F736-4F7D-8907-9D282E21B1D5}">
      <dsp:nvSpPr>
        <dsp:cNvPr id="0" name=""/>
        <dsp:cNvSpPr/>
      </dsp:nvSpPr>
      <dsp:spPr>
        <a:xfrm>
          <a:off x="2640552" y="3126374"/>
          <a:ext cx="575530" cy="91440"/>
        </a:xfrm>
        <a:custGeom>
          <a:avLst/>
          <a:gdLst/>
          <a:ahLst/>
          <a:cxnLst/>
          <a:rect l="0" t="0" r="0" b="0"/>
          <a:pathLst>
            <a:path>
              <a:moveTo>
                <a:pt x="0" y="45720"/>
              </a:moveTo>
              <a:lnTo>
                <a:pt x="575530" y="45720"/>
              </a:lnTo>
            </a:path>
          </a:pathLst>
        </a:custGeom>
        <a:noFill/>
        <a:ln w="6350" cap="flat" cmpd="sng" algn="ctr">
          <a:solidFill>
            <a:schemeClr val="dk1"/>
          </a:solidFill>
          <a:prstDash val="solid"/>
          <a:miter lim="800000"/>
          <a:tailEnd type="arrow"/>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13164" y="3169063"/>
        <a:ext cx="30306" cy="6061"/>
      </dsp:txXfrm>
    </dsp:sp>
    <dsp:sp modelId="{A911DCE1-EE08-4996-96C5-015BAD0F012F}">
      <dsp:nvSpPr>
        <dsp:cNvPr id="0" name=""/>
        <dsp:cNvSpPr/>
      </dsp:nvSpPr>
      <dsp:spPr>
        <a:xfrm>
          <a:off x="7000" y="2381488"/>
          <a:ext cx="2635351" cy="1581211"/>
        </a:xfrm>
        <a:prstGeom prst="rect">
          <a:avLst/>
        </a:prstGeom>
        <a:gradFill rotWithShape="0">
          <a:gsLst>
            <a:gs pos="0">
              <a:schemeClr val="accent4">
                <a:hueOff val="7796769"/>
                <a:satOff val="-35976"/>
                <a:lumOff val="1324"/>
                <a:alphaOff val="0"/>
                <a:lumMod val="110000"/>
                <a:satMod val="105000"/>
                <a:tint val="67000"/>
              </a:schemeClr>
            </a:gs>
            <a:gs pos="50000">
              <a:schemeClr val="accent4">
                <a:hueOff val="7796769"/>
                <a:satOff val="-35976"/>
                <a:lumOff val="1324"/>
                <a:alphaOff val="0"/>
                <a:lumMod val="105000"/>
                <a:satMod val="103000"/>
                <a:tint val="73000"/>
              </a:schemeClr>
            </a:gs>
            <a:gs pos="100000">
              <a:schemeClr val="accent4">
                <a:hueOff val="7796769"/>
                <a:satOff val="-35976"/>
                <a:lumOff val="132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The community could affect the employee to be more aware about how important the reading is. </a:t>
          </a:r>
        </a:p>
      </dsp:txBody>
      <dsp:txXfrm>
        <a:off x="7000" y="2381488"/>
        <a:ext cx="2635351" cy="1581211"/>
      </dsp:txXfrm>
    </dsp:sp>
    <dsp:sp modelId="{F3370A71-0A23-4A89-BCA6-8AB8285EC532}">
      <dsp:nvSpPr>
        <dsp:cNvPr id="0" name=""/>
        <dsp:cNvSpPr/>
      </dsp:nvSpPr>
      <dsp:spPr>
        <a:xfrm>
          <a:off x="3248483" y="2381488"/>
          <a:ext cx="2635351" cy="1581211"/>
        </a:xfrm>
        <a:prstGeom prst="rect">
          <a:avLst/>
        </a:prstGeom>
        <a:gradFill rotWithShape="0">
          <a:gsLst>
            <a:gs pos="0">
              <a:schemeClr val="accent4">
                <a:hueOff val="10395692"/>
                <a:satOff val="-47968"/>
                <a:lumOff val="1765"/>
                <a:alphaOff val="0"/>
                <a:lumMod val="110000"/>
                <a:satMod val="105000"/>
                <a:tint val="67000"/>
              </a:schemeClr>
            </a:gs>
            <a:gs pos="50000">
              <a:schemeClr val="accent4">
                <a:hueOff val="10395692"/>
                <a:satOff val="-47968"/>
                <a:lumOff val="1765"/>
                <a:alphaOff val="0"/>
                <a:lumMod val="105000"/>
                <a:satMod val="103000"/>
                <a:tint val="73000"/>
              </a:schemeClr>
            </a:gs>
            <a:gs pos="100000">
              <a:schemeClr val="accent4">
                <a:hueOff val="10395692"/>
                <a:satOff val="-47968"/>
                <a:lumOff val="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Increase the reading culture in Indonesia, especially in the scope of the employees</a:t>
          </a:r>
        </a:p>
      </dsp:txBody>
      <dsp:txXfrm>
        <a:off x="3248483" y="2381488"/>
        <a:ext cx="2635351" cy="15812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948A90F-42C6-49E1-A6C1-EC36226E4791}"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2D5BB-7A69-4EA1-ABEF-74A5FF3309C2}" type="slidenum">
              <a:rPr lang="en-US" smtClean="0"/>
              <a:t>‹#›</a:t>
            </a:fld>
            <a:endParaRPr lang="en-US"/>
          </a:p>
        </p:txBody>
      </p:sp>
    </p:spTree>
    <p:extLst>
      <p:ext uri="{BB962C8B-B14F-4D97-AF65-F5344CB8AC3E}">
        <p14:creationId xmlns:p14="http://schemas.microsoft.com/office/powerpoint/2010/main" val="111200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48A90F-42C6-49E1-A6C1-EC36226E4791}"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2D5BB-7A69-4EA1-ABEF-74A5FF3309C2}" type="slidenum">
              <a:rPr lang="en-US" smtClean="0"/>
              <a:t>‹#›</a:t>
            </a:fld>
            <a:endParaRPr lang="en-US"/>
          </a:p>
        </p:txBody>
      </p:sp>
    </p:spTree>
    <p:extLst>
      <p:ext uri="{BB962C8B-B14F-4D97-AF65-F5344CB8AC3E}">
        <p14:creationId xmlns:p14="http://schemas.microsoft.com/office/powerpoint/2010/main" val="2315225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48A90F-42C6-49E1-A6C1-EC36226E4791}"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2D5BB-7A69-4EA1-ABEF-74A5FF3309C2}" type="slidenum">
              <a:rPr lang="en-US" smtClean="0"/>
              <a:t>‹#›</a:t>
            </a:fld>
            <a:endParaRPr lang="en-US"/>
          </a:p>
        </p:txBody>
      </p:sp>
    </p:spTree>
    <p:extLst>
      <p:ext uri="{BB962C8B-B14F-4D97-AF65-F5344CB8AC3E}">
        <p14:creationId xmlns:p14="http://schemas.microsoft.com/office/powerpoint/2010/main" val="1131921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48A90F-42C6-49E1-A6C1-EC36226E4791}"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2D5BB-7A69-4EA1-ABEF-74A5FF3309C2}" type="slidenum">
              <a:rPr lang="en-US" smtClean="0"/>
              <a:t>‹#›</a:t>
            </a:fld>
            <a:endParaRPr lang="en-US"/>
          </a:p>
        </p:txBody>
      </p:sp>
    </p:spTree>
    <p:extLst>
      <p:ext uri="{BB962C8B-B14F-4D97-AF65-F5344CB8AC3E}">
        <p14:creationId xmlns:p14="http://schemas.microsoft.com/office/powerpoint/2010/main" val="878301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948A90F-42C6-49E1-A6C1-EC36226E4791}"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C2D5BB-7A69-4EA1-ABEF-74A5FF3309C2}" type="slidenum">
              <a:rPr lang="en-US" smtClean="0"/>
              <a:t>‹#›</a:t>
            </a:fld>
            <a:endParaRPr lang="en-US"/>
          </a:p>
        </p:txBody>
      </p:sp>
    </p:spTree>
    <p:extLst>
      <p:ext uri="{BB962C8B-B14F-4D97-AF65-F5344CB8AC3E}">
        <p14:creationId xmlns:p14="http://schemas.microsoft.com/office/powerpoint/2010/main" val="1004634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48A90F-42C6-49E1-A6C1-EC36226E4791}" type="datetimeFigureOut">
              <a:rPr lang="en-US" smtClean="0"/>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2D5BB-7A69-4EA1-ABEF-74A5FF3309C2}" type="slidenum">
              <a:rPr lang="en-US" smtClean="0"/>
              <a:t>‹#›</a:t>
            </a:fld>
            <a:endParaRPr lang="en-US"/>
          </a:p>
        </p:txBody>
      </p:sp>
    </p:spTree>
    <p:extLst>
      <p:ext uri="{BB962C8B-B14F-4D97-AF65-F5344CB8AC3E}">
        <p14:creationId xmlns:p14="http://schemas.microsoft.com/office/powerpoint/2010/main" val="3751709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48A90F-42C6-49E1-A6C1-EC36226E4791}" type="datetimeFigureOut">
              <a:rPr lang="en-US" smtClean="0"/>
              <a:t>5/8/2017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C2D5BB-7A69-4EA1-ABEF-74A5FF3309C2}" type="slidenum">
              <a:rPr lang="en-US" smtClean="0"/>
              <a:t>‹#›</a:t>
            </a:fld>
            <a:endParaRPr lang="en-US"/>
          </a:p>
        </p:txBody>
      </p:sp>
    </p:spTree>
    <p:extLst>
      <p:ext uri="{BB962C8B-B14F-4D97-AF65-F5344CB8AC3E}">
        <p14:creationId xmlns:p14="http://schemas.microsoft.com/office/powerpoint/2010/main" val="1182631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48A90F-42C6-49E1-A6C1-EC36226E4791}" type="datetimeFigureOut">
              <a:rPr lang="en-US" smtClean="0"/>
              <a:t>5/8/2017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C2D5BB-7A69-4EA1-ABEF-74A5FF3309C2}" type="slidenum">
              <a:rPr lang="en-US" smtClean="0"/>
              <a:t>‹#›</a:t>
            </a:fld>
            <a:endParaRPr lang="en-US"/>
          </a:p>
        </p:txBody>
      </p:sp>
    </p:spTree>
    <p:extLst>
      <p:ext uri="{BB962C8B-B14F-4D97-AF65-F5344CB8AC3E}">
        <p14:creationId xmlns:p14="http://schemas.microsoft.com/office/powerpoint/2010/main" val="3527591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48A90F-42C6-49E1-A6C1-EC36226E4791}" type="datetimeFigureOut">
              <a:rPr lang="en-US" smtClean="0"/>
              <a:t>5/8/2017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C2D5BB-7A69-4EA1-ABEF-74A5FF3309C2}" type="slidenum">
              <a:rPr lang="en-US" smtClean="0"/>
              <a:t>‹#›</a:t>
            </a:fld>
            <a:endParaRPr lang="en-US"/>
          </a:p>
        </p:txBody>
      </p:sp>
    </p:spTree>
    <p:extLst>
      <p:ext uri="{BB962C8B-B14F-4D97-AF65-F5344CB8AC3E}">
        <p14:creationId xmlns:p14="http://schemas.microsoft.com/office/powerpoint/2010/main" val="3715670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948A90F-42C6-49E1-A6C1-EC36226E4791}" type="datetimeFigureOut">
              <a:rPr lang="en-US" smtClean="0"/>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2D5BB-7A69-4EA1-ABEF-74A5FF3309C2}" type="slidenum">
              <a:rPr lang="en-US" smtClean="0"/>
              <a:t>‹#›</a:t>
            </a:fld>
            <a:endParaRPr lang="en-US"/>
          </a:p>
        </p:txBody>
      </p:sp>
    </p:spTree>
    <p:extLst>
      <p:ext uri="{BB962C8B-B14F-4D97-AF65-F5344CB8AC3E}">
        <p14:creationId xmlns:p14="http://schemas.microsoft.com/office/powerpoint/2010/main" val="2489562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948A90F-42C6-49E1-A6C1-EC36226E4791}" type="datetimeFigureOut">
              <a:rPr lang="en-US" smtClean="0"/>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C2D5BB-7A69-4EA1-ABEF-74A5FF3309C2}" type="slidenum">
              <a:rPr lang="en-US" smtClean="0"/>
              <a:t>‹#›</a:t>
            </a:fld>
            <a:endParaRPr lang="en-US"/>
          </a:p>
        </p:txBody>
      </p:sp>
    </p:spTree>
    <p:extLst>
      <p:ext uri="{BB962C8B-B14F-4D97-AF65-F5344CB8AC3E}">
        <p14:creationId xmlns:p14="http://schemas.microsoft.com/office/powerpoint/2010/main" val="128368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48A90F-42C6-49E1-A6C1-EC36226E4791}" type="datetimeFigureOut">
              <a:rPr lang="en-US" smtClean="0"/>
              <a:t>5/8/2017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2D5BB-7A69-4EA1-ABEF-74A5FF3309C2}" type="slidenum">
              <a:rPr lang="en-US" smtClean="0"/>
              <a:t>‹#›</a:t>
            </a:fld>
            <a:endParaRPr lang="en-US"/>
          </a:p>
        </p:txBody>
      </p:sp>
    </p:spTree>
    <p:extLst>
      <p:ext uri="{BB962C8B-B14F-4D97-AF65-F5344CB8AC3E}">
        <p14:creationId xmlns:p14="http://schemas.microsoft.com/office/powerpoint/2010/main" val="2395063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3" Type="http://schemas.openxmlformats.org/officeDocument/2006/relationships/image" Target="../media/image1.png"/><Relationship Id="rId7" Type="http://schemas.openxmlformats.org/officeDocument/2006/relationships/diagramColors" Target="../diagrams/colors3.xml"/><Relationship Id="rId12" Type="http://schemas.openxmlformats.org/officeDocument/2006/relationships/diagramColors" Target="../diagrams/colors4.xml"/><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 Id="rId1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7.jp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png"/><Relationship Id="rId7" Type="http://schemas.openxmlformats.org/officeDocument/2006/relationships/diagramColors" Target="../diagrams/colors5.xml"/><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diagramQuickStyle" Target="../diagrams/quickStyle5.xml"/><Relationship Id="rId5" Type="http://schemas.openxmlformats.org/officeDocument/2006/relationships/diagramLayout" Target="../diagrams/layout5.xml"/><Relationship Id="rId10" Type="http://schemas.openxmlformats.org/officeDocument/2006/relationships/image" Target="../media/image8.jpg"/><Relationship Id="rId4" Type="http://schemas.openxmlformats.org/officeDocument/2006/relationships/diagramData" Target="../diagrams/data5.xml"/><Relationship Id="rId9"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png"/><Relationship Id="rId7" Type="http://schemas.openxmlformats.org/officeDocument/2006/relationships/diagramColors" Target="../diagrams/colors6.xml"/><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diagramQuickStyle" Target="../diagrams/quickStyle6.xml"/><Relationship Id="rId5" Type="http://schemas.openxmlformats.org/officeDocument/2006/relationships/diagramLayout" Target="../diagrams/layout6.xml"/><Relationship Id="rId10" Type="http://schemas.openxmlformats.org/officeDocument/2006/relationships/image" Target="../media/image9.jpg"/><Relationship Id="rId4" Type="http://schemas.openxmlformats.org/officeDocument/2006/relationships/diagramData" Target="../diagrams/data6.xml"/><Relationship Id="rId9"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png"/><Relationship Id="rId7" Type="http://schemas.openxmlformats.org/officeDocument/2006/relationships/diagramColors" Target="../diagrams/colors7.xml"/><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diagramQuickStyle" Target="../diagrams/quickStyle7.xml"/><Relationship Id="rId5" Type="http://schemas.openxmlformats.org/officeDocument/2006/relationships/diagramLayout" Target="../diagrams/layout7.xml"/><Relationship Id="rId10" Type="http://schemas.openxmlformats.org/officeDocument/2006/relationships/image" Target="../media/image10.jpg"/><Relationship Id="rId4" Type="http://schemas.openxmlformats.org/officeDocument/2006/relationships/diagramData" Target="../diagrams/data7.xml"/><Relationship Id="rId9"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png"/><Relationship Id="rId7" Type="http://schemas.openxmlformats.org/officeDocument/2006/relationships/diagramColors" Target="../diagrams/colors8.xml"/><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diagramQuickStyle" Target="../diagrams/quickStyle8.xml"/><Relationship Id="rId5" Type="http://schemas.openxmlformats.org/officeDocument/2006/relationships/diagramLayout" Target="../diagrams/layout8.xml"/><Relationship Id="rId10" Type="http://schemas.openxmlformats.org/officeDocument/2006/relationships/image" Target="../media/image11.jpg"/><Relationship Id="rId4" Type="http://schemas.openxmlformats.org/officeDocument/2006/relationships/diagramData" Target="../diagrams/data8.xml"/><Relationship Id="rId9"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png"/><Relationship Id="rId7" Type="http://schemas.openxmlformats.org/officeDocument/2006/relationships/diagramColors" Target="../diagrams/colors9.xml"/><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diagramQuickStyle" Target="../diagrams/quickStyle9.xml"/><Relationship Id="rId5" Type="http://schemas.openxmlformats.org/officeDocument/2006/relationships/diagramLayout" Target="../diagrams/layout9.xml"/><Relationship Id="rId10" Type="http://schemas.openxmlformats.org/officeDocument/2006/relationships/image" Target="../media/image12.jpg"/><Relationship Id="rId4" Type="http://schemas.openxmlformats.org/officeDocument/2006/relationships/diagramData" Target="../diagrams/data9.xml"/><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png"/><Relationship Id="rId7" Type="http://schemas.openxmlformats.org/officeDocument/2006/relationships/diagramColors" Target="../diagrams/colors10.xml"/><Relationship Id="rId12" Type="http://schemas.openxmlformats.org/officeDocument/2006/relationships/hyperlink" Target="http://library.usu.ac.id/" TargetMode="External"/><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diagramQuickStyle" Target="../diagrams/quickStyle10.xml"/><Relationship Id="rId11" Type="http://schemas.openxmlformats.org/officeDocument/2006/relationships/hyperlink" Target="http://bataviase.co.id./detailberita-10521661.html" TargetMode="External"/><Relationship Id="rId5" Type="http://schemas.openxmlformats.org/officeDocument/2006/relationships/diagramLayout" Target="../diagrams/layout10.xml"/><Relationship Id="rId10" Type="http://schemas.openxmlformats.org/officeDocument/2006/relationships/hyperlink" Target="http://www.perpusnas.go.id/" TargetMode="External"/><Relationship Id="rId4" Type="http://schemas.openxmlformats.org/officeDocument/2006/relationships/diagramData" Target="../diagrams/data10.xml"/><Relationship Id="rId9"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6.gi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116948" y="6122039"/>
            <a:ext cx="5178726" cy="2451822"/>
          </a:xfrm>
          <a:prstGeom prst="rect">
            <a:avLst/>
          </a:prstGeom>
        </p:spPr>
      </p:pic>
      <p:pic>
        <p:nvPicPr>
          <p:cNvPr id="7" name="Picture 6"/>
          <p:cNvPicPr>
            <a:picLocks noChangeAspect="1"/>
          </p:cNvPicPr>
          <p:nvPr/>
        </p:nvPicPr>
        <p:blipFill>
          <a:blip r:embed="rId2"/>
          <a:stretch>
            <a:fillRect/>
          </a:stretch>
        </p:blipFill>
        <p:spPr>
          <a:xfrm>
            <a:off x="3587432" y="6341553"/>
            <a:ext cx="5178726" cy="2451822"/>
          </a:xfrm>
          <a:prstGeom prst="rect">
            <a:avLst/>
          </a:prstGeom>
        </p:spPr>
      </p:pic>
      <p:sp>
        <p:nvSpPr>
          <p:cNvPr id="2" name="Rectangle 1"/>
          <p:cNvSpPr/>
          <p:nvPr/>
        </p:nvSpPr>
        <p:spPr>
          <a:xfrm>
            <a:off x="4628827" y="1272175"/>
            <a:ext cx="7563173" cy="1569660"/>
          </a:xfrm>
          <a:prstGeom prst="rect">
            <a:avLst/>
          </a:prstGeom>
        </p:spPr>
        <p:txBody>
          <a:bodyPr wrap="square">
            <a:spAutoFit/>
          </a:bodyPr>
          <a:lstStyle/>
          <a:p>
            <a:pPr algn="ctr"/>
            <a:r>
              <a:rPr lang="en-US" sz="2400" b="1" dirty="0">
                <a:latin typeface="Times New Roman" panose="02020603050405020304" pitchFamily="18" charset="0"/>
                <a:cs typeface="Times New Roman" panose="02020603050405020304" pitchFamily="18" charset="0"/>
              </a:rPr>
              <a:t>The Increasing of Reading Culture  among  Employees through Special  Library</a:t>
            </a:r>
          </a:p>
          <a:p>
            <a:pPr algn="ctr"/>
            <a:r>
              <a:rPr lang="en-US" sz="2400" b="1" dirty="0">
                <a:latin typeface="Times New Roman" panose="02020603050405020304" pitchFamily="18" charset="0"/>
                <a:cs typeface="Times New Roman" panose="02020603050405020304" pitchFamily="18" charset="0"/>
              </a:rPr>
              <a:t> in Synergy  with Reading Community</a:t>
            </a:r>
            <a:br>
              <a:rPr lang="en-US" sz="2400"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(Case Study Ministry Of Education and Culture)</a:t>
            </a:r>
            <a:endParaRPr lang="en-US" sz="2400" dirty="0"/>
          </a:p>
        </p:txBody>
      </p:sp>
      <p:sp>
        <p:nvSpPr>
          <p:cNvPr id="3" name="Rectangle 2"/>
          <p:cNvSpPr/>
          <p:nvPr/>
        </p:nvSpPr>
        <p:spPr>
          <a:xfrm>
            <a:off x="5362413" y="3085310"/>
            <a:ext cx="6096000" cy="3252172"/>
          </a:xfrm>
          <a:prstGeom prst="rect">
            <a:avLst/>
          </a:prstGeom>
        </p:spPr>
        <p:txBody>
          <a:bodyPr>
            <a:spAutoFit/>
          </a:bodyPr>
          <a:lstStyle/>
          <a:p>
            <a:pPr algn="ctr"/>
            <a:r>
              <a:rPr lang="en-US" dirty="0">
                <a:latin typeface="Times New Roman" panose="02020603050405020304" pitchFamily="18" charset="0"/>
                <a:cs typeface="Times New Roman" panose="02020603050405020304" pitchFamily="18" charset="0"/>
              </a:rPr>
              <a:t>Created By :</a:t>
            </a:r>
          </a:p>
          <a:p>
            <a:pPr algn="ctr"/>
            <a:endParaRPr lang="en-US" dirty="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Rina Tri </a:t>
            </a:r>
            <a:r>
              <a:rPr lang="en-US" dirty="0" err="1">
                <a:latin typeface="Times New Roman" panose="02020603050405020304" pitchFamily="18" charset="0"/>
                <a:cs typeface="Times New Roman" panose="02020603050405020304" pitchFamily="18" charset="0"/>
              </a:rPr>
              <a:t>Utami</a:t>
            </a:r>
            <a:r>
              <a:rPr lang="en-US" dirty="0">
                <a:latin typeface="Times New Roman" panose="02020603050405020304" pitchFamily="18" charset="0"/>
                <a:cs typeface="Times New Roman" panose="02020603050405020304" pitchFamily="18" charset="0"/>
              </a:rPr>
              <a:t>  </a:t>
            </a:r>
          </a:p>
          <a:p>
            <a:pPr algn="ctr"/>
            <a:r>
              <a:rPr lang="en-US" dirty="0">
                <a:latin typeface="Times New Roman" panose="02020603050405020304" pitchFamily="18" charset="0"/>
                <a:cs typeface="Times New Roman" panose="02020603050405020304" pitchFamily="18" charset="0"/>
              </a:rPr>
              <a:t>Dr. Tamara </a:t>
            </a:r>
            <a:r>
              <a:rPr lang="en-US" dirty="0" err="1">
                <a:latin typeface="Times New Roman" panose="02020603050405020304" pitchFamily="18" charset="0"/>
                <a:cs typeface="Times New Roman" panose="02020603050405020304" pitchFamily="18" charset="0"/>
              </a:rPr>
              <a:t>Adriani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Susetyo</a:t>
            </a:r>
            <a:r>
              <a:rPr lang="en-US" dirty="0">
                <a:latin typeface="Times New Roman" panose="02020603050405020304" pitchFamily="18" charset="0"/>
                <a:cs typeface="Times New Roman" panose="02020603050405020304" pitchFamily="18" charset="0"/>
              </a:rPr>
              <a:t>-Salim, M.A</a:t>
            </a:r>
          </a:p>
          <a:p>
            <a:pPr algn="ctr"/>
            <a:endParaRPr lang="en-US" sz="1400" b="1" baseline="30000" dirty="0">
              <a:latin typeface="Times New Roman" panose="02020603050405020304" pitchFamily="18" charset="0"/>
              <a:cs typeface="Times New Roman" panose="02020603050405020304" pitchFamily="18" charset="0"/>
            </a:endParaRPr>
          </a:p>
          <a:p>
            <a:pPr algn="ctr"/>
            <a:endParaRPr lang="en-US" sz="1600" i="1" dirty="0">
              <a:latin typeface="Times New Roman" panose="02020603050405020304" pitchFamily="18" charset="0"/>
              <a:cs typeface="Times New Roman" panose="02020603050405020304" pitchFamily="18" charset="0"/>
            </a:endParaRPr>
          </a:p>
          <a:p>
            <a:pPr algn="ctr"/>
            <a:r>
              <a:rPr lang="en-US" i="1" dirty="0">
                <a:latin typeface="Times New Roman" panose="02020603050405020304" pitchFamily="18" charset="0"/>
                <a:cs typeface="Times New Roman" panose="02020603050405020304" pitchFamily="18" charset="0"/>
              </a:rPr>
              <a:t>Department Of Library and  Information Science, </a:t>
            </a:r>
          </a:p>
          <a:p>
            <a:pPr algn="ctr"/>
            <a:r>
              <a:rPr lang="en-US" i="1" dirty="0">
                <a:latin typeface="Times New Roman" panose="02020603050405020304" pitchFamily="18" charset="0"/>
                <a:cs typeface="Times New Roman" panose="02020603050405020304" pitchFamily="18" charset="0"/>
              </a:rPr>
              <a:t>Faculty of Humanities</a:t>
            </a:r>
          </a:p>
          <a:p>
            <a:pPr algn="ct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Universitas</a:t>
            </a:r>
            <a:r>
              <a:rPr lang="en-US" i="1" dirty="0">
                <a:latin typeface="Times New Roman" panose="02020603050405020304" pitchFamily="18" charset="0"/>
                <a:cs typeface="Times New Roman" panose="02020603050405020304" pitchFamily="18" charset="0"/>
              </a:rPr>
              <a:t> Indonesia, Depok</a:t>
            </a:r>
          </a:p>
          <a:p>
            <a:pPr algn="ctr"/>
            <a:endParaRPr lang="en-US" i="1" dirty="0">
              <a:latin typeface="Times New Roman" panose="02020603050405020304" pitchFamily="18" charset="0"/>
              <a:cs typeface="Times New Roman" panose="02020603050405020304" pitchFamily="18" charset="0"/>
            </a:endParaRPr>
          </a:p>
          <a:p>
            <a:pPr algn="ctr"/>
            <a:r>
              <a:rPr lang="en-US" altLang="ko-KR" sz="1600" dirty="0">
                <a:latin typeface="Times New Roman" panose="02020603050405020304" pitchFamily="18" charset="0"/>
                <a:cs typeface="Times New Roman" panose="02020603050405020304" pitchFamily="18" charset="0"/>
              </a:rPr>
              <a:t>Paper submitted to </a:t>
            </a:r>
            <a:r>
              <a:rPr lang="en-US" sz="1600" dirty="0"/>
              <a:t>International Conference of Asian Special Libraries  2017</a:t>
            </a:r>
            <a:endParaRPr kumimoji="0" lang="en-US" altLang="ko-KR" sz="1600" i="1" dirty="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980" y="2057005"/>
            <a:ext cx="4277996" cy="3256243"/>
          </a:xfrm>
          <a:prstGeom prst="rect">
            <a:avLst/>
          </a:prstGeom>
        </p:spPr>
      </p:pic>
      <p:pic>
        <p:nvPicPr>
          <p:cNvPr id="11" name="Picture 10"/>
          <p:cNvPicPr>
            <a:picLocks noChangeAspect="1"/>
          </p:cNvPicPr>
          <p:nvPr/>
        </p:nvPicPr>
        <p:blipFill>
          <a:blip r:embed="rId2"/>
          <a:stretch>
            <a:fillRect/>
          </a:stretch>
        </p:blipFill>
        <p:spPr>
          <a:xfrm>
            <a:off x="8656976" y="6341553"/>
            <a:ext cx="5178726" cy="2451822"/>
          </a:xfrm>
          <a:prstGeom prst="rect">
            <a:avLst/>
          </a:prstGeom>
        </p:spPr>
      </p:pic>
      <p:pic>
        <p:nvPicPr>
          <p:cNvPr id="4" name="Picture 3"/>
          <p:cNvPicPr>
            <a:picLocks noChangeAspect="1"/>
          </p:cNvPicPr>
          <p:nvPr/>
        </p:nvPicPr>
        <p:blipFill>
          <a:blip r:embed="rId4"/>
          <a:stretch>
            <a:fillRect/>
          </a:stretch>
        </p:blipFill>
        <p:spPr>
          <a:xfrm>
            <a:off x="10583437" y="0"/>
            <a:ext cx="1325804" cy="78342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7890" y="0"/>
            <a:ext cx="1064525" cy="1745123"/>
          </a:xfrm>
          <a:prstGeom prst="rect">
            <a:avLst/>
          </a:prstGeom>
        </p:spPr>
      </p:pic>
    </p:spTree>
    <p:extLst>
      <p:ext uri="{BB962C8B-B14F-4D97-AF65-F5344CB8AC3E}">
        <p14:creationId xmlns:p14="http://schemas.microsoft.com/office/powerpoint/2010/main" val="4088679164"/>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rot="5400000">
            <a:off x="4468808" y="4987281"/>
            <a:ext cx="1753829" cy="44313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2"/>
          <a:stretch>
            <a:fillRect/>
          </a:stretch>
        </p:blipFill>
        <p:spPr>
          <a:xfrm>
            <a:off x="10671104" y="-7360"/>
            <a:ext cx="1251735" cy="739661"/>
          </a:xfrm>
          <a:prstGeom prst="rect">
            <a:avLst/>
          </a:prstGeom>
        </p:spPr>
      </p:pic>
      <p:pic>
        <p:nvPicPr>
          <p:cNvPr id="21" name="Picture 20"/>
          <p:cNvPicPr>
            <a:picLocks noChangeAspect="1"/>
          </p:cNvPicPr>
          <p:nvPr/>
        </p:nvPicPr>
        <p:blipFill>
          <a:blip r:embed="rId3"/>
          <a:stretch>
            <a:fillRect/>
          </a:stretch>
        </p:blipFill>
        <p:spPr>
          <a:xfrm>
            <a:off x="-1085879" y="6068009"/>
            <a:ext cx="5178726" cy="2451822"/>
          </a:xfrm>
          <a:prstGeom prst="rect">
            <a:avLst/>
          </a:prstGeom>
        </p:spPr>
      </p:pic>
      <p:pic>
        <p:nvPicPr>
          <p:cNvPr id="23" name="Picture 22"/>
          <p:cNvPicPr>
            <a:picLocks noChangeAspect="1"/>
          </p:cNvPicPr>
          <p:nvPr/>
        </p:nvPicPr>
        <p:blipFill>
          <a:blip r:embed="rId3"/>
          <a:stretch>
            <a:fillRect/>
          </a:stretch>
        </p:blipFill>
        <p:spPr>
          <a:xfrm>
            <a:off x="2514600" y="6153379"/>
            <a:ext cx="5178726" cy="2451822"/>
          </a:xfrm>
          <a:prstGeom prst="rect">
            <a:avLst/>
          </a:prstGeom>
        </p:spPr>
      </p:pic>
      <p:pic>
        <p:nvPicPr>
          <p:cNvPr id="24" name="Picture 23"/>
          <p:cNvPicPr>
            <a:picLocks noChangeAspect="1"/>
          </p:cNvPicPr>
          <p:nvPr/>
        </p:nvPicPr>
        <p:blipFill>
          <a:blip r:embed="rId3"/>
          <a:stretch>
            <a:fillRect/>
          </a:stretch>
        </p:blipFill>
        <p:spPr>
          <a:xfrm>
            <a:off x="7247256" y="6068009"/>
            <a:ext cx="5178726" cy="2451822"/>
          </a:xfrm>
          <a:prstGeom prst="rect">
            <a:avLst/>
          </a:prstGeom>
        </p:spPr>
      </p:pic>
      <p:sp>
        <p:nvSpPr>
          <p:cNvPr id="3" name="Rectangle 2"/>
          <p:cNvSpPr/>
          <p:nvPr/>
        </p:nvSpPr>
        <p:spPr>
          <a:xfrm>
            <a:off x="1251803" y="1044744"/>
            <a:ext cx="9872870" cy="64746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ko-KR" sz="2000" b="1" dirty="0">
              <a:latin typeface="Times New Roman" panose="02020603050405020304" pitchFamily="18" charset="0"/>
              <a:cs typeface="Times New Roman" panose="02020603050405020304" pitchFamily="18" charset="0"/>
            </a:endParaRPr>
          </a:p>
          <a:p>
            <a:pPr algn="ctr"/>
            <a:r>
              <a:rPr lang="en-US" altLang="ko-KR" sz="2000" b="1" dirty="0">
                <a:latin typeface="Times New Roman" panose="02020603050405020304" pitchFamily="18" charset="0"/>
                <a:cs typeface="Times New Roman" panose="02020603050405020304" pitchFamily="18" charset="0"/>
              </a:rPr>
              <a:t>Example of Reading Community in Jakarta ;  Jakarta Book Club </a:t>
            </a:r>
          </a:p>
          <a:p>
            <a:pPr algn="ctr"/>
            <a:endParaRPr lang="en-US" sz="2400" dirty="0"/>
          </a:p>
        </p:txBody>
      </p:sp>
      <p:cxnSp>
        <p:nvCxnSpPr>
          <p:cNvPr id="18" name="Straight Arrow Connector 17"/>
          <p:cNvCxnSpPr/>
          <p:nvPr/>
        </p:nvCxnSpPr>
        <p:spPr>
          <a:xfrm>
            <a:off x="1503484" y="1868557"/>
            <a:ext cx="9485939" cy="0"/>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Rectangle 4"/>
          <p:cNvSpPr/>
          <p:nvPr/>
        </p:nvSpPr>
        <p:spPr>
          <a:xfrm>
            <a:off x="1603513" y="1968018"/>
            <a:ext cx="9067591" cy="4154984"/>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Jakarta Book Club was build since 2010 and founded by Shirley and then followed Ms. Dina and Mrs. Ollie who join  and interested to build this reading community . </a:t>
            </a:r>
          </a:p>
          <a:p>
            <a:pPr marL="285750" indent="-285750" algn="just">
              <a:lnSpc>
                <a:spcPct val="150000"/>
              </a:lnSpc>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Currently, Jakarta book club already has a membership of approximately about 1,700 registered members, of which there are about 25-40 active members who often attend regular activity of  monthly meetings that held by the Jakarta Book Club. </a:t>
            </a:r>
          </a:p>
          <a:p>
            <a:pPr marL="285750" indent="-285750" algn="just">
              <a:lnSpc>
                <a:spcPct val="150000"/>
              </a:lnSpc>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The Activities that carried out by Jakarta Book Club is very good and very helpful in order to realizing the reading culture in this country. The regular activities that carried out by Jakarta Book Club is the "sharing" about the books that have been read by its members, then discussing it with other members. The atmosphere of each meeting goes with warm and friendly.</a:t>
            </a: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890" y="1"/>
            <a:ext cx="843913" cy="1383464"/>
          </a:xfrm>
          <a:prstGeom prst="rect">
            <a:avLst/>
          </a:prstGeom>
        </p:spPr>
      </p:pic>
      <p:grpSp>
        <p:nvGrpSpPr>
          <p:cNvPr id="13" name="Group 12"/>
          <p:cNvGrpSpPr/>
          <p:nvPr/>
        </p:nvGrpSpPr>
        <p:grpSpPr>
          <a:xfrm>
            <a:off x="4350351" y="180774"/>
            <a:ext cx="3839138" cy="491766"/>
            <a:chOff x="4244334" y="141018"/>
            <a:chExt cx="3839138" cy="491766"/>
          </a:xfrm>
        </p:grpSpPr>
        <p:grpSp>
          <p:nvGrpSpPr>
            <p:cNvPr id="16" name="Group 15"/>
            <p:cNvGrpSpPr/>
            <p:nvPr/>
          </p:nvGrpSpPr>
          <p:grpSpPr>
            <a:xfrm>
              <a:off x="4244334" y="141018"/>
              <a:ext cx="3839138" cy="491766"/>
              <a:chOff x="3996708" y="238537"/>
              <a:chExt cx="3839138" cy="491766"/>
            </a:xfrm>
          </p:grpSpPr>
          <p:sp>
            <p:nvSpPr>
              <p:cNvPr id="19" name="Arrow: Pentagon 18"/>
              <p:cNvSpPr/>
              <p:nvPr/>
            </p:nvSpPr>
            <p:spPr>
              <a:xfrm>
                <a:off x="4392319" y="238537"/>
                <a:ext cx="3443527" cy="491766"/>
              </a:xfrm>
              <a:prstGeom prst="homePlate">
                <a:avLst/>
              </a:prstGeom>
              <a:ln>
                <a:solidFill>
                  <a:schemeClr val="bg2">
                    <a:lumMod val="9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20" name="Arrow: Pentagon 19"/>
              <p:cNvSpPr/>
              <p:nvPr/>
            </p:nvSpPr>
            <p:spPr>
              <a:xfrm rot="10800000">
                <a:off x="3996708" y="238537"/>
                <a:ext cx="1820995" cy="491766"/>
              </a:xfrm>
              <a:prstGeom prst="homePlate">
                <a:avLst/>
              </a:prstGeom>
              <a:ln>
                <a:solidFill>
                  <a:schemeClr val="bg2">
                    <a:lumMod val="9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sp>
          <p:nvSpPr>
            <p:cNvPr id="17" name="Rectangle: Rounded Corners 16"/>
            <p:cNvSpPr/>
            <p:nvPr/>
          </p:nvSpPr>
          <p:spPr>
            <a:xfrm>
              <a:off x="4545494" y="204675"/>
              <a:ext cx="3233532" cy="3493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Results</a:t>
              </a:r>
            </a:p>
          </p:txBody>
        </p:sp>
      </p:grpSp>
    </p:spTree>
    <p:extLst>
      <p:ext uri="{BB962C8B-B14F-4D97-AF65-F5344CB8AC3E}">
        <p14:creationId xmlns:p14="http://schemas.microsoft.com/office/powerpoint/2010/main" val="3381623256"/>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rot="5400000">
            <a:off x="4468808" y="4987281"/>
            <a:ext cx="1753829" cy="44313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2"/>
          <a:stretch>
            <a:fillRect/>
          </a:stretch>
        </p:blipFill>
        <p:spPr>
          <a:xfrm>
            <a:off x="10667958" y="138632"/>
            <a:ext cx="1251735" cy="739661"/>
          </a:xfrm>
          <a:prstGeom prst="rect">
            <a:avLst/>
          </a:prstGeom>
        </p:spPr>
      </p:pic>
      <p:pic>
        <p:nvPicPr>
          <p:cNvPr id="21" name="Picture 20"/>
          <p:cNvPicPr>
            <a:picLocks noChangeAspect="1"/>
          </p:cNvPicPr>
          <p:nvPr/>
        </p:nvPicPr>
        <p:blipFill>
          <a:blip r:embed="rId3"/>
          <a:stretch>
            <a:fillRect/>
          </a:stretch>
        </p:blipFill>
        <p:spPr>
          <a:xfrm>
            <a:off x="-1036241" y="6238489"/>
            <a:ext cx="5178726" cy="2451822"/>
          </a:xfrm>
          <a:prstGeom prst="rect">
            <a:avLst/>
          </a:prstGeom>
        </p:spPr>
      </p:pic>
      <p:pic>
        <p:nvPicPr>
          <p:cNvPr id="23" name="Picture 22"/>
          <p:cNvPicPr>
            <a:picLocks noChangeAspect="1"/>
          </p:cNvPicPr>
          <p:nvPr/>
        </p:nvPicPr>
        <p:blipFill>
          <a:blip r:embed="rId3"/>
          <a:stretch>
            <a:fillRect/>
          </a:stretch>
        </p:blipFill>
        <p:spPr>
          <a:xfrm>
            <a:off x="2589801" y="6359032"/>
            <a:ext cx="5178726" cy="2451822"/>
          </a:xfrm>
          <a:prstGeom prst="rect">
            <a:avLst/>
          </a:prstGeom>
        </p:spPr>
      </p:pic>
      <p:pic>
        <p:nvPicPr>
          <p:cNvPr id="24" name="Picture 23"/>
          <p:cNvPicPr>
            <a:picLocks noChangeAspect="1"/>
          </p:cNvPicPr>
          <p:nvPr/>
        </p:nvPicPr>
        <p:blipFill>
          <a:blip r:embed="rId3"/>
          <a:stretch>
            <a:fillRect/>
          </a:stretch>
        </p:blipFill>
        <p:spPr>
          <a:xfrm>
            <a:off x="7366523" y="6209997"/>
            <a:ext cx="5329059" cy="2522996"/>
          </a:xfrm>
          <a:prstGeom prst="rect">
            <a:avLst/>
          </a:prstGeom>
        </p:spPr>
      </p:pic>
      <p:sp>
        <p:nvSpPr>
          <p:cNvPr id="6" name="Rectangle 5"/>
          <p:cNvSpPr/>
          <p:nvPr/>
        </p:nvSpPr>
        <p:spPr>
          <a:xfrm>
            <a:off x="1257299" y="1081432"/>
            <a:ext cx="10391363" cy="476259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1" name="Rectangle: Rounded Corners 10"/>
          <p:cNvSpPr/>
          <p:nvPr/>
        </p:nvSpPr>
        <p:spPr>
          <a:xfrm>
            <a:off x="3947341" y="3897813"/>
            <a:ext cx="4481791" cy="173022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n-US" sz="1600" dirty="0">
                <a:latin typeface="Times New Roman" panose="02020603050405020304" pitchFamily="18" charset="0"/>
                <a:cs typeface="Times New Roman" panose="02020603050405020304" pitchFamily="18" charset="0"/>
              </a:rPr>
              <a:t>The Library of Ministry of Education and Culture library </a:t>
            </a:r>
            <a:r>
              <a:rPr lang="en-US" sz="1600" b="1" dirty="0">
                <a:latin typeface="Times New Roman" panose="02020603050405020304" pitchFamily="18" charset="0"/>
                <a:cs typeface="Times New Roman" panose="02020603050405020304" pitchFamily="18" charset="0"/>
              </a:rPr>
              <a:t>has never urged </a:t>
            </a:r>
            <a:r>
              <a:rPr lang="en-US" sz="1600" dirty="0">
                <a:latin typeface="Times New Roman" panose="02020603050405020304" pitchFamily="18" charset="0"/>
                <a:cs typeface="Times New Roman" panose="02020603050405020304" pitchFamily="18" charset="0"/>
              </a:rPr>
              <a:t>their employees although there is a reading community that cooperate with the library</a:t>
            </a:r>
            <a:endParaRPr lang="en-US" sz="1600" dirty="0">
              <a:solidFill>
                <a:schemeClr val="tx1"/>
              </a:solidFill>
              <a:latin typeface="Times New Roman" panose="02020603050405020304" pitchFamily="18" charset="0"/>
              <a:cs typeface="Times New Roman" panose="02020603050405020304" pitchFamily="18" charset="0"/>
            </a:endParaRPr>
          </a:p>
        </p:txBody>
      </p:sp>
      <p:sp>
        <p:nvSpPr>
          <p:cNvPr id="15" name="Rectangle: Rounded Corners 14"/>
          <p:cNvSpPr/>
          <p:nvPr/>
        </p:nvSpPr>
        <p:spPr>
          <a:xfrm>
            <a:off x="6731579" y="1447401"/>
            <a:ext cx="4441136" cy="171585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n-US" sz="1600" dirty="0">
                <a:solidFill>
                  <a:schemeClr val="tx1"/>
                </a:solidFill>
                <a:latin typeface="Times New Roman" panose="02020603050405020304" pitchFamily="18" charset="0"/>
                <a:cs typeface="Times New Roman" panose="02020603050405020304" pitchFamily="18" charset="0"/>
              </a:rPr>
              <a:t>the low awareness level of the how important the  reading among employees not only happens at the Ministry of Education and Culture, but it might happened to employees in other government agencies. </a:t>
            </a:r>
          </a:p>
          <a:p>
            <a:pPr algn="ctr"/>
            <a:endParaRPr lang="en-US" dirty="0">
              <a:solidFill>
                <a:schemeClr val="tx1"/>
              </a:solidFill>
              <a:latin typeface="Times New Roman" panose="02020603050405020304" pitchFamily="18" charset="0"/>
              <a:cs typeface="Times New Roman" panose="02020603050405020304" pitchFamily="18" charset="0"/>
            </a:endParaRPr>
          </a:p>
        </p:txBody>
      </p:sp>
      <p:sp>
        <p:nvSpPr>
          <p:cNvPr id="16" name="Rectangle: Rounded Corners 15"/>
          <p:cNvSpPr/>
          <p:nvPr/>
        </p:nvSpPr>
        <p:spPr>
          <a:xfrm>
            <a:off x="1257299" y="1447401"/>
            <a:ext cx="4441136" cy="175934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n-US" sz="1600" dirty="0">
                <a:latin typeface="Times New Roman" panose="02020603050405020304" pitchFamily="18" charset="0"/>
                <a:cs typeface="Times New Roman" panose="02020603050405020304" pitchFamily="18" charset="0"/>
              </a:rPr>
              <a:t>Indonesia has the minim level on reading interest.</a:t>
            </a:r>
            <a:endParaRPr lang="en-US" sz="1600" dirty="0">
              <a:solidFill>
                <a:schemeClr val="tx1"/>
              </a:solidFill>
              <a:latin typeface="Times New Roman" panose="02020603050405020304" pitchFamily="18" charset="0"/>
              <a:cs typeface="Times New Roman" panose="02020603050405020304" pitchFamily="18" charset="0"/>
            </a:endParaRP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890" y="0"/>
            <a:ext cx="882915" cy="1447401"/>
          </a:xfrm>
          <a:prstGeom prst="rect">
            <a:avLst/>
          </a:prstGeom>
        </p:spPr>
      </p:pic>
      <p:grpSp>
        <p:nvGrpSpPr>
          <p:cNvPr id="19" name="Group 18"/>
          <p:cNvGrpSpPr/>
          <p:nvPr/>
        </p:nvGrpSpPr>
        <p:grpSpPr>
          <a:xfrm>
            <a:off x="4268667" y="195205"/>
            <a:ext cx="3839138" cy="491766"/>
            <a:chOff x="4244334" y="141018"/>
            <a:chExt cx="3839138" cy="491766"/>
          </a:xfrm>
        </p:grpSpPr>
        <p:grpSp>
          <p:nvGrpSpPr>
            <p:cNvPr id="20" name="Group 19"/>
            <p:cNvGrpSpPr/>
            <p:nvPr/>
          </p:nvGrpSpPr>
          <p:grpSpPr>
            <a:xfrm>
              <a:off x="4244334" y="141018"/>
              <a:ext cx="3839138" cy="491766"/>
              <a:chOff x="3996708" y="238537"/>
              <a:chExt cx="3839138" cy="491766"/>
            </a:xfrm>
          </p:grpSpPr>
          <p:sp>
            <p:nvSpPr>
              <p:cNvPr id="25" name="Arrow: Pentagon 24"/>
              <p:cNvSpPr/>
              <p:nvPr/>
            </p:nvSpPr>
            <p:spPr>
              <a:xfrm>
                <a:off x="4392319" y="238537"/>
                <a:ext cx="3443527" cy="491766"/>
              </a:xfrm>
              <a:prstGeom prst="homePlate">
                <a:avLst/>
              </a:prstGeom>
              <a:ln>
                <a:solidFill>
                  <a:schemeClr val="bg2">
                    <a:lumMod val="9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26" name="Arrow: Pentagon 25"/>
              <p:cNvSpPr/>
              <p:nvPr/>
            </p:nvSpPr>
            <p:spPr>
              <a:xfrm rot="10800000">
                <a:off x="3996708" y="238537"/>
                <a:ext cx="1820995" cy="491766"/>
              </a:xfrm>
              <a:prstGeom prst="homePlate">
                <a:avLst/>
              </a:prstGeom>
              <a:ln>
                <a:solidFill>
                  <a:schemeClr val="bg2">
                    <a:lumMod val="9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sp>
          <p:nvSpPr>
            <p:cNvPr id="22" name="Rectangle: Rounded Corners 21"/>
            <p:cNvSpPr/>
            <p:nvPr/>
          </p:nvSpPr>
          <p:spPr>
            <a:xfrm>
              <a:off x="4545494" y="204675"/>
              <a:ext cx="3233532" cy="3493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Existing Condition</a:t>
              </a:r>
            </a:p>
          </p:txBody>
        </p:sp>
      </p:grpSp>
    </p:spTree>
    <p:extLst>
      <p:ext uri="{BB962C8B-B14F-4D97-AF65-F5344CB8AC3E}">
        <p14:creationId xmlns:p14="http://schemas.microsoft.com/office/powerpoint/2010/main" val="1161621742"/>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rot="5400000">
            <a:off x="4468808" y="4987281"/>
            <a:ext cx="1753829" cy="44313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2"/>
          <a:stretch>
            <a:fillRect/>
          </a:stretch>
        </p:blipFill>
        <p:spPr>
          <a:xfrm>
            <a:off x="10640969" y="0"/>
            <a:ext cx="1251735" cy="739661"/>
          </a:xfrm>
          <a:prstGeom prst="rect">
            <a:avLst/>
          </a:prstGeom>
        </p:spPr>
      </p:pic>
      <p:pic>
        <p:nvPicPr>
          <p:cNvPr id="21" name="Picture 20"/>
          <p:cNvPicPr>
            <a:picLocks noChangeAspect="1"/>
          </p:cNvPicPr>
          <p:nvPr/>
        </p:nvPicPr>
        <p:blipFill>
          <a:blip r:embed="rId3"/>
          <a:stretch>
            <a:fillRect/>
          </a:stretch>
        </p:blipFill>
        <p:spPr>
          <a:xfrm>
            <a:off x="-1182015" y="5977031"/>
            <a:ext cx="5178726" cy="2451822"/>
          </a:xfrm>
          <a:prstGeom prst="rect">
            <a:avLst/>
          </a:prstGeom>
        </p:spPr>
      </p:pic>
      <p:pic>
        <p:nvPicPr>
          <p:cNvPr id="23" name="Picture 22"/>
          <p:cNvPicPr>
            <a:picLocks noChangeAspect="1"/>
          </p:cNvPicPr>
          <p:nvPr/>
        </p:nvPicPr>
        <p:blipFill>
          <a:blip r:embed="rId3"/>
          <a:stretch>
            <a:fillRect/>
          </a:stretch>
        </p:blipFill>
        <p:spPr>
          <a:xfrm>
            <a:off x="2514600" y="6123002"/>
            <a:ext cx="5178726" cy="2451822"/>
          </a:xfrm>
          <a:prstGeom prst="rect">
            <a:avLst/>
          </a:prstGeom>
        </p:spPr>
      </p:pic>
      <p:pic>
        <p:nvPicPr>
          <p:cNvPr id="24" name="Picture 23"/>
          <p:cNvPicPr>
            <a:picLocks noChangeAspect="1"/>
          </p:cNvPicPr>
          <p:nvPr/>
        </p:nvPicPr>
        <p:blipFill>
          <a:blip r:embed="rId3"/>
          <a:stretch>
            <a:fillRect/>
          </a:stretch>
        </p:blipFill>
        <p:spPr>
          <a:xfrm>
            <a:off x="7220751" y="5977031"/>
            <a:ext cx="5178726" cy="2451822"/>
          </a:xfrm>
          <a:prstGeom prst="rect">
            <a:avLst/>
          </a:prstGeom>
        </p:spPr>
      </p:pic>
      <p:graphicFrame>
        <p:nvGraphicFramePr>
          <p:cNvPr id="2" name="Diagram 1"/>
          <p:cNvGraphicFramePr/>
          <p:nvPr>
            <p:extLst>
              <p:ext uri="{D42A27DB-BD31-4B8C-83A1-F6EECF244321}">
                <p14:modId xmlns:p14="http://schemas.microsoft.com/office/powerpoint/2010/main" val="64212312"/>
              </p:ext>
            </p:extLst>
          </p:nvPr>
        </p:nvGraphicFramePr>
        <p:xfrm>
          <a:off x="1503484" y="1826712"/>
          <a:ext cx="9338365" cy="32493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0" name="Diagram 9"/>
          <p:cNvGraphicFramePr/>
          <p:nvPr>
            <p:extLst>
              <p:ext uri="{D42A27DB-BD31-4B8C-83A1-F6EECF244321}">
                <p14:modId xmlns:p14="http://schemas.microsoft.com/office/powerpoint/2010/main" val="1302922561"/>
              </p:ext>
            </p:extLst>
          </p:nvPr>
        </p:nvGraphicFramePr>
        <p:xfrm>
          <a:off x="1709530" y="1325216"/>
          <a:ext cx="9132319" cy="415684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1" name="Picture 1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07890" y="0"/>
            <a:ext cx="1064525" cy="1745123"/>
          </a:xfrm>
          <a:prstGeom prst="rect">
            <a:avLst/>
          </a:prstGeom>
        </p:spPr>
      </p:pic>
      <p:grpSp>
        <p:nvGrpSpPr>
          <p:cNvPr id="13" name="Group 12"/>
          <p:cNvGrpSpPr/>
          <p:nvPr/>
        </p:nvGrpSpPr>
        <p:grpSpPr>
          <a:xfrm>
            <a:off x="4350351" y="180774"/>
            <a:ext cx="3839138" cy="491766"/>
            <a:chOff x="4244334" y="141018"/>
            <a:chExt cx="3839138" cy="491766"/>
          </a:xfrm>
        </p:grpSpPr>
        <p:grpSp>
          <p:nvGrpSpPr>
            <p:cNvPr id="15" name="Group 14"/>
            <p:cNvGrpSpPr/>
            <p:nvPr/>
          </p:nvGrpSpPr>
          <p:grpSpPr>
            <a:xfrm>
              <a:off x="4244334" y="141018"/>
              <a:ext cx="3839138" cy="491766"/>
              <a:chOff x="3996708" y="238537"/>
              <a:chExt cx="3839138" cy="491766"/>
            </a:xfrm>
          </p:grpSpPr>
          <p:sp>
            <p:nvSpPr>
              <p:cNvPr id="17" name="Arrow: Pentagon 16"/>
              <p:cNvSpPr/>
              <p:nvPr/>
            </p:nvSpPr>
            <p:spPr>
              <a:xfrm>
                <a:off x="4392319" y="238537"/>
                <a:ext cx="3443527" cy="491766"/>
              </a:xfrm>
              <a:prstGeom prst="homePlate">
                <a:avLst/>
              </a:prstGeom>
              <a:ln>
                <a:solidFill>
                  <a:schemeClr val="bg2">
                    <a:lumMod val="9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8" name="Arrow: Pentagon 17"/>
              <p:cNvSpPr/>
              <p:nvPr/>
            </p:nvSpPr>
            <p:spPr>
              <a:xfrm rot="10800000">
                <a:off x="3996708" y="238537"/>
                <a:ext cx="1820995" cy="491766"/>
              </a:xfrm>
              <a:prstGeom prst="homePlate">
                <a:avLst/>
              </a:prstGeom>
              <a:ln>
                <a:solidFill>
                  <a:schemeClr val="bg2">
                    <a:lumMod val="9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sp>
          <p:nvSpPr>
            <p:cNvPr id="16" name="Rectangle: Rounded Corners 15"/>
            <p:cNvSpPr/>
            <p:nvPr/>
          </p:nvSpPr>
          <p:spPr>
            <a:xfrm>
              <a:off x="4545494" y="204675"/>
              <a:ext cx="3233532" cy="3493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The Mechanism</a:t>
              </a:r>
            </a:p>
          </p:txBody>
        </p:sp>
      </p:grpSp>
    </p:spTree>
    <p:extLst>
      <p:ext uri="{BB962C8B-B14F-4D97-AF65-F5344CB8AC3E}">
        <p14:creationId xmlns:p14="http://schemas.microsoft.com/office/powerpoint/2010/main" val="2071947883"/>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rot="5400000">
            <a:off x="4468808" y="4987281"/>
            <a:ext cx="1753829" cy="44313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2"/>
          <a:stretch>
            <a:fillRect/>
          </a:stretch>
        </p:blipFill>
        <p:spPr>
          <a:xfrm>
            <a:off x="10720966" y="-2603"/>
            <a:ext cx="1251735" cy="739661"/>
          </a:xfrm>
          <a:prstGeom prst="rect">
            <a:avLst/>
          </a:prstGeom>
        </p:spPr>
      </p:pic>
      <p:pic>
        <p:nvPicPr>
          <p:cNvPr id="21" name="Picture 20"/>
          <p:cNvPicPr>
            <a:picLocks noChangeAspect="1"/>
          </p:cNvPicPr>
          <p:nvPr/>
        </p:nvPicPr>
        <p:blipFill>
          <a:blip r:embed="rId3"/>
          <a:stretch>
            <a:fillRect/>
          </a:stretch>
        </p:blipFill>
        <p:spPr>
          <a:xfrm>
            <a:off x="-1182015" y="5977031"/>
            <a:ext cx="5178726" cy="2451822"/>
          </a:xfrm>
          <a:prstGeom prst="rect">
            <a:avLst/>
          </a:prstGeom>
        </p:spPr>
      </p:pic>
      <p:pic>
        <p:nvPicPr>
          <p:cNvPr id="23" name="Picture 22"/>
          <p:cNvPicPr>
            <a:picLocks noChangeAspect="1"/>
          </p:cNvPicPr>
          <p:nvPr/>
        </p:nvPicPr>
        <p:blipFill>
          <a:blip r:embed="rId3"/>
          <a:stretch>
            <a:fillRect/>
          </a:stretch>
        </p:blipFill>
        <p:spPr>
          <a:xfrm>
            <a:off x="2514600" y="6123002"/>
            <a:ext cx="5178726" cy="2451822"/>
          </a:xfrm>
          <a:prstGeom prst="rect">
            <a:avLst/>
          </a:prstGeom>
        </p:spPr>
      </p:pic>
      <p:pic>
        <p:nvPicPr>
          <p:cNvPr id="24" name="Picture 23"/>
          <p:cNvPicPr>
            <a:picLocks noChangeAspect="1"/>
          </p:cNvPicPr>
          <p:nvPr/>
        </p:nvPicPr>
        <p:blipFill>
          <a:blip r:embed="rId3"/>
          <a:stretch>
            <a:fillRect/>
          </a:stretch>
        </p:blipFill>
        <p:spPr>
          <a:xfrm>
            <a:off x="7220751" y="5977031"/>
            <a:ext cx="5178726" cy="2451822"/>
          </a:xfrm>
          <a:prstGeom prst="rect">
            <a:avLst/>
          </a:prstGeom>
        </p:spPr>
      </p:pic>
      <p:sp>
        <p:nvSpPr>
          <p:cNvPr id="10" name="Rectangle 9"/>
          <p:cNvSpPr/>
          <p:nvPr/>
        </p:nvSpPr>
        <p:spPr>
          <a:xfrm>
            <a:off x="1771689" y="1001982"/>
            <a:ext cx="8833100" cy="48534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t>The Importance of Collaboration with Reading Community</a:t>
            </a:r>
          </a:p>
        </p:txBody>
      </p:sp>
      <p:cxnSp>
        <p:nvCxnSpPr>
          <p:cNvPr id="11" name="Straight Arrow Connector 10"/>
          <p:cNvCxnSpPr/>
          <p:nvPr/>
        </p:nvCxnSpPr>
        <p:spPr>
          <a:xfrm>
            <a:off x="1445269" y="1643269"/>
            <a:ext cx="9485939" cy="0"/>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 name="Rectangle 14"/>
          <p:cNvSpPr/>
          <p:nvPr/>
        </p:nvSpPr>
        <p:spPr>
          <a:xfrm>
            <a:off x="848139" y="1737924"/>
            <a:ext cx="10614991" cy="414069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6" name="Rectangle 15"/>
          <p:cNvSpPr/>
          <p:nvPr/>
        </p:nvSpPr>
        <p:spPr>
          <a:xfrm>
            <a:off x="1033670" y="1887655"/>
            <a:ext cx="10177669" cy="388635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lgn="just">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If the community could collaborate with the government’s library, the employees are hopefully affected or inspired to do more reading.</a:t>
            </a:r>
          </a:p>
          <a:p>
            <a:pPr marL="285750" indent="-285750" algn="just">
              <a:buFont typeface="Arial" panose="020B0604020202020204" pitchFamily="34" charset="0"/>
              <a:buChar char="•"/>
            </a:pPr>
            <a:endParaRPr lang="en-US" dirty="0">
              <a:solidFill>
                <a:schemeClr val="tx1"/>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Awareness of the reading importance among employees will increase along with collaboration between a special library and  the reading community. The communities will share their experience and knowledge to employees regarding the benefits of reading and the positive impact that employees will get when they read.</a:t>
            </a:r>
          </a:p>
          <a:p>
            <a:pPr marL="285750" indent="-285750" algn="just">
              <a:buFont typeface="Arial" panose="020B0604020202020204" pitchFamily="34" charset="0"/>
              <a:buChar char="•"/>
            </a:pPr>
            <a:endParaRPr lang="en-US" dirty="0">
              <a:solidFill>
                <a:schemeClr val="tx1"/>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If this collaboration can be created, the impacts are not only obtained by employees but it would also affect the development of the reading community. By conducting the collaboration between the special library and the community, this community activities can be assisted or supported by the library. For example, the special library  may participate in the activities carried out by the community (such as facilitating rooms or area to some events)</a:t>
            </a: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890" y="0"/>
            <a:ext cx="1037379" cy="1700621"/>
          </a:xfrm>
          <a:prstGeom prst="rect">
            <a:avLst/>
          </a:prstGeom>
        </p:spPr>
      </p:pic>
      <p:grpSp>
        <p:nvGrpSpPr>
          <p:cNvPr id="13" name="Group 12"/>
          <p:cNvGrpSpPr/>
          <p:nvPr/>
        </p:nvGrpSpPr>
        <p:grpSpPr>
          <a:xfrm>
            <a:off x="4350351" y="180774"/>
            <a:ext cx="3839138" cy="491766"/>
            <a:chOff x="4244334" y="141018"/>
            <a:chExt cx="3839138" cy="491766"/>
          </a:xfrm>
        </p:grpSpPr>
        <p:grpSp>
          <p:nvGrpSpPr>
            <p:cNvPr id="18" name="Group 17"/>
            <p:cNvGrpSpPr/>
            <p:nvPr/>
          </p:nvGrpSpPr>
          <p:grpSpPr>
            <a:xfrm>
              <a:off x="4244334" y="141018"/>
              <a:ext cx="3839138" cy="491766"/>
              <a:chOff x="3996708" y="238537"/>
              <a:chExt cx="3839138" cy="491766"/>
            </a:xfrm>
          </p:grpSpPr>
          <p:sp>
            <p:nvSpPr>
              <p:cNvPr id="20" name="Arrow: Pentagon 19"/>
              <p:cNvSpPr/>
              <p:nvPr/>
            </p:nvSpPr>
            <p:spPr>
              <a:xfrm>
                <a:off x="4392319" y="238537"/>
                <a:ext cx="3443527" cy="491766"/>
              </a:xfrm>
              <a:prstGeom prst="homePlate">
                <a:avLst/>
              </a:prstGeom>
              <a:ln>
                <a:solidFill>
                  <a:schemeClr val="bg2">
                    <a:lumMod val="9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22" name="Arrow: Pentagon 21"/>
              <p:cNvSpPr/>
              <p:nvPr/>
            </p:nvSpPr>
            <p:spPr>
              <a:xfrm rot="10800000">
                <a:off x="3996708" y="238537"/>
                <a:ext cx="1820995" cy="491766"/>
              </a:xfrm>
              <a:prstGeom prst="homePlate">
                <a:avLst/>
              </a:prstGeom>
              <a:ln>
                <a:solidFill>
                  <a:schemeClr val="bg2">
                    <a:lumMod val="9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sp>
          <p:nvSpPr>
            <p:cNvPr id="19" name="Rectangle: Rounded Corners 18"/>
            <p:cNvSpPr/>
            <p:nvPr/>
          </p:nvSpPr>
          <p:spPr>
            <a:xfrm>
              <a:off x="4545494" y="204675"/>
              <a:ext cx="3233532" cy="3493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Results</a:t>
              </a:r>
            </a:p>
          </p:txBody>
        </p:sp>
      </p:grpSp>
    </p:spTree>
    <p:extLst>
      <p:ext uri="{BB962C8B-B14F-4D97-AF65-F5344CB8AC3E}">
        <p14:creationId xmlns:p14="http://schemas.microsoft.com/office/powerpoint/2010/main" val="1645939897"/>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rot="5400000">
            <a:off x="4468808" y="4987281"/>
            <a:ext cx="1753829" cy="44313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2"/>
          <a:stretch>
            <a:fillRect/>
          </a:stretch>
        </p:blipFill>
        <p:spPr>
          <a:xfrm>
            <a:off x="10575193" y="0"/>
            <a:ext cx="1251735" cy="739661"/>
          </a:xfrm>
          <a:prstGeom prst="rect">
            <a:avLst/>
          </a:prstGeom>
        </p:spPr>
      </p:pic>
      <p:pic>
        <p:nvPicPr>
          <p:cNvPr id="21" name="Picture 20"/>
          <p:cNvPicPr>
            <a:picLocks noChangeAspect="1"/>
          </p:cNvPicPr>
          <p:nvPr/>
        </p:nvPicPr>
        <p:blipFill>
          <a:blip r:embed="rId3"/>
          <a:stretch>
            <a:fillRect/>
          </a:stretch>
        </p:blipFill>
        <p:spPr>
          <a:xfrm>
            <a:off x="-1116948" y="6326027"/>
            <a:ext cx="5178726" cy="2451822"/>
          </a:xfrm>
          <a:prstGeom prst="rect">
            <a:avLst/>
          </a:prstGeom>
        </p:spPr>
      </p:pic>
      <p:pic>
        <p:nvPicPr>
          <p:cNvPr id="23" name="Picture 22"/>
          <p:cNvPicPr>
            <a:picLocks noChangeAspect="1"/>
          </p:cNvPicPr>
          <p:nvPr/>
        </p:nvPicPr>
        <p:blipFill>
          <a:blip r:embed="rId3"/>
          <a:stretch>
            <a:fillRect/>
          </a:stretch>
        </p:blipFill>
        <p:spPr>
          <a:xfrm>
            <a:off x="2472469" y="6326027"/>
            <a:ext cx="5178726" cy="2451822"/>
          </a:xfrm>
          <a:prstGeom prst="rect">
            <a:avLst/>
          </a:prstGeom>
        </p:spPr>
      </p:pic>
      <p:pic>
        <p:nvPicPr>
          <p:cNvPr id="24" name="Picture 23"/>
          <p:cNvPicPr>
            <a:picLocks noChangeAspect="1"/>
          </p:cNvPicPr>
          <p:nvPr/>
        </p:nvPicPr>
        <p:blipFill>
          <a:blip r:embed="rId3"/>
          <a:stretch>
            <a:fillRect/>
          </a:stretch>
        </p:blipFill>
        <p:spPr>
          <a:xfrm>
            <a:off x="7175031" y="6326027"/>
            <a:ext cx="5178726" cy="2451822"/>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890" y="0"/>
            <a:ext cx="1064525" cy="1745123"/>
          </a:xfrm>
          <a:prstGeom prst="rect">
            <a:avLst/>
          </a:prstGeom>
        </p:spPr>
      </p:pic>
      <p:pic>
        <p:nvPicPr>
          <p:cNvPr id="16" name="Picture 15"/>
          <p:cNvPicPr>
            <a:picLocks noChangeAspect="1"/>
          </p:cNvPicPr>
          <p:nvPr/>
        </p:nvPicPr>
        <p:blipFill>
          <a:blip r:embed="rId5"/>
          <a:stretch>
            <a:fillRect/>
          </a:stretch>
        </p:blipFill>
        <p:spPr>
          <a:xfrm>
            <a:off x="3100694" y="890288"/>
            <a:ext cx="6180466" cy="4636395"/>
          </a:xfrm>
          <a:prstGeom prst="rect">
            <a:avLst/>
          </a:prstGeom>
          <a:ln>
            <a:noFill/>
          </a:ln>
          <a:effectLst>
            <a:outerShdw blurRad="190500" algn="tl" rotWithShape="0">
              <a:srgbClr val="000000">
                <a:alpha val="70000"/>
              </a:srgbClr>
            </a:outerShdw>
          </a:effectLst>
        </p:spPr>
      </p:pic>
      <p:sp>
        <p:nvSpPr>
          <p:cNvPr id="17" name="Rectangle: Rounded Corners 16"/>
          <p:cNvSpPr/>
          <p:nvPr/>
        </p:nvSpPr>
        <p:spPr>
          <a:xfrm>
            <a:off x="3512174" y="5736486"/>
            <a:ext cx="5197486" cy="41857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dirty="0"/>
          </a:p>
          <a:p>
            <a:pPr algn="ctr"/>
            <a:r>
              <a:rPr lang="en-US" sz="1600" dirty="0"/>
              <a:t>Circulation And </a:t>
            </a:r>
            <a:r>
              <a:rPr lang="en-US" sz="1600" dirty="0" err="1"/>
              <a:t>Referencee</a:t>
            </a:r>
            <a:r>
              <a:rPr lang="en-US" sz="1600" dirty="0"/>
              <a:t> Service</a:t>
            </a:r>
          </a:p>
          <a:p>
            <a:pPr algn="ctr"/>
            <a:endParaRPr lang="en-US" dirty="0"/>
          </a:p>
        </p:txBody>
      </p:sp>
      <p:grpSp>
        <p:nvGrpSpPr>
          <p:cNvPr id="13" name="Group 12"/>
          <p:cNvGrpSpPr/>
          <p:nvPr/>
        </p:nvGrpSpPr>
        <p:grpSpPr>
          <a:xfrm>
            <a:off x="4350351" y="180774"/>
            <a:ext cx="3839138" cy="491766"/>
            <a:chOff x="4244334" y="141018"/>
            <a:chExt cx="3839138" cy="491766"/>
          </a:xfrm>
        </p:grpSpPr>
        <p:grpSp>
          <p:nvGrpSpPr>
            <p:cNvPr id="15" name="Group 14"/>
            <p:cNvGrpSpPr/>
            <p:nvPr/>
          </p:nvGrpSpPr>
          <p:grpSpPr>
            <a:xfrm>
              <a:off x="4244334" y="141018"/>
              <a:ext cx="3839138" cy="491766"/>
              <a:chOff x="3996708" y="238537"/>
              <a:chExt cx="3839138" cy="491766"/>
            </a:xfrm>
          </p:grpSpPr>
          <p:sp>
            <p:nvSpPr>
              <p:cNvPr id="19" name="Arrow: Pentagon 18"/>
              <p:cNvSpPr/>
              <p:nvPr/>
            </p:nvSpPr>
            <p:spPr>
              <a:xfrm>
                <a:off x="4392319" y="238537"/>
                <a:ext cx="3443527" cy="491766"/>
              </a:xfrm>
              <a:prstGeom prst="homePlate">
                <a:avLst/>
              </a:prstGeom>
              <a:ln>
                <a:solidFill>
                  <a:schemeClr val="bg2">
                    <a:lumMod val="9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20" name="Arrow: Pentagon 19"/>
              <p:cNvSpPr/>
              <p:nvPr/>
            </p:nvSpPr>
            <p:spPr>
              <a:xfrm rot="10800000">
                <a:off x="3996708" y="238537"/>
                <a:ext cx="1820995" cy="491766"/>
              </a:xfrm>
              <a:prstGeom prst="homePlate">
                <a:avLst/>
              </a:prstGeom>
              <a:ln>
                <a:solidFill>
                  <a:schemeClr val="bg2">
                    <a:lumMod val="9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sp>
          <p:nvSpPr>
            <p:cNvPr id="18" name="Rectangle: Rounded Corners 17"/>
            <p:cNvSpPr/>
            <p:nvPr/>
          </p:nvSpPr>
          <p:spPr>
            <a:xfrm>
              <a:off x="4545494" y="204675"/>
              <a:ext cx="3233532" cy="3493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Documentations</a:t>
              </a:r>
            </a:p>
          </p:txBody>
        </p:sp>
      </p:grpSp>
    </p:spTree>
    <p:extLst>
      <p:ext uri="{BB962C8B-B14F-4D97-AF65-F5344CB8AC3E}">
        <p14:creationId xmlns:p14="http://schemas.microsoft.com/office/powerpoint/2010/main" val="896493011"/>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rot="5400000">
            <a:off x="4468808" y="4987281"/>
            <a:ext cx="1753829" cy="44313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2"/>
          <a:stretch>
            <a:fillRect/>
          </a:stretch>
        </p:blipFill>
        <p:spPr>
          <a:xfrm>
            <a:off x="10667958" y="0"/>
            <a:ext cx="1251735" cy="739661"/>
          </a:xfrm>
          <a:prstGeom prst="rect">
            <a:avLst/>
          </a:prstGeom>
        </p:spPr>
      </p:pic>
      <p:pic>
        <p:nvPicPr>
          <p:cNvPr id="21" name="Picture 20"/>
          <p:cNvPicPr>
            <a:picLocks noChangeAspect="1"/>
          </p:cNvPicPr>
          <p:nvPr/>
        </p:nvPicPr>
        <p:blipFill>
          <a:blip r:embed="rId3"/>
          <a:stretch>
            <a:fillRect/>
          </a:stretch>
        </p:blipFill>
        <p:spPr>
          <a:xfrm>
            <a:off x="-1182015" y="5977031"/>
            <a:ext cx="5178726" cy="2451822"/>
          </a:xfrm>
          <a:prstGeom prst="rect">
            <a:avLst/>
          </a:prstGeom>
        </p:spPr>
      </p:pic>
      <p:pic>
        <p:nvPicPr>
          <p:cNvPr id="23" name="Picture 22"/>
          <p:cNvPicPr>
            <a:picLocks noChangeAspect="1"/>
          </p:cNvPicPr>
          <p:nvPr/>
        </p:nvPicPr>
        <p:blipFill>
          <a:blip r:embed="rId3"/>
          <a:stretch>
            <a:fillRect/>
          </a:stretch>
        </p:blipFill>
        <p:spPr>
          <a:xfrm>
            <a:off x="2514600" y="6123002"/>
            <a:ext cx="5178726" cy="2451822"/>
          </a:xfrm>
          <a:prstGeom prst="rect">
            <a:avLst/>
          </a:prstGeom>
        </p:spPr>
      </p:pic>
      <p:pic>
        <p:nvPicPr>
          <p:cNvPr id="24" name="Picture 23"/>
          <p:cNvPicPr>
            <a:picLocks noChangeAspect="1"/>
          </p:cNvPicPr>
          <p:nvPr/>
        </p:nvPicPr>
        <p:blipFill>
          <a:blip r:embed="rId3"/>
          <a:stretch>
            <a:fillRect/>
          </a:stretch>
        </p:blipFill>
        <p:spPr>
          <a:xfrm>
            <a:off x="7220751" y="5977031"/>
            <a:ext cx="5178726" cy="2451822"/>
          </a:xfrm>
          <a:prstGeom prst="rect">
            <a:avLst/>
          </a:prstGeom>
        </p:spPr>
      </p:pic>
      <p:graphicFrame>
        <p:nvGraphicFramePr>
          <p:cNvPr id="2" name="Diagram 1"/>
          <p:cNvGraphicFramePr/>
          <p:nvPr/>
        </p:nvGraphicFramePr>
        <p:xfrm>
          <a:off x="1503484" y="1826712"/>
          <a:ext cx="9338365" cy="32493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7890" y="0"/>
            <a:ext cx="1064525" cy="1745123"/>
          </a:xfrm>
          <a:prstGeom prst="rect">
            <a:avLst/>
          </a:prstGeom>
        </p:spPr>
      </p:pic>
      <p:grpSp>
        <p:nvGrpSpPr>
          <p:cNvPr id="11" name="Group 10"/>
          <p:cNvGrpSpPr/>
          <p:nvPr/>
        </p:nvGrpSpPr>
        <p:grpSpPr>
          <a:xfrm>
            <a:off x="4350351" y="180774"/>
            <a:ext cx="3839138" cy="491766"/>
            <a:chOff x="4244334" y="141018"/>
            <a:chExt cx="3839138" cy="491766"/>
          </a:xfrm>
        </p:grpSpPr>
        <p:grpSp>
          <p:nvGrpSpPr>
            <p:cNvPr id="13" name="Group 12"/>
            <p:cNvGrpSpPr/>
            <p:nvPr/>
          </p:nvGrpSpPr>
          <p:grpSpPr>
            <a:xfrm>
              <a:off x="4244334" y="141018"/>
              <a:ext cx="3839138" cy="491766"/>
              <a:chOff x="3996708" y="238537"/>
              <a:chExt cx="3839138" cy="491766"/>
            </a:xfrm>
          </p:grpSpPr>
          <p:sp>
            <p:nvSpPr>
              <p:cNvPr id="16" name="Arrow: Pentagon 15"/>
              <p:cNvSpPr/>
              <p:nvPr/>
            </p:nvSpPr>
            <p:spPr>
              <a:xfrm>
                <a:off x="4392319" y="238537"/>
                <a:ext cx="3443527" cy="491766"/>
              </a:xfrm>
              <a:prstGeom prst="homePlate">
                <a:avLst/>
              </a:prstGeom>
              <a:ln>
                <a:solidFill>
                  <a:schemeClr val="bg2">
                    <a:lumMod val="9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7" name="Arrow: Pentagon 16"/>
              <p:cNvSpPr/>
              <p:nvPr/>
            </p:nvSpPr>
            <p:spPr>
              <a:xfrm rot="10800000">
                <a:off x="3996708" y="238537"/>
                <a:ext cx="1820995" cy="491766"/>
              </a:xfrm>
              <a:prstGeom prst="homePlate">
                <a:avLst/>
              </a:prstGeom>
              <a:ln>
                <a:solidFill>
                  <a:schemeClr val="bg2">
                    <a:lumMod val="9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sp>
          <p:nvSpPr>
            <p:cNvPr id="15" name="Rectangle: Rounded Corners 14"/>
            <p:cNvSpPr/>
            <p:nvPr/>
          </p:nvSpPr>
          <p:spPr>
            <a:xfrm>
              <a:off x="4545494" y="204675"/>
              <a:ext cx="3233532" cy="3493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Documentations</a:t>
              </a:r>
            </a:p>
          </p:txBody>
        </p:sp>
      </p:grpSp>
      <p:pic>
        <p:nvPicPr>
          <p:cNvPr id="18" name="Content Placeholder 9"/>
          <p:cNvPicPr>
            <a:picLocks noChangeAspect="1"/>
          </p:cNvPicPr>
          <p:nvPr/>
        </p:nvPicPr>
        <p:blipFill>
          <a:blip r:embed="rId10"/>
          <a:stretch>
            <a:fillRect/>
          </a:stretch>
        </p:blipFill>
        <p:spPr>
          <a:xfrm>
            <a:off x="3996711" y="1167074"/>
            <a:ext cx="4877005" cy="3658579"/>
          </a:xfrm>
          <a:prstGeom prst="rect">
            <a:avLst/>
          </a:prstGeom>
          <a:ln>
            <a:noFill/>
          </a:ln>
          <a:effectLst>
            <a:outerShdw blurRad="190500" algn="tl" rotWithShape="0">
              <a:srgbClr val="000000">
                <a:alpha val="70000"/>
              </a:srgbClr>
            </a:outerShdw>
          </a:effectLst>
        </p:spPr>
      </p:pic>
      <p:sp>
        <p:nvSpPr>
          <p:cNvPr id="19" name="Rectangle: Rounded Corners 18"/>
          <p:cNvSpPr/>
          <p:nvPr/>
        </p:nvSpPr>
        <p:spPr>
          <a:xfrm>
            <a:off x="4540085" y="5076071"/>
            <a:ext cx="3649404" cy="55196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Audiovisual Service</a:t>
            </a:r>
          </a:p>
        </p:txBody>
      </p:sp>
    </p:spTree>
    <p:extLst>
      <p:ext uri="{BB962C8B-B14F-4D97-AF65-F5344CB8AC3E}">
        <p14:creationId xmlns:p14="http://schemas.microsoft.com/office/powerpoint/2010/main" val="520439076"/>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rot="5400000">
            <a:off x="4468808" y="4987281"/>
            <a:ext cx="1753829" cy="44313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2"/>
          <a:stretch>
            <a:fillRect/>
          </a:stretch>
        </p:blipFill>
        <p:spPr>
          <a:xfrm>
            <a:off x="10641453" y="0"/>
            <a:ext cx="1251735" cy="739661"/>
          </a:xfrm>
          <a:prstGeom prst="rect">
            <a:avLst/>
          </a:prstGeom>
        </p:spPr>
      </p:pic>
      <p:pic>
        <p:nvPicPr>
          <p:cNvPr id="21" name="Picture 20"/>
          <p:cNvPicPr>
            <a:picLocks noChangeAspect="1"/>
          </p:cNvPicPr>
          <p:nvPr/>
        </p:nvPicPr>
        <p:blipFill>
          <a:blip r:embed="rId3"/>
          <a:stretch>
            <a:fillRect/>
          </a:stretch>
        </p:blipFill>
        <p:spPr>
          <a:xfrm>
            <a:off x="-1225920" y="6163122"/>
            <a:ext cx="5178726" cy="2451822"/>
          </a:xfrm>
          <a:prstGeom prst="rect">
            <a:avLst/>
          </a:prstGeom>
        </p:spPr>
      </p:pic>
      <p:pic>
        <p:nvPicPr>
          <p:cNvPr id="23" name="Picture 22"/>
          <p:cNvPicPr>
            <a:picLocks noChangeAspect="1"/>
          </p:cNvPicPr>
          <p:nvPr/>
        </p:nvPicPr>
        <p:blipFill>
          <a:blip r:embed="rId3"/>
          <a:stretch>
            <a:fillRect/>
          </a:stretch>
        </p:blipFill>
        <p:spPr>
          <a:xfrm>
            <a:off x="2382658" y="6326027"/>
            <a:ext cx="5178726" cy="2451822"/>
          </a:xfrm>
          <a:prstGeom prst="rect">
            <a:avLst/>
          </a:prstGeom>
        </p:spPr>
      </p:pic>
      <p:pic>
        <p:nvPicPr>
          <p:cNvPr id="24" name="Picture 23"/>
          <p:cNvPicPr>
            <a:picLocks noChangeAspect="1"/>
          </p:cNvPicPr>
          <p:nvPr/>
        </p:nvPicPr>
        <p:blipFill>
          <a:blip r:embed="rId3"/>
          <a:stretch>
            <a:fillRect/>
          </a:stretch>
        </p:blipFill>
        <p:spPr>
          <a:xfrm>
            <a:off x="7220751" y="6247499"/>
            <a:ext cx="5178726" cy="2451822"/>
          </a:xfrm>
          <a:prstGeom prst="rect">
            <a:avLst/>
          </a:prstGeom>
        </p:spPr>
      </p:pic>
      <p:graphicFrame>
        <p:nvGraphicFramePr>
          <p:cNvPr id="2" name="Diagram 1"/>
          <p:cNvGraphicFramePr/>
          <p:nvPr/>
        </p:nvGraphicFramePr>
        <p:xfrm>
          <a:off x="1503484" y="1826712"/>
          <a:ext cx="9338365" cy="32493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7890" y="0"/>
            <a:ext cx="1064525" cy="1745123"/>
          </a:xfrm>
          <a:prstGeom prst="rect">
            <a:avLst/>
          </a:prstGeom>
        </p:spPr>
      </p:pic>
      <p:grpSp>
        <p:nvGrpSpPr>
          <p:cNvPr id="11" name="Group 10"/>
          <p:cNvGrpSpPr/>
          <p:nvPr/>
        </p:nvGrpSpPr>
        <p:grpSpPr>
          <a:xfrm>
            <a:off x="4350351" y="180774"/>
            <a:ext cx="3839138" cy="491766"/>
            <a:chOff x="4244334" y="141018"/>
            <a:chExt cx="3839138" cy="491766"/>
          </a:xfrm>
        </p:grpSpPr>
        <p:grpSp>
          <p:nvGrpSpPr>
            <p:cNvPr id="13" name="Group 12"/>
            <p:cNvGrpSpPr/>
            <p:nvPr/>
          </p:nvGrpSpPr>
          <p:grpSpPr>
            <a:xfrm>
              <a:off x="4244334" y="141018"/>
              <a:ext cx="3839138" cy="491766"/>
              <a:chOff x="3996708" y="238537"/>
              <a:chExt cx="3839138" cy="491766"/>
            </a:xfrm>
          </p:grpSpPr>
          <p:sp>
            <p:nvSpPr>
              <p:cNvPr id="16" name="Arrow: Pentagon 15"/>
              <p:cNvSpPr/>
              <p:nvPr/>
            </p:nvSpPr>
            <p:spPr>
              <a:xfrm>
                <a:off x="4392319" y="238537"/>
                <a:ext cx="3443527" cy="491766"/>
              </a:xfrm>
              <a:prstGeom prst="homePlate">
                <a:avLst/>
              </a:prstGeom>
              <a:ln>
                <a:solidFill>
                  <a:schemeClr val="bg2">
                    <a:lumMod val="9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7" name="Arrow: Pentagon 16"/>
              <p:cNvSpPr/>
              <p:nvPr/>
            </p:nvSpPr>
            <p:spPr>
              <a:xfrm rot="10800000">
                <a:off x="3996708" y="238537"/>
                <a:ext cx="1820995" cy="491766"/>
              </a:xfrm>
              <a:prstGeom prst="homePlate">
                <a:avLst/>
              </a:prstGeom>
              <a:ln>
                <a:solidFill>
                  <a:schemeClr val="bg2">
                    <a:lumMod val="9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sp>
          <p:nvSpPr>
            <p:cNvPr id="15" name="Rectangle: Rounded Corners 14"/>
            <p:cNvSpPr/>
            <p:nvPr/>
          </p:nvSpPr>
          <p:spPr>
            <a:xfrm>
              <a:off x="4545494" y="204675"/>
              <a:ext cx="3233532" cy="3493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Documentations</a:t>
              </a:r>
            </a:p>
          </p:txBody>
        </p:sp>
      </p:grpSp>
      <p:pic>
        <p:nvPicPr>
          <p:cNvPr id="18" name="Picture 17"/>
          <p:cNvPicPr>
            <a:picLocks noChangeAspect="1"/>
          </p:cNvPicPr>
          <p:nvPr/>
        </p:nvPicPr>
        <p:blipFill>
          <a:blip r:embed="rId10"/>
          <a:stretch>
            <a:fillRect/>
          </a:stretch>
        </p:blipFill>
        <p:spPr>
          <a:xfrm>
            <a:off x="3952806" y="1173624"/>
            <a:ext cx="5097409" cy="3823919"/>
          </a:xfrm>
          <a:prstGeom prst="rect">
            <a:avLst/>
          </a:prstGeom>
          <a:ln>
            <a:noFill/>
          </a:ln>
          <a:effectLst>
            <a:outerShdw blurRad="190500" algn="tl" rotWithShape="0">
              <a:srgbClr val="000000">
                <a:alpha val="70000"/>
              </a:srgbClr>
            </a:outerShdw>
          </a:effectLst>
        </p:spPr>
      </p:pic>
      <p:sp>
        <p:nvSpPr>
          <p:cNvPr id="19" name="Rectangle: Rounded Corners 18"/>
          <p:cNvSpPr/>
          <p:nvPr/>
        </p:nvSpPr>
        <p:spPr>
          <a:xfrm>
            <a:off x="4739533" y="5229126"/>
            <a:ext cx="3456384" cy="53900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Kid’s service</a:t>
            </a:r>
          </a:p>
        </p:txBody>
      </p:sp>
    </p:spTree>
    <p:extLst>
      <p:ext uri="{BB962C8B-B14F-4D97-AF65-F5344CB8AC3E}">
        <p14:creationId xmlns:p14="http://schemas.microsoft.com/office/powerpoint/2010/main" val="3252869427"/>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rot="5400000">
            <a:off x="4468808" y="4987281"/>
            <a:ext cx="1753829" cy="44313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2"/>
          <a:stretch>
            <a:fillRect/>
          </a:stretch>
        </p:blipFill>
        <p:spPr>
          <a:xfrm>
            <a:off x="10667958" y="0"/>
            <a:ext cx="1251735" cy="739661"/>
          </a:xfrm>
          <a:prstGeom prst="rect">
            <a:avLst/>
          </a:prstGeom>
        </p:spPr>
      </p:pic>
      <p:pic>
        <p:nvPicPr>
          <p:cNvPr id="21" name="Picture 20"/>
          <p:cNvPicPr>
            <a:picLocks noChangeAspect="1"/>
          </p:cNvPicPr>
          <p:nvPr/>
        </p:nvPicPr>
        <p:blipFill>
          <a:blip r:embed="rId3"/>
          <a:stretch>
            <a:fillRect/>
          </a:stretch>
        </p:blipFill>
        <p:spPr>
          <a:xfrm>
            <a:off x="-1182015" y="5977031"/>
            <a:ext cx="5178726" cy="2451822"/>
          </a:xfrm>
          <a:prstGeom prst="rect">
            <a:avLst/>
          </a:prstGeom>
        </p:spPr>
      </p:pic>
      <p:pic>
        <p:nvPicPr>
          <p:cNvPr id="23" name="Picture 22"/>
          <p:cNvPicPr>
            <a:picLocks noChangeAspect="1"/>
          </p:cNvPicPr>
          <p:nvPr/>
        </p:nvPicPr>
        <p:blipFill>
          <a:blip r:embed="rId3"/>
          <a:stretch>
            <a:fillRect/>
          </a:stretch>
        </p:blipFill>
        <p:spPr>
          <a:xfrm>
            <a:off x="2514600" y="6123002"/>
            <a:ext cx="5178726" cy="2451822"/>
          </a:xfrm>
          <a:prstGeom prst="rect">
            <a:avLst/>
          </a:prstGeom>
        </p:spPr>
      </p:pic>
      <p:pic>
        <p:nvPicPr>
          <p:cNvPr id="24" name="Picture 23"/>
          <p:cNvPicPr>
            <a:picLocks noChangeAspect="1"/>
          </p:cNvPicPr>
          <p:nvPr/>
        </p:nvPicPr>
        <p:blipFill>
          <a:blip r:embed="rId3"/>
          <a:stretch>
            <a:fillRect/>
          </a:stretch>
        </p:blipFill>
        <p:spPr>
          <a:xfrm>
            <a:off x="7220751" y="5977031"/>
            <a:ext cx="5178726" cy="2451822"/>
          </a:xfrm>
          <a:prstGeom prst="rect">
            <a:avLst/>
          </a:prstGeom>
        </p:spPr>
      </p:pic>
      <p:graphicFrame>
        <p:nvGraphicFramePr>
          <p:cNvPr id="2" name="Diagram 1"/>
          <p:cNvGraphicFramePr/>
          <p:nvPr/>
        </p:nvGraphicFramePr>
        <p:xfrm>
          <a:off x="1503484" y="1826712"/>
          <a:ext cx="9338365" cy="32493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7890" y="0"/>
            <a:ext cx="1064525" cy="1745123"/>
          </a:xfrm>
          <a:prstGeom prst="rect">
            <a:avLst/>
          </a:prstGeom>
        </p:spPr>
      </p:pic>
      <p:grpSp>
        <p:nvGrpSpPr>
          <p:cNvPr id="11" name="Group 10"/>
          <p:cNvGrpSpPr/>
          <p:nvPr/>
        </p:nvGrpSpPr>
        <p:grpSpPr>
          <a:xfrm>
            <a:off x="4350351" y="180774"/>
            <a:ext cx="3839138" cy="491766"/>
            <a:chOff x="4244334" y="141018"/>
            <a:chExt cx="3839138" cy="491766"/>
          </a:xfrm>
        </p:grpSpPr>
        <p:grpSp>
          <p:nvGrpSpPr>
            <p:cNvPr id="13" name="Group 12"/>
            <p:cNvGrpSpPr/>
            <p:nvPr/>
          </p:nvGrpSpPr>
          <p:grpSpPr>
            <a:xfrm>
              <a:off x="4244334" y="141018"/>
              <a:ext cx="3839138" cy="491766"/>
              <a:chOff x="3996708" y="238537"/>
              <a:chExt cx="3839138" cy="491766"/>
            </a:xfrm>
          </p:grpSpPr>
          <p:sp>
            <p:nvSpPr>
              <p:cNvPr id="16" name="Arrow: Pentagon 15"/>
              <p:cNvSpPr/>
              <p:nvPr/>
            </p:nvSpPr>
            <p:spPr>
              <a:xfrm>
                <a:off x="4392319" y="238537"/>
                <a:ext cx="3443527" cy="491766"/>
              </a:xfrm>
              <a:prstGeom prst="homePlate">
                <a:avLst/>
              </a:prstGeom>
              <a:ln>
                <a:solidFill>
                  <a:schemeClr val="bg2">
                    <a:lumMod val="9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7" name="Arrow: Pentagon 16"/>
              <p:cNvSpPr/>
              <p:nvPr/>
            </p:nvSpPr>
            <p:spPr>
              <a:xfrm rot="10800000">
                <a:off x="3996708" y="238537"/>
                <a:ext cx="1820995" cy="491766"/>
              </a:xfrm>
              <a:prstGeom prst="homePlate">
                <a:avLst/>
              </a:prstGeom>
              <a:ln>
                <a:solidFill>
                  <a:schemeClr val="bg2">
                    <a:lumMod val="9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sp>
          <p:nvSpPr>
            <p:cNvPr id="15" name="Rectangle: Rounded Corners 14"/>
            <p:cNvSpPr/>
            <p:nvPr/>
          </p:nvSpPr>
          <p:spPr>
            <a:xfrm>
              <a:off x="4545494" y="204675"/>
              <a:ext cx="3233532" cy="3493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Documentations</a:t>
              </a:r>
            </a:p>
          </p:txBody>
        </p:sp>
      </p:grpSp>
      <p:pic>
        <p:nvPicPr>
          <p:cNvPr id="18" name="Picture 17"/>
          <p:cNvPicPr>
            <a:picLocks noChangeAspect="1"/>
          </p:cNvPicPr>
          <p:nvPr/>
        </p:nvPicPr>
        <p:blipFill>
          <a:blip r:embed="rId10"/>
          <a:stretch>
            <a:fillRect/>
          </a:stretch>
        </p:blipFill>
        <p:spPr>
          <a:xfrm>
            <a:off x="3463930" y="992249"/>
            <a:ext cx="5414832" cy="4083822"/>
          </a:xfrm>
          <a:prstGeom prst="rect">
            <a:avLst/>
          </a:prstGeom>
          <a:ln>
            <a:noFill/>
          </a:ln>
          <a:effectLst>
            <a:outerShdw blurRad="190500" algn="tl" rotWithShape="0">
              <a:srgbClr val="000000">
                <a:alpha val="70000"/>
              </a:srgbClr>
            </a:outerShdw>
          </a:effectLst>
        </p:spPr>
      </p:pic>
      <p:sp>
        <p:nvSpPr>
          <p:cNvPr id="19" name="Rectangle: Rounded Corners 18"/>
          <p:cNvSpPr/>
          <p:nvPr/>
        </p:nvSpPr>
        <p:spPr>
          <a:xfrm>
            <a:off x="3996711" y="5222042"/>
            <a:ext cx="4192778" cy="68786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Audiovisual room</a:t>
            </a:r>
            <a:endParaRPr lang="en-US" dirty="0"/>
          </a:p>
        </p:txBody>
      </p:sp>
    </p:spTree>
    <p:extLst>
      <p:ext uri="{BB962C8B-B14F-4D97-AF65-F5344CB8AC3E}">
        <p14:creationId xmlns:p14="http://schemas.microsoft.com/office/powerpoint/2010/main" val="4232793619"/>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rot="5400000">
            <a:off x="4468808" y="4987281"/>
            <a:ext cx="1753829" cy="44313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2"/>
          <a:stretch>
            <a:fillRect/>
          </a:stretch>
        </p:blipFill>
        <p:spPr>
          <a:xfrm>
            <a:off x="10681210" y="0"/>
            <a:ext cx="1251735" cy="739661"/>
          </a:xfrm>
          <a:prstGeom prst="rect">
            <a:avLst/>
          </a:prstGeom>
        </p:spPr>
      </p:pic>
      <p:pic>
        <p:nvPicPr>
          <p:cNvPr id="21" name="Picture 20"/>
          <p:cNvPicPr>
            <a:picLocks noChangeAspect="1"/>
          </p:cNvPicPr>
          <p:nvPr/>
        </p:nvPicPr>
        <p:blipFill>
          <a:blip r:embed="rId3"/>
          <a:stretch>
            <a:fillRect/>
          </a:stretch>
        </p:blipFill>
        <p:spPr>
          <a:xfrm>
            <a:off x="-1182015" y="5977031"/>
            <a:ext cx="5178726" cy="2451822"/>
          </a:xfrm>
          <a:prstGeom prst="rect">
            <a:avLst/>
          </a:prstGeom>
        </p:spPr>
      </p:pic>
      <p:pic>
        <p:nvPicPr>
          <p:cNvPr id="23" name="Picture 22"/>
          <p:cNvPicPr>
            <a:picLocks noChangeAspect="1"/>
          </p:cNvPicPr>
          <p:nvPr/>
        </p:nvPicPr>
        <p:blipFill>
          <a:blip r:embed="rId3"/>
          <a:stretch>
            <a:fillRect/>
          </a:stretch>
        </p:blipFill>
        <p:spPr>
          <a:xfrm>
            <a:off x="2514600" y="6123002"/>
            <a:ext cx="5178726" cy="2451822"/>
          </a:xfrm>
          <a:prstGeom prst="rect">
            <a:avLst/>
          </a:prstGeom>
        </p:spPr>
      </p:pic>
      <p:pic>
        <p:nvPicPr>
          <p:cNvPr id="24" name="Picture 23"/>
          <p:cNvPicPr>
            <a:picLocks noChangeAspect="1"/>
          </p:cNvPicPr>
          <p:nvPr/>
        </p:nvPicPr>
        <p:blipFill>
          <a:blip r:embed="rId3"/>
          <a:stretch>
            <a:fillRect/>
          </a:stretch>
        </p:blipFill>
        <p:spPr>
          <a:xfrm>
            <a:off x="7220751" y="5977031"/>
            <a:ext cx="5178726" cy="2451822"/>
          </a:xfrm>
          <a:prstGeom prst="rect">
            <a:avLst/>
          </a:prstGeom>
        </p:spPr>
      </p:pic>
      <p:graphicFrame>
        <p:nvGraphicFramePr>
          <p:cNvPr id="2" name="Diagram 1"/>
          <p:cNvGraphicFramePr/>
          <p:nvPr/>
        </p:nvGraphicFramePr>
        <p:xfrm>
          <a:off x="1503484" y="1826712"/>
          <a:ext cx="9338365" cy="32493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7890" y="0"/>
            <a:ext cx="1064525" cy="1745123"/>
          </a:xfrm>
          <a:prstGeom prst="rect">
            <a:avLst/>
          </a:prstGeom>
        </p:spPr>
      </p:pic>
      <p:grpSp>
        <p:nvGrpSpPr>
          <p:cNvPr id="11" name="Group 10"/>
          <p:cNvGrpSpPr/>
          <p:nvPr/>
        </p:nvGrpSpPr>
        <p:grpSpPr>
          <a:xfrm>
            <a:off x="4350351" y="180774"/>
            <a:ext cx="3839138" cy="491766"/>
            <a:chOff x="4244334" y="141018"/>
            <a:chExt cx="3839138" cy="491766"/>
          </a:xfrm>
        </p:grpSpPr>
        <p:grpSp>
          <p:nvGrpSpPr>
            <p:cNvPr id="13" name="Group 12"/>
            <p:cNvGrpSpPr/>
            <p:nvPr/>
          </p:nvGrpSpPr>
          <p:grpSpPr>
            <a:xfrm>
              <a:off x="4244334" y="141018"/>
              <a:ext cx="3839138" cy="491766"/>
              <a:chOff x="3996708" y="238537"/>
              <a:chExt cx="3839138" cy="491766"/>
            </a:xfrm>
          </p:grpSpPr>
          <p:sp>
            <p:nvSpPr>
              <p:cNvPr id="16" name="Arrow: Pentagon 15"/>
              <p:cNvSpPr/>
              <p:nvPr/>
            </p:nvSpPr>
            <p:spPr>
              <a:xfrm>
                <a:off x="4392319" y="238537"/>
                <a:ext cx="3443527" cy="491766"/>
              </a:xfrm>
              <a:prstGeom prst="homePlate">
                <a:avLst/>
              </a:prstGeom>
              <a:ln>
                <a:solidFill>
                  <a:schemeClr val="bg2">
                    <a:lumMod val="9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7" name="Arrow: Pentagon 16"/>
              <p:cNvSpPr/>
              <p:nvPr/>
            </p:nvSpPr>
            <p:spPr>
              <a:xfrm rot="10800000">
                <a:off x="3996708" y="238537"/>
                <a:ext cx="1820995" cy="491766"/>
              </a:xfrm>
              <a:prstGeom prst="homePlate">
                <a:avLst/>
              </a:prstGeom>
              <a:ln>
                <a:solidFill>
                  <a:schemeClr val="bg2">
                    <a:lumMod val="9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sp>
          <p:nvSpPr>
            <p:cNvPr id="15" name="Rectangle: Rounded Corners 14"/>
            <p:cNvSpPr/>
            <p:nvPr/>
          </p:nvSpPr>
          <p:spPr>
            <a:xfrm>
              <a:off x="4545494" y="204675"/>
              <a:ext cx="3233532" cy="3493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Documentations</a:t>
              </a:r>
            </a:p>
          </p:txBody>
        </p:sp>
      </p:grpSp>
      <p:pic>
        <p:nvPicPr>
          <p:cNvPr id="18" name="Picture 17"/>
          <p:cNvPicPr>
            <a:picLocks noChangeAspect="1"/>
          </p:cNvPicPr>
          <p:nvPr/>
        </p:nvPicPr>
        <p:blipFill>
          <a:blip r:embed="rId10"/>
          <a:stretch>
            <a:fillRect/>
          </a:stretch>
        </p:blipFill>
        <p:spPr>
          <a:xfrm>
            <a:off x="3607634" y="969299"/>
            <a:ext cx="5127423" cy="3856354"/>
          </a:xfrm>
          <a:prstGeom prst="rect">
            <a:avLst/>
          </a:prstGeom>
          <a:ln>
            <a:noFill/>
          </a:ln>
          <a:effectLst>
            <a:outerShdw blurRad="190500" algn="tl" rotWithShape="0">
              <a:srgbClr val="000000">
                <a:alpha val="70000"/>
              </a:srgbClr>
            </a:outerShdw>
          </a:effectLst>
        </p:spPr>
      </p:pic>
      <p:sp>
        <p:nvSpPr>
          <p:cNvPr id="19" name="Rectangle: Rounded Corners 18"/>
          <p:cNvSpPr/>
          <p:nvPr/>
        </p:nvSpPr>
        <p:spPr>
          <a:xfrm>
            <a:off x="4540085" y="5103303"/>
            <a:ext cx="3456384" cy="53900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a:p>
            <a:pPr algn="ctr"/>
            <a:r>
              <a:rPr lang="en-US" dirty="0"/>
              <a:t>Computer corner</a:t>
            </a:r>
          </a:p>
          <a:p>
            <a:pPr algn="ctr"/>
            <a:endParaRPr lang="en-US" dirty="0"/>
          </a:p>
        </p:txBody>
      </p:sp>
    </p:spTree>
    <p:extLst>
      <p:ext uri="{BB962C8B-B14F-4D97-AF65-F5344CB8AC3E}">
        <p14:creationId xmlns:p14="http://schemas.microsoft.com/office/powerpoint/2010/main" val="2087264366"/>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rot="5400000">
            <a:off x="4468808" y="4987281"/>
            <a:ext cx="1753829" cy="44313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2"/>
          <a:stretch>
            <a:fillRect/>
          </a:stretch>
        </p:blipFill>
        <p:spPr>
          <a:xfrm>
            <a:off x="10681210" y="0"/>
            <a:ext cx="1251735" cy="739661"/>
          </a:xfrm>
          <a:prstGeom prst="rect">
            <a:avLst/>
          </a:prstGeom>
        </p:spPr>
      </p:pic>
      <p:pic>
        <p:nvPicPr>
          <p:cNvPr id="21" name="Picture 20"/>
          <p:cNvPicPr>
            <a:picLocks noChangeAspect="1"/>
          </p:cNvPicPr>
          <p:nvPr/>
        </p:nvPicPr>
        <p:blipFill>
          <a:blip r:embed="rId3"/>
          <a:stretch>
            <a:fillRect/>
          </a:stretch>
        </p:blipFill>
        <p:spPr>
          <a:xfrm>
            <a:off x="-1182015" y="5977031"/>
            <a:ext cx="5178726" cy="2451822"/>
          </a:xfrm>
          <a:prstGeom prst="rect">
            <a:avLst/>
          </a:prstGeom>
        </p:spPr>
      </p:pic>
      <p:pic>
        <p:nvPicPr>
          <p:cNvPr id="23" name="Picture 22"/>
          <p:cNvPicPr>
            <a:picLocks noChangeAspect="1"/>
          </p:cNvPicPr>
          <p:nvPr/>
        </p:nvPicPr>
        <p:blipFill>
          <a:blip r:embed="rId3"/>
          <a:stretch>
            <a:fillRect/>
          </a:stretch>
        </p:blipFill>
        <p:spPr>
          <a:xfrm>
            <a:off x="2514600" y="6123002"/>
            <a:ext cx="5178726" cy="2451822"/>
          </a:xfrm>
          <a:prstGeom prst="rect">
            <a:avLst/>
          </a:prstGeom>
        </p:spPr>
      </p:pic>
      <p:pic>
        <p:nvPicPr>
          <p:cNvPr id="24" name="Picture 23"/>
          <p:cNvPicPr>
            <a:picLocks noChangeAspect="1"/>
          </p:cNvPicPr>
          <p:nvPr/>
        </p:nvPicPr>
        <p:blipFill>
          <a:blip r:embed="rId3"/>
          <a:stretch>
            <a:fillRect/>
          </a:stretch>
        </p:blipFill>
        <p:spPr>
          <a:xfrm>
            <a:off x="7220751" y="5977031"/>
            <a:ext cx="5178726" cy="2451822"/>
          </a:xfrm>
          <a:prstGeom prst="rect">
            <a:avLst/>
          </a:prstGeom>
        </p:spPr>
      </p:pic>
      <p:graphicFrame>
        <p:nvGraphicFramePr>
          <p:cNvPr id="2" name="Diagram 1"/>
          <p:cNvGraphicFramePr/>
          <p:nvPr/>
        </p:nvGraphicFramePr>
        <p:xfrm>
          <a:off x="1503484" y="1826712"/>
          <a:ext cx="9338365" cy="32493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7890" y="0"/>
            <a:ext cx="1064525" cy="1745123"/>
          </a:xfrm>
          <a:prstGeom prst="rect">
            <a:avLst/>
          </a:prstGeom>
        </p:spPr>
      </p:pic>
      <p:grpSp>
        <p:nvGrpSpPr>
          <p:cNvPr id="11" name="Group 10"/>
          <p:cNvGrpSpPr/>
          <p:nvPr/>
        </p:nvGrpSpPr>
        <p:grpSpPr>
          <a:xfrm>
            <a:off x="4350351" y="180774"/>
            <a:ext cx="3839138" cy="491766"/>
            <a:chOff x="4244334" y="141018"/>
            <a:chExt cx="3839138" cy="491766"/>
          </a:xfrm>
        </p:grpSpPr>
        <p:grpSp>
          <p:nvGrpSpPr>
            <p:cNvPr id="13" name="Group 12"/>
            <p:cNvGrpSpPr/>
            <p:nvPr/>
          </p:nvGrpSpPr>
          <p:grpSpPr>
            <a:xfrm>
              <a:off x="4244334" y="141018"/>
              <a:ext cx="3839138" cy="491766"/>
              <a:chOff x="3996708" y="238537"/>
              <a:chExt cx="3839138" cy="491766"/>
            </a:xfrm>
          </p:grpSpPr>
          <p:sp>
            <p:nvSpPr>
              <p:cNvPr id="16" name="Arrow: Pentagon 15"/>
              <p:cNvSpPr/>
              <p:nvPr/>
            </p:nvSpPr>
            <p:spPr>
              <a:xfrm>
                <a:off x="4392319" y="238537"/>
                <a:ext cx="3443527" cy="491766"/>
              </a:xfrm>
              <a:prstGeom prst="homePlate">
                <a:avLst/>
              </a:prstGeom>
              <a:ln>
                <a:solidFill>
                  <a:schemeClr val="bg2">
                    <a:lumMod val="9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7" name="Arrow: Pentagon 16"/>
              <p:cNvSpPr/>
              <p:nvPr/>
            </p:nvSpPr>
            <p:spPr>
              <a:xfrm rot="10800000">
                <a:off x="3996708" y="238537"/>
                <a:ext cx="1820995" cy="491766"/>
              </a:xfrm>
              <a:prstGeom prst="homePlate">
                <a:avLst/>
              </a:prstGeom>
              <a:ln>
                <a:solidFill>
                  <a:schemeClr val="bg2">
                    <a:lumMod val="9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sp>
          <p:nvSpPr>
            <p:cNvPr id="15" name="Rectangle: Rounded Corners 14"/>
            <p:cNvSpPr/>
            <p:nvPr/>
          </p:nvSpPr>
          <p:spPr>
            <a:xfrm>
              <a:off x="4545494" y="204675"/>
              <a:ext cx="3233532" cy="3493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Documentations</a:t>
              </a:r>
            </a:p>
          </p:txBody>
        </p:sp>
      </p:grpSp>
      <p:pic>
        <p:nvPicPr>
          <p:cNvPr id="18" name="Picture 17"/>
          <p:cNvPicPr>
            <a:picLocks noChangeAspect="1"/>
          </p:cNvPicPr>
          <p:nvPr/>
        </p:nvPicPr>
        <p:blipFill>
          <a:blip r:embed="rId10"/>
          <a:stretch>
            <a:fillRect/>
          </a:stretch>
        </p:blipFill>
        <p:spPr>
          <a:xfrm>
            <a:off x="3130061" y="921410"/>
            <a:ext cx="5972482" cy="4296907"/>
          </a:xfrm>
          <a:prstGeom prst="rect">
            <a:avLst/>
          </a:prstGeom>
          <a:ln>
            <a:noFill/>
          </a:ln>
          <a:effectLst>
            <a:outerShdw blurRad="190500" algn="tl" rotWithShape="0">
              <a:srgbClr val="000000">
                <a:alpha val="70000"/>
              </a:srgbClr>
            </a:outerShdw>
          </a:effectLst>
        </p:spPr>
      </p:pic>
      <p:sp>
        <p:nvSpPr>
          <p:cNvPr id="19" name="Rectangle: Rounded Corners 18"/>
          <p:cNvSpPr/>
          <p:nvPr/>
        </p:nvSpPr>
        <p:spPr>
          <a:xfrm>
            <a:off x="4472259" y="5354956"/>
            <a:ext cx="3592036" cy="66653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a:p>
            <a:pPr algn="ctr"/>
            <a:r>
              <a:rPr lang="en-US" dirty="0"/>
              <a:t>Theatre Room </a:t>
            </a:r>
          </a:p>
          <a:p>
            <a:pPr algn="ctr"/>
            <a:endParaRPr lang="en-US" dirty="0"/>
          </a:p>
        </p:txBody>
      </p:sp>
    </p:spTree>
    <p:extLst>
      <p:ext uri="{BB962C8B-B14F-4D97-AF65-F5344CB8AC3E}">
        <p14:creationId xmlns:p14="http://schemas.microsoft.com/office/powerpoint/2010/main" val="3455262538"/>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872487" y="-220790"/>
            <a:ext cx="7213443" cy="7213443"/>
          </a:xfrm>
          <a:prstGeom prst="rect">
            <a:avLst/>
          </a:prstGeom>
        </p:spPr>
      </p:pic>
      <p:sp>
        <p:nvSpPr>
          <p:cNvPr id="10" name="Oval 9"/>
          <p:cNvSpPr/>
          <p:nvPr/>
        </p:nvSpPr>
        <p:spPr>
          <a:xfrm>
            <a:off x="1872487" y="633046"/>
            <a:ext cx="3686423" cy="53820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661068" y="3424196"/>
            <a:ext cx="2012863" cy="246888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5400000">
            <a:off x="4468808" y="4987281"/>
            <a:ext cx="1753829" cy="44313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3"/>
          <a:stretch>
            <a:fillRect/>
          </a:stretch>
        </p:blipFill>
        <p:spPr>
          <a:xfrm>
            <a:off x="10381654" y="0"/>
            <a:ext cx="1251735" cy="739661"/>
          </a:xfrm>
          <a:prstGeom prst="rect">
            <a:avLst/>
          </a:prstGeom>
        </p:spPr>
      </p:pic>
      <p:sp>
        <p:nvSpPr>
          <p:cNvPr id="15" name="Oval 14"/>
          <p:cNvSpPr/>
          <p:nvPr/>
        </p:nvSpPr>
        <p:spPr>
          <a:xfrm>
            <a:off x="6214117" y="5880625"/>
            <a:ext cx="1212412" cy="57987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FINISH</a:t>
            </a:r>
          </a:p>
        </p:txBody>
      </p:sp>
      <p:sp>
        <p:nvSpPr>
          <p:cNvPr id="16" name="Rectangle: Rounded Corners 15"/>
          <p:cNvSpPr/>
          <p:nvPr/>
        </p:nvSpPr>
        <p:spPr>
          <a:xfrm>
            <a:off x="6084276" y="1207618"/>
            <a:ext cx="2653178" cy="537505"/>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Introduction </a:t>
            </a:r>
          </a:p>
        </p:txBody>
      </p:sp>
      <p:sp>
        <p:nvSpPr>
          <p:cNvPr id="17" name="Rectangle: Rounded Corners 16"/>
          <p:cNvSpPr/>
          <p:nvPr/>
        </p:nvSpPr>
        <p:spPr>
          <a:xfrm>
            <a:off x="5345722" y="1901260"/>
            <a:ext cx="2215662" cy="545123"/>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Literature Review</a:t>
            </a:r>
          </a:p>
        </p:txBody>
      </p:sp>
      <p:sp>
        <p:nvSpPr>
          <p:cNvPr id="18" name="Rectangle: Rounded Corners 17"/>
          <p:cNvSpPr/>
          <p:nvPr/>
        </p:nvSpPr>
        <p:spPr>
          <a:xfrm>
            <a:off x="6598502" y="2649571"/>
            <a:ext cx="2138952" cy="527372"/>
          </a:xfrm>
          <a:prstGeom prst="roundRect">
            <a:avLst/>
          </a:prstGeom>
          <a:solidFill>
            <a:srgbClr val="CC0066"/>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Research  Question</a:t>
            </a:r>
          </a:p>
        </p:txBody>
      </p:sp>
      <p:sp>
        <p:nvSpPr>
          <p:cNvPr id="19" name="Rectangle: Rounded Corners 18"/>
          <p:cNvSpPr/>
          <p:nvPr/>
        </p:nvSpPr>
        <p:spPr>
          <a:xfrm>
            <a:off x="5345722" y="3348056"/>
            <a:ext cx="2322256" cy="545123"/>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Research Method </a:t>
            </a:r>
          </a:p>
        </p:txBody>
      </p:sp>
      <p:sp>
        <p:nvSpPr>
          <p:cNvPr id="20" name="Rectangle: Rounded Corners 19"/>
          <p:cNvSpPr/>
          <p:nvPr/>
        </p:nvSpPr>
        <p:spPr>
          <a:xfrm>
            <a:off x="5345722" y="4805702"/>
            <a:ext cx="2064799" cy="542768"/>
          </a:xfrm>
          <a:prstGeom prst="roundRect">
            <a:avLst/>
          </a:prstGeom>
          <a:solidFill>
            <a:srgbClr val="666699"/>
          </a:solidFill>
          <a:ln>
            <a:solidFill>
              <a:srgbClr val="66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Conclusion</a:t>
            </a:r>
          </a:p>
        </p:txBody>
      </p:sp>
      <p:pic>
        <p:nvPicPr>
          <p:cNvPr id="21" name="Picture 20"/>
          <p:cNvPicPr>
            <a:picLocks noChangeAspect="1"/>
          </p:cNvPicPr>
          <p:nvPr/>
        </p:nvPicPr>
        <p:blipFill>
          <a:blip r:embed="rId4"/>
          <a:stretch>
            <a:fillRect/>
          </a:stretch>
        </p:blipFill>
        <p:spPr>
          <a:xfrm>
            <a:off x="-1172695" y="5841953"/>
            <a:ext cx="5178726" cy="2451822"/>
          </a:xfrm>
          <a:prstGeom prst="rect">
            <a:avLst/>
          </a:prstGeom>
        </p:spPr>
      </p:pic>
      <p:pic>
        <p:nvPicPr>
          <p:cNvPr id="22" name="Picture 21"/>
          <p:cNvPicPr>
            <a:picLocks noChangeAspect="1"/>
          </p:cNvPicPr>
          <p:nvPr/>
        </p:nvPicPr>
        <p:blipFill>
          <a:blip r:embed="rId4"/>
          <a:stretch>
            <a:fillRect/>
          </a:stretch>
        </p:blipFill>
        <p:spPr>
          <a:xfrm>
            <a:off x="1009513" y="5917708"/>
            <a:ext cx="5178726" cy="2451822"/>
          </a:xfrm>
          <a:prstGeom prst="rect">
            <a:avLst/>
          </a:prstGeom>
        </p:spPr>
      </p:pic>
      <p:pic>
        <p:nvPicPr>
          <p:cNvPr id="23" name="Picture 22"/>
          <p:cNvPicPr>
            <a:picLocks noChangeAspect="1"/>
          </p:cNvPicPr>
          <p:nvPr/>
        </p:nvPicPr>
        <p:blipFill>
          <a:blip r:embed="rId4"/>
          <a:stretch>
            <a:fillRect/>
          </a:stretch>
        </p:blipFill>
        <p:spPr>
          <a:xfrm>
            <a:off x="4661238" y="6321677"/>
            <a:ext cx="5178726" cy="2451822"/>
          </a:xfrm>
          <a:prstGeom prst="rect">
            <a:avLst/>
          </a:prstGeom>
        </p:spPr>
      </p:pic>
      <p:pic>
        <p:nvPicPr>
          <p:cNvPr id="24" name="Picture 23"/>
          <p:cNvPicPr>
            <a:picLocks noChangeAspect="1"/>
          </p:cNvPicPr>
          <p:nvPr/>
        </p:nvPicPr>
        <p:blipFill>
          <a:blip r:embed="rId4"/>
          <a:stretch>
            <a:fillRect/>
          </a:stretch>
        </p:blipFill>
        <p:spPr>
          <a:xfrm>
            <a:off x="8068891" y="5831061"/>
            <a:ext cx="5178726" cy="2451822"/>
          </a:xfrm>
          <a:prstGeom prst="rect">
            <a:avLst/>
          </a:prstGeom>
        </p:spPr>
      </p:pic>
      <p:sp>
        <p:nvSpPr>
          <p:cNvPr id="25" name="Oval 24"/>
          <p:cNvSpPr/>
          <p:nvPr/>
        </p:nvSpPr>
        <p:spPr>
          <a:xfrm>
            <a:off x="7256862" y="5695040"/>
            <a:ext cx="1212412" cy="57987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26" name="Rectangle: Rounded Corners 25"/>
          <p:cNvSpPr/>
          <p:nvPr/>
        </p:nvSpPr>
        <p:spPr>
          <a:xfrm>
            <a:off x="6352864" y="4064292"/>
            <a:ext cx="2384590" cy="543544"/>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Results</a:t>
            </a:r>
          </a:p>
        </p:txBody>
      </p:sp>
      <p:sp>
        <p:nvSpPr>
          <p:cNvPr id="2" name="Rectangle: Single Corner Rounded 1"/>
          <p:cNvSpPr/>
          <p:nvPr/>
        </p:nvSpPr>
        <p:spPr>
          <a:xfrm>
            <a:off x="428983" y="2623010"/>
            <a:ext cx="2671611" cy="614490"/>
          </a:xfrm>
          <a:prstGeom prst="round1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dirty="0"/>
              <a:t>Outline</a:t>
            </a:r>
          </a:p>
        </p:txBody>
      </p:sp>
      <p:sp>
        <p:nvSpPr>
          <p:cNvPr id="3" name="Oval 2"/>
          <p:cNvSpPr/>
          <p:nvPr/>
        </p:nvSpPr>
        <p:spPr>
          <a:xfrm>
            <a:off x="3265570" y="2789828"/>
            <a:ext cx="184031" cy="21928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5" name="Connector: Elbow 4"/>
          <p:cNvCxnSpPr>
            <a:stCxn id="3" idx="6"/>
          </p:cNvCxnSpPr>
          <p:nvPr/>
        </p:nvCxnSpPr>
        <p:spPr>
          <a:xfrm flipV="1">
            <a:off x="3449601" y="770344"/>
            <a:ext cx="2929231" cy="2129127"/>
          </a:xfrm>
          <a:prstGeom prst="bentConnector3">
            <a:avLst/>
          </a:prstGeom>
          <a:ln w="38100"/>
        </p:spPr>
        <p:style>
          <a:lnRef idx="3">
            <a:schemeClr val="dk1"/>
          </a:lnRef>
          <a:fillRef idx="0">
            <a:schemeClr val="dk1"/>
          </a:fillRef>
          <a:effectRef idx="2">
            <a:schemeClr val="dk1"/>
          </a:effectRef>
          <a:fontRef idx="minor">
            <a:schemeClr val="tx1"/>
          </a:fontRef>
        </p:style>
      </p:cxnSp>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7890" y="0"/>
            <a:ext cx="1064525" cy="1745123"/>
          </a:xfrm>
          <a:prstGeom prst="rect">
            <a:avLst/>
          </a:prstGeom>
        </p:spPr>
      </p:pic>
    </p:spTree>
    <p:extLst>
      <p:ext uri="{BB962C8B-B14F-4D97-AF65-F5344CB8AC3E}">
        <p14:creationId xmlns:p14="http://schemas.microsoft.com/office/powerpoint/2010/main" val="4059333483"/>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rot="5400000">
            <a:off x="4468808" y="4987281"/>
            <a:ext cx="1753829" cy="44313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2"/>
          <a:stretch>
            <a:fillRect/>
          </a:stretch>
        </p:blipFill>
        <p:spPr>
          <a:xfrm>
            <a:off x="10625229" y="1"/>
            <a:ext cx="1251735" cy="739661"/>
          </a:xfrm>
          <a:prstGeom prst="rect">
            <a:avLst/>
          </a:prstGeom>
        </p:spPr>
      </p:pic>
      <p:pic>
        <p:nvPicPr>
          <p:cNvPr id="21" name="Picture 20"/>
          <p:cNvPicPr>
            <a:picLocks noChangeAspect="1"/>
          </p:cNvPicPr>
          <p:nvPr/>
        </p:nvPicPr>
        <p:blipFill>
          <a:blip r:embed="rId3"/>
          <a:stretch>
            <a:fillRect/>
          </a:stretch>
        </p:blipFill>
        <p:spPr>
          <a:xfrm>
            <a:off x="-1182015" y="5977031"/>
            <a:ext cx="5178726" cy="2451822"/>
          </a:xfrm>
          <a:prstGeom prst="rect">
            <a:avLst/>
          </a:prstGeom>
        </p:spPr>
      </p:pic>
      <p:pic>
        <p:nvPicPr>
          <p:cNvPr id="23" name="Picture 22"/>
          <p:cNvPicPr>
            <a:picLocks noChangeAspect="1"/>
          </p:cNvPicPr>
          <p:nvPr/>
        </p:nvPicPr>
        <p:blipFill>
          <a:blip r:embed="rId3"/>
          <a:stretch>
            <a:fillRect/>
          </a:stretch>
        </p:blipFill>
        <p:spPr>
          <a:xfrm>
            <a:off x="2514600" y="6123002"/>
            <a:ext cx="5178726" cy="2451822"/>
          </a:xfrm>
          <a:prstGeom prst="rect">
            <a:avLst/>
          </a:prstGeom>
        </p:spPr>
      </p:pic>
      <p:pic>
        <p:nvPicPr>
          <p:cNvPr id="24" name="Picture 23"/>
          <p:cNvPicPr>
            <a:picLocks noChangeAspect="1"/>
          </p:cNvPicPr>
          <p:nvPr/>
        </p:nvPicPr>
        <p:blipFill>
          <a:blip r:embed="rId3"/>
          <a:stretch>
            <a:fillRect/>
          </a:stretch>
        </p:blipFill>
        <p:spPr>
          <a:xfrm>
            <a:off x="7220751" y="5977031"/>
            <a:ext cx="5178726" cy="2451822"/>
          </a:xfrm>
          <a:prstGeom prst="rect">
            <a:avLst/>
          </a:prstGeom>
        </p:spPr>
      </p:pic>
      <p:sp>
        <p:nvSpPr>
          <p:cNvPr id="15" name="Rectangle 14"/>
          <p:cNvSpPr/>
          <p:nvPr/>
        </p:nvSpPr>
        <p:spPr>
          <a:xfrm>
            <a:off x="848139" y="1274748"/>
            <a:ext cx="10601739" cy="460386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6" name="Rectangle 15"/>
          <p:cNvSpPr/>
          <p:nvPr/>
        </p:nvSpPr>
        <p:spPr>
          <a:xfrm>
            <a:off x="1033671" y="1525345"/>
            <a:ext cx="10217426" cy="395671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lgn="just">
              <a:buFont typeface="Arial" panose="020B0604020202020204" pitchFamily="34" charset="0"/>
              <a:buChar char="•"/>
            </a:pPr>
            <a:r>
              <a:rPr lang="en-US" dirty="0"/>
              <a:t>The level of interest reading in Indonesia, especially among employees is still relatively low, for example : among the employees of the Ministry of Education and Culture. </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The special library also has a role to enhance reading interest in their environment. Therefore, an effort to improve the reading culture among employees at Ministry of Education and Culture could happen by conducting the collaboration with the reading community and involve their employees. It is expected that the community can inspire the employees </a:t>
            </a:r>
            <a:r>
              <a:rPr lang="en-US" dirty="0">
                <a:solidFill>
                  <a:schemeClr val="tx1"/>
                </a:solidFill>
                <a:latin typeface="Times New Roman" panose="02020603050405020304" pitchFamily="18" charset="0"/>
                <a:cs typeface="Times New Roman" panose="02020603050405020304" pitchFamily="18" charset="0"/>
              </a:rPr>
              <a:t>to do more reading and increasing the reading culture. </a:t>
            </a:r>
            <a:endParaRPr lang="en-US" dirty="0"/>
          </a:p>
          <a:p>
            <a:pPr marL="285750" indent="-285750" algn="just">
              <a:buFont typeface="Arial" panose="020B0604020202020204" pitchFamily="34" charset="0"/>
              <a:buChar char="•"/>
            </a:pPr>
            <a:endParaRPr lang="en-US" dirty="0">
              <a:solidFill>
                <a:schemeClr val="tx1"/>
              </a:solidFill>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891" y="1"/>
            <a:ext cx="777596" cy="1274748"/>
          </a:xfrm>
          <a:prstGeom prst="rect">
            <a:avLst/>
          </a:prstGeom>
        </p:spPr>
      </p:pic>
      <p:grpSp>
        <p:nvGrpSpPr>
          <p:cNvPr id="13" name="Group 12"/>
          <p:cNvGrpSpPr/>
          <p:nvPr/>
        </p:nvGrpSpPr>
        <p:grpSpPr>
          <a:xfrm>
            <a:off x="4350351" y="180774"/>
            <a:ext cx="3839138" cy="491766"/>
            <a:chOff x="4244334" y="141018"/>
            <a:chExt cx="3839138" cy="491766"/>
          </a:xfrm>
        </p:grpSpPr>
        <p:grpSp>
          <p:nvGrpSpPr>
            <p:cNvPr id="17" name="Group 16"/>
            <p:cNvGrpSpPr/>
            <p:nvPr/>
          </p:nvGrpSpPr>
          <p:grpSpPr>
            <a:xfrm>
              <a:off x="4244334" y="141018"/>
              <a:ext cx="3839138" cy="491766"/>
              <a:chOff x="3996708" y="238537"/>
              <a:chExt cx="3839138" cy="491766"/>
            </a:xfrm>
          </p:grpSpPr>
          <p:sp>
            <p:nvSpPr>
              <p:cNvPr id="19" name="Arrow: Pentagon 18"/>
              <p:cNvSpPr/>
              <p:nvPr/>
            </p:nvSpPr>
            <p:spPr>
              <a:xfrm>
                <a:off x="4392319" y="238537"/>
                <a:ext cx="3443527" cy="491766"/>
              </a:xfrm>
              <a:prstGeom prst="homePlate">
                <a:avLst/>
              </a:prstGeom>
              <a:ln>
                <a:solidFill>
                  <a:schemeClr val="bg2">
                    <a:lumMod val="9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20" name="Arrow: Pentagon 19"/>
              <p:cNvSpPr/>
              <p:nvPr/>
            </p:nvSpPr>
            <p:spPr>
              <a:xfrm rot="10800000">
                <a:off x="3996708" y="238537"/>
                <a:ext cx="1820995" cy="491766"/>
              </a:xfrm>
              <a:prstGeom prst="homePlate">
                <a:avLst/>
              </a:prstGeom>
              <a:ln>
                <a:solidFill>
                  <a:schemeClr val="bg2">
                    <a:lumMod val="9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sp>
          <p:nvSpPr>
            <p:cNvPr id="18" name="Rectangle: Rounded Corners 17"/>
            <p:cNvSpPr/>
            <p:nvPr/>
          </p:nvSpPr>
          <p:spPr>
            <a:xfrm>
              <a:off x="4545494" y="204675"/>
              <a:ext cx="3233532" cy="3493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Conclusions</a:t>
              </a:r>
            </a:p>
          </p:txBody>
        </p:sp>
      </p:grpSp>
    </p:spTree>
    <p:extLst>
      <p:ext uri="{BB962C8B-B14F-4D97-AF65-F5344CB8AC3E}">
        <p14:creationId xmlns:p14="http://schemas.microsoft.com/office/powerpoint/2010/main" val="2793977474"/>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rot="5400000">
            <a:off x="4468808" y="4987281"/>
            <a:ext cx="1753829" cy="44313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2"/>
          <a:stretch>
            <a:fillRect/>
          </a:stretch>
        </p:blipFill>
        <p:spPr>
          <a:xfrm>
            <a:off x="10720966" y="0"/>
            <a:ext cx="1251735" cy="739661"/>
          </a:xfrm>
          <a:prstGeom prst="rect">
            <a:avLst/>
          </a:prstGeom>
        </p:spPr>
      </p:pic>
      <p:pic>
        <p:nvPicPr>
          <p:cNvPr id="21" name="Picture 20"/>
          <p:cNvPicPr>
            <a:picLocks noChangeAspect="1"/>
          </p:cNvPicPr>
          <p:nvPr/>
        </p:nvPicPr>
        <p:blipFill>
          <a:blip r:embed="rId3"/>
          <a:stretch>
            <a:fillRect/>
          </a:stretch>
        </p:blipFill>
        <p:spPr>
          <a:xfrm>
            <a:off x="-1274780" y="6452227"/>
            <a:ext cx="5178726" cy="2451822"/>
          </a:xfrm>
          <a:prstGeom prst="rect">
            <a:avLst/>
          </a:prstGeom>
        </p:spPr>
      </p:pic>
      <p:pic>
        <p:nvPicPr>
          <p:cNvPr id="23" name="Picture 22"/>
          <p:cNvPicPr>
            <a:picLocks noChangeAspect="1"/>
          </p:cNvPicPr>
          <p:nvPr/>
        </p:nvPicPr>
        <p:blipFill>
          <a:blip r:embed="rId3"/>
          <a:stretch>
            <a:fillRect/>
          </a:stretch>
        </p:blipFill>
        <p:spPr>
          <a:xfrm>
            <a:off x="2706317" y="6500497"/>
            <a:ext cx="5178726" cy="2451822"/>
          </a:xfrm>
          <a:prstGeom prst="rect">
            <a:avLst/>
          </a:prstGeom>
        </p:spPr>
      </p:pic>
      <p:pic>
        <p:nvPicPr>
          <p:cNvPr id="24" name="Picture 23"/>
          <p:cNvPicPr>
            <a:picLocks noChangeAspect="1"/>
          </p:cNvPicPr>
          <p:nvPr/>
        </p:nvPicPr>
        <p:blipFill>
          <a:blip r:embed="rId3"/>
          <a:stretch>
            <a:fillRect/>
          </a:stretch>
        </p:blipFill>
        <p:spPr>
          <a:xfrm>
            <a:off x="7013274" y="6500497"/>
            <a:ext cx="5178726" cy="2451822"/>
          </a:xfrm>
          <a:prstGeom prst="rect">
            <a:avLst/>
          </a:prstGeom>
        </p:spPr>
      </p:pic>
      <p:graphicFrame>
        <p:nvGraphicFramePr>
          <p:cNvPr id="2" name="Diagram 1"/>
          <p:cNvGraphicFramePr/>
          <p:nvPr/>
        </p:nvGraphicFramePr>
        <p:xfrm>
          <a:off x="1503484" y="1826712"/>
          <a:ext cx="9338365" cy="32493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7890" y="0"/>
            <a:ext cx="1064525" cy="1745123"/>
          </a:xfrm>
          <a:prstGeom prst="rect">
            <a:avLst/>
          </a:prstGeom>
        </p:spPr>
      </p:pic>
      <p:grpSp>
        <p:nvGrpSpPr>
          <p:cNvPr id="11" name="Group 10"/>
          <p:cNvGrpSpPr/>
          <p:nvPr/>
        </p:nvGrpSpPr>
        <p:grpSpPr>
          <a:xfrm>
            <a:off x="3921366" y="501273"/>
            <a:ext cx="3839138" cy="491766"/>
            <a:chOff x="4244334" y="141018"/>
            <a:chExt cx="3839138" cy="491766"/>
          </a:xfrm>
        </p:grpSpPr>
        <p:grpSp>
          <p:nvGrpSpPr>
            <p:cNvPr id="13" name="Group 12"/>
            <p:cNvGrpSpPr/>
            <p:nvPr/>
          </p:nvGrpSpPr>
          <p:grpSpPr>
            <a:xfrm>
              <a:off x="4244334" y="141018"/>
              <a:ext cx="3839138" cy="491766"/>
              <a:chOff x="3996708" y="238537"/>
              <a:chExt cx="3839138" cy="491766"/>
            </a:xfrm>
          </p:grpSpPr>
          <p:sp>
            <p:nvSpPr>
              <p:cNvPr id="16" name="Arrow: Pentagon 15"/>
              <p:cNvSpPr/>
              <p:nvPr/>
            </p:nvSpPr>
            <p:spPr>
              <a:xfrm>
                <a:off x="4392319" y="238537"/>
                <a:ext cx="3443527" cy="491766"/>
              </a:xfrm>
              <a:prstGeom prst="homePlate">
                <a:avLst/>
              </a:prstGeom>
              <a:ln>
                <a:solidFill>
                  <a:schemeClr val="bg2">
                    <a:lumMod val="9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7" name="Arrow: Pentagon 16"/>
              <p:cNvSpPr/>
              <p:nvPr/>
            </p:nvSpPr>
            <p:spPr>
              <a:xfrm rot="10800000">
                <a:off x="3996708" y="238537"/>
                <a:ext cx="1820995" cy="491766"/>
              </a:xfrm>
              <a:prstGeom prst="homePlate">
                <a:avLst/>
              </a:prstGeom>
              <a:ln>
                <a:solidFill>
                  <a:schemeClr val="bg2">
                    <a:lumMod val="9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sp>
          <p:nvSpPr>
            <p:cNvPr id="15" name="Rectangle: Rounded Corners 14"/>
            <p:cNvSpPr/>
            <p:nvPr/>
          </p:nvSpPr>
          <p:spPr>
            <a:xfrm>
              <a:off x="4545494" y="204675"/>
              <a:ext cx="3233532" cy="3493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References</a:t>
              </a:r>
            </a:p>
          </p:txBody>
        </p:sp>
      </p:grpSp>
      <p:sp>
        <p:nvSpPr>
          <p:cNvPr id="7" name="Rectangle: Rounded Corners 6"/>
          <p:cNvSpPr/>
          <p:nvPr/>
        </p:nvSpPr>
        <p:spPr>
          <a:xfrm>
            <a:off x="475956" y="1715704"/>
            <a:ext cx="11390779" cy="4688253"/>
          </a:xfrm>
          <a:prstGeom prst="roundRect">
            <a:avLst>
              <a:gd name="adj" fmla="val 6356"/>
            </a:avLst>
          </a:prstGeom>
        </p:spPr>
        <p:style>
          <a:lnRef idx="2">
            <a:schemeClr val="dk1"/>
          </a:lnRef>
          <a:fillRef idx="1">
            <a:schemeClr val="lt1"/>
          </a:fillRef>
          <a:effectRef idx="0">
            <a:schemeClr val="dk1"/>
          </a:effectRef>
          <a:fontRef idx="minor">
            <a:schemeClr val="dk1"/>
          </a:fontRef>
        </p:style>
        <p:txBody>
          <a:bodyPr rtlCol="0" anchor="ctr"/>
          <a:lstStyle/>
          <a:p>
            <a:pPr marL="342900" indent="-342900" algn="just">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Wenger, Etienne (et.al.). (2002). </a:t>
            </a:r>
            <a:r>
              <a:rPr lang="en-US" sz="2000" i="1" dirty="0">
                <a:latin typeface="Times New Roman" panose="02020603050405020304" pitchFamily="18" charset="0"/>
                <a:cs typeface="Times New Roman" panose="02020603050405020304" pitchFamily="18" charset="0"/>
              </a:rPr>
              <a:t>Cultivating communities of practice: a guide to managing knowledge. </a:t>
            </a:r>
            <a:r>
              <a:rPr lang="en-US" sz="2000" dirty="0">
                <a:latin typeface="Times New Roman" panose="02020603050405020304" pitchFamily="18" charset="0"/>
                <a:cs typeface="Times New Roman" panose="02020603050405020304" pitchFamily="18" charset="0"/>
              </a:rPr>
              <a:t>Boston: Harvard Business School Press</a:t>
            </a:r>
          </a:p>
          <a:p>
            <a:pPr algn="just"/>
            <a:endParaRPr lang="en-US" sz="20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Hurlock, E. B. (1993). </a:t>
            </a:r>
            <a:r>
              <a:rPr lang="en-US" sz="2000" i="1" dirty="0" err="1">
                <a:latin typeface="Times New Roman" panose="02020603050405020304" pitchFamily="18" charset="0"/>
                <a:cs typeface="Times New Roman" panose="02020603050405020304" pitchFamily="18" charset="0"/>
              </a:rPr>
              <a:t>Psikologi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Perkembangan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Alih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bahasa</a:t>
            </a:r>
            <a:r>
              <a:rPr lang="en-US" sz="2000" dirty="0">
                <a:latin typeface="Times New Roman" panose="02020603050405020304" pitchFamily="18" charset="0"/>
                <a:cs typeface="Times New Roman" panose="02020603050405020304" pitchFamily="18" charset="0"/>
              </a:rPr>
              <a:t>: Dra. </a:t>
            </a:r>
            <a:r>
              <a:rPr lang="en-US" sz="2000" dirty="0" err="1">
                <a:latin typeface="Times New Roman" panose="02020603050405020304" pitchFamily="18" charset="0"/>
                <a:cs typeface="Times New Roman" panose="02020603050405020304" pitchFamily="18" charset="0"/>
              </a:rPr>
              <a:t>Istiwidayanti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dan</a:t>
            </a:r>
            <a:r>
              <a:rPr lang="en-US" sz="2000" dirty="0">
                <a:latin typeface="Times New Roman" panose="02020603050405020304" pitchFamily="18" charset="0"/>
                <a:cs typeface="Times New Roman" panose="02020603050405020304" pitchFamily="18" charset="0"/>
              </a:rPr>
              <a:t> Drs. </a:t>
            </a:r>
            <a:r>
              <a:rPr lang="en-US" sz="2000" dirty="0" err="1">
                <a:latin typeface="Times New Roman" panose="02020603050405020304" pitchFamily="18" charset="0"/>
                <a:cs typeface="Times New Roman" panose="02020603050405020304" pitchFamily="18" charset="0"/>
              </a:rPr>
              <a:t>Soedjarwo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Msc</a:t>
            </a:r>
            <a:r>
              <a:rPr lang="en-US" sz="2000" dirty="0">
                <a:latin typeface="Times New Roman" panose="02020603050405020304" pitchFamily="18" charset="0"/>
                <a:cs typeface="Times New Roman" panose="02020603050405020304" pitchFamily="18" charset="0"/>
              </a:rPr>
              <a:t>. Jakarta: </a:t>
            </a:r>
            <a:r>
              <a:rPr lang="en-US" sz="2000" dirty="0" err="1">
                <a:latin typeface="Times New Roman" panose="02020603050405020304" pitchFamily="18" charset="0"/>
                <a:cs typeface="Times New Roman" panose="02020603050405020304" pitchFamily="18" charset="0"/>
              </a:rPr>
              <a:t>Erlangga</a:t>
            </a:r>
            <a:endParaRPr lang="en-US" sz="20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dirty="0" err="1"/>
              <a:t>Sutarno</a:t>
            </a:r>
            <a:r>
              <a:rPr lang="en-US" dirty="0"/>
              <a:t>. (2006) </a:t>
            </a:r>
            <a:r>
              <a:rPr lang="en-US" i="1" dirty="0" err="1"/>
              <a:t>Manajemen</a:t>
            </a:r>
            <a:r>
              <a:rPr lang="en-US" i="1" dirty="0"/>
              <a:t> </a:t>
            </a:r>
            <a:r>
              <a:rPr lang="en-US" i="1" dirty="0" err="1"/>
              <a:t>Perpustakaan</a:t>
            </a:r>
            <a:r>
              <a:rPr lang="en-US" i="1" dirty="0"/>
              <a:t> </a:t>
            </a:r>
            <a:r>
              <a:rPr lang="en-US" i="1" dirty="0" err="1"/>
              <a:t>Suatu</a:t>
            </a:r>
            <a:r>
              <a:rPr lang="en-US" i="1" dirty="0"/>
              <a:t> </a:t>
            </a:r>
            <a:r>
              <a:rPr lang="en-US" i="1" dirty="0" err="1"/>
              <a:t>Pendekatan</a:t>
            </a:r>
            <a:r>
              <a:rPr lang="en-US" i="1" dirty="0"/>
              <a:t> </a:t>
            </a:r>
            <a:r>
              <a:rPr lang="en-US" i="1" dirty="0" err="1"/>
              <a:t>Praktik</a:t>
            </a:r>
            <a:r>
              <a:rPr lang="en-US" dirty="0"/>
              <a:t>. Jakarta, CV. </a:t>
            </a:r>
            <a:r>
              <a:rPr lang="en-US" dirty="0" err="1"/>
              <a:t>Sagung</a:t>
            </a:r>
            <a:r>
              <a:rPr lang="en-US" dirty="0"/>
              <a:t> </a:t>
            </a:r>
            <a:r>
              <a:rPr lang="en-US" dirty="0" err="1"/>
              <a:t>Seto</a:t>
            </a:r>
            <a:endParaRPr lang="en-US" sz="20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000" dirty="0" err="1">
                <a:latin typeface="Times New Roman" panose="02020603050405020304" pitchFamily="18" charset="0"/>
                <a:cs typeface="Times New Roman" panose="02020603050405020304" pitchFamily="18" charset="0"/>
              </a:rPr>
              <a:t>Perpustakaan</a:t>
            </a:r>
            <a:r>
              <a:rPr lang="en-US" sz="2000" dirty="0">
                <a:latin typeface="Times New Roman" panose="02020603050405020304" pitchFamily="18" charset="0"/>
                <a:cs typeface="Times New Roman" panose="02020603050405020304" pitchFamily="18" charset="0"/>
              </a:rPr>
              <a:t> Nasional RI. (2002) </a:t>
            </a:r>
            <a:r>
              <a:rPr lang="en-US" sz="2000" i="1" dirty="0" err="1">
                <a:latin typeface="Times New Roman" panose="02020603050405020304" pitchFamily="18" charset="0"/>
                <a:cs typeface="Times New Roman" panose="02020603050405020304" pitchFamily="18" charset="0"/>
              </a:rPr>
              <a:t>Standar</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Perpustakaan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Khusus</a:t>
            </a:r>
            <a:r>
              <a:rPr lang="en-US" sz="2000" i="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Jakarta, </a:t>
            </a:r>
            <a:r>
              <a:rPr lang="en-US" sz="2000" dirty="0" err="1">
                <a:latin typeface="Times New Roman" panose="02020603050405020304" pitchFamily="18" charset="0"/>
                <a:cs typeface="Times New Roman" panose="02020603050405020304" pitchFamily="18" charset="0"/>
              </a:rPr>
              <a:t>Perpustakaan</a:t>
            </a:r>
            <a:r>
              <a:rPr lang="en-US" sz="2000" dirty="0">
                <a:latin typeface="Times New Roman" panose="02020603050405020304" pitchFamily="18" charset="0"/>
                <a:cs typeface="Times New Roman" panose="02020603050405020304" pitchFamily="18" charset="0"/>
              </a:rPr>
              <a:t> Nasional. </a:t>
            </a:r>
            <a:r>
              <a:rPr lang="en-US" sz="2000" u="sng" dirty="0">
                <a:latin typeface="Times New Roman" panose="02020603050405020304" pitchFamily="18" charset="0"/>
                <a:cs typeface="Times New Roman" panose="02020603050405020304" pitchFamily="18" charset="0"/>
                <a:hlinkClick r:id="rId10"/>
              </a:rPr>
              <a:t>http://www.perpusnas.go.id</a:t>
            </a:r>
            <a:r>
              <a:rPr lang="en-US" sz="2000" dirty="0">
                <a:latin typeface="Times New Roman" panose="02020603050405020304" pitchFamily="18" charset="0"/>
                <a:cs typeface="Times New Roman" panose="02020603050405020304" pitchFamily="18" charset="0"/>
              </a:rPr>
              <a:t> </a:t>
            </a:r>
          </a:p>
          <a:p>
            <a:pPr marL="342900" indent="-342900" algn="just">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 </a:t>
            </a:r>
            <a:r>
              <a:rPr lang="en-US" sz="2000" dirty="0" err="1">
                <a:latin typeface="Times New Roman" panose="02020603050405020304" pitchFamily="18" charset="0"/>
                <a:cs typeface="Times New Roman" panose="02020603050405020304" pitchFamily="18" charset="0"/>
              </a:rPr>
              <a:t>Nugroho</a:t>
            </a:r>
            <a:r>
              <a:rPr lang="en-US" sz="2000" dirty="0">
                <a:latin typeface="Times New Roman" panose="02020603050405020304" pitchFamily="18" charset="0"/>
                <a:cs typeface="Times New Roman" panose="02020603050405020304" pitchFamily="18" charset="0"/>
              </a:rPr>
              <a:t>. (2010). “</a:t>
            </a:r>
            <a:r>
              <a:rPr lang="en-US" sz="2000" i="1" dirty="0" err="1">
                <a:latin typeface="Times New Roman" panose="02020603050405020304" pitchFamily="18" charset="0"/>
                <a:cs typeface="Times New Roman" panose="02020603050405020304" pitchFamily="18" charset="0"/>
              </a:rPr>
              <a:t>Perubahan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Melalui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Membaca</a:t>
            </a:r>
            <a:r>
              <a:rPr lang="en-US" sz="2000" dirty="0">
                <a:latin typeface="Times New Roman" panose="02020603050405020304" pitchFamily="18" charset="0"/>
                <a:cs typeface="Times New Roman" panose="02020603050405020304" pitchFamily="18" charset="0"/>
              </a:rPr>
              <a:t>”. </a:t>
            </a:r>
            <a:r>
              <a:rPr lang="en-US" sz="2000" u="sng" dirty="0">
                <a:latin typeface="Times New Roman" panose="02020603050405020304" pitchFamily="18" charset="0"/>
                <a:cs typeface="Times New Roman" panose="02020603050405020304" pitchFamily="18" charset="0"/>
                <a:hlinkClick r:id="rId11"/>
              </a:rPr>
              <a:t>http://bataviase.co.id./detailberita-10521661.html</a:t>
            </a:r>
            <a:r>
              <a:rPr lang="en-US" sz="2000" dirty="0">
                <a:latin typeface="Times New Roman" panose="02020603050405020304" pitchFamily="18" charset="0"/>
                <a:cs typeface="Times New Roman" panose="02020603050405020304" pitchFamily="18" charset="0"/>
              </a:rPr>
              <a:t> </a:t>
            </a:r>
          </a:p>
          <a:p>
            <a:pPr marL="342900" indent="-342900" algn="just">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000" dirty="0" err="1">
                <a:latin typeface="Times New Roman" panose="02020603050405020304" pitchFamily="18" charset="0"/>
                <a:cs typeface="Times New Roman" panose="02020603050405020304" pitchFamily="18" charset="0"/>
              </a:rPr>
              <a:t>Ridwan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Siregar</a:t>
            </a:r>
            <a:r>
              <a:rPr lang="en-US" sz="2000" dirty="0">
                <a:latin typeface="Times New Roman" panose="02020603050405020304" pitchFamily="18" charset="0"/>
                <a:cs typeface="Times New Roman" panose="02020603050405020304" pitchFamily="18" charset="0"/>
              </a:rPr>
              <a:t>. (2004). “</a:t>
            </a:r>
            <a:r>
              <a:rPr lang="en-US" sz="2000" i="1" dirty="0" err="1">
                <a:latin typeface="Times New Roman" panose="02020603050405020304" pitchFamily="18" charset="0"/>
                <a:cs typeface="Times New Roman" panose="02020603050405020304" pitchFamily="18" charset="0"/>
              </a:rPr>
              <a:t>Pengembangan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Budaya</a:t>
            </a:r>
            <a:r>
              <a:rPr lang="en-US" sz="2000" i="1" dirty="0">
                <a:latin typeface="Times New Roman" panose="02020603050405020304" pitchFamily="18" charset="0"/>
                <a:cs typeface="Times New Roman" panose="02020603050405020304" pitchFamily="18" charset="0"/>
              </a:rPr>
              <a:t> Baca </a:t>
            </a:r>
            <a:r>
              <a:rPr lang="en-US" sz="2000" i="1" dirty="0" err="1">
                <a:latin typeface="Times New Roman" panose="02020603050405020304" pitchFamily="18" charset="0"/>
                <a:cs typeface="Times New Roman" panose="02020603050405020304" pitchFamily="18" charset="0"/>
              </a:rPr>
              <a:t>Masyarakat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Melalui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Perpustakaan</a:t>
            </a:r>
            <a:r>
              <a:rPr lang="en-US" sz="2000" i="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Universitas</a:t>
            </a:r>
            <a:r>
              <a:rPr lang="en-US" sz="2000" dirty="0">
                <a:latin typeface="Times New Roman" panose="02020603050405020304" pitchFamily="18" charset="0"/>
                <a:cs typeface="Times New Roman" panose="02020603050405020304" pitchFamily="18" charset="0"/>
              </a:rPr>
              <a:t> Sumatera Utara. </a:t>
            </a:r>
            <a:r>
              <a:rPr lang="en-US" sz="2000" u="sng" dirty="0">
                <a:latin typeface="Times New Roman" panose="02020603050405020304" pitchFamily="18" charset="0"/>
                <a:cs typeface="Times New Roman" panose="02020603050405020304" pitchFamily="18" charset="0"/>
                <a:hlinkClick r:id="rId12"/>
              </a:rPr>
              <a:t>http://library.usu.ac.id</a:t>
            </a:r>
            <a:r>
              <a:rPr lang="en-US" sz="2000" dirty="0">
                <a:latin typeface="Times New Roman" panose="02020603050405020304" pitchFamily="18" charset="0"/>
                <a:cs typeface="Times New Roman" panose="02020603050405020304" pitchFamily="18" charset="0"/>
              </a:rPr>
              <a:t> </a:t>
            </a:r>
            <a:endParaRPr lang="en-US" dirty="0"/>
          </a:p>
          <a:p>
            <a:pPr algn="ctr"/>
            <a:endParaRPr lang="en-US" dirty="0"/>
          </a:p>
        </p:txBody>
      </p:sp>
    </p:spTree>
    <p:extLst>
      <p:ext uri="{BB962C8B-B14F-4D97-AF65-F5344CB8AC3E}">
        <p14:creationId xmlns:p14="http://schemas.microsoft.com/office/powerpoint/2010/main" val="1840646794"/>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116948" y="6122039"/>
            <a:ext cx="5178726" cy="2451822"/>
          </a:xfrm>
          <a:prstGeom prst="rect">
            <a:avLst/>
          </a:prstGeom>
        </p:spPr>
      </p:pic>
      <p:pic>
        <p:nvPicPr>
          <p:cNvPr id="7" name="Picture 6"/>
          <p:cNvPicPr>
            <a:picLocks noChangeAspect="1"/>
          </p:cNvPicPr>
          <p:nvPr/>
        </p:nvPicPr>
        <p:blipFill>
          <a:blip r:embed="rId2"/>
          <a:stretch>
            <a:fillRect/>
          </a:stretch>
        </p:blipFill>
        <p:spPr>
          <a:xfrm>
            <a:off x="3587432" y="6341553"/>
            <a:ext cx="5178726" cy="2451822"/>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980" y="2057005"/>
            <a:ext cx="4277996" cy="3256243"/>
          </a:xfrm>
          <a:prstGeom prst="rect">
            <a:avLst/>
          </a:prstGeom>
        </p:spPr>
      </p:pic>
      <p:pic>
        <p:nvPicPr>
          <p:cNvPr id="11" name="Picture 10"/>
          <p:cNvPicPr>
            <a:picLocks noChangeAspect="1"/>
          </p:cNvPicPr>
          <p:nvPr/>
        </p:nvPicPr>
        <p:blipFill>
          <a:blip r:embed="rId2"/>
          <a:stretch>
            <a:fillRect/>
          </a:stretch>
        </p:blipFill>
        <p:spPr>
          <a:xfrm>
            <a:off x="8656976" y="6341553"/>
            <a:ext cx="5178726" cy="2451822"/>
          </a:xfrm>
          <a:prstGeom prst="rect">
            <a:avLst/>
          </a:prstGeom>
        </p:spPr>
      </p:pic>
      <p:pic>
        <p:nvPicPr>
          <p:cNvPr id="4" name="Picture 3"/>
          <p:cNvPicPr>
            <a:picLocks noChangeAspect="1"/>
          </p:cNvPicPr>
          <p:nvPr/>
        </p:nvPicPr>
        <p:blipFill>
          <a:blip r:embed="rId4"/>
          <a:stretch>
            <a:fillRect/>
          </a:stretch>
        </p:blipFill>
        <p:spPr>
          <a:xfrm>
            <a:off x="10583437" y="0"/>
            <a:ext cx="1325804" cy="78342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7890" y="0"/>
            <a:ext cx="1064525" cy="1745123"/>
          </a:xfrm>
          <a:prstGeom prst="rect">
            <a:avLst/>
          </a:prstGeom>
        </p:spPr>
      </p:pic>
      <p:sp>
        <p:nvSpPr>
          <p:cNvPr id="5" name="Rectangle 4"/>
          <p:cNvSpPr/>
          <p:nvPr/>
        </p:nvSpPr>
        <p:spPr>
          <a:xfrm>
            <a:off x="5106170" y="2361687"/>
            <a:ext cx="6140169" cy="1323439"/>
          </a:xfrm>
          <a:prstGeom prst="rect">
            <a:avLst/>
          </a:prstGeom>
          <a:noFill/>
        </p:spPr>
        <p:txBody>
          <a:bodyPr wrap="square" lIns="91440" tIns="45720" rIns="91440" bIns="45720">
            <a:spAutoFit/>
          </a:bodyPr>
          <a:lstStyle/>
          <a:p>
            <a:pPr algn="ctr"/>
            <a:r>
              <a:rPr lang="en-US" sz="8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THANK YOU</a:t>
            </a:r>
            <a:endParaRPr lang="en-US" sz="8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215053002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rot="5400000">
            <a:off x="4468808" y="4987281"/>
            <a:ext cx="1753829" cy="44313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2"/>
          <a:stretch>
            <a:fillRect/>
          </a:stretch>
        </p:blipFill>
        <p:spPr>
          <a:xfrm>
            <a:off x="10217012" y="0"/>
            <a:ext cx="1251735" cy="739661"/>
          </a:xfrm>
          <a:prstGeom prst="rect">
            <a:avLst/>
          </a:prstGeom>
        </p:spPr>
      </p:pic>
      <p:pic>
        <p:nvPicPr>
          <p:cNvPr id="21" name="Picture 20"/>
          <p:cNvPicPr>
            <a:picLocks noChangeAspect="1"/>
          </p:cNvPicPr>
          <p:nvPr/>
        </p:nvPicPr>
        <p:blipFill>
          <a:blip r:embed="rId3"/>
          <a:stretch>
            <a:fillRect/>
          </a:stretch>
        </p:blipFill>
        <p:spPr>
          <a:xfrm>
            <a:off x="-1182015" y="5977031"/>
            <a:ext cx="5178726" cy="2451822"/>
          </a:xfrm>
          <a:prstGeom prst="rect">
            <a:avLst/>
          </a:prstGeom>
        </p:spPr>
      </p:pic>
      <p:pic>
        <p:nvPicPr>
          <p:cNvPr id="23" name="Picture 22"/>
          <p:cNvPicPr>
            <a:picLocks noChangeAspect="1"/>
          </p:cNvPicPr>
          <p:nvPr/>
        </p:nvPicPr>
        <p:blipFill>
          <a:blip r:embed="rId3"/>
          <a:stretch>
            <a:fillRect/>
          </a:stretch>
        </p:blipFill>
        <p:spPr>
          <a:xfrm>
            <a:off x="2514600" y="6123002"/>
            <a:ext cx="5178726" cy="2451822"/>
          </a:xfrm>
          <a:prstGeom prst="rect">
            <a:avLst/>
          </a:prstGeom>
        </p:spPr>
      </p:pic>
      <p:pic>
        <p:nvPicPr>
          <p:cNvPr id="24" name="Picture 23"/>
          <p:cNvPicPr>
            <a:picLocks noChangeAspect="1"/>
          </p:cNvPicPr>
          <p:nvPr/>
        </p:nvPicPr>
        <p:blipFill>
          <a:blip r:embed="rId3"/>
          <a:stretch>
            <a:fillRect/>
          </a:stretch>
        </p:blipFill>
        <p:spPr>
          <a:xfrm>
            <a:off x="7220750" y="5977030"/>
            <a:ext cx="5487045" cy="2597793"/>
          </a:xfrm>
          <a:prstGeom prst="rect">
            <a:avLst/>
          </a:prstGeom>
        </p:spPr>
      </p:pic>
      <p:sp>
        <p:nvSpPr>
          <p:cNvPr id="6" name="Rectangle 5"/>
          <p:cNvSpPr/>
          <p:nvPr/>
        </p:nvSpPr>
        <p:spPr>
          <a:xfrm>
            <a:off x="759417" y="1231307"/>
            <a:ext cx="10709330" cy="4599753"/>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7" name="Rectangle 6"/>
          <p:cNvSpPr/>
          <p:nvPr/>
        </p:nvSpPr>
        <p:spPr>
          <a:xfrm>
            <a:off x="1009513" y="1416368"/>
            <a:ext cx="10180263" cy="41749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Reading is something like a bridge to learn science through the media that can be read. </a:t>
            </a:r>
          </a:p>
          <a:p>
            <a:pPr algn="just"/>
            <a:endParaRPr lang="en-US" sz="20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Indonesia has the minimum level on reading interest. </a:t>
            </a:r>
          </a:p>
          <a:p>
            <a:pPr algn="just"/>
            <a:endParaRPr lang="en-US" sz="20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Not only the students who become the spotlight in the low level of reading interest in Indonesia, but among employees of any level is also very low. Therefore, reading interest among employees also need to be noticed.</a:t>
            </a:r>
          </a:p>
          <a:p>
            <a:pPr marL="285750" indent="-285750" algn="just">
              <a:buFont typeface="Arial" panose="020B0604020202020204" pitchFamily="34" charset="0"/>
              <a:buChar char="•"/>
            </a:pPr>
            <a:endParaRPr lang="en-US"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891" y="0"/>
            <a:ext cx="774942" cy="1270397"/>
          </a:xfrm>
          <a:prstGeom prst="rect">
            <a:avLst/>
          </a:prstGeom>
        </p:spPr>
      </p:pic>
      <p:grpSp>
        <p:nvGrpSpPr>
          <p:cNvPr id="25" name="Group 24"/>
          <p:cNvGrpSpPr/>
          <p:nvPr/>
        </p:nvGrpSpPr>
        <p:grpSpPr>
          <a:xfrm>
            <a:off x="4204577" y="141018"/>
            <a:ext cx="3839138" cy="491766"/>
            <a:chOff x="4244334" y="141018"/>
            <a:chExt cx="3839138" cy="491766"/>
          </a:xfrm>
        </p:grpSpPr>
        <p:grpSp>
          <p:nvGrpSpPr>
            <p:cNvPr id="26" name="Group 25"/>
            <p:cNvGrpSpPr/>
            <p:nvPr/>
          </p:nvGrpSpPr>
          <p:grpSpPr>
            <a:xfrm>
              <a:off x="4244334" y="141018"/>
              <a:ext cx="3839138" cy="491766"/>
              <a:chOff x="3996708" y="238537"/>
              <a:chExt cx="3839138" cy="491766"/>
            </a:xfrm>
          </p:grpSpPr>
          <p:sp>
            <p:nvSpPr>
              <p:cNvPr id="28" name="Arrow: Pentagon 27"/>
              <p:cNvSpPr/>
              <p:nvPr/>
            </p:nvSpPr>
            <p:spPr>
              <a:xfrm>
                <a:off x="4392319" y="238537"/>
                <a:ext cx="3443527" cy="491766"/>
              </a:xfrm>
              <a:prstGeom prst="homePlate">
                <a:avLst/>
              </a:prstGeom>
              <a:ln>
                <a:solidFill>
                  <a:schemeClr val="bg2">
                    <a:lumMod val="9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29" name="Arrow: Pentagon 28"/>
              <p:cNvSpPr/>
              <p:nvPr/>
            </p:nvSpPr>
            <p:spPr>
              <a:xfrm rot="10800000">
                <a:off x="3996708" y="238537"/>
                <a:ext cx="1820995" cy="491766"/>
              </a:xfrm>
              <a:prstGeom prst="homePlate">
                <a:avLst/>
              </a:prstGeom>
              <a:ln>
                <a:solidFill>
                  <a:schemeClr val="bg2">
                    <a:lumMod val="9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sp>
          <p:nvSpPr>
            <p:cNvPr id="27" name="Rectangle: Rounded Corners 26"/>
            <p:cNvSpPr/>
            <p:nvPr/>
          </p:nvSpPr>
          <p:spPr>
            <a:xfrm>
              <a:off x="4545494" y="204675"/>
              <a:ext cx="3233532" cy="3493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Introduction</a:t>
              </a:r>
              <a:r>
                <a:rPr lang="en-US" dirty="0"/>
                <a:t> </a:t>
              </a:r>
            </a:p>
          </p:txBody>
        </p:sp>
      </p:grpSp>
    </p:spTree>
    <p:extLst>
      <p:ext uri="{BB962C8B-B14F-4D97-AF65-F5344CB8AC3E}">
        <p14:creationId xmlns:p14="http://schemas.microsoft.com/office/powerpoint/2010/main" val="92245831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rot="5400000">
            <a:off x="4468808" y="4987281"/>
            <a:ext cx="1753829" cy="44313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2"/>
          <a:stretch>
            <a:fillRect/>
          </a:stretch>
        </p:blipFill>
        <p:spPr>
          <a:xfrm>
            <a:off x="10217012" y="0"/>
            <a:ext cx="1251735" cy="739661"/>
          </a:xfrm>
          <a:prstGeom prst="rect">
            <a:avLst/>
          </a:prstGeom>
        </p:spPr>
      </p:pic>
      <p:pic>
        <p:nvPicPr>
          <p:cNvPr id="21" name="Picture 20"/>
          <p:cNvPicPr>
            <a:picLocks noChangeAspect="1"/>
          </p:cNvPicPr>
          <p:nvPr/>
        </p:nvPicPr>
        <p:blipFill>
          <a:blip r:embed="rId3"/>
          <a:stretch>
            <a:fillRect/>
          </a:stretch>
        </p:blipFill>
        <p:spPr>
          <a:xfrm>
            <a:off x="-1182015" y="5977031"/>
            <a:ext cx="5178726" cy="2451822"/>
          </a:xfrm>
          <a:prstGeom prst="rect">
            <a:avLst/>
          </a:prstGeom>
        </p:spPr>
      </p:pic>
      <p:pic>
        <p:nvPicPr>
          <p:cNvPr id="23" name="Picture 22"/>
          <p:cNvPicPr>
            <a:picLocks noChangeAspect="1"/>
          </p:cNvPicPr>
          <p:nvPr/>
        </p:nvPicPr>
        <p:blipFill>
          <a:blip r:embed="rId3"/>
          <a:stretch>
            <a:fillRect/>
          </a:stretch>
        </p:blipFill>
        <p:spPr>
          <a:xfrm>
            <a:off x="2514600" y="6123002"/>
            <a:ext cx="5178726" cy="2451822"/>
          </a:xfrm>
          <a:prstGeom prst="rect">
            <a:avLst/>
          </a:prstGeom>
        </p:spPr>
      </p:pic>
      <p:pic>
        <p:nvPicPr>
          <p:cNvPr id="24" name="Picture 23"/>
          <p:cNvPicPr>
            <a:picLocks noChangeAspect="1"/>
          </p:cNvPicPr>
          <p:nvPr/>
        </p:nvPicPr>
        <p:blipFill>
          <a:blip r:embed="rId3"/>
          <a:stretch>
            <a:fillRect/>
          </a:stretch>
        </p:blipFill>
        <p:spPr>
          <a:xfrm>
            <a:off x="7220750" y="5977030"/>
            <a:ext cx="5487045" cy="2597793"/>
          </a:xfrm>
          <a:prstGeom prst="rect">
            <a:avLst/>
          </a:prstGeom>
        </p:spPr>
      </p:pic>
      <p:sp>
        <p:nvSpPr>
          <p:cNvPr id="6" name="Rectangle 5"/>
          <p:cNvSpPr/>
          <p:nvPr/>
        </p:nvSpPr>
        <p:spPr>
          <a:xfrm>
            <a:off x="759417" y="1231307"/>
            <a:ext cx="10709330" cy="4599753"/>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7" name="Rectangle 6"/>
          <p:cNvSpPr/>
          <p:nvPr/>
        </p:nvSpPr>
        <p:spPr>
          <a:xfrm>
            <a:off x="1009513" y="1416368"/>
            <a:ext cx="10180263" cy="41749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 that case, library could be expected to contribute in increasing reading interest in Indonesia, not only public libraries, but also a special library. For example: The library of Ministry of Education and culture. </a:t>
            </a:r>
          </a:p>
          <a:p>
            <a:pPr marL="285750" indent="-285750" algn="just">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Talking about the reading interest, there is a group of individuals who have an interest in reading, it named reading community. The common activity carried out by this community is about sharing the books that has been read by its member. </a:t>
            </a:r>
          </a:p>
          <a:p>
            <a:pPr marL="285750" indent="-285750" algn="just">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This paper discuss about how if the library of ministry of education and culture collaborates with the reading community to enhance reading interest of their employees</a:t>
            </a:r>
            <a:r>
              <a:rPr lang="en-US" dirty="0"/>
              <a:t>.  </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891" y="0"/>
            <a:ext cx="774942" cy="1270397"/>
          </a:xfrm>
          <a:prstGeom prst="rect">
            <a:avLst/>
          </a:prstGeom>
        </p:spPr>
      </p:pic>
      <p:grpSp>
        <p:nvGrpSpPr>
          <p:cNvPr id="25" name="Group 24"/>
          <p:cNvGrpSpPr/>
          <p:nvPr/>
        </p:nvGrpSpPr>
        <p:grpSpPr>
          <a:xfrm>
            <a:off x="4204577" y="141018"/>
            <a:ext cx="3839138" cy="491766"/>
            <a:chOff x="4244334" y="141018"/>
            <a:chExt cx="3839138" cy="491766"/>
          </a:xfrm>
        </p:grpSpPr>
        <p:grpSp>
          <p:nvGrpSpPr>
            <p:cNvPr id="26" name="Group 25"/>
            <p:cNvGrpSpPr/>
            <p:nvPr/>
          </p:nvGrpSpPr>
          <p:grpSpPr>
            <a:xfrm>
              <a:off x="4244334" y="141018"/>
              <a:ext cx="3839138" cy="491766"/>
              <a:chOff x="3996708" y="238537"/>
              <a:chExt cx="3839138" cy="491766"/>
            </a:xfrm>
          </p:grpSpPr>
          <p:sp>
            <p:nvSpPr>
              <p:cNvPr id="28" name="Arrow: Pentagon 27"/>
              <p:cNvSpPr/>
              <p:nvPr/>
            </p:nvSpPr>
            <p:spPr>
              <a:xfrm>
                <a:off x="4392319" y="238537"/>
                <a:ext cx="3443527" cy="491766"/>
              </a:xfrm>
              <a:prstGeom prst="homePlate">
                <a:avLst/>
              </a:prstGeom>
              <a:ln>
                <a:solidFill>
                  <a:schemeClr val="bg2">
                    <a:lumMod val="9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29" name="Arrow: Pentagon 28"/>
              <p:cNvSpPr/>
              <p:nvPr/>
            </p:nvSpPr>
            <p:spPr>
              <a:xfrm rot="10800000">
                <a:off x="3996708" y="238537"/>
                <a:ext cx="1820995" cy="491766"/>
              </a:xfrm>
              <a:prstGeom prst="homePlate">
                <a:avLst/>
              </a:prstGeom>
              <a:ln>
                <a:solidFill>
                  <a:schemeClr val="bg2">
                    <a:lumMod val="9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sp>
          <p:nvSpPr>
            <p:cNvPr id="27" name="Rectangle: Rounded Corners 26"/>
            <p:cNvSpPr/>
            <p:nvPr/>
          </p:nvSpPr>
          <p:spPr>
            <a:xfrm>
              <a:off x="4545494" y="204675"/>
              <a:ext cx="3233532" cy="3493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Introduction</a:t>
              </a:r>
              <a:r>
                <a:rPr lang="en-US" dirty="0"/>
                <a:t> </a:t>
              </a:r>
            </a:p>
          </p:txBody>
        </p:sp>
      </p:grpSp>
    </p:spTree>
    <p:extLst>
      <p:ext uri="{BB962C8B-B14F-4D97-AF65-F5344CB8AC3E}">
        <p14:creationId xmlns:p14="http://schemas.microsoft.com/office/powerpoint/2010/main" val="3236875678"/>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rot="5400000">
            <a:off x="4468808" y="4987281"/>
            <a:ext cx="1753829" cy="44313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2"/>
          <a:stretch>
            <a:fillRect/>
          </a:stretch>
        </p:blipFill>
        <p:spPr>
          <a:xfrm>
            <a:off x="10518660" y="0"/>
            <a:ext cx="1251735" cy="739661"/>
          </a:xfrm>
          <a:prstGeom prst="rect">
            <a:avLst/>
          </a:prstGeom>
        </p:spPr>
      </p:pic>
      <p:pic>
        <p:nvPicPr>
          <p:cNvPr id="21" name="Picture 20"/>
          <p:cNvPicPr>
            <a:picLocks noChangeAspect="1"/>
          </p:cNvPicPr>
          <p:nvPr/>
        </p:nvPicPr>
        <p:blipFill>
          <a:blip r:embed="rId3"/>
          <a:stretch>
            <a:fillRect/>
          </a:stretch>
        </p:blipFill>
        <p:spPr>
          <a:xfrm>
            <a:off x="-934222" y="6450192"/>
            <a:ext cx="5178726" cy="2451822"/>
          </a:xfrm>
          <a:prstGeom prst="rect">
            <a:avLst/>
          </a:prstGeom>
        </p:spPr>
      </p:pic>
      <p:pic>
        <p:nvPicPr>
          <p:cNvPr id="22" name="Picture 21"/>
          <p:cNvPicPr>
            <a:picLocks noChangeAspect="1"/>
          </p:cNvPicPr>
          <p:nvPr/>
        </p:nvPicPr>
        <p:blipFill>
          <a:blip r:embed="rId3"/>
          <a:stretch>
            <a:fillRect/>
          </a:stretch>
        </p:blipFill>
        <p:spPr>
          <a:xfrm>
            <a:off x="1451311" y="6450192"/>
            <a:ext cx="5178726" cy="2451822"/>
          </a:xfrm>
          <a:prstGeom prst="rect">
            <a:avLst/>
          </a:prstGeom>
        </p:spPr>
      </p:pic>
      <p:pic>
        <p:nvPicPr>
          <p:cNvPr id="23" name="Picture 22"/>
          <p:cNvPicPr>
            <a:picLocks noChangeAspect="1"/>
          </p:cNvPicPr>
          <p:nvPr/>
        </p:nvPicPr>
        <p:blipFill>
          <a:blip r:embed="rId3"/>
          <a:stretch>
            <a:fillRect/>
          </a:stretch>
        </p:blipFill>
        <p:spPr>
          <a:xfrm>
            <a:off x="4744821" y="6388110"/>
            <a:ext cx="5178726" cy="2451822"/>
          </a:xfrm>
          <a:prstGeom prst="rect">
            <a:avLst/>
          </a:prstGeom>
        </p:spPr>
      </p:pic>
      <p:pic>
        <p:nvPicPr>
          <p:cNvPr id="24" name="Picture 23"/>
          <p:cNvPicPr>
            <a:picLocks noChangeAspect="1"/>
          </p:cNvPicPr>
          <p:nvPr/>
        </p:nvPicPr>
        <p:blipFill>
          <a:blip r:embed="rId3"/>
          <a:stretch>
            <a:fillRect/>
          </a:stretch>
        </p:blipFill>
        <p:spPr>
          <a:xfrm>
            <a:off x="8083472" y="6326027"/>
            <a:ext cx="5178726" cy="2451822"/>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891" y="1"/>
            <a:ext cx="811309" cy="1330014"/>
          </a:xfrm>
          <a:prstGeom prst="rect">
            <a:avLst/>
          </a:prstGeom>
        </p:spPr>
      </p:pic>
      <p:grpSp>
        <p:nvGrpSpPr>
          <p:cNvPr id="13" name="Group 12"/>
          <p:cNvGrpSpPr/>
          <p:nvPr/>
        </p:nvGrpSpPr>
        <p:grpSpPr>
          <a:xfrm>
            <a:off x="2034808" y="946251"/>
            <a:ext cx="8645252" cy="2488033"/>
            <a:chOff x="2050832" y="1169159"/>
            <a:chExt cx="8622003" cy="2189529"/>
          </a:xfrm>
        </p:grpSpPr>
        <p:sp>
          <p:nvSpPr>
            <p:cNvPr id="4" name="Speech Bubble: Rectangle 3"/>
            <p:cNvSpPr/>
            <p:nvPr/>
          </p:nvSpPr>
          <p:spPr>
            <a:xfrm>
              <a:off x="2050832" y="1484008"/>
              <a:ext cx="8622003" cy="1874680"/>
            </a:xfrm>
            <a:prstGeom prst="wedgeRectCallout">
              <a:avLst/>
            </a:prstGeom>
            <a:solidFill>
              <a:schemeClr val="bg1">
                <a:lumMod val="95000"/>
              </a:schemeClr>
            </a:solidFill>
            <a:ln>
              <a:solidFill>
                <a:schemeClr val="tx2"/>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2000" dirty="0">
                  <a:solidFill>
                    <a:schemeClr val="tx1"/>
                  </a:solidFill>
                </a:rPr>
                <a:t>According to the National Library of Indonesia in 2002, it is mentioned that the special library is one of the libraries established by the institution (public or private) or companies or associations that handle or have specific fields missions with the aim to meet the needs of library information on the environment to support the development and enhancement of institutions and human resources capabilities. </a:t>
              </a:r>
            </a:p>
          </p:txBody>
        </p:sp>
        <p:sp>
          <p:nvSpPr>
            <p:cNvPr id="5" name="Rectangle 4"/>
            <p:cNvSpPr/>
            <p:nvPr/>
          </p:nvSpPr>
          <p:spPr>
            <a:xfrm>
              <a:off x="2050832" y="1169159"/>
              <a:ext cx="1726038" cy="4379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Special Library </a:t>
              </a:r>
            </a:p>
          </p:txBody>
        </p:sp>
      </p:grpSp>
      <p:grpSp>
        <p:nvGrpSpPr>
          <p:cNvPr id="31" name="Group 30"/>
          <p:cNvGrpSpPr/>
          <p:nvPr/>
        </p:nvGrpSpPr>
        <p:grpSpPr>
          <a:xfrm>
            <a:off x="103198" y="3816934"/>
            <a:ext cx="5621306" cy="2353257"/>
            <a:chOff x="103198" y="3816934"/>
            <a:chExt cx="5621306" cy="2353257"/>
          </a:xfrm>
        </p:grpSpPr>
        <p:sp>
          <p:nvSpPr>
            <p:cNvPr id="18" name="Speech Bubble: Rectangle 17"/>
            <p:cNvSpPr/>
            <p:nvPr/>
          </p:nvSpPr>
          <p:spPr>
            <a:xfrm>
              <a:off x="103198" y="4052944"/>
              <a:ext cx="5621306" cy="2117247"/>
            </a:xfrm>
            <a:prstGeom prst="wedgeRectCallout">
              <a:avLst/>
            </a:prstGeom>
            <a:solidFill>
              <a:schemeClr val="bg1">
                <a:lumMod val="95000"/>
              </a:schemeClr>
            </a:solidFill>
            <a:ln>
              <a:solidFill>
                <a:schemeClr val="tx2"/>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2000" dirty="0">
                  <a:solidFill>
                    <a:schemeClr val="tx1"/>
                  </a:solidFill>
                </a:rPr>
                <a:t>the sense of community refers to a group of people who share a concern, problem, or a passion for a topic and deepen their knowledge and expertise by interacting continuously. (Wenger, 2002)</a:t>
              </a:r>
            </a:p>
            <a:p>
              <a:pPr lvl="0" algn="just"/>
              <a:endParaRPr lang="en-US" sz="2000" dirty="0">
                <a:solidFill>
                  <a:schemeClr val="tx1"/>
                </a:solidFill>
              </a:endParaRPr>
            </a:p>
          </p:txBody>
        </p:sp>
        <p:sp>
          <p:nvSpPr>
            <p:cNvPr id="20" name="Rectangle 19"/>
            <p:cNvSpPr/>
            <p:nvPr/>
          </p:nvSpPr>
          <p:spPr>
            <a:xfrm>
              <a:off x="103198" y="3816934"/>
              <a:ext cx="1726038" cy="4379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Community</a:t>
              </a:r>
            </a:p>
          </p:txBody>
        </p:sp>
      </p:grpSp>
      <p:grpSp>
        <p:nvGrpSpPr>
          <p:cNvPr id="2048" name="Group 2047"/>
          <p:cNvGrpSpPr/>
          <p:nvPr/>
        </p:nvGrpSpPr>
        <p:grpSpPr>
          <a:xfrm>
            <a:off x="6357434" y="3719275"/>
            <a:ext cx="5635783" cy="2415030"/>
            <a:chOff x="6357434" y="3735987"/>
            <a:chExt cx="5538045" cy="2398317"/>
          </a:xfrm>
        </p:grpSpPr>
        <p:sp>
          <p:nvSpPr>
            <p:cNvPr id="19" name="Speech Bubble: Rectangle 18"/>
            <p:cNvSpPr/>
            <p:nvPr/>
          </p:nvSpPr>
          <p:spPr>
            <a:xfrm>
              <a:off x="6361833" y="4017057"/>
              <a:ext cx="5533646" cy="2117247"/>
            </a:xfrm>
            <a:prstGeom prst="wedgeRectCallout">
              <a:avLst/>
            </a:prstGeom>
            <a:solidFill>
              <a:schemeClr val="bg1">
                <a:lumMod val="95000"/>
              </a:schemeClr>
            </a:solidFill>
            <a:ln>
              <a:solidFill>
                <a:schemeClr val="tx2"/>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just"/>
              <a:endParaRPr lang="en-US" sz="2000" dirty="0">
                <a:solidFill>
                  <a:schemeClr val="tx1"/>
                </a:solidFill>
                <a:latin typeface="Times New Roman" panose="02020603050405020304" pitchFamily="18" charset="0"/>
                <a:cs typeface="Times New Roman" panose="02020603050405020304" pitchFamily="18" charset="0"/>
              </a:endParaRPr>
            </a:p>
            <a:p>
              <a:pPr algn="just"/>
              <a:r>
                <a:rPr lang="en-US" sz="2000" dirty="0">
                  <a:solidFill>
                    <a:schemeClr val="tx1"/>
                  </a:solidFill>
                  <a:latin typeface="Times New Roman" panose="02020603050405020304" pitchFamily="18" charset="0"/>
                  <a:cs typeface="Times New Roman" panose="02020603050405020304" pitchFamily="18" charset="0"/>
                </a:rPr>
                <a:t>A reading interest is a source of someone’s strong motivation to analyze, remember, and evaluate the texts that have been read, which is an exciting learning experience and will affect the form and the intensity of a person's role in determining his goal in the future ( </a:t>
              </a:r>
              <a:r>
                <a:rPr lang="en-US" sz="2000" dirty="0" err="1">
                  <a:solidFill>
                    <a:schemeClr val="tx1"/>
                  </a:solidFill>
                  <a:latin typeface="Times New Roman" panose="02020603050405020304" pitchFamily="18" charset="0"/>
                  <a:cs typeface="Times New Roman" panose="02020603050405020304" pitchFamily="18" charset="0"/>
                </a:rPr>
                <a:t>Pety</a:t>
              </a:r>
              <a:r>
                <a:rPr lang="en-US" sz="2000" dirty="0">
                  <a:solidFill>
                    <a:schemeClr val="tx1"/>
                  </a:solidFill>
                  <a:latin typeface="Times New Roman" panose="02020603050405020304" pitchFamily="18" charset="0"/>
                  <a:cs typeface="Times New Roman" panose="02020603050405020304" pitchFamily="18" charset="0"/>
                </a:rPr>
                <a:t> &amp; Jensen (1980) in Hurlock (1993) </a:t>
              </a:r>
              <a:endParaRPr lang="en-US" sz="2000" dirty="0">
                <a:solidFill>
                  <a:schemeClr val="tx1"/>
                </a:solidFill>
              </a:endParaRPr>
            </a:p>
            <a:p>
              <a:pPr lvl="0" algn="just"/>
              <a:endParaRPr lang="en-US" sz="2000" dirty="0">
                <a:solidFill>
                  <a:schemeClr val="tx1"/>
                </a:solidFill>
              </a:endParaRPr>
            </a:p>
          </p:txBody>
        </p:sp>
        <p:sp>
          <p:nvSpPr>
            <p:cNvPr id="25" name="Rectangle 24"/>
            <p:cNvSpPr/>
            <p:nvPr/>
          </p:nvSpPr>
          <p:spPr>
            <a:xfrm>
              <a:off x="6357434" y="3735987"/>
              <a:ext cx="1726038" cy="4379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Reading Interest</a:t>
              </a:r>
            </a:p>
          </p:txBody>
        </p:sp>
      </p:grpSp>
      <p:grpSp>
        <p:nvGrpSpPr>
          <p:cNvPr id="11" name="Group 10"/>
          <p:cNvGrpSpPr/>
          <p:nvPr/>
        </p:nvGrpSpPr>
        <p:grpSpPr>
          <a:xfrm>
            <a:off x="4244334" y="141018"/>
            <a:ext cx="3839138" cy="491766"/>
            <a:chOff x="4244334" y="141018"/>
            <a:chExt cx="3839138" cy="491766"/>
          </a:xfrm>
        </p:grpSpPr>
        <p:grpSp>
          <p:nvGrpSpPr>
            <p:cNvPr id="27" name="Group 26"/>
            <p:cNvGrpSpPr/>
            <p:nvPr/>
          </p:nvGrpSpPr>
          <p:grpSpPr>
            <a:xfrm>
              <a:off x="4244334" y="141018"/>
              <a:ext cx="3839138" cy="491766"/>
              <a:chOff x="3996708" y="238537"/>
              <a:chExt cx="3839138" cy="491766"/>
            </a:xfrm>
          </p:grpSpPr>
          <p:sp>
            <p:nvSpPr>
              <p:cNvPr id="29" name="Arrow: Pentagon 28"/>
              <p:cNvSpPr/>
              <p:nvPr/>
            </p:nvSpPr>
            <p:spPr>
              <a:xfrm>
                <a:off x="4392319" y="238537"/>
                <a:ext cx="3443527" cy="491766"/>
              </a:xfrm>
              <a:prstGeom prst="homePlate">
                <a:avLst/>
              </a:prstGeom>
              <a:ln>
                <a:solidFill>
                  <a:schemeClr val="bg2">
                    <a:lumMod val="9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30" name="Arrow: Pentagon 29"/>
              <p:cNvSpPr/>
              <p:nvPr/>
            </p:nvSpPr>
            <p:spPr>
              <a:xfrm rot="10800000">
                <a:off x="3996708" y="238537"/>
                <a:ext cx="1820995" cy="491766"/>
              </a:xfrm>
              <a:prstGeom prst="homePlate">
                <a:avLst/>
              </a:prstGeom>
              <a:ln>
                <a:solidFill>
                  <a:schemeClr val="bg2">
                    <a:lumMod val="9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sp>
          <p:nvSpPr>
            <p:cNvPr id="10" name="Rectangle: Rounded Corners 9"/>
            <p:cNvSpPr/>
            <p:nvPr/>
          </p:nvSpPr>
          <p:spPr>
            <a:xfrm>
              <a:off x="4545494" y="204675"/>
              <a:ext cx="3233532" cy="3493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Literature Review</a:t>
              </a:r>
            </a:p>
          </p:txBody>
        </p:sp>
      </p:grpSp>
      <p:pic>
        <p:nvPicPr>
          <p:cNvPr id="2050" name="Picture 2" descr="http://1.bp.blogspot.com/-K8vMPmllYRc/VdN9JZehi9I/AAAAAAAAJng/gP5DXBsXT-4/s200/animasi%2Bkitab.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07891" y="1901652"/>
            <a:ext cx="1218143" cy="1078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7368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890" y="0"/>
            <a:ext cx="1064525" cy="1745123"/>
          </a:xfrm>
          <a:prstGeom prst="rect">
            <a:avLst/>
          </a:prstGeom>
        </p:spPr>
      </p:pic>
      <p:grpSp>
        <p:nvGrpSpPr>
          <p:cNvPr id="4" name="Group 3"/>
          <p:cNvGrpSpPr/>
          <p:nvPr/>
        </p:nvGrpSpPr>
        <p:grpSpPr>
          <a:xfrm>
            <a:off x="4350351" y="180774"/>
            <a:ext cx="3839138" cy="491766"/>
            <a:chOff x="4244334" y="141018"/>
            <a:chExt cx="3839138" cy="491766"/>
          </a:xfrm>
        </p:grpSpPr>
        <p:grpSp>
          <p:nvGrpSpPr>
            <p:cNvPr id="5" name="Group 4"/>
            <p:cNvGrpSpPr/>
            <p:nvPr/>
          </p:nvGrpSpPr>
          <p:grpSpPr>
            <a:xfrm>
              <a:off x="4244334" y="141018"/>
              <a:ext cx="3839138" cy="491766"/>
              <a:chOff x="3996708" y="238537"/>
              <a:chExt cx="3839138" cy="491766"/>
            </a:xfrm>
          </p:grpSpPr>
          <p:sp>
            <p:nvSpPr>
              <p:cNvPr id="7" name="Arrow: Pentagon 6"/>
              <p:cNvSpPr/>
              <p:nvPr/>
            </p:nvSpPr>
            <p:spPr>
              <a:xfrm>
                <a:off x="4392319" y="238537"/>
                <a:ext cx="3443527" cy="491766"/>
              </a:xfrm>
              <a:prstGeom prst="homePlate">
                <a:avLst/>
              </a:prstGeom>
              <a:ln>
                <a:solidFill>
                  <a:schemeClr val="bg2">
                    <a:lumMod val="9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8" name="Arrow: Pentagon 7"/>
              <p:cNvSpPr/>
              <p:nvPr/>
            </p:nvSpPr>
            <p:spPr>
              <a:xfrm rot="10800000">
                <a:off x="3996708" y="238537"/>
                <a:ext cx="1820995" cy="491766"/>
              </a:xfrm>
              <a:prstGeom prst="homePlate">
                <a:avLst/>
              </a:prstGeom>
              <a:ln>
                <a:solidFill>
                  <a:schemeClr val="bg2">
                    <a:lumMod val="9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sp>
          <p:nvSpPr>
            <p:cNvPr id="6" name="Rectangle: Rounded Corners 5"/>
            <p:cNvSpPr/>
            <p:nvPr/>
          </p:nvSpPr>
          <p:spPr>
            <a:xfrm>
              <a:off x="4545494" y="204675"/>
              <a:ext cx="3233532" cy="3493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Research Question  </a:t>
              </a:r>
            </a:p>
          </p:txBody>
        </p:sp>
      </p:grpSp>
      <p:pic>
        <p:nvPicPr>
          <p:cNvPr id="9" name="Picture 8"/>
          <p:cNvPicPr>
            <a:picLocks noChangeAspect="1"/>
          </p:cNvPicPr>
          <p:nvPr/>
        </p:nvPicPr>
        <p:blipFill>
          <a:blip r:embed="rId3"/>
          <a:stretch>
            <a:fillRect/>
          </a:stretch>
        </p:blipFill>
        <p:spPr>
          <a:xfrm>
            <a:off x="10518660" y="0"/>
            <a:ext cx="1251735" cy="739661"/>
          </a:xfrm>
          <a:prstGeom prst="rect">
            <a:avLst/>
          </a:prstGeom>
        </p:spPr>
      </p:pic>
      <p:pic>
        <p:nvPicPr>
          <p:cNvPr id="17" name="Picture 16"/>
          <p:cNvPicPr>
            <a:picLocks noChangeAspect="1"/>
          </p:cNvPicPr>
          <p:nvPr/>
        </p:nvPicPr>
        <p:blipFill>
          <a:blip r:embed="rId4"/>
          <a:stretch>
            <a:fillRect/>
          </a:stretch>
        </p:blipFill>
        <p:spPr>
          <a:xfrm>
            <a:off x="-527215" y="6197384"/>
            <a:ext cx="5178726" cy="2451822"/>
          </a:xfrm>
          <a:prstGeom prst="rect">
            <a:avLst/>
          </a:prstGeom>
        </p:spPr>
      </p:pic>
      <p:pic>
        <p:nvPicPr>
          <p:cNvPr id="18" name="Picture 17"/>
          <p:cNvPicPr>
            <a:picLocks noChangeAspect="1"/>
          </p:cNvPicPr>
          <p:nvPr/>
        </p:nvPicPr>
        <p:blipFill>
          <a:blip r:embed="rId4"/>
          <a:stretch>
            <a:fillRect/>
          </a:stretch>
        </p:blipFill>
        <p:spPr>
          <a:xfrm>
            <a:off x="4106781" y="6261179"/>
            <a:ext cx="5178726" cy="2451822"/>
          </a:xfrm>
          <a:prstGeom prst="rect">
            <a:avLst/>
          </a:prstGeom>
        </p:spPr>
      </p:pic>
      <p:pic>
        <p:nvPicPr>
          <p:cNvPr id="19" name="Picture 18"/>
          <p:cNvPicPr>
            <a:picLocks noChangeAspect="1"/>
          </p:cNvPicPr>
          <p:nvPr/>
        </p:nvPicPr>
        <p:blipFill>
          <a:blip r:embed="rId4"/>
          <a:stretch>
            <a:fillRect/>
          </a:stretch>
        </p:blipFill>
        <p:spPr>
          <a:xfrm>
            <a:off x="8740777" y="6288460"/>
            <a:ext cx="5178726" cy="2451822"/>
          </a:xfrm>
          <a:prstGeom prst="rect">
            <a:avLst/>
          </a:prstGeom>
        </p:spPr>
      </p:pic>
      <p:grpSp>
        <p:nvGrpSpPr>
          <p:cNvPr id="37" name="Group 36"/>
          <p:cNvGrpSpPr/>
          <p:nvPr/>
        </p:nvGrpSpPr>
        <p:grpSpPr>
          <a:xfrm>
            <a:off x="0" y="1745123"/>
            <a:ext cx="12192000" cy="4528039"/>
            <a:chOff x="0" y="1745123"/>
            <a:chExt cx="12192000" cy="4528039"/>
          </a:xfrm>
        </p:grpSpPr>
        <p:cxnSp>
          <p:nvCxnSpPr>
            <p:cNvPr id="11" name="Straight Connector 10"/>
            <p:cNvCxnSpPr/>
            <p:nvPr/>
          </p:nvCxnSpPr>
          <p:spPr>
            <a:xfrm>
              <a:off x="0" y="1745123"/>
              <a:ext cx="5989983" cy="0"/>
            </a:xfrm>
            <a:prstGeom prst="line">
              <a:avLst/>
            </a:prstGeom>
            <a:ln w="28575" cap="flat" cmpd="sng" algn="ctr">
              <a:solidFill>
                <a:schemeClr val="bg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 name="Straight Connector 11"/>
            <p:cNvCxnSpPr/>
            <p:nvPr/>
          </p:nvCxnSpPr>
          <p:spPr>
            <a:xfrm flipV="1">
              <a:off x="5989983" y="1745123"/>
              <a:ext cx="0" cy="4528039"/>
            </a:xfrm>
            <a:prstGeom prst="line">
              <a:avLst/>
            </a:prstGeom>
            <a:ln w="28575" cap="flat" cmpd="sng" algn="ctr">
              <a:solidFill>
                <a:schemeClr val="bg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 name="Straight Connector 20"/>
            <p:cNvCxnSpPr/>
            <p:nvPr/>
          </p:nvCxnSpPr>
          <p:spPr>
            <a:xfrm flipV="1">
              <a:off x="5989983" y="6249197"/>
              <a:ext cx="6202017" cy="23964"/>
            </a:xfrm>
            <a:prstGeom prst="line">
              <a:avLst/>
            </a:prstGeom>
            <a:ln w="28575" cap="flat" cmpd="sng" algn="ctr">
              <a:solidFill>
                <a:schemeClr val="bg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35" name="Group 34"/>
          <p:cNvGrpSpPr/>
          <p:nvPr/>
        </p:nvGrpSpPr>
        <p:grpSpPr>
          <a:xfrm>
            <a:off x="1005539" y="2185272"/>
            <a:ext cx="3978906" cy="3929122"/>
            <a:chOff x="1005539" y="2185272"/>
            <a:chExt cx="3978906" cy="3929122"/>
          </a:xfrm>
        </p:grpSpPr>
        <p:sp>
          <p:nvSpPr>
            <p:cNvPr id="29" name="Flowchart: Off-page Connector 28"/>
            <p:cNvSpPr/>
            <p:nvPr/>
          </p:nvSpPr>
          <p:spPr>
            <a:xfrm>
              <a:off x="1005539" y="2185273"/>
              <a:ext cx="3978906" cy="3929121"/>
            </a:xfrm>
            <a:prstGeom prst="flowChartOffpageConnector">
              <a:avLst/>
            </a:prstGeom>
            <a:solidFill>
              <a:schemeClr val="accent3">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a:p>
              <a:pPr algn="ctr"/>
              <a:endParaRPr lang="en-US" sz="2000" dirty="0">
                <a:solidFill>
                  <a:schemeClr val="tx1"/>
                </a:solidFill>
              </a:endParaRPr>
            </a:p>
            <a:p>
              <a:pPr algn="just"/>
              <a:r>
                <a:rPr lang="en-US" sz="2000" dirty="0">
                  <a:solidFill>
                    <a:schemeClr val="tx1"/>
                  </a:solidFill>
                  <a:latin typeface="Times New Roman" panose="02020603050405020304" pitchFamily="18" charset="0"/>
                  <a:cs typeface="Times New Roman" panose="02020603050405020304" pitchFamily="18" charset="0"/>
                </a:rPr>
                <a:t>What is the effort from the library of ministry of education and culture in order to enhancing the reading interest among its employees? </a:t>
              </a:r>
            </a:p>
            <a:p>
              <a:pPr algn="ctr"/>
              <a:endParaRPr lang="en-US" sz="2000" dirty="0">
                <a:solidFill>
                  <a:schemeClr val="tx1"/>
                </a:solidFill>
              </a:endParaRPr>
            </a:p>
          </p:txBody>
        </p:sp>
        <p:sp>
          <p:nvSpPr>
            <p:cNvPr id="33" name="Speech Bubble: Rectangle 32"/>
            <p:cNvSpPr/>
            <p:nvPr/>
          </p:nvSpPr>
          <p:spPr>
            <a:xfrm>
              <a:off x="1005539" y="2185272"/>
              <a:ext cx="1750913" cy="531424"/>
            </a:xfrm>
            <a:prstGeom prst="wedgeRectCallou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Question 1</a:t>
              </a:r>
            </a:p>
          </p:txBody>
        </p:sp>
      </p:grpSp>
      <p:grpSp>
        <p:nvGrpSpPr>
          <p:cNvPr id="36" name="Group 35"/>
          <p:cNvGrpSpPr/>
          <p:nvPr/>
        </p:nvGrpSpPr>
        <p:grpSpPr>
          <a:xfrm>
            <a:off x="6728364" y="2185272"/>
            <a:ext cx="3978906" cy="3929122"/>
            <a:chOff x="6728364" y="2185272"/>
            <a:chExt cx="3978906" cy="3929122"/>
          </a:xfrm>
        </p:grpSpPr>
        <p:sp>
          <p:nvSpPr>
            <p:cNvPr id="30" name="Flowchart: Off-page Connector 29"/>
            <p:cNvSpPr/>
            <p:nvPr/>
          </p:nvSpPr>
          <p:spPr>
            <a:xfrm>
              <a:off x="6728364" y="2185273"/>
              <a:ext cx="3978906" cy="3929121"/>
            </a:xfrm>
            <a:prstGeom prst="flowChartOffpageConnector">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000" dirty="0">
                <a:solidFill>
                  <a:schemeClr val="tx1"/>
                </a:solidFill>
                <a:latin typeface="Times New Roman" panose="02020603050405020304" pitchFamily="18" charset="0"/>
                <a:cs typeface="Times New Roman" panose="02020603050405020304" pitchFamily="18" charset="0"/>
              </a:endParaRPr>
            </a:p>
            <a:p>
              <a:pPr algn="just"/>
              <a:endParaRPr lang="en-US" sz="2000" dirty="0">
                <a:solidFill>
                  <a:schemeClr val="tx1"/>
                </a:solidFill>
                <a:latin typeface="Times New Roman" panose="02020603050405020304" pitchFamily="18" charset="0"/>
                <a:cs typeface="Times New Roman" panose="02020603050405020304" pitchFamily="18" charset="0"/>
              </a:endParaRPr>
            </a:p>
            <a:p>
              <a:pPr algn="just"/>
              <a:endParaRPr lang="en-US" sz="2000" dirty="0">
                <a:solidFill>
                  <a:schemeClr val="tx1"/>
                </a:solidFill>
                <a:latin typeface="Times New Roman" panose="02020603050405020304" pitchFamily="18" charset="0"/>
                <a:cs typeface="Times New Roman" panose="02020603050405020304" pitchFamily="18" charset="0"/>
              </a:endParaRPr>
            </a:p>
            <a:p>
              <a:pPr algn="just"/>
              <a:r>
                <a:rPr lang="en-US" sz="2000" dirty="0">
                  <a:solidFill>
                    <a:schemeClr val="tx1"/>
                  </a:solidFill>
                  <a:latin typeface="Times New Roman" panose="02020603050405020304" pitchFamily="18" charset="0"/>
                  <a:cs typeface="Times New Roman" panose="02020603050405020304" pitchFamily="18" charset="0"/>
                </a:rPr>
                <a:t>Does the library of ministry of education and culture collaborates with the reading community and involving its employees in the activity?</a:t>
              </a:r>
            </a:p>
            <a:p>
              <a:pPr algn="just"/>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34" name="Speech Bubble: Rectangle 33"/>
            <p:cNvSpPr/>
            <p:nvPr/>
          </p:nvSpPr>
          <p:spPr>
            <a:xfrm>
              <a:off x="6728364" y="2185272"/>
              <a:ext cx="1750913" cy="531424"/>
            </a:xfrm>
            <a:prstGeom prst="wedgeRectCallou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Question 2</a:t>
              </a:r>
            </a:p>
          </p:txBody>
        </p:sp>
      </p:grpSp>
    </p:spTree>
    <p:extLst>
      <p:ext uri="{BB962C8B-B14F-4D97-AF65-F5344CB8AC3E}">
        <p14:creationId xmlns:p14="http://schemas.microsoft.com/office/powerpoint/2010/main" val="1143321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fill="hold"/>
                                        <p:tgtEl>
                                          <p:spTgt spid="36"/>
                                        </p:tgtEl>
                                        <p:attrNameLst>
                                          <p:attrName>ppt_x</p:attrName>
                                        </p:attrNameLst>
                                      </p:cBhvr>
                                      <p:tavLst>
                                        <p:tav tm="0">
                                          <p:val>
                                            <p:strVal val="#ppt_x"/>
                                          </p:val>
                                        </p:tav>
                                        <p:tav tm="100000">
                                          <p:val>
                                            <p:strVal val="#ppt_x"/>
                                          </p:val>
                                        </p:tav>
                                      </p:tavLst>
                                    </p:anim>
                                    <p:anim calcmode="lin" valueType="num">
                                      <p:cBhvr additive="base">
                                        <p:cTn id="1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rot="5400000">
            <a:off x="4468808" y="4987281"/>
            <a:ext cx="1753829" cy="44313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2"/>
          <a:stretch>
            <a:fillRect/>
          </a:stretch>
        </p:blipFill>
        <p:spPr>
          <a:xfrm>
            <a:off x="10654706" y="0"/>
            <a:ext cx="1251735" cy="739661"/>
          </a:xfrm>
          <a:prstGeom prst="rect">
            <a:avLst/>
          </a:prstGeom>
        </p:spPr>
      </p:pic>
      <p:pic>
        <p:nvPicPr>
          <p:cNvPr id="21" name="Picture 20"/>
          <p:cNvPicPr>
            <a:picLocks noChangeAspect="1"/>
          </p:cNvPicPr>
          <p:nvPr/>
        </p:nvPicPr>
        <p:blipFill>
          <a:blip r:embed="rId3"/>
          <a:stretch>
            <a:fillRect/>
          </a:stretch>
        </p:blipFill>
        <p:spPr>
          <a:xfrm>
            <a:off x="-1182015" y="5977031"/>
            <a:ext cx="5178726" cy="2451822"/>
          </a:xfrm>
          <a:prstGeom prst="rect">
            <a:avLst/>
          </a:prstGeom>
        </p:spPr>
      </p:pic>
      <p:pic>
        <p:nvPicPr>
          <p:cNvPr id="23" name="Picture 22"/>
          <p:cNvPicPr>
            <a:picLocks noChangeAspect="1"/>
          </p:cNvPicPr>
          <p:nvPr/>
        </p:nvPicPr>
        <p:blipFill>
          <a:blip r:embed="rId3"/>
          <a:stretch>
            <a:fillRect/>
          </a:stretch>
        </p:blipFill>
        <p:spPr>
          <a:xfrm>
            <a:off x="2514600" y="6123002"/>
            <a:ext cx="5178726" cy="2451822"/>
          </a:xfrm>
          <a:prstGeom prst="rect">
            <a:avLst/>
          </a:prstGeom>
        </p:spPr>
      </p:pic>
      <p:pic>
        <p:nvPicPr>
          <p:cNvPr id="24" name="Picture 23"/>
          <p:cNvPicPr>
            <a:picLocks noChangeAspect="1"/>
          </p:cNvPicPr>
          <p:nvPr/>
        </p:nvPicPr>
        <p:blipFill>
          <a:blip r:embed="rId3"/>
          <a:stretch>
            <a:fillRect/>
          </a:stretch>
        </p:blipFill>
        <p:spPr>
          <a:xfrm>
            <a:off x="7220751" y="5977031"/>
            <a:ext cx="5178726" cy="2451822"/>
          </a:xfrm>
          <a:prstGeom prst="rect">
            <a:avLst/>
          </a:prstGeom>
        </p:spPr>
      </p:pic>
      <p:graphicFrame>
        <p:nvGraphicFramePr>
          <p:cNvPr id="2" name="Diagram 1"/>
          <p:cNvGraphicFramePr/>
          <p:nvPr>
            <p:extLst>
              <p:ext uri="{D42A27DB-BD31-4B8C-83A1-F6EECF244321}">
                <p14:modId xmlns:p14="http://schemas.microsoft.com/office/powerpoint/2010/main" val="337620730"/>
              </p:ext>
            </p:extLst>
          </p:nvPr>
        </p:nvGraphicFramePr>
        <p:xfrm>
          <a:off x="1298713" y="1205833"/>
          <a:ext cx="10210163" cy="45548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7890" y="0"/>
            <a:ext cx="1064525" cy="1745123"/>
          </a:xfrm>
          <a:prstGeom prst="rect">
            <a:avLst/>
          </a:prstGeom>
        </p:spPr>
      </p:pic>
      <p:grpSp>
        <p:nvGrpSpPr>
          <p:cNvPr id="11" name="Group 10"/>
          <p:cNvGrpSpPr/>
          <p:nvPr/>
        </p:nvGrpSpPr>
        <p:grpSpPr>
          <a:xfrm>
            <a:off x="4350351" y="180774"/>
            <a:ext cx="3839138" cy="491766"/>
            <a:chOff x="4244334" y="141018"/>
            <a:chExt cx="3839138" cy="491766"/>
          </a:xfrm>
        </p:grpSpPr>
        <p:grpSp>
          <p:nvGrpSpPr>
            <p:cNvPr id="13" name="Group 12"/>
            <p:cNvGrpSpPr/>
            <p:nvPr/>
          </p:nvGrpSpPr>
          <p:grpSpPr>
            <a:xfrm>
              <a:off x="4244334" y="141018"/>
              <a:ext cx="3839138" cy="491766"/>
              <a:chOff x="3996708" y="238537"/>
              <a:chExt cx="3839138" cy="491766"/>
            </a:xfrm>
          </p:grpSpPr>
          <p:sp>
            <p:nvSpPr>
              <p:cNvPr id="16" name="Arrow: Pentagon 15"/>
              <p:cNvSpPr/>
              <p:nvPr/>
            </p:nvSpPr>
            <p:spPr>
              <a:xfrm>
                <a:off x="4392319" y="238537"/>
                <a:ext cx="3443527" cy="491766"/>
              </a:xfrm>
              <a:prstGeom prst="homePlate">
                <a:avLst/>
              </a:prstGeom>
              <a:ln>
                <a:solidFill>
                  <a:schemeClr val="bg2">
                    <a:lumMod val="9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7" name="Arrow: Pentagon 16"/>
              <p:cNvSpPr/>
              <p:nvPr/>
            </p:nvSpPr>
            <p:spPr>
              <a:xfrm rot="10800000">
                <a:off x="3996708" y="238537"/>
                <a:ext cx="1820995" cy="491766"/>
              </a:xfrm>
              <a:prstGeom prst="homePlate">
                <a:avLst/>
              </a:prstGeom>
              <a:ln>
                <a:solidFill>
                  <a:schemeClr val="bg2">
                    <a:lumMod val="9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sp>
          <p:nvSpPr>
            <p:cNvPr id="15" name="Rectangle: Rounded Corners 14"/>
            <p:cNvSpPr/>
            <p:nvPr/>
          </p:nvSpPr>
          <p:spPr>
            <a:xfrm>
              <a:off x="4545494" y="204675"/>
              <a:ext cx="3233532" cy="3493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Research Methods</a:t>
              </a:r>
            </a:p>
          </p:txBody>
        </p:sp>
      </p:grpSp>
    </p:spTree>
    <p:extLst>
      <p:ext uri="{BB962C8B-B14F-4D97-AF65-F5344CB8AC3E}">
        <p14:creationId xmlns:p14="http://schemas.microsoft.com/office/powerpoint/2010/main" val="662989429"/>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rot="5400000">
            <a:off x="4468808" y="4987281"/>
            <a:ext cx="1753829" cy="44313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2"/>
          <a:stretch>
            <a:fillRect/>
          </a:stretch>
        </p:blipFill>
        <p:spPr>
          <a:xfrm>
            <a:off x="10625228" y="0"/>
            <a:ext cx="1251735" cy="739661"/>
          </a:xfrm>
          <a:prstGeom prst="rect">
            <a:avLst/>
          </a:prstGeom>
        </p:spPr>
      </p:pic>
      <p:pic>
        <p:nvPicPr>
          <p:cNvPr id="21" name="Picture 20"/>
          <p:cNvPicPr>
            <a:picLocks noChangeAspect="1"/>
          </p:cNvPicPr>
          <p:nvPr/>
        </p:nvPicPr>
        <p:blipFill>
          <a:blip r:embed="rId3"/>
          <a:stretch>
            <a:fillRect/>
          </a:stretch>
        </p:blipFill>
        <p:spPr>
          <a:xfrm>
            <a:off x="-1182015" y="5977031"/>
            <a:ext cx="5178726" cy="2451822"/>
          </a:xfrm>
          <a:prstGeom prst="rect">
            <a:avLst/>
          </a:prstGeom>
        </p:spPr>
      </p:pic>
      <p:pic>
        <p:nvPicPr>
          <p:cNvPr id="23" name="Picture 22"/>
          <p:cNvPicPr>
            <a:picLocks noChangeAspect="1"/>
          </p:cNvPicPr>
          <p:nvPr/>
        </p:nvPicPr>
        <p:blipFill>
          <a:blip r:embed="rId3"/>
          <a:stretch>
            <a:fillRect/>
          </a:stretch>
        </p:blipFill>
        <p:spPr>
          <a:xfrm>
            <a:off x="2514600" y="6123002"/>
            <a:ext cx="5178726" cy="2451822"/>
          </a:xfrm>
          <a:prstGeom prst="rect">
            <a:avLst/>
          </a:prstGeom>
        </p:spPr>
      </p:pic>
      <p:pic>
        <p:nvPicPr>
          <p:cNvPr id="24" name="Picture 23"/>
          <p:cNvPicPr>
            <a:picLocks noChangeAspect="1"/>
          </p:cNvPicPr>
          <p:nvPr/>
        </p:nvPicPr>
        <p:blipFill>
          <a:blip r:embed="rId3"/>
          <a:stretch>
            <a:fillRect/>
          </a:stretch>
        </p:blipFill>
        <p:spPr>
          <a:xfrm>
            <a:off x="7220751" y="5977031"/>
            <a:ext cx="5178726" cy="2451822"/>
          </a:xfrm>
          <a:prstGeom prst="rect">
            <a:avLst/>
          </a:prstGeom>
        </p:spPr>
      </p:pic>
      <p:graphicFrame>
        <p:nvGraphicFramePr>
          <p:cNvPr id="2" name="Diagram 1"/>
          <p:cNvGraphicFramePr/>
          <p:nvPr>
            <p:extLst>
              <p:ext uri="{D42A27DB-BD31-4B8C-83A1-F6EECF244321}">
                <p14:modId xmlns:p14="http://schemas.microsoft.com/office/powerpoint/2010/main" val="3079011229"/>
              </p:ext>
            </p:extLst>
          </p:nvPr>
        </p:nvGraphicFramePr>
        <p:xfrm>
          <a:off x="1099930" y="1826712"/>
          <a:ext cx="10151166" cy="32330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0" name="Group 9"/>
          <p:cNvGrpSpPr/>
          <p:nvPr/>
        </p:nvGrpSpPr>
        <p:grpSpPr>
          <a:xfrm>
            <a:off x="2514600" y="2383583"/>
            <a:ext cx="7198260" cy="3134796"/>
            <a:chOff x="623682" y="2204864"/>
            <a:chExt cx="7198260" cy="3134796"/>
          </a:xfrm>
        </p:grpSpPr>
        <p:sp>
          <p:nvSpPr>
            <p:cNvPr id="11" name="Rectangle: Rounded Corners 10"/>
            <p:cNvSpPr/>
            <p:nvPr/>
          </p:nvSpPr>
          <p:spPr>
            <a:xfrm>
              <a:off x="654895" y="2204864"/>
              <a:ext cx="3240360" cy="135137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r>
                <a:rPr lang="en-US" dirty="0"/>
                <a:t>Address :</a:t>
              </a:r>
            </a:p>
            <a:p>
              <a:r>
                <a:rPr lang="en-US" dirty="0"/>
                <a:t>Jl. </a:t>
              </a:r>
              <a:r>
                <a:rPr lang="en-US" dirty="0" err="1"/>
                <a:t>Sudirman</a:t>
              </a:r>
              <a:r>
                <a:rPr lang="en-US" dirty="0"/>
                <a:t> </a:t>
              </a:r>
              <a:r>
                <a:rPr lang="en-US" dirty="0" err="1"/>
                <a:t>Senayan</a:t>
              </a:r>
              <a:r>
                <a:rPr lang="en-US" dirty="0"/>
                <a:t>, </a:t>
              </a:r>
            </a:p>
            <a:p>
              <a:r>
                <a:rPr lang="en-US" dirty="0"/>
                <a:t>Ministry of Education and</a:t>
              </a:r>
            </a:p>
            <a:p>
              <a:r>
                <a:rPr lang="en-US" dirty="0"/>
                <a:t>Culture Building A Floor 1. </a:t>
              </a:r>
            </a:p>
          </p:txBody>
        </p:sp>
        <p:sp>
          <p:nvSpPr>
            <p:cNvPr id="15" name="Rectangle: Rounded Corners 14"/>
            <p:cNvSpPr/>
            <p:nvPr/>
          </p:nvSpPr>
          <p:spPr>
            <a:xfrm>
              <a:off x="4581582" y="2204864"/>
              <a:ext cx="3240360" cy="135137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r>
                <a:rPr lang="en-US" dirty="0"/>
                <a:t>Collections :</a:t>
              </a:r>
            </a:p>
            <a:p>
              <a:r>
                <a:rPr lang="en-US" dirty="0"/>
                <a:t>Books, </a:t>
              </a:r>
              <a:r>
                <a:rPr lang="en-US" dirty="0" err="1"/>
                <a:t>Casette</a:t>
              </a:r>
              <a:r>
                <a:rPr lang="en-US" dirty="0"/>
                <a:t>, DVD. </a:t>
              </a:r>
            </a:p>
          </p:txBody>
        </p:sp>
        <p:sp>
          <p:nvSpPr>
            <p:cNvPr id="16" name="Rectangle: Rounded Corners 15"/>
            <p:cNvSpPr/>
            <p:nvPr/>
          </p:nvSpPr>
          <p:spPr>
            <a:xfrm>
              <a:off x="623682" y="3988286"/>
              <a:ext cx="3240360" cy="135137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r>
                <a:rPr lang="en-US" dirty="0"/>
                <a:t>Rooms : </a:t>
              </a:r>
            </a:p>
            <a:p>
              <a:r>
                <a:rPr lang="en-US" dirty="0"/>
                <a:t>Reading Room, Computer</a:t>
              </a:r>
            </a:p>
            <a:p>
              <a:r>
                <a:rPr lang="en-US" dirty="0"/>
                <a:t>Room, Children Room, </a:t>
              </a:r>
              <a:br>
                <a:rPr lang="en-US" dirty="0"/>
              </a:br>
              <a:r>
                <a:rPr lang="en-US" dirty="0"/>
                <a:t>Mini-Theater Room </a:t>
              </a:r>
            </a:p>
          </p:txBody>
        </p:sp>
        <p:sp>
          <p:nvSpPr>
            <p:cNvPr id="17" name="Rectangle: Rounded Corners 16"/>
            <p:cNvSpPr/>
            <p:nvPr/>
          </p:nvSpPr>
          <p:spPr>
            <a:xfrm>
              <a:off x="4572000" y="3988286"/>
              <a:ext cx="3240360" cy="135137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r>
                <a:rPr lang="en-US" dirty="0"/>
                <a:t>Services :</a:t>
              </a:r>
            </a:p>
            <a:p>
              <a:r>
                <a:rPr lang="en-US" dirty="0"/>
                <a:t>Circulation service, </a:t>
              </a:r>
            </a:p>
            <a:p>
              <a:r>
                <a:rPr lang="en-US" dirty="0"/>
                <a:t>Reference service, </a:t>
              </a:r>
            </a:p>
            <a:p>
              <a:r>
                <a:rPr lang="en-US" dirty="0"/>
                <a:t>Audio-visual service </a:t>
              </a:r>
            </a:p>
          </p:txBody>
        </p:sp>
      </p:grpSp>
      <p:sp>
        <p:nvSpPr>
          <p:cNvPr id="3" name="Rectangle 2"/>
          <p:cNvSpPr/>
          <p:nvPr/>
        </p:nvSpPr>
        <p:spPr>
          <a:xfrm>
            <a:off x="1251804" y="1341561"/>
            <a:ext cx="9872870" cy="64746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latin typeface="Times New Roman" panose="02020603050405020304" pitchFamily="18" charset="0"/>
                <a:cs typeface="Times New Roman" panose="02020603050405020304" pitchFamily="18" charset="0"/>
              </a:rPr>
              <a:t>Special Library ; Library of the Ministry of Education and Culture</a:t>
            </a:r>
            <a:r>
              <a:rPr lang="en-US" sz="2000" b="1" dirty="0"/>
              <a:t> </a:t>
            </a:r>
          </a:p>
        </p:txBody>
      </p:sp>
      <p:cxnSp>
        <p:nvCxnSpPr>
          <p:cNvPr id="6" name="Straight Arrow Connector 5"/>
          <p:cNvCxnSpPr/>
          <p:nvPr/>
        </p:nvCxnSpPr>
        <p:spPr>
          <a:xfrm flipV="1">
            <a:off x="0" y="2186609"/>
            <a:ext cx="12192000" cy="26504"/>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7890" y="1"/>
            <a:ext cx="913473" cy="1497496"/>
          </a:xfrm>
          <a:prstGeom prst="rect">
            <a:avLst/>
          </a:prstGeom>
        </p:spPr>
      </p:pic>
      <p:grpSp>
        <p:nvGrpSpPr>
          <p:cNvPr id="19" name="Group 18"/>
          <p:cNvGrpSpPr/>
          <p:nvPr/>
        </p:nvGrpSpPr>
        <p:grpSpPr>
          <a:xfrm>
            <a:off x="4350351" y="180774"/>
            <a:ext cx="3839138" cy="491766"/>
            <a:chOff x="4244334" y="141018"/>
            <a:chExt cx="3839138" cy="491766"/>
          </a:xfrm>
        </p:grpSpPr>
        <p:grpSp>
          <p:nvGrpSpPr>
            <p:cNvPr id="20" name="Group 19"/>
            <p:cNvGrpSpPr/>
            <p:nvPr/>
          </p:nvGrpSpPr>
          <p:grpSpPr>
            <a:xfrm>
              <a:off x="4244334" y="141018"/>
              <a:ext cx="3839138" cy="491766"/>
              <a:chOff x="3996708" y="238537"/>
              <a:chExt cx="3839138" cy="491766"/>
            </a:xfrm>
          </p:grpSpPr>
          <p:sp>
            <p:nvSpPr>
              <p:cNvPr id="25" name="Arrow: Pentagon 24"/>
              <p:cNvSpPr/>
              <p:nvPr/>
            </p:nvSpPr>
            <p:spPr>
              <a:xfrm>
                <a:off x="4392319" y="238537"/>
                <a:ext cx="3443527" cy="491766"/>
              </a:xfrm>
              <a:prstGeom prst="homePlate">
                <a:avLst/>
              </a:prstGeom>
              <a:ln>
                <a:solidFill>
                  <a:schemeClr val="bg2">
                    <a:lumMod val="9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26" name="Arrow: Pentagon 25"/>
              <p:cNvSpPr/>
              <p:nvPr/>
            </p:nvSpPr>
            <p:spPr>
              <a:xfrm rot="10800000">
                <a:off x="3996708" y="238537"/>
                <a:ext cx="1820995" cy="491766"/>
              </a:xfrm>
              <a:prstGeom prst="homePlate">
                <a:avLst/>
              </a:prstGeom>
              <a:ln>
                <a:solidFill>
                  <a:schemeClr val="bg2">
                    <a:lumMod val="9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sp>
          <p:nvSpPr>
            <p:cNvPr id="22" name="Rectangle: Rounded Corners 21"/>
            <p:cNvSpPr/>
            <p:nvPr/>
          </p:nvSpPr>
          <p:spPr>
            <a:xfrm>
              <a:off x="4545494" y="204675"/>
              <a:ext cx="3233532" cy="3493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Results</a:t>
              </a:r>
            </a:p>
          </p:txBody>
        </p:sp>
      </p:grpSp>
    </p:spTree>
    <p:extLst>
      <p:ext uri="{BB962C8B-B14F-4D97-AF65-F5344CB8AC3E}">
        <p14:creationId xmlns:p14="http://schemas.microsoft.com/office/powerpoint/2010/main" val="337081306"/>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rot="5400000">
            <a:off x="4468808" y="4987281"/>
            <a:ext cx="1753829" cy="44313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2"/>
          <a:stretch>
            <a:fillRect/>
          </a:stretch>
        </p:blipFill>
        <p:spPr>
          <a:xfrm>
            <a:off x="10625228" y="0"/>
            <a:ext cx="1251735" cy="739661"/>
          </a:xfrm>
          <a:prstGeom prst="rect">
            <a:avLst/>
          </a:prstGeom>
        </p:spPr>
      </p:pic>
      <p:pic>
        <p:nvPicPr>
          <p:cNvPr id="21" name="Picture 20"/>
          <p:cNvPicPr>
            <a:picLocks noChangeAspect="1"/>
          </p:cNvPicPr>
          <p:nvPr/>
        </p:nvPicPr>
        <p:blipFill>
          <a:blip r:embed="rId3"/>
          <a:stretch>
            <a:fillRect/>
          </a:stretch>
        </p:blipFill>
        <p:spPr>
          <a:xfrm>
            <a:off x="-1022988" y="6353319"/>
            <a:ext cx="5178726" cy="2451822"/>
          </a:xfrm>
          <a:prstGeom prst="rect">
            <a:avLst/>
          </a:prstGeom>
        </p:spPr>
      </p:pic>
      <p:pic>
        <p:nvPicPr>
          <p:cNvPr id="23" name="Picture 22"/>
          <p:cNvPicPr>
            <a:picLocks noChangeAspect="1"/>
          </p:cNvPicPr>
          <p:nvPr/>
        </p:nvPicPr>
        <p:blipFill>
          <a:blip r:embed="rId3"/>
          <a:stretch>
            <a:fillRect/>
          </a:stretch>
        </p:blipFill>
        <p:spPr>
          <a:xfrm>
            <a:off x="2599295" y="6380611"/>
            <a:ext cx="5178726" cy="2451822"/>
          </a:xfrm>
          <a:prstGeom prst="rect">
            <a:avLst/>
          </a:prstGeom>
        </p:spPr>
      </p:pic>
      <p:pic>
        <p:nvPicPr>
          <p:cNvPr id="24" name="Picture 23"/>
          <p:cNvPicPr>
            <a:picLocks noChangeAspect="1"/>
          </p:cNvPicPr>
          <p:nvPr/>
        </p:nvPicPr>
        <p:blipFill>
          <a:blip r:embed="rId3"/>
          <a:stretch>
            <a:fillRect/>
          </a:stretch>
        </p:blipFill>
        <p:spPr>
          <a:xfrm>
            <a:off x="7273760" y="6380611"/>
            <a:ext cx="5178726" cy="2451822"/>
          </a:xfrm>
          <a:prstGeom prst="rect">
            <a:avLst/>
          </a:prstGeom>
        </p:spPr>
      </p:pic>
      <p:sp>
        <p:nvSpPr>
          <p:cNvPr id="3" name="Rectangle 2"/>
          <p:cNvSpPr/>
          <p:nvPr/>
        </p:nvSpPr>
        <p:spPr>
          <a:xfrm>
            <a:off x="1251804" y="1341561"/>
            <a:ext cx="9872870" cy="64746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latin typeface="Times New Roman" panose="02020603050405020304" pitchFamily="18" charset="0"/>
                <a:cs typeface="Times New Roman" panose="02020603050405020304" pitchFamily="18" charset="0"/>
              </a:rPr>
              <a:t>Special Library ; Library of the Ministry of Education and Culture</a:t>
            </a:r>
            <a:r>
              <a:rPr lang="en-US" sz="2000" b="1" dirty="0"/>
              <a:t> </a:t>
            </a:r>
          </a:p>
        </p:txBody>
      </p:sp>
      <p:cxnSp>
        <p:nvCxnSpPr>
          <p:cNvPr id="6" name="Straight Arrow Connector 5"/>
          <p:cNvCxnSpPr/>
          <p:nvPr/>
        </p:nvCxnSpPr>
        <p:spPr>
          <a:xfrm>
            <a:off x="0" y="2199861"/>
            <a:ext cx="12192000" cy="1403"/>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890" y="1"/>
            <a:ext cx="913473" cy="1497496"/>
          </a:xfrm>
          <a:prstGeom prst="rect">
            <a:avLst/>
          </a:prstGeom>
        </p:spPr>
      </p:pic>
      <p:grpSp>
        <p:nvGrpSpPr>
          <p:cNvPr id="19" name="Group 18"/>
          <p:cNvGrpSpPr/>
          <p:nvPr/>
        </p:nvGrpSpPr>
        <p:grpSpPr>
          <a:xfrm>
            <a:off x="4350351" y="180774"/>
            <a:ext cx="3839138" cy="491766"/>
            <a:chOff x="4244334" y="141018"/>
            <a:chExt cx="3839138" cy="491766"/>
          </a:xfrm>
        </p:grpSpPr>
        <p:grpSp>
          <p:nvGrpSpPr>
            <p:cNvPr id="20" name="Group 19"/>
            <p:cNvGrpSpPr/>
            <p:nvPr/>
          </p:nvGrpSpPr>
          <p:grpSpPr>
            <a:xfrm>
              <a:off x="4244334" y="141018"/>
              <a:ext cx="3839138" cy="491766"/>
              <a:chOff x="3996708" y="238537"/>
              <a:chExt cx="3839138" cy="491766"/>
            </a:xfrm>
          </p:grpSpPr>
          <p:sp>
            <p:nvSpPr>
              <p:cNvPr id="25" name="Arrow: Pentagon 24"/>
              <p:cNvSpPr/>
              <p:nvPr/>
            </p:nvSpPr>
            <p:spPr>
              <a:xfrm>
                <a:off x="4392319" y="238537"/>
                <a:ext cx="3443527" cy="491766"/>
              </a:xfrm>
              <a:prstGeom prst="homePlate">
                <a:avLst/>
              </a:prstGeom>
              <a:ln>
                <a:solidFill>
                  <a:schemeClr val="bg2">
                    <a:lumMod val="9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26" name="Arrow: Pentagon 25"/>
              <p:cNvSpPr/>
              <p:nvPr/>
            </p:nvSpPr>
            <p:spPr>
              <a:xfrm rot="10800000">
                <a:off x="3996708" y="238537"/>
                <a:ext cx="1820995" cy="491766"/>
              </a:xfrm>
              <a:prstGeom prst="homePlate">
                <a:avLst/>
              </a:prstGeom>
              <a:ln>
                <a:solidFill>
                  <a:schemeClr val="bg2">
                    <a:lumMod val="9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sp>
          <p:nvSpPr>
            <p:cNvPr id="22" name="Rectangle: Rounded Corners 21"/>
            <p:cNvSpPr/>
            <p:nvPr/>
          </p:nvSpPr>
          <p:spPr>
            <a:xfrm>
              <a:off x="4545494" y="204675"/>
              <a:ext cx="3233532" cy="3493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Results</a:t>
              </a:r>
            </a:p>
          </p:txBody>
        </p:sp>
      </p:grpSp>
      <p:sp>
        <p:nvSpPr>
          <p:cNvPr id="13" name="Speech Bubble: Rectangle 12"/>
          <p:cNvSpPr/>
          <p:nvPr/>
        </p:nvSpPr>
        <p:spPr>
          <a:xfrm>
            <a:off x="1251804" y="2590927"/>
            <a:ext cx="4442406" cy="1802296"/>
          </a:xfrm>
          <a:prstGeom prst="wedgeRectCallou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n-US" dirty="0">
                <a:latin typeface="Times New Roman" panose="02020603050405020304" pitchFamily="18" charset="0"/>
                <a:cs typeface="Times New Roman" panose="02020603050405020304" pitchFamily="18" charset="0"/>
              </a:rPr>
              <a:t>There is in fact no specific efforts yet from the </a:t>
            </a:r>
            <a:r>
              <a:rPr lang="en-US" dirty="0">
                <a:solidFill>
                  <a:schemeClr val="tx1"/>
                </a:solidFill>
                <a:latin typeface="Times New Roman" panose="02020603050405020304" pitchFamily="18" charset="0"/>
                <a:cs typeface="Times New Roman" panose="02020603050405020304" pitchFamily="18" charset="0"/>
              </a:rPr>
              <a:t>from the library of ministry of education and culture to enhance the reading interest among their employees. </a:t>
            </a:r>
            <a:endParaRPr lang="en-US" dirty="0">
              <a:latin typeface="Times New Roman" panose="02020603050405020304" pitchFamily="18" charset="0"/>
              <a:cs typeface="Times New Roman" panose="02020603050405020304" pitchFamily="18" charset="0"/>
            </a:endParaRPr>
          </a:p>
        </p:txBody>
      </p:sp>
      <p:sp>
        <p:nvSpPr>
          <p:cNvPr id="27" name="Speech Bubble: Rectangle 26"/>
          <p:cNvSpPr/>
          <p:nvPr/>
        </p:nvSpPr>
        <p:spPr>
          <a:xfrm flipH="1">
            <a:off x="6808688" y="4134068"/>
            <a:ext cx="4601433" cy="1979722"/>
          </a:xfrm>
          <a:prstGeom prst="wedgeRectCallou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n-US" dirty="0">
                <a:latin typeface="Times New Roman" panose="02020603050405020304" pitchFamily="18" charset="0"/>
                <a:cs typeface="Times New Roman" panose="02020603050405020304" pitchFamily="18" charset="0"/>
              </a:rPr>
              <a:t>There are many communities that has been collaborated with the ministry </a:t>
            </a:r>
            <a:r>
              <a:rPr lang="en-US" dirty="0">
                <a:solidFill>
                  <a:schemeClr val="tx1"/>
                </a:solidFill>
                <a:latin typeface="Times New Roman" panose="02020603050405020304" pitchFamily="18" charset="0"/>
                <a:cs typeface="Times New Roman" panose="02020603050405020304" pitchFamily="18" charset="0"/>
              </a:rPr>
              <a:t>of education and culture</a:t>
            </a:r>
            <a:r>
              <a:rPr lang="en-US" dirty="0">
                <a:latin typeface="Times New Roman" panose="02020603050405020304" pitchFamily="18" charset="0"/>
                <a:cs typeface="Times New Roman" panose="02020603050405020304" pitchFamily="18" charset="0"/>
              </a:rPr>
              <a:t>, such as the reading community. However, The ministry doesn’t urge its employees to participate in activities that collaborate with the reading community.</a:t>
            </a:r>
          </a:p>
        </p:txBody>
      </p:sp>
    </p:spTree>
    <p:extLst>
      <p:ext uri="{BB962C8B-B14F-4D97-AF65-F5344CB8AC3E}">
        <p14:creationId xmlns:p14="http://schemas.microsoft.com/office/powerpoint/2010/main" val="213231362"/>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1036</TotalTime>
  <Words>1261</Words>
  <Application>Microsoft Office PowerPoint</Application>
  <PresentationFormat>Widescreen</PresentationFormat>
  <Paragraphs>132</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맑은 고딕</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RODYQ</dc:creator>
  <cp:lastModifiedBy>RODYQ</cp:lastModifiedBy>
  <cp:revision>65</cp:revision>
  <dcterms:created xsi:type="dcterms:W3CDTF">2017-05-03T11:21:02Z</dcterms:created>
  <dcterms:modified xsi:type="dcterms:W3CDTF">2017-05-08T07:20:24Z</dcterms:modified>
</cp:coreProperties>
</file>