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sldIdLst>
    <p:sldId id="256" r:id="rId2"/>
    <p:sldId id="257" r:id="rId3"/>
    <p:sldId id="290" r:id="rId4"/>
    <p:sldId id="272" r:id="rId5"/>
    <p:sldId id="273" r:id="rId6"/>
    <p:sldId id="283" r:id="rId7"/>
    <p:sldId id="284" r:id="rId8"/>
    <p:sldId id="285" r:id="rId9"/>
    <p:sldId id="286" r:id="rId10"/>
    <p:sldId id="28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29" autoAdjust="0"/>
    <p:restoredTop sz="94660" autoAdjust="0"/>
  </p:normalViewPr>
  <p:slideViewPr>
    <p:cSldViewPr snapToGrid="0">
      <p:cViewPr varScale="1">
        <p:scale>
          <a:sx n="71" d="100"/>
          <a:sy n="71" d="100"/>
        </p:scale>
        <p:origin x="-57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22D86-8688-4199-ADC3-0DEAB3879C9E}" type="datetimeFigureOut">
              <a:rPr lang="id-ID" smtClean="0"/>
              <a:pPr/>
              <a:t>08/05/2017</a:t>
            </a:fld>
            <a:endParaRPr lang="id-ID"/>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336E2-0CEF-4DCE-A967-57B6F8F8357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7946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888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4935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411075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639482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96292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79024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96110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5/8/2017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1631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4794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39049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0230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5/8/2017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3399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5/8/2017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4811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5/8/2017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3661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526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5/8/2017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46204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5/8/2017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8583442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rizkyantha@gmail.com" TargetMode="External"/><Relationship Id="rId2" Type="http://schemas.openxmlformats.org/officeDocument/2006/relationships/hyperlink" Target="mailto:sandayaniapk91@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journal.undip.ac.id/index.php/humanika/article/view/4604/4185" TargetMode="External"/><Relationship Id="rId2" Type="http://schemas.openxmlformats.org/officeDocument/2006/relationships/hyperlink" Target="http://www.edukasippkn.com/2015/08/isi-teks-naskah-sumpah-pemuda-ya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821577"/>
            <a:ext cx="8137107" cy="1463040"/>
          </a:xfrm>
        </p:spPr>
        <p:txBody>
          <a:bodyPr/>
          <a:lstStyle/>
          <a:p>
            <a:pPr algn="ctr"/>
            <a:r>
              <a:rPr lang="id-ID" sz="2800" b="1" dirty="0" smtClean="0"/>
              <a:t>SUMPAH PEMUDA CLASSIFICATION </a:t>
            </a:r>
            <a:r>
              <a:rPr lang="en-US" sz="2800" b="1" dirty="0" smtClean="0"/>
              <a:t>SYSTEM AT </a:t>
            </a:r>
            <a:r>
              <a:rPr lang="id-ID" sz="2800" b="1" dirty="0" smtClean="0"/>
              <a:t>GELARAN IBUKU LIBRARY</a:t>
            </a:r>
            <a:r>
              <a:rPr lang="id-ID" sz="2800" dirty="0" smtClean="0"/>
              <a:t/>
            </a:r>
            <a:br>
              <a:rPr lang="id-ID" sz="2800" dirty="0" smtClean="0"/>
            </a:br>
            <a:endParaRPr lang="id-ID" sz="2800" dirty="0"/>
          </a:p>
        </p:txBody>
      </p:sp>
      <p:sp>
        <p:nvSpPr>
          <p:cNvPr id="3" name="Subtitle 2"/>
          <p:cNvSpPr>
            <a:spLocks noGrp="1"/>
          </p:cNvSpPr>
          <p:nvPr>
            <p:ph type="subTitle" idx="1"/>
          </p:nvPr>
        </p:nvSpPr>
        <p:spPr>
          <a:xfrm>
            <a:off x="680322" y="4952839"/>
            <a:ext cx="7183518" cy="1016161"/>
          </a:xfrm>
        </p:spPr>
        <p:txBody>
          <a:bodyPr>
            <a:normAutofit fontScale="92500" lnSpcReduction="20000"/>
          </a:bodyPr>
          <a:lstStyle/>
          <a:p>
            <a:r>
              <a:rPr lang="id-ID" sz="2200" dirty="0" smtClean="0">
                <a:solidFill>
                  <a:schemeClr val="bg1"/>
                </a:solidFill>
              </a:rPr>
              <a:t>Sri Andayani</a:t>
            </a:r>
            <a:r>
              <a:rPr lang="en-US" sz="2200" baseline="30000" dirty="0" smtClean="0">
                <a:solidFill>
                  <a:schemeClr val="bg1"/>
                </a:solidFill>
              </a:rPr>
              <a:t>1</a:t>
            </a:r>
            <a:r>
              <a:rPr lang="en-US" sz="2200" dirty="0" smtClean="0">
                <a:solidFill>
                  <a:schemeClr val="bg1"/>
                </a:solidFill>
              </a:rPr>
              <a:t>, </a:t>
            </a:r>
            <a:r>
              <a:rPr lang="en-US" sz="2200" dirty="0" err="1" smtClean="0">
                <a:solidFill>
                  <a:schemeClr val="bg1"/>
                </a:solidFill>
              </a:rPr>
              <a:t>Okky</a:t>
            </a:r>
            <a:r>
              <a:rPr lang="en-US" sz="2200" dirty="0" smtClean="0">
                <a:solidFill>
                  <a:schemeClr val="bg1"/>
                </a:solidFill>
              </a:rPr>
              <a:t> Rizkyantha</a:t>
            </a:r>
            <a:r>
              <a:rPr lang="en-US" sz="2200" baseline="30000" dirty="0" smtClean="0">
                <a:solidFill>
                  <a:schemeClr val="bg1"/>
                </a:solidFill>
              </a:rPr>
              <a:t>2</a:t>
            </a:r>
            <a:endParaRPr lang="id-ID" sz="2200" dirty="0" smtClean="0">
              <a:solidFill>
                <a:schemeClr val="bg1"/>
              </a:solidFill>
            </a:endParaRPr>
          </a:p>
          <a:p>
            <a:r>
              <a:rPr lang="en-US" i="1" dirty="0" smtClean="0">
                <a:solidFill>
                  <a:schemeClr val="bg1"/>
                </a:solidFill>
              </a:rPr>
              <a:t>Islamic State University of </a:t>
            </a:r>
            <a:r>
              <a:rPr lang="en-US" i="1" dirty="0" err="1" smtClean="0">
                <a:solidFill>
                  <a:schemeClr val="bg1"/>
                </a:solidFill>
              </a:rPr>
              <a:t>Sunan</a:t>
            </a:r>
            <a:r>
              <a:rPr lang="en-US" i="1" dirty="0" smtClean="0">
                <a:solidFill>
                  <a:schemeClr val="bg1"/>
                </a:solidFill>
              </a:rPr>
              <a:t> </a:t>
            </a:r>
            <a:r>
              <a:rPr lang="en-US" i="1" dirty="0" err="1" smtClean="0">
                <a:solidFill>
                  <a:schemeClr val="bg1"/>
                </a:solidFill>
              </a:rPr>
              <a:t>Kalija</a:t>
            </a:r>
            <a:r>
              <a:rPr lang="id-ID" i="1" dirty="0" smtClean="0">
                <a:solidFill>
                  <a:schemeClr val="bg1"/>
                </a:solidFill>
              </a:rPr>
              <a:t>g</a:t>
            </a:r>
            <a:r>
              <a:rPr lang="en-US" i="1" dirty="0" smtClean="0">
                <a:solidFill>
                  <a:schemeClr val="bg1"/>
                </a:solidFill>
              </a:rPr>
              <a:t>a</a:t>
            </a:r>
            <a:r>
              <a:rPr lang="id-ID" i="1" dirty="0" smtClean="0">
                <a:solidFill>
                  <a:schemeClr val="bg1"/>
                </a:solidFill>
              </a:rPr>
              <a:t> Yogyakarta</a:t>
            </a:r>
          </a:p>
          <a:p>
            <a:r>
              <a:rPr lang="en-US" dirty="0" smtClean="0">
                <a:solidFill>
                  <a:schemeClr val="bg1"/>
                </a:solidFill>
              </a:rPr>
              <a:t>Email: </a:t>
            </a:r>
            <a:r>
              <a:rPr lang="en-US" dirty="0" smtClean="0">
                <a:solidFill>
                  <a:schemeClr val="bg1"/>
                </a:solidFill>
                <a:hlinkClick r:id="rId2"/>
              </a:rPr>
              <a:t>sandayaniapk91@gmail.com</a:t>
            </a:r>
            <a:r>
              <a:rPr lang="en-US" baseline="30000" dirty="0" smtClean="0">
                <a:solidFill>
                  <a:schemeClr val="bg1"/>
                </a:solidFill>
              </a:rPr>
              <a:t>1</a:t>
            </a:r>
            <a:r>
              <a:rPr lang="en-US" dirty="0" smtClean="0">
                <a:solidFill>
                  <a:schemeClr val="bg1"/>
                </a:solidFill>
              </a:rPr>
              <a:t>, </a:t>
            </a:r>
            <a:r>
              <a:rPr lang="en-US" u="sng" dirty="0" smtClean="0">
                <a:solidFill>
                  <a:schemeClr val="bg1"/>
                </a:solidFill>
                <a:hlinkClick r:id="rId3"/>
              </a:rPr>
              <a:t>orizkyantha@gmail.com</a:t>
            </a:r>
            <a:r>
              <a:rPr lang="en-US" baseline="30000" dirty="0" smtClean="0">
                <a:solidFill>
                  <a:schemeClr val="bg1"/>
                </a:solidFill>
              </a:rPr>
              <a:t>2</a:t>
            </a:r>
            <a:r>
              <a:rPr lang="en-US" dirty="0" smtClean="0">
                <a:solidFill>
                  <a:schemeClr val="bg1"/>
                </a:solidFill>
              </a:rPr>
              <a:t> </a:t>
            </a:r>
            <a:endParaRPr lang="id-ID" dirty="0">
              <a:solidFill>
                <a:schemeClr val="bg1"/>
              </a:solidFill>
            </a:endParaRPr>
          </a:p>
        </p:txBody>
      </p:sp>
    </p:spTree>
    <p:extLst>
      <p:ext uri="{BB962C8B-B14F-4D97-AF65-F5344CB8AC3E}">
        <p14:creationId xmlns:p14="http://schemas.microsoft.com/office/powerpoint/2010/main" xmlns="" val="99129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704" y="3909061"/>
            <a:ext cx="9613861" cy="1080938"/>
          </a:xfrm>
        </p:spPr>
        <p:txBody>
          <a:bodyPr>
            <a:normAutofit/>
          </a:bodyPr>
          <a:lstStyle/>
          <a:p>
            <a:pPr algn="ctr"/>
            <a:r>
              <a:rPr lang="id-ID" sz="4000" b="1" dirty="0" smtClean="0">
                <a:ln w="3175">
                  <a:solidFill>
                    <a:schemeClr val="tx1"/>
                  </a:solidFill>
                </a:ln>
                <a:solidFill>
                  <a:srgbClr val="FF0000"/>
                </a:solidFill>
                <a:effectLst>
                  <a:outerShdw blurRad="63500" sx="102000" sy="102000" algn="ctr" rotWithShape="0">
                    <a:prstClr val="black">
                      <a:alpha val="40000"/>
                    </a:prstClr>
                  </a:outerShdw>
                </a:effectLst>
              </a:rPr>
              <a:t>Have a nice day..!!</a:t>
            </a:r>
            <a:endParaRPr lang="id-ID" sz="4000" b="1" dirty="0">
              <a:ln w="3175">
                <a:solidFill>
                  <a:schemeClr val="tx1"/>
                </a:solidFill>
              </a:ln>
              <a:solidFill>
                <a:srgbClr val="FF0000"/>
              </a:solidFill>
              <a:effectLst>
                <a:outerShdw blurRad="63500" sx="102000" sy="102000" algn="ctr" rotWithShape="0">
                  <a:prstClr val="black">
                    <a:alpha val="40000"/>
                  </a:prstClr>
                </a:outerShdw>
              </a:effectLst>
            </a:endParaRPr>
          </a:p>
        </p:txBody>
      </p:sp>
      <p:sp>
        <p:nvSpPr>
          <p:cNvPr id="4" name="Rectangle 3"/>
          <p:cNvSpPr/>
          <p:nvPr/>
        </p:nvSpPr>
        <p:spPr>
          <a:xfrm>
            <a:off x="2934269" y="3207224"/>
            <a:ext cx="4878528" cy="923330"/>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innerShdw blurRad="63500" dist="50800" dir="13500000">
                    <a:prstClr val="black">
                      <a:alpha val="50000"/>
                    </a:prstClr>
                  </a:innerShdw>
                </a:effectLst>
              </a:rPr>
              <a:t>THANK YOU </a:t>
            </a:r>
          </a:p>
        </p:txBody>
      </p:sp>
      <p:pic>
        <p:nvPicPr>
          <p:cNvPr id="5" name="Picture 4" descr="smilelaughuy0 (1).png"/>
          <p:cNvPicPr>
            <a:picLocks noChangeAspect="1"/>
          </p:cNvPicPr>
          <p:nvPr/>
        </p:nvPicPr>
        <p:blipFill>
          <a:blip r:embed="rId2"/>
          <a:stretch>
            <a:fillRect/>
          </a:stretch>
        </p:blipFill>
        <p:spPr>
          <a:xfrm>
            <a:off x="7350283" y="2363158"/>
            <a:ext cx="1676577" cy="16765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OUTLINE</a:t>
            </a:r>
            <a:endParaRPr lang="en-US" dirty="0"/>
          </a:p>
        </p:txBody>
      </p:sp>
      <p:sp>
        <p:nvSpPr>
          <p:cNvPr id="3" name="Content Placeholder 2"/>
          <p:cNvSpPr>
            <a:spLocks noGrp="1"/>
          </p:cNvSpPr>
          <p:nvPr>
            <p:ph idx="1"/>
          </p:nvPr>
        </p:nvSpPr>
        <p:spPr/>
        <p:txBody>
          <a:bodyPr/>
          <a:lstStyle/>
          <a:p>
            <a:pPr>
              <a:buNone/>
            </a:pPr>
            <a:r>
              <a:rPr lang="en-US" b="1" dirty="0" smtClean="0">
                <a:solidFill>
                  <a:schemeClr val="bg1"/>
                </a:solidFill>
              </a:rPr>
              <a:t>I. INTRODUCTION</a:t>
            </a:r>
            <a:endParaRPr lang="id-ID" dirty="0" smtClean="0">
              <a:solidFill>
                <a:schemeClr val="bg1"/>
              </a:solidFill>
            </a:endParaRPr>
          </a:p>
          <a:p>
            <a:pPr>
              <a:buNone/>
            </a:pPr>
            <a:r>
              <a:rPr lang="en-US" b="1" dirty="0" smtClean="0">
                <a:solidFill>
                  <a:schemeClr val="bg1"/>
                </a:solidFill>
              </a:rPr>
              <a:t>II. METHOD</a:t>
            </a:r>
            <a:endParaRPr lang="id-ID" dirty="0" smtClean="0">
              <a:solidFill>
                <a:schemeClr val="bg1"/>
              </a:solidFill>
            </a:endParaRPr>
          </a:p>
          <a:p>
            <a:pPr>
              <a:buNone/>
            </a:pPr>
            <a:r>
              <a:rPr lang="en-US" b="1" dirty="0" smtClean="0">
                <a:solidFill>
                  <a:schemeClr val="bg1"/>
                </a:solidFill>
              </a:rPr>
              <a:t>III. RESULTS AND DISCUSSION</a:t>
            </a:r>
            <a:endParaRPr lang="id-ID" dirty="0" smtClean="0">
              <a:solidFill>
                <a:schemeClr val="bg1"/>
              </a:solidFill>
            </a:endParaRPr>
          </a:p>
          <a:p>
            <a:pPr>
              <a:buNone/>
            </a:pPr>
            <a:r>
              <a:rPr lang="en-US" b="1" dirty="0" smtClean="0">
                <a:solidFill>
                  <a:schemeClr val="bg1"/>
                </a:solidFill>
              </a:rPr>
              <a:t>IV. CONCLUSION</a:t>
            </a:r>
            <a:endParaRPr lang="id-ID" dirty="0" smtClean="0">
              <a:solidFill>
                <a:schemeClr val="bg1"/>
              </a:solidFill>
            </a:endParaRPr>
          </a:p>
          <a:p>
            <a:pPr>
              <a:buNone/>
            </a:pPr>
            <a:r>
              <a:rPr lang="en-US" b="1" dirty="0" smtClean="0">
                <a:solidFill>
                  <a:schemeClr val="bg1"/>
                </a:solidFill>
              </a:rPr>
              <a:t>REFERENCES </a:t>
            </a:r>
            <a:endParaRPr lang="id-ID" dirty="0" smtClean="0">
              <a:solidFill>
                <a:schemeClr val="bg1"/>
              </a:solidFill>
            </a:endParaRPr>
          </a:p>
          <a:p>
            <a:pPr>
              <a:buNone/>
            </a:pPr>
            <a:endParaRPr lang="en-US" dirty="0" smtClean="0"/>
          </a:p>
          <a:p>
            <a:endParaRPr lang="en-US" dirty="0"/>
          </a:p>
        </p:txBody>
      </p:sp>
      <p:pic>
        <p:nvPicPr>
          <p:cNvPr id="5" name="Picture 4" descr="indonesia-01-1.gif"/>
          <p:cNvPicPr>
            <a:picLocks noChangeAspect="1"/>
          </p:cNvPicPr>
          <p:nvPr/>
        </p:nvPicPr>
        <p:blipFill>
          <a:blip r:embed="rId2"/>
          <a:stretch>
            <a:fillRect/>
          </a:stretch>
        </p:blipFill>
        <p:spPr>
          <a:xfrm>
            <a:off x="8430029" y="4767943"/>
            <a:ext cx="3194416" cy="1807572"/>
          </a:xfrm>
          <a:prstGeom prst="rect">
            <a:avLst/>
          </a:prstGeom>
        </p:spPr>
      </p:pic>
    </p:spTree>
    <p:extLst>
      <p:ext uri="{BB962C8B-B14F-4D97-AF65-F5344CB8AC3E}">
        <p14:creationId xmlns:p14="http://schemas.microsoft.com/office/powerpoint/2010/main" xmlns="" val="1434356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GELARAN IBUKU PROFILE</a:t>
            </a:r>
            <a:endParaRPr lang="id-ID" dirty="0" smtClean="0"/>
          </a:p>
        </p:txBody>
      </p:sp>
      <p:pic>
        <p:nvPicPr>
          <p:cNvPr id="9" name="Content Placeholder 8" descr="E:\VIDEOOSS\P_20161103_164112.jpg"/>
          <p:cNvPicPr>
            <a:picLocks noGrp="1"/>
          </p:cNvPicPr>
          <p:nvPr>
            <p:ph idx="1"/>
          </p:nvPr>
        </p:nvPicPr>
        <p:blipFill>
          <a:blip r:embed="rId2" cstate="print"/>
          <a:srcRect/>
          <a:stretch>
            <a:fillRect/>
          </a:stretch>
        </p:blipFill>
        <p:spPr bwMode="auto">
          <a:xfrm>
            <a:off x="1090226" y="2334138"/>
            <a:ext cx="4705004" cy="2743200"/>
          </a:xfrm>
          <a:prstGeom prst="rect">
            <a:avLst/>
          </a:prstGeom>
          <a:noFill/>
          <a:ln w="9525">
            <a:solidFill>
              <a:schemeClr val="tx1"/>
            </a:solidFill>
            <a:miter lim="800000"/>
            <a:headEnd/>
            <a:tailEnd/>
          </a:ln>
        </p:spPr>
      </p:pic>
      <p:pic>
        <p:nvPicPr>
          <p:cNvPr id="10" name="Picture 9" descr="E:\VIDEOOSS\P_20161103_162941.jpg"/>
          <p:cNvPicPr/>
          <p:nvPr/>
        </p:nvPicPr>
        <p:blipFill>
          <a:blip r:embed="rId3" cstate="print"/>
          <a:srcRect/>
          <a:stretch>
            <a:fillRect/>
          </a:stretch>
        </p:blipFill>
        <p:spPr bwMode="auto">
          <a:xfrm>
            <a:off x="6442161" y="2393882"/>
            <a:ext cx="4794077" cy="2742894"/>
          </a:xfrm>
          <a:prstGeom prst="rect">
            <a:avLst/>
          </a:prstGeom>
          <a:noFill/>
          <a:ln w="9525">
            <a:solidFill>
              <a:schemeClr val="tx1"/>
            </a:solidFill>
            <a:miter lim="800000"/>
            <a:headEnd/>
            <a:tailEnd/>
          </a:ln>
        </p:spPr>
      </p:pic>
    </p:spTree>
    <p:extLst>
      <p:ext uri="{BB962C8B-B14F-4D97-AF65-F5344CB8AC3E}">
        <p14:creationId xmlns:p14="http://schemas.microsoft.com/office/powerpoint/2010/main" xmlns="" val="3267682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635" y="721725"/>
            <a:ext cx="9613861" cy="1080938"/>
          </a:xfrm>
        </p:spPr>
        <p:txBody>
          <a:bodyPr/>
          <a:lstStyle/>
          <a:p>
            <a:r>
              <a:rPr lang="id-ID" dirty="0" smtClean="0"/>
              <a:t>Sumpah Pemuda</a:t>
            </a:r>
            <a:endParaRPr lang="id-ID" dirty="0"/>
          </a:p>
        </p:txBody>
      </p:sp>
      <p:sp>
        <p:nvSpPr>
          <p:cNvPr id="3" name="Content Placeholder 2"/>
          <p:cNvSpPr>
            <a:spLocks noGrp="1"/>
          </p:cNvSpPr>
          <p:nvPr>
            <p:ph idx="1"/>
          </p:nvPr>
        </p:nvSpPr>
        <p:spPr>
          <a:xfrm>
            <a:off x="549692" y="2181497"/>
            <a:ext cx="10305542" cy="4271553"/>
          </a:xfrm>
        </p:spPr>
        <p:txBody>
          <a:bodyPr>
            <a:noAutofit/>
          </a:bodyPr>
          <a:lstStyle/>
          <a:p>
            <a:pPr marL="0" indent="0">
              <a:buNone/>
            </a:pPr>
            <a:r>
              <a:rPr lang="id-ID" sz="2300" dirty="0" smtClean="0">
                <a:solidFill>
                  <a:schemeClr val="bg1"/>
                </a:solidFill>
              </a:rPr>
              <a:t>Sumpah Pemuda is one of the historical evidence Indonesian people's struggle to gain independence from the colonizers. </a:t>
            </a:r>
            <a:r>
              <a:rPr lang="en-US" sz="2300" dirty="0" smtClean="0">
                <a:solidFill>
                  <a:schemeClr val="bg1"/>
                </a:solidFill>
              </a:rPr>
              <a:t>From the words we know that </a:t>
            </a:r>
            <a:r>
              <a:rPr lang="id-ID" sz="2300" dirty="0" smtClean="0">
                <a:solidFill>
                  <a:schemeClr val="bg1"/>
                </a:solidFill>
              </a:rPr>
              <a:t>the Sumpah Pemuda established by the youths on October 28, 1928 as a symbol of unity the youth to</a:t>
            </a:r>
            <a:r>
              <a:rPr lang="en-US" sz="2300" dirty="0" smtClean="0">
                <a:solidFill>
                  <a:schemeClr val="bg1"/>
                </a:solidFill>
              </a:rPr>
              <a:t> gain the freedom colonialisms</a:t>
            </a:r>
            <a:endParaRPr lang="id-ID" sz="2300" dirty="0" smtClean="0">
              <a:solidFill>
                <a:schemeClr val="bg1"/>
              </a:solidFill>
            </a:endParaRPr>
          </a:p>
          <a:p>
            <a:pPr algn="ctr">
              <a:buNone/>
            </a:pPr>
            <a:r>
              <a:rPr lang="id-ID" sz="2300" b="1" dirty="0" smtClean="0">
                <a:solidFill>
                  <a:schemeClr val="bg1"/>
                </a:solidFill>
              </a:rPr>
              <a:t>Sumpah Pemuda</a:t>
            </a:r>
            <a:endParaRPr lang="id-ID" sz="2300" dirty="0" smtClean="0">
              <a:solidFill>
                <a:schemeClr val="bg1"/>
              </a:solidFill>
            </a:endParaRPr>
          </a:p>
          <a:p>
            <a:pPr fontAlgn="base"/>
            <a:r>
              <a:rPr lang="id-ID" sz="2300" dirty="0" smtClean="0">
                <a:solidFill>
                  <a:schemeClr val="bg1"/>
                </a:solidFill>
              </a:rPr>
              <a:t>Kami Putra dan Putri Indonesia, mengaku bertumpah darah yang satu, tanah air Indonesia.</a:t>
            </a:r>
          </a:p>
          <a:p>
            <a:pPr fontAlgn="base"/>
            <a:r>
              <a:rPr lang="id-ID" sz="2300" dirty="0" smtClean="0">
                <a:solidFill>
                  <a:schemeClr val="bg1"/>
                </a:solidFill>
              </a:rPr>
              <a:t>Kami Putra dan Putri Indonesia, mengaku berbangsa yang satu, bangsa Indonesia.</a:t>
            </a:r>
          </a:p>
          <a:p>
            <a:pPr fontAlgn="base"/>
            <a:r>
              <a:rPr lang="id-ID" sz="2300" dirty="0" smtClean="0">
                <a:solidFill>
                  <a:schemeClr val="bg1"/>
                </a:solidFill>
              </a:rPr>
              <a:t>Kami Putra dan Putri Indonesia, menjunjung bahasa persatuan, Bahasa Indonesia.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METHOD</a:t>
            </a:r>
            <a:endParaRPr lang="en-US" dirty="0"/>
          </a:p>
        </p:txBody>
      </p:sp>
      <p:sp>
        <p:nvSpPr>
          <p:cNvPr id="3" name="Content Placeholder 2"/>
          <p:cNvSpPr>
            <a:spLocks noGrp="1"/>
          </p:cNvSpPr>
          <p:nvPr>
            <p:ph idx="1"/>
          </p:nvPr>
        </p:nvSpPr>
        <p:spPr/>
        <p:txBody>
          <a:bodyPr>
            <a:normAutofit/>
          </a:bodyPr>
          <a:lstStyle/>
          <a:p>
            <a:pPr algn="just"/>
            <a:r>
              <a:rPr lang="id-ID" dirty="0" smtClean="0">
                <a:solidFill>
                  <a:schemeClr val="bg1"/>
                </a:solidFill>
              </a:rPr>
              <a:t>This research uses the analysis description method.</a:t>
            </a:r>
          </a:p>
          <a:p>
            <a:pPr algn="just"/>
            <a:r>
              <a:rPr lang="id-ID" dirty="0" smtClean="0">
                <a:solidFill>
                  <a:schemeClr val="bg1"/>
                </a:solidFill>
              </a:rPr>
              <a:t>Research object is Gelaran Ibuku Library, located at Jl.  Sewon Indah no. 1 Sewon, Panggungharjo, Bantul, DIY 55188.</a:t>
            </a:r>
          </a:p>
          <a:p>
            <a:pPr algn="just"/>
            <a:r>
              <a:rPr lang="id-ID" dirty="0" smtClean="0">
                <a:solidFill>
                  <a:schemeClr val="bg1"/>
                </a:solidFill>
              </a:rPr>
              <a:t>Data were taken by various methods, they are observation, document review, in-depth intervewing. </a:t>
            </a:r>
          </a:p>
          <a:p>
            <a:pPr algn="just"/>
            <a:r>
              <a:rPr lang="id-ID" dirty="0" smtClean="0">
                <a:solidFill>
                  <a:schemeClr val="bg1"/>
                </a:solidFill>
              </a:rPr>
              <a:t>The samples were taken by purposive and snowball. </a:t>
            </a:r>
          </a:p>
          <a:p>
            <a:pPr algn="just"/>
            <a:r>
              <a:rPr lang="id-ID" dirty="0" smtClean="0">
                <a:solidFill>
                  <a:schemeClr val="bg1"/>
                </a:solidFill>
              </a:rPr>
              <a:t>Then we have 2 informans as a sources to this research.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Discussion</a:t>
            </a:r>
            <a:r>
              <a:rPr lang="en-US" dirty="0" smtClean="0"/>
              <a:t/>
            </a:r>
            <a:br>
              <a:rPr lang="en-US" dirty="0" smtClean="0"/>
            </a:br>
            <a:endParaRPr lang="en-US" dirty="0"/>
          </a:p>
        </p:txBody>
      </p:sp>
      <p:sp>
        <p:nvSpPr>
          <p:cNvPr id="4" name="Content Placeholder 3"/>
          <p:cNvSpPr>
            <a:spLocks noGrp="1"/>
          </p:cNvSpPr>
          <p:nvPr>
            <p:ph idx="1"/>
          </p:nvPr>
        </p:nvSpPr>
        <p:spPr/>
        <p:txBody>
          <a:bodyPr>
            <a:normAutofit fontScale="92500"/>
          </a:bodyPr>
          <a:lstStyle/>
          <a:p>
            <a:pPr algn="just"/>
            <a:r>
              <a:rPr lang="id-ID" dirty="0" smtClean="0">
                <a:solidFill>
                  <a:schemeClr val="bg1"/>
                </a:solidFill>
              </a:rPr>
              <a:t>Gelaran Ibuku Library is a public library that is managed by a few people who are very interested in the history of Indonesia. Collections on the history became the main priority that is collected in this library. However, if there are contributing books </a:t>
            </a:r>
            <a:r>
              <a:rPr lang="en-US" dirty="0" smtClean="0">
                <a:solidFill>
                  <a:schemeClr val="bg1"/>
                </a:solidFill>
              </a:rPr>
              <a:t>in other</a:t>
            </a:r>
            <a:r>
              <a:rPr lang="id-ID" dirty="0" smtClean="0">
                <a:solidFill>
                  <a:schemeClr val="bg1"/>
                </a:solidFill>
              </a:rPr>
              <a:t> topics and </a:t>
            </a:r>
            <a:r>
              <a:rPr lang="en-US" dirty="0" smtClean="0">
                <a:solidFill>
                  <a:schemeClr val="bg1"/>
                </a:solidFill>
              </a:rPr>
              <a:t>subject such as religion course</a:t>
            </a:r>
            <a:r>
              <a:rPr lang="id-ID" dirty="0" smtClean="0">
                <a:solidFill>
                  <a:schemeClr val="bg1"/>
                </a:solidFill>
              </a:rPr>
              <a:t>, they </a:t>
            </a:r>
            <a:r>
              <a:rPr lang="en-US" dirty="0" smtClean="0">
                <a:solidFill>
                  <a:schemeClr val="bg1"/>
                </a:solidFill>
              </a:rPr>
              <a:t>are still </a:t>
            </a:r>
            <a:r>
              <a:rPr lang="id-ID" dirty="0" smtClean="0">
                <a:solidFill>
                  <a:schemeClr val="bg1"/>
                </a:solidFill>
              </a:rPr>
              <a:t>accept</a:t>
            </a:r>
            <a:r>
              <a:rPr lang="en-US" dirty="0" err="1" smtClean="0">
                <a:solidFill>
                  <a:schemeClr val="bg1"/>
                </a:solidFill>
              </a:rPr>
              <a:t>ed</a:t>
            </a:r>
            <a:r>
              <a:rPr lang="id-ID" dirty="0" smtClean="0">
                <a:solidFill>
                  <a:schemeClr val="bg1"/>
                </a:solidFill>
              </a:rPr>
              <a:t> to be a collection</a:t>
            </a:r>
            <a:r>
              <a:rPr lang="en-US" dirty="0" smtClean="0">
                <a:solidFill>
                  <a:schemeClr val="bg1"/>
                </a:solidFill>
              </a:rPr>
              <a:t> of the library</a:t>
            </a:r>
            <a:r>
              <a:rPr lang="id-ID" dirty="0" smtClean="0">
                <a:solidFill>
                  <a:schemeClr val="bg1"/>
                </a:solidFill>
              </a:rPr>
              <a:t>. Most of the collection owned is </a:t>
            </a:r>
            <a:r>
              <a:rPr lang="en-US" dirty="0" smtClean="0">
                <a:solidFill>
                  <a:schemeClr val="bg1"/>
                </a:solidFill>
              </a:rPr>
              <a:t>history, biography, and literature.</a:t>
            </a:r>
            <a:endParaRPr lang="id-ID" dirty="0" smtClean="0">
              <a:solidFill>
                <a:schemeClr val="bg1"/>
              </a:solidFill>
            </a:endParaRPr>
          </a:p>
          <a:p>
            <a:pPr algn="just"/>
            <a:r>
              <a:rPr lang="id-ID" dirty="0" smtClean="0">
                <a:solidFill>
                  <a:schemeClr val="bg1"/>
                </a:solidFill>
              </a:rPr>
              <a:t>As a symbol of love </a:t>
            </a:r>
            <a:r>
              <a:rPr lang="en-US" dirty="0" smtClean="0">
                <a:solidFill>
                  <a:schemeClr val="bg1"/>
                </a:solidFill>
              </a:rPr>
              <a:t>to</a:t>
            </a:r>
            <a:r>
              <a:rPr lang="id-ID" dirty="0" smtClean="0">
                <a:solidFill>
                  <a:schemeClr val="bg1"/>
                </a:solidFill>
              </a:rPr>
              <a:t> Indonesian history, the library sets its own policies </a:t>
            </a:r>
            <a:r>
              <a:rPr lang="en-US" dirty="0" smtClean="0">
                <a:solidFill>
                  <a:schemeClr val="bg1"/>
                </a:solidFill>
              </a:rPr>
              <a:t>in managing the materials</a:t>
            </a:r>
            <a:r>
              <a:rPr lang="id-ID" dirty="0" smtClean="0">
                <a:solidFill>
                  <a:schemeClr val="bg1"/>
                </a:solidFill>
              </a:rPr>
              <a:t>. </a:t>
            </a:r>
            <a:r>
              <a:rPr lang="en-US" dirty="0" smtClean="0">
                <a:solidFill>
                  <a:schemeClr val="bg1"/>
                </a:solidFill>
              </a:rPr>
              <a:t>The collections </a:t>
            </a:r>
            <a:r>
              <a:rPr lang="id-ID" dirty="0" smtClean="0">
                <a:solidFill>
                  <a:schemeClr val="bg1"/>
                </a:solidFill>
              </a:rPr>
              <a:t>grouped based on the Sumpah Pemuda. Sumpah Pemuda has three points as follows:</a:t>
            </a:r>
          </a:p>
          <a:p>
            <a:pPr algn="just"/>
            <a:r>
              <a:rPr lang="id-ID" dirty="0" smtClean="0">
                <a:solidFill>
                  <a:schemeClr val="bg1"/>
                </a:solidFill>
              </a:rPr>
              <a:t>Tanah Air, Bangsa, Bahasa</a:t>
            </a:r>
            <a:r>
              <a:rPr lang="en-US" dirty="0" smtClean="0">
                <a:solidFill>
                  <a:schemeClr val="bg1"/>
                </a:solidFill>
              </a:rPr>
              <a:t>		</a:t>
            </a:r>
            <a:endParaRPr lang="id-ID"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0321" y="2336872"/>
            <a:ext cx="9613861" cy="4117715"/>
          </a:xfrm>
        </p:spPr>
        <p:txBody>
          <a:bodyPr>
            <a:normAutofit fontScale="92500" lnSpcReduction="20000"/>
          </a:bodyPr>
          <a:lstStyle/>
          <a:p>
            <a:pPr algn="just">
              <a:buNone/>
            </a:pPr>
            <a:r>
              <a:rPr lang="id-ID" dirty="0" smtClean="0">
                <a:solidFill>
                  <a:schemeClr val="bg1"/>
                </a:solidFill>
              </a:rPr>
              <a:t>	</a:t>
            </a:r>
            <a:r>
              <a:rPr lang="en-US" dirty="0" smtClean="0">
                <a:solidFill>
                  <a:schemeClr val="bg1"/>
                </a:solidFill>
              </a:rPr>
              <a:t>The collection is processed by</a:t>
            </a:r>
            <a:r>
              <a:rPr lang="id-ID" dirty="0" smtClean="0">
                <a:solidFill>
                  <a:schemeClr val="bg1"/>
                </a:solidFill>
              </a:rPr>
              <a:t> very simple method. Grouping collection on the shelf based on the Sumpah Pemuda divided into three groups, with details as follows:</a:t>
            </a:r>
          </a:p>
          <a:p>
            <a:pPr marL="457200" indent="-457200" algn="just">
              <a:buFont typeface="+mj-lt"/>
              <a:buAutoNum type="arabicPeriod"/>
            </a:pPr>
            <a:r>
              <a:rPr lang="id-ID" dirty="0" smtClean="0">
                <a:solidFill>
                  <a:schemeClr val="bg1"/>
                </a:solidFill>
              </a:rPr>
              <a:t>Tanah Air, consists of collection of the area (region), is collection that talks about areas in Indonesia</a:t>
            </a:r>
          </a:p>
          <a:p>
            <a:pPr marL="457200" indent="-457200" algn="just">
              <a:buFont typeface="+mj-lt"/>
              <a:buAutoNum type="arabicPeriod"/>
            </a:pPr>
            <a:r>
              <a:rPr lang="id-ID" dirty="0" smtClean="0">
                <a:solidFill>
                  <a:schemeClr val="bg1"/>
                </a:solidFill>
              </a:rPr>
              <a:t>Bangsa, consisting of </a:t>
            </a:r>
            <a:r>
              <a:rPr lang="en-US" dirty="0" smtClean="0">
                <a:solidFill>
                  <a:schemeClr val="bg1"/>
                </a:solidFill>
              </a:rPr>
              <a:t>c</a:t>
            </a:r>
            <a:r>
              <a:rPr lang="id-ID" dirty="0" smtClean="0">
                <a:solidFill>
                  <a:schemeClr val="bg1"/>
                </a:solidFill>
              </a:rPr>
              <a:t>ollection of figures and history, is </a:t>
            </a:r>
            <a:r>
              <a:rPr lang="en-US" dirty="0" smtClean="0">
                <a:solidFill>
                  <a:schemeClr val="bg1"/>
                </a:solidFill>
              </a:rPr>
              <a:t>c</a:t>
            </a:r>
            <a:r>
              <a:rPr lang="id-ID" dirty="0" smtClean="0">
                <a:solidFill>
                  <a:schemeClr val="bg1"/>
                </a:solidFill>
              </a:rPr>
              <a:t>ollection of figures and history in Indonesia</a:t>
            </a:r>
          </a:p>
          <a:p>
            <a:pPr marL="457200" indent="-457200" algn="just">
              <a:buFont typeface="+mj-lt"/>
              <a:buAutoNum type="arabicPeriod"/>
            </a:pPr>
            <a:r>
              <a:rPr lang="id-ID" dirty="0" smtClean="0">
                <a:solidFill>
                  <a:schemeClr val="bg1"/>
                </a:solidFill>
              </a:rPr>
              <a:t>Bahasa, consisting of collection of Indonesian literature.	</a:t>
            </a:r>
          </a:p>
          <a:p>
            <a:pPr>
              <a:buNone/>
            </a:pPr>
            <a:endParaRPr lang="id-ID" dirty="0" smtClean="0">
              <a:solidFill>
                <a:schemeClr val="bg1"/>
              </a:solidFill>
            </a:endParaRPr>
          </a:p>
          <a:p>
            <a:pPr>
              <a:buNone/>
            </a:pPr>
            <a:r>
              <a:rPr lang="id-ID" dirty="0" smtClean="0">
                <a:solidFill>
                  <a:schemeClr val="bg1"/>
                </a:solidFill>
              </a:rPr>
              <a:t>   Collections </a:t>
            </a:r>
            <a:r>
              <a:rPr lang="en-US" dirty="0" smtClean="0">
                <a:solidFill>
                  <a:schemeClr val="bg1"/>
                </a:solidFill>
              </a:rPr>
              <a:t>that </a:t>
            </a:r>
            <a:r>
              <a:rPr lang="id-ID" dirty="0" smtClean="0">
                <a:solidFill>
                  <a:schemeClr val="bg1"/>
                </a:solidFill>
              </a:rPr>
              <a:t>besides the three groups mentioned above, classified into </a:t>
            </a:r>
            <a:r>
              <a:rPr lang="en-US" dirty="0" smtClean="0">
                <a:solidFill>
                  <a:schemeClr val="bg1"/>
                </a:solidFill>
              </a:rPr>
              <a:t>General Works</a:t>
            </a:r>
            <a:r>
              <a:rPr lang="id-ID" dirty="0" smtClean="0">
                <a:solidFill>
                  <a:schemeClr val="bg1"/>
                </a:solidFill>
              </a:rPr>
              <a:t>, </a:t>
            </a:r>
            <a:r>
              <a:rPr lang="en-US" dirty="0" smtClean="0">
                <a:solidFill>
                  <a:schemeClr val="bg1"/>
                </a:solidFill>
              </a:rPr>
              <a:t>such as</a:t>
            </a:r>
            <a:r>
              <a:rPr lang="id-ID" dirty="0" smtClean="0">
                <a:solidFill>
                  <a:schemeClr val="bg1"/>
                </a:solidFill>
              </a:rPr>
              <a:t> collections of religion.</a:t>
            </a:r>
            <a:r>
              <a:rPr lang="en-US" dirty="0" smtClean="0">
                <a:solidFill>
                  <a:schemeClr val="bg1"/>
                </a:solidFill>
              </a:rPr>
              <a:t> And they will be given code 4. </a:t>
            </a:r>
            <a:r>
              <a:rPr lang="id-ID" dirty="0" smtClean="0">
                <a:solidFill>
                  <a:schemeClr val="bg1"/>
                </a:solidFill>
              </a:rPr>
              <a:t>So, the library is established their own collection into four group</a:t>
            </a:r>
            <a:r>
              <a:rPr lang="en-US" dirty="0" smtClean="0">
                <a:solidFill>
                  <a:schemeClr val="bg1"/>
                </a:solidFill>
              </a:rPr>
              <a:t>s</a:t>
            </a:r>
            <a:r>
              <a:rPr lang="id-ID" dirty="0" smtClean="0">
                <a:solidFill>
                  <a:schemeClr val="bg1"/>
                </a:solidFill>
              </a:rPr>
              <a:t>.</a:t>
            </a:r>
            <a:endParaRPr lang="id-ID" dirty="0">
              <a:solidFill>
                <a:schemeClr val="bg1"/>
              </a:solidFill>
            </a:endParaRPr>
          </a:p>
        </p:txBody>
      </p:sp>
      <p:sp>
        <p:nvSpPr>
          <p:cNvPr id="6" name="Title 1"/>
          <p:cNvSpPr>
            <a:spLocks noGrp="1"/>
          </p:cNvSpPr>
          <p:nvPr>
            <p:ph type="title"/>
          </p:nvPr>
        </p:nvSpPr>
        <p:spPr>
          <a:xfrm>
            <a:off x="680321" y="753228"/>
            <a:ext cx="9613861" cy="1080938"/>
          </a:xfrm>
        </p:spPr>
        <p:txBody>
          <a:bodyPr>
            <a:normAutofit/>
          </a:bodyPr>
          <a:lstStyle/>
          <a:p>
            <a:r>
              <a:rPr lang="en-US" b="1" dirty="0" smtClean="0"/>
              <a:t>Discussion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IV. CONCLUSION</a:t>
            </a:r>
            <a:r>
              <a:rPr lang="en-US" dirty="0" smtClean="0"/>
              <a:t/>
            </a:r>
            <a:br>
              <a:rPr lang="en-US" dirty="0" smtClean="0"/>
            </a:br>
            <a:endParaRPr lang="en-US" dirty="0"/>
          </a:p>
        </p:txBody>
      </p:sp>
      <p:sp>
        <p:nvSpPr>
          <p:cNvPr id="3" name="Content Placeholder 2"/>
          <p:cNvSpPr>
            <a:spLocks noGrp="1"/>
          </p:cNvSpPr>
          <p:nvPr>
            <p:ph idx="1"/>
          </p:nvPr>
        </p:nvSpPr>
        <p:spPr>
          <a:xfrm>
            <a:off x="680321" y="2220686"/>
            <a:ext cx="10214102" cy="4114800"/>
          </a:xfrm>
        </p:spPr>
        <p:txBody>
          <a:bodyPr>
            <a:normAutofit/>
          </a:bodyPr>
          <a:lstStyle/>
          <a:p>
            <a:pPr>
              <a:buNone/>
            </a:pPr>
            <a:r>
              <a:rPr lang="id-ID" dirty="0" smtClean="0"/>
              <a:t>	</a:t>
            </a:r>
            <a:r>
              <a:rPr lang="id-ID" dirty="0" smtClean="0">
                <a:solidFill>
                  <a:schemeClr val="bg1"/>
                </a:solidFill>
              </a:rPr>
              <a:t>Based on the above, it can be concluded that Classification System in Gelaran Ibuku using a very simple method and is not specific to the subject of the book. The Classification is not the standards which created by library associations, but only the policies established by Gelaran Ibuku Library. The main reason of  library to  making the Sumpah Pemuda policy for classification of books is that every element in the library should contain value</a:t>
            </a:r>
            <a:r>
              <a:rPr lang="en-US" dirty="0" smtClean="0">
                <a:solidFill>
                  <a:schemeClr val="bg1"/>
                </a:solidFill>
              </a:rPr>
              <a:t>s </a:t>
            </a:r>
            <a:r>
              <a:rPr lang="id-ID" dirty="0" smtClean="0">
                <a:solidFill>
                  <a:schemeClr val="bg1"/>
                </a:solidFill>
              </a:rPr>
              <a:t>and historical</a:t>
            </a:r>
            <a:r>
              <a:rPr lang="en-US" dirty="0" smtClean="0">
                <a:solidFill>
                  <a:schemeClr val="bg1"/>
                </a:solidFill>
              </a:rPr>
              <a:t> nationalism</a:t>
            </a:r>
            <a:r>
              <a:rPr lang="id-ID" dirty="0" smtClean="0">
                <a:solidFill>
                  <a:schemeClr val="bg1"/>
                </a:solidFill>
              </a:rPr>
              <a:t> of Indonesia.</a:t>
            </a:r>
          </a:p>
          <a:p>
            <a:pPr>
              <a:buNone/>
            </a:pPr>
            <a:endParaRPr lang="id-ID" dirty="0" smtClean="0">
              <a:solidFill>
                <a:schemeClr val="bg1"/>
              </a:solidFill>
            </a:endParaRP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id-ID" dirty="0" smtClean="0">
                <a:solidFill>
                  <a:schemeClr val="bg1"/>
                </a:solidFill>
              </a:rPr>
              <a:t>_______, </a:t>
            </a:r>
            <a:r>
              <a:rPr lang="id-ID" i="1" dirty="0" smtClean="0">
                <a:solidFill>
                  <a:schemeClr val="bg1"/>
                </a:solidFill>
              </a:rPr>
              <a:t>Isi Teks / Naskah Sumpah Pemuda Yang Benar dan Lengkap,</a:t>
            </a:r>
            <a:r>
              <a:rPr lang="id-ID" dirty="0" smtClean="0">
                <a:solidFill>
                  <a:schemeClr val="bg1"/>
                </a:solidFill>
              </a:rPr>
              <a:t>  </a:t>
            </a:r>
            <a:r>
              <a:rPr lang="id-ID" u="sng" dirty="0" smtClean="0">
                <a:solidFill>
                  <a:schemeClr val="bg1"/>
                </a:solidFill>
                <a:hlinkClick r:id="rId2"/>
              </a:rPr>
              <a:t>http://www.edukasippkn.com/2015/08/isi-teks-naskah-sumpah-pemuda-yang.html</a:t>
            </a:r>
            <a:r>
              <a:rPr lang="id-ID" dirty="0" smtClean="0">
                <a:solidFill>
                  <a:schemeClr val="bg1"/>
                </a:solidFill>
              </a:rPr>
              <a:t>(Accessed December 28, 2016)</a:t>
            </a:r>
            <a:endParaRPr lang="id-ID" b="1" dirty="0" smtClean="0">
              <a:solidFill>
                <a:schemeClr val="bg1"/>
              </a:solidFill>
            </a:endParaRPr>
          </a:p>
          <a:p>
            <a:r>
              <a:rPr lang="id-ID" dirty="0" smtClean="0">
                <a:solidFill>
                  <a:schemeClr val="bg1"/>
                </a:solidFill>
              </a:rPr>
              <a:t>HS, Lasa, (2009), </a:t>
            </a:r>
            <a:r>
              <a:rPr lang="id-ID" i="1" dirty="0" smtClean="0">
                <a:solidFill>
                  <a:schemeClr val="bg1"/>
                </a:solidFill>
              </a:rPr>
              <a:t>Kamus Kepustakawanan Indonesia</a:t>
            </a:r>
            <a:r>
              <a:rPr lang="id-ID" dirty="0" smtClean="0">
                <a:solidFill>
                  <a:schemeClr val="bg1"/>
                </a:solidFill>
              </a:rPr>
              <a:t>, Yogjakarta: Pustaka Book Publisher.</a:t>
            </a:r>
          </a:p>
          <a:p>
            <a:r>
              <a:rPr lang="id-ID" dirty="0" smtClean="0">
                <a:solidFill>
                  <a:schemeClr val="bg1"/>
                </a:solidFill>
              </a:rPr>
              <a:t>K. Widodo, Sutejo, </a:t>
            </a:r>
            <a:r>
              <a:rPr lang="id-ID" i="1" dirty="0" smtClean="0">
                <a:solidFill>
                  <a:schemeClr val="bg1"/>
                </a:solidFill>
              </a:rPr>
              <a:t>Memaknai Sumpah Pemuda di Era Informasi,</a:t>
            </a:r>
            <a:r>
              <a:rPr lang="id-ID" dirty="0" smtClean="0">
                <a:solidFill>
                  <a:schemeClr val="bg1"/>
                </a:solidFill>
              </a:rPr>
              <a:t> </a:t>
            </a:r>
            <a:r>
              <a:rPr lang="id-ID" u="sng" dirty="0" smtClean="0">
                <a:solidFill>
                  <a:schemeClr val="bg1"/>
                </a:solidFill>
                <a:hlinkClick r:id="rId3"/>
              </a:rPr>
              <a:t>http://ejournal.undip.ac.id/index.php/humanika/article/view/4604/4185</a:t>
            </a:r>
            <a:r>
              <a:rPr lang="id-ID" dirty="0" smtClean="0">
                <a:solidFill>
                  <a:schemeClr val="bg1"/>
                </a:solidFill>
              </a:rPr>
              <a:t> (Accessed December 28, 2016).</a:t>
            </a:r>
          </a:p>
          <a:p>
            <a:r>
              <a:rPr lang="id-ID" dirty="0" smtClean="0">
                <a:solidFill>
                  <a:schemeClr val="bg1"/>
                </a:solidFill>
              </a:rPr>
              <a:t>Miswan, </a:t>
            </a:r>
            <a:r>
              <a:rPr lang="id-ID" i="1" dirty="0" smtClean="0">
                <a:solidFill>
                  <a:schemeClr val="bg1"/>
                </a:solidFill>
              </a:rPr>
              <a:t>Klasifikasi dan Katalogisasi: Sebuah Pengantar, </a:t>
            </a:r>
            <a:r>
              <a:rPr lang="id-ID" dirty="0" smtClean="0">
                <a:solidFill>
                  <a:schemeClr val="bg1"/>
                </a:solidFill>
              </a:rPr>
              <a:t>Delivered at  “Workshop Perpustakaan dan Kearsipan”  which held by STAIN Purwokerto, 17 Juli 2003. Pansila, Herry dkk, (2011), </a:t>
            </a:r>
            <a:r>
              <a:rPr lang="id-ID" i="1" dirty="0" smtClean="0">
                <a:solidFill>
                  <a:schemeClr val="bg1"/>
                </a:solidFill>
              </a:rPr>
              <a:t>Warta Depok: informasi dan komunikasi masyarakat kota depok</a:t>
            </a:r>
            <a:r>
              <a:rPr lang="id-ID" dirty="0" smtClean="0">
                <a:solidFill>
                  <a:schemeClr val="bg1"/>
                </a:solidFill>
              </a:rPr>
              <a:t> </a:t>
            </a:r>
            <a:r>
              <a:rPr lang="id-ID" i="1" dirty="0" smtClean="0">
                <a:solidFill>
                  <a:schemeClr val="bg1"/>
                </a:solidFill>
              </a:rPr>
              <a:t> 10th. Ed. </a:t>
            </a:r>
            <a:r>
              <a:rPr lang="id-ID" dirty="0" smtClean="0">
                <a:solidFill>
                  <a:schemeClr val="bg1"/>
                </a:solidFill>
              </a:rPr>
              <a:t>Depok: Dinas Komunikasi dan Informasi Kota Depok.</a:t>
            </a:r>
          </a:p>
          <a:p>
            <a:r>
              <a:rPr lang="id-ID" dirty="0" smtClean="0">
                <a:solidFill>
                  <a:schemeClr val="bg1"/>
                </a:solidFill>
              </a:rPr>
              <a:t>Soedibyo, Noerhayati, (1988), </a:t>
            </a:r>
            <a:r>
              <a:rPr lang="id-ID" i="1" dirty="0" smtClean="0">
                <a:solidFill>
                  <a:schemeClr val="bg1"/>
                </a:solidFill>
              </a:rPr>
              <a:t>Pengelolaan Perpustakaan, </a:t>
            </a:r>
            <a:r>
              <a:rPr lang="id-ID" dirty="0" smtClean="0">
                <a:solidFill>
                  <a:schemeClr val="bg1"/>
                </a:solidFill>
              </a:rPr>
              <a:t>Jakarta: Offset Alumni.</a:t>
            </a:r>
          </a:p>
          <a:p>
            <a:r>
              <a:rPr lang="id-ID" dirty="0" smtClean="0">
                <a:solidFill>
                  <a:schemeClr val="bg1"/>
                </a:solidFill>
              </a:rPr>
              <a:t>Sugiyono, (2013), </a:t>
            </a:r>
            <a:r>
              <a:rPr lang="id-ID" i="1" dirty="0" smtClean="0">
                <a:solidFill>
                  <a:schemeClr val="bg1"/>
                </a:solidFill>
              </a:rPr>
              <a:t>Metode Penelitian Pendidikan: pendekatan kuantitatif, kualitatif dan R&amp;D, </a:t>
            </a:r>
            <a:r>
              <a:rPr lang="id-ID" dirty="0" smtClean="0">
                <a:solidFill>
                  <a:schemeClr val="bg1"/>
                </a:solidFill>
              </a:rPr>
              <a:t>Bandung: Alfabeta.</a:t>
            </a:r>
          </a:p>
          <a:p>
            <a:r>
              <a:rPr lang="id-ID" dirty="0" smtClean="0">
                <a:solidFill>
                  <a:schemeClr val="bg1"/>
                </a:solidFill>
              </a:rPr>
              <a:t>Sukmadinata, (2006), </a:t>
            </a:r>
            <a:r>
              <a:rPr lang="id-ID" i="1" dirty="0" smtClean="0">
                <a:solidFill>
                  <a:schemeClr val="bg1"/>
                </a:solidFill>
              </a:rPr>
              <a:t>Metode Penelitian Pendidika, </a:t>
            </a:r>
            <a:r>
              <a:rPr lang="id-ID" dirty="0" smtClean="0">
                <a:solidFill>
                  <a:schemeClr val="bg1"/>
                </a:solidFill>
              </a:rPr>
              <a:t>Bandung:Rosdakarya.</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1092</TotalTime>
  <Words>517</Words>
  <Application>Microsoft Office PowerPoint</Application>
  <PresentationFormat>Custom</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Berlin</vt:lpstr>
      <vt:lpstr>SUMPAH PEMUDA CLASSIFICATION SYSTEM AT GELARAN IBUKU LIBRARY </vt:lpstr>
      <vt:lpstr>OUTLINE</vt:lpstr>
      <vt:lpstr>GELARAN IBUKU PROFILE</vt:lpstr>
      <vt:lpstr>Sumpah Pemuda</vt:lpstr>
      <vt:lpstr>II. METHOD</vt:lpstr>
      <vt:lpstr>Discussion </vt:lpstr>
      <vt:lpstr>Discussion </vt:lpstr>
      <vt:lpstr>IV. CONCLUSION </vt:lpstr>
      <vt:lpstr>REFERENCES  </vt:lpstr>
      <vt:lpstr>Have a nice 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Development Services</dc:title>
  <dc:creator>Ambar</dc:creator>
  <cp:lastModifiedBy>WhitePurple</cp:lastModifiedBy>
  <cp:revision>98</cp:revision>
  <dcterms:created xsi:type="dcterms:W3CDTF">2016-04-14T03:40:10Z</dcterms:created>
  <dcterms:modified xsi:type="dcterms:W3CDTF">2017-05-08T15:46:05Z</dcterms:modified>
</cp:coreProperties>
</file>