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70" r:id="rId6"/>
    <p:sldId id="271" r:id="rId7"/>
    <p:sldId id="259" r:id="rId8"/>
    <p:sldId id="260" r:id="rId9"/>
    <p:sldId id="261" r:id="rId10"/>
    <p:sldId id="272" r:id="rId11"/>
    <p:sldId id="273" r:id="rId12"/>
    <p:sldId id="264" r:id="rId13"/>
    <p:sldId id="265" r:id="rId14"/>
    <p:sldId id="266" r:id="rId15"/>
    <p:sldId id="267" r:id="rId16"/>
    <p:sldId id="268" r:id="rId17"/>
    <p:sldId id="269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49E639-8CBD-454B-B61A-C4C19C507F79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599B55-F58B-4AB1-B51F-4176D476684A}">
      <dgm:prSet phldrT="[Text]"/>
      <dgm:spPr/>
      <dgm:t>
        <a:bodyPr/>
        <a:lstStyle/>
        <a:p>
          <a:pPr>
            <a:buNone/>
          </a:pPr>
          <a:r>
            <a:rPr lang="id-ID" dirty="0">
              <a:solidFill>
                <a:schemeClr val="tx1"/>
              </a:solidFill>
            </a:rPr>
            <a:t>1.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id-ID" dirty="0">
              <a:solidFill>
                <a:schemeClr val="tx1"/>
              </a:solidFill>
            </a:rPr>
            <a:t>The quality of research is low</a:t>
          </a:r>
          <a:endParaRPr lang="en-US" dirty="0">
            <a:solidFill>
              <a:schemeClr val="tx1"/>
            </a:solidFill>
          </a:endParaRPr>
        </a:p>
      </dgm:t>
    </dgm:pt>
    <dgm:pt modelId="{53949362-C6A0-4501-AE41-E3867CAEAA9C}" type="parTrans" cxnId="{CCAE4CBF-E7F3-412B-A2D2-E447C4091EB6}">
      <dgm:prSet/>
      <dgm:spPr/>
      <dgm:t>
        <a:bodyPr/>
        <a:lstStyle/>
        <a:p>
          <a:endParaRPr lang="en-US"/>
        </a:p>
      </dgm:t>
    </dgm:pt>
    <dgm:pt modelId="{7ECD21F8-1274-4EE7-9AD9-2D77027B9A45}" type="sibTrans" cxnId="{CCAE4CBF-E7F3-412B-A2D2-E447C4091EB6}">
      <dgm:prSet/>
      <dgm:spPr/>
      <dgm:t>
        <a:bodyPr/>
        <a:lstStyle/>
        <a:p>
          <a:endParaRPr lang="en-US"/>
        </a:p>
      </dgm:t>
    </dgm:pt>
    <dgm:pt modelId="{10BE3449-3A82-4EE8-ACFE-5F224081B53D}">
      <dgm:prSet phldrT="[Text]"/>
      <dgm:spPr/>
      <dgm:t>
        <a:bodyPr/>
        <a:lstStyle/>
        <a:p>
          <a:pPr>
            <a:buNone/>
          </a:pPr>
          <a:r>
            <a:rPr lang="id-ID" dirty="0">
              <a:solidFill>
                <a:schemeClr val="tx1"/>
              </a:solidFill>
            </a:rPr>
            <a:t>2.</a:t>
          </a:r>
          <a:r>
            <a:rPr lang="en-US" dirty="0">
              <a:solidFill>
                <a:schemeClr val="tx1"/>
              </a:solidFill>
            </a:rPr>
            <a:t> Lack of</a:t>
          </a:r>
          <a:r>
            <a:rPr lang="id-ID" dirty="0">
              <a:solidFill>
                <a:schemeClr val="tx1"/>
              </a:solidFill>
            </a:rPr>
            <a:t> research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id-ID" dirty="0">
              <a:solidFill>
                <a:schemeClr val="tx1"/>
              </a:solidFill>
            </a:rPr>
            <a:t>culture</a:t>
          </a:r>
          <a:endParaRPr lang="en-US" dirty="0">
            <a:solidFill>
              <a:schemeClr val="tx1"/>
            </a:solidFill>
          </a:endParaRPr>
        </a:p>
      </dgm:t>
    </dgm:pt>
    <dgm:pt modelId="{B13C5B1A-BBB6-47CD-B48D-2E540413021F}" type="parTrans" cxnId="{AB8B4B98-4A7B-4ADB-812C-F0D7BF45CEFF}">
      <dgm:prSet/>
      <dgm:spPr/>
      <dgm:t>
        <a:bodyPr/>
        <a:lstStyle/>
        <a:p>
          <a:endParaRPr lang="en-US"/>
        </a:p>
      </dgm:t>
    </dgm:pt>
    <dgm:pt modelId="{BB58D08B-37EB-461E-8DF6-2672D0CC51F9}" type="sibTrans" cxnId="{AB8B4B98-4A7B-4ADB-812C-F0D7BF45CEFF}">
      <dgm:prSet/>
      <dgm:spPr/>
      <dgm:t>
        <a:bodyPr/>
        <a:lstStyle/>
        <a:p>
          <a:endParaRPr lang="en-US"/>
        </a:p>
      </dgm:t>
    </dgm:pt>
    <dgm:pt modelId="{5D1951F7-5A65-4B72-81CB-F61323A580CE}">
      <dgm:prSet phldrT="[Text]"/>
      <dgm:spPr/>
      <dgm:t>
        <a:bodyPr/>
        <a:lstStyle/>
        <a:p>
          <a:pPr>
            <a:buNone/>
          </a:pPr>
          <a:r>
            <a:rPr lang="id-ID" dirty="0">
              <a:solidFill>
                <a:schemeClr val="tx1"/>
              </a:solidFill>
            </a:rPr>
            <a:t>3.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id-ID" dirty="0">
              <a:solidFill>
                <a:schemeClr val="tx1"/>
              </a:solidFill>
            </a:rPr>
            <a:t>Lack or limited knowledge of research methodology</a:t>
          </a:r>
          <a:endParaRPr lang="en-US" dirty="0">
            <a:solidFill>
              <a:schemeClr val="tx1"/>
            </a:solidFill>
          </a:endParaRPr>
        </a:p>
      </dgm:t>
    </dgm:pt>
    <dgm:pt modelId="{713E0600-0233-46B5-9241-9AE347DBEF9B}" type="parTrans" cxnId="{D6B8AF9E-B494-425F-8004-AC2C6323724C}">
      <dgm:prSet/>
      <dgm:spPr/>
      <dgm:t>
        <a:bodyPr/>
        <a:lstStyle/>
        <a:p>
          <a:endParaRPr lang="en-US"/>
        </a:p>
      </dgm:t>
    </dgm:pt>
    <dgm:pt modelId="{DB5F8D44-0C9F-424B-A7A4-4EEEF57CDB99}" type="sibTrans" cxnId="{D6B8AF9E-B494-425F-8004-AC2C6323724C}">
      <dgm:prSet/>
      <dgm:spPr/>
      <dgm:t>
        <a:bodyPr/>
        <a:lstStyle/>
        <a:p>
          <a:endParaRPr lang="en-US"/>
        </a:p>
      </dgm:t>
    </dgm:pt>
    <dgm:pt modelId="{42FBC80B-6F8A-462F-B0A4-2885C7B36928}" type="pres">
      <dgm:prSet presAssocID="{E649E639-8CBD-454B-B61A-C4C19C507F79}" presName="Name0" presStyleCnt="0">
        <dgm:presLayoutVars>
          <dgm:chMax val="7"/>
          <dgm:chPref val="7"/>
          <dgm:dir/>
        </dgm:presLayoutVars>
      </dgm:prSet>
      <dgm:spPr/>
    </dgm:pt>
    <dgm:pt modelId="{D6C69D1C-3221-4189-858F-8962FA4F74E1}" type="pres">
      <dgm:prSet presAssocID="{E649E639-8CBD-454B-B61A-C4C19C507F79}" presName="Name1" presStyleCnt="0"/>
      <dgm:spPr/>
    </dgm:pt>
    <dgm:pt modelId="{93BB0807-63E4-4E50-8B1E-5A28B0B537C5}" type="pres">
      <dgm:prSet presAssocID="{E649E639-8CBD-454B-B61A-C4C19C507F79}" presName="cycle" presStyleCnt="0"/>
      <dgm:spPr/>
    </dgm:pt>
    <dgm:pt modelId="{E61F3548-8304-4AD8-9ACD-4E85ECE6D223}" type="pres">
      <dgm:prSet presAssocID="{E649E639-8CBD-454B-B61A-C4C19C507F79}" presName="srcNode" presStyleLbl="node1" presStyleIdx="0" presStyleCnt="3"/>
      <dgm:spPr/>
    </dgm:pt>
    <dgm:pt modelId="{0E512882-AE79-4A00-AC29-A7F2515F9321}" type="pres">
      <dgm:prSet presAssocID="{E649E639-8CBD-454B-B61A-C4C19C507F79}" presName="conn" presStyleLbl="parChTrans1D2" presStyleIdx="0" presStyleCnt="1"/>
      <dgm:spPr/>
    </dgm:pt>
    <dgm:pt modelId="{C2DDF1DE-DC84-4395-B4AE-704E10E2F854}" type="pres">
      <dgm:prSet presAssocID="{E649E639-8CBD-454B-B61A-C4C19C507F79}" presName="extraNode" presStyleLbl="node1" presStyleIdx="0" presStyleCnt="3"/>
      <dgm:spPr/>
    </dgm:pt>
    <dgm:pt modelId="{2E402470-AA2C-4055-B401-ECA584778294}" type="pres">
      <dgm:prSet presAssocID="{E649E639-8CBD-454B-B61A-C4C19C507F79}" presName="dstNode" presStyleLbl="node1" presStyleIdx="0" presStyleCnt="3"/>
      <dgm:spPr/>
    </dgm:pt>
    <dgm:pt modelId="{75DB04C6-D13A-4104-BAB5-B94D17967D32}" type="pres">
      <dgm:prSet presAssocID="{73599B55-F58B-4AB1-B51F-4176D476684A}" presName="text_1" presStyleLbl="node1" presStyleIdx="0" presStyleCnt="3">
        <dgm:presLayoutVars>
          <dgm:bulletEnabled val="1"/>
        </dgm:presLayoutVars>
      </dgm:prSet>
      <dgm:spPr/>
    </dgm:pt>
    <dgm:pt modelId="{ADBA20CB-F8DF-4DDB-9C79-E2CEDEFA7E56}" type="pres">
      <dgm:prSet presAssocID="{73599B55-F58B-4AB1-B51F-4176D476684A}" presName="accent_1" presStyleCnt="0"/>
      <dgm:spPr/>
    </dgm:pt>
    <dgm:pt modelId="{D903BAFE-41E6-40C3-8BCA-AF1CC68F3482}" type="pres">
      <dgm:prSet presAssocID="{73599B55-F58B-4AB1-B51F-4176D476684A}" presName="accentRepeatNode" presStyleLbl="solidFgAcc1" presStyleIdx="0" presStyleCnt="3"/>
      <dgm:spPr/>
    </dgm:pt>
    <dgm:pt modelId="{721F4EC4-2ADE-4287-9594-293FC360A8C5}" type="pres">
      <dgm:prSet presAssocID="{10BE3449-3A82-4EE8-ACFE-5F224081B53D}" presName="text_2" presStyleLbl="node1" presStyleIdx="1" presStyleCnt="3">
        <dgm:presLayoutVars>
          <dgm:bulletEnabled val="1"/>
        </dgm:presLayoutVars>
      </dgm:prSet>
      <dgm:spPr/>
    </dgm:pt>
    <dgm:pt modelId="{C4D3A803-711B-443D-A5A7-D68F26671D5C}" type="pres">
      <dgm:prSet presAssocID="{10BE3449-3A82-4EE8-ACFE-5F224081B53D}" presName="accent_2" presStyleCnt="0"/>
      <dgm:spPr/>
    </dgm:pt>
    <dgm:pt modelId="{1D6DB6B8-921F-4257-808B-16563D693619}" type="pres">
      <dgm:prSet presAssocID="{10BE3449-3A82-4EE8-ACFE-5F224081B53D}" presName="accentRepeatNode" presStyleLbl="solidFgAcc1" presStyleIdx="1" presStyleCnt="3"/>
      <dgm:spPr/>
    </dgm:pt>
    <dgm:pt modelId="{E24A8F03-4644-404C-8890-A4F34C441A72}" type="pres">
      <dgm:prSet presAssocID="{5D1951F7-5A65-4B72-81CB-F61323A580CE}" presName="text_3" presStyleLbl="node1" presStyleIdx="2" presStyleCnt="3">
        <dgm:presLayoutVars>
          <dgm:bulletEnabled val="1"/>
        </dgm:presLayoutVars>
      </dgm:prSet>
      <dgm:spPr/>
    </dgm:pt>
    <dgm:pt modelId="{BD675793-A1CA-4958-AE31-7759067DAECC}" type="pres">
      <dgm:prSet presAssocID="{5D1951F7-5A65-4B72-81CB-F61323A580CE}" presName="accent_3" presStyleCnt="0"/>
      <dgm:spPr/>
    </dgm:pt>
    <dgm:pt modelId="{BFEE7DA4-5AC9-49BD-8AF5-738C4F6BE521}" type="pres">
      <dgm:prSet presAssocID="{5D1951F7-5A65-4B72-81CB-F61323A580CE}" presName="accentRepeatNode" presStyleLbl="solidFgAcc1" presStyleIdx="2" presStyleCnt="3"/>
      <dgm:spPr/>
    </dgm:pt>
  </dgm:ptLst>
  <dgm:cxnLst>
    <dgm:cxn modelId="{4BB1F92E-CC08-4245-9472-17FE5132DA59}" type="presOf" srcId="{5D1951F7-5A65-4B72-81CB-F61323A580CE}" destId="{E24A8F03-4644-404C-8890-A4F34C441A72}" srcOrd="0" destOrd="0" presId="urn:microsoft.com/office/officeart/2008/layout/VerticalCurvedList"/>
    <dgm:cxn modelId="{53522448-0664-4018-BBB2-618CB010B317}" type="presOf" srcId="{7ECD21F8-1274-4EE7-9AD9-2D77027B9A45}" destId="{0E512882-AE79-4A00-AC29-A7F2515F9321}" srcOrd="0" destOrd="0" presId="urn:microsoft.com/office/officeart/2008/layout/VerticalCurvedList"/>
    <dgm:cxn modelId="{DFEE127C-CD4E-44B1-9D54-4C794C311037}" type="presOf" srcId="{73599B55-F58B-4AB1-B51F-4176D476684A}" destId="{75DB04C6-D13A-4104-BAB5-B94D17967D32}" srcOrd="0" destOrd="0" presId="urn:microsoft.com/office/officeart/2008/layout/VerticalCurvedList"/>
    <dgm:cxn modelId="{C8733992-92AC-431A-8528-642F6D8881D0}" type="presOf" srcId="{10BE3449-3A82-4EE8-ACFE-5F224081B53D}" destId="{721F4EC4-2ADE-4287-9594-293FC360A8C5}" srcOrd="0" destOrd="0" presId="urn:microsoft.com/office/officeart/2008/layout/VerticalCurvedList"/>
    <dgm:cxn modelId="{AB8B4B98-4A7B-4ADB-812C-F0D7BF45CEFF}" srcId="{E649E639-8CBD-454B-B61A-C4C19C507F79}" destId="{10BE3449-3A82-4EE8-ACFE-5F224081B53D}" srcOrd="1" destOrd="0" parTransId="{B13C5B1A-BBB6-47CD-B48D-2E540413021F}" sibTransId="{BB58D08B-37EB-461E-8DF6-2672D0CC51F9}"/>
    <dgm:cxn modelId="{D6B8AF9E-B494-425F-8004-AC2C6323724C}" srcId="{E649E639-8CBD-454B-B61A-C4C19C507F79}" destId="{5D1951F7-5A65-4B72-81CB-F61323A580CE}" srcOrd="2" destOrd="0" parTransId="{713E0600-0233-46B5-9241-9AE347DBEF9B}" sibTransId="{DB5F8D44-0C9F-424B-A7A4-4EEEF57CDB99}"/>
    <dgm:cxn modelId="{CCAE4CBF-E7F3-412B-A2D2-E447C4091EB6}" srcId="{E649E639-8CBD-454B-B61A-C4C19C507F79}" destId="{73599B55-F58B-4AB1-B51F-4176D476684A}" srcOrd="0" destOrd="0" parTransId="{53949362-C6A0-4501-AE41-E3867CAEAA9C}" sibTransId="{7ECD21F8-1274-4EE7-9AD9-2D77027B9A45}"/>
    <dgm:cxn modelId="{93980FED-B875-4C4F-9418-75F2689B7A57}" type="presOf" srcId="{E649E639-8CBD-454B-B61A-C4C19C507F79}" destId="{42FBC80B-6F8A-462F-B0A4-2885C7B36928}" srcOrd="0" destOrd="0" presId="urn:microsoft.com/office/officeart/2008/layout/VerticalCurvedList"/>
    <dgm:cxn modelId="{78097FF7-2C00-44A9-9B23-B0BBE279928E}" type="presParOf" srcId="{42FBC80B-6F8A-462F-B0A4-2885C7B36928}" destId="{D6C69D1C-3221-4189-858F-8962FA4F74E1}" srcOrd="0" destOrd="0" presId="urn:microsoft.com/office/officeart/2008/layout/VerticalCurvedList"/>
    <dgm:cxn modelId="{549EE41D-7E49-4BE2-B23C-401F1BDAC28E}" type="presParOf" srcId="{D6C69D1C-3221-4189-858F-8962FA4F74E1}" destId="{93BB0807-63E4-4E50-8B1E-5A28B0B537C5}" srcOrd="0" destOrd="0" presId="urn:microsoft.com/office/officeart/2008/layout/VerticalCurvedList"/>
    <dgm:cxn modelId="{2D7A99B2-3ED5-414B-84B0-8F548836798E}" type="presParOf" srcId="{93BB0807-63E4-4E50-8B1E-5A28B0B537C5}" destId="{E61F3548-8304-4AD8-9ACD-4E85ECE6D223}" srcOrd="0" destOrd="0" presId="urn:microsoft.com/office/officeart/2008/layout/VerticalCurvedList"/>
    <dgm:cxn modelId="{A91178FB-285B-4250-8E6E-D87157095AF1}" type="presParOf" srcId="{93BB0807-63E4-4E50-8B1E-5A28B0B537C5}" destId="{0E512882-AE79-4A00-AC29-A7F2515F9321}" srcOrd="1" destOrd="0" presId="urn:microsoft.com/office/officeart/2008/layout/VerticalCurvedList"/>
    <dgm:cxn modelId="{98C7865D-EEF6-424C-B83C-B86033C709E4}" type="presParOf" srcId="{93BB0807-63E4-4E50-8B1E-5A28B0B537C5}" destId="{C2DDF1DE-DC84-4395-B4AE-704E10E2F854}" srcOrd="2" destOrd="0" presId="urn:microsoft.com/office/officeart/2008/layout/VerticalCurvedList"/>
    <dgm:cxn modelId="{AC53C11E-39D1-4118-A786-BA59BC4B1B59}" type="presParOf" srcId="{93BB0807-63E4-4E50-8B1E-5A28B0B537C5}" destId="{2E402470-AA2C-4055-B401-ECA584778294}" srcOrd="3" destOrd="0" presId="urn:microsoft.com/office/officeart/2008/layout/VerticalCurvedList"/>
    <dgm:cxn modelId="{9C05FCEB-8248-4D39-97A2-C2B9BB4395BF}" type="presParOf" srcId="{D6C69D1C-3221-4189-858F-8962FA4F74E1}" destId="{75DB04C6-D13A-4104-BAB5-B94D17967D32}" srcOrd="1" destOrd="0" presId="urn:microsoft.com/office/officeart/2008/layout/VerticalCurvedList"/>
    <dgm:cxn modelId="{7FBB4384-C179-4DA9-B4DE-AE4D20FE9D5D}" type="presParOf" srcId="{D6C69D1C-3221-4189-858F-8962FA4F74E1}" destId="{ADBA20CB-F8DF-4DDB-9C79-E2CEDEFA7E56}" srcOrd="2" destOrd="0" presId="urn:microsoft.com/office/officeart/2008/layout/VerticalCurvedList"/>
    <dgm:cxn modelId="{5548A27C-F22E-479A-A3F5-B6FB24BD0198}" type="presParOf" srcId="{ADBA20CB-F8DF-4DDB-9C79-E2CEDEFA7E56}" destId="{D903BAFE-41E6-40C3-8BCA-AF1CC68F3482}" srcOrd="0" destOrd="0" presId="urn:microsoft.com/office/officeart/2008/layout/VerticalCurvedList"/>
    <dgm:cxn modelId="{EE4AD990-B414-4E8F-9C6A-386861955B7E}" type="presParOf" srcId="{D6C69D1C-3221-4189-858F-8962FA4F74E1}" destId="{721F4EC4-2ADE-4287-9594-293FC360A8C5}" srcOrd="3" destOrd="0" presId="urn:microsoft.com/office/officeart/2008/layout/VerticalCurvedList"/>
    <dgm:cxn modelId="{C56C3646-7585-4D33-9C4F-057B73CFB387}" type="presParOf" srcId="{D6C69D1C-3221-4189-858F-8962FA4F74E1}" destId="{C4D3A803-711B-443D-A5A7-D68F26671D5C}" srcOrd="4" destOrd="0" presId="urn:microsoft.com/office/officeart/2008/layout/VerticalCurvedList"/>
    <dgm:cxn modelId="{D44240F6-7571-4056-A428-9B6135F13C18}" type="presParOf" srcId="{C4D3A803-711B-443D-A5A7-D68F26671D5C}" destId="{1D6DB6B8-921F-4257-808B-16563D693619}" srcOrd="0" destOrd="0" presId="urn:microsoft.com/office/officeart/2008/layout/VerticalCurvedList"/>
    <dgm:cxn modelId="{A48FB11A-B4AB-4C16-A11B-7BBEEEEF8E75}" type="presParOf" srcId="{D6C69D1C-3221-4189-858F-8962FA4F74E1}" destId="{E24A8F03-4644-404C-8890-A4F34C441A72}" srcOrd="5" destOrd="0" presId="urn:microsoft.com/office/officeart/2008/layout/VerticalCurvedList"/>
    <dgm:cxn modelId="{BC487F28-0963-4C02-B766-C3227663C2FF}" type="presParOf" srcId="{D6C69D1C-3221-4189-858F-8962FA4F74E1}" destId="{BD675793-A1CA-4958-AE31-7759067DAECC}" srcOrd="6" destOrd="0" presId="urn:microsoft.com/office/officeart/2008/layout/VerticalCurvedList"/>
    <dgm:cxn modelId="{5FDB6E38-D41A-4A8D-BD02-EE1F0A955BEE}" type="presParOf" srcId="{BD675793-A1CA-4958-AE31-7759067DAECC}" destId="{BFEE7DA4-5AC9-49BD-8AF5-738C4F6BE5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12882-AE79-4A00-AC29-A7F2515F9321}">
      <dsp:nvSpPr>
        <dsp:cNvPr id="0" name=""/>
        <dsp:cNvSpPr/>
      </dsp:nvSpPr>
      <dsp:spPr>
        <a:xfrm>
          <a:off x="-4344448" y="-666418"/>
          <a:ext cx="5175968" cy="5175968"/>
        </a:xfrm>
        <a:prstGeom prst="blockArc">
          <a:avLst>
            <a:gd name="adj1" fmla="val 18900000"/>
            <a:gd name="adj2" fmla="val 2700000"/>
            <a:gd name="adj3" fmla="val 417"/>
          </a:avLst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B04C6-D13A-4104-BAB5-B94D17967D32}">
      <dsp:nvSpPr>
        <dsp:cNvPr id="0" name=""/>
        <dsp:cNvSpPr/>
      </dsp:nvSpPr>
      <dsp:spPr>
        <a:xfrm>
          <a:off x="534763" y="384313"/>
          <a:ext cx="7537121" cy="7686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009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300" kern="1200" dirty="0">
              <a:solidFill>
                <a:schemeClr val="tx1"/>
              </a:solidFill>
            </a:rPr>
            <a:t>1.</a:t>
          </a:r>
          <a:r>
            <a:rPr lang="en-US" sz="2300" kern="1200" dirty="0">
              <a:solidFill>
                <a:schemeClr val="tx1"/>
              </a:solidFill>
            </a:rPr>
            <a:t> </a:t>
          </a:r>
          <a:r>
            <a:rPr lang="id-ID" sz="2300" kern="1200" dirty="0">
              <a:solidFill>
                <a:schemeClr val="tx1"/>
              </a:solidFill>
            </a:rPr>
            <a:t>The quality of research is low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534763" y="384313"/>
        <a:ext cx="7537121" cy="768626"/>
      </dsp:txXfrm>
    </dsp:sp>
    <dsp:sp modelId="{D903BAFE-41E6-40C3-8BCA-AF1CC68F3482}">
      <dsp:nvSpPr>
        <dsp:cNvPr id="0" name=""/>
        <dsp:cNvSpPr/>
      </dsp:nvSpPr>
      <dsp:spPr>
        <a:xfrm>
          <a:off x="54372" y="288234"/>
          <a:ext cx="960782" cy="960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F4EC4-2ADE-4287-9594-293FC360A8C5}">
      <dsp:nvSpPr>
        <dsp:cNvPr id="0" name=""/>
        <dsp:cNvSpPr/>
      </dsp:nvSpPr>
      <dsp:spPr>
        <a:xfrm>
          <a:off x="814159" y="1537252"/>
          <a:ext cx="7257725" cy="768626"/>
        </a:xfrm>
        <a:prstGeom prst="rect">
          <a:avLst/>
        </a:prstGeom>
        <a:gradFill rotWithShape="0">
          <a:gsLst>
            <a:gs pos="0">
              <a:schemeClr val="accent5">
                <a:hueOff val="1063560"/>
                <a:satOff val="-11946"/>
                <a:lumOff val="-2549"/>
                <a:alphaOff val="0"/>
                <a:satMod val="100000"/>
                <a:lumMod val="100000"/>
              </a:schemeClr>
            </a:gs>
            <a:gs pos="50000">
              <a:schemeClr val="accent5">
                <a:hueOff val="1063560"/>
                <a:satOff val="-11946"/>
                <a:lumOff val="-2549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5">
                <a:hueOff val="1063560"/>
                <a:satOff val="-11946"/>
                <a:lumOff val="-2549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009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300" kern="1200" dirty="0">
              <a:solidFill>
                <a:schemeClr val="tx1"/>
              </a:solidFill>
            </a:rPr>
            <a:t>2.</a:t>
          </a:r>
          <a:r>
            <a:rPr lang="en-US" sz="2300" kern="1200" dirty="0">
              <a:solidFill>
                <a:schemeClr val="tx1"/>
              </a:solidFill>
            </a:rPr>
            <a:t> Lack of</a:t>
          </a:r>
          <a:r>
            <a:rPr lang="id-ID" sz="2300" kern="1200" dirty="0">
              <a:solidFill>
                <a:schemeClr val="tx1"/>
              </a:solidFill>
            </a:rPr>
            <a:t> research</a:t>
          </a:r>
          <a:r>
            <a:rPr lang="en-US" sz="2300" kern="1200" dirty="0">
              <a:solidFill>
                <a:schemeClr val="tx1"/>
              </a:solidFill>
            </a:rPr>
            <a:t> </a:t>
          </a:r>
          <a:r>
            <a:rPr lang="id-ID" sz="2300" kern="1200" dirty="0">
              <a:solidFill>
                <a:schemeClr val="tx1"/>
              </a:solidFill>
            </a:rPr>
            <a:t>culture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814159" y="1537252"/>
        <a:ext cx="7257725" cy="768626"/>
      </dsp:txXfrm>
    </dsp:sp>
    <dsp:sp modelId="{1D6DB6B8-921F-4257-808B-16563D693619}">
      <dsp:nvSpPr>
        <dsp:cNvPr id="0" name=""/>
        <dsp:cNvSpPr/>
      </dsp:nvSpPr>
      <dsp:spPr>
        <a:xfrm>
          <a:off x="333767" y="1441174"/>
          <a:ext cx="960782" cy="960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063560"/>
              <a:satOff val="-11946"/>
              <a:lumOff val="-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A8F03-4644-404C-8890-A4F34C441A72}">
      <dsp:nvSpPr>
        <dsp:cNvPr id="0" name=""/>
        <dsp:cNvSpPr/>
      </dsp:nvSpPr>
      <dsp:spPr>
        <a:xfrm>
          <a:off x="534763" y="2690191"/>
          <a:ext cx="7537121" cy="768626"/>
        </a:xfrm>
        <a:prstGeom prst="rect">
          <a:avLst/>
        </a:prstGeom>
        <a:gradFill rotWithShape="0">
          <a:gsLst>
            <a:gs pos="0">
              <a:schemeClr val="accent5">
                <a:hueOff val="2127120"/>
                <a:satOff val="-23891"/>
                <a:lumOff val="-5098"/>
                <a:alphaOff val="0"/>
                <a:satMod val="100000"/>
                <a:lumMod val="100000"/>
              </a:schemeClr>
            </a:gs>
            <a:gs pos="50000">
              <a:schemeClr val="accent5">
                <a:hueOff val="2127120"/>
                <a:satOff val="-23891"/>
                <a:lumOff val="-5098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5">
                <a:hueOff val="2127120"/>
                <a:satOff val="-23891"/>
                <a:lumOff val="-5098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1009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300" kern="1200" dirty="0">
              <a:solidFill>
                <a:schemeClr val="tx1"/>
              </a:solidFill>
            </a:rPr>
            <a:t>3.</a:t>
          </a:r>
          <a:r>
            <a:rPr lang="en-US" sz="2300" kern="1200" dirty="0">
              <a:solidFill>
                <a:schemeClr val="tx1"/>
              </a:solidFill>
            </a:rPr>
            <a:t> </a:t>
          </a:r>
          <a:r>
            <a:rPr lang="id-ID" sz="2300" kern="1200" dirty="0">
              <a:solidFill>
                <a:schemeClr val="tx1"/>
              </a:solidFill>
            </a:rPr>
            <a:t>Lack or limited knowledge of research methodology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534763" y="2690191"/>
        <a:ext cx="7537121" cy="768626"/>
      </dsp:txXfrm>
    </dsp:sp>
    <dsp:sp modelId="{BFEE7DA4-5AC9-49BD-8AF5-738C4F6BE521}">
      <dsp:nvSpPr>
        <dsp:cNvPr id="0" name=""/>
        <dsp:cNvSpPr/>
      </dsp:nvSpPr>
      <dsp:spPr>
        <a:xfrm>
          <a:off x="54372" y="2594113"/>
          <a:ext cx="960782" cy="960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2127120"/>
              <a:satOff val="-23891"/>
              <a:lumOff val="-5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1508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5954809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8653151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538321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278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6838202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2767009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309130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4286887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id-ID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3704083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041462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612D39D-C8AC-4717-BFB2-D2A87F4BEEBD}" type="datetimeFigureOut">
              <a:rPr lang="id-ID" smtClean="0"/>
              <a:t>07/05/2017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569F869-7DBF-4AF5-876A-703843F3E5B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880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pusnas.go.id/" TargetMode="External"/><Relationship Id="rId2" Type="http://schemas.openxmlformats.org/officeDocument/2006/relationships/hyperlink" Target="http://www.natureindex.com/country-outputs/generate/All/global/All/weighted_scor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ureindex.com/country-outputs/generate/All/global/All/weighted_scor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2100" y="2835965"/>
            <a:ext cx="9068586" cy="1205947"/>
          </a:xfrm>
        </p:spPr>
        <p:txBody>
          <a:bodyPr>
            <a:normAutofit fontScale="90000"/>
          </a:bodyPr>
          <a:lstStyle/>
          <a:p>
            <a:r>
              <a:rPr lang="id-ID" sz="3600" b="1" dirty="0"/>
              <a:t>“Ekspedisi Budaya” as a Program in the Special Library of Ministry of Education and Culture to Improve Research Productivity in Indonesia</a:t>
            </a:r>
            <a:br>
              <a:rPr lang="id-ID" dirty="0"/>
            </a:b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838" y="4293704"/>
            <a:ext cx="9070848" cy="111318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/>
              <a:t>Erlin</a:t>
            </a:r>
            <a:r>
              <a:rPr lang="en-US" sz="2400" dirty="0"/>
              <a:t> Novita Sari</a:t>
            </a:r>
          </a:p>
          <a:p>
            <a:r>
              <a:rPr lang="en-US" sz="2400" dirty="0"/>
              <a:t>Tamara </a:t>
            </a:r>
            <a:r>
              <a:rPr lang="en-US" sz="2400" dirty="0" err="1"/>
              <a:t>Adriani</a:t>
            </a:r>
            <a:r>
              <a:rPr lang="en-US" sz="2400" dirty="0"/>
              <a:t> </a:t>
            </a:r>
            <a:r>
              <a:rPr lang="en-US" sz="2400" dirty="0" err="1"/>
              <a:t>Susetyo</a:t>
            </a:r>
            <a:r>
              <a:rPr lang="en-US" sz="2400" dirty="0"/>
              <a:t>-Salim</a:t>
            </a:r>
          </a:p>
          <a:p>
            <a:endParaRPr lang="en-US" sz="2400" b="1" dirty="0"/>
          </a:p>
          <a:p>
            <a:r>
              <a:rPr lang="en-US" sz="2400" b="1" dirty="0"/>
              <a:t>INDONESIA</a:t>
            </a:r>
            <a:endParaRPr lang="id-ID" sz="2400" b="1" dirty="0"/>
          </a:p>
        </p:txBody>
      </p:sp>
    </p:spTree>
    <p:extLst>
      <p:ext uri="{BB962C8B-B14F-4D97-AF65-F5344CB8AC3E}">
        <p14:creationId xmlns:p14="http://schemas.microsoft.com/office/powerpoint/2010/main" val="382862594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47" y="972372"/>
            <a:ext cx="4564556" cy="304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03" y="972372"/>
            <a:ext cx="4569580" cy="304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6348" y="6034451"/>
            <a:ext cx="508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 to: </a:t>
            </a:r>
            <a:r>
              <a:rPr lang="en-US" i="1" dirty="0" err="1"/>
              <a:t>Ekspedisi</a:t>
            </a:r>
            <a:r>
              <a:rPr lang="en-US" i="1" dirty="0"/>
              <a:t> </a:t>
            </a:r>
            <a:r>
              <a:rPr lang="en-US" i="1" dirty="0" err="1"/>
              <a:t>Budaya</a:t>
            </a:r>
            <a:r>
              <a:rPr lang="en-US" i="1" dirty="0"/>
              <a:t> </a:t>
            </a:r>
            <a:r>
              <a:rPr lang="en-US" dirty="0"/>
              <a:t>Committee</a:t>
            </a:r>
            <a:endParaRPr lang="id-ID" dirty="0"/>
          </a:p>
        </p:txBody>
      </p:sp>
      <p:sp>
        <p:nvSpPr>
          <p:cNvPr id="7" name="TextBox 6"/>
          <p:cNvSpPr txBox="1"/>
          <p:nvPr/>
        </p:nvSpPr>
        <p:spPr>
          <a:xfrm>
            <a:off x="7350233" y="4492600"/>
            <a:ext cx="291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Researchers and community leaders </a:t>
            </a:r>
            <a:endParaRPr lang="id-ID" dirty="0"/>
          </a:p>
        </p:txBody>
      </p:sp>
      <p:sp>
        <p:nvSpPr>
          <p:cNvPr id="8" name="TextBox 7"/>
          <p:cNvSpPr txBox="1"/>
          <p:nvPr/>
        </p:nvSpPr>
        <p:spPr>
          <a:xfrm>
            <a:off x="1775564" y="4492600"/>
            <a:ext cx="291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Researchers and community leaders in </a:t>
            </a:r>
            <a:r>
              <a:rPr lang="en-US" dirty="0" err="1"/>
              <a:t>Cisungsang</a:t>
            </a:r>
            <a:r>
              <a:rPr lang="en-US" dirty="0"/>
              <a:t> are in discussion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539809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0" y="1370184"/>
            <a:ext cx="5102281" cy="293853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5" y="1384736"/>
            <a:ext cx="5102281" cy="2923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2489" y="4588853"/>
            <a:ext cx="520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Researchers doing a discussion about the result of research</a:t>
            </a:r>
            <a:endParaRPr lang="id-ID" dirty="0"/>
          </a:p>
        </p:txBody>
      </p:sp>
      <p:sp>
        <p:nvSpPr>
          <p:cNvPr id="11" name="TextBox 10"/>
          <p:cNvSpPr txBox="1"/>
          <p:nvPr/>
        </p:nvSpPr>
        <p:spPr>
          <a:xfrm>
            <a:off x="596348" y="6034451"/>
            <a:ext cx="508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 to: </a:t>
            </a:r>
            <a:r>
              <a:rPr lang="en-US" i="1" dirty="0" err="1"/>
              <a:t>Ekspedisi</a:t>
            </a:r>
            <a:r>
              <a:rPr lang="en-US" i="1" dirty="0"/>
              <a:t> </a:t>
            </a:r>
            <a:r>
              <a:rPr lang="en-US" i="1" dirty="0" err="1"/>
              <a:t>Budaya</a:t>
            </a:r>
            <a:r>
              <a:rPr lang="en-US" i="1" dirty="0"/>
              <a:t> </a:t>
            </a:r>
            <a:r>
              <a:rPr lang="en-US" dirty="0" err="1"/>
              <a:t>Commitee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5643364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487" y="361354"/>
            <a:ext cx="10058400" cy="1371600"/>
          </a:xfrm>
        </p:spPr>
        <p:txBody>
          <a:bodyPr>
            <a:normAutofit/>
          </a:bodyPr>
          <a:lstStyle/>
          <a:p>
            <a:r>
              <a:rPr lang="en-US" sz="5400" b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Role of Special Library</a:t>
            </a:r>
            <a:endParaRPr lang="id-ID" sz="5400" b="1" dirty="0">
              <a:ln w="22225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451810"/>
            <a:ext cx="10038522" cy="1247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300" dirty="0"/>
              <a:t>“Special library is a place of research and development, the central of studies, and the supporter of education and training for human resources/worker." </a:t>
            </a:r>
            <a:r>
              <a:rPr lang="en-US" sz="2300" dirty="0"/>
              <a:t> -</a:t>
            </a:r>
            <a:r>
              <a:rPr lang="id-ID" sz="2300" dirty="0"/>
              <a:t>Sutar</a:t>
            </a:r>
            <a:r>
              <a:rPr lang="en-US" sz="2300" dirty="0"/>
              <a:t>n</a:t>
            </a:r>
            <a:r>
              <a:rPr lang="id-ID" sz="2300" dirty="0"/>
              <a:t>o NS (2000:39) </a:t>
            </a:r>
            <a:endParaRPr lang="en-US" sz="23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id-ID" sz="2000" dirty="0"/>
          </a:p>
        </p:txBody>
      </p:sp>
      <p:sp>
        <p:nvSpPr>
          <p:cNvPr id="4" name="Frame 3"/>
          <p:cNvSpPr/>
          <p:nvPr/>
        </p:nvSpPr>
        <p:spPr>
          <a:xfrm>
            <a:off x="556591" y="2092566"/>
            <a:ext cx="10976113" cy="1843009"/>
          </a:xfrm>
          <a:prstGeom prst="fram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4430041"/>
            <a:ext cx="10465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/>
              <a:t>In this case, “E</a:t>
            </a:r>
            <a:r>
              <a:rPr lang="en-US" sz="2400" b="1" dirty="0" err="1"/>
              <a:t>ks</a:t>
            </a:r>
            <a:r>
              <a:rPr lang="id-ID" sz="2400" b="1" dirty="0"/>
              <a:t>pedisi Budaya" can be a reference to doing the research program in a</a:t>
            </a:r>
            <a:r>
              <a:rPr lang="en-US" sz="2400" b="1" dirty="0"/>
              <a:t> </a:t>
            </a:r>
            <a:r>
              <a:rPr lang="id-ID" sz="2400" b="1" dirty="0"/>
              <a:t>Ministry of  Education and Cultural</a:t>
            </a:r>
            <a:r>
              <a:rPr lang="en-US" sz="2400" b="1" dirty="0"/>
              <a:t> </a:t>
            </a:r>
            <a:r>
              <a:rPr lang="id-ID" sz="2400" b="1" dirty="0"/>
              <a:t>special library</a:t>
            </a:r>
            <a:r>
              <a:rPr lang="en-US" sz="2400" b="1" dirty="0"/>
              <a:t> by doing a collaboration. </a:t>
            </a:r>
            <a:endParaRPr lang="id-ID" sz="2400" b="1" dirty="0"/>
          </a:p>
        </p:txBody>
      </p:sp>
      <p:sp>
        <p:nvSpPr>
          <p:cNvPr id="6" name="Frame 5"/>
          <p:cNvSpPr/>
          <p:nvPr/>
        </p:nvSpPr>
        <p:spPr>
          <a:xfrm>
            <a:off x="559905" y="4182067"/>
            <a:ext cx="10972800" cy="1807915"/>
          </a:xfrm>
          <a:prstGeom prst="fram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00678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958" y="1850558"/>
            <a:ext cx="9978886" cy="6777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d-ID" sz="2600" dirty="0"/>
              <a:t>The</a:t>
            </a:r>
            <a:r>
              <a:rPr lang="en-US" sz="2600" dirty="0"/>
              <a:t> special</a:t>
            </a:r>
            <a:r>
              <a:rPr lang="id-ID" sz="2600" dirty="0"/>
              <a:t> library of the Ministry of  Education and Cultural </a:t>
            </a:r>
            <a:r>
              <a:rPr lang="en-US" sz="2600" dirty="0"/>
              <a:t>is not involved directly in the research field.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Frame 1"/>
          <p:cNvSpPr/>
          <p:nvPr/>
        </p:nvSpPr>
        <p:spPr>
          <a:xfrm>
            <a:off x="874643" y="1444488"/>
            <a:ext cx="10363201" cy="1489912"/>
          </a:xfrm>
          <a:prstGeom prst="fram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8956" y="3921850"/>
            <a:ext cx="9594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</a:t>
            </a:r>
            <a:r>
              <a:rPr lang="id-ID" sz="2400" dirty="0"/>
              <a:t>ibrary of the Ministry of Education and Cultural has a role as a support</a:t>
            </a:r>
            <a:r>
              <a:rPr lang="en-US" sz="2400" dirty="0"/>
              <a:t> </a:t>
            </a:r>
            <a:r>
              <a:rPr lang="id-ID" sz="2400" dirty="0"/>
              <a:t>that provides the information about research materials.</a:t>
            </a:r>
          </a:p>
        </p:txBody>
      </p:sp>
      <p:sp>
        <p:nvSpPr>
          <p:cNvPr id="5" name="Frame 4"/>
          <p:cNvSpPr/>
          <p:nvPr/>
        </p:nvSpPr>
        <p:spPr>
          <a:xfrm>
            <a:off x="874643" y="3617843"/>
            <a:ext cx="10363201" cy="1439013"/>
          </a:xfrm>
          <a:prstGeom prst="fram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91093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Beveled 1"/>
          <p:cNvSpPr/>
          <p:nvPr/>
        </p:nvSpPr>
        <p:spPr>
          <a:xfrm>
            <a:off x="702365" y="1192695"/>
            <a:ext cx="10724049" cy="1775791"/>
          </a:xfrm>
          <a:prstGeom prst="bevel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dirty="0">
                <a:solidFill>
                  <a:schemeClr val="tx1"/>
                </a:solidFill>
              </a:rPr>
              <a:t>According to Poernomowati (2010:4, one of the special library functions is to publish the secondary and tertiary literature in their main institution, both print and electronic</a:t>
            </a:r>
          </a:p>
        </p:txBody>
      </p:sp>
      <p:sp>
        <p:nvSpPr>
          <p:cNvPr id="4" name="Rectangle: Beveled 3"/>
          <p:cNvSpPr/>
          <p:nvPr/>
        </p:nvSpPr>
        <p:spPr>
          <a:xfrm>
            <a:off x="702364" y="3638953"/>
            <a:ext cx="10724049" cy="1834194"/>
          </a:xfrm>
          <a:prstGeom prst="bevel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dirty="0">
                <a:solidFill>
                  <a:schemeClr val="tx1"/>
                </a:solidFill>
              </a:rPr>
              <a:t>The special library of the Ministry of Education and Culture also can have collaboration with “Ekspedisi Budaya” for publishing literature works such as a journal. </a:t>
            </a:r>
          </a:p>
        </p:txBody>
      </p:sp>
    </p:spTree>
    <p:extLst>
      <p:ext uri="{BB962C8B-B14F-4D97-AF65-F5344CB8AC3E}">
        <p14:creationId xmlns:p14="http://schemas.microsoft.com/office/powerpoint/2010/main" val="141230512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6000" b="1" dirty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</a:t>
            </a:r>
            <a:r>
              <a:rPr lang="en-US" sz="6000" b="1" dirty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r>
              <a:rPr lang="id-ID" sz="6000" b="1" dirty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onstraint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15154"/>
            <a:ext cx="10058400" cy="3931920"/>
          </a:xfrm>
        </p:spPr>
        <p:txBody>
          <a:bodyPr>
            <a:normAutofit/>
          </a:bodyPr>
          <a:lstStyle/>
          <a:p>
            <a:r>
              <a:rPr lang="en-US" sz="2400" dirty="0"/>
              <a:t>T</a:t>
            </a:r>
            <a:r>
              <a:rPr lang="id-ID" sz="2400" dirty="0"/>
              <a:t>his collaboration has not been made by both of </a:t>
            </a:r>
            <a:r>
              <a:rPr lang="en-US" sz="2400" dirty="0"/>
              <a:t>parties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id-ID" sz="2400" dirty="0"/>
              <a:t>“Ekspedisi Budaya” is an internal event of students from Faculty of Humanities of the University of Indonesia.</a:t>
            </a:r>
          </a:p>
        </p:txBody>
      </p:sp>
    </p:spTree>
    <p:extLst>
      <p:ext uri="{BB962C8B-B14F-4D97-AF65-F5344CB8AC3E}">
        <p14:creationId xmlns:p14="http://schemas.microsoft.com/office/powerpoint/2010/main" val="1738390166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Conclusion</a:t>
            </a:r>
            <a:endParaRPr lang="id-ID" sz="6000" b="1" dirty="0">
              <a:ln w="66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sz="2200" dirty="0"/>
              <a:t>Special library as a library which is built by an institution to confront the needs of the environment has another aim in research</a:t>
            </a:r>
            <a:endParaRPr lang="en-US" sz="2200" dirty="0"/>
          </a:p>
          <a:p>
            <a:endParaRPr lang="en-US" sz="2200" dirty="0"/>
          </a:p>
          <a:p>
            <a:r>
              <a:rPr lang="id-ID" sz="2200" dirty="0"/>
              <a:t>The library should have their own research unit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id-ID" sz="2200" dirty="0"/>
              <a:t>“Ekspedisi Budaya" can be one of the references to deliver the program in a library of the Ministry of Education and Culture as a form of collaboration.</a:t>
            </a:r>
          </a:p>
        </p:txBody>
      </p:sp>
    </p:spTree>
    <p:extLst>
      <p:ext uri="{BB962C8B-B14F-4D97-AF65-F5344CB8AC3E}">
        <p14:creationId xmlns:p14="http://schemas.microsoft.com/office/powerpoint/2010/main" val="366181195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28397"/>
          </a:xfrm>
        </p:spPr>
        <p:txBody>
          <a:bodyPr/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Sources</a:t>
            </a:r>
            <a:endParaRPr lang="id-ID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80591"/>
            <a:ext cx="10058400" cy="42990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Book</a:t>
            </a:r>
            <a:endParaRPr lang="id-ID" dirty="0"/>
          </a:p>
          <a:p>
            <a:pPr lvl="0"/>
            <a:r>
              <a:rPr lang="en-US" dirty="0"/>
              <a:t>Malo, M. (1989).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ilmu-ilmu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 di Indonesia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dekade</a:t>
            </a:r>
            <a:r>
              <a:rPr lang="en-US" dirty="0"/>
              <a:t> '80-an. Jakarta: </a:t>
            </a:r>
            <a:r>
              <a:rPr lang="en-US" dirty="0" err="1"/>
              <a:t>Rajawali</a:t>
            </a:r>
            <a:r>
              <a:rPr lang="en-US" dirty="0"/>
              <a:t> Pers.</a:t>
            </a:r>
            <a:endParaRPr lang="id-ID" dirty="0"/>
          </a:p>
          <a:p>
            <a:pPr lvl="0"/>
            <a:r>
              <a:rPr lang="en-US" dirty="0"/>
              <a:t>Robertson, D. A. (2005). Cultural Programming for Libraries Linking </a:t>
            </a:r>
            <a:r>
              <a:rPr lang="en-US" dirty="0" err="1"/>
              <a:t>Libraires</a:t>
            </a:r>
            <a:r>
              <a:rPr lang="en-US" dirty="0"/>
              <a:t>, </a:t>
            </a:r>
            <a:r>
              <a:rPr lang="en-US" dirty="0" err="1"/>
              <a:t>Comunities</a:t>
            </a:r>
            <a:r>
              <a:rPr lang="en-US" dirty="0"/>
              <a:t> and Culture. </a:t>
            </a:r>
            <a:r>
              <a:rPr lang="en-US" dirty="0" err="1"/>
              <a:t>Chhicago</a:t>
            </a:r>
            <a:r>
              <a:rPr lang="en-US" dirty="0"/>
              <a:t>: American Library Association.</a:t>
            </a:r>
            <a:endParaRPr lang="id-ID" dirty="0"/>
          </a:p>
          <a:p>
            <a:pPr marL="0" indent="0">
              <a:buNone/>
            </a:pPr>
            <a:r>
              <a:rPr lang="en-US" dirty="0"/>
              <a:t>World Wide Website</a:t>
            </a:r>
            <a:endParaRPr lang="id-ID" dirty="0"/>
          </a:p>
          <a:p>
            <a:pPr lvl="0"/>
            <a:r>
              <a:rPr lang="en-US" dirty="0"/>
              <a:t>Nature Index. (2017, March 2). Country Outputs. Retrieved from Nature Index: </a:t>
            </a:r>
            <a:r>
              <a:rPr lang="en-US" u="sng" dirty="0">
                <a:hlinkClick r:id="rId2"/>
              </a:rPr>
              <a:t>http://www.natureindex.com/country-outputs/generate/All/global/All/weighted_score</a:t>
            </a:r>
            <a:endParaRPr lang="id-ID" dirty="0"/>
          </a:p>
          <a:p>
            <a:pPr lvl="0"/>
            <a:r>
              <a:rPr lang="en-US" dirty="0" err="1"/>
              <a:t>Perpustakaan</a:t>
            </a:r>
            <a:r>
              <a:rPr lang="en-US" dirty="0"/>
              <a:t> Nasional RI. (2002) </a:t>
            </a:r>
            <a:r>
              <a:rPr lang="en-US" dirty="0" err="1"/>
              <a:t>Standar</a:t>
            </a:r>
            <a:r>
              <a:rPr lang="en-US" dirty="0"/>
              <a:t> </a:t>
            </a:r>
            <a:r>
              <a:rPr lang="en-US" dirty="0" err="1"/>
              <a:t>Perpustakaan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. Jakarta, </a:t>
            </a:r>
            <a:r>
              <a:rPr lang="en-US" dirty="0" err="1"/>
              <a:t>Perpustakaan</a:t>
            </a:r>
            <a:r>
              <a:rPr lang="en-US" dirty="0"/>
              <a:t> Nasional. </a:t>
            </a:r>
            <a:r>
              <a:rPr lang="en-US" u="sng" dirty="0">
                <a:hlinkClick r:id="rId3"/>
              </a:rPr>
              <a:t>http://www.perpusnas.go.id</a:t>
            </a:r>
            <a:r>
              <a:rPr lang="en-US" dirty="0"/>
              <a:t> </a:t>
            </a:r>
            <a:endParaRPr lang="id-ID" dirty="0"/>
          </a:p>
          <a:p>
            <a:pPr lvl="0"/>
            <a:r>
              <a:rPr lang="en-US" dirty="0" err="1"/>
              <a:t>Putri</a:t>
            </a:r>
            <a:r>
              <a:rPr lang="en-US" dirty="0"/>
              <a:t>, R. L. (2017, March 17). </a:t>
            </a:r>
            <a:r>
              <a:rPr lang="en-US" dirty="0" err="1"/>
              <a:t>Pemanfaatan</a:t>
            </a:r>
            <a:r>
              <a:rPr lang="en-US" dirty="0"/>
              <a:t> </a:t>
            </a:r>
            <a:r>
              <a:rPr lang="en-US" dirty="0" err="1"/>
              <a:t>perpustakaan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sarana</a:t>
            </a:r>
            <a:r>
              <a:rPr lang="en-US" dirty="0"/>
              <a:t> </a:t>
            </a:r>
            <a:r>
              <a:rPr lang="en-US" dirty="0" err="1"/>
              <a:t>penelusuran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peserta</a:t>
            </a:r>
            <a:r>
              <a:rPr lang="en-US" dirty="0"/>
              <a:t> </a:t>
            </a:r>
            <a:r>
              <a:rPr lang="en-US" dirty="0" err="1"/>
              <a:t>diklat</a:t>
            </a:r>
            <a:r>
              <a:rPr lang="en-US" dirty="0"/>
              <a:t> di </a:t>
            </a:r>
            <a:r>
              <a:rPr lang="en-US" dirty="0" err="1"/>
              <a:t>Pusdiklat</a:t>
            </a:r>
            <a:r>
              <a:rPr lang="en-US" dirty="0"/>
              <a:t> Mineral </a:t>
            </a:r>
            <a:r>
              <a:rPr lang="en-US" dirty="0" err="1"/>
              <a:t>dan</a:t>
            </a:r>
            <a:r>
              <a:rPr lang="en-US" dirty="0"/>
              <a:t> Batubara Bandung. Retrieved from </a:t>
            </a:r>
            <a:r>
              <a:rPr lang="en-US" dirty="0" err="1"/>
              <a:t>Repositori</a:t>
            </a:r>
            <a:r>
              <a:rPr lang="en-US" dirty="0"/>
              <a:t> UPI: http://www.repository.upi.edu/89/</a:t>
            </a:r>
            <a:endParaRPr lang="id-ID" dirty="0"/>
          </a:p>
          <a:p>
            <a:pPr lvl="0"/>
            <a:r>
              <a:rPr lang="en-US" dirty="0" err="1"/>
              <a:t>Slameto</a:t>
            </a:r>
            <a:r>
              <a:rPr lang="en-US" dirty="0"/>
              <a:t>. (2016, December 29). </a:t>
            </a:r>
            <a:r>
              <a:rPr lang="en-US" dirty="0" err="1"/>
              <a:t>Membangun</a:t>
            </a:r>
            <a:r>
              <a:rPr lang="en-US" dirty="0"/>
              <a:t> </a:t>
            </a:r>
            <a:r>
              <a:rPr lang="en-US" dirty="0" err="1"/>
              <a:t>Budaya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. Retrieved from </a:t>
            </a:r>
            <a:r>
              <a:rPr lang="en-US" dirty="0" err="1"/>
              <a:t>elib</a:t>
            </a:r>
            <a:r>
              <a:rPr lang="en-US" dirty="0"/>
              <a:t> </a:t>
            </a:r>
            <a:r>
              <a:rPr lang="en-US" dirty="0" err="1"/>
              <a:t>Unikom</a:t>
            </a:r>
            <a:r>
              <a:rPr lang="en-US" dirty="0"/>
              <a:t>: elib.unikom.ac.id</a:t>
            </a:r>
            <a:endParaRPr lang="id-ID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8950931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410" y="1974574"/>
            <a:ext cx="10369826" cy="2292490"/>
          </a:xfrm>
        </p:spPr>
        <p:txBody>
          <a:bodyPr>
            <a:no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French Script MT" panose="03020402040607040605" pitchFamily="66" charset="0"/>
              </a:rPr>
              <a:t>Thank You</a:t>
            </a:r>
            <a:endParaRPr lang="id-ID" sz="1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534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7165"/>
            <a:ext cx="10515600" cy="5169798"/>
          </a:xfrm>
        </p:spPr>
        <p:txBody>
          <a:bodyPr/>
          <a:lstStyle/>
          <a:p>
            <a:r>
              <a:rPr lang="id-ID" sz="2400" dirty="0"/>
              <a:t>International survey on the number of publications research showed that Indonesia was in the number 58 of 163 countries.</a:t>
            </a: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r>
              <a:rPr lang="id-ID" sz="2400" dirty="0"/>
              <a:t> </a:t>
            </a:r>
            <a:r>
              <a:rPr lang="en-US" sz="2400" dirty="0"/>
              <a:t>Is </a:t>
            </a:r>
            <a:r>
              <a:rPr lang="id-ID" sz="2400" dirty="0"/>
              <a:t>still far from the other Asian countries such as Japan (5), India (13), Singapore (17), and Thailand (43). 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Source: </a:t>
            </a:r>
            <a:r>
              <a:rPr lang="id-ID" u="sng" dirty="0">
                <a:hlinkClick r:id="rId2"/>
              </a:rPr>
              <a:t>http://www.natureindex.com/country-outputs/generate/All/global/All/weighted_score</a:t>
            </a:r>
            <a:r>
              <a:rPr lang="en-US" u="sng" dirty="0"/>
              <a:t>,</a:t>
            </a:r>
            <a:r>
              <a:rPr lang="en-US" dirty="0"/>
              <a:t> December 2016</a:t>
            </a:r>
          </a:p>
        </p:txBody>
      </p:sp>
    </p:spTree>
    <p:extLst>
      <p:ext uri="{BB962C8B-B14F-4D97-AF65-F5344CB8AC3E}">
        <p14:creationId xmlns:p14="http://schemas.microsoft.com/office/powerpoint/2010/main" val="2582204585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5" y="891514"/>
            <a:ext cx="11221279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id-ID" sz="4400" b="1" dirty="0">
                <a:ln w="66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everal factors that affect to low productivity in research:</a:t>
            </a:r>
            <a:br>
              <a:rPr lang="id-ID" dirty="0"/>
            </a:br>
            <a:endParaRPr lang="id-ID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53365111"/>
              </p:ext>
            </p:extLst>
          </p:nvPr>
        </p:nvGraphicFramePr>
        <p:xfrm>
          <a:off x="2054086" y="2372138"/>
          <a:ext cx="8123583" cy="3843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6529680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178" y="956220"/>
            <a:ext cx="10515600" cy="5064273"/>
          </a:xfrm>
        </p:spPr>
        <p:txBody>
          <a:bodyPr>
            <a:normAutofit/>
          </a:bodyPr>
          <a:lstStyle/>
          <a:p>
            <a:r>
              <a:rPr lang="id-ID" sz="2400" dirty="0"/>
              <a:t>Ministry of Education and Culture is an institution that conducting the affairs in the field of education as well and the management of culture in Indonesia.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id-ID" sz="2400" dirty="0"/>
              <a:t>Ministry of Education and Cultural has an important role to improve the interest of research.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id-ID" sz="2400" dirty="0"/>
              <a:t>One of many ways is through the cultural program which hosted by special library.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0274551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348" y="604265"/>
            <a:ext cx="11251096" cy="960919"/>
          </a:xfrm>
        </p:spPr>
        <p:txBody>
          <a:bodyPr>
            <a:normAutofit/>
          </a:bodyPr>
          <a:lstStyle/>
          <a:p>
            <a:r>
              <a:rPr lang="id-ID" sz="3600" b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Ministry of Education and Culture</a:t>
            </a:r>
            <a:r>
              <a:rPr lang="en-US" sz="3600" b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Special Library</a:t>
            </a:r>
            <a:endParaRPr lang="id-ID" sz="3600" b="1" dirty="0">
              <a:ln w="22225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76" y="1945402"/>
            <a:ext cx="4639516" cy="278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08" y="1945402"/>
            <a:ext cx="4639516" cy="278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65469" y="4920116"/>
            <a:ext cx="3751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outside of Ministry of Education and Culture Special Library </a:t>
            </a:r>
            <a:endParaRPr lang="id-ID" dirty="0"/>
          </a:p>
        </p:txBody>
      </p:sp>
      <p:sp>
        <p:nvSpPr>
          <p:cNvPr id="13" name="TextBox 12"/>
          <p:cNvSpPr txBox="1"/>
          <p:nvPr/>
        </p:nvSpPr>
        <p:spPr>
          <a:xfrm>
            <a:off x="596348" y="6034451"/>
            <a:ext cx="508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Doc: personal</a:t>
            </a:r>
            <a:endParaRPr lang="id-ID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828035" y="4901388"/>
            <a:ext cx="3751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atmosphere in the Ministry of Education and Culture Special Library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4180989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3" y="896257"/>
            <a:ext cx="4810793" cy="288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39" y="848141"/>
            <a:ext cx="4810791" cy="288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6348" y="6034451"/>
            <a:ext cx="508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Doc: personal</a:t>
            </a:r>
            <a:endParaRPr lang="id-ID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65468" y="4223615"/>
            <a:ext cx="3751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Reading room and collection of Ministry of Education and Culture Special Library </a:t>
            </a:r>
            <a:endParaRPr lang="id-ID" dirty="0"/>
          </a:p>
        </p:txBody>
      </p:sp>
      <p:sp>
        <p:nvSpPr>
          <p:cNvPr id="9" name="TextBox 8"/>
          <p:cNvSpPr txBox="1"/>
          <p:nvPr/>
        </p:nvSpPr>
        <p:spPr>
          <a:xfrm>
            <a:off x="7006023" y="4223615"/>
            <a:ext cx="3751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Reading room and collection of Ministry of Education and Culture Special Library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90773685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Ekspedisi</a:t>
            </a:r>
            <a:r>
              <a:rPr lang="en-US" sz="4000" b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Budaya</a:t>
            </a:r>
            <a:r>
              <a:rPr lang="en-US" sz="4000" b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 (Cultural Expedition)</a:t>
            </a:r>
            <a:endParaRPr lang="id-ID" sz="4000" b="1" dirty="0">
              <a:ln w="22225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500685"/>
            <a:ext cx="10058400" cy="3931920"/>
          </a:xfrm>
        </p:spPr>
        <p:txBody>
          <a:bodyPr>
            <a:normAutofit/>
          </a:bodyPr>
          <a:lstStyle/>
          <a:p>
            <a:r>
              <a:rPr lang="en-US" sz="2400" dirty="0"/>
              <a:t>E</a:t>
            </a:r>
            <a:r>
              <a:rPr lang="id-ID" sz="2400" dirty="0"/>
              <a:t>vent of cultural studies which is hosted by Faculty of Humanities of the University of Indonesia.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To </a:t>
            </a:r>
            <a:r>
              <a:rPr lang="id-ID" sz="2400" dirty="0"/>
              <a:t>improve the interest of students toward science-based research and build concern of society and academia toward the culture of Indonesia.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3554298917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8" y="780068"/>
            <a:ext cx="2401696" cy="361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93" y="1039840"/>
            <a:ext cx="4644736" cy="309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98860" y="1401197"/>
            <a:ext cx="3699163" cy="245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44402" y="6034451"/>
            <a:ext cx="508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 to: </a:t>
            </a:r>
            <a:r>
              <a:rPr lang="en-US" i="1" dirty="0" err="1"/>
              <a:t>Ekspedisi</a:t>
            </a:r>
            <a:r>
              <a:rPr lang="en-US" i="1" dirty="0"/>
              <a:t> </a:t>
            </a:r>
            <a:r>
              <a:rPr lang="en-US" i="1" dirty="0" err="1"/>
              <a:t>Budaya</a:t>
            </a:r>
            <a:r>
              <a:rPr lang="en-US" i="1"/>
              <a:t> </a:t>
            </a:r>
            <a:r>
              <a:rPr lang="en-US"/>
              <a:t>Committee</a:t>
            </a:r>
            <a:endParaRPr lang="id-ID" dirty="0"/>
          </a:p>
        </p:txBody>
      </p:sp>
      <p:sp>
        <p:nvSpPr>
          <p:cNvPr id="8" name="TextBox 7"/>
          <p:cNvSpPr txBox="1"/>
          <p:nvPr/>
        </p:nvSpPr>
        <p:spPr>
          <a:xfrm>
            <a:off x="687450" y="4698832"/>
            <a:ext cx="291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Citizens of </a:t>
            </a:r>
            <a:r>
              <a:rPr lang="en-US" dirty="0" err="1"/>
              <a:t>Cisungsang</a:t>
            </a:r>
            <a:r>
              <a:rPr lang="en-US" dirty="0"/>
              <a:t> are preparing food</a:t>
            </a:r>
            <a:endParaRPr lang="id-ID" dirty="0"/>
          </a:p>
        </p:txBody>
      </p:sp>
      <p:sp>
        <p:nvSpPr>
          <p:cNvPr id="11" name="TextBox 10"/>
          <p:cNvSpPr txBox="1"/>
          <p:nvPr/>
        </p:nvSpPr>
        <p:spPr>
          <a:xfrm>
            <a:off x="4465978" y="4687408"/>
            <a:ext cx="291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Citizens of </a:t>
            </a:r>
            <a:r>
              <a:rPr lang="en-US" dirty="0" err="1"/>
              <a:t>Cisungsang</a:t>
            </a:r>
            <a:endParaRPr lang="id-ID" dirty="0"/>
          </a:p>
        </p:txBody>
      </p:sp>
      <p:sp>
        <p:nvSpPr>
          <p:cNvPr id="12" name="TextBox 11"/>
          <p:cNvSpPr txBox="1"/>
          <p:nvPr/>
        </p:nvSpPr>
        <p:spPr>
          <a:xfrm>
            <a:off x="8692281" y="4687408"/>
            <a:ext cx="291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Rice barn or </a:t>
            </a:r>
            <a:r>
              <a:rPr lang="en-US" i="1" dirty="0" err="1"/>
              <a:t>Leuit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1693049477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0" y="874643"/>
            <a:ext cx="4876332" cy="323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63" y="874643"/>
            <a:ext cx="5033605" cy="335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6348" y="6034451"/>
            <a:ext cx="508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 to: </a:t>
            </a:r>
            <a:r>
              <a:rPr lang="en-US" i="1" dirty="0" err="1"/>
              <a:t>Ekspedisi</a:t>
            </a:r>
            <a:r>
              <a:rPr lang="en-US" i="1" dirty="0"/>
              <a:t> </a:t>
            </a:r>
            <a:r>
              <a:rPr lang="en-US" i="1" dirty="0" err="1"/>
              <a:t>Budaya</a:t>
            </a:r>
            <a:r>
              <a:rPr lang="en-US" i="1" dirty="0"/>
              <a:t> </a:t>
            </a:r>
            <a:r>
              <a:rPr lang="en-US" dirty="0"/>
              <a:t>Committee</a:t>
            </a:r>
            <a:endParaRPr lang="id-ID" dirty="0"/>
          </a:p>
        </p:txBody>
      </p:sp>
      <p:sp>
        <p:nvSpPr>
          <p:cNvPr id="8" name="TextBox 7"/>
          <p:cNvSpPr txBox="1"/>
          <p:nvPr/>
        </p:nvSpPr>
        <p:spPr>
          <a:xfrm>
            <a:off x="7330105" y="4413088"/>
            <a:ext cx="291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Researchers and community leaders in </a:t>
            </a:r>
            <a:r>
              <a:rPr lang="en-US" dirty="0" err="1"/>
              <a:t>Cisungsang</a:t>
            </a:r>
            <a:r>
              <a:rPr lang="en-US" dirty="0"/>
              <a:t> are in discussion</a:t>
            </a:r>
            <a:endParaRPr lang="id-ID" dirty="0"/>
          </a:p>
        </p:txBody>
      </p:sp>
      <p:sp>
        <p:nvSpPr>
          <p:cNvPr id="10" name="TextBox 9"/>
          <p:cNvSpPr txBox="1"/>
          <p:nvPr/>
        </p:nvSpPr>
        <p:spPr>
          <a:xfrm>
            <a:off x="1791886" y="4413088"/>
            <a:ext cx="291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Rice barn or </a:t>
            </a:r>
            <a:r>
              <a:rPr lang="en-US" i="1" dirty="0" err="1"/>
              <a:t>Leuit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1478994962"/>
      </p:ext>
    </p:extLst>
  </p:cSld>
  <p:clrMapOvr>
    <a:masterClrMapping/>
  </p:clrMapOvr>
  <p:transition spd="slow">
    <p:comb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1566</TotalTime>
  <Words>828</Words>
  <Application>Microsoft Office PowerPoint</Application>
  <PresentationFormat>Widescreen</PresentationFormat>
  <Paragraphs>74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Century Gothic</vt:lpstr>
      <vt:lpstr>French Script MT</vt:lpstr>
      <vt:lpstr>Garamond</vt:lpstr>
      <vt:lpstr>Savon</vt:lpstr>
      <vt:lpstr>“Ekspedisi Budaya” as a Program in the Special Library of Ministry of Education and Culture to Improve Research Productivity in Indonesia </vt:lpstr>
      <vt:lpstr>PowerPoint Presentation</vt:lpstr>
      <vt:lpstr>Several factors that affect to low productivity in research: </vt:lpstr>
      <vt:lpstr>PowerPoint Presentation</vt:lpstr>
      <vt:lpstr>Ministry of Education and Culture Special Library</vt:lpstr>
      <vt:lpstr>PowerPoint Presentation</vt:lpstr>
      <vt:lpstr>Ekspedisi Budaya (Cultural Expedition)</vt:lpstr>
      <vt:lpstr>PowerPoint Presentation</vt:lpstr>
      <vt:lpstr>PowerPoint Presentation</vt:lpstr>
      <vt:lpstr>PowerPoint Presentation</vt:lpstr>
      <vt:lpstr>PowerPoint Presentation</vt:lpstr>
      <vt:lpstr>Role of Special Library</vt:lpstr>
      <vt:lpstr>PowerPoint Presentation</vt:lpstr>
      <vt:lpstr>PowerPoint Presentation</vt:lpstr>
      <vt:lpstr>A Constraint</vt:lpstr>
      <vt:lpstr>Conclusion</vt:lpstr>
      <vt:lpstr>Sources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“Ekspedisi Budaya” as a Program in the Special Library of Ministry of Education and Culture to Improve Research Productivity in Indonesia</dc:title>
  <dc:creator>User</dc:creator>
  <cp:lastModifiedBy>User</cp:lastModifiedBy>
  <cp:revision>49</cp:revision>
  <dcterms:created xsi:type="dcterms:W3CDTF">2017-05-02T16:40:54Z</dcterms:created>
  <dcterms:modified xsi:type="dcterms:W3CDTF">2017-05-07T05:19:21Z</dcterms:modified>
</cp:coreProperties>
</file>