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257" r:id="rId3"/>
    <p:sldId id="258" r:id="rId4"/>
    <p:sldId id="354" r:id="rId5"/>
    <p:sldId id="275" r:id="rId6"/>
    <p:sldId id="277" r:id="rId7"/>
    <p:sldId id="278" r:id="rId8"/>
    <p:sldId id="279" r:id="rId9"/>
    <p:sldId id="280" r:id="rId10"/>
    <p:sldId id="281" r:id="rId11"/>
    <p:sldId id="282" r:id="rId12"/>
    <p:sldId id="283" r:id="rId13"/>
    <p:sldId id="284" r:id="rId14"/>
    <p:sldId id="285" r:id="rId15"/>
    <p:sldId id="287" r:id="rId16"/>
    <p:sldId id="288" r:id="rId17"/>
    <p:sldId id="289" r:id="rId18"/>
    <p:sldId id="290" r:id="rId19"/>
    <p:sldId id="292" r:id="rId20"/>
    <p:sldId id="293" r:id="rId21"/>
    <p:sldId id="294"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56" r:id="rId35"/>
    <p:sldId id="357" r:id="rId36"/>
    <p:sldId id="316" r:id="rId37"/>
    <p:sldId id="317" r:id="rId38"/>
    <p:sldId id="318" r:id="rId39"/>
    <p:sldId id="319" r:id="rId40"/>
    <p:sldId id="321" r:id="rId41"/>
    <p:sldId id="320" r:id="rId42"/>
    <p:sldId id="322" r:id="rId43"/>
    <p:sldId id="323" r:id="rId44"/>
    <p:sldId id="324" r:id="rId45"/>
    <p:sldId id="325" r:id="rId46"/>
    <p:sldId id="326" r:id="rId47"/>
    <p:sldId id="328" r:id="rId48"/>
    <p:sldId id="327" r:id="rId49"/>
    <p:sldId id="329" r:id="rId50"/>
    <p:sldId id="330" r:id="rId51"/>
    <p:sldId id="331" r:id="rId52"/>
    <p:sldId id="332" r:id="rId53"/>
    <p:sldId id="333" r:id="rId54"/>
    <p:sldId id="334" r:id="rId55"/>
    <p:sldId id="335" r:id="rId56"/>
    <p:sldId id="336" r:id="rId57"/>
    <p:sldId id="337" r:id="rId58"/>
    <p:sldId id="338" r:id="rId59"/>
    <p:sldId id="339" r:id="rId60"/>
    <p:sldId id="340" r:id="rId61"/>
    <p:sldId id="341" r:id="rId62"/>
    <p:sldId id="342" r:id="rId63"/>
    <p:sldId id="343" r:id="rId64"/>
    <p:sldId id="344" r:id="rId65"/>
    <p:sldId id="345" r:id="rId66"/>
    <p:sldId id="346" r:id="rId67"/>
    <p:sldId id="347" r:id="rId68"/>
    <p:sldId id="348" r:id="rId69"/>
    <p:sldId id="352" r:id="rId70"/>
    <p:sldId id="353"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1446"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F70CF6-311B-449E-AF26-9BF85CD0450D}" type="datetimeFigureOut">
              <a:rPr lang="en-US" smtClean="0"/>
              <a:pPr/>
              <a:t>5/3/2017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E7B1D9-5A41-464B-99E3-029CB6E2639B}" type="slidenum">
              <a:rPr lang="en-US" smtClean="0"/>
              <a:pPr/>
              <a:t>‹#›</a:t>
            </a:fld>
            <a:endParaRPr lang="en-US"/>
          </a:p>
        </p:txBody>
      </p:sp>
    </p:spTree>
    <p:extLst>
      <p:ext uri="{BB962C8B-B14F-4D97-AF65-F5344CB8AC3E}">
        <p14:creationId xmlns:p14="http://schemas.microsoft.com/office/powerpoint/2010/main" val="3669386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en.wikipedia.org/wiki/International_Organization_for_Standardization"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en.wikipedia.org/wiki/Library_computer_system" TargetMode="External"/><Relationship Id="rId4" Type="http://schemas.openxmlformats.org/officeDocument/2006/relationships/hyperlink" Target="http://en.wikipedia.org/wiki/RFID"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defTabSz="900416"/>
            <a:fld id="{0DD4B268-6D02-471B-97F4-F5EADF5C5D7E}" type="slidenum">
              <a:rPr lang="en-US"/>
              <a:pPr defTabSz="900416"/>
              <a:t>5</a:t>
            </a:fld>
            <a:endParaRPr lang="en-US" dirty="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r>
              <a:rPr lang="en-US" b="1" smtClean="0"/>
              <a:t>Low frequency (LF) Tags</a:t>
            </a:r>
            <a:r>
              <a:rPr lang="en-US" smtClean="0"/>
              <a:t> perform well affixed to virtually any surface, with data storage capability up to 2048-bit read-write memory.</a:t>
            </a:r>
          </a:p>
          <a:p>
            <a:r>
              <a:rPr lang="en-US" b="1" smtClean="0"/>
              <a:t>High frequency (HF) Tags</a:t>
            </a:r>
            <a:r>
              <a:rPr lang="en-US" smtClean="0"/>
              <a:t> offer anti-collision technology for faster data processing, larger memory storage, and improved read ranges. HF IN Tag devices are available with up to 1 kbit EEPROM or 8 kilobyte FRAM - the highest memory possible in an ISO 15693 compliant tag. FRAM tags are radiation resistant to survive Gamma sterilization and offer an exceptional speed with up to 10 billion write cycles.</a:t>
            </a:r>
          </a:p>
          <a:p>
            <a:r>
              <a:rPr lang="en-US" b="1" smtClean="0"/>
              <a:t>UHF IN Tag Tags</a:t>
            </a:r>
            <a:r>
              <a:rPr lang="en-US" smtClean="0"/>
              <a:t> are compatible with international standards, and can be read from up to 9.8 ft (3 m). Entire pallets of individual containers or equipment can be identified and item level status updated as articles roll through distribution and receiving points. On Metal tag versions guarantee excellent performance when mounted on metallic surfaces.</a:t>
            </a:r>
          </a:p>
          <a:p>
            <a:endParaRPr lang="en-IN" smtClean="0"/>
          </a:p>
        </p:txBody>
      </p:sp>
    </p:spTree>
    <p:extLst>
      <p:ext uri="{BB962C8B-B14F-4D97-AF65-F5344CB8AC3E}">
        <p14:creationId xmlns:p14="http://schemas.microsoft.com/office/powerpoint/2010/main" val="4157710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C27C2023-D6A1-4B2E-8839-20248ED9034B}" type="slidenum">
              <a:rPr lang="en-US"/>
              <a:pPr/>
              <a:t>15</a:t>
            </a:fld>
            <a:endParaRPr lang="en-US"/>
          </a:p>
        </p:txBody>
      </p:sp>
      <p:sp>
        <p:nvSpPr>
          <p:cNvPr id="65539" name="Rectangle 2"/>
          <p:cNvSpPr>
            <a:spLocks noGrp="1" noRot="1" noChangeAspect="1" noChangeArrowheads="1" noTextEdit="1"/>
          </p:cNvSpPr>
          <p:nvPr>
            <p:ph type="sldImg"/>
          </p:nvPr>
        </p:nvSpPr>
        <p:spPr>
          <a:xfrm>
            <a:off x="1144588" y="687388"/>
            <a:ext cx="4570412" cy="3429000"/>
          </a:xfrm>
          <a:ln/>
        </p:spPr>
      </p:sp>
      <p:sp>
        <p:nvSpPr>
          <p:cNvPr id="65540" name="Rectangle 3"/>
          <p:cNvSpPr>
            <a:spLocks noGrp="1" noChangeArrowheads="1"/>
          </p:cNvSpPr>
          <p:nvPr>
            <p:ph type="body" idx="1"/>
          </p:nvPr>
        </p:nvSpPr>
        <p:spPr>
          <a:noFill/>
          <a:ln/>
        </p:spPr>
        <p:txBody>
          <a:bodyPr/>
          <a:lstStyle/>
          <a:p>
            <a:pPr eaLnBrk="1" hangingPunct="1"/>
            <a:r>
              <a:rPr lang="en-IN" smtClean="0"/>
              <a:t>Only relevant Icons may be given to facilitate the users</a:t>
            </a:r>
          </a:p>
        </p:txBody>
      </p:sp>
    </p:spTree>
    <p:extLst>
      <p:ext uri="{BB962C8B-B14F-4D97-AF65-F5344CB8AC3E}">
        <p14:creationId xmlns:p14="http://schemas.microsoft.com/office/powerpoint/2010/main" val="1643904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177104C4-E148-4A0F-93FC-B42DDDA85D1D}" type="slidenum">
              <a:rPr lang="en-US"/>
              <a:pPr/>
              <a:t>16</a:t>
            </a:fld>
            <a:endParaRPr lang="en-US"/>
          </a:p>
        </p:txBody>
      </p:sp>
      <p:sp>
        <p:nvSpPr>
          <p:cNvPr id="67587" name="Rectangle 2"/>
          <p:cNvSpPr>
            <a:spLocks noGrp="1" noRot="1" noChangeAspect="1" noChangeArrowheads="1" noTextEdit="1"/>
          </p:cNvSpPr>
          <p:nvPr>
            <p:ph type="sldImg"/>
          </p:nvPr>
        </p:nvSpPr>
        <p:spPr>
          <a:xfrm>
            <a:off x="1144588" y="687388"/>
            <a:ext cx="4570412" cy="3429000"/>
          </a:xfrm>
          <a:ln/>
        </p:spPr>
      </p:sp>
      <p:sp>
        <p:nvSpPr>
          <p:cNvPr id="67588" name="Rectangle 3"/>
          <p:cNvSpPr>
            <a:spLocks noGrp="1" noChangeArrowheads="1"/>
          </p:cNvSpPr>
          <p:nvPr>
            <p:ph type="body" idx="1"/>
          </p:nvPr>
        </p:nvSpPr>
        <p:spPr>
          <a:noFill/>
          <a:ln/>
        </p:spPr>
        <p:txBody>
          <a:bodyPr/>
          <a:lstStyle/>
          <a:p>
            <a:pPr eaLnBrk="1" hangingPunct="1"/>
            <a:r>
              <a:rPr lang="en-IN" smtClean="0"/>
              <a:t>U can print the receipts of Issue or Return to double sure urself</a:t>
            </a:r>
          </a:p>
        </p:txBody>
      </p:sp>
    </p:spTree>
    <p:extLst>
      <p:ext uri="{BB962C8B-B14F-4D97-AF65-F5344CB8AC3E}">
        <p14:creationId xmlns:p14="http://schemas.microsoft.com/office/powerpoint/2010/main" val="3807090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FED5061-9544-4857-B1A1-F5BAAC31C1B4}" type="slidenum">
              <a:rPr lang="en-US"/>
              <a:pPr/>
              <a:t>17</a:t>
            </a:fld>
            <a:endParaRPr lang="en-US"/>
          </a:p>
        </p:txBody>
      </p:sp>
      <p:sp>
        <p:nvSpPr>
          <p:cNvPr id="69635" name="Rectangle 2"/>
          <p:cNvSpPr>
            <a:spLocks noGrp="1" noRot="1" noChangeAspect="1" noChangeArrowheads="1" noTextEdit="1"/>
          </p:cNvSpPr>
          <p:nvPr>
            <p:ph type="sldImg"/>
          </p:nvPr>
        </p:nvSpPr>
        <p:spPr>
          <a:xfrm>
            <a:off x="1144588" y="687388"/>
            <a:ext cx="4570412" cy="3429000"/>
          </a:xfrm>
          <a:ln/>
        </p:spPr>
      </p:sp>
      <p:sp>
        <p:nvSpPr>
          <p:cNvPr id="69636" name="Rectangle 3"/>
          <p:cNvSpPr>
            <a:spLocks noGrp="1" noChangeArrowheads="1"/>
          </p:cNvSpPr>
          <p:nvPr>
            <p:ph type="body" idx="1"/>
          </p:nvPr>
        </p:nvSpPr>
        <p:spPr>
          <a:noFill/>
          <a:ln/>
        </p:spPr>
        <p:txBody>
          <a:bodyPr/>
          <a:lstStyle/>
          <a:p>
            <a:pPr eaLnBrk="1" hangingPunct="1"/>
            <a:endParaRPr lang="en-IN" smtClean="0"/>
          </a:p>
        </p:txBody>
      </p:sp>
    </p:spTree>
    <p:extLst>
      <p:ext uri="{BB962C8B-B14F-4D97-AF65-F5344CB8AC3E}">
        <p14:creationId xmlns:p14="http://schemas.microsoft.com/office/powerpoint/2010/main" val="1618704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06CD1C6-E4A8-4087-9971-553FCD69C2AB}" type="slidenum">
              <a:rPr lang="en-US"/>
              <a:pPr/>
              <a:t>18</a:t>
            </a:fld>
            <a:endParaRPr lang="en-US"/>
          </a:p>
        </p:txBody>
      </p:sp>
      <p:sp>
        <p:nvSpPr>
          <p:cNvPr id="71683" name="Rectangle 2"/>
          <p:cNvSpPr>
            <a:spLocks noGrp="1" noRot="1" noChangeAspect="1" noChangeArrowheads="1" noTextEdit="1"/>
          </p:cNvSpPr>
          <p:nvPr>
            <p:ph type="sldImg"/>
          </p:nvPr>
        </p:nvSpPr>
        <p:spPr>
          <a:xfrm>
            <a:off x="1144588" y="687388"/>
            <a:ext cx="4570412" cy="3429000"/>
          </a:xfrm>
          <a:ln/>
        </p:spPr>
      </p:sp>
      <p:sp>
        <p:nvSpPr>
          <p:cNvPr id="71684" name="Rectangle 3"/>
          <p:cNvSpPr>
            <a:spLocks noGrp="1" noChangeArrowheads="1"/>
          </p:cNvSpPr>
          <p:nvPr>
            <p:ph type="body" idx="1"/>
          </p:nvPr>
        </p:nvSpPr>
        <p:spPr>
          <a:noFill/>
          <a:ln/>
        </p:spPr>
        <p:txBody>
          <a:bodyPr/>
          <a:lstStyle/>
          <a:p>
            <a:pPr eaLnBrk="1" hangingPunct="1"/>
            <a:endParaRPr lang="en-IN" smtClean="0"/>
          </a:p>
        </p:txBody>
      </p:sp>
    </p:spTree>
    <p:extLst>
      <p:ext uri="{BB962C8B-B14F-4D97-AF65-F5344CB8AC3E}">
        <p14:creationId xmlns:p14="http://schemas.microsoft.com/office/powerpoint/2010/main" val="3538838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r>
              <a:rPr lang="en-IN" smtClean="0"/>
              <a:t>Working Cornell ID vs IIT Delhi ID</a:t>
            </a:r>
          </a:p>
        </p:txBody>
      </p:sp>
    </p:spTree>
    <p:extLst>
      <p:ext uri="{BB962C8B-B14F-4D97-AF65-F5344CB8AC3E}">
        <p14:creationId xmlns:p14="http://schemas.microsoft.com/office/powerpoint/2010/main" val="1519482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pPr defTabSz="900416"/>
            <a:fld id="{ED9AA528-3B5C-430F-93EA-73CE6FE1BED4}" type="slidenum">
              <a:rPr lang="en-US"/>
              <a:pPr defTabSz="900416"/>
              <a:t>20</a:t>
            </a:fld>
            <a:endParaRPr lang="en-US" dirty="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endParaRPr lang="en-IN" smtClean="0"/>
          </a:p>
        </p:txBody>
      </p:sp>
    </p:spTree>
    <p:extLst>
      <p:ext uri="{BB962C8B-B14F-4D97-AF65-F5344CB8AC3E}">
        <p14:creationId xmlns:p14="http://schemas.microsoft.com/office/powerpoint/2010/main" val="501572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defTabSz="900416"/>
            <a:fld id="{09CA5F89-52DF-4627-A7B7-86CEA19DD6F7}" type="slidenum">
              <a:rPr lang="en-US"/>
              <a:pPr defTabSz="900416"/>
              <a:t>21</a:t>
            </a:fld>
            <a:endParaRPr lang="en-US" dirty="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en-IN" smtClean="0"/>
          </a:p>
        </p:txBody>
      </p:sp>
    </p:spTree>
    <p:extLst>
      <p:ext uri="{BB962C8B-B14F-4D97-AF65-F5344CB8AC3E}">
        <p14:creationId xmlns:p14="http://schemas.microsoft.com/office/powerpoint/2010/main" val="2138341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pPr defTabSz="900416"/>
            <a:fld id="{67384AD9-37DD-467C-8C42-78CF8C06D572}" type="slidenum">
              <a:rPr lang="en-US"/>
              <a:pPr defTabSz="900416"/>
              <a:t>22</a:t>
            </a:fld>
            <a:endParaRPr lang="en-US" dirty="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r>
              <a:rPr lang="en-IN" smtClean="0"/>
              <a:t>This is the most important component while migrating from Commercial software to an Open Source as the commercial people do not support in providing server integration layer</a:t>
            </a:r>
          </a:p>
        </p:txBody>
      </p:sp>
    </p:spTree>
    <p:extLst>
      <p:ext uri="{BB962C8B-B14F-4D97-AF65-F5344CB8AC3E}">
        <p14:creationId xmlns:p14="http://schemas.microsoft.com/office/powerpoint/2010/main" val="2878189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pPr defTabSz="900416"/>
            <a:fld id="{9154D16A-8AC5-4202-8ABC-B8729543FDE5}" type="slidenum">
              <a:rPr lang="en-US"/>
              <a:pPr defTabSz="900416"/>
              <a:t>23</a:t>
            </a:fld>
            <a:endParaRPr lang="en-US" dirty="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endParaRPr lang="en-IN" smtClean="0"/>
          </a:p>
        </p:txBody>
      </p:sp>
    </p:spTree>
    <p:extLst>
      <p:ext uri="{BB962C8B-B14F-4D97-AF65-F5344CB8AC3E}">
        <p14:creationId xmlns:p14="http://schemas.microsoft.com/office/powerpoint/2010/main" val="749716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pPr defTabSz="900416"/>
            <a:fld id="{7F6AD370-0258-4369-ACC9-ACAD28DF8F93}" type="slidenum">
              <a:rPr lang="en-US"/>
              <a:pPr defTabSz="900416"/>
              <a:t>24</a:t>
            </a:fld>
            <a:endParaRPr lang="en-US" dirty="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en-IN" smtClean="0"/>
          </a:p>
        </p:txBody>
      </p:sp>
    </p:spTree>
    <p:extLst>
      <p:ext uri="{BB962C8B-B14F-4D97-AF65-F5344CB8AC3E}">
        <p14:creationId xmlns:p14="http://schemas.microsoft.com/office/powerpoint/2010/main" val="3302695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smtClean="0"/>
          </a:p>
        </p:txBody>
      </p:sp>
      <p:sp>
        <p:nvSpPr>
          <p:cNvPr id="4" name="Footer Placeholder 3"/>
          <p:cNvSpPr>
            <a:spLocks noGrp="1"/>
          </p:cNvSpPr>
          <p:nvPr>
            <p:ph type="ftr" sz="quarter" idx="4"/>
          </p:nvPr>
        </p:nvSpPr>
        <p:spPr/>
        <p:txBody>
          <a:bodyPr/>
          <a:lstStyle/>
          <a:p>
            <a:pPr>
              <a:defRPr/>
            </a:pPr>
            <a:endParaRPr lang="en-US"/>
          </a:p>
        </p:txBody>
      </p:sp>
      <p:sp>
        <p:nvSpPr>
          <p:cNvPr id="46085" name="Slide Number Placeholder 4"/>
          <p:cNvSpPr>
            <a:spLocks noGrp="1"/>
          </p:cNvSpPr>
          <p:nvPr>
            <p:ph type="sldNum" sz="quarter" idx="5"/>
          </p:nvPr>
        </p:nvSpPr>
        <p:spPr>
          <a:noFill/>
        </p:spPr>
        <p:txBody>
          <a:bodyPr/>
          <a:lstStyle/>
          <a:p>
            <a:fld id="{0A4E512E-146D-45E1-83BF-EBC95F498B1E}" type="slidenum">
              <a:rPr lang="en-US"/>
              <a:pPr/>
              <a:t>6</a:t>
            </a:fld>
            <a:endParaRPr lang="en-US"/>
          </a:p>
        </p:txBody>
      </p:sp>
    </p:spTree>
    <p:extLst>
      <p:ext uri="{BB962C8B-B14F-4D97-AF65-F5344CB8AC3E}">
        <p14:creationId xmlns:p14="http://schemas.microsoft.com/office/powerpoint/2010/main" val="2950696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pPr defTabSz="900416"/>
            <a:fld id="{132EF259-4D6B-46A4-94F4-B9864400B0BA}" type="slidenum">
              <a:rPr lang="en-US"/>
              <a:pPr defTabSz="900416"/>
              <a:t>26</a:t>
            </a:fld>
            <a:endParaRPr lang="en-US" dirty="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endParaRPr lang="en-IN" smtClean="0"/>
          </a:p>
        </p:txBody>
      </p:sp>
    </p:spTree>
    <p:extLst>
      <p:ext uri="{BB962C8B-B14F-4D97-AF65-F5344CB8AC3E}">
        <p14:creationId xmlns:p14="http://schemas.microsoft.com/office/powerpoint/2010/main" val="3422401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pPr defTabSz="900416"/>
            <a:fld id="{CD596C73-A284-4F19-B4D1-1BCB869E715C}" type="slidenum">
              <a:rPr lang="en-US"/>
              <a:pPr defTabSz="900416"/>
              <a:t>27</a:t>
            </a:fld>
            <a:endParaRPr lang="en-US" dirty="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endParaRPr lang="en-IN" smtClean="0"/>
          </a:p>
        </p:txBody>
      </p:sp>
    </p:spTree>
    <p:extLst>
      <p:ext uri="{BB962C8B-B14F-4D97-AF65-F5344CB8AC3E}">
        <p14:creationId xmlns:p14="http://schemas.microsoft.com/office/powerpoint/2010/main" val="9742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pPr defTabSz="900416"/>
            <a:fld id="{7E5D67BB-1154-4BA6-A157-5E4C3776FB34}" type="slidenum">
              <a:rPr lang="en-US"/>
              <a:pPr defTabSz="900416"/>
              <a:t>28</a:t>
            </a:fld>
            <a:endParaRPr lang="en-US" dirty="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endParaRPr lang="en-IN" smtClean="0"/>
          </a:p>
        </p:txBody>
      </p:sp>
    </p:spTree>
    <p:extLst>
      <p:ext uri="{BB962C8B-B14F-4D97-AF65-F5344CB8AC3E}">
        <p14:creationId xmlns:p14="http://schemas.microsoft.com/office/powerpoint/2010/main" val="2480033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pPr defTabSz="900416"/>
            <a:fld id="{1BA78480-7EBC-4748-AEFD-2F686D886588}" type="slidenum">
              <a:rPr lang="en-US"/>
              <a:pPr defTabSz="900416"/>
              <a:t>29</a:t>
            </a:fld>
            <a:endParaRPr lang="en-US" dirty="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r>
              <a:rPr lang="en-IN" b="1" smtClean="0"/>
              <a:t>ISO/IEC 15693</a:t>
            </a:r>
            <a:r>
              <a:rPr lang="en-IN" smtClean="0"/>
              <a:t>, is an </a:t>
            </a:r>
            <a:r>
              <a:rPr lang="en-IN" smtClean="0">
                <a:hlinkClick r:id="rId3" tooltip="International Organization for Standardization"/>
              </a:rPr>
              <a:t>ISO</a:t>
            </a:r>
            <a:r>
              <a:rPr lang="en-IN" smtClean="0"/>
              <a:t> standard for </a:t>
            </a:r>
            <a:r>
              <a:rPr lang="en-IN" i="1" smtClean="0"/>
              <a:t>vicinity cards</a:t>
            </a:r>
            <a:r>
              <a:rPr lang="en-IN" smtClean="0"/>
              <a:t>, i.e. cards which can be read from a greater distance.</a:t>
            </a:r>
          </a:p>
          <a:p>
            <a:r>
              <a:rPr lang="en-IN" b="1" smtClean="0"/>
              <a:t>ISO/IEC 18000-3</a:t>
            </a:r>
            <a:r>
              <a:rPr lang="en-IN" smtClean="0"/>
              <a:t> is an international standard for passive </a:t>
            </a:r>
            <a:r>
              <a:rPr lang="en-IN" u="sng" smtClean="0">
                <a:hlinkClick r:id="rId4" tooltip="RFID"/>
              </a:rPr>
              <a:t>RFID</a:t>
            </a:r>
            <a:r>
              <a:rPr lang="en-IN" smtClean="0"/>
              <a:t> item level identification.</a:t>
            </a:r>
          </a:p>
          <a:p>
            <a:r>
              <a:rPr lang="en-IN" b="1" smtClean="0"/>
              <a:t>ISO/IEC 14443</a:t>
            </a:r>
            <a:r>
              <a:rPr lang="en-IN" smtClean="0"/>
              <a:t> </a:t>
            </a:r>
            <a:r>
              <a:rPr lang="en-IN" i="1" smtClean="0"/>
              <a:t>Identification cards -- Contactless integrated circuit cards -- Proximity cards</a:t>
            </a:r>
            <a:r>
              <a:rPr lang="en-IN" smtClean="0"/>
              <a:t> is an international standard.</a:t>
            </a:r>
          </a:p>
          <a:p>
            <a:r>
              <a:rPr lang="en-IN" b="1" smtClean="0"/>
              <a:t>Federal Communications Commission</a:t>
            </a:r>
            <a:r>
              <a:rPr lang="en-IN" smtClean="0"/>
              <a:t> (</a:t>
            </a:r>
            <a:r>
              <a:rPr lang="en-US" b="1" smtClean="0"/>
              <a:t>FCC</a:t>
            </a:r>
            <a:r>
              <a:rPr lang="en-US" smtClean="0"/>
              <a:t>) </a:t>
            </a:r>
          </a:p>
          <a:p>
            <a:r>
              <a:rPr lang="en-IN" b="1" smtClean="0"/>
              <a:t>European Telecommunications Standards Institute</a:t>
            </a:r>
            <a:r>
              <a:rPr lang="en-IN" smtClean="0"/>
              <a:t> (</a:t>
            </a:r>
            <a:r>
              <a:rPr lang="en-US" b="1" smtClean="0"/>
              <a:t>ETSI)</a:t>
            </a:r>
          </a:p>
          <a:p>
            <a:r>
              <a:rPr lang="en-IN" b="1" smtClean="0"/>
              <a:t>NCIP</a:t>
            </a:r>
            <a:r>
              <a:rPr lang="en-IN" smtClean="0"/>
              <a:t> (NISO Circulation Interchange Protocol, also known as Z39.83). </a:t>
            </a:r>
            <a:r>
              <a:rPr lang="en-US" smtClean="0"/>
              <a:t>NCIP services facilitate the automation of tasks, the exchange of data, the ability to provide information to library staff, and the empowerment of patrons. </a:t>
            </a:r>
          </a:p>
          <a:p>
            <a:r>
              <a:rPr lang="en-IN" b="1" smtClean="0"/>
              <a:t>Standard Interchange Protocol (SIP)</a:t>
            </a:r>
            <a:r>
              <a:rPr lang="en-IN" smtClean="0"/>
              <a:t> is a proprietary standard for communication between </a:t>
            </a:r>
            <a:r>
              <a:rPr lang="en-IN" smtClean="0">
                <a:hlinkClick r:id="rId5" tooltip="Library computer system"/>
              </a:rPr>
              <a:t>library computer systems</a:t>
            </a:r>
            <a:r>
              <a:rPr lang="en-IN" smtClean="0"/>
              <a:t> and self-service circulation terminals. </a:t>
            </a:r>
            <a:r>
              <a:rPr lang="en-US" smtClean="0"/>
              <a:t>Version 2.0 of the protocol, known as "SIP2", is a de facto standard for library self-service applications.</a:t>
            </a:r>
          </a:p>
          <a:p>
            <a:endParaRPr lang="en-IN" smtClean="0"/>
          </a:p>
          <a:p>
            <a:endParaRPr lang="en-US" smtClean="0"/>
          </a:p>
          <a:p>
            <a:endParaRPr lang="en-US" b="1" smtClean="0"/>
          </a:p>
          <a:p>
            <a:endParaRPr lang="en-IN" smtClean="0"/>
          </a:p>
          <a:p>
            <a:r>
              <a:rPr lang="en-US" b="1" smtClean="0"/>
              <a:t>ISO 28560 </a:t>
            </a:r>
            <a:r>
              <a:rPr lang="en-US" smtClean="0"/>
              <a:t>provides the framework to ensure interoperability between libraries in exchange of library items with RFID tags, the freedom of the library to acquire or renew equipment or library items from different vendors and interoperability of a single RFID application from the vendor's perspective.</a:t>
            </a:r>
            <a:endParaRPr lang="en-IN" smtClean="0"/>
          </a:p>
        </p:txBody>
      </p:sp>
    </p:spTree>
    <p:extLst>
      <p:ext uri="{BB962C8B-B14F-4D97-AF65-F5344CB8AC3E}">
        <p14:creationId xmlns:p14="http://schemas.microsoft.com/office/powerpoint/2010/main" val="2838092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defTabSz="900416"/>
            <a:fld id="{88F10A0F-8B43-4327-B232-4101C0B65D42}" type="slidenum">
              <a:rPr lang="en-US"/>
              <a:pPr defTabSz="900416"/>
              <a:t>30</a:t>
            </a:fld>
            <a:endParaRPr lang="en-US" dirty="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endParaRPr lang="en-IN" smtClean="0"/>
          </a:p>
        </p:txBody>
      </p:sp>
    </p:spTree>
    <p:extLst>
      <p:ext uri="{BB962C8B-B14F-4D97-AF65-F5344CB8AC3E}">
        <p14:creationId xmlns:p14="http://schemas.microsoft.com/office/powerpoint/2010/main" val="3114780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111620" name="Slide Number Placeholder 3"/>
          <p:cNvSpPr>
            <a:spLocks noGrp="1"/>
          </p:cNvSpPr>
          <p:nvPr>
            <p:ph type="sldNum" sz="quarter" idx="5"/>
          </p:nvPr>
        </p:nvSpPr>
        <p:spPr>
          <a:noFill/>
        </p:spPr>
        <p:txBody>
          <a:bodyPr/>
          <a:lstStyle/>
          <a:p>
            <a:fld id="{8F4DF81E-9DB7-441B-971F-1AEC922D323D}" type="slidenum">
              <a:rPr lang="en-US"/>
              <a:pPr/>
              <a:t>31</a:t>
            </a:fld>
            <a:endParaRPr lang="en-US"/>
          </a:p>
        </p:txBody>
      </p:sp>
    </p:spTree>
    <p:extLst>
      <p:ext uri="{BB962C8B-B14F-4D97-AF65-F5344CB8AC3E}">
        <p14:creationId xmlns:p14="http://schemas.microsoft.com/office/powerpoint/2010/main" val="2960433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pPr defTabSz="900416"/>
            <a:fld id="{977491A6-BE77-4C6D-8629-F03EDD9D393D}" type="slidenum">
              <a:rPr lang="en-US"/>
              <a:pPr defTabSz="900416"/>
              <a:t>32</a:t>
            </a:fld>
            <a:endParaRPr lang="en-US" dirty="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endParaRPr lang="en-IN" smtClean="0"/>
          </a:p>
        </p:txBody>
      </p:sp>
    </p:spTree>
    <p:extLst>
      <p:ext uri="{BB962C8B-B14F-4D97-AF65-F5344CB8AC3E}">
        <p14:creationId xmlns:p14="http://schemas.microsoft.com/office/powerpoint/2010/main" val="773802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pPr defTabSz="900416"/>
            <a:fld id="{F37D8A56-32C7-49A9-92C1-0158AC92E346}" type="slidenum">
              <a:rPr lang="en-US"/>
              <a:pPr defTabSz="900416"/>
              <a:t>33</a:t>
            </a:fld>
            <a:endParaRPr lang="en-US" dirty="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r>
              <a:rPr lang="en-IN" smtClean="0"/>
              <a:t>IIT Delhi pays heavy amount per annum for the AMC</a:t>
            </a:r>
          </a:p>
        </p:txBody>
      </p:sp>
    </p:spTree>
    <p:extLst>
      <p:ext uri="{BB962C8B-B14F-4D97-AF65-F5344CB8AC3E}">
        <p14:creationId xmlns:p14="http://schemas.microsoft.com/office/powerpoint/2010/main" val="930060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pPr defTabSz="900416"/>
            <a:fld id="{52131EA3-7607-4B85-84A4-E741B10EB003}" type="slidenum">
              <a:rPr lang="en-US"/>
              <a:pPr defTabSz="900416"/>
              <a:t>34</a:t>
            </a:fld>
            <a:endParaRPr lang="en-US" dirty="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endParaRPr lang="en-IN" smtClean="0"/>
          </a:p>
        </p:txBody>
      </p:sp>
    </p:spTree>
    <p:extLst>
      <p:ext uri="{BB962C8B-B14F-4D97-AF65-F5344CB8AC3E}">
        <p14:creationId xmlns:p14="http://schemas.microsoft.com/office/powerpoint/2010/main" val="1174831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pPr defTabSz="900416"/>
            <a:fld id="{552FE653-C69E-46AF-B981-A2CBEC868AAD}" type="slidenum">
              <a:rPr lang="en-US"/>
              <a:pPr defTabSz="900416"/>
              <a:t>35</a:t>
            </a:fld>
            <a:endParaRPr lang="en-US" dirty="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endParaRPr lang="en-IN" smtClean="0"/>
          </a:p>
        </p:txBody>
      </p:sp>
    </p:spTree>
    <p:extLst>
      <p:ext uri="{BB962C8B-B14F-4D97-AF65-F5344CB8AC3E}">
        <p14:creationId xmlns:p14="http://schemas.microsoft.com/office/powerpoint/2010/main" val="1798471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smtClean="0"/>
          </a:p>
        </p:txBody>
      </p:sp>
      <p:sp>
        <p:nvSpPr>
          <p:cNvPr id="4" name="Footer Placeholder 3"/>
          <p:cNvSpPr>
            <a:spLocks noGrp="1"/>
          </p:cNvSpPr>
          <p:nvPr>
            <p:ph type="ftr" sz="quarter" idx="4"/>
          </p:nvPr>
        </p:nvSpPr>
        <p:spPr/>
        <p:txBody>
          <a:bodyPr/>
          <a:lstStyle/>
          <a:p>
            <a:pPr>
              <a:defRPr/>
            </a:pPr>
            <a:endParaRPr lang="en-US"/>
          </a:p>
        </p:txBody>
      </p:sp>
      <p:sp>
        <p:nvSpPr>
          <p:cNvPr id="48133" name="Slide Number Placeholder 4"/>
          <p:cNvSpPr>
            <a:spLocks noGrp="1"/>
          </p:cNvSpPr>
          <p:nvPr>
            <p:ph type="sldNum" sz="quarter" idx="5"/>
          </p:nvPr>
        </p:nvSpPr>
        <p:spPr>
          <a:noFill/>
        </p:spPr>
        <p:txBody>
          <a:bodyPr/>
          <a:lstStyle/>
          <a:p>
            <a:fld id="{7064B11B-F399-4991-8DBF-8B8D336B0C54}" type="slidenum">
              <a:rPr lang="en-US"/>
              <a:pPr/>
              <a:t>7</a:t>
            </a:fld>
            <a:endParaRPr lang="en-US"/>
          </a:p>
        </p:txBody>
      </p:sp>
    </p:spTree>
    <p:extLst>
      <p:ext uri="{BB962C8B-B14F-4D97-AF65-F5344CB8AC3E}">
        <p14:creationId xmlns:p14="http://schemas.microsoft.com/office/powerpoint/2010/main" val="643710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E7B1D9-5A41-464B-99E3-029CB6E2639B}" type="slidenum">
              <a:rPr lang="en-US" smtClean="0"/>
              <a:pPr/>
              <a:t>41</a:t>
            </a:fld>
            <a:endParaRPr lang="en-US"/>
          </a:p>
        </p:txBody>
      </p:sp>
    </p:spTree>
    <p:extLst>
      <p:ext uri="{BB962C8B-B14F-4D97-AF65-F5344CB8AC3E}">
        <p14:creationId xmlns:p14="http://schemas.microsoft.com/office/powerpoint/2010/main" val="611767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pPr defTabSz="900416"/>
            <a:fld id="{EBD53A34-E1AF-451D-A171-879D8CA0BF5F}" type="slidenum">
              <a:rPr lang="en-US"/>
              <a:pPr defTabSz="900416"/>
              <a:t>69</a:t>
            </a:fld>
            <a:endParaRPr lang="en-US" dirty="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endParaRPr lang="en-IN" smtClean="0"/>
          </a:p>
        </p:txBody>
      </p:sp>
    </p:spTree>
    <p:extLst>
      <p:ext uri="{BB962C8B-B14F-4D97-AF65-F5344CB8AC3E}">
        <p14:creationId xmlns:p14="http://schemas.microsoft.com/office/powerpoint/2010/main" val="35435531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xfrm>
            <a:off x="913158" y="4344025"/>
            <a:ext cx="5031685" cy="4114488"/>
          </a:xfrm>
          <a:noFill/>
          <a:ln/>
        </p:spPr>
        <p:txBody>
          <a:bodyPr/>
          <a:lstStyle/>
          <a:p>
            <a:endParaRPr lang="en-IN" smtClean="0"/>
          </a:p>
        </p:txBody>
      </p:sp>
    </p:spTree>
    <p:extLst>
      <p:ext uri="{BB962C8B-B14F-4D97-AF65-F5344CB8AC3E}">
        <p14:creationId xmlns:p14="http://schemas.microsoft.com/office/powerpoint/2010/main" val="3578186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pPr defTabSz="900416"/>
            <a:fld id="{2DDC172F-1CE0-4812-A0D5-B81D1C02DBFA}" type="slidenum">
              <a:rPr lang="en-US"/>
              <a:pPr defTabSz="900416"/>
              <a:t>8</a:t>
            </a:fld>
            <a:endParaRPr lang="en-US"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IN" smtClean="0"/>
          </a:p>
        </p:txBody>
      </p:sp>
    </p:spTree>
    <p:extLst>
      <p:ext uri="{BB962C8B-B14F-4D97-AF65-F5344CB8AC3E}">
        <p14:creationId xmlns:p14="http://schemas.microsoft.com/office/powerpoint/2010/main" val="654435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pPr defTabSz="900416"/>
            <a:fld id="{C57B36F8-FD87-47E6-B2F2-3C243F36BB9D}" type="slidenum">
              <a:rPr lang="en-US"/>
              <a:pPr defTabSz="900416"/>
              <a:t>9</a:t>
            </a:fld>
            <a:endParaRPr lang="en-US" dirty="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en-IN" smtClean="0"/>
          </a:p>
        </p:txBody>
      </p:sp>
    </p:spTree>
    <p:extLst>
      <p:ext uri="{BB962C8B-B14F-4D97-AF65-F5344CB8AC3E}">
        <p14:creationId xmlns:p14="http://schemas.microsoft.com/office/powerpoint/2010/main" val="2556585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0E8956BF-01BD-4661-A1AF-7F4635D6E360}" type="slidenum">
              <a:rPr lang="en-US"/>
              <a:pPr/>
              <a:t>10</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IN" smtClean="0"/>
          </a:p>
        </p:txBody>
      </p:sp>
    </p:spTree>
    <p:extLst>
      <p:ext uri="{BB962C8B-B14F-4D97-AF65-F5344CB8AC3E}">
        <p14:creationId xmlns:p14="http://schemas.microsoft.com/office/powerpoint/2010/main" val="3777143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pPr defTabSz="900416"/>
            <a:fld id="{A813C310-3FC2-42AE-ADBF-B646879431C5}" type="slidenum">
              <a:rPr lang="en-US"/>
              <a:pPr defTabSz="900416"/>
              <a:t>11</a:t>
            </a:fld>
            <a:endParaRPr lang="en-US" dirty="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IN" smtClean="0"/>
          </a:p>
        </p:txBody>
      </p:sp>
    </p:spTree>
    <p:extLst>
      <p:ext uri="{BB962C8B-B14F-4D97-AF65-F5344CB8AC3E}">
        <p14:creationId xmlns:p14="http://schemas.microsoft.com/office/powerpoint/2010/main" val="2288487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00416"/>
            <a:fld id="{363A47EC-F808-4F38-B38F-5A049436B0B4}" type="slidenum">
              <a:rPr lang="en-US"/>
              <a:pPr defTabSz="900416"/>
              <a:t>12</a:t>
            </a:fld>
            <a:endParaRPr lang="en-US" dirty="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endParaRPr lang="en-IN" smtClean="0"/>
          </a:p>
        </p:txBody>
      </p:sp>
    </p:spTree>
    <p:extLst>
      <p:ext uri="{BB962C8B-B14F-4D97-AF65-F5344CB8AC3E}">
        <p14:creationId xmlns:p14="http://schemas.microsoft.com/office/powerpoint/2010/main" val="808877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en-US" dirty="0" smtClean="0"/>
              <a:t>This is a better system as there are no chances of collision of Tags because there are two separate Readers for Books and Smart Card</a:t>
            </a:r>
          </a:p>
        </p:txBody>
      </p:sp>
      <p:sp>
        <p:nvSpPr>
          <p:cNvPr id="4" name="Footer Placeholder 3"/>
          <p:cNvSpPr>
            <a:spLocks noGrp="1"/>
          </p:cNvSpPr>
          <p:nvPr>
            <p:ph type="ftr" sz="quarter" idx="4"/>
          </p:nvPr>
        </p:nvSpPr>
        <p:spPr/>
        <p:txBody>
          <a:bodyPr/>
          <a:lstStyle/>
          <a:p>
            <a:pPr>
              <a:defRPr/>
            </a:pPr>
            <a:endParaRPr lang="en-US"/>
          </a:p>
        </p:txBody>
      </p:sp>
      <p:sp>
        <p:nvSpPr>
          <p:cNvPr id="61445" name="Slide Number Placeholder 4"/>
          <p:cNvSpPr>
            <a:spLocks noGrp="1"/>
          </p:cNvSpPr>
          <p:nvPr>
            <p:ph type="sldNum" sz="quarter" idx="5"/>
          </p:nvPr>
        </p:nvSpPr>
        <p:spPr>
          <a:noFill/>
        </p:spPr>
        <p:txBody>
          <a:bodyPr/>
          <a:lstStyle/>
          <a:p>
            <a:fld id="{50D3384D-2892-4AD1-B56B-37E90464AC06}" type="slidenum">
              <a:rPr lang="en-US"/>
              <a:pPr/>
              <a:t>14</a:t>
            </a:fld>
            <a:endParaRPr lang="en-US"/>
          </a:p>
        </p:txBody>
      </p:sp>
    </p:spTree>
    <p:extLst>
      <p:ext uri="{BB962C8B-B14F-4D97-AF65-F5344CB8AC3E}">
        <p14:creationId xmlns:p14="http://schemas.microsoft.com/office/powerpoint/2010/main" val="761481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B38335-A509-4E79-A20C-9E1ACF3A8684}" type="datetimeFigureOut">
              <a:rPr lang="en-US" smtClean="0"/>
              <a:pPr/>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1AEEC-0BC0-4B29-82F2-B7C70719E8A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B38335-A509-4E79-A20C-9E1ACF3A8684}" type="datetimeFigureOut">
              <a:rPr lang="en-US" smtClean="0"/>
              <a:pPr/>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1AEEC-0BC0-4B29-82F2-B7C70719E8A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B38335-A509-4E79-A20C-9E1ACF3A8684}" type="datetimeFigureOut">
              <a:rPr lang="en-US" smtClean="0"/>
              <a:pPr/>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1AEEC-0BC0-4B29-82F2-B7C70719E8A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B38335-A509-4E79-A20C-9E1ACF3A8684}" type="datetimeFigureOut">
              <a:rPr lang="en-US" smtClean="0"/>
              <a:pPr/>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1AEEC-0BC0-4B29-82F2-B7C70719E8A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B38335-A509-4E79-A20C-9E1ACF3A8684}" type="datetimeFigureOut">
              <a:rPr lang="en-US" smtClean="0"/>
              <a:pPr/>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1AEEC-0BC0-4B29-82F2-B7C70719E8A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B38335-A509-4E79-A20C-9E1ACF3A8684}" type="datetimeFigureOut">
              <a:rPr lang="en-US" smtClean="0"/>
              <a:pPr/>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1AEEC-0BC0-4B29-82F2-B7C70719E8A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B38335-A509-4E79-A20C-9E1ACF3A8684}" type="datetimeFigureOut">
              <a:rPr lang="en-US" smtClean="0"/>
              <a:pPr/>
              <a:t>5/3/2017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C1AEEC-0BC0-4B29-82F2-B7C70719E8A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B38335-A509-4E79-A20C-9E1ACF3A8684}" type="datetimeFigureOut">
              <a:rPr lang="en-US" smtClean="0"/>
              <a:pPr/>
              <a:t>5/3/2017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C1AEEC-0BC0-4B29-82F2-B7C70719E8A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B38335-A509-4E79-A20C-9E1ACF3A8684}" type="datetimeFigureOut">
              <a:rPr lang="en-US" smtClean="0"/>
              <a:pPr/>
              <a:t>5/3/2017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C1AEEC-0BC0-4B29-82F2-B7C70719E8A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B38335-A509-4E79-A20C-9E1ACF3A8684}" type="datetimeFigureOut">
              <a:rPr lang="en-US" smtClean="0"/>
              <a:pPr/>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1AEEC-0BC0-4B29-82F2-B7C70719E8A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B38335-A509-4E79-A20C-9E1ACF3A8684}" type="datetimeFigureOut">
              <a:rPr lang="en-US" smtClean="0"/>
              <a:pPr/>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1AEEC-0BC0-4B29-82F2-B7C70719E8A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B38335-A509-4E79-A20C-9E1ACF3A8684}" type="datetimeFigureOut">
              <a:rPr lang="en-US" smtClean="0"/>
              <a:pPr/>
              <a:t>5/3/2017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C1AEEC-0BC0-4B29-82F2-B7C70719E8A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hyperlink" Target="mailto:nabihasan@gmail.com" TargetMode="External"/><Relationship Id="rId7" Type="http://schemas.openxmlformats.org/officeDocument/2006/relationships/image" Target="../media/image4.png"/><Relationship Id="rId2" Type="http://schemas.openxmlformats.org/officeDocument/2006/relationships/hyperlink" Target="http://www.nabihasan.in/"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ingularityhub.com/2011/05/24/robots-not-humans-retrieve-your-books-at-81-million-library-of-the-future-video/"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www.lias.nccu.edu.tw/"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hyperlink" Target="http://www.newsgd.com/news/guangdong1/content/2009-09/15/content_5794176.htm" TargetMode="External"/><Relationship Id="rId4" Type="http://schemas.openxmlformats.org/officeDocument/2006/relationships/hyperlink" Target="http://money.cnn.com/magazines/fsb/fsb_archive/2006/12/01/8395114/index.ht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iso.or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iec.ch/"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438400"/>
            <a:ext cx="7772400" cy="1470025"/>
          </a:xfrm>
        </p:spPr>
        <p:txBody>
          <a:bodyPr>
            <a:noAutofit/>
          </a:bodyPr>
          <a:lstStyle/>
          <a:p>
            <a:r>
              <a:rPr lang="en-US" sz="3400" dirty="0">
                <a:latin typeface="Verdana" pitchFamily="34" charset="0"/>
                <a:ea typeface="Verdana" pitchFamily="34" charset="0"/>
                <a:cs typeface="Verdana" pitchFamily="34" charset="0"/>
              </a:rPr>
              <a:t/>
            </a:r>
            <a:br>
              <a:rPr lang="en-US" sz="3400" dirty="0">
                <a:latin typeface="Verdana" pitchFamily="34" charset="0"/>
                <a:ea typeface="Verdana" pitchFamily="34" charset="0"/>
                <a:cs typeface="Verdana" pitchFamily="34" charset="0"/>
              </a:rPr>
            </a:br>
            <a:endParaRPr lang="en-US" sz="3400" dirty="0">
              <a:latin typeface="Verdana" pitchFamily="34" charset="0"/>
              <a:ea typeface="Verdana" pitchFamily="34" charset="0"/>
              <a:cs typeface="Verdana" pitchFamily="34" charset="0"/>
            </a:endParaRPr>
          </a:p>
        </p:txBody>
      </p:sp>
      <p:sp>
        <p:nvSpPr>
          <p:cNvPr id="5" name="Rectangle 1"/>
          <p:cNvSpPr>
            <a:spLocks noChangeArrowheads="1"/>
          </p:cNvSpPr>
          <p:nvPr/>
        </p:nvSpPr>
        <p:spPr bwMode="auto">
          <a:xfrm>
            <a:off x="2057400" y="5197840"/>
            <a:ext cx="5257800" cy="1262063"/>
          </a:xfrm>
          <a:prstGeom prst="rect">
            <a:avLst/>
          </a:prstGeom>
          <a:noFill/>
          <a:ln w="9525">
            <a:noFill/>
            <a:miter lim="800000"/>
            <a:headEnd/>
            <a:tailEnd/>
          </a:ln>
        </p:spPr>
        <p:txBody>
          <a:bodyPr>
            <a:spAutoFit/>
          </a:bodyPr>
          <a:lstStyle/>
          <a:p>
            <a:pPr algn="ctr" eaLnBrk="1" hangingPunct="1">
              <a:spcBef>
                <a:spcPct val="50000"/>
              </a:spcBef>
            </a:pPr>
            <a:r>
              <a:rPr lang="en-US" altLang="en-US" sz="2800" b="1" dirty="0" err="1">
                <a:solidFill>
                  <a:srgbClr val="002060"/>
                </a:solidFill>
                <a:latin typeface="Tahoma" pitchFamily="34" charset="0"/>
                <a:cs typeface="Tahoma" pitchFamily="34" charset="0"/>
              </a:rPr>
              <a:t>Nabi</a:t>
            </a:r>
            <a:r>
              <a:rPr lang="en-US" altLang="en-US" sz="2800" b="1" dirty="0">
                <a:solidFill>
                  <a:srgbClr val="002060"/>
                </a:solidFill>
                <a:latin typeface="Tahoma" pitchFamily="34" charset="0"/>
                <a:cs typeface="Tahoma" pitchFamily="34" charset="0"/>
              </a:rPr>
              <a:t> </a:t>
            </a:r>
            <a:r>
              <a:rPr lang="en-US" altLang="en-US" sz="2800" b="1" dirty="0" err="1">
                <a:solidFill>
                  <a:srgbClr val="002060"/>
                </a:solidFill>
                <a:latin typeface="Tahoma" pitchFamily="34" charset="0"/>
                <a:cs typeface="Tahoma" pitchFamily="34" charset="0"/>
              </a:rPr>
              <a:t>Hasan</a:t>
            </a:r>
            <a:endParaRPr lang="en-US" altLang="en-US" sz="1600" b="1" dirty="0">
              <a:solidFill>
                <a:srgbClr val="002060"/>
              </a:solidFill>
              <a:latin typeface="Tahoma" pitchFamily="34" charset="0"/>
              <a:cs typeface="Tahoma" pitchFamily="34" charset="0"/>
            </a:endParaRPr>
          </a:p>
          <a:p>
            <a:pPr algn="ctr" eaLnBrk="1" hangingPunct="1"/>
            <a:r>
              <a:rPr lang="en-US" altLang="en-US" sz="1600" b="1" dirty="0">
                <a:solidFill>
                  <a:srgbClr val="003399"/>
                </a:solidFill>
                <a:latin typeface="Tahoma" pitchFamily="34" charset="0"/>
                <a:cs typeface="Tahoma" pitchFamily="34" charset="0"/>
              </a:rPr>
              <a:t>University Librarian</a:t>
            </a:r>
          </a:p>
          <a:p>
            <a:pPr algn="ctr" eaLnBrk="1" hangingPunct="1"/>
            <a:r>
              <a:rPr lang="en-US" altLang="en-US" sz="1600" b="1" dirty="0">
                <a:solidFill>
                  <a:srgbClr val="003399"/>
                </a:solidFill>
                <a:latin typeface="Tahoma" pitchFamily="34" charset="0"/>
                <a:cs typeface="Tahoma" pitchFamily="34" charset="0"/>
              </a:rPr>
              <a:t>Aligarh Muslim University (AMU), India</a:t>
            </a:r>
          </a:p>
          <a:p>
            <a:pPr algn="ctr" eaLnBrk="1" hangingPunct="1"/>
            <a:r>
              <a:rPr lang="en-US" altLang="en-US" sz="1600" b="1" dirty="0">
                <a:solidFill>
                  <a:srgbClr val="0000FF"/>
                </a:solidFill>
                <a:latin typeface="Tahoma" pitchFamily="34" charset="0"/>
                <a:cs typeface="Tahoma" pitchFamily="34" charset="0"/>
                <a:hlinkClick r:id="rId2"/>
              </a:rPr>
              <a:t>www.nabihasan.in</a:t>
            </a:r>
            <a:r>
              <a:rPr lang="en-US" altLang="en-US" sz="1600" b="1" dirty="0">
                <a:solidFill>
                  <a:srgbClr val="0000FF"/>
                </a:solidFill>
                <a:latin typeface="Tahoma" pitchFamily="34" charset="0"/>
                <a:cs typeface="Tahoma" pitchFamily="34" charset="0"/>
              </a:rPr>
              <a:t>       </a:t>
            </a:r>
            <a:r>
              <a:rPr lang="en-US" altLang="en-US" sz="1600" b="1" dirty="0">
                <a:solidFill>
                  <a:srgbClr val="0000FF"/>
                </a:solidFill>
                <a:latin typeface="Tahoma" pitchFamily="34" charset="0"/>
                <a:cs typeface="Tahoma" pitchFamily="34" charset="0"/>
                <a:hlinkClick r:id="rId3"/>
              </a:rPr>
              <a:t>nabihasan@gmail.com</a:t>
            </a:r>
            <a:r>
              <a:rPr lang="en-US" altLang="en-US" sz="1600" b="1" dirty="0">
                <a:solidFill>
                  <a:srgbClr val="0000FF"/>
                </a:solidFill>
                <a:latin typeface="Tahoma" pitchFamily="34" charset="0"/>
                <a:cs typeface="Tahoma" pitchFamily="34" charset="0"/>
              </a:rPr>
              <a:t>  </a:t>
            </a:r>
            <a:endParaRPr lang="en-IN" altLang="en-US" sz="1600" b="1" dirty="0"/>
          </a:p>
        </p:txBody>
      </p:sp>
      <p:sp>
        <p:nvSpPr>
          <p:cNvPr id="6" name="Rounded Rectangle 5"/>
          <p:cNvSpPr/>
          <p:nvPr/>
        </p:nvSpPr>
        <p:spPr>
          <a:xfrm>
            <a:off x="654570" y="138660"/>
            <a:ext cx="7848600" cy="1004340"/>
          </a:xfrm>
          <a:prstGeom prst="roundRect">
            <a:avLst/>
          </a:prstGeom>
          <a:solidFill>
            <a:schemeClr val="accent5">
              <a:lumMod val="20000"/>
              <a:lumOff val="80000"/>
            </a:schemeClr>
          </a:solidFill>
          <a:ln>
            <a:solidFill>
              <a:srgbClr val="00206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C00000"/>
                </a:solidFill>
                <a:latin typeface="Verdana" pitchFamily="34" charset="0"/>
                <a:ea typeface="Verdana" pitchFamily="34" charset="0"/>
                <a:cs typeface="Verdana" pitchFamily="34" charset="0"/>
              </a:rPr>
              <a:t>Survey of Use and Impact of RFID: A case study of IIT Delhi</a:t>
            </a:r>
            <a:endParaRPr lang="en-US" sz="3200" dirty="0">
              <a:solidFill>
                <a:srgbClr val="C00000"/>
              </a:solidFill>
            </a:endParaRPr>
          </a:p>
        </p:txBody>
      </p:sp>
      <p:pic>
        <p:nvPicPr>
          <p:cNvPr id="1028" name="Picture 4"/>
          <p:cNvPicPr>
            <a:picLocks noChangeAspect="1" noChangeArrowheads="1"/>
          </p:cNvPicPr>
          <p:nvPr/>
        </p:nvPicPr>
        <p:blipFill>
          <a:blip r:embed="rId4" cstate="print"/>
          <a:srcRect/>
          <a:stretch>
            <a:fillRect/>
          </a:stretch>
        </p:blipFill>
        <p:spPr bwMode="auto">
          <a:xfrm>
            <a:off x="6996660" y="1499020"/>
            <a:ext cx="1439620" cy="1905000"/>
          </a:xfrm>
          <a:prstGeom prst="rect">
            <a:avLst/>
          </a:prstGeom>
          <a:ln>
            <a:solidFill>
              <a:srgbClr val="C00000"/>
            </a:solidFill>
          </a:ln>
          <a:effectLst>
            <a:outerShdw blurRad="190500" algn="tl" rotWithShape="0">
              <a:srgbClr val="000000">
                <a:alpha val="70000"/>
              </a:srgbClr>
            </a:outerShdw>
          </a:effectLst>
        </p:spPr>
      </p:pic>
      <p:pic>
        <p:nvPicPr>
          <p:cNvPr id="1029" name="Picture 5"/>
          <p:cNvPicPr>
            <a:picLocks noChangeAspect="1" noChangeArrowheads="1"/>
          </p:cNvPicPr>
          <p:nvPr/>
        </p:nvPicPr>
        <p:blipFill>
          <a:blip r:embed="rId5" cstate="print"/>
          <a:srcRect/>
          <a:stretch>
            <a:fillRect/>
          </a:stretch>
        </p:blipFill>
        <p:spPr bwMode="auto">
          <a:xfrm>
            <a:off x="1371600" y="3708820"/>
            <a:ext cx="3810000" cy="1358020"/>
          </a:xfrm>
          <a:prstGeom prst="rect">
            <a:avLst/>
          </a:prstGeom>
          <a:ln>
            <a:solidFill>
              <a:srgbClr val="C00000"/>
            </a:solidFill>
          </a:ln>
          <a:effectLst>
            <a:outerShdw blurRad="190500" algn="tl" rotWithShape="0">
              <a:srgbClr val="000000">
                <a:alpha val="70000"/>
              </a:srgbClr>
            </a:outerShdw>
          </a:effectLst>
        </p:spPr>
      </p:pic>
      <p:pic>
        <p:nvPicPr>
          <p:cNvPr id="1030" name="Picture 6"/>
          <p:cNvPicPr>
            <a:picLocks noChangeAspect="1" noChangeArrowheads="1"/>
          </p:cNvPicPr>
          <p:nvPr/>
        </p:nvPicPr>
        <p:blipFill>
          <a:blip r:embed="rId6" cstate="print"/>
          <a:srcRect/>
          <a:stretch>
            <a:fillRect/>
          </a:stretch>
        </p:blipFill>
        <p:spPr bwMode="auto">
          <a:xfrm>
            <a:off x="2667000" y="1895010"/>
            <a:ext cx="3886200" cy="1447799"/>
          </a:xfrm>
          <a:prstGeom prst="rect">
            <a:avLst/>
          </a:prstGeom>
          <a:ln>
            <a:solidFill>
              <a:srgbClr val="C00000"/>
            </a:solidFill>
          </a:ln>
          <a:effectLst>
            <a:outerShdw blurRad="190500" algn="tl" rotWithShape="0">
              <a:srgbClr val="000000">
                <a:alpha val="70000"/>
              </a:srgbClr>
            </a:outerShdw>
          </a:effectLst>
        </p:spPr>
      </p:pic>
      <p:pic>
        <p:nvPicPr>
          <p:cNvPr id="1031" name="Picture 7"/>
          <p:cNvPicPr>
            <a:picLocks noChangeAspect="1" noChangeArrowheads="1"/>
          </p:cNvPicPr>
          <p:nvPr/>
        </p:nvPicPr>
        <p:blipFill>
          <a:blip r:embed="rId7" cstate="print"/>
          <a:srcRect/>
          <a:stretch>
            <a:fillRect/>
          </a:stretch>
        </p:blipFill>
        <p:spPr bwMode="auto">
          <a:xfrm>
            <a:off x="762000" y="1452800"/>
            <a:ext cx="1447800" cy="1923857"/>
          </a:xfrm>
          <a:prstGeom prst="rect">
            <a:avLst/>
          </a:prstGeom>
          <a:ln>
            <a:solidFill>
              <a:srgbClr val="C00000"/>
            </a:solidFill>
          </a:ln>
          <a:effectLst>
            <a:outerShdw blurRad="190500" algn="tl" rotWithShape="0">
              <a:srgbClr val="000000">
                <a:alpha val="70000"/>
              </a:srgbClr>
            </a:outerShdw>
          </a:effectLst>
        </p:spPr>
      </p:pic>
      <p:sp>
        <p:nvSpPr>
          <p:cNvPr id="13" name="Rectangle 12"/>
          <p:cNvSpPr/>
          <p:nvPr/>
        </p:nvSpPr>
        <p:spPr>
          <a:xfrm>
            <a:off x="457200" y="6491990"/>
            <a:ext cx="8382000" cy="369332"/>
          </a:xfrm>
          <a:prstGeom prst="rect">
            <a:avLst/>
          </a:prstGeom>
        </p:spPr>
        <p:txBody>
          <a:bodyPr wrap="square">
            <a:spAutoFit/>
          </a:bodyPr>
          <a:lstStyle/>
          <a:p>
            <a:r>
              <a:rPr lang="en-US" b="1" dirty="0" smtClean="0">
                <a:solidFill>
                  <a:srgbClr val="C00000"/>
                </a:solidFill>
              </a:rPr>
              <a:t>The 5</a:t>
            </a:r>
            <a:r>
              <a:rPr lang="en-US" b="1" baseline="30000" dirty="0" smtClean="0">
                <a:solidFill>
                  <a:srgbClr val="C00000"/>
                </a:solidFill>
              </a:rPr>
              <a:t>th</a:t>
            </a:r>
            <a:r>
              <a:rPr lang="en-US" b="1" dirty="0" smtClean="0">
                <a:solidFill>
                  <a:srgbClr val="C00000"/>
                </a:solidFill>
              </a:rPr>
              <a:t> International Conference of Special Asian Libraries, May 10-12, 2017</a:t>
            </a:r>
            <a:endParaRPr lang="en-US" b="1" dirty="0">
              <a:solidFill>
                <a:srgbClr val="C00000"/>
              </a:solidFill>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0200" y="3551495"/>
            <a:ext cx="2075475" cy="161425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3"/>
          <p:cNvSpPr txBox="1">
            <a:spLocks noChangeArrowheads="1"/>
          </p:cNvSpPr>
          <p:nvPr/>
        </p:nvSpPr>
        <p:spPr bwMode="auto">
          <a:xfrm>
            <a:off x="838200" y="152400"/>
            <a:ext cx="7620000" cy="763588"/>
          </a:xfrm>
          <a:prstGeom prst="rect">
            <a:avLst/>
          </a:prstGeom>
          <a:noFill/>
          <a:ln w="9525">
            <a:noFill/>
            <a:miter lim="800000"/>
            <a:headEnd/>
            <a:tailEnd/>
          </a:ln>
        </p:spPr>
        <p:txBody>
          <a:bodyPr lIns="85743" tIns="42872" rIns="85743" bIns="42872">
            <a:spAutoFit/>
          </a:bodyPr>
          <a:lstStyle/>
          <a:p>
            <a:pPr algn="ctr" defTabSz="992188" eaLnBrk="1" hangingPunct="1"/>
            <a:r>
              <a:rPr lang="en-US" sz="2600" b="1" dirty="0">
                <a:solidFill>
                  <a:srgbClr val="C00000"/>
                </a:solidFill>
                <a:latin typeface="Verdana" pitchFamily="34" charset="0"/>
                <a:ea typeface="Verdana" pitchFamily="34" charset="0"/>
                <a:cs typeface="Verdana" pitchFamily="34" charset="0"/>
              </a:rPr>
              <a:t>RFID Default Main Menu- </a:t>
            </a:r>
            <a:r>
              <a:rPr lang="en-US" sz="2600" b="1" dirty="0" err="1">
                <a:solidFill>
                  <a:srgbClr val="C00000"/>
                </a:solidFill>
                <a:latin typeface="Verdana" pitchFamily="34" charset="0"/>
                <a:ea typeface="Verdana" pitchFamily="34" charset="0"/>
                <a:cs typeface="Verdana" pitchFamily="34" charset="0"/>
              </a:rPr>
              <a:t>LSmart</a:t>
            </a:r>
            <a:r>
              <a:rPr lang="en-US" sz="2600" b="1" dirty="0">
                <a:solidFill>
                  <a:srgbClr val="C00000"/>
                </a:solidFill>
                <a:latin typeface="Verdana" pitchFamily="34" charset="0"/>
                <a:ea typeface="Verdana" pitchFamily="34" charset="0"/>
                <a:cs typeface="Verdana" pitchFamily="34" charset="0"/>
              </a:rPr>
              <a:t> based</a:t>
            </a:r>
          </a:p>
          <a:p>
            <a:pPr algn="ctr" defTabSz="992188" eaLnBrk="1" hangingPunct="1"/>
            <a:r>
              <a:rPr lang="en-US" b="1" dirty="0">
                <a:solidFill>
                  <a:srgbClr val="C00000"/>
                </a:solidFill>
                <a:latin typeface="Verdana" pitchFamily="34" charset="0"/>
                <a:ea typeface="Verdana" pitchFamily="34" charset="0"/>
                <a:cs typeface="Verdana" pitchFamily="34" charset="0"/>
              </a:rPr>
              <a:t>(</a:t>
            </a:r>
            <a:r>
              <a:rPr lang="en-US" b="1" dirty="0" err="1">
                <a:solidFill>
                  <a:srgbClr val="C00000"/>
                </a:solidFill>
                <a:latin typeface="Verdana" pitchFamily="34" charset="0"/>
                <a:ea typeface="Verdana" pitchFamily="34" charset="0"/>
                <a:cs typeface="Verdana" pitchFamily="34" charset="0"/>
              </a:rPr>
              <a:t>iCode</a:t>
            </a:r>
            <a:r>
              <a:rPr lang="en-US" b="1" dirty="0">
                <a:solidFill>
                  <a:srgbClr val="C00000"/>
                </a:solidFill>
                <a:latin typeface="Verdana" pitchFamily="34" charset="0"/>
                <a:ea typeface="Verdana" pitchFamily="34" charset="0"/>
                <a:cs typeface="Verdana" pitchFamily="34" charset="0"/>
              </a:rPr>
              <a:t> based )</a:t>
            </a:r>
          </a:p>
        </p:txBody>
      </p:sp>
      <p:sp>
        <p:nvSpPr>
          <p:cNvPr id="53251" name="TextBox 3"/>
          <p:cNvSpPr txBox="1">
            <a:spLocks noChangeArrowheads="1"/>
          </p:cNvSpPr>
          <p:nvPr/>
        </p:nvSpPr>
        <p:spPr bwMode="auto">
          <a:xfrm>
            <a:off x="3397250" y="6621463"/>
            <a:ext cx="2438400" cy="215900"/>
          </a:xfrm>
          <a:prstGeom prst="rect">
            <a:avLst/>
          </a:prstGeom>
          <a:noFill/>
          <a:ln w="9525">
            <a:noFill/>
            <a:miter lim="800000"/>
            <a:headEnd/>
            <a:tailEnd/>
          </a:ln>
        </p:spPr>
        <p:txBody>
          <a:bodyPr>
            <a:spAutoFit/>
          </a:bodyPr>
          <a:lstStyle/>
          <a:p>
            <a:pPr algn="ctr" eaLnBrk="1" hangingPunct="1"/>
            <a:r>
              <a:rPr lang="en-US" sz="800">
                <a:solidFill>
                  <a:srgbClr val="000066"/>
                </a:solidFill>
              </a:rPr>
              <a:t>Courtesy- LibSys/IIT Delhi</a:t>
            </a:r>
          </a:p>
        </p:txBody>
      </p:sp>
      <p:pic>
        <p:nvPicPr>
          <p:cNvPr id="5" name="Picture 2"/>
          <p:cNvPicPr>
            <a:picLocks noChangeAspect="1" noChangeArrowheads="1"/>
          </p:cNvPicPr>
          <p:nvPr/>
        </p:nvPicPr>
        <p:blipFill>
          <a:blip r:embed="rId3" cstate="print"/>
          <a:srcRect/>
          <a:stretch>
            <a:fillRect/>
          </a:stretch>
        </p:blipFill>
        <p:spPr bwMode="auto">
          <a:xfrm>
            <a:off x="914400" y="1143000"/>
            <a:ext cx="7046913" cy="5284788"/>
          </a:xfrm>
          <a:prstGeom prst="rect">
            <a:avLst/>
          </a:prstGeom>
          <a:ln>
            <a:noFill/>
          </a:ln>
          <a:effectLst>
            <a:outerShdw blurRad="292100" dist="139700" dir="2700000" algn="tl" rotWithShape="0">
              <a:srgbClr val="333333">
                <a:alpha val="65000"/>
              </a:srgbClr>
            </a:outerShdw>
          </a:effectLst>
          <a:extLst/>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idx="1"/>
          </p:nvPr>
        </p:nvSpPr>
        <p:spPr>
          <a:xfrm>
            <a:off x="214313" y="184150"/>
            <a:ext cx="8382000" cy="6324600"/>
          </a:xfrm>
        </p:spPr>
        <p:txBody>
          <a:bodyPr/>
          <a:lstStyle/>
          <a:p>
            <a:pPr algn="ctr" defTabSz="912813" eaLnBrk="1" hangingPunct="1">
              <a:buFontTx/>
              <a:buNone/>
            </a:pPr>
            <a:r>
              <a:rPr lang="en-US" sz="2800" smtClean="0">
                <a:solidFill>
                  <a:srgbClr val="C00000"/>
                </a:solidFill>
                <a:latin typeface="Verdana" pitchFamily="34" charset="0"/>
                <a:ea typeface="Verdana" pitchFamily="34" charset="0"/>
                <a:cs typeface="Verdana" pitchFamily="34" charset="0"/>
              </a:rPr>
              <a:t>	</a:t>
            </a:r>
            <a:r>
              <a:rPr lang="en-US" sz="2800" b="1" smtClean="0">
                <a:solidFill>
                  <a:srgbClr val="C00000"/>
                </a:solidFill>
                <a:latin typeface="Verdana" pitchFamily="34" charset="0"/>
                <a:ea typeface="Verdana" pitchFamily="34" charset="0"/>
                <a:cs typeface="Verdana" pitchFamily="34" charset="0"/>
              </a:rPr>
              <a:t>Staff workstation</a:t>
            </a:r>
          </a:p>
          <a:p>
            <a:pPr algn="ctr" defTabSz="912813" eaLnBrk="1" hangingPunct="1">
              <a:buFontTx/>
              <a:buNone/>
            </a:pPr>
            <a:r>
              <a:rPr lang="en-US" sz="1800" b="1" smtClean="0">
                <a:solidFill>
                  <a:srgbClr val="0000CC"/>
                </a:solidFill>
                <a:latin typeface="Verdana" pitchFamily="34" charset="0"/>
                <a:ea typeface="Verdana" pitchFamily="34" charset="0"/>
                <a:cs typeface="Verdana" pitchFamily="34" charset="0"/>
              </a:rPr>
              <a:t> </a:t>
            </a:r>
          </a:p>
          <a:p>
            <a:pPr defTabSz="912813" eaLnBrk="1" hangingPunct="1">
              <a:buClr>
                <a:srgbClr val="862110"/>
              </a:buClr>
              <a:buFont typeface="Arial" charset="0"/>
              <a:buNone/>
            </a:pPr>
            <a:r>
              <a:rPr lang="en-US" sz="1800" b="1" smtClean="0">
                <a:solidFill>
                  <a:srgbClr val="0000CC"/>
                </a:solidFill>
                <a:latin typeface="Verdana" pitchFamily="34" charset="0"/>
              </a:rPr>
              <a:t>	</a:t>
            </a:r>
            <a:r>
              <a:rPr lang="en-US" sz="2000" b="1" smtClean="0">
                <a:solidFill>
                  <a:srgbClr val="000066"/>
                </a:solidFill>
                <a:latin typeface="Verdana" pitchFamily="34" charset="0"/>
              </a:rPr>
              <a:t>Used for the issue, return, renewal by the staff in the Library and also for label personalization/tagging, etc. </a:t>
            </a:r>
          </a:p>
          <a:p>
            <a:pPr algn="just" defTabSz="912813" eaLnBrk="1" hangingPunct="1">
              <a:lnSpc>
                <a:spcPct val="80000"/>
              </a:lnSpc>
              <a:buFontTx/>
              <a:buNone/>
            </a:pPr>
            <a:endParaRPr lang="en-US" sz="1800" smtClean="0">
              <a:solidFill>
                <a:srgbClr val="000099"/>
              </a:solidFill>
              <a:latin typeface="Times New Roman" pitchFamily="18" charset="0"/>
            </a:endParaRPr>
          </a:p>
          <a:p>
            <a:pPr algn="just" defTabSz="912813" eaLnBrk="1" hangingPunct="1">
              <a:lnSpc>
                <a:spcPct val="80000"/>
              </a:lnSpc>
              <a:buFontTx/>
              <a:buNone/>
            </a:pPr>
            <a:endParaRPr lang="en-US" sz="1800" smtClean="0">
              <a:solidFill>
                <a:srgbClr val="000099"/>
              </a:solidFill>
              <a:latin typeface="Times New Roman" pitchFamily="18" charset="0"/>
            </a:endParaRPr>
          </a:p>
          <a:p>
            <a:pPr algn="just" defTabSz="912813" eaLnBrk="1" hangingPunct="1">
              <a:lnSpc>
                <a:spcPct val="80000"/>
              </a:lnSpc>
              <a:buFontTx/>
              <a:buNone/>
            </a:pPr>
            <a:endParaRPr lang="en-US" sz="1800" smtClean="0">
              <a:solidFill>
                <a:srgbClr val="000099"/>
              </a:solidFill>
              <a:latin typeface="Times New Roman" pitchFamily="18" charset="0"/>
            </a:endParaRPr>
          </a:p>
          <a:p>
            <a:pPr algn="just" defTabSz="912813" eaLnBrk="1" hangingPunct="1">
              <a:lnSpc>
                <a:spcPct val="80000"/>
              </a:lnSpc>
              <a:buFontTx/>
              <a:buNone/>
            </a:pPr>
            <a:endParaRPr lang="en-US" sz="1800" smtClean="0">
              <a:solidFill>
                <a:srgbClr val="000099"/>
              </a:solidFill>
              <a:latin typeface="Times New Roman" pitchFamily="18" charset="0"/>
            </a:endParaRPr>
          </a:p>
          <a:p>
            <a:pPr algn="just" defTabSz="912813" eaLnBrk="1" hangingPunct="1">
              <a:lnSpc>
                <a:spcPct val="80000"/>
              </a:lnSpc>
              <a:buFontTx/>
              <a:buNone/>
            </a:pPr>
            <a:endParaRPr lang="en-US" sz="900" smtClean="0"/>
          </a:p>
        </p:txBody>
      </p:sp>
      <p:pic>
        <p:nvPicPr>
          <p:cNvPr id="55299" name="Picture 3" descr="0_44833900_1132240141"/>
          <p:cNvPicPr>
            <a:picLocks noChangeAspect="1" noChangeArrowheads="1"/>
          </p:cNvPicPr>
          <p:nvPr/>
        </p:nvPicPr>
        <p:blipFill>
          <a:blip r:embed="rId3" cstate="print"/>
          <a:srcRect l="4375" t="3590" r="5347" b="4091"/>
          <a:stretch>
            <a:fillRect/>
          </a:stretch>
        </p:blipFill>
        <p:spPr bwMode="auto">
          <a:xfrm>
            <a:off x="214313" y="2362200"/>
            <a:ext cx="4402137" cy="3436938"/>
          </a:xfrm>
          <a:prstGeom prst="rect">
            <a:avLst/>
          </a:prstGeom>
          <a:noFill/>
          <a:ln w="9525">
            <a:noFill/>
            <a:miter lim="800000"/>
            <a:headEnd/>
            <a:tailEnd/>
          </a:ln>
          <a:effectLst>
            <a:outerShdw algn="ctr" rotWithShape="0">
              <a:srgbClr val="808080"/>
            </a:outerShdw>
          </a:effectLst>
        </p:spPr>
      </p:pic>
      <p:pic>
        <p:nvPicPr>
          <p:cNvPr id="55300" name="Picture 7"/>
          <p:cNvPicPr>
            <a:picLocks noChangeAspect="1" noChangeArrowheads="1"/>
          </p:cNvPicPr>
          <p:nvPr/>
        </p:nvPicPr>
        <p:blipFill>
          <a:blip r:embed="rId4" cstate="print"/>
          <a:srcRect/>
          <a:stretch>
            <a:fillRect/>
          </a:stretch>
        </p:blipFill>
        <p:spPr bwMode="auto">
          <a:xfrm>
            <a:off x="4637088" y="2362200"/>
            <a:ext cx="3962400" cy="3575050"/>
          </a:xfrm>
          <a:prstGeom prst="rect">
            <a:avLst/>
          </a:prstGeom>
          <a:noFill/>
          <a:ln w="9525">
            <a:noFill/>
            <a:miter lim="800000"/>
            <a:headEnd/>
            <a:tailEnd/>
          </a:ln>
        </p:spPr>
      </p:pic>
      <p:sp>
        <p:nvSpPr>
          <p:cNvPr id="55301" name="TextBox 1"/>
          <p:cNvSpPr txBox="1">
            <a:spLocks noChangeArrowheads="1"/>
          </p:cNvSpPr>
          <p:nvPr/>
        </p:nvSpPr>
        <p:spPr bwMode="auto">
          <a:xfrm>
            <a:off x="3397250" y="6324600"/>
            <a:ext cx="2438400" cy="215900"/>
          </a:xfrm>
          <a:prstGeom prst="rect">
            <a:avLst/>
          </a:prstGeom>
          <a:noFill/>
          <a:ln w="9525">
            <a:noFill/>
            <a:miter lim="800000"/>
            <a:headEnd/>
            <a:tailEnd/>
          </a:ln>
        </p:spPr>
        <p:txBody>
          <a:bodyPr>
            <a:spAutoFit/>
          </a:bodyPr>
          <a:lstStyle/>
          <a:p>
            <a:pPr algn="ctr" eaLnBrk="1" hangingPunct="1"/>
            <a:r>
              <a:rPr lang="en-US" sz="800">
                <a:solidFill>
                  <a:srgbClr val="000066"/>
                </a:solidFill>
              </a:rPr>
              <a:t>Courtesy-IIT Delhi</a:t>
            </a: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idx="1"/>
          </p:nvPr>
        </p:nvSpPr>
        <p:spPr>
          <a:xfrm>
            <a:off x="228600" y="304800"/>
            <a:ext cx="8382000" cy="6324600"/>
          </a:xfrm>
        </p:spPr>
        <p:txBody>
          <a:bodyPr/>
          <a:lstStyle/>
          <a:p>
            <a:pPr algn="ctr" defTabSz="912813" eaLnBrk="1" hangingPunct="1">
              <a:buFontTx/>
              <a:buNone/>
            </a:pPr>
            <a:r>
              <a:rPr lang="en-US" sz="2800" smtClean="0">
                <a:solidFill>
                  <a:srgbClr val="862110"/>
                </a:solidFill>
              </a:rPr>
              <a:t>	</a:t>
            </a:r>
            <a:r>
              <a:rPr lang="en-US" sz="2800" b="1" smtClean="0">
                <a:solidFill>
                  <a:srgbClr val="C00000"/>
                </a:solidFill>
                <a:latin typeface="Verdana" pitchFamily="34" charset="0"/>
                <a:ea typeface="Verdana" pitchFamily="34" charset="0"/>
                <a:cs typeface="Verdana" pitchFamily="34" charset="0"/>
              </a:rPr>
              <a:t>Exit Sensors /EAS Pedestal</a:t>
            </a:r>
          </a:p>
          <a:p>
            <a:pPr algn="ctr" defTabSz="912813" eaLnBrk="1" hangingPunct="1">
              <a:buFontTx/>
              <a:buNone/>
            </a:pPr>
            <a:endParaRPr lang="en-US" sz="2000" b="1" smtClean="0">
              <a:solidFill>
                <a:srgbClr val="C00000"/>
              </a:solidFill>
              <a:latin typeface="Verdana" pitchFamily="34" charset="0"/>
              <a:ea typeface="Verdana" pitchFamily="34" charset="0"/>
              <a:cs typeface="Verdana" pitchFamily="34" charset="0"/>
            </a:endParaRPr>
          </a:p>
          <a:p>
            <a:pPr algn="just" defTabSz="912813" eaLnBrk="1" hangingPunct="1">
              <a:buClr>
                <a:srgbClr val="C00000"/>
              </a:buClr>
              <a:buFont typeface="Wingdings" pitchFamily="2" charset="2"/>
              <a:buChar char="Ø"/>
            </a:pPr>
            <a:r>
              <a:rPr lang="en-US" sz="1600" b="1" smtClean="0">
                <a:solidFill>
                  <a:srgbClr val="000066"/>
                </a:solidFill>
                <a:latin typeface="Verdana" pitchFamily="34" charset="0"/>
              </a:rPr>
              <a:t>Gate Antennas issue a warning signal and activate the alarm system if a document pasted with a label is leaving the premises without an authorized issue/outward entry into software</a:t>
            </a:r>
          </a:p>
          <a:p>
            <a:pPr algn="just" defTabSz="912813" eaLnBrk="1" hangingPunct="1">
              <a:buClr>
                <a:srgbClr val="C00000"/>
              </a:buClr>
              <a:buFont typeface="Wingdings" pitchFamily="2" charset="2"/>
              <a:buChar char="Ø"/>
            </a:pPr>
            <a:r>
              <a:rPr lang="en-US" sz="1600" b="1" smtClean="0">
                <a:solidFill>
                  <a:srgbClr val="000066"/>
                </a:solidFill>
                <a:latin typeface="Verdana" pitchFamily="34" charset="0"/>
              </a:rPr>
              <a:t>It may also be used to count the incoming/outgoing people with a facility to record their movement</a:t>
            </a:r>
          </a:p>
          <a:p>
            <a:pPr algn="just" defTabSz="912813" eaLnBrk="1" hangingPunct="1">
              <a:buClr>
                <a:srgbClr val="C00000"/>
              </a:buClr>
              <a:buFont typeface="Wingdings" pitchFamily="2" charset="2"/>
              <a:buChar char="Ø"/>
            </a:pPr>
            <a:r>
              <a:rPr lang="en-US" sz="1600" b="1" smtClean="0">
                <a:solidFill>
                  <a:srgbClr val="000066"/>
                </a:solidFill>
                <a:latin typeface="Verdana" pitchFamily="34" charset="0"/>
              </a:rPr>
              <a:t>The system may be integrated with electronic counter, webcam trigger, CCTV recordings, etc. </a:t>
            </a:r>
            <a:endParaRPr lang="en-US" sz="1600" b="1" smtClean="0">
              <a:solidFill>
                <a:srgbClr val="000066"/>
              </a:solidFill>
              <a:latin typeface="Times New Roman" pitchFamily="18" charset="0"/>
            </a:endParaRPr>
          </a:p>
          <a:p>
            <a:pPr algn="just" defTabSz="912813" eaLnBrk="1" hangingPunct="1">
              <a:buClr>
                <a:srgbClr val="862110"/>
              </a:buClr>
              <a:buFont typeface="Wingdings" pitchFamily="2" charset="2"/>
              <a:buChar char="Ø"/>
            </a:pPr>
            <a:endParaRPr lang="en-US" sz="1700" b="1" smtClean="0">
              <a:solidFill>
                <a:srgbClr val="0000FF"/>
              </a:solidFill>
              <a:latin typeface="Verdana" pitchFamily="34" charset="0"/>
            </a:endParaRPr>
          </a:p>
          <a:p>
            <a:pPr algn="just" defTabSz="912813" eaLnBrk="1" hangingPunct="1">
              <a:lnSpc>
                <a:spcPct val="80000"/>
              </a:lnSpc>
              <a:buFontTx/>
              <a:buNone/>
            </a:pPr>
            <a:endParaRPr lang="en-US" sz="1800" smtClean="0">
              <a:solidFill>
                <a:srgbClr val="000099"/>
              </a:solidFill>
              <a:latin typeface="Times New Roman" pitchFamily="18" charset="0"/>
            </a:endParaRPr>
          </a:p>
          <a:p>
            <a:pPr algn="just" defTabSz="912813" eaLnBrk="1" hangingPunct="1">
              <a:lnSpc>
                <a:spcPct val="80000"/>
              </a:lnSpc>
              <a:buFontTx/>
              <a:buNone/>
            </a:pPr>
            <a:endParaRPr lang="en-US" sz="1800" smtClean="0">
              <a:solidFill>
                <a:srgbClr val="000099"/>
              </a:solidFill>
              <a:latin typeface="Times New Roman" pitchFamily="18" charset="0"/>
            </a:endParaRPr>
          </a:p>
          <a:p>
            <a:pPr algn="just" defTabSz="912813" eaLnBrk="1" hangingPunct="1">
              <a:lnSpc>
                <a:spcPct val="80000"/>
              </a:lnSpc>
              <a:buFontTx/>
              <a:buNone/>
            </a:pPr>
            <a:endParaRPr lang="en-US" sz="1800" smtClean="0">
              <a:solidFill>
                <a:srgbClr val="000099"/>
              </a:solidFill>
              <a:latin typeface="Times New Roman" pitchFamily="18" charset="0"/>
            </a:endParaRPr>
          </a:p>
          <a:p>
            <a:pPr algn="just" defTabSz="912813" eaLnBrk="1" hangingPunct="1">
              <a:lnSpc>
                <a:spcPct val="80000"/>
              </a:lnSpc>
              <a:buFontTx/>
              <a:buNone/>
            </a:pPr>
            <a:endParaRPr lang="en-US" sz="1800" smtClean="0">
              <a:solidFill>
                <a:srgbClr val="000099"/>
              </a:solidFill>
              <a:latin typeface="Times New Roman" pitchFamily="18" charset="0"/>
            </a:endParaRPr>
          </a:p>
          <a:p>
            <a:pPr algn="just" defTabSz="912813" eaLnBrk="1" hangingPunct="1">
              <a:lnSpc>
                <a:spcPct val="80000"/>
              </a:lnSpc>
              <a:buFontTx/>
              <a:buNone/>
            </a:pPr>
            <a:endParaRPr lang="en-US" sz="900" smtClean="0"/>
          </a:p>
        </p:txBody>
      </p:sp>
      <p:pic>
        <p:nvPicPr>
          <p:cNvPr id="57347" name="Picture 3" descr="C:\Users\Amaan\AppData\Local\Microsoft\Windows\Temporary Internet Files\Content.Word\DSC01569.jpg"/>
          <p:cNvPicPr>
            <a:picLocks noChangeAspect="1" noChangeArrowheads="1"/>
          </p:cNvPicPr>
          <p:nvPr/>
        </p:nvPicPr>
        <p:blipFill>
          <a:blip r:embed="rId3" cstate="print"/>
          <a:srcRect/>
          <a:stretch>
            <a:fillRect/>
          </a:stretch>
        </p:blipFill>
        <p:spPr bwMode="auto">
          <a:xfrm>
            <a:off x="4724400" y="3200400"/>
            <a:ext cx="3490913" cy="3375025"/>
          </a:xfrm>
          <a:prstGeom prst="rect">
            <a:avLst/>
          </a:prstGeom>
          <a:noFill/>
          <a:ln w="9525">
            <a:noFill/>
            <a:miter lim="800000"/>
            <a:headEnd/>
            <a:tailEnd/>
          </a:ln>
        </p:spPr>
      </p:pic>
      <p:pic>
        <p:nvPicPr>
          <p:cNvPr id="57348" name="Picture 1" descr="C:\Users\Amaan\AppData\Local\Microsoft\Windows\Temporary Internet Files\Content.Word\DSC01570.jpg"/>
          <p:cNvPicPr>
            <a:picLocks noChangeAspect="1" noChangeArrowheads="1"/>
          </p:cNvPicPr>
          <p:nvPr/>
        </p:nvPicPr>
        <p:blipFill>
          <a:blip r:embed="rId4" cstate="print"/>
          <a:srcRect/>
          <a:stretch>
            <a:fillRect/>
          </a:stretch>
        </p:blipFill>
        <p:spPr bwMode="auto">
          <a:xfrm>
            <a:off x="838200" y="3276600"/>
            <a:ext cx="3094038" cy="3276600"/>
          </a:xfrm>
          <a:prstGeom prst="rect">
            <a:avLst/>
          </a:prstGeom>
          <a:noFill/>
          <a:ln w="9525">
            <a:noFill/>
            <a:miter lim="800000"/>
            <a:headEnd/>
            <a:tailEnd/>
          </a:ln>
        </p:spPr>
      </p:pic>
      <p:sp>
        <p:nvSpPr>
          <p:cNvPr id="57349" name="TextBox 4"/>
          <p:cNvSpPr txBox="1">
            <a:spLocks noChangeArrowheads="1"/>
          </p:cNvSpPr>
          <p:nvPr/>
        </p:nvSpPr>
        <p:spPr bwMode="auto">
          <a:xfrm>
            <a:off x="3397250" y="6624638"/>
            <a:ext cx="2438400" cy="214312"/>
          </a:xfrm>
          <a:prstGeom prst="rect">
            <a:avLst/>
          </a:prstGeom>
          <a:noFill/>
          <a:ln w="9525">
            <a:noFill/>
            <a:miter lim="800000"/>
            <a:headEnd/>
            <a:tailEnd/>
          </a:ln>
        </p:spPr>
        <p:txBody>
          <a:bodyPr>
            <a:spAutoFit/>
          </a:bodyPr>
          <a:lstStyle/>
          <a:p>
            <a:pPr algn="ctr" eaLnBrk="1" hangingPunct="1"/>
            <a:r>
              <a:rPr lang="en-US" sz="800">
                <a:solidFill>
                  <a:srgbClr val="000066"/>
                </a:solidFill>
              </a:rPr>
              <a:t>Courtesy-IIT Delhi</a:t>
            </a: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1641475" y="611188"/>
            <a:ext cx="6110288" cy="1101725"/>
          </a:xfrm>
        </p:spPr>
        <p:txBody>
          <a:bodyPr/>
          <a:lstStyle/>
          <a:p>
            <a:pPr algn="ctr" eaLnBrk="1" hangingPunct="1"/>
            <a:r>
              <a:rPr lang="en-US" sz="2800" b="1" smtClean="0">
                <a:solidFill>
                  <a:srgbClr val="C00000"/>
                </a:solidFill>
                <a:latin typeface="Verdana" pitchFamily="34" charset="0"/>
                <a:ea typeface="Verdana" pitchFamily="34" charset="0"/>
                <a:cs typeface="Verdana" pitchFamily="34" charset="0"/>
              </a:rPr>
              <a:t>Integrated Self Issue/Return</a:t>
            </a:r>
            <a:r>
              <a:rPr lang="en-US" sz="2800" smtClean="0">
                <a:latin typeface="Verdana" pitchFamily="34" charset="0"/>
                <a:ea typeface="Verdana" pitchFamily="34" charset="0"/>
                <a:cs typeface="Verdana" pitchFamily="34" charset="0"/>
              </a:rPr>
              <a:t/>
            </a:r>
            <a:br>
              <a:rPr lang="en-US" sz="2800" smtClean="0">
                <a:latin typeface="Verdana" pitchFamily="34" charset="0"/>
                <a:ea typeface="Verdana" pitchFamily="34" charset="0"/>
                <a:cs typeface="Verdana" pitchFamily="34" charset="0"/>
              </a:rPr>
            </a:br>
            <a:endParaRPr lang="en-US" sz="2800" b="1" smtClean="0">
              <a:latin typeface="Verdana" pitchFamily="34" charset="0"/>
              <a:ea typeface="Verdana" pitchFamily="34" charset="0"/>
              <a:cs typeface="Verdana" pitchFamily="34" charset="0"/>
            </a:endParaRPr>
          </a:p>
        </p:txBody>
      </p:sp>
      <p:sp>
        <p:nvSpPr>
          <p:cNvPr id="6" name="TextBox 5"/>
          <p:cNvSpPr txBox="1"/>
          <p:nvPr/>
        </p:nvSpPr>
        <p:spPr>
          <a:xfrm>
            <a:off x="5119687" y="1498600"/>
            <a:ext cx="3033713" cy="369888"/>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eaLnBrk="1" fontAlgn="auto" hangingPunct="1">
              <a:spcBef>
                <a:spcPts val="0"/>
              </a:spcBef>
              <a:spcAft>
                <a:spcPts val="0"/>
              </a:spcAft>
              <a:defRPr/>
            </a:pPr>
            <a:r>
              <a:rPr lang="en-US" b="1" dirty="0">
                <a:solidFill>
                  <a:srgbClr val="000099"/>
                </a:solidFill>
                <a:latin typeface="Verdana" panose="020B0604030504040204" pitchFamily="34" charset="0"/>
                <a:ea typeface="Verdana" panose="020B0604030504040204" pitchFamily="34" charset="0"/>
                <a:cs typeface="Verdana" panose="020B0604030504040204" pitchFamily="34" charset="0"/>
              </a:rPr>
              <a:t>Drop Box facility</a:t>
            </a:r>
          </a:p>
        </p:txBody>
      </p:sp>
      <p:sp>
        <p:nvSpPr>
          <p:cNvPr id="7" name="TextBox 6"/>
          <p:cNvSpPr txBox="1"/>
          <p:nvPr/>
        </p:nvSpPr>
        <p:spPr>
          <a:xfrm>
            <a:off x="1871663" y="1501775"/>
            <a:ext cx="2624137" cy="646113"/>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eaLnBrk="1" fontAlgn="auto" hangingPunct="1">
              <a:spcBef>
                <a:spcPts val="0"/>
              </a:spcBef>
              <a:spcAft>
                <a:spcPts val="0"/>
              </a:spcAft>
              <a:defRPr/>
            </a:pPr>
            <a:r>
              <a:rPr lang="en-US" b="1" dirty="0">
                <a:solidFill>
                  <a:srgbClr val="000099"/>
                </a:solidFill>
                <a:latin typeface="Verdana" panose="020B0604030504040204" pitchFamily="34" charset="0"/>
                <a:ea typeface="Verdana" panose="020B0604030504040204" pitchFamily="34" charset="0"/>
                <a:cs typeface="Verdana" panose="020B0604030504040204" pitchFamily="34" charset="0"/>
              </a:rPr>
              <a:t>Self Check-out/ check-in Station</a:t>
            </a:r>
          </a:p>
        </p:txBody>
      </p:sp>
      <p:pic>
        <p:nvPicPr>
          <p:cNvPr id="8" name="Picture 7"/>
          <p:cNvPicPr>
            <a:picLocks noChangeAspect="1"/>
          </p:cNvPicPr>
          <p:nvPr/>
        </p:nvPicPr>
        <p:blipFill rotWithShape="1">
          <a:blip r:embed="rId2" cstate="print"/>
          <a:srcRect l="41550" t="6213" r="32700" b="13464"/>
          <a:stretch/>
        </p:blipFill>
        <p:spPr>
          <a:xfrm>
            <a:off x="1693863" y="2147888"/>
            <a:ext cx="2547937" cy="44704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3" cstate="print"/>
          <a:srcRect l="33915" t="6274" r="32416" b="12345"/>
          <a:stretch/>
        </p:blipFill>
        <p:spPr>
          <a:xfrm>
            <a:off x="4697413" y="2147888"/>
            <a:ext cx="3244850" cy="441166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1676400" y="152400"/>
            <a:ext cx="6110288" cy="1101725"/>
          </a:xfrm>
        </p:spPr>
        <p:txBody>
          <a:bodyPr/>
          <a:lstStyle/>
          <a:p>
            <a:pPr algn="ctr" eaLnBrk="1" hangingPunct="1"/>
            <a:r>
              <a:rPr lang="en-US" sz="2800" b="1" smtClean="0">
                <a:solidFill>
                  <a:srgbClr val="C00000"/>
                </a:solidFill>
                <a:latin typeface="Verdana" pitchFamily="34" charset="0"/>
                <a:ea typeface="Verdana" pitchFamily="34" charset="0"/>
                <a:cs typeface="Verdana" pitchFamily="34" charset="0"/>
              </a:rPr>
              <a:t>Integrated Self Issue/Return</a:t>
            </a:r>
            <a:br>
              <a:rPr lang="en-US" sz="2800" b="1" smtClean="0">
                <a:solidFill>
                  <a:srgbClr val="C00000"/>
                </a:solidFill>
                <a:latin typeface="Verdana" pitchFamily="34" charset="0"/>
                <a:ea typeface="Verdana" pitchFamily="34" charset="0"/>
                <a:cs typeface="Verdana" pitchFamily="34" charset="0"/>
              </a:rPr>
            </a:br>
            <a:r>
              <a:rPr lang="en-US" sz="1800" b="1" smtClean="0">
                <a:solidFill>
                  <a:srgbClr val="C00000"/>
                </a:solidFill>
                <a:latin typeface="Verdana" pitchFamily="34" charset="0"/>
                <a:ea typeface="Verdana" pitchFamily="34" charset="0"/>
                <a:cs typeface="Verdana" pitchFamily="34" charset="0"/>
              </a:rPr>
              <a:t>(MiFare based)</a:t>
            </a:r>
            <a:r>
              <a:rPr lang="en-US" sz="1800" smtClean="0">
                <a:latin typeface="Verdana" pitchFamily="34" charset="0"/>
                <a:ea typeface="Verdana" pitchFamily="34" charset="0"/>
                <a:cs typeface="Verdana" pitchFamily="34" charset="0"/>
              </a:rPr>
              <a:t/>
            </a:r>
            <a:br>
              <a:rPr lang="en-US" sz="1800" smtClean="0">
                <a:latin typeface="Verdana" pitchFamily="34" charset="0"/>
                <a:ea typeface="Verdana" pitchFamily="34" charset="0"/>
                <a:cs typeface="Verdana" pitchFamily="34" charset="0"/>
              </a:rPr>
            </a:br>
            <a:endParaRPr lang="en-US" sz="1800" b="1" smtClean="0">
              <a:latin typeface="Verdana" pitchFamily="34" charset="0"/>
              <a:ea typeface="Verdana" pitchFamily="34" charset="0"/>
              <a:cs typeface="Verdana" pitchFamily="34" charset="0"/>
            </a:endParaRPr>
          </a:p>
        </p:txBody>
      </p:sp>
      <p:pic>
        <p:nvPicPr>
          <p:cNvPr id="60419" name="Picture 1"/>
          <p:cNvPicPr>
            <a:picLocks noChangeAspect="1"/>
          </p:cNvPicPr>
          <p:nvPr/>
        </p:nvPicPr>
        <p:blipFill>
          <a:blip r:embed="rId3" cstate="print"/>
          <a:srcRect/>
          <a:stretch>
            <a:fillRect/>
          </a:stretch>
        </p:blipFill>
        <p:spPr bwMode="auto">
          <a:xfrm>
            <a:off x="2362200" y="1066800"/>
            <a:ext cx="4038600" cy="5653088"/>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0" y="304800"/>
            <a:ext cx="9144000" cy="523875"/>
          </a:xfrm>
          <a:prstGeom prst="rect">
            <a:avLst/>
          </a:prstGeom>
          <a:noFill/>
          <a:ln w="9525" algn="ctr">
            <a:noFill/>
            <a:miter lim="800000"/>
            <a:headEnd/>
            <a:tailEnd/>
          </a:ln>
        </p:spPr>
        <p:txBody>
          <a:bodyPr>
            <a:spAutoFit/>
          </a:bodyPr>
          <a:lstStyle/>
          <a:p>
            <a:pPr algn="ctr">
              <a:spcBef>
                <a:spcPct val="50000"/>
              </a:spcBef>
            </a:pPr>
            <a:r>
              <a:rPr lang="en-US" sz="2800" b="1" dirty="0">
                <a:solidFill>
                  <a:srgbClr val="C00000"/>
                </a:solidFill>
                <a:latin typeface="Verdana" pitchFamily="34" charset="0"/>
                <a:ea typeface="Verdana" pitchFamily="34" charset="0"/>
                <a:cs typeface="Verdana" pitchFamily="34" charset="0"/>
              </a:rPr>
              <a:t>RFID@IITD-Only Most Useful Options</a:t>
            </a:r>
          </a:p>
        </p:txBody>
      </p:sp>
      <p:pic>
        <p:nvPicPr>
          <p:cNvPr id="64515" name="Picture 1"/>
          <p:cNvPicPr>
            <a:picLocks noChangeAspect="1"/>
          </p:cNvPicPr>
          <p:nvPr/>
        </p:nvPicPr>
        <p:blipFill>
          <a:blip r:embed="rId3" cstate="print"/>
          <a:srcRect/>
          <a:stretch>
            <a:fillRect/>
          </a:stretch>
        </p:blipFill>
        <p:spPr bwMode="auto">
          <a:xfrm>
            <a:off x="457200" y="842963"/>
            <a:ext cx="8229600" cy="59944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0" y="304800"/>
            <a:ext cx="9144000" cy="523875"/>
          </a:xfrm>
          <a:prstGeom prst="rect">
            <a:avLst/>
          </a:prstGeom>
          <a:noFill/>
          <a:ln w="9525" algn="ctr">
            <a:noFill/>
            <a:miter lim="800000"/>
            <a:headEnd/>
            <a:tailEnd/>
          </a:ln>
        </p:spPr>
        <p:txBody>
          <a:bodyPr>
            <a:spAutoFit/>
          </a:bodyPr>
          <a:lstStyle/>
          <a:p>
            <a:pPr algn="ctr">
              <a:spcBef>
                <a:spcPct val="50000"/>
              </a:spcBef>
            </a:pPr>
            <a:r>
              <a:rPr lang="en-US" sz="2800" b="1" dirty="0">
                <a:solidFill>
                  <a:srgbClr val="C00000"/>
                </a:solidFill>
                <a:latin typeface="Verdana" pitchFamily="34" charset="0"/>
                <a:ea typeface="Verdana" pitchFamily="34" charset="0"/>
                <a:cs typeface="Verdana" pitchFamily="34" charset="0"/>
              </a:rPr>
              <a:t>RFID@IITD-Check-out Processed</a:t>
            </a:r>
          </a:p>
        </p:txBody>
      </p:sp>
      <p:pic>
        <p:nvPicPr>
          <p:cNvPr id="66563" name="Picture 2"/>
          <p:cNvPicPr>
            <a:picLocks noChangeAspect="1"/>
          </p:cNvPicPr>
          <p:nvPr/>
        </p:nvPicPr>
        <p:blipFill>
          <a:blip r:embed="rId3" cstate="print"/>
          <a:srcRect/>
          <a:stretch>
            <a:fillRect/>
          </a:stretch>
        </p:blipFill>
        <p:spPr bwMode="auto">
          <a:xfrm>
            <a:off x="292100" y="990600"/>
            <a:ext cx="8559800" cy="56261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0" y="304800"/>
            <a:ext cx="9144000" cy="523875"/>
          </a:xfrm>
          <a:prstGeom prst="rect">
            <a:avLst/>
          </a:prstGeom>
          <a:noFill/>
          <a:ln w="9525" algn="ctr">
            <a:noFill/>
            <a:miter lim="800000"/>
            <a:headEnd/>
            <a:tailEnd/>
          </a:ln>
        </p:spPr>
        <p:txBody>
          <a:bodyPr>
            <a:spAutoFit/>
          </a:bodyPr>
          <a:lstStyle/>
          <a:p>
            <a:pPr algn="ctr">
              <a:spcBef>
                <a:spcPct val="50000"/>
              </a:spcBef>
            </a:pPr>
            <a:r>
              <a:rPr lang="en-US" sz="2800" b="1" dirty="0">
                <a:solidFill>
                  <a:srgbClr val="C00000"/>
                </a:solidFill>
                <a:latin typeface="Verdana" pitchFamily="34" charset="0"/>
                <a:ea typeface="Verdana" pitchFamily="34" charset="0"/>
                <a:cs typeface="Verdana" pitchFamily="34" charset="0"/>
              </a:rPr>
              <a:t>RFID@IITD-Check-in Processed</a:t>
            </a:r>
          </a:p>
        </p:txBody>
      </p:sp>
      <p:pic>
        <p:nvPicPr>
          <p:cNvPr id="68611" name="Picture 1"/>
          <p:cNvPicPr>
            <a:picLocks noChangeAspect="1"/>
          </p:cNvPicPr>
          <p:nvPr/>
        </p:nvPicPr>
        <p:blipFill>
          <a:blip r:embed="rId3" cstate="print"/>
          <a:srcRect/>
          <a:stretch>
            <a:fillRect/>
          </a:stretch>
        </p:blipFill>
        <p:spPr bwMode="auto">
          <a:xfrm>
            <a:off x="228600" y="990600"/>
            <a:ext cx="8788400" cy="57785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0" y="76200"/>
            <a:ext cx="9144000" cy="523875"/>
          </a:xfrm>
          <a:prstGeom prst="rect">
            <a:avLst/>
          </a:prstGeom>
          <a:noFill/>
          <a:ln w="9525" algn="ctr">
            <a:noFill/>
            <a:miter lim="800000"/>
            <a:headEnd/>
            <a:tailEnd/>
          </a:ln>
        </p:spPr>
        <p:txBody>
          <a:bodyPr>
            <a:spAutoFit/>
          </a:bodyPr>
          <a:lstStyle/>
          <a:p>
            <a:pPr algn="ctr">
              <a:spcBef>
                <a:spcPct val="50000"/>
              </a:spcBef>
            </a:pPr>
            <a:r>
              <a:rPr lang="en-US" sz="2800" b="1" dirty="0">
                <a:solidFill>
                  <a:srgbClr val="C00000"/>
                </a:solidFill>
                <a:latin typeface="Verdana" pitchFamily="34" charset="0"/>
                <a:ea typeface="Verdana" pitchFamily="34" charset="0"/>
                <a:cs typeface="Verdana" pitchFamily="34" charset="0"/>
              </a:rPr>
              <a:t>Check-in/Out Slips</a:t>
            </a:r>
          </a:p>
        </p:txBody>
      </p:sp>
      <p:pic>
        <p:nvPicPr>
          <p:cNvPr id="70659" name="Picture 1"/>
          <p:cNvPicPr>
            <a:picLocks noChangeAspect="1"/>
          </p:cNvPicPr>
          <p:nvPr/>
        </p:nvPicPr>
        <p:blipFill>
          <a:blip r:embed="rId3" cstate="print"/>
          <a:srcRect l="2899"/>
          <a:stretch>
            <a:fillRect/>
          </a:stretch>
        </p:blipFill>
        <p:spPr bwMode="auto">
          <a:xfrm>
            <a:off x="2239963" y="600075"/>
            <a:ext cx="5227637" cy="625792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idx="1"/>
          </p:nvPr>
        </p:nvSpPr>
        <p:spPr>
          <a:xfrm>
            <a:off x="419100" y="457200"/>
            <a:ext cx="8267700" cy="6553200"/>
          </a:xfrm>
        </p:spPr>
        <p:txBody>
          <a:bodyPr rtlCol="0">
            <a:normAutofit/>
          </a:bodyPr>
          <a:lstStyle/>
          <a:p>
            <a:pPr algn="ctr" defTabSz="912813" eaLnBrk="1" fontAlgn="auto" hangingPunct="1">
              <a:spcAft>
                <a:spcPts val="0"/>
              </a:spcAft>
              <a:buFontTx/>
              <a:buNone/>
              <a:defRPr/>
            </a:pPr>
            <a:r>
              <a:rPr lang="en-US" sz="2800" dirty="0" smtClean="0">
                <a:solidFill>
                  <a:srgbClr val="C00000"/>
                </a:solidFill>
                <a:latin typeface="Verdana" panose="020B0604030504040204" pitchFamily="34" charset="0"/>
              </a:rPr>
              <a:t>	</a:t>
            </a:r>
            <a:r>
              <a:rPr lang="en-US" sz="2800" b="1" dirty="0" smtClean="0">
                <a:solidFill>
                  <a:srgbClr val="C00000"/>
                </a:solidFill>
                <a:latin typeface="Verdana" panose="020B0604030504040204" pitchFamily="34" charset="0"/>
              </a:rPr>
              <a:t> </a:t>
            </a:r>
            <a:r>
              <a:rPr lang="en-US" sz="2400" b="1" dirty="0" smtClean="0">
                <a:solidFill>
                  <a:srgbClr val="C00000"/>
                </a:solidFill>
                <a:latin typeface="Verdana" panose="020B0604030504040204" pitchFamily="34" charset="0"/>
              </a:rPr>
              <a:t>Patron/Smart cards</a:t>
            </a:r>
            <a:r>
              <a:rPr lang="en-US" sz="2400" dirty="0" smtClean="0">
                <a:solidFill>
                  <a:srgbClr val="C00000"/>
                </a:solidFill>
                <a:latin typeface="Verdana" panose="020B0604030504040204" pitchFamily="34" charset="0"/>
              </a:rPr>
              <a:t> </a:t>
            </a:r>
            <a:endParaRPr lang="en-US" sz="2800" dirty="0" smtClean="0">
              <a:solidFill>
                <a:srgbClr val="C00000"/>
              </a:solidFill>
              <a:latin typeface="Verdana" panose="020B0604030504040204" pitchFamily="34" charset="0"/>
            </a:endParaRPr>
          </a:p>
          <a:p>
            <a:pPr algn="ctr" defTabSz="912813" eaLnBrk="1" fontAlgn="auto" hangingPunct="1">
              <a:spcAft>
                <a:spcPts val="0"/>
              </a:spcAft>
              <a:buFontTx/>
              <a:buNone/>
              <a:defRPr/>
            </a:pPr>
            <a:endParaRPr lang="en-US" sz="800" b="1" dirty="0" smtClean="0">
              <a:solidFill>
                <a:srgbClr val="C00000"/>
              </a:solidFill>
              <a:latin typeface="Verdana" panose="020B0604030504040204" pitchFamily="34" charset="0"/>
            </a:endParaRPr>
          </a:p>
          <a:p>
            <a:pPr algn="just" defTabSz="912813" eaLnBrk="1" fontAlgn="auto" hangingPunct="1">
              <a:spcAft>
                <a:spcPts val="0"/>
              </a:spcAft>
              <a:buClr>
                <a:srgbClr val="862110"/>
              </a:buClr>
              <a:buFont typeface="Arial" panose="020B0604020202020204" pitchFamily="34" charset="0"/>
              <a:buNone/>
              <a:defRPr/>
            </a:pPr>
            <a:r>
              <a:rPr lang="en-US" sz="1800" dirty="0" smtClean="0"/>
              <a:t>	</a:t>
            </a:r>
            <a:r>
              <a:rPr lang="en-US" sz="1800" b="1" dirty="0" smtClean="0">
                <a:solidFill>
                  <a:schemeClr val="accent1">
                    <a:lumMod val="50000"/>
                  </a:schemeClr>
                </a:solidFill>
                <a:latin typeface="Verdana" panose="020B0604030504040204" pitchFamily="34" charset="0"/>
              </a:rPr>
              <a:t>These cards can also be used as institute ID card, for paying fees, fines, printing or other fee-based services; for gaining Internet access; for photocopying and more </a:t>
            </a:r>
            <a:r>
              <a:rPr lang="en-US" sz="1800" b="1" dirty="0" smtClean="0">
                <a:solidFill>
                  <a:srgbClr val="C00000"/>
                </a:solidFill>
                <a:latin typeface="Verdana" panose="020B0604030504040204" pitchFamily="34" charset="0"/>
              </a:rPr>
              <a:t>(proposed)</a:t>
            </a:r>
            <a:endParaRPr lang="en-US" sz="1800" dirty="0" smtClean="0">
              <a:solidFill>
                <a:srgbClr val="C00000"/>
              </a:solidFill>
              <a:latin typeface="Times New Roman" panose="02020603050405020304" pitchFamily="18" charset="0"/>
            </a:endParaRPr>
          </a:p>
          <a:p>
            <a:pPr algn="just" defTabSz="912813" eaLnBrk="1" fontAlgn="auto" hangingPunct="1">
              <a:lnSpc>
                <a:spcPct val="80000"/>
              </a:lnSpc>
              <a:spcAft>
                <a:spcPts val="0"/>
              </a:spcAft>
              <a:buFontTx/>
              <a:buNone/>
              <a:defRPr/>
            </a:pPr>
            <a:endParaRPr lang="en-US" sz="1800" dirty="0" smtClean="0">
              <a:solidFill>
                <a:srgbClr val="000099"/>
              </a:solidFill>
              <a:latin typeface="Times New Roman" panose="02020603050405020304" pitchFamily="18" charset="0"/>
            </a:endParaRPr>
          </a:p>
          <a:p>
            <a:pPr algn="just" defTabSz="912813" eaLnBrk="1" fontAlgn="auto" hangingPunct="1">
              <a:lnSpc>
                <a:spcPct val="80000"/>
              </a:lnSpc>
              <a:spcAft>
                <a:spcPts val="0"/>
              </a:spcAft>
              <a:buFontTx/>
              <a:buNone/>
              <a:defRPr/>
            </a:pPr>
            <a:endParaRPr lang="en-US" sz="1800" dirty="0" smtClean="0">
              <a:solidFill>
                <a:srgbClr val="000099"/>
              </a:solidFill>
              <a:latin typeface="Times New Roman" panose="02020603050405020304" pitchFamily="18" charset="0"/>
            </a:endParaRPr>
          </a:p>
          <a:p>
            <a:pPr algn="just" defTabSz="912813" eaLnBrk="1" fontAlgn="auto" hangingPunct="1">
              <a:lnSpc>
                <a:spcPct val="80000"/>
              </a:lnSpc>
              <a:spcAft>
                <a:spcPts val="0"/>
              </a:spcAft>
              <a:buFontTx/>
              <a:buNone/>
              <a:defRPr/>
            </a:pPr>
            <a:endParaRPr lang="en-US" sz="1800" dirty="0" smtClean="0">
              <a:solidFill>
                <a:srgbClr val="000099"/>
              </a:solidFill>
              <a:latin typeface="Times New Roman" panose="02020603050405020304" pitchFamily="18" charset="0"/>
            </a:endParaRPr>
          </a:p>
          <a:p>
            <a:pPr algn="just" defTabSz="912813" eaLnBrk="1" fontAlgn="auto" hangingPunct="1">
              <a:lnSpc>
                <a:spcPct val="80000"/>
              </a:lnSpc>
              <a:spcAft>
                <a:spcPts val="0"/>
              </a:spcAft>
              <a:buFontTx/>
              <a:buNone/>
              <a:defRPr/>
            </a:pPr>
            <a:endParaRPr lang="en-US" sz="900" dirty="0" smtClean="0"/>
          </a:p>
        </p:txBody>
      </p:sp>
      <p:pic>
        <p:nvPicPr>
          <p:cNvPr id="74755" name="Picture 9" descr="Cornell ID Front.jpg"/>
          <p:cNvPicPr>
            <a:picLocks noChangeAspect="1"/>
          </p:cNvPicPr>
          <p:nvPr/>
        </p:nvPicPr>
        <p:blipFill>
          <a:blip r:embed="rId3" cstate="print"/>
          <a:srcRect/>
          <a:stretch>
            <a:fillRect/>
          </a:stretch>
        </p:blipFill>
        <p:spPr bwMode="auto">
          <a:xfrm>
            <a:off x="5457825" y="2079625"/>
            <a:ext cx="3278188" cy="2239963"/>
          </a:xfrm>
          <a:prstGeom prst="rect">
            <a:avLst/>
          </a:prstGeom>
          <a:noFill/>
          <a:ln w="9525">
            <a:noFill/>
            <a:miter lim="800000"/>
            <a:headEnd/>
            <a:tailEnd/>
          </a:ln>
        </p:spPr>
      </p:pic>
      <p:pic>
        <p:nvPicPr>
          <p:cNvPr id="74756" name="Picture 6"/>
          <p:cNvPicPr>
            <a:picLocks noChangeAspect="1" noChangeArrowheads="1"/>
          </p:cNvPicPr>
          <p:nvPr/>
        </p:nvPicPr>
        <p:blipFill>
          <a:blip r:embed="rId4" cstate="print"/>
          <a:srcRect/>
          <a:stretch>
            <a:fillRect/>
          </a:stretch>
        </p:blipFill>
        <p:spPr bwMode="auto">
          <a:xfrm>
            <a:off x="5357813" y="4319588"/>
            <a:ext cx="3378200" cy="2365375"/>
          </a:xfrm>
          <a:prstGeom prst="rect">
            <a:avLst/>
          </a:prstGeom>
          <a:noFill/>
          <a:ln w="9525">
            <a:noFill/>
            <a:miter lim="800000"/>
            <a:headEnd/>
            <a:tailEnd/>
          </a:ln>
        </p:spPr>
      </p:pic>
      <p:sp>
        <p:nvSpPr>
          <p:cNvPr id="74757" name="TextBox 7"/>
          <p:cNvSpPr txBox="1">
            <a:spLocks noChangeArrowheads="1"/>
          </p:cNvSpPr>
          <p:nvPr/>
        </p:nvSpPr>
        <p:spPr bwMode="auto">
          <a:xfrm>
            <a:off x="1143000" y="6546850"/>
            <a:ext cx="5715000" cy="277813"/>
          </a:xfrm>
          <a:prstGeom prst="rect">
            <a:avLst/>
          </a:prstGeom>
          <a:noFill/>
          <a:ln w="9525">
            <a:noFill/>
            <a:miter lim="800000"/>
            <a:headEnd/>
            <a:tailEnd/>
          </a:ln>
        </p:spPr>
        <p:txBody>
          <a:bodyPr>
            <a:spAutoFit/>
          </a:bodyPr>
          <a:lstStyle/>
          <a:p>
            <a:pPr algn="ctr" eaLnBrk="1" hangingPunct="1"/>
            <a:r>
              <a:rPr lang="en-US" sz="1200" b="1" u="sng">
                <a:solidFill>
                  <a:srgbClr val="C00000"/>
                </a:solidFill>
              </a:rPr>
              <a:t>IIT Delhi vs Cornell, USA</a:t>
            </a:r>
          </a:p>
        </p:txBody>
      </p:sp>
      <p:pic>
        <p:nvPicPr>
          <p:cNvPr id="74758" name="Picture 7"/>
          <p:cNvPicPr>
            <a:picLocks noChangeAspect="1" noChangeArrowheads="1"/>
          </p:cNvPicPr>
          <p:nvPr/>
        </p:nvPicPr>
        <p:blipFill>
          <a:blip r:embed="rId5" cstate="print"/>
          <a:srcRect l="21954" t="15395" r="19070" b="6213"/>
          <a:stretch>
            <a:fillRect/>
          </a:stretch>
        </p:blipFill>
        <p:spPr bwMode="auto">
          <a:xfrm>
            <a:off x="717550" y="2079625"/>
            <a:ext cx="4443413" cy="3614738"/>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idx="1"/>
          </p:nvPr>
        </p:nvSpPr>
        <p:spPr>
          <a:xfrm>
            <a:off x="228600" y="609600"/>
            <a:ext cx="8686800" cy="5562600"/>
          </a:xfrm>
        </p:spPr>
        <p:txBody>
          <a:bodyPr rtlCol="0">
            <a:noAutofit/>
          </a:bodyPr>
          <a:lstStyle/>
          <a:p>
            <a:pPr indent="-182880" algn="ctr" defTabSz="912813" eaLnBrk="1" fontAlgn="auto" hangingPunct="1">
              <a:spcAft>
                <a:spcPts val="0"/>
              </a:spcAft>
              <a:buClr>
                <a:schemeClr val="accent6">
                  <a:lumMod val="75000"/>
                </a:schemeClr>
              </a:buClr>
              <a:buFontTx/>
              <a:buNone/>
              <a:defRPr/>
            </a:pPr>
            <a:endParaRPr lang="en-US" sz="1800" b="1" dirty="0" smtClean="0">
              <a:solidFill>
                <a:srgbClr val="C00000"/>
              </a:solidFill>
              <a:latin typeface="Verdana" pitchFamily="34" charset="0"/>
            </a:endParaRPr>
          </a:p>
          <a:p>
            <a:pPr indent="-182880" defTabSz="912813" eaLnBrk="1" fontAlgn="auto" hangingPunct="1">
              <a:spcAft>
                <a:spcPts val="0"/>
              </a:spcAft>
              <a:buClr>
                <a:schemeClr val="accent6">
                  <a:lumMod val="75000"/>
                </a:schemeClr>
              </a:buClr>
              <a:buFontTx/>
              <a:buNone/>
              <a:defRPr/>
            </a:pPr>
            <a:endParaRPr lang="en-US" sz="1800" dirty="0" smtClean="0">
              <a:solidFill>
                <a:srgbClr val="C00000"/>
              </a:solidFill>
              <a:effectLst>
                <a:outerShdw blurRad="38100" dist="38100" dir="2700000" algn="tl">
                  <a:srgbClr val="000000">
                    <a:alpha val="43137"/>
                  </a:srgbClr>
                </a:outerShdw>
              </a:effectLst>
            </a:endParaRPr>
          </a:p>
          <a:p>
            <a:pPr indent="-182880" algn="just" defTabSz="912813" eaLnBrk="1" fontAlgn="auto" hangingPunct="1">
              <a:spcBef>
                <a:spcPts val="0"/>
              </a:spcBef>
              <a:spcAft>
                <a:spcPts val="0"/>
              </a:spcAft>
              <a:buClr>
                <a:srgbClr val="C00000"/>
              </a:buClr>
              <a:buSzPct val="100000"/>
              <a:buFont typeface="Wingdings" pitchFamily="2" charset="2"/>
              <a:buChar char="Ø"/>
              <a:defRPr/>
            </a:pPr>
            <a:r>
              <a:rPr lang="en-US" sz="2400" b="1" dirty="0" smtClean="0">
                <a:solidFill>
                  <a:srgbClr val="000066"/>
                </a:solidFill>
                <a:latin typeface="Verdana" pitchFamily="34" charset="0"/>
              </a:rPr>
              <a:t>Background</a:t>
            </a:r>
          </a:p>
          <a:p>
            <a:pPr indent="-182880" algn="just" defTabSz="912813">
              <a:spcBef>
                <a:spcPts val="0"/>
              </a:spcBef>
              <a:buClr>
                <a:srgbClr val="C00000"/>
              </a:buClr>
              <a:buSzPct val="100000"/>
              <a:buFont typeface="Wingdings" pitchFamily="2" charset="2"/>
              <a:buChar char="Ø"/>
              <a:defRPr/>
            </a:pPr>
            <a:r>
              <a:rPr lang="en-US" sz="2400" b="1" dirty="0" smtClean="0">
                <a:solidFill>
                  <a:srgbClr val="000066"/>
                </a:solidFill>
                <a:latin typeface="Verdana" pitchFamily="34" charset="0"/>
              </a:rPr>
              <a:t>RFID@IIT </a:t>
            </a:r>
            <a:r>
              <a:rPr lang="en-US" sz="2400" b="1" dirty="0">
                <a:solidFill>
                  <a:srgbClr val="000066"/>
                </a:solidFill>
                <a:latin typeface="Verdana" pitchFamily="34" charset="0"/>
              </a:rPr>
              <a:t>Delhi Central Library</a:t>
            </a:r>
          </a:p>
          <a:p>
            <a:pPr indent="-182880" algn="just" defTabSz="912813" eaLnBrk="1" fontAlgn="auto" hangingPunct="1">
              <a:spcBef>
                <a:spcPts val="0"/>
              </a:spcBef>
              <a:spcAft>
                <a:spcPts val="0"/>
              </a:spcAft>
              <a:buClr>
                <a:srgbClr val="C00000"/>
              </a:buClr>
              <a:buSzPct val="100000"/>
              <a:buFont typeface="Wingdings" pitchFamily="2" charset="2"/>
              <a:buChar char="Ø"/>
              <a:defRPr/>
            </a:pPr>
            <a:r>
              <a:rPr lang="en-US" sz="2400" b="1" dirty="0" smtClean="0">
                <a:solidFill>
                  <a:srgbClr val="000066"/>
                </a:solidFill>
                <a:latin typeface="Verdana" pitchFamily="34" charset="0"/>
              </a:rPr>
              <a:t>Components</a:t>
            </a:r>
          </a:p>
          <a:p>
            <a:pPr indent="-182880" algn="just" defTabSz="912813" eaLnBrk="1" fontAlgn="auto" hangingPunct="1">
              <a:spcBef>
                <a:spcPts val="0"/>
              </a:spcBef>
              <a:spcAft>
                <a:spcPts val="0"/>
              </a:spcAft>
              <a:buClr>
                <a:srgbClr val="C00000"/>
              </a:buClr>
              <a:buSzPct val="100000"/>
              <a:buFont typeface="Wingdings" pitchFamily="2" charset="2"/>
              <a:buChar char="Ø"/>
              <a:defRPr/>
            </a:pPr>
            <a:r>
              <a:rPr lang="en-US" sz="2400" b="1" dirty="0" smtClean="0">
                <a:solidFill>
                  <a:srgbClr val="000066"/>
                </a:solidFill>
                <a:latin typeface="Verdana" pitchFamily="34" charset="0"/>
              </a:rPr>
              <a:t>Major </a:t>
            </a:r>
            <a:r>
              <a:rPr lang="en-US" sz="2400" b="1" dirty="0" smtClean="0">
                <a:solidFill>
                  <a:srgbClr val="000066"/>
                </a:solidFill>
                <a:latin typeface="Verdana" pitchFamily="34" charset="0"/>
              </a:rPr>
              <a:t>Advantages</a:t>
            </a:r>
          </a:p>
          <a:p>
            <a:pPr indent="-182880" algn="just" defTabSz="912813" eaLnBrk="1" fontAlgn="auto" hangingPunct="1">
              <a:spcBef>
                <a:spcPts val="0"/>
              </a:spcBef>
              <a:spcAft>
                <a:spcPts val="0"/>
              </a:spcAft>
              <a:buClr>
                <a:srgbClr val="C00000"/>
              </a:buClr>
              <a:buSzPct val="100000"/>
              <a:buFont typeface="Wingdings" pitchFamily="2" charset="2"/>
              <a:buChar char="Ø"/>
              <a:defRPr/>
            </a:pPr>
            <a:r>
              <a:rPr lang="en-US" sz="2400" b="1" dirty="0" smtClean="0">
                <a:solidFill>
                  <a:srgbClr val="000066"/>
                </a:solidFill>
                <a:latin typeface="Verdana" pitchFamily="34" charset="0"/>
              </a:rPr>
              <a:t>Major Disadvantages</a:t>
            </a:r>
          </a:p>
          <a:p>
            <a:pPr indent="-182880" algn="just" defTabSz="912813">
              <a:spcBef>
                <a:spcPts val="0"/>
              </a:spcBef>
              <a:buClr>
                <a:srgbClr val="C00000"/>
              </a:buClr>
              <a:buSzPct val="100000"/>
              <a:buFont typeface="Wingdings" pitchFamily="2" charset="2"/>
              <a:buChar char="Ø"/>
              <a:defRPr/>
            </a:pPr>
            <a:r>
              <a:rPr lang="en-US" sz="2400" b="1" dirty="0" smtClean="0">
                <a:solidFill>
                  <a:srgbClr val="000066"/>
                </a:solidFill>
                <a:latin typeface="Verdana" pitchFamily="34" charset="0"/>
              </a:rPr>
              <a:t>Statement </a:t>
            </a:r>
            <a:r>
              <a:rPr lang="en-US" sz="2400" b="1" dirty="0">
                <a:solidFill>
                  <a:srgbClr val="000066"/>
                </a:solidFill>
                <a:latin typeface="Verdana" pitchFamily="34" charset="0"/>
              </a:rPr>
              <a:t>of the Problem</a:t>
            </a:r>
          </a:p>
          <a:p>
            <a:pPr indent="-182880" algn="just" defTabSz="912813" eaLnBrk="1" fontAlgn="auto" hangingPunct="1">
              <a:spcBef>
                <a:spcPts val="0"/>
              </a:spcBef>
              <a:spcAft>
                <a:spcPts val="0"/>
              </a:spcAft>
              <a:buClr>
                <a:srgbClr val="C00000"/>
              </a:buClr>
              <a:buSzPct val="100000"/>
              <a:buFont typeface="Wingdings" pitchFamily="2" charset="2"/>
              <a:buChar char="Ø"/>
              <a:defRPr/>
            </a:pPr>
            <a:r>
              <a:rPr lang="en-US" sz="2400" b="1" dirty="0" smtClean="0">
                <a:solidFill>
                  <a:srgbClr val="000066"/>
                </a:solidFill>
                <a:latin typeface="Verdana" pitchFamily="34" charset="0"/>
              </a:rPr>
              <a:t>Scope</a:t>
            </a:r>
          </a:p>
          <a:p>
            <a:pPr indent="-182880" algn="just" defTabSz="912813" eaLnBrk="1" fontAlgn="auto" hangingPunct="1">
              <a:spcBef>
                <a:spcPts val="0"/>
              </a:spcBef>
              <a:spcAft>
                <a:spcPts val="0"/>
              </a:spcAft>
              <a:buClr>
                <a:srgbClr val="C00000"/>
              </a:buClr>
              <a:buSzPct val="100000"/>
              <a:buFont typeface="Wingdings" pitchFamily="2" charset="2"/>
              <a:buChar char="Ø"/>
              <a:defRPr/>
            </a:pPr>
            <a:r>
              <a:rPr lang="en-US" sz="2400" b="1" dirty="0" smtClean="0">
                <a:solidFill>
                  <a:srgbClr val="000066"/>
                </a:solidFill>
                <a:latin typeface="Verdana" pitchFamily="34" charset="0"/>
              </a:rPr>
              <a:t>Objectives of the Study</a:t>
            </a:r>
          </a:p>
          <a:p>
            <a:pPr indent="-182880" algn="just" defTabSz="912813" eaLnBrk="1" fontAlgn="auto" hangingPunct="1">
              <a:spcBef>
                <a:spcPts val="0"/>
              </a:spcBef>
              <a:spcAft>
                <a:spcPts val="0"/>
              </a:spcAft>
              <a:buClr>
                <a:srgbClr val="C00000"/>
              </a:buClr>
              <a:buSzPct val="100000"/>
              <a:buFont typeface="Wingdings" pitchFamily="2" charset="2"/>
              <a:buChar char="Ø"/>
              <a:defRPr/>
            </a:pPr>
            <a:r>
              <a:rPr lang="en-US" sz="2400" b="1" dirty="0" smtClean="0">
                <a:solidFill>
                  <a:srgbClr val="000066"/>
                </a:solidFill>
                <a:latin typeface="Verdana" pitchFamily="34" charset="0"/>
              </a:rPr>
              <a:t>Methodology and Limitations</a:t>
            </a:r>
          </a:p>
          <a:p>
            <a:pPr indent="-182880" algn="just" defTabSz="912813" eaLnBrk="1" fontAlgn="auto" hangingPunct="1">
              <a:spcBef>
                <a:spcPts val="0"/>
              </a:spcBef>
              <a:spcAft>
                <a:spcPts val="0"/>
              </a:spcAft>
              <a:buClr>
                <a:srgbClr val="C00000"/>
              </a:buClr>
              <a:buSzPct val="100000"/>
              <a:buFont typeface="Wingdings" pitchFamily="2" charset="2"/>
              <a:buChar char="Ø"/>
              <a:defRPr/>
            </a:pPr>
            <a:r>
              <a:rPr lang="en-US" sz="2400" b="1" dirty="0" smtClean="0">
                <a:solidFill>
                  <a:srgbClr val="000066"/>
                </a:solidFill>
                <a:latin typeface="Verdana" pitchFamily="34" charset="0"/>
              </a:rPr>
              <a:t>Data Analysis and Interpretation</a:t>
            </a:r>
          </a:p>
          <a:p>
            <a:pPr indent="-182880" algn="just" defTabSz="912813" eaLnBrk="1" fontAlgn="auto" hangingPunct="1">
              <a:spcBef>
                <a:spcPts val="0"/>
              </a:spcBef>
              <a:spcAft>
                <a:spcPts val="0"/>
              </a:spcAft>
              <a:buClr>
                <a:srgbClr val="C00000"/>
              </a:buClr>
              <a:buSzPct val="100000"/>
              <a:buFont typeface="Wingdings" pitchFamily="2" charset="2"/>
              <a:buChar char="Ø"/>
              <a:defRPr/>
            </a:pPr>
            <a:r>
              <a:rPr lang="en-US" sz="2400" b="1" dirty="0" smtClean="0">
                <a:solidFill>
                  <a:srgbClr val="000066"/>
                </a:solidFill>
                <a:latin typeface="Verdana" pitchFamily="34" charset="0"/>
              </a:rPr>
              <a:t>Findings</a:t>
            </a:r>
          </a:p>
          <a:p>
            <a:pPr indent="-182880" algn="just" defTabSz="912813" eaLnBrk="1" fontAlgn="auto" hangingPunct="1">
              <a:spcBef>
                <a:spcPts val="0"/>
              </a:spcBef>
              <a:spcAft>
                <a:spcPts val="0"/>
              </a:spcAft>
              <a:buClr>
                <a:srgbClr val="C00000"/>
              </a:buClr>
              <a:buSzPct val="100000"/>
              <a:buFont typeface="Wingdings" pitchFamily="2" charset="2"/>
              <a:buChar char="Ø"/>
              <a:defRPr/>
            </a:pPr>
            <a:r>
              <a:rPr lang="en-US" sz="2400" b="1" dirty="0" smtClean="0">
                <a:solidFill>
                  <a:srgbClr val="000066"/>
                </a:solidFill>
                <a:latin typeface="Verdana" pitchFamily="34" charset="0"/>
              </a:rPr>
              <a:t>Suggestions</a:t>
            </a:r>
          </a:p>
          <a:p>
            <a:pPr indent="-182880" algn="just" defTabSz="912813" eaLnBrk="1" fontAlgn="auto" hangingPunct="1">
              <a:spcBef>
                <a:spcPts val="0"/>
              </a:spcBef>
              <a:spcAft>
                <a:spcPts val="0"/>
              </a:spcAft>
              <a:buClr>
                <a:srgbClr val="C00000"/>
              </a:buClr>
              <a:buSzPct val="100000"/>
              <a:buFont typeface="Wingdings" pitchFamily="2" charset="2"/>
              <a:buChar char="Ø"/>
              <a:defRPr/>
            </a:pPr>
            <a:r>
              <a:rPr lang="en-US" sz="2400" b="1" dirty="0" smtClean="0">
                <a:solidFill>
                  <a:srgbClr val="000066"/>
                </a:solidFill>
                <a:latin typeface="Verdana" pitchFamily="34" charset="0"/>
              </a:rPr>
              <a:t>Conclusion</a:t>
            </a:r>
            <a:endParaRPr lang="en-US" sz="2400" b="1" dirty="0" smtClean="0">
              <a:solidFill>
                <a:srgbClr val="0000CC"/>
              </a:solidFill>
              <a:latin typeface="Verdana" pitchFamily="34" charset="0"/>
            </a:endParaRPr>
          </a:p>
          <a:p>
            <a:pPr indent="-182880" algn="just" defTabSz="912813" eaLnBrk="1" fontAlgn="auto" hangingPunct="1">
              <a:spcBef>
                <a:spcPts val="0"/>
              </a:spcBef>
              <a:spcAft>
                <a:spcPts val="0"/>
              </a:spcAft>
              <a:buClr>
                <a:srgbClr val="C00000"/>
              </a:buClr>
              <a:buSzPct val="100000"/>
              <a:buFont typeface="Wingdings" pitchFamily="2" charset="2"/>
              <a:buChar char="Ø"/>
              <a:defRPr/>
            </a:pPr>
            <a:endParaRPr lang="en-US" sz="1800" b="1" dirty="0" smtClean="0">
              <a:solidFill>
                <a:srgbClr val="0000CC"/>
              </a:solidFill>
              <a:latin typeface="Verdana" pitchFamily="34" charset="0"/>
            </a:endParaRPr>
          </a:p>
          <a:p>
            <a:pPr indent="-182880" algn="just" defTabSz="912813" eaLnBrk="1" fontAlgn="auto" hangingPunct="1">
              <a:spcBef>
                <a:spcPts val="0"/>
              </a:spcBef>
              <a:spcAft>
                <a:spcPts val="0"/>
              </a:spcAft>
              <a:buClr>
                <a:srgbClr val="C00000"/>
              </a:buClr>
              <a:buSzPct val="100000"/>
              <a:buFont typeface="Wingdings" pitchFamily="2" charset="2"/>
              <a:buChar char="Ø"/>
              <a:defRPr/>
            </a:pPr>
            <a:endParaRPr lang="en-US" sz="1800" b="1" dirty="0" smtClean="0">
              <a:solidFill>
                <a:srgbClr val="0000CC"/>
              </a:solidFill>
              <a:latin typeface="Verdana" pitchFamily="34" charset="0"/>
            </a:endParaRPr>
          </a:p>
          <a:p>
            <a:pPr indent="-182880" algn="just" defTabSz="912813" eaLnBrk="1" fontAlgn="auto" hangingPunct="1">
              <a:spcBef>
                <a:spcPts val="0"/>
              </a:spcBef>
              <a:spcAft>
                <a:spcPts val="0"/>
              </a:spcAft>
              <a:buClr>
                <a:schemeClr val="accent6">
                  <a:lumMod val="75000"/>
                </a:schemeClr>
              </a:buClr>
              <a:buFontTx/>
              <a:buNone/>
              <a:defRPr/>
            </a:pPr>
            <a:endParaRPr lang="en-US" sz="1800" dirty="0" smtClean="0">
              <a:solidFill>
                <a:srgbClr val="000099"/>
              </a:solidFill>
              <a:latin typeface="Times New Roman" pitchFamily="18"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1800" dirty="0" smtClean="0">
              <a:solidFill>
                <a:srgbClr val="000099"/>
              </a:solidFill>
              <a:latin typeface="Times New Roman" pitchFamily="18"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1800" dirty="0" smtClean="0">
              <a:solidFill>
                <a:srgbClr val="000099"/>
              </a:solidFill>
              <a:latin typeface="Times New Roman" pitchFamily="18"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1800" dirty="0" smtClean="0">
              <a:solidFill>
                <a:srgbClr val="000099"/>
              </a:solidFill>
              <a:latin typeface="Times New Roman" pitchFamily="18"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1800" dirty="0" smtClean="0">
              <a:solidFill>
                <a:schemeClr val="tx1">
                  <a:lumMod val="75000"/>
                  <a:lumOff val="25000"/>
                </a:schemeClr>
              </a:solidFill>
            </a:endParaRPr>
          </a:p>
        </p:txBody>
      </p:sp>
      <p:sp>
        <p:nvSpPr>
          <p:cNvPr id="5" name="Rectangle 4"/>
          <p:cNvSpPr/>
          <p:nvPr/>
        </p:nvSpPr>
        <p:spPr>
          <a:xfrm>
            <a:off x="1600200" y="101025"/>
            <a:ext cx="5867400" cy="584775"/>
          </a:xfrm>
          <a:prstGeom prst="rect">
            <a:avLst/>
          </a:prstGeom>
        </p:spPr>
        <p:txBody>
          <a:bodyPr wrap="square">
            <a:spAutoFit/>
          </a:bodyPr>
          <a:lstStyle/>
          <a:p>
            <a:pPr indent="-182880" algn="ctr" defTabSz="912813">
              <a:buClr>
                <a:schemeClr val="accent6">
                  <a:lumMod val="75000"/>
                </a:schemeClr>
              </a:buClr>
              <a:defRPr/>
            </a:pPr>
            <a:r>
              <a:rPr lang="en-US" sz="3200" b="1" dirty="0" smtClean="0">
                <a:solidFill>
                  <a:srgbClr val="C00000"/>
                </a:solidFill>
                <a:latin typeface="Verdana" pitchFamily="34" charset="0"/>
              </a:rPr>
              <a:t>Outline </a:t>
            </a:r>
            <a:r>
              <a:rPr lang="en-US" sz="3200" b="1" dirty="0">
                <a:solidFill>
                  <a:srgbClr val="C00000"/>
                </a:solidFill>
                <a:latin typeface="Verdana" pitchFamily="34" charset="0"/>
              </a:rPr>
              <a:t>of Presentation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idx="1"/>
          </p:nvPr>
        </p:nvSpPr>
        <p:spPr>
          <a:xfrm>
            <a:off x="228600" y="304800"/>
            <a:ext cx="8382000" cy="6324600"/>
          </a:xfrm>
        </p:spPr>
        <p:txBody>
          <a:bodyPr/>
          <a:lstStyle/>
          <a:p>
            <a:pPr algn="ctr" defTabSz="912813" eaLnBrk="1" hangingPunct="1">
              <a:buFontTx/>
              <a:buNone/>
            </a:pPr>
            <a:r>
              <a:rPr lang="en-US" sz="2800" dirty="0" smtClean="0">
                <a:solidFill>
                  <a:srgbClr val="862110"/>
                </a:solidFill>
              </a:rPr>
              <a:t>	</a:t>
            </a:r>
            <a:r>
              <a:rPr lang="en-US" sz="2800" b="1" dirty="0" smtClean="0">
                <a:solidFill>
                  <a:srgbClr val="C00000"/>
                </a:solidFill>
                <a:latin typeface="Verdana" pitchFamily="34" charset="0"/>
                <a:ea typeface="Verdana" pitchFamily="34" charset="0"/>
                <a:cs typeface="Verdana" pitchFamily="34" charset="0"/>
              </a:rPr>
              <a:t>Shelf/Inventory management system</a:t>
            </a:r>
            <a:r>
              <a:rPr lang="en-US" sz="2800" dirty="0" smtClean="0">
                <a:solidFill>
                  <a:srgbClr val="C00000"/>
                </a:solidFill>
                <a:latin typeface="Verdana" pitchFamily="34" charset="0"/>
                <a:ea typeface="Verdana" pitchFamily="34" charset="0"/>
                <a:cs typeface="Verdana" pitchFamily="34" charset="0"/>
              </a:rPr>
              <a:t> </a:t>
            </a:r>
            <a:endParaRPr lang="en-US" sz="2800" b="1" dirty="0" smtClean="0">
              <a:solidFill>
                <a:srgbClr val="C00000"/>
              </a:solidFill>
              <a:latin typeface="Verdana" pitchFamily="34" charset="0"/>
              <a:ea typeface="Verdana" pitchFamily="34" charset="0"/>
              <a:cs typeface="Verdana" pitchFamily="34" charset="0"/>
            </a:endParaRPr>
          </a:p>
          <a:p>
            <a:pPr algn="just" defTabSz="912813" eaLnBrk="1" hangingPunct="1">
              <a:buClr>
                <a:srgbClr val="862110"/>
              </a:buClr>
              <a:buFont typeface="Arial" charset="0"/>
              <a:buNone/>
            </a:pPr>
            <a:endParaRPr lang="en-US" sz="2000" b="1" dirty="0" smtClean="0">
              <a:solidFill>
                <a:srgbClr val="0000FF"/>
              </a:solidFill>
              <a:latin typeface="Verdana" pitchFamily="34" charset="0"/>
            </a:endParaRPr>
          </a:p>
          <a:p>
            <a:pPr algn="just" defTabSz="912813" eaLnBrk="1" hangingPunct="1">
              <a:lnSpc>
                <a:spcPct val="80000"/>
              </a:lnSpc>
              <a:buFontTx/>
              <a:buNone/>
            </a:pPr>
            <a:r>
              <a:rPr lang="en-US" sz="1800" b="1" dirty="0" smtClean="0">
                <a:solidFill>
                  <a:srgbClr val="0000CC"/>
                </a:solidFill>
                <a:latin typeface="Verdana" pitchFamily="34" charset="0"/>
              </a:rPr>
              <a:t>	</a:t>
            </a:r>
            <a:r>
              <a:rPr lang="en-US" sz="1800" b="1" dirty="0" smtClean="0">
                <a:solidFill>
                  <a:srgbClr val="000066"/>
                </a:solidFill>
                <a:latin typeface="Verdana" pitchFamily="34" charset="0"/>
              </a:rPr>
              <a:t>Portable Shelf scanner allows library staff to take inventory and find wrongly shelved books without having to pull the books off the stacks. It is very useful for stock verification purpose</a:t>
            </a: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900" dirty="0" smtClean="0"/>
          </a:p>
        </p:txBody>
      </p:sp>
      <p:pic>
        <p:nvPicPr>
          <p:cNvPr id="76803" name="Picture 4"/>
          <p:cNvPicPr>
            <a:picLocks noChangeAspect="1" noChangeArrowheads="1"/>
          </p:cNvPicPr>
          <p:nvPr/>
        </p:nvPicPr>
        <p:blipFill>
          <a:blip r:embed="rId3" cstate="print"/>
          <a:srcRect l="44551" t="35600" r="9773" b="15347"/>
          <a:stretch>
            <a:fillRect/>
          </a:stretch>
        </p:blipFill>
        <p:spPr bwMode="auto">
          <a:xfrm>
            <a:off x="304800" y="3048000"/>
            <a:ext cx="4949825" cy="3048000"/>
          </a:xfrm>
          <a:prstGeom prst="rect">
            <a:avLst/>
          </a:prstGeom>
          <a:noFill/>
          <a:ln w="9525">
            <a:noFill/>
            <a:miter lim="800000"/>
            <a:headEnd/>
            <a:tailEnd/>
          </a:ln>
        </p:spPr>
      </p:pic>
      <p:pic>
        <p:nvPicPr>
          <p:cNvPr id="76804" name="Picture 4" descr="untitled"/>
          <p:cNvPicPr>
            <a:picLocks noChangeAspect="1" noChangeArrowheads="1"/>
          </p:cNvPicPr>
          <p:nvPr/>
        </p:nvPicPr>
        <p:blipFill>
          <a:blip r:embed="rId4" cstate="print"/>
          <a:srcRect/>
          <a:stretch>
            <a:fillRect/>
          </a:stretch>
        </p:blipFill>
        <p:spPr bwMode="auto">
          <a:xfrm>
            <a:off x="5715000" y="2590800"/>
            <a:ext cx="2895600" cy="39116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idx="1"/>
          </p:nvPr>
        </p:nvSpPr>
        <p:spPr>
          <a:xfrm>
            <a:off x="228600" y="304800"/>
            <a:ext cx="8382000" cy="6324600"/>
          </a:xfrm>
        </p:spPr>
        <p:txBody>
          <a:bodyPr/>
          <a:lstStyle/>
          <a:p>
            <a:pPr algn="ctr" defTabSz="912813" eaLnBrk="1" hangingPunct="1">
              <a:spcBef>
                <a:spcPct val="0"/>
              </a:spcBef>
              <a:buFontTx/>
              <a:buNone/>
            </a:pPr>
            <a:r>
              <a:rPr lang="en-US" sz="2800" dirty="0" smtClean="0">
                <a:solidFill>
                  <a:srgbClr val="862110"/>
                </a:solidFill>
              </a:rPr>
              <a:t>	</a:t>
            </a:r>
            <a:r>
              <a:rPr lang="en-US" sz="2800" b="1" dirty="0" smtClean="0">
                <a:solidFill>
                  <a:srgbClr val="C00000"/>
                </a:solidFill>
                <a:latin typeface="Verdana" pitchFamily="34" charset="0"/>
                <a:ea typeface="Verdana" pitchFamily="34" charset="0"/>
                <a:cs typeface="Verdana" pitchFamily="34" charset="0"/>
              </a:rPr>
              <a:t>Stock Verification using RFID</a:t>
            </a:r>
          </a:p>
          <a:p>
            <a:pPr algn="ctr" defTabSz="912813" eaLnBrk="1" hangingPunct="1">
              <a:spcBef>
                <a:spcPct val="0"/>
              </a:spcBef>
              <a:buFontTx/>
              <a:buNone/>
            </a:pPr>
            <a:r>
              <a:rPr lang="en-US" sz="1800" b="1" dirty="0" smtClean="0">
                <a:solidFill>
                  <a:srgbClr val="C00000"/>
                </a:solidFill>
                <a:latin typeface="Verdana" pitchFamily="34" charset="0"/>
                <a:ea typeface="Verdana" pitchFamily="34" charset="0"/>
                <a:cs typeface="Verdana" pitchFamily="34" charset="0"/>
              </a:rPr>
              <a:t>(</a:t>
            </a:r>
            <a:r>
              <a:rPr lang="en-US" sz="1800" b="1" dirty="0" err="1" smtClean="0">
                <a:solidFill>
                  <a:srgbClr val="C00000"/>
                </a:solidFill>
                <a:latin typeface="Verdana" pitchFamily="34" charset="0"/>
                <a:ea typeface="Verdana" pitchFamily="34" charset="0"/>
                <a:cs typeface="Verdana" pitchFamily="34" charset="0"/>
              </a:rPr>
              <a:t>LSmart</a:t>
            </a:r>
            <a:r>
              <a:rPr lang="en-US" sz="1800" b="1" dirty="0" smtClean="0">
                <a:solidFill>
                  <a:srgbClr val="C00000"/>
                </a:solidFill>
                <a:latin typeface="Verdana" pitchFamily="34" charset="0"/>
                <a:ea typeface="Verdana" pitchFamily="34" charset="0"/>
                <a:cs typeface="Verdana" pitchFamily="34" charset="0"/>
              </a:rPr>
              <a:t>/Main Menu)</a:t>
            </a:r>
          </a:p>
          <a:p>
            <a:pPr algn="just" defTabSz="912813" eaLnBrk="1" hangingPunct="1">
              <a:buClr>
                <a:srgbClr val="862110"/>
              </a:buClr>
              <a:buFont typeface="Arial" charset="0"/>
              <a:buNone/>
            </a:pPr>
            <a:endParaRPr lang="en-US" sz="2000" b="1" dirty="0" smtClean="0">
              <a:solidFill>
                <a:srgbClr val="0000FF"/>
              </a:solidFill>
              <a:latin typeface="Verdana" pitchFamily="34" charset="0"/>
            </a:endParaRPr>
          </a:p>
          <a:p>
            <a:pPr algn="just" defTabSz="912813" eaLnBrk="1" hangingPunct="1">
              <a:lnSpc>
                <a:spcPct val="80000"/>
              </a:lnSpc>
              <a:buFontTx/>
              <a:buNone/>
            </a:pPr>
            <a:r>
              <a:rPr lang="en-US" sz="1800" b="1" dirty="0" smtClean="0">
                <a:solidFill>
                  <a:srgbClr val="0000CC"/>
                </a:solidFill>
                <a:latin typeface="Verdana" pitchFamily="34" charset="0"/>
              </a:rPr>
              <a:t>	</a:t>
            </a:r>
            <a:endParaRPr lang="en-US" sz="900" dirty="0" smtClean="0"/>
          </a:p>
        </p:txBody>
      </p:sp>
      <p:pic>
        <p:nvPicPr>
          <p:cNvPr id="78851" name="Picture 4"/>
          <p:cNvPicPr>
            <a:picLocks noChangeAspect="1" noChangeArrowheads="1"/>
          </p:cNvPicPr>
          <p:nvPr/>
        </p:nvPicPr>
        <p:blipFill>
          <a:blip r:embed="rId3" cstate="print"/>
          <a:srcRect t="7698" b="11607"/>
          <a:stretch>
            <a:fillRect/>
          </a:stretch>
        </p:blipFill>
        <p:spPr bwMode="auto">
          <a:xfrm>
            <a:off x="144463" y="1600200"/>
            <a:ext cx="8963025" cy="4572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idx="1"/>
          </p:nvPr>
        </p:nvSpPr>
        <p:spPr>
          <a:xfrm>
            <a:off x="228600" y="304800"/>
            <a:ext cx="8610600" cy="6324600"/>
          </a:xfrm>
        </p:spPr>
        <p:txBody>
          <a:bodyPr>
            <a:normAutofit/>
          </a:bodyPr>
          <a:lstStyle/>
          <a:p>
            <a:pPr algn="ctr" defTabSz="912813" eaLnBrk="1" hangingPunct="1">
              <a:buFontTx/>
              <a:buNone/>
            </a:pPr>
            <a:r>
              <a:rPr lang="en-US" sz="2800" dirty="0" smtClean="0">
                <a:solidFill>
                  <a:srgbClr val="862110"/>
                </a:solidFill>
              </a:rPr>
              <a:t>	</a:t>
            </a:r>
            <a:r>
              <a:rPr lang="en-US" sz="2800" b="1" dirty="0" smtClean="0"/>
              <a:t> </a:t>
            </a:r>
            <a:r>
              <a:rPr lang="en-US" sz="2800" b="1" dirty="0" smtClean="0">
                <a:solidFill>
                  <a:srgbClr val="C00000"/>
                </a:solidFill>
                <a:latin typeface="Verdana" pitchFamily="34" charset="0"/>
                <a:ea typeface="Verdana" pitchFamily="34" charset="0"/>
                <a:cs typeface="Verdana" pitchFamily="34" charset="0"/>
              </a:rPr>
              <a:t>Application software/ Middleware/ </a:t>
            </a:r>
            <a:r>
              <a:rPr lang="en-US" sz="2800" b="1" dirty="0" smtClean="0">
                <a:solidFill>
                  <a:srgbClr val="C00000"/>
                </a:solidFill>
                <a:latin typeface="Verdana" pitchFamily="34" charset="0"/>
              </a:rPr>
              <a:t>RFID Server Layer </a:t>
            </a:r>
            <a:endParaRPr lang="en-US" sz="2800" b="1" dirty="0" smtClean="0">
              <a:solidFill>
                <a:srgbClr val="C00000"/>
              </a:solidFill>
              <a:latin typeface="Verdana" pitchFamily="34" charset="0"/>
              <a:ea typeface="Verdana" pitchFamily="34" charset="0"/>
              <a:cs typeface="Verdana" pitchFamily="34" charset="0"/>
            </a:endParaRPr>
          </a:p>
          <a:p>
            <a:pPr algn="just" defTabSz="912813" eaLnBrk="1" hangingPunct="1">
              <a:buClr>
                <a:srgbClr val="862110"/>
              </a:buClr>
              <a:buFont typeface="Wingdings" pitchFamily="2" charset="2"/>
              <a:buChar char="Ø"/>
            </a:pPr>
            <a:endParaRPr lang="en-US" sz="2000" b="1" dirty="0" smtClean="0">
              <a:solidFill>
                <a:srgbClr val="0000FF"/>
              </a:solidFill>
              <a:latin typeface="Verdana" pitchFamily="34" charset="0"/>
            </a:endParaRPr>
          </a:p>
          <a:p>
            <a:pPr algn="just" defTabSz="912813" eaLnBrk="1" hangingPunct="1">
              <a:spcBef>
                <a:spcPct val="50000"/>
              </a:spcBef>
              <a:buClr>
                <a:srgbClr val="C00000"/>
              </a:buClr>
              <a:buFont typeface="Wingdings" pitchFamily="2" charset="2"/>
              <a:buChar char="Ø"/>
            </a:pPr>
            <a:r>
              <a:rPr lang="en-US" sz="2000" b="1" dirty="0" smtClean="0">
                <a:solidFill>
                  <a:srgbClr val="000066"/>
                </a:solidFill>
                <a:latin typeface="Verdana" pitchFamily="34" charset="0"/>
              </a:rPr>
              <a:t>Used for Integration with RFID devices and the LMS</a:t>
            </a:r>
          </a:p>
          <a:p>
            <a:pPr algn="just" defTabSz="912813" eaLnBrk="1" hangingPunct="1">
              <a:spcBef>
                <a:spcPct val="50000"/>
              </a:spcBef>
              <a:buClr>
                <a:srgbClr val="C00000"/>
              </a:buClr>
              <a:buFont typeface="Wingdings" pitchFamily="2" charset="2"/>
              <a:buChar char="Ø"/>
            </a:pPr>
            <a:r>
              <a:rPr lang="en-US" sz="2000" b="1" dirty="0" smtClean="0">
                <a:solidFill>
                  <a:srgbClr val="000066"/>
                </a:solidFill>
                <a:latin typeface="Verdana" pitchFamily="34" charset="0"/>
              </a:rPr>
              <a:t>Provide reader connectivity to other systems on the network</a:t>
            </a:r>
          </a:p>
          <a:p>
            <a:pPr algn="just" defTabSz="912813" eaLnBrk="1" hangingPunct="1">
              <a:spcBef>
                <a:spcPct val="50000"/>
              </a:spcBef>
              <a:buClr>
                <a:srgbClr val="C00000"/>
              </a:buClr>
              <a:buFont typeface="Wingdings" pitchFamily="2" charset="2"/>
              <a:buChar char="Ø"/>
            </a:pPr>
            <a:r>
              <a:rPr lang="en-US" sz="2000" b="1" dirty="0" smtClean="0">
                <a:solidFill>
                  <a:srgbClr val="000066"/>
                </a:solidFill>
                <a:latin typeface="Verdana" pitchFamily="34" charset="0"/>
              </a:rPr>
              <a:t>Translate data and transmit to its other applications</a:t>
            </a:r>
          </a:p>
          <a:p>
            <a:pPr algn="just" defTabSz="912813" eaLnBrk="1" hangingPunct="1">
              <a:spcBef>
                <a:spcPct val="50000"/>
              </a:spcBef>
              <a:buClr>
                <a:srgbClr val="C00000"/>
              </a:buClr>
              <a:buFont typeface="Wingdings" pitchFamily="2" charset="2"/>
              <a:buChar char="Ø"/>
            </a:pPr>
            <a:r>
              <a:rPr lang="en-US" sz="2000" b="1" dirty="0" smtClean="0">
                <a:solidFill>
                  <a:srgbClr val="000066"/>
                </a:solidFill>
                <a:latin typeface="Verdana" pitchFamily="34" charset="0"/>
              </a:rPr>
              <a:t>It is used for the reader to transmit or receive data from a tag. Software integrates the reader hardware with the existing library automation software for seamless functioning of circulation section</a:t>
            </a: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900" dirty="0" smtClean="0"/>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idx="1"/>
          </p:nvPr>
        </p:nvSpPr>
        <p:spPr>
          <a:xfrm>
            <a:off x="228600" y="228600"/>
            <a:ext cx="8763000" cy="6324600"/>
          </a:xfrm>
        </p:spPr>
        <p:txBody>
          <a:bodyPr/>
          <a:lstStyle/>
          <a:p>
            <a:pPr algn="ctr" defTabSz="912813" eaLnBrk="1" hangingPunct="1">
              <a:buFontTx/>
              <a:buNone/>
            </a:pPr>
            <a:r>
              <a:rPr lang="en-US" sz="2800" dirty="0" smtClean="0">
                <a:solidFill>
                  <a:srgbClr val="862110"/>
                </a:solidFill>
              </a:rPr>
              <a:t>	</a:t>
            </a:r>
            <a:r>
              <a:rPr lang="en-US" sz="2800" b="1" dirty="0" smtClean="0">
                <a:solidFill>
                  <a:srgbClr val="C00000"/>
                </a:solidFill>
                <a:latin typeface="Verdana" pitchFamily="34" charset="0"/>
                <a:ea typeface="Verdana" pitchFamily="34" charset="0"/>
                <a:cs typeface="Verdana" pitchFamily="34" charset="0"/>
              </a:rPr>
              <a:t> Server/docking station</a:t>
            </a:r>
          </a:p>
          <a:p>
            <a:pPr algn="ctr" defTabSz="912813" eaLnBrk="1" hangingPunct="1">
              <a:buFontTx/>
              <a:buNone/>
            </a:pPr>
            <a:r>
              <a:rPr lang="en-US" sz="2800" dirty="0" smtClean="0">
                <a:solidFill>
                  <a:srgbClr val="C00000"/>
                </a:solidFill>
                <a:latin typeface="Verdana" pitchFamily="34" charset="0"/>
                <a:ea typeface="Verdana" pitchFamily="34" charset="0"/>
                <a:cs typeface="Verdana" pitchFamily="34" charset="0"/>
              </a:rPr>
              <a:t> </a:t>
            </a:r>
            <a:endParaRPr lang="en-US" sz="2800" b="1" dirty="0" smtClean="0">
              <a:solidFill>
                <a:srgbClr val="C00000"/>
              </a:solidFill>
              <a:latin typeface="Verdana" pitchFamily="34" charset="0"/>
              <a:ea typeface="Verdana" pitchFamily="34" charset="0"/>
              <a:cs typeface="Verdana" pitchFamily="34" charset="0"/>
            </a:endParaRPr>
          </a:p>
          <a:p>
            <a:pPr algn="just" defTabSz="912813" eaLnBrk="1" hangingPunct="1">
              <a:buClr>
                <a:srgbClr val="862110"/>
              </a:buClr>
              <a:buFont typeface="Wingdings" pitchFamily="2" charset="2"/>
              <a:buChar char="Ø"/>
            </a:pPr>
            <a:r>
              <a:rPr lang="en-US" sz="2000" b="1" dirty="0" smtClean="0">
                <a:solidFill>
                  <a:srgbClr val="000066"/>
                </a:solidFill>
                <a:latin typeface="Verdana" pitchFamily="34" charset="0"/>
              </a:rPr>
              <a:t>It is one on which the software that interfaces with the integrated library automation software is loaded</a:t>
            </a:r>
          </a:p>
          <a:p>
            <a:pPr algn="just" defTabSz="912813" eaLnBrk="1" hangingPunct="1">
              <a:buClr>
                <a:srgbClr val="862110"/>
              </a:buClr>
              <a:buFont typeface="Wingdings" pitchFamily="2" charset="2"/>
              <a:buChar char="Ø"/>
            </a:pPr>
            <a:endParaRPr lang="en-US" sz="2000" b="1" dirty="0" smtClean="0">
              <a:solidFill>
                <a:srgbClr val="000066"/>
              </a:solidFill>
              <a:latin typeface="Verdana" pitchFamily="34" charset="0"/>
            </a:endParaRPr>
          </a:p>
          <a:p>
            <a:pPr algn="just" defTabSz="912813" eaLnBrk="1" hangingPunct="1">
              <a:buClr>
                <a:srgbClr val="862110"/>
              </a:buClr>
              <a:buFont typeface="Wingdings" pitchFamily="2" charset="2"/>
              <a:buChar char="Ø"/>
            </a:pPr>
            <a:r>
              <a:rPr lang="en-US" sz="2000" b="1" dirty="0" smtClean="0">
                <a:solidFill>
                  <a:srgbClr val="000066"/>
                </a:solidFill>
                <a:latin typeface="Verdana" pitchFamily="34" charset="0"/>
              </a:rPr>
              <a:t>The server is the heart of comprehensive RFID system. It is the communication gateway among the various components</a:t>
            </a:r>
          </a:p>
          <a:p>
            <a:pPr algn="just" defTabSz="912813" eaLnBrk="1" hangingPunct="1">
              <a:buClr>
                <a:srgbClr val="862110"/>
              </a:buClr>
              <a:buFont typeface="Wingdings" pitchFamily="2" charset="2"/>
              <a:buChar char="Ø"/>
            </a:pPr>
            <a:endParaRPr lang="en-US" sz="2000" b="1" dirty="0" smtClean="0">
              <a:solidFill>
                <a:srgbClr val="000066"/>
              </a:solidFill>
              <a:latin typeface="Verdana" pitchFamily="34" charset="0"/>
            </a:endParaRPr>
          </a:p>
          <a:p>
            <a:pPr algn="just" defTabSz="912813" eaLnBrk="1" hangingPunct="1">
              <a:buClr>
                <a:srgbClr val="862110"/>
              </a:buClr>
              <a:buFont typeface="Wingdings" pitchFamily="2" charset="2"/>
              <a:buChar char="Ø"/>
            </a:pPr>
            <a:r>
              <a:rPr lang="en-US" sz="2000" b="1" dirty="0" smtClean="0">
                <a:solidFill>
                  <a:srgbClr val="000066"/>
                </a:solidFill>
                <a:latin typeface="Verdana" pitchFamily="34" charset="0"/>
              </a:rPr>
              <a:t>It receives the information from one or more of the readers and exchanges information with the circulation database</a:t>
            </a:r>
          </a:p>
          <a:p>
            <a:pPr algn="just" defTabSz="912813" eaLnBrk="1" hangingPunct="1">
              <a:buClr>
                <a:srgbClr val="862110"/>
              </a:buClr>
              <a:buFont typeface="Wingdings" pitchFamily="2" charset="2"/>
              <a:buChar char="Ø"/>
            </a:pPr>
            <a:endParaRPr lang="en-US" sz="2000" b="1" dirty="0" smtClean="0">
              <a:solidFill>
                <a:srgbClr val="000066"/>
              </a:solidFill>
              <a:latin typeface="Verdana" pitchFamily="34" charset="0"/>
            </a:endParaRPr>
          </a:p>
          <a:p>
            <a:pPr algn="just" defTabSz="912813" eaLnBrk="1" hangingPunct="1">
              <a:buClr>
                <a:srgbClr val="862110"/>
              </a:buClr>
              <a:buFont typeface="Wingdings" pitchFamily="2" charset="2"/>
              <a:buChar char="Ø"/>
            </a:pPr>
            <a:r>
              <a:rPr lang="en-US" sz="2000" b="1" dirty="0" smtClean="0">
                <a:solidFill>
                  <a:srgbClr val="000066"/>
                </a:solidFill>
                <a:latin typeface="Verdana" pitchFamily="34" charset="0"/>
              </a:rPr>
              <a:t>Its software includes the API (Applications Programming Interfaces), necessary to interface it with the automated library system. The server typically includes a transaction database so that reports can be produced</a:t>
            </a:r>
            <a:endParaRPr lang="en-US" sz="1800" b="1" dirty="0" smtClean="0">
              <a:solidFill>
                <a:srgbClr val="000066"/>
              </a:solidFill>
              <a:latin typeface="Verdana" pitchFamily="34" charset="0"/>
            </a:endParaRPr>
          </a:p>
          <a:p>
            <a:pPr algn="just" defTabSz="912813" eaLnBrk="1" hangingPunct="1">
              <a:buClr>
                <a:srgbClr val="862110"/>
              </a:buClr>
              <a:buFont typeface="Wingdings" pitchFamily="2" charset="2"/>
              <a:buChar char="Ø"/>
            </a:pPr>
            <a:endParaRPr lang="en-US" sz="1700" b="1" dirty="0" smtClean="0">
              <a:solidFill>
                <a:srgbClr val="0000FF"/>
              </a:solidFill>
              <a:latin typeface="Verdana" pitchFamily="34"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900" dirty="0" smtClean="0"/>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idx="1"/>
          </p:nvPr>
        </p:nvSpPr>
        <p:spPr>
          <a:xfrm>
            <a:off x="304800" y="533400"/>
            <a:ext cx="8382000" cy="6324600"/>
          </a:xfrm>
        </p:spPr>
        <p:txBody>
          <a:bodyPr/>
          <a:lstStyle/>
          <a:p>
            <a:pPr algn="ctr" defTabSz="912813" eaLnBrk="1" hangingPunct="1">
              <a:buFontTx/>
              <a:buNone/>
            </a:pPr>
            <a:r>
              <a:rPr lang="en-US" sz="2800" dirty="0" smtClean="0">
                <a:solidFill>
                  <a:srgbClr val="862110"/>
                </a:solidFill>
              </a:rPr>
              <a:t>	</a:t>
            </a:r>
            <a:r>
              <a:rPr lang="en-US" sz="2800" b="1" dirty="0" smtClean="0">
                <a:solidFill>
                  <a:srgbClr val="C00000"/>
                </a:solidFill>
                <a:latin typeface="Verdana" pitchFamily="34" charset="0"/>
              </a:rPr>
              <a:t>Patron/ S</a:t>
            </a:r>
            <a:r>
              <a:rPr lang="en-US" sz="2800" b="1" dirty="0" smtClean="0">
                <a:solidFill>
                  <a:srgbClr val="C00000"/>
                </a:solidFill>
                <a:latin typeface="Verdana" pitchFamily="34" charset="0"/>
                <a:ea typeface="Verdana" pitchFamily="34" charset="0"/>
                <a:cs typeface="Verdana" pitchFamily="34" charset="0"/>
              </a:rPr>
              <a:t>mart Card Printer</a:t>
            </a:r>
          </a:p>
          <a:p>
            <a:pPr algn="just" defTabSz="912813" eaLnBrk="1" hangingPunct="1">
              <a:buClr>
                <a:srgbClr val="862110"/>
              </a:buClr>
              <a:buFont typeface="Wingdings" pitchFamily="2" charset="2"/>
              <a:buChar char="Ø"/>
            </a:pPr>
            <a:endParaRPr lang="en-US" sz="1700" b="1" dirty="0" smtClean="0">
              <a:solidFill>
                <a:srgbClr val="0000FF"/>
              </a:solidFill>
              <a:latin typeface="Verdana" pitchFamily="34" charset="0"/>
            </a:endParaRPr>
          </a:p>
        </p:txBody>
      </p:sp>
      <p:pic>
        <p:nvPicPr>
          <p:cNvPr id="97283" name="Picture 3"/>
          <p:cNvPicPr>
            <a:picLocks noChangeAspect="1" noChangeArrowheads="1"/>
          </p:cNvPicPr>
          <p:nvPr/>
        </p:nvPicPr>
        <p:blipFill>
          <a:blip r:embed="rId3" cstate="print"/>
          <a:srcRect/>
          <a:stretch>
            <a:fillRect/>
          </a:stretch>
        </p:blipFill>
        <p:spPr bwMode="auto">
          <a:xfrm>
            <a:off x="533400" y="1752600"/>
            <a:ext cx="3446463" cy="3101975"/>
          </a:xfrm>
          <a:prstGeom prst="rect">
            <a:avLst/>
          </a:prstGeom>
          <a:noFill/>
          <a:ln w="9525">
            <a:noFill/>
            <a:miter lim="800000"/>
            <a:headEnd/>
            <a:tailEnd/>
          </a:ln>
        </p:spPr>
      </p:pic>
      <p:pic>
        <p:nvPicPr>
          <p:cNvPr id="97284" name="Picture 4"/>
          <p:cNvPicPr>
            <a:picLocks noChangeAspect="1" noChangeArrowheads="1"/>
          </p:cNvPicPr>
          <p:nvPr/>
        </p:nvPicPr>
        <p:blipFill>
          <a:blip r:embed="rId4" cstate="print"/>
          <a:srcRect/>
          <a:stretch>
            <a:fillRect/>
          </a:stretch>
        </p:blipFill>
        <p:spPr bwMode="auto">
          <a:xfrm>
            <a:off x="4648200" y="1828800"/>
            <a:ext cx="3505200" cy="263525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1066800" y="820738"/>
            <a:ext cx="6732588" cy="979487"/>
          </a:xfrm>
        </p:spPr>
        <p:txBody>
          <a:bodyPr/>
          <a:lstStyle/>
          <a:p>
            <a:pPr algn="ctr" eaLnBrk="1" hangingPunct="1"/>
            <a:r>
              <a:rPr lang="en-US" sz="2800" b="1" dirty="0" smtClean="0">
                <a:solidFill>
                  <a:srgbClr val="C00000"/>
                </a:solidFill>
                <a:latin typeface="Verdana" pitchFamily="34" charset="0"/>
              </a:rPr>
              <a:t>Integrated video surveillance</a:t>
            </a:r>
            <a:br>
              <a:rPr lang="en-US" sz="2800" b="1" dirty="0" smtClean="0">
                <a:solidFill>
                  <a:srgbClr val="C00000"/>
                </a:solidFill>
                <a:latin typeface="Verdana" pitchFamily="34" charset="0"/>
              </a:rPr>
            </a:br>
            <a:endParaRPr lang="en-US" sz="2800" dirty="0" smtClean="0"/>
          </a:p>
        </p:txBody>
      </p:sp>
      <p:pic>
        <p:nvPicPr>
          <p:cNvPr id="4" name="Picture 6" descr="C:\Users\Amaan\AppData\Local\Microsoft\Windows\Temporary Internet Files\Content.Word\DSC01577.jpg"/>
          <p:cNvPicPr>
            <a:picLocks noGrp="1" noChangeAspect="1" noChangeArrowheads="1"/>
          </p:cNvPicPr>
          <p:nvPr>
            <p:ph idx="1"/>
          </p:nvPr>
        </p:nvPicPr>
        <p:blipFill>
          <a:blip r:embed="rId2" cstate="print"/>
          <a:srcRect/>
          <a:stretch>
            <a:fillRect/>
          </a:stretch>
        </p:blipFill>
        <p:spPr>
          <a:xfrm>
            <a:off x="381000" y="1822450"/>
            <a:ext cx="2398713" cy="4325938"/>
          </a:xfrm>
          <a:effectLst>
            <a:outerShdw blurRad="292100" dist="139700" dir="2700000" algn="tl" rotWithShape="0">
              <a:srgbClr val="333333">
                <a:alpha val="65000"/>
              </a:srgbClr>
            </a:outerShdw>
          </a:effectLst>
          <a:extLst/>
        </p:spPr>
      </p:pic>
      <p:pic>
        <p:nvPicPr>
          <p:cNvPr id="3" name="Picture 2"/>
          <p:cNvPicPr>
            <a:picLocks noChangeAspect="1"/>
          </p:cNvPicPr>
          <p:nvPr/>
        </p:nvPicPr>
        <p:blipFill rotWithShape="1">
          <a:blip r:embed="rId3" cstate="print"/>
          <a:srcRect l="15534" t="6792" r="17591" b="12815"/>
          <a:stretch/>
        </p:blipFill>
        <p:spPr>
          <a:xfrm>
            <a:off x="2971800" y="1812925"/>
            <a:ext cx="6059488" cy="4335463"/>
          </a:xfrm>
          <a:prstGeom prst="rect">
            <a:avLst/>
          </a:prstGeom>
          <a:ln>
            <a:noFill/>
          </a:ln>
          <a:effectLst>
            <a:outerShdw blurRad="292100" dist="139700" dir="2700000" algn="tl" rotWithShape="0">
              <a:srgbClr val="333333">
                <a:alpha val="65000"/>
              </a:srgbClr>
            </a:outerShdw>
          </a:effectLst>
        </p:spPr>
      </p:pic>
      <p:sp>
        <p:nvSpPr>
          <p:cNvPr id="99333" name="TextBox 1"/>
          <p:cNvSpPr txBox="1">
            <a:spLocks noChangeArrowheads="1"/>
          </p:cNvSpPr>
          <p:nvPr/>
        </p:nvSpPr>
        <p:spPr bwMode="auto">
          <a:xfrm>
            <a:off x="3810000" y="6589713"/>
            <a:ext cx="2514600" cy="277812"/>
          </a:xfrm>
          <a:prstGeom prst="rect">
            <a:avLst/>
          </a:prstGeom>
          <a:noFill/>
          <a:ln w="9525">
            <a:noFill/>
            <a:miter lim="800000"/>
            <a:headEnd/>
            <a:tailEnd/>
          </a:ln>
        </p:spPr>
        <p:txBody>
          <a:bodyPr>
            <a:spAutoFit/>
          </a:bodyPr>
          <a:lstStyle/>
          <a:p>
            <a:r>
              <a:rPr lang="en-US" sz="1200">
                <a:solidFill>
                  <a:srgbClr val="000066"/>
                </a:solidFill>
              </a:rPr>
              <a:t>Courtesy-IIT Delhi</a:t>
            </a:r>
            <a:endParaRPr lang="en-IN" sz="1200">
              <a:solidFill>
                <a:srgbClr val="000066"/>
              </a:solidFill>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idx="1"/>
          </p:nvPr>
        </p:nvSpPr>
        <p:spPr>
          <a:xfrm>
            <a:off x="228600" y="304800"/>
            <a:ext cx="8382000" cy="6324600"/>
          </a:xfrm>
        </p:spPr>
        <p:txBody>
          <a:bodyPr/>
          <a:lstStyle/>
          <a:p>
            <a:pPr algn="ctr" defTabSz="912813" eaLnBrk="1" hangingPunct="1">
              <a:buFontTx/>
              <a:buNone/>
            </a:pPr>
            <a:r>
              <a:rPr lang="en-US" sz="2800" dirty="0" smtClean="0">
                <a:solidFill>
                  <a:srgbClr val="862110"/>
                </a:solidFill>
              </a:rPr>
              <a:t>	</a:t>
            </a:r>
            <a:r>
              <a:rPr lang="en-US" sz="2800" b="1" dirty="0" smtClean="0">
                <a:solidFill>
                  <a:srgbClr val="C00000"/>
                </a:solidFill>
                <a:latin typeface="Verdana" pitchFamily="34" charset="0"/>
                <a:ea typeface="Verdana" pitchFamily="34" charset="0"/>
                <a:cs typeface="Verdana" pitchFamily="34" charset="0"/>
              </a:rPr>
              <a:t> People Counter</a:t>
            </a:r>
          </a:p>
          <a:p>
            <a:pPr algn="ctr" defTabSz="912813" eaLnBrk="1" hangingPunct="1">
              <a:buFontTx/>
              <a:buNone/>
            </a:pPr>
            <a:endParaRPr lang="en-US" sz="2000" b="1" dirty="0" smtClean="0">
              <a:solidFill>
                <a:srgbClr val="C00000"/>
              </a:solidFill>
              <a:latin typeface="Verdana" pitchFamily="34" charset="0"/>
              <a:ea typeface="Verdana" pitchFamily="34" charset="0"/>
              <a:cs typeface="Verdana" pitchFamily="34" charset="0"/>
            </a:endParaRPr>
          </a:p>
          <a:p>
            <a:pPr algn="just" defTabSz="912813" eaLnBrk="1" hangingPunct="1">
              <a:buClr>
                <a:srgbClr val="862110"/>
              </a:buClr>
              <a:buFont typeface="Wingdings" pitchFamily="2" charset="2"/>
              <a:buChar char="Ø"/>
            </a:pPr>
            <a:r>
              <a:rPr lang="en-US" sz="2400" b="1" dirty="0" smtClean="0">
                <a:solidFill>
                  <a:srgbClr val="000066"/>
                </a:solidFill>
                <a:latin typeface="Verdana" pitchFamily="34" charset="0"/>
              </a:rPr>
              <a:t>RFID system may also have the facility to record the movement of incoming/outgoing members of the library with their details</a:t>
            </a:r>
          </a:p>
          <a:p>
            <a:pPr algn="just" defTabSz="912813" eaLnBrk="1" hangingPunct="1">
              <a:buClr>
                <a:srgbClr val="862110"/>
              </a:buClr>
              <a:buFont typeface="Wingdings" pitchFamily="2" charset="2"/>
              <a:buChar char="Ø"/>
            </a:pPr>
            <a:endParaRPr lang="en-US" sz="2400" b="1" dirty="0" smtClean="0">
              <a:solidFill>
                <a:srgbClr val="000066"/>
              </a:solidFill>
              <a:latin typeface="Verdana" pitchFamily="34" charset="0"/>
            </a:endParaRPr>
          </a:p>
          <a:p>
            <a:pPr algn="just" defTabSz="912813" eaLnBrk="1" hangingPunct="1">
              <a:buClr>
                <a:srgbClr val="862110"/>
              </a:buClr>
              <a:buFont typeface="Wingdings" pitchFamily="2" charset="2"/>
              <a:buChar char="Ø"/>
            </a:pPr>
            <a:r>
              <a:rPr lang="en-US" sz="2400" b="1" dirty="0" smtClean="0">
                <a:solidFill>
                  <a:srgbClr val="000066"/>
                </a:solidFill>
                <a:latin typeface="Verdana" pitchFamily="34" charset="0"/>
              </a:rPr>
              <a:t>If a library member is passing through the EAS pedestals with Smart Card, its movement is recorded with details which help in maintaining the statistics and other details for various uses</a:t>
            </a:r>
            <a:endParaRPr lang="en-US" sz="1700" b="1" dirty="0" smtClean="0">
              <a:solidFill>
                <a:srgbClr val="000066"/>
              </a:solidFill>
              <a:latin typeface="Verdana" pitchFamily="34"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900" dirty="0" smtClean="0"/>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idx="1"/>
          </p:nvPr>
        </p:nvSpPr>
        <p:spPr>
          <a:xfrm>
            <a:off x="228600" y="304800"/>
            <a:ext cx="8382000" cy="6324600"/>
          </a:xfrm>
        </p:spPr>
        <p:txBody>
          <a:bodyPr/>
          <a:lstStyle/>
          <a:p>
            <a:pPr algn="ctr" defTabSz="912813" eaLnBrk="1" hangingPunct="1">
              <a:buFontTx/>
              <a:buNone/>
            </a:pPr>
            <a:r>
              <a:rPr lang="en-US" sz="2800" dirty="0" smtClean="0">
                <a:solidFill>
                  <a:srgbClr val="862110"/>
                </a:solidFill>
              </a:rPr>
              <a:t>	</a:t>
            </a:r>
            <a:r>
              <a:rPr lang="en-US" sz="2800" b="1" dirty="0" smtClean="0">
                <a:solidFill>
                  <a:srgbClr val="C00000"/>
                </a:solidFill>
                <a:latin typeface="Verdana" pitchFamily="34" charset="0"/>
                <a:ea typeface="Verdana" pitchFamily="34" charset="0"/>
                <a:cs typeface="Verdana" pitchFamily="34" charset="0"/>
              </a:rPr>
              <a:t> Integrated Robotic circulation system &amp; Smart Library System</a:t>
            </a:r>
          </a:p>
          <a:p>
            <a:pPr algn="ctr" defTabSz="912813" eaLnBrk="1" hangingPunct="1">
              <a:buFontTx/>
              <a:buNone/>
            </a:pPr>
            <a:endParaRPr lang="en-US" sz="1100" b="1" dirty="0" smtClean="0">
              <a:solidFill>
                <a:srgbClr val="C00000"/>
              </a:solidFill>
              <a:latin typeface="Verdana" pitchFamily="34" charset="0"/>
              <a:ea typeface="Verdana" pitchFamily="34" charset="0"/>
              <a:cs typeface="Verdana" pitchFamily="34" charset="0"/>
            </a:endParaRPr>
          </a:p>
          <a:p>
            <a:pPr algn="just" defTabSz="912813" eaLnBrk="1" hangingPunct="1">
              <a:buClr>
                <a:srgbClr val="C00000"/>
              </a:buClr>
              <a:buFont typeface="Wingdings" pitchFamily="2" charset="2"/>
              <a:buChar char="Ø"/>
            </a:pPr>
            <a:r>
              <a:rPr lang="en-US" sz="1600" b="1" dirty="0" smtClean="0">
                <a:solidFill>
                  <a:srgbClr val="000066"/>
                </a:solidFill>
                <a:latin typeface="Verdana" pitchFamily="34" charset="0"/>
              </a:rPr>
              <a:t>Some of the libraries in developed countries like USA are also using the Robots for circulation, integrated with the RFID system</a:t>
            </a:r>
          </a:p>
          <a:p>
            <a:pPr algn="just" defTabSz="912813" eaLnBrk="1" hangingPunct="1">
              <a:buClr>
                <a:srgbClr val="C00000"/>
              </a:buClr>
              <a:buFont typeface="Wingdings" pitchFamily="2" charset="2"/>
              <a:buChar char="Ø"/>
            </a:pPr>
            <a:r>
              <a:rPr lang="en-US" sz="1600" b="1" dirty="0" smtClean="0">
                <a:solidFill>
                  <a:srgbClr val="000066"/>
                </a:solidFill>
                <a:latin typeface="Verdana" pitchFamily="34" charset="0"/>
              </a:rPr>
              <a:t>Books/documents in this system are arranged in different enclosures and not as per the classified order to enable the robot to identify the required documents for the users for the issue and then to place it back after return at its original location</a:t>
            </a:r>
          </a:p>
          <a:p>
            <a:pPr algn="just" defTabSz="912813" eaLnBrk="1" hangingPunct="1">
              <a:buClr>
                <a:srgbClr val="C00000"/>
              </a:buClr>
              <a:buFont typeface="Wingdings" pitchFamily="2" charset="2"/>
              <a:buChar char="Ø"/>
            </a:pPr>
            <a:r>
              <a:rPr lang="en-US" sz="1600" b="1" dirty="0" smtClean="0">
                <a:solidFill>
                  <a:srgbClr val="000066"/>
                </a:solidFill>
                <a:latin typeface="Verdana" pitchFamily="34" charset="0"/>
              </a:rPr>
              <a:t>Use of Smart shelves, Smart accessioning, Sorters, Dispensers, Conveyer belts</a:t>
            </a:r>
          </a:p>
          <a:p>
            <a:pPr algn="just" defTabSz="912813" eaLnBrk="1" hangingPunct="1">
              <a:buClr>
                <a:srgbClr val="C00000"/>
              </a:buClr>
              <a:buFont typeface="Arial" charset="0"/>
              <a:buNone/>
            </a:pPr>
            <a:r>
              <a:rPr lang="en-US" sz="1600" b="1" dirty="0" smtClean="0">
                <a:solidFill>
                  <a:srgbClr val="000066"/>
                </a:solidFill>
                <a:latin typeface="Verdana" pitchFamily="34" charset="0"/>
              </a:rPr>
              <a:t>	</a:t>
            </a:r>
            <a:r>
              <a:rPr lang="en-US" sz="1400" b="1" dirty="0" smtClean="0">
                <a:solidFill>
                  <a:srgbClr val="C00000"/>
                </a:solidFill>
                <a:latin typeface="Verdana" pitchFamily="34" charset="0"/>
              </a:rPr>
              <a:t>Examples</a:t>
            </a:r>
            <a:r>
              <a:rPr lang="en-US" sz="1400" b="1" dirty="0" smtClean="0">
                <a:solidFill>
                  <a:srgbClr val="000066"/>
                </a:solidFill>
                <a:latin typeface="Verdana" pitchFamily="34" charset="0"/>
              </a:rPr>
              <a:t>: </a:t>
            </a:r>
            <a:r>
              <a:rPr lang="en-US" sz="1400" b="1" dirty="0" err="1" smtClean="0">
                <a:solidFill>
                  <a:srgbClr val="000066"/>
                </a:solidFill>
                <a:latin typeface="Verdana" pitchFamily="34" charset="0"/>
              </a:rPr>
              <a:t>Mansueto</a:t>
            </a:r>
            <a:r>
              <a:rPr lang="en-US" sz="1400" b="1" dirty="0" smtClean="0">
                <a:solidFill>
                  <a:srgbClr val="000066"/>
                </a:solidFill>
                <a:latin typeface="Verdana" pitchFamily="34" charset="0"/>
              </a:rPr>
              <a:t> Library-University of Chicago; Valparaiso University, Indiana; Colgate University, Hamilton, NY; USA, etc.</a:t>
            </a:r>
          </a:p>
          <a:p>
            <a:pPr defTabSz="912813" eaLnBrk="1" hangingPunct="1">
              <a:buClr>
                <a:srgbClr val="C00000"/>
              </a:buClr>
              <a:buFont typeface="Arial" charset="0"/>
              <a:buNone/>
            </a:pPr>
            <a:r>
              <a:rPr lang="en-US" sz="1400" b="1" dirty="0" smtClean="0">
                <a:solidFill>
                  <a:srgbClr val="000066"/>
                </a:solidFill>
                <a:latin typeface="Verdana" pitchFamily="34" charset="0"/>
              </a:rPr>
              <a:t>	See the Video/Details at: </a:t>
            </a:r>
            <a:r>
              <a:rPr lang="en-US" sz="1200" b="1" dirty="0" smtClean="0">
                <a:solidFill>
                  <a:srgbClr val="000066"/>
                </a:solidFill>
                <a:latin typeface="Verdana" pitchFamily="34" charset="0"/>
                <a:hlinkClick r:id="rId3"/>
              </a:rPr>
              <a:t>http://singularityhub.com/2011/05/24/robots-not-humans-retrieve-your-books-at-81-million-library-of-the-future-video</a:t>
            </a:r>
            <a:r>
              <a:rPr lang="en-US" sz="1200" b="1" dirty="0" smtClean="0">
                <a:solidFill>
                  <a:srgbClr val="C00000"/>
                </a:solidFill>
                <a:latin typeface="Verdana" pitchFamily="34" charset="0"/>
                <a:hlinkClick r:id="rId3"/>
              </a:rPr>
              <a:t>/</a:t>
            </a:r>
            <a:r>
              <a:rPr lang="en-US" sz="1200" b="1" dirty="0" smtClean="0">
                <a:solidFill>
                  <a:srgbClr val="C00000"/>
                </a:solidFill>
                <a:latin typeface="Verdana" pitchFamily="34" charset="0"/>
              </a:rPr>
              <a:t> </a:t>
            </a:r>
            <a:endParaRPr lang="en-US" sz="1400" b="1" dirty="0" smtClean="0">
              <a:solidFill>
                <a:srgbClr val="C00000"/>
              </a:solidFill>
              <a:latin typeface="Verdana" pitchFamily="34" charset="0"/>
            </a:endParaRPr>
          </a:p>
          <a:p>
            <a:pPr algn="just" defTabSz="912813" eaLnBrk="1" hangingPunct="1">
              <a:buClr>
                <a:srgbClr val="862110"/>
              </a:buClr>
              <a:buFont typeface="Wingdings" pitchFamily="2" charset="2"/>
              <a:buChar char="Ø"/>
            </a:pPr>
            <a:endParaRPr lang="en-US" sz="1700" b="1" dirty="0" smtClean="0">
              <a:solidFill>
                <a:srgbClr val="0000FF"/>
              </a:solidFill>
              <a:latin typeface="Verdana" pitchFamily="34"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900" dirty="0" smtClean="0"/>
          </a:p>
        </p:txBody>
      </p:sp>
      <p:pic>
        <p:nvPicPr>
          <p:cNvPr id="102403" name="Picture 2" descr="103packbot434x359"/>
          <p:cNvPicPr>
            <a:picLocks noChangeAspect="1" noChangeArrowheads="1"/>
          </p:cNvPicPr>
          <p:nvPr/>
        </p:nvPicPr>
        <p:blipFill>
          <a:blip r:embed="rId4" cstate="print"/>
          <a:srcRect/>
          <a:stretch>
            <a:fillRect/>
          </a:stretch>
        </p:blipFill>
        <p:spPr bwMode="auto">
          <a:xfrm>
            <a:off x="762000" y="4648200"/>
            <a:ext cx="2214563" cy="1981200"/>
          </a:xfrm>
          <a:prstGeom prst="rect">
            <a:avLst/>
          </a:prstGeom>
          <a:noFill/>
          <a:ln w="9525">
            <a:noFill/>
            <a:miter lim="800000"/>
            <a:headEnd/>
            <a:tailEnd/>
          </a:ln>
        </p:spPr>
      </p:pic>
      <p:pic>
        <p:nvPicPr>
          <p:cNvPr id="102404" name="Picture 4"/>
          <p:cNvPicPr>
            <a:picLocks noChangeAspect="1" noChangeArrowheads="1"/>
          </p:cNvPicPr>
          <p:nvPr/>
        </p:nvPicPr>
        <p:blipFill>
          <a:blip r:embed="rId5" cstate="print"/>
          <a:srcRect b="7407"/>
          <a:stretch>
            <a:fillRect/>
          </a:stretch>
        </p:blipFill>
        <p:spPr bwMode="auto">
          <a:xfrm>
            <a:off x="4008438" y="4953000"/>
            <a:ext cx="5135562" cy="1905000"/>
          </a:xfrm>
          <a:prstGeom prst="rect">
            <a:avLst/>
          </a:prstGeom>
          <a:noFill/>
          <a:ln w="9525">
            <a:noFill/>
            <a:miter lim="800000"/>
            <a:headEnd/>
            <a:tailEnd/>
          </a:ln>
        </p:spPr>
      </p:pic>
      <p:pic>
        <p:nvPicPr>
          <p:cNvPr id="102405" name="Picture 4"/>
          <p:cNvPicPr>
            <a:picLocks noChangeAspect="1" noChangeArrowheads="1"/>
          </p:cNvPicPr>
          <p:nvPr/>
        </p:nvPicPr>
        <p:blipFill>
          <a:blip r:embed="rId6" cstate="print"/>
          <a:srcRect l="67264" t="60207" r="22853" b="19380"/>
          <a:stretch>
            <a:fillRect/>
          </a:stretch>
        </p:blipFill>
        <p:spPr bwMode="auto">
          <a:xfrm>
            <a:off x="6019800" y="4572000"/>
            <a:ext cx="1219200" cy="10668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idx="1"/>
          </p:nvPr>
        </p:nvSpPr>
        <p:spPr>
          <a:xfrm>
            <a:off x="304800" y="152400"/>
            <a:ext cx="8382000" cy="5105400"/>
          </a:xfrm>
        </p:spPr>
        <p:txBody>
          <a:bodyPr rtlCol="0">
            <a:normAutofit/>
          </a:bodyPr>
          <a:lstStyle/>
          <a:p>
            <a:pPr indent="-182880" algn="ctr" defTabSz="912813" eaLnBrk="1" fontAlgn="auto" hangingPunct="1">
              <a:spcAft>
                <a:spcPts val="0"/>
              </a:spcAft>
              <a:buClr>
                <a:schemeClr val="accent6">
                  <a:lumMod val="75000"/>
                </a:schemeClr>
              </a:buClr>
              <a:buFont typeface="Arial" charset="0"/>
              <a:buNone/>
              <a:defRPr/>
            </a:pPr>
            <a:r>
              <a:rPr lang="en-US" sz="2800" dirty="0" smtClean="0">
                <a:solidFill>
                  <a:srgbClr val="862110"/>
                </a:solidFill>
              </a:rPr>
              <a:t>	</a:t>
            </a:r>
            <a:r>
              <a:rPr lang="en-US" sz="2800" b="1" dirty="0" smtClean="0">
                <a:solidFill>
                  <a:srgbClr val="C00000"/>
                </a:solidFill>
                <a:latin typeface="Verdana" pitchFamily="34" charset="0"/>
              </a:rPr>
              <a:t>Book ATMs</a:t>
            </a:r>
          </a:p>
          <a:p>
            <a:pPr indent="-1588" algn="just" defTabSz="912813" eaLnBrk="1" fontAlgn="auto" hangingPunct="1">
              <a:spcAft>
                <a:spcPts val="0"/>
              </a:spcAft>
              <a:buClr>
                <a:schemeClr val="accent6">
                  <a:lumMod val="75000"/>
                </a:schemeClr>
              </a:buClr>
              <a:buFont typeface="Arial" charset="0"/>
              <a:buNone/>
              <a:defRPr/>
            </a:pPr>
            <a:endParaRPr lang="en-US" sz="1600" b="1" dirty="0" smtClean="0">
              <a:solidFill>
                <a:srgbClr val="000099"/>
              </a:solidFill>
              <a:latin typeface="Verdana" pitchFamily="34" charset="0"/>
            </a:endParaRPr>
          </a:p>
          <a:p>
            <a:pPr indent="-1588" algn="just" defTabSz="912813" eaLnBrk="1" fontAlgn="auto" hangingPunct="1">
              <a:spcAft>
                <a:spcPts val="0"/>
              </a:spcAft>
              <a:buClr>
                <a:schemeClr val="accent6">
                  <a:lumMod val="75000"/>
                </a:schemeClr>
              </a:buClr>
              <a:buFont typeface="Arial" charset="0"/>
              <a:buNone/>
              <a:defRPr/>
            </a:pPr>
            <a:r>
              <a:rPr lang="en-US" sz="1600" b="1" dirty="0" smtClean="0">
                <a:solidFill>
                  <a:srgbClr val="000066"/>
                </a:solidFill>
                <a:latin typeface="Verdana" pitchFamily="34" charset="0"/>
              </a:rPr>
              <a:t>The machine is a sort of "book dispenser" similar to an ATM in many aspects, which allows library card holders to borrow and return books without needing to visit a library. There are also the Book ATMs which are used for Book selling</a:t>
            </a:r>
            <a:endParaRPr lang="en-US" sz="1600" dirty="0" smtClean="0">
              <a:solidFill>
                <a:srgbClr val="000066"/>
              </a:solidFill>
              <a:latin typeface="Verdana" pitchFamily="34" charset="0"/>
            </a:endParaRPr>
          </a:p>
          <a:p>
            <a:pPr indent="-182880" algn="ctr" defTabSz="912813" eaLnBrk="1" fontAlgn="auto" hangingPunct="1">
              <a:spcAft>
                <a:spcPts val="0"/>
              </a:spcAft>
              <a:buClr>
                <a:schemeClr val="accent6">
                  <a:lumMod val="75000"/>
                </a:schemeClr>
              </a:buClr>
              <a:buFont typeface="Arial" charset="0"/>
              <a:buNone/>
              <a:defRPr/>
            </a:pPr>
            <a:endParaRPr lang="en-US" sz="2800" b="1" dirty="0" smtClean="0">
              <a:solidFill>
                <a:srgbClr val="C00000"/>
              </a:solidFill>
              <a:latin typeface="Verdana" pitchFamily="34" charset="0"/>
            </a:endParaRPr>
          </a:p>
          <a:p>
            <a:pPr indent="-182880" algn="ctr" defTabSz="912813" eaLnBrk="1" fontAlgn="auto" hangingPunct="1">
              <a:spcAft>
                <a:spcPts val="0"/>
              </a:spcAft>
              <a:buClr>
                <a:schemeClr val="accent6">
                  <a:lumMod val="75000"/>
                </a:schemeClr>
              </a:buClr>
              <a:buFontTx/>
              <a:buNone/>
              <a:defRPr/>
            </a:pPr>
            <a:endParaRPr lang="en-US" sz="2800" b="1" dirty="0" smtClean="0">
              <a:solidFill>
                <a:srgbClr val="C00000"/>
              </a:solidFill>
              <a:latin typeface="Verdana" pitchFamily="34" charset="0"/>
              <a:ea typeface="Verdana" pitchFamily="34" charset="0"/>
              <a:cs typeface="Verdana" pitchFamily="34" charset="0"/>
            </a:endParaRPr>
          </a:p>
          <a:p>
            <a:pPr indent="-182880" algn="just" defTabSz="912813" eaLnBrk="1" fontAlgn="auto" hangingPunct="1">
              <a:spcAft>
                <a:spcPts val="0"/>
              </a:spcAft>
              <a:buClr>
                <a:srgbClr val="862110"/>
              </a:buClr>
              <a:buFont typeface="Arial" charset="0"/>
              <a:buNone/>
              <a:defRPr/>
            </a:pPr>
            <a:endParaRPr lang="en-US" sz="1700" b="1" dirty="0" smtClean="0">
              <a:solidFill>
                <a:srgbClr val="0000FF"/>
              </a:solidFill>
              <a:latin typeface="Verdana" pitchFamily="34" charset="0"/>
            </a:endParaRPr>
          </a:p>
        </p:txBody>
      </p:sp>
      <p:pic>
        <p:nvPicPr>
          <p:cNvPr id="104451" name="Picture 4"/>
          <p:cNvPicPr>
            <a:picLocks noChangeAspect="1" noChangeArrowheads="1"/>
          </p:cNvPicPr>
          <p:nvPr/>
        </p:nvPicPr>
        <p:blipFill>
          <a:blip r:embed="rId3" cstate="print"/>
          <a:srcRect l="27567" t="54671" r="43262" b="17070"/>
          <a:stretch>
            <a:fillRect/>
          </a:stretch>
        </p:blipFill>
        <p:spPr bwMode="auto">
          <a:xfrm>
            <a:off x="838200" y="2209800"/>
            <a:ext cx="5032375" cy="3733800"/>
          </a:xfrm>
          <a:prstGeom prst="rect">
            <a:avLst/>
          </a:prstGeom>
          <a:noFill/>
          <a:ln w="9525">
            <a:noFill/>
            <a:miter lim="800000"/>
            <a:headEnd/>
            <a:tailEnd/>
          </a:ln>
        </p:spPr>
      </p:pic>
      <p:sp>
        <p:nvSpPr>
          <p:cNvPr id="104452" name="TextBox 3"/>
          <p:cNvSpPr txBox="1">
            <a:spLocks noChangeArrowheads="1"/>
          </p:cNvSpPr>
          <p:nvPr/>
        </p:nvSpPr>
        <p:spPr bwMode="auto">
          <a:xfrm>
            <a:off x="1219200" y="6324600"/>
            <a:ext cx="6553200" cy="600075"/>
          </a:xfrm>
          <a:prstGeom prst="rect">
            <a:avLst/>
          </a:prstGeom>
          <a:noFill/>
          <a:ln w="9525">
            <a:noFill/>
            <a:miter lim="800000"/>
            <a:headEnd/>
            <a:tailEnd/>
          </a:ln>
        </p:spPr>
        <p:txBody>
          <a:bodyPr>
            <a:spAutoFit/>
          </a:bodyPr>
          <a:lstStyle/>
          <a:p>
            <a:pPr eaLnBrk="1" hangingPunct="1"/>
            <a:r>
              <a:rPr lang="en-US" sz="1100">
                <a:solidFill>
                  <a:srgbClr val="C00000"/>
                </a:solidFill>
                <a:hlinkClick r:id="rId4"/>
              </a:rPr>
              <a:t>http://money.cnn.com/magazines/fsb/fsb_archive/2006/12/01/8395114/index.htm</a:t>
            </a:r>
            <a:endParaRPr lang="en-US" sz="1100">
              <a:solidFill>
                <a:srgbClr val="C00000"/>
              </a:solidFill>
            </a:endParaRPr>
          </a:p>
          <a:p>
            <a:pPr eaLnBrk="1" hangingPunct="1"/>
            <a:r>
              <a:rPr lang="en-US" sz="1100">
                <a:solidFill>
                  <a:srgbClr val="C00000"/>
                </a:solidFill>
                <a:hlinkClick r:id="rId5"/>
              </a:rPr>
              <a:t>http://www.newsgd.com/news/guangdong1/content/2009-09/15/content_5794176.htm</a:t>
            </a:r>
            <a:endParaRPr lang="en-US" sz="1100">
              <a:solidFill>
                <a:srgbClr val="C00000"/>
              </a:solidFill>
            </a:endParaRPr>
          </a:p>
          <a:p>
            <a:pPr eaLnBrk="1" hangingPunct="1"/>
            <a:endParaRPr lang="en-US" sz="1100">
              <a:solidFill>
                <a:srgbClr val="C00000"/>
              </a:solidFill>
            </a:endParaRPr>
          </a:p>
        </p:txBody>
      </p:sp>
      <p:pic>
        <p:nvPicPr>
          <p:cNvPr id="104453" name="Picture 4"/>
          <p:cNvPicPr>
            <a:picLocks noChangeAspect="1" noChangeArrowheads="1"/>
          </p:cNvPicPr>
          <p:nvPr/>
        </p:nvPicPr>
        <p:blipFill>
          <a:blip r:embed="rId6" cstate="print"/>
          <a:srcRect/>
          <a:stretch>
            <a:fillRect/>
          </a:stretch>
        </p:blipFill>
        <p:spPr bwMode="auto">
          <a:xfrm>
            <a:off x="6019800" y="2209800"/>
            <a:ext cx="2209800" cy="3605213"/>
          </a:xfrm>
          <a:prstGeom prst="rect">
            <a:avLst/>
          </a:prstGeom>
          <a:noFill/>
          <a:ln w="9525">
            <a:noFill/>
            <a:miter lim="800000"/>
            <a:headEnd/>
            <a:tailEnd/>
          </a:ln>
        </p:spPr>
      </p:pic>
      <p:sp>
        <p:nvSpPr>
          <p:cNvPr id="104454" name="TextBox 6"/>
          <p:cNvSpPr txBox="1">
            <a:spLocks noChangeArrowheads="1"/>
          </p:cNvSpPr>
          <p:nvPr/>
        </p:nvSpPr>
        <p:spPr bwMode="auto">
          <a:xfrm>
            <a:off x="685800" y="5867400"/>
            <a:ext cx="5105400" cy="276225"/>
          </a:xfrm>
          <a:prstGeom prst="rect">
            <a:avLst/>
          </a:prstGeom>
          <a:noFill/>
          <a:ln w="9525">
            <a:noFill/>
            <a:miter lim="800000"/>
            <a:headEnd/>
            <a:tailEnd/>
          </a:ln>
        </p:spPr>
        <p:txBody>
          <a:bodyPr>
            <a:spAutoFit/>
          </a:bodyPr>
          <a:lstStyle/>
          <a:p>
            <a:pPr eaLnBrk="1" hangingPunct="1"/>
            <a:r>
              <a:rPr lang="en-US" sz="1200">
                <a:solidFill>
                  <a:srgbClr val="C00000"/>
                </a:solidFill>
              </a:rPr>
              <a:t>Book dispenser machine in Dongguan (</a:t>
            </a:r>
            <a:r>
              <a:rPr lang="en-US" sz="1200">
                <a:solidFill>
                  <a:srgbClr val="C00000"/>
                </a:solidFill>
                <a:hlinkClick r:id="rId7"/>
              </a:rPr>
              <a:t>www.lias.nccu.edu.tw</a:t>
            </a:r>
            <a:r>
              <a:rPr lang="en-US" sz="1200">
                <a:solidFill>
                  <a:srgbClr val="C00000"/>
                </a:solidFill>
              </a:rPr>
              <a:t>) </a:t>
            </a: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idx="1"/>
          </p:nvPr>
        </p:nvSpPr>
        <p:spPr>
          <a:xfrm>
            <a:off x="228600" y="304800"/>
            <a:ext cx="8382000" cy="6324600"/>
          </a:xfrm>
        </p:spPr>
        <p:txBody>
          <a:bodyPr rtlCol="0">
            <a:normAutofit/>
          </a:bodyPr>
          <a:lstStyle/>
          <a:p>
            <a:pPr indent="-182880" algn="ctr" defTabSz="912813" eaLnBrk="1" fontAlgn="auto" hangingPunct="1">
              <a:spcAft>
                <a:spcPts val="0"/>
              </a:spcAft>
              <a:buClr>
                <a:schemeClr val="accent6">
                  <a:lumMod val="75000"/>
                </a:schemeClr>
              </a:buClr>
              <a:buFont typeface="Arial" charset="0"/>
              <a:buNone/>
              <a:defRPr/>
            </a:pPr>
            <a:r>
              <a:rPr lang="en-US" sz="2800" dirty="0" smtClean="0">
                <a:solidFill>
                  <a:srgbClr val="862110"/>
                </a:solidFill>
              </a:rPr>
              <a:t>	</a:t>
            </a:r>
            <a:r>
              <a:rPr lang="en-US" sz="2800" b="1" dirty="0" smtClean="0">
                <a:solidFill>
                  <a:srgbClr val="C00000"/>
                </a:solidFill>
                <a:latin typeface="Verdana" pitchFamily="34" charset="0"/>
                <a:ea typeface="Verdana" pitchFamily="34" charset="0"/>
                <a:cs typeface="Verdana" pitchFamily="34" charset="0"/>
              </a:rPr>
              <a:t> RFID Standards for Libraries</a:t>
            </a:r>
          </a:p>
          <a:p>
            <a:pPr indent="-182880" algn="ctr" defTabSz="912813" eaLnBrk="1" fontAlgn="auto" hangingPunct="1">
              <a:spcAft>
                <a:spcPts val="0"/>
              </a:spcAft>
              <a:buClr>
                <a:schemeClr val="accent6">
                  <a:lumMod val="75000"/>
                </a:schemeClr>
              </a:buClr>
              <a:buFont typeface="Arial" charset="0"/>
              <a:buNone/>
              <a:defRPr/>
            </a:pPr>
            <a:endParaRPr lang="en-US" sz="2000" dirty="0" smtClean="0">
              <a:solidFill>
                <a:srgbClr val="C00000"/>
              </a:solidFill>
              <a:latin typeface="Verdana" pitchFamily="34" charset="0"/>
              <a:ea typeface="Verdana" pitchFamily="34" charset="0"/>
              <a:cs typeface="Verdana" pitchFamily="34" charset="0"/>
            </a:endParaRPr>
          </a:p>
          <a:p>
            <a:pPr indent="-182880" algn="just" defTabSz="912813" eaLnBrk="1" fontAlgn="auto" hangingPunct="1">
              <a:spcAft>
                <a:spcPts val="0"/>
              </a:spcAft>
              <a:buClr>
                <a:srgbClr val="C00000"/>
              </a:buClr>
              <a:buFont typeface="Wingdings" pitchFamily="2" charset="2"/>
              <a:buChar char="Ø"/>
              <a:defRPr/>
            </a:pPr>
            <a:r>
              <a:rPr lang="en-US" sz="1800" b="1" dirty="0">
                <a:solidFill>
                  <a:srgbClr val="000066"/>
                </a:solidFill>
                <a:latin typeface="Verdana" pitchFamily="34" charset="0"/>
              </a:rPr>
              <a:t>I</a:t>
            </a:r>
            <a:r>
              <a:rPr lang="en-US" sz="1800" b="1" dirty="0" smtClean="0">
                <a:solidFill>
                  <a:srgbClr val="000066"/>
                </a:solidFill>
                <a:latin typeface="Verdana" pitchFamily="34" charset="0"/>
              </a:rPr>
              <a:t>mportant ISO standards pertinent to library RFID systems: ISO/IEC </a:t>
            </a:r>
            <a:r>
              <a:rPr lang="en-US" sz="1800" b="1" dirty="0" smtClean="0">
                <a:solidFill>
                  <a:srgbClr val="C00000"/>
                </a:solidFill>
                <a:latin typeface="Verdana" pitchFamily="34" charset="0"/>
              </a:rPr>
              <a:t>15693</a:t>
            </a:r>
            <a:r>
              <a:rPr lang="en-US" sz="1800" b="1" dirty="0" smtClean="0">
                <a:solidFill>
                  <a:srgbClr val="000066"/>
                </a:solidFill>
                <a:latin typeface="Verdana" pitchFamily="34" charset="0"/>
              </a:rPr>
              <a:t>, ISO/IEC 18000-3, ISO 28560, ISO 14443A</a:t>
            </a:r>
          </a:p>
          <a:p>
            <a:pPr indent="-182880" algn="just" defTabSz="912813" eaLnBrk="1" fontAlgn="auto" hangingPunct="1">
              <a:spcAft>
                <a:spcPts val="0"/>
              </a:spcAft>
              <a:buClr>
                <a:srgbClr val="C00000"/>
              </a:buClr>
              <a:buFont typeface="Wingdings" pitchFamily="2" charset="2"/>
              <a:buChar char="Ø"/>
              <a:defRPr/>
            </a:pPr>
            <a:r>
              <a:rPr lang="en-US" sz="1800" b="1" dirty="0" smtClean="0">
                <a:solidFill>
                  <a:srgbClr val="000066"/>
                </a:solidFill>
                <a:latin typeface="Verdana" pitchFamily="34" charset="0"/>
              </a:rPr>
              <a:t>These standards works on 13.56 Mhz</a:t>
            </a:r>
          </a:p>
          <a:p>
            <a:pPr indent="-182880" algn="just" defTabSz="912813" eaLnBrk="1" fontAlgn="auto" hangingPunct="1">
              <a:spcAft>
                <a:spcPts val="0"/>
              </a:spcAft>
              <a:buClr>
                <a:srgbClr val="C00000"/>
              </a:buClr>
              <a:buFont typeface="Wingdings" pitchFamily="2" charset="2"/>
              <a:buChar char="Ø"/>
              <a:defRPr/>
            </a:pPr>
            <a:r>
              <a:rPr lang="en-US" sz="1800" b="1" dirty="0" smtClean="0">
                <a:solidFill>
                  <a:srgbClr val="000066"/>
                </a:solidFill>
                <a:latin typeface="Verdana" pitchFamily="34" charset="0"/>
              </a:rPr>
              <a:t>The tags and the equipments used may carry the FCC &amp; EN-ETSI Certifications</a:t>
            </a:r>
          </a:p>
          <a:p>
            <a:pPr indent="-182880" algn="just" defTabSz="912813" eaLnBrk="1" fontAlgn="auto" hangingPunct="1">
              <a:spcAft>
                <a:spcPts val="0"/>
              </a:spcAft>
              <a:buClr>
                <a:srgbClr val="C00000"/>
              </a:buClr>
              <a:buFont typeface="Wingdings" pitchFamily="2" charset="2"/>
              <a:buChar char="Ø"/>
              <a:defRPr/>
            </a:pPr>
            <a:r>
              <a:rPr lang="en-US" sz="1800" b="1" dirty="0" smtClean="0">
                <a:solidFill>
                  <a:srgbClr val="000066"/>
                </a:solidFill>
                <a:latin typeface="Verdana" pitchFamily="34" charset="0"/>
              </a:rPr>
              <a:t>They may follow the NCIP V2.0 or SIP2 protocol </a:t>
            </a:r>
          </a:p>
          <a:p>
            <a:pPr indent="-182880" algn="just" defTabSz="912813" eaLnBrk="1" fontAlgn="auto" hangingPunct="1">
              <a:spcAft>
                <a:spcPts val="0"/>
              </a:spcAft>
              <a:buClr>
                <a:srgbClr val="C00000"/>
              </a:buClr>
              <a:buFont typeface="Wingdings" pitchFamily="2" charset="2"/>
              <a:buChar char="Ø"/>
              <a:defRPr/>
            </a:pPr>
            <a:r>
              <a:rPr lang="en-US" sz="1800" b="1" dirty="0" smtClean="0">
                <a:solidFill>
                  <a:srgbClr val="000066"/>
                </a:solidFill>
                <a:latin typeface="Verdana" pitchFamily="34" charset="0"/>
              </a:rPr>
              <a:t>Voltage : 230 Volt</a:t>
            </a:r>
          </a:p>
          <a:p>
            <a:pPr indent="-182880" algn="just" defTabSz="912813" eaLnBrk="1" fontAlgn="auto" hangingPunct="1">
              <a:spcAft>
                <a:spcPts val="0"/>
              </a:spcAft>
              <a:buClr>
                <a:srgbClr val="C00000"/>
              </a:buClr>
              <a:buFont typeface="Wingdings" pitchFamily="2" charset="2"/>
              <a:buChar char="Ø"/>
              <a:defRPr/>
            </a:pPr>
            <a:r>
              <a:rPr lang="en-US" sz="1800" b="1" dirty="0" smtClean="0">
                <a:solidFill>
                  <a:srgbClr val="000066"/>
                </a:solidFill>
                <a:latin typeface="Verdana" pitchFamily="34" charset="0"/>
              </a:rPr>
              <a:t>Data Interface: RS 232</a:t>
            </a:r>
          </a:p>
          <a:p>
            <a:pPr indent="-182880" algn="just" defTabSz="912813" eaLnBrk="1" fontAlgn="auto" hangingPunct="1">
              <a:spcAft>
                <a:spcPts val="0"/>
              </a:spcAft>
              <a:buClr>
                <a:srgbClr val="C00000"/>
              </a:buClr>
              <a:buFont typeface="Arial" charset="0"/>
              <a:buNone/>
              <a:defRPr/>
            </a:pPr>
            <a:endParaRPr lang="en-US" sz="1800" b="1" dirty="0" smtClean="0">
              <a:solidFill>
                <a:srgbClr val="000066"/>
              </a:solidFill>
              <a:latin typeface="Verdana" pitchFamily="34" charset="0"/>
              <a:hlinkClick r:id="rId3"/>
            </a:endParaRPr>
          </a:p>
          <a:p>
            <a:pPr indent="-1588" algn="just" defTabSz="912813" eaLnBrk="1" fontAlgn="auto" hangingPunct="1">
              <a:spcAft>
                <a:spcPts val="0"/>
              </a:spcAft>
              <a:buClr>
                <a:srgbClr val="C00000"/>
              </a:buClr>
              <a:buFont typeface="Arial" charset="0"/>
              <a:buNone/>
              <a:defRPr/>
            </a:pPr>
            <a:r>
              <a:rPr lang="en-US" sz="1800" b="1" i="1" dirty="0" smtClean="0">
                <a:solidFill>
                  <a:srgbClr val="000066"/>
                </a:solidFill>
                <a:latin typeface="Verdana" pitchFamily="34" charset="0"/>
                <a:hlinkClick r:id="rId3"/>
              </a:rPr>
              <a:t>http://www.iso.org</a:t>
            </a:r>
            <a:endParaRPr lang="en-US" sz="1800" b="1" i="1" dirty="0" smtClean="0">
              <a:solidFill>
                <a:srgbClr val="000066"/>
              </a:solidFill>
              <a:latin typeface="Verdana" pitchFamily="34" charset="0"/>
            </a:endParaRPr>
          </a:p>
          <a:p>
            <a:pPr indent="-1588" algn="just" defTabSz="912813" eaLnBrk="1" fontAlgn="auto" hangingPunct="1">
              <a:spcAft>
                <a:spcPts val="0"/>
              </a:spcAft>
              <a:buClr>
                <a:srgbClr val="C00000"/>
              </a:buClr>
              <a:buFont typeface="Arial" charset="0"/>
              <a:buNone/>
              <a:defRPr/>
            </a:pPr>
            <a:r>
              <a:rPr lang="en-US" sz="1800" b="1" i="1" dirty="0" smtClean="0">
                <a:solidFill>
                  <a:srgbClr val="000066"/>
                </a:solidFill>
                <a:latin typeface="Verdana" pitchFamily="34" charset="0"/>
                <a:hlinkClick r:id="rId4"/>
              </a:rPr>
              <a:t>http://www.iec.ch</a:t>
            </a:r>
            <a:endParaRPr lang="en-US" sz="1800" b="1" i="1" dirty="0" smtClean="0">
              <a:solidFill>
                <a:srgbClr val="000066"/>
              </a:solidFill>
              <a:latin typeface="Verdana" pitchFamily="34" charset="0"/>
            </a:endParaRPr>
          </a:p>
          <a:p>
            <a:pPr indent="-182880" algn="ctr" defTabSz="912813" eaLnBrk="1" fontAlgn="auto" hangingPunct="1">
              <a:spcAft>
                <a:spcPts val="0"/>
              </a:spcAft>
              <a:buClr>
                <a:schemeClr val="accent6">
                  <a:lumMod val="75000"/>
                </a:schemeClr>
              </a:buClr>
              <a:buFontTx/>
              <a:buNone/>
              <a:defRPr/>
            </a:pPr>
            <a:endParaRPr lang="en-US" sz="2800" b="1" dirty="0" smtClean="0">
              <a:solidFill>
                <a:srgbClr val="C00000"/>
              </a:solidFill>
              <a:latin typeface="Verdana" pitchFamily="34" charset="0"/>
            </a:endParaRPr>
          </a:p>
          <a:p>
            <a:pPr indent="-182880" algn="just" defTabSz="912813" eaLnBrk="1" fontAlgn="auto" hangingPunct="1">
              <a:spcAft>
                <a:spcPts val="0"/>
              </a:spcAft>
              <a:buClr>
                <a:srgbClr val="862110"/>
              </a:buClr>
              <a:buFont typeface="Wingdings" pitchFamily="2" charset="2"/>
              <a:buChar char="Ø"/>
              <a:defRPr/>
            </a:pPr>
            <a:endParaRPr lang="en-US" sz="1700" b="1" dirty="0" smtClean="0">
              <a:solidFill>
                <a:srgbClr val="0000FF"/>
              </a:solidFill>
              <a:latin typeface="Verdana" pitchFamily="34"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1800" dirty="0" smtClean="0">
              <a:solidFill>
                <a:srgbClr val="000099"/>
              </a:solidFill>
              <a:latin typeface="Times New Roman" pitchFamily="18"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1800" dirty="0" smtClean="0">
              <a:solidFill>
                <a:srgbClr val="000099"/>
              </a:solidFill>
              <a:latin typeface="Times New Roman" pitchFamily="18"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1800" dirty="0" smtClean="0">
              <a:solidFill>
                <a:srgbClr val="000099"/>
              </a:solidFill>
              <a:latin typeface="Times New Roman" pitchFamily="18"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1800" dirty="0" smtClean="0">
              <a:solidFill>
                <a:srgbClr val="000099"/>
              </a:solidFill>
              <a:latin typeface="Times New Roman" pitchFamily="18"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900" dirty="0" smtClean="0">
              <a:solidFill>
                <a:schemeClr val="tx1">
                  <a:lumMod val="75000"/>
                  <a:lumOff val="25000"/>
                </a:schemeClr>
              </a:solidFill>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idx="1"/>
          </p:nvPr>
        </p:nvSpPr>
        <p:spPr>
          <a:xfrm>
            <a:off x="228600" y="304800"/>
            <a:ext cx="8610600" cy="6324600"/>
          </a:xfrm>
        </p:spPr>
        <p:txBody>
          <a:bodyPr/>
          <a:lstStyle/>
          <a:p>
            <a:pPr algn="ctr" defTabSz="912813" eaLnBrk="1" hangingPunct="1">
              <a:buFontTx/>
              <a:buNone/>
            </a:pPr>
            <a:r>
              <a:rPr lang="en-US" dirty="0" smtClean="0">
                <a:solidFill>
                  <a:srgbClr val="862110"/>
                </a:solidFill>
              </a:rPr>
              <a:t>	</a:t>
            </a:r>
            <a:r>
              <a:rPr lang="en-US" b="1" dirty="0" smtClean="0">
                <a:solidFill>
                  <a:srgbClr val="C00000"/>
                </a:solidFill>
                <a:latin typeface="Verdana" pitchFamily="34" charset="0"/>
              </a:rPr>
              <a:t> </a:t>
            </a:r>
            <a:r>
              <a:rPr lang="en-US" sz="2800" b="1" dirty="0" smtClean="0">
                <a:solidFill>
                  <a:srgbClr val="C00000"/>
                </a:solidFill>
                <a:latin typeface="Verdana" pitchFamily="34" charset="0"/>
              </a:rPr>
              <a:t>Background</a:t>
            </a:r>
          </a:p>
          <a:p>
            <a:pPr algn="just" defTabSz="912813" eaLnBrk="1" hangingPunct="1">
              <a:buClr>
                <a:srgbClr val="862110"/>
              </a:buClr>
              <a:buFont typeface="Wingdings" pitchFamily="2" charset="2"/>
              <a:buChar char="Ø"/>
            </a:pPr>
            <a:endParaRPr lang="en-US" sz="2000" b="1" dirty="0" smtClean="0">
              <a:solidFill>
                <a:srgbClr val="0000FF"/>
              </a:solidFill>
              <a:latin typeface="Verdana" pitchFamily="34" charset="0"/>
            </a:endParaRPr>
          </a:p>
          <a:p>
            <a:pPr algn="just" defTabSz="912813" eaLnBrk="1" hangingPunct="1">
              <a:buClr>
                <a:srgbClr val="C00000"/>
              </a:buClr>
              <a:buFont typeface="Wingdings" pitchFamily="2" charset="2"/>
              <a:buChar char="Ø"/>
            </a:pPr>
            <a:r>
              <a:rPr lang="en-US" sz="1800" b="1" dirty="0" err="1" smtClean="0">
                <a:solidFill>
                  <a:srgbClr val="000066"/>
                </a:solidFill>
                <a:latin typeface="Verdana" pitchFamily="34" charset="0"/>
                <a:ea typeface="Verdana" pitchFamily="34" charset="0"/>
                <a:cs typeface="Verdana" pitchFamily="34" charset="0"/>
              </a:rPr>
              <a:t>Britishers</a:t>
            </a:r>
            <a:r>
              <a:rPr lang="en-US" sz="1800" b="1" dirty="0" smtClean="0">
                <a:solidFill>
                  <a:srgbClr val="000066"/>
                </a:solidFill>
                <a:latin typeface="Verdana" pitchFamily="34" charset="0"/>
                <a:ea typeface="Verdana" pitchFamily="34" charset="0"/>
                <a:cs typeface="Verdana" pitchFamily="34" charset="0"/>
              </a:rPr>
              <a:t> first pioneered the RFID technology during the World War II for their Aircraft  identification</a:t>
            </a:r>
          </a:p>
          <a:p>
            <a:pPr algn="just" defTabSz="912813" eaLnBrk="1" hangingPunct="1">
              <a:buClr>
                <a:srgbClr val="C00000"/>
              </a:buClr>
              <a:buFont typeface="Wingdings" pitchFamily="2" charset="2"/>
              <a:buChar char="Ø"/>
            </a:pPr>
            <a:r>
              <a:rPr lang="en-US" sz="1800" b="1" dirty="0" smtClean="0">
                <a:solidFill>
                  <a:srgbClr val="000066"/>
                </a:solidFill>
                <a:latin typeface="Verdana" pitchFamily="34" charset="0"/>
                <a:ea typeface="Verdana" pitchFamily="34" charset="0"/>
                <a:cs typeface="Verdana" pitchFamily="34" charset="0"/>
              </a:rPr>
              <a:t>Late 1960s- US Government began using RFID to tag and monitor nuclear and other hazardous materials</a:t>
            </a:r>
          </a:p>
          <a:p>
            <a:pPr algn="just" defTabSz="912813" eaLnBrk="1" hangingPunct="1">
              <a:buClr>
                <a:srgbClr val="C00000"/>
              </a:buClr>
              <a:buFont typeface="Wingdings" pitchFamily="2" charset="2"/>
              <a:buChar char="Ø"/>
            </a:pPr>
            <a:r>
              <a:rPr lang="en-US" sz="1800" b="1" dirty="0" smtClean="0">
                <a:solidFill>
                  <a:srgbClr val="000066"/>
                </a:solidFill>
                <a:latin typeface="Verdana" pitchFamily="34" charset="0"/>
                <a:ea typeface="Verdana" pitchFamily="34" charset="0"/>
                <a:cs typeface="Verdana" pitchFamily="34" charset="0"/>
              </a:rPr>
              <a:t>The first US patent for an active RFID tag with re-writable memory was obtained by Mario E. </a:t>
            </a:r>
            <a:r>
              <a:rPr lang="en-US" sz="1800" b="1" dirty="0" err="1" smtClean="0">
                <a:solidFill>
                  <a:srgbClr val="000066"/>
                </a:solidFill>
                <a:latin typeface="Verdana" pitchFamily="34" charset="0"/>
                <a:ea typeface="Verdana" pitchFamily="34" charset="0"/>
                <a:cs typeface="Verdana" pitchFamily="34" charset="0"/>
              </a:rPr>
              <a:t>Cardullo</a:t>
            </a:r>
            <a:r>
              <a:rPr lang="en-US" sz="1800" b="1" dirty="0" smtClean="0">
                <a:solidFill>
                  <a:srgbClr val="000066"/>
                </a:solidFill>
                <a:latin typeface="Verdana" pitchFamily="34" charset="0"/>
                <a:ea typeface="Verdana" pitchFamily="34" charset="0"/>
                <a:cs typeface="Verdana" pitchFamily="34" charset="0"/>
              </a:rPr>
              <a:t> on January 23, 1973</a:t>
            </a:r>
          </a:p>
          <a:p>
            <a:pPr algn="just" defTabSz="912813" eaLnBrk="1" hangingPunct="1">
              <a:buClr>
                <a:srgbClr val="C00000"/>
              </a:buClr>
              <a:buFont typeface="Wingdings" pitchFamily="2" charset="2"/>
              <a:buChar char="Ø"/>
            </a:pPr>
            <a:r>
              <a:rPr lang="en-US" sz="1800" b="1" dirty="0" smtClean="0">
                <a:solidFill>
                  <a:srgbClr val="000066"/>
                </a:solidFill>
                <a:latin typeface="Verdana" pitchFamily="34" charset="0"/>
                <a:ea typeface="Verdana" pitchFamily="34" charset="0"/>
                <a:cs typeface="Verdana" pitchFamily="34" charset="0"/>
              </a:rPr>
              <a:t>RFID in India was developed in the 1940s for </a:t>
            </a:r>
            <a:r>
              <a:rPr lang="en-US" sz="1800" b="1" dirty="0" err="1" smtClean="0">
                <a:solidFill>
                  <a:srgbClr val="000066"/>
                </a:solidFill>
                <a:latin typeface="Verdana" pitchFamily="34" charset="0"/>
                <a:ea typeface="Verdana" pitchFamily="34" charset="0"/>
                <a:cs typeface="Verdana" pitchFamily="34" charset="0"/>
              </a:rPr>
              <a:t>defence</a:t>
            </a:r>
            <a:r>
              <a:rPr lang="en-US" sz="1800" b="1" dirty="0" smtClean="0">
                <a:solidFill>
                  <a:srgbClr val="000066"/>
                </a:solidFill>
                <a:latin typeface="Verdana" pitchFamily="34" charset="0"/>
                <a:ea typeface="Verdana" pitchFamily="34" charset="0"/>
                <a:cs typeface="Verdana" pitchFamily="34" charset="0"/>
              </a:rPr>
              <a:t> applications. First time it was used for commercial purpose in 1980 for cattle tracking applications</a:t>
            </a:r>
          </a:p>
          <a:p>
            <a:pPr algn="just" defTabSz="912813" eaLnBrk="1" hangingPunct="1">
              <a:buClr>
                <a:srgbClr val="C00000"/>
              </a:buClr>
              <a:buFont typeface="Wingdings" pitchFamily="2" charset="2"/>
              <a:buChar char="Ø"/>
            </a:pPr>
            <a:r>
              <a:rPr lang="en-US" sz="1800" b="1" dirty="0" smtClean="0">
                <a:solidFill>
                  <a:srgbClr val="000066"/>
                </a:solidFill>
                <a:latin typeface="Verdana" pitchFamily="34" charset="0"/>
                <a:ea typeface="Verdana" pitchFamily="34" charset="0"/>
                <a:cs typeface="Verdana" pitchFamily="34" charset="0"/>
              </a:rPr>
              <a:t>The first library RFID suppliers started to market their systems in mid 1990s</a:t>
            </a:r>
          </a:p>
          <a:p>
            <a:pPr algn="just" defTabSz="912813" eaLnBrk="1" hangingPunct="1">
              <a:buClr>
                <a:srgbClr val="C00000"/>
              </a:buClr>
              <a:buFont typeface="Wingdings" pitchFamily="2" charset="2"/>
              <a:buChar char="Ø"/>
            </a:pPr>
            <a:r>
              <a:rPr lang="en-US" sz="1800" b="1" dirty="0" smtClean="0">
                <a:solidFill>
                  <a:srgbClr val="000066"/>
                </a:solidFill>
                <a:latin typeface="Verdana" pitchFamily="34" charset="0"/>
                <a:ea typeface="Verdana" pitchFamily="34" charset="0"/>
                <a:cs typeface="Verdana" pitchFamily="34" charset="0"/>
              </a:rPr>
              <a:t>Today, RFID is used for automatic toll collections, access control, security, tracking objects and humans in shops, libraries, hospitals, etc.</a:t>
            </a: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9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idx="1"/>
          </p:nvPr>
        </p:nvSpPr>
        <p:spPr>
          <a:xfrm>
            <a:off x="228600" y="304800"/>
            <a:ext cx="8382000" cy="6324600"/>
          </a:xfrm>
        </p:spPr>
        <p:txBody>
          <a:bodyPr/>
          <a:lstStyle/>
          <a:p>
            <a:pPr algn="ctr" defTabSz="912813" eaLnBrk="1" hangingPunct="1">
              <a:buFont typeface="Arial" charset="0"/>
              <a:buNone/>
            </a:pPr>
            <a:r>
              <a:rPr lang="en-US" sz="2800" dirty="0" smtClean="0">
                <a:solidFill>
                  <a:srgbClr val="862110"/>
                </a:solidFill>
              </a:rPr>
              <a:t>	</a:t>
            </a:r>
            <a:r>
              <a:rPr lang="en-US" sz="2800" b="1" dirty="0" smtClean="0">
                <a:solidFill>
                  <a:srgbClr val="C00000"/>
                </a:solidFill>
                <a:latin typeface="Verdana" pitchFamily="34" charset="0"/>
                <a:ea typeface="Verdana" pitchFamily="34" charset="0"/>
                <a:cs typeface="Verdana" pitchFamily="34" charset="0"/>
              </a:rPr>
              <a:t> Library RFID Diagram</a:t>
            </a:r>
            <a:endParaRPr lang="en-US" sz="2800" dirty="0" smtClean="0">
              <a:solidFill>
                <a:srgbClr val="C00000"/>
              </a:solidFill>
              <a:latin typeface="Verdana" pitchFamily="34" charset="0"/>
              <a:ea typeface="Verdana" pitchFamily="34" charset="0"/>
              <a:cs typeface="Verdana" pitchFamily="34" charset="0"/>
            </a:endParaRPr>
          </a:p>
          <a:p>
            <a:pPr algn="ctr" defTabSz="912813" eaLnBrk="1" hangingPunct="1">
              <a:buFontTx/>
              <a:buNone/>
            </a:pPr>
            <a:endParaRPr lang="en-US" sz="2800" b="1" dirty="0" smtClean="0">
              <a:solidFill>
                <a:srgbClr val="C00000"/>
              </a:solidFill>
              <a:latin typeface="Verdana" pitchFamily="34" charset="0"/>
            </a:endParaRPr>
          </a:p>
          <a:p>
            <a:pPr algn="just" defTabSz="912813" eaLnBrk="1" hangingPunct="1">
              <a:buClr>
                <a:srgbClr val="862110"/>
              </a:buClr>
              <a:buFont typeface="Wingdings" pitchFamily="2" charset="2"/>
              <a:buChar char="Ø"/>
            </a:pPr>
            <a:endParaRPr lang="en-US" sz="1700" b="1" dirty="0" smtClean="0">
              <a:solidFill>
                <a:srgbClr val="0000FF"/>
              </a:solidFill>
              <a:latin typeface="Verdana" pitchFamily="34"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900" dirty="0" smtClean="0"/>
          </a:p>
        </p:txBody>
      </p:sp>
      <p:pic>
        <p:nvPicPr>
          <p:cNvPr id="108547" name="Picture 2" descr="LibBest Library RFID Management System"/>
          <p:cNvPicPr>
            <a:picLocks noChangeAspect="1" noChangeArrowheads="1"/>
          </p:cNvPicPr>
          <p:nvPr/>
        </p:nvPicPr>
        <p:blipFill>
          <a:blip r:embed="rId3" cstate="print"/>
          <a:srcRect l="2319" t="10086" r="2609"/>
          <a:stretch>
            <a:fillRect/>
          </a:stretch>
        </p:blipFill>
        <p:spPr bwMode="auto">
          <a:xfrm>
            <a:off x="457200" y="1295400"/>
            <a:ext cx="8164513" cy="4648200"/>
          </a:xfrm>
          <a:prstGeom prst="rect">
            <a:avLst/>
          </a:prstGeom>
          <a:noFill/>
          <a:ln w="9525">
            <a:noFill/>
            <a:miter lim="800000"/>
            <a:headEnd/>
            <a:tailEnd/>
          </a:ln>
        </p:spPr>
      </p:pic>
      <p:sp>
        <p:nvSpPr>
          <p:cNvPr id="108548" name="TextBox 4"/>
          <p:cNvSpPr txBox="1">
            <a:spLocks noChangeArrowheads="1"/>
          </p:cNvSpPr>
          <p:nvPr/>
        </p:nvSpPr>
        <p:spPr bwMode="auto">
          <a:xfrm>
            <a:off x="2819400" y="6427788"/>
            <a:ext cx="4724400" cy="369887"/>
          </a:xfrm>
          <a:prstGeom prst="rect">
            <a:avLst/>
          </a:prstGeom>
          <a:noFill/>
          <a:ln w="9525">
            <a:noFill/>
            <a:miter lim="800000"/>
            <a:headEnd/>
            <a:tailEnd/>
          </a:ln>
        </p:spPr>
        <p:txBody>
          <a:bodyPr>
            <a:spAutoFit/>
          </a:bodyPr>
          <a:lstStyle/>
          <a:p>
            <a:pPr eaLnBrk="1" hangingPunct="1"/>
            <a:r>
              <a:rPr lang="en-US" sz="900"/>
              <a:t>(Source-http://www.rfid-library.com)</a:t>
            </a:r>
          </a:p>
          <a:p>
            <a:pPr eaLnBrk="1" hangingPunct="1"/>
            <a:endParaRPr lang="en-US" sz="900"/>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txBox="1">
            <a:spLocks noChangeArrowheads="1"/>
          </p:cNvSpPr>
          <p:nvPr/>
        </p:nvSpPr>
        <p:spPr bwMode="auto">
          <a:xfrm>
            <a:off x="533400" y="1600200"/>
            <a:ext cx="8229600" cy="4114800"/>
          </a:xfrm>
          <a:prstGeom prst="rect">
            <a:avLst/>
          </a:prstGeom>
          <a:noFill/>
          <a:ln w="9525">
            <a:noFill/>
            <a:miter lim="800000"/>
            <a:headEnd/>
            <a:tailEnd/>
          </a:ln>
        </p:spPr>
        <p:txBody>
          <a:bodyPr/>
          <a:lstStyle/>
          <a:p>
            <a:pPr marL="176213" indent="-176213" algn="just" eaLnBrk="1" hangingPunct="1">
              <a:spcBef>
                <a:spcPct val="20000"/>
              </a:spcBef>
              <a:spcAft>
                <a:spcPts val="300"/>
              </a:spcAft>
              <a:buClr>
                <a:srgbClr val="C3260C"/>
              </a:buClr>
              <a:buSzPct val="130000"/>
              <a:buFont typeface="Wingdings" pitchFamily="2" charset="2"/>
              <a:buChar char="Ø"/>
            </a:pPr>
            <a:r>
              <a:rPr lang="en-US" sz="2000" b="1" dirty="0">
                <a:solidFill>
                  <a:srgbClr val="000066"/>
                </a:solidFill>
                <a:latin typeface="Verdana" pitchFamily="34" charset="0"/>
                <a:ea typeface="Verdana" pitchFamily="34" charset="0"/>
                <a:cs typeface="Verdana" pitchFamily="34" charset="0"/>
              </a:rPr>
              <a:t>The RFID reader sends out electromagnetic waves in the RF (Radio Frequency) spectrum</a:t>
            </a:r>
          </a:p>
          <a:p>
            <a:pPr marL="176213" indent="-176213" algn="just" eaLnBrk="1" hangingPunct="1">
              <a:spcBef>
                <a:spcPct val="20000"/>
              </a:spcBef>
              <a:spcAft>
                <a:spcPts val="300"/>
              </a:spcAft>
              <a:buClr>
                <a:srgbClr val="C3260C"/>
              </a:buClr>
              <a:buSzPct val="130000"/>
              <a:buFont typeface="Wingdings" pitchFamily="2" charset="2"/>
              <a:buChar char="Ø"/>
            </a:pPr>
            <a:r>
              <a:rPr lang="en-US" sz="2000" b="1" dirty="0">
                <a:solidFill>
                  <a:srgbClr val="000066"/>
                </a:solidFill>
                <a:latin typeface="Verdana" pitchFamily="34" charset="0"/>
                <a:ea typeface="Verdana" pitchFamily="34" charset="0"/>
                <a:cs typeface="Verdana" pitchFamily="34" charset="0"/>
              </a:rPr>
              <a:t>When the tag enters the RF field, the tag’s electronic circuits are powered by energy from the RF field</a:t>
            </a:r>
          </a:p>
          <a:p>
            <a:pPr marL="176213" indent="-176213" algn="just" eaLnBrk="1" hangingPunct="1">
              <a:spcBef>
                <a:spcPct val="20000"/>
              </a:spcBef>
              <a:spcAft>
                <a:spcPts val="300"/>
              </a:spcAft>
              <a:buClr>
                <a:srgbClr val="C3260C"/>
              </a:buClr>
              <a:buSzPct val="130000"/>
              <a:buFont typeface="Wingdings" pitchFamily="2" charset="2"/>
              <a:buChar char="Ø"/>
            </a:pPr>
            <a:r>
              <a:rPr lang="en-US" sz="2000" b="1" dirty="0">
                <a:solidFill>
                  <a:srgbClr val="000066"/>
                </a:solidFill>
                <a:latin typeface="Verdana" pitchFamily="34" charset="0"/>
                <a:ea typeface="Verdana" pitchFamily="34" charset="0"/>
                <a:cs typeface="Verdana" pitchFamily="34" charset="0"/>
              </a:rPr>
              <a:t>The tag then modulates the waves and sends them back to the reader</a:t>
            </a:r>
          </a:p>
          <a:p>
            <a:pPr marL="176213" indent="-176213" algn="just" eaLnBrk="1" hangingPunct="1">
              <a:spcBef>
                <a:spcPct val="20000"/>
              </a:spcBef>
              <a:spcAft>
                <a:spcPts val="300"/>
              </a:spcAft>
              <a:buClr>
                <a:srgbClr val="C3260C"/>
              </a:buClr>
              <a:buSzPct val="130000"/>
              <a:buFont typeface="Wingdings" pitchFamily="2" charset="2"/>
              <a:buChar char="Ø"/>
            </a:pPr>
            <a:r>
              <a:rPr lang="en-US" sz="2000" b="1" dirty="0">
                <a:solidFill>
                  <a:srgbClr val="000066"/>
                </a:solidFill>
                <a:latin typeface="Verdana" pitchFamily="34" charset="0"/>
                <a:ea typeface="Verdana" pitchFamily="34" charset="0"/>
                <a:cs typeface="Verdana" pitchFamily="34" charset="0"/>
              </a:rPr>
              <a:t>The reader converts the signals received from the tag into digital data and sends it to the host computer</a:t>
            </a:r>
          </a:p>
        </p:txBody>
      </p:sp>
      <p:sp>
        <p:nvSpPr>
          <p:cNvPr id="110595" name="Rectangle 4"/>
          <p:cNvSpPr>
            <a:spLocks noChangeArrowheads="1"/>
          </p:cNvSpPr>
          <p:nvPr/>
        </p:nvSpPr>
        <p:spPr bwMode="auto">
          <a:xfrm>
            <a:off x="685800" y="762000"/>
            <a:ext cx="7772400" cy="523875"/>
          </a:xfrm>
          <a:prstGeom prst="rect">
            <a:avLst/>
          </a:prstGeom>
          <a:noFill/>
          <a:ln w="9525">
            <a:noFill/>
            <a:miter lim="800000"/>
            <a:headEnd/>
            <a:tailEnd/>
          </a:ln>
        </p:spPr>
        <p:txBody>
          <a:bodyPr>
            <a:spAutoFit/>
          </a:bodyPr>
          <a:lstStyle/>
          <a:p>
            <a:pPr algn="ctr" eaLnBrk="1" hangingPunct="1"/>
            <a:r>
              <a:rPr lang="en-US" sz="2800" b="1" dirty="0">
                <a:solidFill>
                  <a:srgbClr val="C00000"/>
                </a:solidFill>
                <a:latin typeface="Verdana" pitchFamily="34" charset="0"/>
                <a:ea typeface="Verdana" pitchFamily="34" charset="0"/>
                <a:cs typeface="Verdana" pitchFamily="34" charset="0"/>
              </a:rPr>
              <a:t>How does Library RFID System work?</a:t>
            </a:r>
            <a:endParaRPr lang="en-US" sz="2800" dirty="0">
              <a:latin typeface="Verdana" pitchFamily="34" charset="0"/>
              <a:ea typeface="Verdana" pitchFamily="34" charset="0"/>
              <a:cs typeface="Verdana" pitchFamily="34" charset="0"/>
            </a:endParaRPr>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idx="1"/>
          </p:nvPr>
        </p:nvSpPr>
        <p:spPr>
          <a:xfrm>
            <a:off x="228600" y="304800"/>
            <a:ext cx="8686800" cy="6324600"/>
          </a:xfrm>
        </p:spPr>
        <p:txBody>
          <a:bodyPr rtlCol="0">
            <a:normAutofit/>
          </a:bodyPr>
          <a:lstStyle/>
          <a:p>
            <a:pPr indent="-182880" algn="ctr" defTabSz="912813" eaLnBrk="1" fontAlgn="auto" hangingPunct="1">
              <a:spcAft>
                <a:spcPts val="0"/>
              </a:spcAft>
              <a:buClr>
                <a:schemeClr val="accent6">
                  <a:lumMod val="75000"/>
                </a:schemeClr>
              </a:buClr>
              <a:buFontTx/>
              <a:buNone/>
              <a:defRPr/>
            </a:pPr>
            <a:r>
              <a:rPr lang="en-US" sz="2800" dirty="0" smtClean="0">
                <a:solidFill>
                  <a:srgbClr val="862110"/>
                </a:solidFill>
              </a:rPr>
              <a:t>	</a:t>
            </a:r>
            <a:r>
              <a:rPr lang="en-US" sz="2800" b="1" dirty="0" smtClean="0">
                <a:solidFill>
                  <a:srgbClr val="C00000"/>
                </a:solidFill>
                <a:latin typeface="Verdana" pitchFamily="34" charset="0"/>
              </a:rPr>
              <a:t>Major Advantages</a:t>
            </a:r>
          </a:p>
          <a:p>
            <a:pPr indent="-182880" algn="ctr" defTabSz="912813" eaLnBrk="1" fontAlgn="auto" hangingPunct="1">
              <a:spcAft>
                <a:spcPts val="0"/>
              </a:spcAft>
              <a:buClr>
                <a:schemeClr val="accent6">
                  <a:lumMod val="75000"/>
                </a:schemeClr>
              </a:buClr>
              <a:buFontTx/>
              <a:buNone/>
              <a:defRPr/>
            </a:pPr>
            <a:endParaRPr lang="en-US" sz="2000" b="1" dirty="0" smtClean="0">
              <a:solidFill>
                <a:srgbClr val="C00000"/>
              </a:solidFill>
              <a:latin typeface="Verdana" pitchFamily="34" charset="0"/>
            </a:endParaRPr>
          </a:p>
          <a:p>
            <a:pPr indent="-182880" algn="just" defTabSz="912813" eaLnBrk="1" fontAlgn="auto" hangingPunct="1">
              <a:spcAft>
                <a:spcPts val="0"/>
              </a:spcAft>
              <a:buClr>
                <a:srgbClr val="C00000"/>
              </a:buClr>
              <a:buFont typeface="Wingdings" pitchFamily="2" charset="2"/>
              <a:buChar char="Ø"/>
              <a:defRPr/>
            </a:pPr>
            <a:r>
              <a:rPr lang="en-US" sz="1650" b="1" dirty="0" smtClean="0">
                <a:solidFill>
                  <a:srgbClr val="000066"/>
                </a:solidFill>
                <a:latin typeface="Verdana" pitchFamily="34" charset="0"/>
              </a:rPr>
              <a:t>RFID tag does not have to be visible for detection</a:t>
            </a:r>
          </a:p>
          <a:p>
            <a:pPr indent="-182880" algn="just" defTabSz="912813" eaLnBrk="1" fontAlgn="auto" hangingPunct="1">
              <a:spcAft>
                <a:spcPts val="0"/>
              </a:spcAft>
              <a:buClr>
                <a:srgbClr val="C00000"/>
              </a:buClr>
              <a:buFont typeface="Wingdings" pitchFamily="2" charset="2"/>
              <a:buChar char="Ø"/>
              <a:defRPr/>
            </a:pPr>
            <a:r>
              <a:rPr lang="en-US" sz="1650" b="1" dirty="0" smtClean="0">
                <a:solidFill>
                  <a:srgbClr val="000066"/>
                </a:solidFill>
                <a:latin typeface="Verdana" pitchFamily="34" charset="0"/>
              </a:rPr>
              <a:t>Hassle free issue/return/renewal</a:t>
            </a:r>
          </a:p>
          <a:p>
            <a:pPr indent="-182880" algn="just" defTabSz="912813" eaLnBrk="1" fontAlgn="auto" hangingPunct="1">
              <a:spcAft>
                <a:spcPts val="0"/>
              </a:spcAft>
              <a:buClr>
                <a:srgbClr val="C00000"/>
              </a:buClr>
              <a:buFont typeface="Wingdings" pitchFamily="2" charset="2"/>
              <a:buChar char="Ø"/>
              <a:defRPr/>
            </a:pPr>
            <a:r>
              <a:rPr lang="en-US" sz="1650" b="1" dirty="0" smtClean="0">
                <a:solidFill>
                  <a:srgbClr val="000066"/>
                </a:solidFill>
                <a:latin typeface="Verdana" pitchFamily="34" charset="0"/>
              </a:rPr>
              <a:t>Increases the security function in library</a:t>
            </a:r>
          </a:p>
          <a:p>
            <a:pPr indent="-182880" algn="just" defTabSz="912813" eaLnBrk="1" fontAlgn="auto" hangingPunct="1">
              <a:spcAft>
                <a:spcPts val="0"/>
              </a:spcAft>
              <a:buClr>
                <a:srgbClr val="C00000"/>
              </a:buClr>
              <a:buFont typeface="Wingdings" pitchFamily="2" charset="2"/>
              <a:buChar char="Ø"/>
              <a:defRPr/>
            </a:pPr>
            <a:r>
              <a:rPr lang="en-US" sz="1650" b="1" dirty="0" smtClean="0">
                <a:solidFill>
                  <a:srgbClr val="000066"/>
                </a:solidFill>
                <a:latin typeface="Verdana" pitchFamily="34" charset="0"/>
              </a:rPr>
              <a:t>Improved utilization of resources like manpower, infrastructure, etc.</a:t>
            </a:r>
          </a:p>
          <a:p>
            <a:pPr indent="-182880" algn="just" defTabSz="912813" eaLnBrk="1" fontAlgn="auto" hangingPunct="1">
              <a:spcAft>
                <a:spcPts val="0"/>
              </a:spcAft>
              <a:buClr>
                <a:srgbClr val="C00000"/>
              </a:buClr>
              <a:buFont typeface="Wingdings" pitchFamily="2" charset="2"/>
              <a:buChar char="Ø"/>
              <a:defRPr/>
            </a:pPr>
            <a:r>
              <a:rPr lang="en-US" sz="1650" b="1" dirty="0" smtClean="0">
                <a:solidFill>
                  <a:srgbClr val="000066"/>
                </a:solidFill>
                <a:latin typeface="Verdana" pitchFamily="34" charset="0"/>
              </a:rPr>
              <a:t>Flexible library timings by use of Self Charging and Book Drop Kiosk</a:t>
            </a:r>
          </a:p>
          <a:p>
            <a:pPr indent="-182880" algn="just" defTabSz="912813" eaLnBrk="1" fontAlgn="auto" hangingPunct="1">
              <a:spcAft>
                <a:spcPts val="0"/>
              </a:spcAft>
              <a:buClr>
                <a:srgbClr val="C00000"/>
              </a:buClr>
              <a:buFont typeface="Wingdings" pitchFamily="2" charset="2"/>
              <a:buChar char="Ø"/>
              <a:defRPr/>
            </a:pPr>
            <a:r>
              <a:rPr lang="en-US" sz="1650" b="1" dirty="0" smtClean="0">
                <a:solidFill>
                  <a:srgbClr val="000066"/>
                </a:solidFill>
                <a:latin typeface="Verdana" pitchFamily="34" charset="0"/>
              </a:rPr>
              <a:t>Quick Inventorying, shelf reading, re-shelving, sorting, searching, weeding and exception finding</a:t>
            </a:r>
          </a:p>
          <a:p>
            <a:pPr indent="-182880" algn="just" defTabSz="912813" eaLnBrk="1" fontAlgn="auto" hangingPunct="1">
              <a:spcAft>
                <a:spcPts val="0"/>
              </a:spcAft>
              <a:buClr>
                <a:srgbClr val="C00000"/>
              </a:buClr>
              <a:buFont typeface="Wingdings" pitchFamily="2" charset="2"/>
              <a:buChar char="Ø"/>
              <a:defRPr/>
            </a:pPr>
            <a:r>
              <a:rPr lang="en-US" sz="1650" b="1" dirty="0" smtClean="0">
                <a:solidFill>
                  <a:srgbClr val="000066"/>
                </a:solidFill>
                <a:latin typeface="Verdana" pitchFamily="34" charset="0"/>
              </a:rPr>
              <a:t>Enhanced customer services and improved process efficiency</a:t>
            </a:r>
          </a:p>
          <a:p>
            <a:pPr indent="-182880" algn="just" defTabSz="912813" eaLnBrk="1" fontAlgn="auto" hangingPunct="1">
              <a:spcAft>
                <a:spcPts val="0"/>
              </a:spcAft>
              <a:buClr>
                <a:srgbClr val="C00000"/>
              </a:buClr>
              <a:buFont typeface="Wingdings" pitchFamily="2" charset="2"/>
              <a:buChar char="Ø"/>
              <a:defRPr/>
            </a:pPr>
            <a:r>
              <a:rPr lang="en-US" sz="1650" b="1" dirty="0" smtClean="0">
                <a:solidFill>
                  <a:srgbClr val="000066"/>
                </a:solidFill>
                <a:latin typeface="Verdana" pitchFamily="34" charset="0"/>
              </a:rPr>
              <a:t>Highly reliable, claims an almost 99.9 percent detection rate</a:t>
            </a:r>
          </a:p>
          <a:p>
            <a:pPr indent="-182880" algn="just" defTabSz="912813" eaLnBrk="1" fontAlgn="auto" hangingPunct="1">
              <a:spcAft>
                <a:spcPts val="0"/>
              </a:spcAft>
              <a:buClr>
                <a:srgbClr val="C00000"/>
              </a:buClr>
              <a:buFont typeface="Wingdings" pitchFamily="2" charset="2"/>
              <a:buChar char="Ø"/>
              <a:defRPr/>
            </a:pPr>
            <a:r>
              <a:rPr lang="en-US" sz="1650" b="1" dirty="0" smtClean="0">
                <a:solidFill>
                  <a:srgbClr val="000066"/>
                </a:solidFill>
                <a:latin typeface="Verdana" pitchFamily="34" charset="0"/>
              </a:rPr>
              <a:t>RFID tags last longer than barcodes</a:t>
            </a:r>
          </a:p>
          <a:p>
            <a:pPr indent="-182880" algn="just" defTabSz="912813" eaLnBrk="1" fontAlgn="auto" hangingPunct="1">
              <a:spcAft>
                <a:spcPts val="0"/>
              </a:spcAft>
              <a:buClr>
                <a:srgbClr val="C00000"/>
              </a:buClr>
              <a:buFont typeface="Wingdings" pitchFamily="2" charset="2"/>
              <a:buChar char="Ø"/>
              <a:defRPr/>
            </a:pPr>
            <a:r>
              <a:rPr lang="en-US" sz="1650" b="1" dirty="0" smtClean="0">
                <a:solidFill>
                  <a:srgbClr val="000066"/>
                </a:solidFill>
                <a:latin typeface="Verdana" pitchFamily="34" charset="0"/>
              </a:rPr>
              <a:t>RFID vendors claim a minimum of 100,000 transactions per tag</a:t>
            </a:r>
          </a:p>
          <a:p>
            <a:pPr indent="-182880" algn="just" defTabSz="912813" eaLnBrk="1" fontAlgn="auto" hangingPunct="1">
              <a:spcAft>
                <a:spcPts val="0"/>
              </a:spcAft>
              <a:buClr>
                <a:srgbClr val="C00000"/>
              </a:buClr>
              <a:buFont typeface="Wingdings" pitchFamily="2" charset="2"/>
              <a:buChar char="Ø"/>
              <a:defRPr/>
            </a:pPr>
            <a:r>
              <a:rPr lang="en-US" sz="1650" b="1" dirty="0" smtClean="0">
                <a:solidFill>
                  <a:srgbClr val="000066"/>
                </a:solidFill>
                <a:latin typeface="Verdana" pitchFamily="34" charset="0"/>
              </a:rPr>
              <a:t>EAS exit gates have option to keep record of incoming and outgoing library users with recording</a:t>
            </a:r>
          </a:p>
          <a:p>
            <a:pPr indent="-182880" algn="just" defTabSz="912813" eaLnBrk="1" fontAlgn="auto" hangingPunct="1">
              <a:spcAft>
                <a:spcPts val="0"/>
              </a:spcAft>
              <a:buClr>
                <a:srgbClr val="C00000"/>
              </a:buClr>
              <a:buFont typeface="Wingdings" pitchFamily="2" charset="2"/>
              <a:buChar char="Ø"/>
              <a:defRPr/>
            </a:pPr>
            <a:r>
              <a:rPr lang="en-US" sz="1650" b="1" dirty="0" smtClean="0">
                <a:solidFill>
                  <a:srgbClr val="000066"/>
                </a:solidFill>
                <a:latin typeface="Verdana" pitchFamily="34" charset="0"/>
              </a:rPr>
              <a:t>Fingerprint or picture or Signature of the cardholder can be stored onto the card</a:t>
            </a:r>
          </a:p>
          <a:p>
            <a:pPr indent="-182880" algn="just" defTabSz="912813" eaLnBrk="1" fontAlgn="auto" hangingPunct="1">
              <a:spcAft>
                <a:spcPts val="0"/>
              </a:spcAft>
              <a:buClr>
                <a:srgbClr val="862110"/>
              </a:buClr>
              <a:buFont typeface="Wingdings" pitchFamily="2" charset="2"/>
              <a:buChar char="Ø"/>
              <a:defRPr/>
            </a:pPr>
            <a:endParaRPr lang="en-US" sz="1700" b="1" dirty="0" smtClean="0">
              <a:solidFill>
                <a:srgbClr val="0000FF"/>
              </a:solidFill>
              <a:latin typeface="Verdana" pitchFamily="34"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1800" dirty="0" smtClean="0">
              <a:solidFill>
                <a:srgbClr val="000099"/>
              </a:solidFill>
              <a:latin typeface="Times New Roman" pitchFamily="18"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1800" dirty="0" smtClean="0">
              <a:solidFill>
                <a:srgbClr val="000099"/>
              </a:solidFill>
              <a:latin typeface="Times New Roman" pitchFamily="18"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1800" dirty="0" smtClean="0">
              <a:solidFill>
                <a:srgbClr val="000099"/>
              </a:solidFill>
              <a:latin typeface="Times New Roman" pitchFamily="18"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1800" dirty="0" smtClean="0">
              <a:solidFill>
                <a:srgbClr val="000099"/>
              </a:solidFill>
              <a:latin typeface="Times New Roman" pitchFamily="18"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900" dirty="0" smtClean="0">
              <a:solidFill>
                <a:schemeClr val="tx1">
                  <a:lumMod val="75000"/>
                  <a:lumOff val="25000"/>
                </a:schemeClr>
              </a:solidFill>
            </a:endParaRP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idx="1"/>
          </p:nvPr>
        </p:nvSpPr>
        <p:spPr>
          <a:xfrm>
            <a:off x="228600" y="304800"/>
            <a:ext cx="8763000" cy="6324600"/>
          </a:xfrm>
        </p:spPr>
        <p:txBody>
          <a:bodyPr/>
          <a:lstStyle/>
          <a:p>
            <a:pPr algn="ctr" defTabSz="912813" eaLnBrk="1" hangingPunct="1">
              <a:buFontTx/>
              <a:buNone/>
            </a:pPr>
            <a:r>
              <a:rPr lang="en-US" sz="2800" dirty="0" smtClean="0">
                <a:solidFill>
                  <a:srgbClr val="862110"/>
                </a:solidFill>
              </a:rPr>
              <a:t>	</a:t>
            </a:r>
            <a:r>
              <a:rPr lang="en-US" sz="2800" b="1" dirty="0" smtClean="0">
                <a:solidFill>
                  <a:srgbClr val="C00000"/>
                </a:solidFill>
                <a:latin typeface="Verdana" pitchFamily="34" charset="0"/>
              </a:rPr>
              <a:t>Major Disadvantages</a:t>
            </a:r>
          </a:p>
          <a:p>
            <a:pPr algn="ctr" defTabSz="912813" eaLnBrk="1" hangingPunct="1">
              <a:buFontTx/>
              <a:buNone/>
            </a:pPr>
            <a:endParaRPr lang="en-US" sz="2800" b="1" dirty="0" smtClean="0">
              <a:solidFill>
                <a:srgbClr val="C00000"/>
              </a:solidFill>
              <a:latin typeface="Verdana" pitchFamily="34" charset="0"/>
            </a:endParaRPr>
          </a:p>
          <a:p>
            <a:pPr algn="just" defTabSz="912813" eaLnBrk="1" hangingPunct="1">
              <a:buClr>
                <a:srgbClr val="C00000"/>
              </a:buClr>
              <a:buFont typeface="Wingdings" pitchFamily="2" charset="2"/>
              <a:buChar char="Ø"/>
            </a:pPr>
            <a:r>
              <a:rPr lang="en-US" sz="1600" b="1" dirty="0" smtClean="0">
                <a:solidFill>
                  <a:srgbClr val="000066"/>
                </a:solidFill>
                <a:latin typeface="Verdana" pitchFamily="34" charset="0"/>
              </a:rPr>
              <a:t>High cost</a:t>
            </a:r>
          </a:p>
          <a:p>
            <a:pPr algn="just" defTabSz="912813" eaLnBrk="1" hangingPunct="1">
              <a:buClr>
                <a:srgbClr val="C00000"/>
              </a:buClr>
              <a:buFont typeface="Wingdings" pitchFamily="2" charset="2"/>
              <a:buChar char="Ø"/>
            </a:pPr>
            <a:r>
              <a:rPr lang="en-US" sz="1600" b="1" dirty="0" smtClean="0">
                <a:solidFill>
                  <a:srgbClr val="000066"/>
                </a:solidFill>
                <a:latin typeface="Verdana" pitchFamily="34" charset="0"/>
              </a:rPr>
              <a:t>Technology still developing, Interoperability and Standardization issues</a:t>
            </a:r>
          </a:p>
          <a:p>
            <a:pPr algn="just" defTabSz="912813" eaLnBrk="1" hangingPunct="1">
              <a:buClr>
                <a:srgbClr val="C00000"/>
              </a:buClr>
              <a:buFont typeface="Wingdings" pitchFamily="2" charset="2"/>
              <a:buChar char="Ø"/>
            </a:pPr>
            <a:r>
              <a:rPr lang="en-US" sz="1600" b="1" dirty="0" smtClean="0">
                <a:solidFill>
                  <a:srgbClr val="000066"/>
                </a:solidFill>
                <a:latin typeface="Verdana" pitchFamily="34" charset="0"/>
              </a:rPr>
              <a:t>Integration problem of RFID solution with the software/hardware</a:t>
            </a:r>
          </a:p>
          <a:p>
            <a:pPr algn="just" defTabSz="912813" eaLnBrk="1" hangingPunct="1">
              <a:buClr>
                <a:srgbClr val="C00000"/>
              </a:buClr>
              <a:buFont typeface="Wingdings" pitchFamily="2" charset="2"/>
              <a:buChar char="Ø"/>
            </a:pPr>
            <a:r>
              <a:rPr lang="en-US" sz="1600" b="1" dirty="0" smtClean="0">
                <a:solidFill>
                  <a:srgbClr val="000066"/>
                </a:solidFill>
                <a:latin typeface="Verdana" pitchFamily="34" charset="0"/>
              </a:rPr>
              <a:t>RFID system may be compromised with certain devices</a:t>
            </a:r>
          </a:p>
          <a:p>
            <a:pPr algn="just" defTabSz="912813" eaLnBrk="1" hangingPunct="1">
              <a:buClr>
                <a:srgbClr val="C00000"/>
              </a:buClr>
              <a:buFont typeface="Wingdings" pitchFamily="2" charset="2"/>
              <a:buChar char="Ø"/>
            </a:pPr>
            <a:r>
              <a:rPr lang="en-US" sz="1600" b="1" dirty="0" smtClean="0">
                <a:solidFill>
                  <a:srgbClr val="000066"/>
                </a:solidFill>
                <a:latin typeface="Verdana" pitchFamily="34" charset="0"/>
              </a:rPr>
              <a:t>Moisture, metal, mist, distance and incorrect positioning of antennas may affect functioning </a:t>
            </a:r>
          </a:p>
          <a:p>
            <a:pPr algn="just" defTabSz="912813" eaLnBrk="1" hangingPunct="1">
              <a:buClr>
                <a:srgbClr val="C00000"/>
              </a:buClr>
              <a:buFont typeface="Wingdings" pitchFamily="2" charset="2"/>
              <a:buChar char="Ø"/>
            </a:pPr>
            <a:r>
              <a:rPr lang="en-US" sz="1600" b="1" dirty="0" smtClean="0">
                <a:solidFill>
                  <a:srgbClr val="000066"/>
                </a:solidFill>
                <a:latin typeface="Verdana" pitchFamily="34" charset="0"/>
              </a:rPr>
              <a:t>Physical damage to the tags/removal by the library users</a:t>
            </a:r>
          </a:p>
          <a:p>
            <a:pPr algn="just" defTabSz="912813" eaLnBrk="1" hangingPunct="1">
              <a:buClr>
                <a:srgbClr val="C00000"/>
              </a:buClr>
              <a:buFont typeface="Wingdings" pitchFamily="2" charset="2"/>
              <a:buChar char="Ø"/>
            </a:pPr>
            <a:r>
              <a:rPr lang="en-US" sz="1600" b="1" dirty="0" smtClean="0">
                <a:solidFill>
                  <a:srgbClr val="000066"/>
                </a:solidFill>
                <a:latin typeface="Verdana" pitchFamily="34" charset="0"/>
              </a:rPr>
              <a:t>When the distance among the tags is very close, interference between them may be made or erroneous access may occur</a:t>
            </a:r>
          </a:p>
          <a:p>
            <a:pPr algn="just" defTabSz="912813" eaLnBrk="1" hangingPunct="1">
              <a:buClr>
                <a:srgbClr val="C00000"/>
              </a:buClr>
              <a:buFont typeface="Wingdings" pitchFamily="2" charset="2"/>
              <a:buChar char="Ø"/>
            </a:pPr>
            <a:r>
              <a:rPr lang="en-US" sz="1600" b="1" dirty="0" smtClean="0">
                <a:solidFill>
                  <a:srgbClr val="000066"/>
                </a:solidFill>
                <a:latin typeface="Verdana" pitchFamily="34" charset="0"/>
              </a:rPr>
              <a:t>RFID reader range depends on its power and antenna size</a:t>
            </a:r>
          </a:p>
          <a:p>
            <a:pPr algn="just" defTabSz="912813" eaLnBrk="1" hangingPunct="1">
              <a:buClr>
                <a:srgbClr val="C00000"/>
              </a:buClr>
              <a:buFont typeface="Wingdings" pitchFamily="2" charset="2"/>
              <a:buChar char="Ø"/>
            </a:pPr>
            <a:r>
              <a:rPr lang="en-US" sz="1600" b="1" dirty="0" smtClean="0">
                <a:solidFill>
                  <a:srgbClr val="000066"/>
                </a:solidFill>
                <a:latin typeface="Verdana" pitchFamily="34" charset="0"/>
              </a:rPr>
              <a:t>Documents like magazines, pamphlets, CDs, DVDs may not have good location for bulky RFID tags and tag cost is also significant in their case</a:t>
            </a:r>
          </a:p>
          <a:p>
            <a:pPr algn="just" defTabSz="912813" eaLnBrk="1" hangingPunct="1">
              <a:buClr>
                <a:srgbClr val="C00000"/>
              </a:buClr>
              <a:buFont typeface="Wingdings" pitchFamily="2" charset="2"/>
              <a:buChar char="Ø"/>
            </a:pPr>
            <a:r>
              <a:rPr lang="en-US" sz="1600" b="1" dirty="0" smtClean="0">
                <a:solidFill>
                  <a:srgbClr val="000066"/>
                </a:solidFill>
                <a:latin typeface="Verdana" pitchFamily="34" charset="0"/>
              </a:rPr>
              <a:t>Transition phase may lead to a chaos</a:t>
            </a:r>
          </a:p>
          <a:p>
            <a:pPr algn="just" defTabSz="912813" eaLnBrk="1" hangingPunct="1">
              <a:buClr>
                <a:srgbClr val="C00000"/>
              </a:buClr>
              <a:buFont typeface="Wingdings" pitchFamily="2" charset="2"/>
              <a:buChar char="Ø"/>
            </a:pPr>
            <a:r>
              <a:rPr lang="en-US" sz="1600" b="1" dirty="0" smtClean="0">
                <a:solidFill>
                  <a:srgbClr val="000066"/>
                </a:solidFill>
                <a:latin typeface="Verdana" pitchFamily="34" charset="0"/>
              </a:rPr>
              <a:t>Privacy  and Ethical issues</a:t>
            </a:r>
          </a:p>
          <a:p>
            <a:pPr algn="just" defTabSz="912813" eaLnBrk="1" hangingPunct="1">
              <a:buClr>
                <a:srgbClr val="C00000"/>
              </a:buClr>
              <a:buFont typeface="Wingdings" pitchFamily="2" charset="2"/>
              <a:buChar char="Ø"/>
            </a:pPr>
            <a:r>
              <a:rPr lang="en-US" sz="1600" b="1" dirty="0" smtClean="0">
                <a:solidFill>
                  <a:srgbClr val="000066"/>
                </a:solidFill>
                <a:latin typeface="Verdana" pitchFamily="34" charset="0"/>
              </a:rPr>
              <a:t>Vendor support and technology compatibility issues</a:t>
            </a:r>
          </a:p>
          <a:p>
            <a:pPr algn="just" defTabSz="912813" eaLnBrk="1" hangingPunct="1">
              <a:buClr>
                <a:srgbClr val="C00000"/>
              </a:buClr>
              <a:buFont typeface="Wingdings" pitchFamily="2" charset="2"/>
              <a:buChar char="Ø"/>
            </a:pPr>
            <a:r>
              <a:rPr lang="en-US" sz="1600" b="1" dirty="0" smtClean="0">
                <a:solidFill>
                  <a:srgbClr val="000066"/>
                </a:solidFill>
                <a:latin typeface="Verdana" pitchFamily="34" charset="0"/>
              </a:rPr>
              <a:t>Annual maintenance charges of post warranty period  are very high</a:t>
            </a:r>
          </a:p>
          <a:p>
            <a:pPr algn="just" defTabSz="912813" eaLnBrk="1" hangingPunct="1">
              <a:buClr>
                <a:srgbClr val="C00000"/>
              </a:buClr>
              <a:buFont typeface="Wingdings" pitchFamily="2" charset="2"/>
              <a:buChar char="Ø"/>
            </a:pPr>
            <a:r>
              <a:rPr lang="en-US" sz="1600" b="1" dirty="0" smtClean="0">
                <a:solidFill>
                  <a:srgbClr val="000066"/>
                </a:solidFill>
                <a:latin typeface="Verdana" pitchFamily="34" charset="0"/>
              </a:rPr>
              <a:t>Training/adoption by the staff and users</a:t>
            </a:r>
          </a:p>
          <a:p>
            <a:pPr algn="just" defTabSz="912813" eaLnBrk="1" hangingPunct="1">
              <a:buClr>
                <a:srgbClr val="862110"/>
              </a:buClr>
              <a:buFont typeface="Wingdings" pitchFamily="2" charset="2"/>
              <a:buChar char="Ø"/>
            </a:pPr>
            <a:endParaRPr lang="en-US" sz="1700" b="1" dirty="0" smtClean="0">
              <a:solidFill>
                <a:srgbClr val="0000FF"/>
              </a:solidFill>
              <a:latin typeface="Verdana" pitchFamily="34"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900" dirty="0" smtClean="0"/>
          </a:p>
        </p:txBody>
      </p:sp>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idx="1"/>
          </p:nvPr>
        </p:nvSpPr>
        <p:spPr>
          <a:xfrm>
            <a:off x="228600" y="304800"/>
            <a:ext cx="8382000" cy="6324600"/>
          </a:xfrm>
        </p:spPr>
        <p:txBody>
          <a:bodyPr rtlCol="0">
            <a:normAutofit fontScale="92500" lnSpcReduction="10000"/>
          </a:bodyPr>
          <a:lstStyle/>
          <a:p>
            <a:pPr indent="-182880" algn="ctr" defTabSz="912813" eaLnBrk="1" fontAlgn="auto" hangingPunct="1">
              <a:spcAft>
                <a:spcPts val="0"/>
              </a:spcAft>
              <a:buClr>
                <a:schemeClr val="accent6">
                  <a:lumMod val="75000"/>
                </a:schemeClr>
              </a:buClr>
              <a:buFont typeface="Arial" charset="0"/>
              <a:buNone/>
              <a:defRPr/>
            </a:pPr>
            <a:r>
              <a:rPr lang="en-US" sz="2800" dirty="0" smtClean="0">
                <a:solidFill>
                  <a:srgbClr val="862110"/>
                </a:solidFill>
              </a:rPr>
              <a:t>	</a:t>
            </a:r>
            <a:r>
              <a:rPr lang="en-US" sz="2800" b="1" dirty="0" smtClean="0">
                <a:solidFill>
                  <a:srgbClr val="C00000"/>
                </a:solidFill>
                <a:latin typeface="Verdana" pitchFamily="34" charset="0"/>
                <a:ea typeface="Verdana" pitchFamily="34" charset="0"/>
                <a:cs typeface="Verdana" pitchFamily="34" charset="0"/>
              </a:rPr>
              <a:t>RFID in Indian Libraries</a:t>
            </a:r>
          </a:p>
          <a:p>
            <a:pPr indent="-182880" algn="ctr" defTabSz="912813" eaLnBrk="1" fontAlgn="auto" hangingPunct="1">
              <a:spcAft>
                <a:spcPts val="0"/>
              </a:spcAft>
              <a:buClr>
                <a:schemeClr val="accent6">
                  <a:lumMod val="75000"/>
                </a:schemeClr>
              </a:buClr>
              <a:buFont typeface="Arial" charset="0"/>
              <a:buNone/>
              <a:defRPr/>
            </a:pPr>
            <a:endParaRPr lang="en-US" sz="2000" dirty="0" smtClean="0">
              <a:solidFill>
                <a:srgbClr val="C00000"/>
              </a:solidFill>
              <a:latin typeface="Verdana" pitchFamily="34" charset="0"/>
              <a:ea typeface="Verdana" pitchFamily="34" charset="0"/>
              <a:cs typeface="Verdana" pitchFamily="34" charset="0"/>
            </a:endParaRPr>
          </a:p>
          <a:p>
            <a:pPr marL="793750" lvl="1" indent="-428625" defTabSz="912813" eaLnBrk="1" fontAlgn="auto" hangingPunct="1">
              <a:spcBef>
                <a:spcPct val="0"/>
              </a:spcBef>
              <a:spcAft>
                <a:spcPts val="0"/>
              </a:spcAft>
              <a:buClr>
                <a:srgbClr val="C00000"/>
              </a:buClr>
              <a:buFont typeface="Wingdings" pitchFamily="2" charset="2"/>
              <a:buChar char="Ø"/>
              <a:defRPr/>
            </a:pPr>
            <a:r>
              <a:rPr lang="en-US" sz="2100" b="1" dirty="0" smtClean="0">
                <a:solidFill>
                  <a:srgbClr val="000066"/>
                </a:solidFill>
                <a:latin typeface="Verdana" pitchFamily="34" charset="0"/>
                <a:ea typeface="Verdana" pitchFamily="34" charset="0"/>
                <a:cs typeface="Verdana" pitchFamily="34" charset="0"/>
              </a:rPr>
              <a:t>Anna University, Chennai</a:t>
            </a:r>
          </a:p>
          <a:p>
            <a:pPr marL="793750" lvl="1" indent="-428625" defTabSz="912813" eaLnBrk="1" fontAlgn="auto" hangingPunct="1">
              <a:spcBef>
                <a:spcPct val="0"/>
              </a:spcBef>
              <a:spcAft>
                <a:spcPts val="0"/>
              </a:spcAft>
              <a:buClr>
                <a:srgbClr val="C00000"/>
              </a:buClr>
              <a:buFont typeface="Wingdings" pitchFamily="2" charset="2"/>
              <a:buChar char="Ø"/>
              <a:defRPr/>
            </a:pPr>
            <a:r>
              <a:rPr lang="en-US" sz="2100" b="1" dirty="0" smtClean="0">
                <a:solidFill>
                  <a:srgbClr val="000066"/>
                </a:solidFill>
                <a:latin typeface="Verdana" pitchFamily="34" charset="0"/>
                <a:ea typeface="Verdana" pitchFamily="34" charset="0"/>
                <a:cs typeface="Verdana" pitchFamily="34" charset="0"/>
              </a:rPr>
              <a:t>Bank of Baroda, Mumbai</a:t>
            </a:r>
          </a:p>
          <a:p>
            <a:pPr marL="793750" lvl="1" indent="-428625" defTabSz="912813" eaLnBrk="1" fontAlgn="auto" hangingPunct="1">
              <a:spcBef>
                <a:spcPct val="0"/>
              </a:spcBef>
              <a:spcAft>
                <a:spcPts val="0"/>
              </a:spcAft>
              <a:buClr>
                <a:srgbClr val="C00000"/>
              </a:buClr>
              <a:buFont typeface="Wingdings" pitchFamily="2" charset="2"/>
              <a:buChar char="Ø"/>
              <a:defRPr/>
            </a:pPr>
            <a:r>
              <a:rPr lang="en-US" sz="2100" b="1" dirty="0" smtClean="0">
                <a:solidFill>
                  <a:srgbClr val="000066"/>
                </a:solidFill>
                <a:latin typeface="Verdana" pitchFamily="34" charset="0"/>
                <a:ea typeface="Verdana" pitchFamily="34" charset="0"/>
                <a:cs typeface="Verdana" pitchFamily="34" charset="0"/>
              </a:rPr>
              <a:t>IGCAR, Kalpakkam</a:t>
            </a:r>
          </a:p>
          <a:p>
            <a:pPr marL="793750" lvl="1" indent="-428625" defTabSz="912813" eaLnBrk="1" fontAlgn="auto" hangingPunct="1">
              <a:spcBef>
                <a:spcPct val="0"/>
              </a:spcBef>
              <a:spcAft>
                <a:spcPts val="0"/>
              </a:spcAft>
              <a:buClr>
                <a:srgbClr val="C00000"/>
              </a:buClr>
              <a:buFont typeface="Wingdings" pitchFamily="2" charset="2"/>
              <a:buChar char="Ø"/>
              <a:defRPr/>
            </a:pPr>
            <a:r>
              <a:rPr lang="en-US" sz="2100" b="1" dirty="0" smtClean="0">
                <a:solidFill>
                  <a:srgbClr val="000066"/>
                </a:solidFill>
                <a:latin typeface="Verdana" pitchFamily="34" charset="0"/>
                <a:ea typeface="Verdana" pitchFamily="34" charset="0"/>
                <a:cs typeface="Verdana" pitchFamily="34" charset="0"/>
              </a:rPr>
              <a:t>IIM Indore</a:t>
            </a:r>
          </a:p>
          <a:p>
            <a:pPr marL="793750" lvl="1" indent="-428625" defTabSz="912813" eaLnBrk="1" fontAlgn="auto" hangingPunct="1">
              <a:spcBef>
                <a:spcPct val="0"/>
              </a:spcBef>
              <a:spcAft>
                <a:spcPts val="0"/>
              </a:spcAft>
              <a:buClr>
                <a:srgbClr val="C00000"/>
              </a:buClr>
              <a:buFont typeface="Wingdings" pitchFamily="2" charset="2"/>
              <a:buChar char="Ø"/>
              <a:defRPr/>
            </a:pPr>
            <a:r>
              <a:rPr lang="en-US" sz="2100" b="1" dirty="0" smtClean="0">
                <a:solidFill>
                  <a:srgbClr val="000066"/>
                </a:solidFill>
                <a:latin typeface="Verdana" pitchFamily="34" charset="0"/>
                <a:ea typeface="Verdana" pitchFamily="34" charset="0"/>
                <a:cs typeface="Verdana" pitchFamily="34" charset="0"/>
              </a:rPr>
              <a:t>IIM Lucknow</a:t>
            </a:r>
          </a:p>
          <a:p>
            <a:pPr marL="793750" lvl="1" indent="-428625" defTabSz="912813" eaLnBrk="1" fontAlgn="auto" hangingPunct="1">
              <a:spcBef>
                <a:spcPct val="0"/>
              </a:spcBef>
              <a:spcAft>
                <a:spcPts val="0"/>
              </a:spcAft>
              <a:buClr>
                <a:srgbClr val="C00000"/>
              </a:buClr>
              <a:buFont typeface="Wingdings" pitchFamily="2" charset="2"/>
              <a:buChar char="Ø"/>
              <a:defRPr/>
            </a:pPr>
            <a:r>
              <a:rPr lang="en-US" sz="2100" b="1" dirty="0" smtClean="0">
                <a:solidFill>
                  <a:srgbClr val="000066"/>
                </a:solidFill>
                <a:latin typeface="Verdana" pitchFamily="34" charset="0"/>
                <a:ea typeface="Verdana" pitchFamily="34" charset="0"/>
                <a:cs typeface="Verdana" pitchFamily="34" charset="0"/>
              </a:rPr>
              <a:t>IISc Bangalore</a:t>
            </a:r>
          </a:p>
          <a:p>
            <a:pPr marL="793750" lvl="1" indent="-428625" defTabSz="912813" eaLnBrk="1" fontAlgn="auto" hangingPunct="1">
              <a:spcBef>
                <a:spcPct val="0"/>
              </a:spcBef>
              <a:spcAft>
                <a:spcPts val="0"/>
              </a:spcAft>
              <a:buClr>
                <a:srgbClr val="C00000"/>
              </a:buClr>
              <a:buFont typeface="Wingdings" pitchFamily="2" charset="2"/>
              <a:buChar char="Ø"/>
              <a:defRPr/>
            </a:pPr>
            <a:r>
              <a:rPr lang="en-US" sz="2100" b="1" dirty="0" smtClean="0">
                <a:solidFill>
                  <a:srgbClr val="000066"/>
                </a:solidFill>
                <a:latin typeface="Verdana" pitchFamily="34" charset="0"/>
                <a:ea typeface="Verdana" pitchFamily="34" charset="0"/>
                <a:cs typeface="Verdana" pitchFamily="34" charset="0"/>
              </a:rPr>
              <a:t>IIT Delhi</a:t>
            </a:r>
          </a:p>
          <a:p>
            <a:pPr marL="793750" lvl="1" indent="-428625" defTabSz="912813" eaLnBrk="1" fontAlgn="auto" hangingPunct="1">
              <a:spcBef>
                <a:spcPct val="0"/>
              </a:spcBef>
              <a:spcAft>
                <a:spcPts val="0"/>
              </a:spcAft>
              <a:buClr>
                <a:srgbClr val="C00000"/>
              </a:buClr>
              <a:buFont typeface="Wingdings" pitchFamily="2" charset="2"/>
              <a:buChar char="Ø"/>
              <a:defRPr/>
            </a:pPr>
            <a:r>
              <a:rPr lang="en-US" sz="2100" b="1" dirty="0" smtClean="0">
                <a:solidFill>
                  <a:srgbClr val="000066"/>
                </a:solidFill>
                <a:latin typeface="Verdana" pitchFamily="34" charset="0"/>
                <a:ea typeface="Verdana" pitchFamily="34" charset="0"/>
                <a:cs typeface="Verdana" pitchFamily="34" charset="0"/>
              </a:rPr>
              <a:t>IIT Madras</a:t>
            </a:r>
          </a:p>
          <a:p>
            <a:pPr marL="793750" lvl="1" indent="-428625" defTabSz="912813" eaLnBrk="1" fontAlgn="auto" hangingPunct="1">
              <a:spcBef>
                <a:spcPct val="0"/>
              </a:spcBef>
              <a:spcAft>
                <a:spcPts val="0"/>
              </a:spcAft>
              <a:buClr>
                <a:srgbClr val="C00000"/>
              </a:buClr>
              <a:buFont typeface="Wingdings" pitchFamily="2" charset="2"/>
              <a:buChar char="Ø"/>
              <a:defRPr/>
            </a:pPr>
            <a:r>
              <a:rPr lang="en-US" sz="2100" b="1" dirty="0" smtClean="0">
                <a:solidFill>
                  <a:srgbClr val="000066"/>
                </a:solidFill>
                <a:latin typeface="Verdana" pitchFamily="34" charset="0"/>
                <a:ea typeface="Verdana" pitchFamily="34" charset="0"/>
                <a:cs typeface="Verdana" pitchFamily="34" charset="0"/>
              </a:rPr>
              <a:t>IIT Kharagpur</a:t>
            </a:r>
          </a:p>
          <a:p>
            <a:pPr marL="793750" lvl="1" indent="-428625" defTabSz="912813" eaLnBrk="1" fontAlgn="auto" hangingPunct="1">
              <a:spcBef>
                <a:spcPct val="0"/>
              </a:spcBef>
              <a:spcAft>
                <a:spcPts val="0"/>
              </a:spcAft>
              <a:buClr>
                <a:srgbClr val="C00000"/>
              </a:buClr>
              <a:buFont typeface="Wingdings" pitchFamily="2" charset="2"/>
              <a:buChar char="Ø"/>
              <a:defRPr/>
            </a:pPr>
            <a:r>
              <a:rPr lang="en-US" sz="2100" b="1" dirty="0" smtClean="0">
                <a:solidFill>
                  <a:srgbClr val="000066"/>
                </a:solidFill>
                <a:latin typeface="Verdana" pitchFamily="34" charset="0"/>
                <a:ea typeface="Verdana" pitchFamily="34" charset="0"/>
                <a:cs typeface="Verdana" pitchFamily="34" charset="0"/>
              </a:rPr>
              <a:t>IIT Patna</a:t>
            </a:r>
          </a:p>
          <a:p>
            <a:pPr marL="793750" lvl="1" indent="-428625" defTabSz="912813" eaLnBrk="1" fontAlgn="auto" hangingPunct="1">
              <a:spcBef>
                <a:spcPct val="0"/>
              </a:spcBef>
              <a:spcAft>
                <a:spcPts val="0"/>
              </a:spcAft>
              <a:buClr>
                <a:srgbClr val="C00000"/>
              </a:buClr>
              <a:buFont typeface="Wingdings" pitchFamily="2" charset="2"/>
              <a:buChar char="Ø"/>
              <a:defRPr/>
            </a:pPr>
            <a:r>
              <a:rPr lang="en-US" sz="2100" b="1" dirty="0" smtClean="0">
                <a:solidFill>
                  <a:srgbClr val="000066"/>
                </a:solidFill>
                <a:latin typeface="Verdana" pitchFamily="34" charset="0"/>
                <a:ea typeface="Verdana" pitchFamily="34" charset="0"/>
                <a:cs typeface="Verdana" pitchFamily="34" charset="0"/>
              </a:rPr>
              <a:t>IIT Roorkee</a:t>
            </a:r>
          </a:p>
          <a:p>
            <a:pPr marL="793750" lvl="1" indent="-428625" defTabSz="912813" eaLnBrk="1" fontAlgn="auto" hangingPunct="1">
              <a:spcBef>
                <a:spcPct val="0"/>
              </a:spcBef>
              <a:spcAft>
                <a:spcPts val="0"/>
              </a:spcAft>
              <a:buClr>
                <a:srgbClr val="C00000"/>
              </a:buClr>
              <a:buFont typeface="Wingdings" pitchFamily="2" charset="2"/>
              <a:buChar char="Ø"/>
              <a:defRPr/>
            </a:pPr>
            <a:r>
              <a:rPr lang="en-US" sz="2100" b="1" dirty="0" smtClean="0">
                <a:solidFill>
                  <a:srgbClr val="000066"/>
                </a:solidFill>
                <a:latin typeface="Verdana" pitchFamily="34" charset="0"/>
                <a:ea typeface="Verdana" pitchFamily="34" charset="0"/>
                <a:cs typeface="Verdana" pitchFamily="34" charset="0"/>
              </a:rPr>
              <a:t>NASSDOC, New Delhi</a:t>
            </a:r>
          </a:p>
          <a:p>
            <a:pPr marL="793750" lvl="1" indent="-428625" defTabSz="912813" eaLnBrk="1" fontAlgn="auto" hangingPunct="1">
              <a:spcBef>
                <a:spcPct val="0"/>
              </a:spcBef>
              <a:spcAft>
                <a:spcPts val="0"/>
              </a:spcAft>
              <a:buClr>
                <a:srgbClr val="C00000"/>
              </a:buClr>
              <a:buFont typeface="Wingdings" pitchFamily="2" charset="2"/>
              <a:buChar char="Ø"/>
              <a:defRPr/>
            </a:pPr>
            <a:r>
              <a:rPr lang="en-US" sz="2100" b="1" dirty="0" smtClean="0">
                <a:solidFill>
                  <a:srgbClr val="000066"/>
                </a:solidFill>
                <a:latin typeface="Verdana" pitchFamily="34" charset="0"/>
                <a:ea typeface="Verdana" pitchFamily="34" charset="0"/>
                <a:cs typeface="Verdana" pitchFamily="34" charset="0"/>
              </a:rPr>
              <a:t>NCL Pune</a:t>
            </a:r>
          </a:p>
          <a:p>
            <a:pPr marL="793750" lvl="1" indent="-428625" defTabSz="912813" eaLnBrk="1" fontAlgn="auto" hangingPunct="1">
              <a:spcBef>
                <a:spcPct val="0"/>
              </a:spcBef>
              <a:spcAft>
                <a:spcPts val="0"/>
              </a:spcAft>
              <a:buClr>
                <a:srgbClr val="C00000"/>
              </a:buClr>
              <a:buFont typeface="Wingdings" pitchFamily="2" charset="2"/>
              <a:buChar char="Ø"/>
              <a:defRPr/>
            </a:pPr>
            <a:r>
              <a:rPr lang="en-US" sz="2100" b="1" dirty="0" smtClean="0">
                <a:solidFill>
                  <a:srgbClr val="000066"/>
                </a:solidFill>
                <a:latin typeface="Verdana" pitchFamily="34" charset="0"/>
                <a:ea typeface="Verdana" pitchFamily="34" charset="0"/>
                <a:cs typeface="Verdana" pitchFamily="34" charset="0"/>
              </a:rPr>
              <a:t>Nirma University, Ahmedabad</a:t>
            </a:r>
          </a:p>
          <a:p>
            <a:pPr marL="793750" lvl="1" indent="-428625" defTabSz="912813" eaLnBrk="1" fontAlgn="auto" hangingPunct="1">
              <a:spcBef>
                <a:spcPct val="0"/>
              </a:spcBef>
              <a:spcAft>
                <a:spcPts val="0"/>
              </a:spcAft>
              <a:buClr>
                <a:srgbClr val="C00000"/>
              </a:buClr>
              <a:buFont typeface="Wingdings" pitchFamily="2" charset="2"/>
              <a:buChar char="Ø"/>
              <a:defRPr/>
            </a:pPr>
            <a:r>
              <a:rPr lang="en-US" sz="2100" b="1" dirty="0" smtClean="0">
                <a:solidFill>
                  <a:srgbClr val="000066"/>
                </a:solidFill>
                <a:latin typeface="Verdana" pitchFamily="34" charset="0"/>
                <a:ea typeface="Verdana" pitchFamily="34" charset="0"/>
                <a:cs typeface="Verdana" pitchFamily="34" charset="0"/>
              </a:rPr>
              <a:t>NIT Rourkela</a:t>
            </a:r>
          </a:p>
          <a:p>
            <a:pPr marL="793750" lvl="1" indent="-428625" defTabSz="912813" eaLnBrk="1" fontAlgn="auto" hangingPunct="1">
              <a:spcBef>
                <a:spcPct val="0"/>
              </a:spcBef>
              <a:spcAft>
                <a:spcPts val="0"/>
              </a:spcAft>
              <a:buClr>
                <a:srgbClr val="C00000"/>
              </a:buClr>
              <a:buFont typeface="Wingdings" pitchFamily="2" charset="2"/>
              <a:buChar char="Ø"/>
              <a:defRPr/>
            </a:pPr>
            <a:r>
              <a:rPr lang="en-US" sz="2100" b="1" dirty="0" smtClean="0">
                <a:solidFill>
                  <a:srgbClr val="000066"/>
                </a:solidFill>
                <a:latin typeface="Verdana" pitchFamily="34" charset="0"/>
                <a:ea typeface="Verdana" pitchFamily="34" charset="0"/>
                <a:cs typeface="Verdana" pitchFamily="34" charset="0"/>
              </a:rPr>
              <a:t>NIT Surat</a:t>
            </a:r>
          </a:p>
          <a:p>
            <a:pPr marL="793750" lvl="1" indent="-428625" defTabSz="912813" eaLnBrk="1" fontAlgn="auto" hangingPunct="1">
              <a:spcBef>
                <a:spcPct val="0"/>
              </a:spcBef>
              <a:spcAft>
                <a:spcPts val="0"/>
              </a:spcAft>
              <a:buClr>
                <a:srgbClr val="C00000"/>
              </a:buClr>
              <a:buFont typeface="Wingdings" pitchFamily="2" charset="2"/>
              <a:buChar char="Ø"/>
              <a:defRPr/>
            </a:pPr>
            <a:r>
              <a:rPr lang="en-US" sz="2100" b="1" dirty="0" smtClean="0">
                <a:solidFill>
                  <a:srgbClr val="000066"/>
                </a:solidFill>
                <a:latin typeface="Verdana" pitchFamily="34" charset="0"/>
                <a:ea typeface="Verdana" pitchFamily="34" charset="0"/>
                <a:cs typeface="Verdana" pitchFamily="34" charset="0"/>
              </a:rPr>
              <a:t>Parliament Library, New Delhi</a:t>
            </a:r>
          </a:p>
          <a:p>
            <a:pPr marL="793750" lvl="1" indent="-428625" defTabSz="912813" eaLnBrk="1" fontAlgn="auto" hangingPunct="1">
              <a:spcBef>
                <a:spcPct val="0"/>
              </a:spcBef>
              <a:spcAft>
                <a:spcPts val="0"/>
              </a:spcAft>
              <a:buClr>
                <a:srgbClr val="C00000"/>
              </a:buClr>
              <a:buFont typeface="Wingdings" pitchFamily="2" charset="2"/>
              <a:buChar char="Ø"/>
              <a:defRPr/>
            </a:pPr>
            <a:r>
              <a:rPr lang="en-US" sz="2100" b="1" dirty="0" smtClean="0">
                <a:solidFill>
                  <a:srgbClr val="000066"/>
                </a:solidFill>
                <a:latin typeface="Verdana" pitchFamily="34" charset="0"/>
                <a:ea typeface="Verdana" pitchFamily="34" charset="0"/>
                <a:cs typeface="Verdana" pitchFamily="34" charset="0"/>
              </a:rPr>
              <a:t>Panjab University, Chandigarh</a:t>
            </a:r>
          </a:p>
          <a:p>
            <a:pPr marL="793750" lvl="1" indent="-428625" defTabSz="912813" eaLnBrk="1" fontAlgn="auto" hangingPunct="1">
              <a:spcBef>
                <a:spcPct val="0"/>
              </a:spcBef>
              <a:spcAft>
                <a:spcPts val="0"/>
              </a:spcAft>
              <a:buClr>
                <a:srgbClr val="C00000"/>
              </a:buClr>
              <a:buFont typeface="Wingdings" pitchFamily="2" charset="2"/>
              <a:buChar char="Ø"/>
              <a:defRPr/>
            </a:pPr>
            <a:r>
              <a:rPr lang="en-US" sz="2100" b="1" dirty="0" smtClean="0">
                <a:solidFill>
                  <a:srgbClr val="000066"/>
                </a:solidFill>
                <a:latin typeface="Verdana" pitchFamily="34" charset="0"/>
                <a:ea typeface="Verdana" pitchFamily="34" charset="0"/>
                <a:cs typeface="Verdana" pitchFamily="34" charset="0"/>
              </a:rPr>
              <a:t>Sapru House, New Delhi</a:t>
            </a:r>
          </a:p>
          <a:p>
            <a:pPr marL="793750" lvl="1" indent="-428625" defTabSz="912813" eaLnBrk="1" fontAlgn="auto" hangingPunct="1">
              <a:spcBef>
                <a:spcPct val="0"/>
              </a:spcBef>
              <a:spcAft>
                <a:spcPts val="0"/>
              </a:spcAft>
              <a:buClr>
                <a:srgbClr val="C00000"/>
              </a:buClr>
              <a:buFont typeface="Wingdings" pitchFamily="2" charset="2"/>
              <a:buChar char="Ø"/>
              <a:defRPr/>
            </a:pPr>
            <a:r>
              <a:rPr lang="en-US" sz="2100" b="1" dirty="0" smtClean="0">
                <a:solidFill>
                  <a:srgbClr val="000066"/>
                </a:solidFill>
                <a:latin typeface="Verdana" pitchFamily="34" charset="0"/>
                <a:ea typeface="Verdana" pitchFamily="34" charset="0"/>
                <a:cs typeface="Verdana" pitchFamily="34" charset="0"/>
              </a:rPr>
              <a:t>University of Pune, etc.</a:t>
            </a:r>
          </a:p>
          <a:p>
            <a:pPr indent="-182880" algn="ctr" defTabSz="912813" eaLnBrk="1" fontAlgn="auto" hangingPunct="1">
              <a:spcAft>
                <a:spcPts val="0"/>
              </a:spcAft>
              <a:buClr>
                <a:schemeClr val="accent6">
                  <a:lumMod val="75000"/>
                </a:schemeClr>
              </a:buClr>
              <a:buFontTx/>
              <a:buNone/>
              <a:defRPr/>
            </a:pPr>
            <a:endParaRPr lang="en-US" sz="2800" b="1" dirty="0" smtClean="0">
              <a:solidFill>
                <a:srgbClr val="C00000"/>
              </a:solidFill>
              <a:latin typeface="Verdana" pitchFamily="34" charset="0"/>
            </a:endParaRPr>
          </a:p>
          <a:p>
            <a:pPr indent="-182880" algn="just" defTabSz="912813" eaLnBrk="1" fontAlgn="auto" hangingPunct="1">
              <a:spcAft>
                <a:spcPts val="0"/>
              </a:spcAft>
              <a:buClr>
                <a:srgbClr val="862110"/>
              </a:buClr>
              <a:buFont typeface="Wingdings" pitchFamily="2" charset="2"/>
              <a:buChar char="Ø"/>
              <a:defRPr/>
            </a:pPr>
            <a:endParaRPr lang="en-US" sz="1700" b="1" dirty="0" smtClean="0">
              <a:solidFill>
                <a:srgbClr val="0000FF"/>
              </a:solidFill>
              <a:latin typeface="Verdana" pitchFamily="34"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1800" dirty="0" smtClean="0">
              <a:solidFill>
                <a:srgbClr val="000099"/>
              </a:solidFill>
              <a:latin typeface="Times New Roman" pitchFamily="18"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1800" dirty="0" smtClean="0">
              <a:solidFill>
                <a:srgbClr val="000099"/>
              </a:solidFill>
              <a:latin typeface="Times New Roman" pitchFamily="18"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1800" dirty="0" smtClean="0">
              <a:solidFill>
                <a:srgbClr val="000099"/>
              </a:solidFill>
              <a:latin typeface="Times New Roman" pitchFamily="18"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1800" dirty="0" smtClean="0">
              <a:solidFill>
                <a:srgbClr val="000099"/>
              </a:solidFill>
              <a:latin typeface="Times New Roman" pitchFamily="18"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900" dirty="0" smtClean="0">
              <a:solidFill>
                <a:schemeClr val="tx1">
                  <a:lumMod val="75000"/>
                  <a:lumOff val="25000"/>
                </a:schemeClr>
              </a:solidFill>
            </a:endParaRPr>
          </a:p>
        </p:txBody>
      </p:sp>
    </p:spTree>
    <p:extLst>
      <p:ext uri="{BB962C8B-B14F-4D97-AF65-F5344CB8AC3E}">
        <p14:creationId xmlns:p14="http://schemas.microsoft.com/office/powerpoint/2010/main" val="1486951816"/>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idx="1"/>
          </p:nvPr>
        </p:nvSpPr>
        <p:spPr>
          <a:xfrm>
            <a:off x="228600" y="304800"/>
            <a:ext cx="8382000" cy="6324600"/>
          </a:xfrm>
        </p:spPr>
        <p:txBody>
          <a:bodyPr/>
          <a:lstStyle/>
          <a:p>
            <a:pPr algn="ctr" defTabSz="912813" eaLnBrk="1" hangingPunct="1">
              <a:buFont typeface="Arial" charset="0"/>
              <a:buNone/>
            </a:pPr>
            <a:r>
              <a:rPr lang="en-US" sz="2800" smtClean="0">
                <a:solidFill>
                  <a:srgbClr val="C00000"/>
                </a:solidFill>
                <a:latin typeface="Verdana" pitchFamily="34" charset="0"/>
                <a:ea typeface="Verdana" pitchFamily="34" charset="0"/>
                <a:cs typeface="Verdana" pitchFamily="34" charset="0"/>
              </a:rPr>
              <a:t>	</a:t>
            </a:r>
            <a:r>
              <a:rPr lang="en-US" sz="2800" b="1" smtClean="0">
                <a:solidFill>
                  <a:srgbClr val="C00000"/>
                </a:solidFill>
                <a:latin typeface="Verdana" pitchFamily="34" charset="0"/>
                <a:ea typeface="Verdana" pitchFamily="34" charset="0"/>
                <a:cs typeface="Verdana" pitchFamily="34" charset="0"/>
              </a:rPr>
              <a:t>Global Scenario</a:t>
            </a:r>
          </a:p>
          <a:p>
            <a:pPr algn="ctr" defTabSz="912813" eaLnBrk="1" hangingPunct="1">
              <a:buFont typeface="Arial" charset="0"/>
              <a:buNone/>
            </a:pPr>
            <a:endParaRPr lang="en-US" sz="2000" smtClean="0">
              <a:solidFill>
                <a:srgbClr val="C00000"/>
              </a:solidFill>
              <a:latin typeface="Verdana" pitchFamily="34" charset="0"/>
              <a:ea typeface="Verdana" pitchFamily="34" charset="0"/>
              <a:cs typeface="Verdana" pitchFamily="34" charset="0"/>
            </a:endParaRPr>
          </a:p>
          <a:p>
            <a:pPr algn="just" defTabSz="912813" eaLnBrk="1" hangingPunct="1">
              <a:spcBef>
                <a:spcPct val="0"/>
              </a:spcBef>
              <a:buClr>
                <a:srgbClr val="C00000"/>
              </a:buClr>
              <a:buFont typeface="Wingdings" pitchFamily="2" charset="2"/>
              <a:buChar char="Ø"/>
            </a:pPr>
            <a:r>
              <a:rPr lang="en-US" sz="2000" b="1" smtClean="0">
                <a:solidFill>
                  <a:srgbClr val="000066"/>
                </a:solidFill>
                <a:latin typeface="Verdana" pitchFamily="34" charset="0"/>
                <a:ea typeface="Verdana" pitchFamily="34" charset="0"/>
                <a:cs typeface="Verdana" pitchFamily="34" charset="0"/>
              </a:rPr>
              <a:t>Worldwide, RFID is used maximum in the United States, Singapore, United Kingdom and Japan</a:t>
            </a:r>
          </a:p>
          <a:p>
            <a:pPr algn="just" defTabSz="912813" eaLnBrk="1" hangingPunct="1">
              <a:spcBef>
                <a:spcPct val="0"/>
              </a:spcBef>
              <a:buClr>
                <a:srgbClr val="C00000"/>
              </a:buClr>
              <a:buFont typeface="Wingdings" pitchFamily="2" charset="2"/>
              <a:buChar char="Ø"/>
            </a:pPr>
            <a:r>
              <a:rPr lang="en-US" sz="2000" b="1" smtClean="0">
                <a:solidFill>
                  <a:srgbClr val="000066"/>
                </a:solidFill>
                <a:latin typeface="Verdana" pitchFamily="34" charset="0"/>
                <a:ea typeface="Verdana" pitchFamily="34" charset="0"/>
                <a:cs typeface="Verdana" pitchFamily="34" charset="0"/>
              </a:rPr>
              <a:t>The largest RFID implementation in academic libraries is in the University of Hong Kong Libraries which has over 1.20 million library items tagged</a:t>
            </a:r>
          </a:p>
          <a:p>
            <a:pPr algn="just" defTabSz="912813" eaLnBrk="1" hangingPunct="1">
              <a:spcBef>
                <a:spcPct val="0"/>
              </a:spcBef>
              <a:buClr>
                <a:srgbClr val="C00000"/>
              </a:buClr>
              <a:buFont typeface="Wingdings" pitchFamily="2" charset="2"/>
              <a:buChar char="Ø"/>
            </a:pPr>
            <a:r>
              <a:rPr lang="en-US" sz="2000" b="1" smtClean="0">
                <a:solidFill>
                  <a:srgbClr val="000066"/>
                </a:solidFill>
                <a:latin typeface="Verdana" pitchFamily="34" charset="0"/>
                <a:ea typeface="Verdana" pitchFamily="34" charset="0"/>
                <a:cs typeface="Verdana" pitchFamily="34" charset="0"/>
              </a:rPr>
              <a:t>The largest implementation for public institutions is in Seattle Public Library in the United States</a:t>
            </a:r>
          </a:p>
          <a:p>
            <a:pPr algn="just" defTabSz="912813" eaLnBrk="1" hangingPunct="1">
              <a:spcBef>
                <a:spcPct val="0"/>
              </a:spcBef>
              <a:buClr>
                <a:srgbClr val="C00000"/>
              </a:buClr>
              <a:buFont typeface="Wingdings" pitchFamily="2" charset="2"/>
              <a:buChar char="Ø"/>
            </a:pPr>
            <a:r>
              <a:rPr lang="en-US" sz="2000" b="1" smtClean="0">
                <a:solidFill>
                  <a:srgbClr val="000066"/>
                </a:solidFill>
                <a:latin typeface="Verdana" pitchFamily="34" charset="0"/>
                <a:ea typeface="Verdana" pitchFamily="34" charset="0"/>
                <a:cs typeface="Verdana" pitchFamily="34" charset="0"/>
              </a:rPr>
              <a:t>RFID program of Netherland Library service, connecting all the libraries of the country with RFID based circulations is the most innovative</a:t>
            </a:r>
          </a:p>
          <a:p>
            <a:pPr algn="just" defTabSz="912813" eaLnBrk="1" hangingPunct="1">
              <a:spcBef>
                <a:spcPct val="0"/>
              </a:spcBef>
              <a:buClr>
                <a:srgbClr val="C00000"/>
              </a:buClr>
              <a:buFont typeface="Wingdings" pitchFamily="2" charset="2"/>
              <a:buChar char="Ø"/>
            </a:pPr>
            <a:r>
              <a:rPr lang="en-US" sz="2000" b="1" smtClean="0">
                <a:solidFill>
                  <a:srgbClr val="000066"/>
                </a:solidFill>
                <a:latin typeface="Verdana" pitchFamily="34" charset="0"/>
                <a:ea typeface="Verdana" pitchFamily="34" charset="0"/>
                <a:cs typeface="Verdana" pitchFamily="34" charset="0"/>
              </a:rPr>
              <a:t>Major jobbers are now including RFID tags in all library materials purchased from them</a:t>
            </a:r>
          </a:p>
          <a:p>
            <a:pPr algn="just" defTabSz="912813" eaLnBrk="1" hangingPunct="1">
              <a:spcBef>
                <a:spcPct val="0"/>
              </a:spcBef>
              <a:buClr>
                <a:srgbClr val="C00000"/>
              </a:buClr>
              <a:buFont typeface="Wingdings" pitchFamily="2" charset="2"/>
              <a:buChar char="Ø"/>
            </a:pPr>
            <a:endParaRPr lang="en-US" sz="2000" b="1" smtClean="0">
              <a:solidFill>
                <a:srgbClr val="000066"/>
              </a:solidFill>
              <a:latin typeface="Verdana" pitchFamily="34" charset="0"/>
              <a:ea typeface="Verdana" pitchFamily="34" charset="0"/>
              <a:cs typeface="Verdana" pitchFamily="34" charset="0"/>
            </a:endParaRPr>
          </a:p>
          <a:p>
            <a:pPr algn="ctr" defTabSz="912813" eaLnBrk="1" hangingPunct="1">
              <a:spcBef>
                <a:spcPct val="0"/>
              </a:spcBef>
              <a:buFontTx/>
              <a:buNone/>
            </a:pPr>
            <a:endParaRPr lang="en-US" sz="1400" b="1" smtClean="0">
              <a:solidFill>
                <a:srgbClr val="C00000"/>
              </a:solidFill>
              <a:latin typeface="Verdana" pitchFamily="34" charset="0"/>
              <a:ea typeface="Verdana" pitchFamily="34" charset="0"/>
              <a:cs typeface="Verdana" pitchFamily="34" charset="0"/>
            </a:endParaRPr>
          </a:p>
          <a:p>
            <a:pPr algn="ctr" defTabSz="912813" eaLnBrk="1" hangingPunct="1">
              <a:spcBef>
                <a:spcPct val="0"/>
              </a:spcBef>
              <a:buFontTx/>
              <a:buNone/>
            </a:pPr>
            <a:r>
              <a:rPr lang="en-US" sz="1400" b="1" smtClean="0">
                <a:solidFill>
                  <a:srgbClr val="C00000"/>
                </a:solidFill>
                <a:latin typeface="Verdana" pitchFamily="34" charset="0"/>
                <a:ea typeface="Verdana" pitchFamily="34" charset="0"/>
                <a:cs typeface="Verdana" pitchFamily="34" charset="0"/>
              </a:rPr>
              <a:t>(http://en.wikipedia.org/wiki/Radio-frequency_identification#Libraries)</a:t>
            </a:r>
          </a:p>
          <a:p>
            <a:pPr algn="just" defTabSz="912813" eaLnBrk="1" hangingPunct="1">
              <a:buClr>
                <a:srgbClr val="862110"/>
              </a:buClr>
              <a:buFont typeface="Wingdings" pitchFamily="2" charset="2"/>
              <a:buChar char="Ø"/>
            </a:pPr>
            <a:endParaRPr lang="en-US" sz="1700" b="1" smtClean="0">
              <a:solidFill>
                <a:srgbClr val="0000FF"/>
              </a:solidFill>
              <a:latin typeface="Verdana" pitchFamily="34" charset="0"/>
            </a:endParaRPr>
          </a:p>
          <a:p>
            <a:pPr algn="just" defTabSz="912813" eaLnBrk="1" hangingPunct="1">
              <a:lnSpc>
                <a:spcPct val="80000"/>
              </a:lnSpc>
              <a:buFontTx/>
              <a:buNone/>
            </a:pPr>
            <a:endParaRPr lang="en-US" sz="1800" smtClean="0">
              <a:solidFill>
                <a:srgbClr val="000099"/>
              </a:solidFill>
              <a:latin typeface="Times New Roman" pitchFamily="18" charset="0"/>
            </a:endParaRPr>
          </a:p>
          <a:p>
            <a:pPr algn="just" defTabSz="912813" eaLnBrk="1" hangingPunct="1">
              <a:lnSpc>
                <a:spcPct val="80000"/>
              </a:lnSpc>
              <a:buFontTx/>
              <a:buNone/>
            </a:pPr>
            <a:endParaRPr lang="en-US" sz="1800" smtClean="0">
              <a:solidFill>
                <a:srgbClr val="000099"/>
              </a:solidFill>
              <a:latin typeface="Times New Roman" pitchFamily="18" charset="0"/>
            </a:endParaRPr>
          </a:p>
          <a:p>
            <a:pPr algn="just" defTabSz="912813" eaLnBrk="1" hangingPunct="1">
              <a:lnSpc>
                <a:spcPct val="80000"/>
              </a:lnSpc>
              <a:buFontTx/>
              <a:buNone/>
            </a:pPr>
            <a:endParaRPr lang="en-US" sz="1800" smtClean="0">
              <a:solidFill>
                <a:srgbClr val="000099"/>
              </a:solidFill>
              <a:latin typeface="Times New Roman" pitchFamily="18" charset="0"/>
            </a:endParaRPr>
          </a:p>
          <a:p>
            <a:pPr algn="just" defTabSz="912813" eaLnBrk="1" hangingPunct="1">
              <a:lnSpc>
                <a:spcPct val="80000"/>
              </a:lnSpc>
              <a:buFontTx/>
              <a:buNone/>
            </a:pPr>
            <a:endParaRPr lang="en-US" sz="1800" smtClean="0">
              <a:solidFill>
                <a:srgbClr val="000099"/>
              </a:solidFill>
              <a:latin typeface="Times New Roman" pitchFamily="18" charset="0"/>
            </a:endParaRPr>
          </a:p>
          <a:p>
            <a:pPr algn="just" defTabSz="912813" eaLnBrk="1" hangingPunct="1">
              <a:lnSpc>
                <a:spcPct val="80000"/>
              </a:lnSpc>
              <a:buFontTx/>
              <a:buNone/>
            </a:pPr>
            <a:endParaRPr lang="en-US" sz="900" smtClean="0"/>
          </a:p>
        </p:txBody>
      </p:sp>
    </p:spTree>
    <p:extLst>
      <p:ext uri="{BB962C8B-B14F-4D97-AF65-F5344CB8AC3E}">
        <p14:creationId xmlns:p14="http://schemas.microsoft.com/office/powerpoint/2010/main" val="1541510803"/>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C00000"/>
                </a:solidFill>
                <a:latin typeface="Verdana" pitchFamily="34" charset="0"/>
                <a:ea typeface="Verdana" pitchFamily="34" charset="0"/>
                <a:cs typeface="Verdana" pitchFamily="34" charset="0"/>
              </a:rPr>
              <a:t>Statement of the Problem</a:t>
            </a:r>
          </a:p>
        </p:txBody>
      </p:sp>
      <p:sp>
        <p:nvSpPr>
          <p:cNvPr id="3" name="Content Placeholder 2"/>
          <p:cNvSpPr>
            <a:spLocks noGrp="1"/>
          </p:cNvSpPr>
          <p:nvPr>
            <p:ph idx="1"/>
          </p:nvPr>
        </p:nvSpPr>
        <p:spPr/>
        <p:txBody>
          <a:bodyPr>
            <a:normAutofit/>
          </a:bodyPr>
          <a:lstStyle/>
          <a:p>
            <a:pPr algn="just">
              <a:buFont typeface="Wingdings" pitchFamily="2" charset="2"/>
              <a:buChar char="Ø"/>
            </a:pPr>
            <a:r>
              <a:rPr lang="en-US" sz="2000" b="1" dirty="0">
                <a:solidFill>
                  <a:srgbClr val="002060"/>
                </a:solidFill>
                <a:latin typeface="Verdana" pitchFamily="34" charset="0"/>
                <a:ea typeface="Verdana" pitchFamily="34" charset="0"/>
                <a:cs typeface="Verdana" pitchFamily="34" charset="0"/>
              </a:rPr>
              <a:t>This study is on the use and impact of RFID Technology, implemented in the IIT Delhi in 2010</a:t>
            </a:r>
            <a:r>
              <a:rPr lang="en-US" sz="2000" b="1" dirty="0" smtClean="0">
                <a:solidFill>
                  <a:srgbClr val="002060"/>
                </a:solidFill>
                <a:latin typeface="Verdana" pitchFamily="34" charset="0"/>
                <a:ea typeface="Verdana" pitchFamily="34" charset="0"/>
                <a:cs typeface="Verdana" pitchFamily="34" charset="0"/>
              </a:rPr>
              <a:t>.</a:t>
            </a:r>
          </a:p>
          <a:p>
            <a:pPr algn="just">
              <a:buFont typeface="Wingdings" pitchFamily="2" charset="2"/>
              <a:buChar char="Ø"/>
            </a:pPr>
            <a:endParaRPr lang="en-US" sz="2000" b="1" dirty="0">
              <a:solidFill>
                <a:srgbClr val="002060"/>
              </a:solidFill>
              <a:latin typeface="Verdana" pitchFamily="34" charset="0"/>
              <a:ea typeface="Verdana" pitchFamily="34" charset="0"/>
              <a:cs typeface="Verdana" pitchFamily="34" charset="0"/>
            </a:endParaRPr>
          </a:p>
          <a:p>
            <a:pPr algn="just">
              <a:buFont typeface="Wingdings" pitchFamily="2" charset="2"/>
              <a:buChar char="Ø"/>
            </a:pPr>
            <a:r>
              <a:rPr lang="en-US" sz="2000" b="1" dirty="0">
                <a:solidFill>
                  <a:srgbClr val="002060"/>
                </a:solidFill>
                <a:latin typeface="Verdana" pitchFamily="34" charset="0"/>
                <a:ea typeface="Verdana" pitchFamily="34" charset="0"/>
                <a:cs typeface="Verdana" pitchFamily="34" charset="0"/>
              </a:rPr>
              <a:t>Based on survey, the present study is a sincere attempt to know as how the RFID technology implementation has impacted IIT Delhi and its effect on the library staff, users and services.</a:t>
            </a:r>
          </a:p>
          <a:p>
            <a:endParaRPr lang="en-US" sz="2000" b="1" dirty="0">
              <a:solidFill>
                <a:srgbClr val="00206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C00000"/>
                </a:solidFill>
                <a:latin typeface="Verdana" pitchFamily="34" charset="0"/>
                <a:ea typeface="Verdana" pitchFamily="34" charset="0"/>
                <a:cs typeface="Verdana" pitchFamily="34" charset="0"/>
              </a:rPr>
              <a:t>Scope</a:t>
            </a:r>
          </a:p>
        </p:txBody>
      </p:sp>
      <p:sp>
        <p:nvSpPr>
          <p:cNvPr id="3" name="Content Placeholder 2"/>
          <p:cNvSpPr>
            <a:spLocks noGrp="1"/>
          </p:cNvSpPr>
          <p:nvPr>
            <p:ph idx="1"/>
          </p:nvPr>
        </p:nvSpPr>
        <p:spPr/>
        <p:txBody>
          <a:bodyPr>
            <a:normAutofit/>
          </a:bodyPr>
          <a:lstStyle/>
          <a:p>
            <a:pPr algn="just">
              <a:buClr>
                <a:srgbClr val="C00000"/>
              </a:buClr>
              <a:buFont typeface="Wingdings" pitchFamily="2" charset="2"/>
              <a:buChar char="Ø"/>
            </a:pPr>
            <a:r>
              <a:rPr lang="en-US" sz="2000" b="1" dirty="0">
                <a:solidFill>
                  <a:srgbClr val="002060"/>
                </a:solidFill>
                <a:latin typeface="Verdana" pitchFamily="34" charset="0"/>
                <a:ea typeface="Verdana" pitchFamily="34" charset="0"/>
                <a:cs typeface="Verdana" pitchFamily="34" charset="0"/>
              </a:rPr>
              <a:t>The study uses Questionnaire and Interview method to identify the impact of the system on different types of library users of the IIT Delhi. </a:t>
            </a:r>
            <a:endParaRPr lang="en-US" sz="2000" b="1" dirty="0" smtClean="0">
              <a:solidFill>
                <a:srgbClr val="002060"/>
              </a:solidFill>
              <a:latin typeface="Verdana" pitchFamily="34" charset="0"/>
              <a:ea typeface="Verdana" pitchFamily="34" charset="0"/>
              <a:cs typeface="Verdana" pitchFamily="34" charset="0"/>
            </a:endParaRPr>
          </a:p>
          <a:p>
            <a:pPr algn="just">
              <a:buClr>
                <a:srgbClr val="C00000"/>
              </a:buClr>
              <a:buFont typeface="Wingdings" pitchFamily="2" charset="2"/>
              <a:buChar char="Ø"/>
            </a:pPr>
            <a:endParaRPr lang="en-US" sz="2000" b="1" dirty="0" smtClean="0">
              <a:solidFill>
                <a:srgbClr val="002060"/>
              </a:solidFill>
              <a:latin typeface="Verdana" pitchFamily="34" charset="0"/>
              <a:ea typeface="Verdana" pitchFamily="34" charset="0"/>
              <a:cs typeface="Verdana" pitchFamily="34" charset="0"/>
            </a:endParaRPr>
          </a:p>
          <a:p>
            <a:pPr algn="just">
              <a:buClr>
                <a:srgbClr val="C00000"/>
              </a:buClr>
              <a:buFont typeface="Wingdings" pitchFamily="2" charset="2"/>
              <a:buChar char="Ø"/>
            </a:pPr>
            <a:r>
              <a:rPr lang="en-US" sz="2000" b="1" dirty="0" smtClean="0">
                <a:solidFill>
                  <a:srgbClr val="002060"/>
                </a:solidFill>
                <a:latin typeface="Verdana" pitchFamily="34" charset="0"/>
                <a:ea typeface="Verdana" pitchFamily="34" charset="0"/>
                <a:cs typeface="Verdana" pitchFamily="34" charset="0"/>
              </a:rPr>
              <a:t>The </a:t>
            </a:r>
            <a:r>
              <a:rPr lang="en-US" sz="2000" b="1" dirty="0">
                <a:solidFill>
                  <a:srgbClr val="002060"/>
                </a:solidFill>
                <a:latin typeface="Verdana" pitchFamily="34" charset="0"/>
                <a:ea typeface="Verdana" pitchFamily="34" charset="0"/>
                <a:cs typeface="Verdana" pitchFamily="34" charset="0"/>
              </a:rPr>
              <a:t>study may be useful for all the categories- students, teachers, library professionals and any individual who is interested in RFID technology, its implementation and impact.</a:t>
            </a:r>
          </a:p>
          <a:p>
            <a:pPr algn="just">
              <a:buFont typeface="Wingdings" pitchFamily="2" charset="2"/>
              <a:buChar char="Ø"/>
            </a:pPr>
            <a:endParaRPr lang="en-US" sz="2000" b="1" dirty="0">
              <a:solidFill>
                <a:srgbClr val="002060"/>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C00000"/>
                </a:solidFill>
                <a:latin typeface="Verdana" pitchFamily="34" charset="0"/>
                <a:ea typeface="Verdana" pitchFamily="34" charset="0"/>
                <a:cs typeface="Verdana" pitchFamily="34" charset="0"/>
              </a:rPr>
              <a:t>Objectives</a:t>
            </a:r>
          </a:p>
        </p:txBody>
      </p:sp>
      <p:sp>
        <p:nvSpPr>
          <p:cNvPr id="3" name="Content Placeholder 2"/>
          <p:cNvSpPr>
            <a:spLocks noGrp="1"/>
          </p:cNvSpPr>
          <p:nvPr>
            <p:ph idx="1"/>
          </p:nvPr>
        </p:nvSpPr>
        <p:spPr/>
        <p:txBody>
          <a:bodyPr>
            <a:normAutofit/>
          </a:bodyPr>
          <a:lstStyle/>
          <a:p>
            <a:pPr algn="just">
              <a:buClr>
                <a:srgbClr val="C00000"/>
              </a:buClr>
              <a:buFont typeface="Wingdings" pitchFamily="2" charset="2"/>
              <a:buChar char="Ø"/>
            </a:pPr>
            <a:r>
              <a:rPr lang="en-US" sz="2000" b="1" dirty="0" smtClean="0">
                <a:solidFill>
                  <a:srgbClr val="002060"/>
                </a:solidFill>
                <a:latin typeface="Verdana" pitchFamily="34" charset="0"/>
                <a:ea typeface="Verdana" pitchFamily="34" charset="0"/>
                <a:cs typeface="Verdana" pitchFamily="34" charset="0"/>
              </a:rPr>
              <a:t>To know </a:t>
            </a:r>
            <a:r>
              <a:rPr lang="en-US" sz="2000" b="1" dirty="0">
                <a:solidFill>
                  <a:srgbClr val="002060"/>
                </a:solidFill>
                <a:latin typeface="Verdana" pitchFamily="34" charset="0"/>
                <a:ea typeface="Verdana" pitchFamily="34" charset="0"/>
                <a:cs typeface="Verdana" pitchFamily="34" charset="0"/>
              </a:rPr>
              <a:t>as how RFID technology can be implemented in a library (here Central Library of IIT, Delhi)</a:t>
            </a:r>
          </a:p>
          <a:p>
            <a:pPr algn="just">
              <a:buClr>
                <a:srgbClr val="C00000"/>
              </a:buClr>
              <a:buFont typeface="Wingdings" pitchFamily="2" charset="2"/>
              <a:buChar char="Ø"/>
            </a:pPr>
            <a:endParaRPr lang="en-US" sz="2000" b="1" dirty="0" smtClean="0">
              <a:solidFill>
                <a:srgbClr val="002060"/>
              </a:solidFill>
              <a:latin typeface="Verdana" pitchFamily="34" charset="0"/>
              <a:ea typeface="Verdana" pitchFamily="34" charset="0"/>
              <a:cs typeface="Verdana" pitchFamily="34" charset="0"/>
            </a:endParaRPr>
          </a:p>
          <a:p>
            <a:pPr lvl="0" algn="just">
              <a:buClr>
                <a:srgbClr val="C00000"/>
              </a:buClr>
              <a:buFont typeface="Wingdings" pitchFamily="2" charset="2"/>
              <a:buChar char="Ø"/>
            </a:pPr>
            <a:r>
              <a:rPr lang="en-US" sz="2000" b="1" dirty="0">
                <a:solidFill>
                  <a:srgbClr val="002060"/>
                </a:solidFill>
                <a:latin typeface="Verdana" pitchFamily="34" charset="0"/>
                <a:ea typeface="Verdana" pitchFamily="34" charset="0"/>
                <a:cs typeface="Verdana" pitchFamily="34" charset="0"/>
              </a:rPr>
              <a:t>To know the RFID technology and the areas where this technology can be implemented in a library.</a:t>
            </a:r>
            <a:endParaRPr lang="en-US" sz="2000" b="1" dirty="0" smtClean="0">
              <a:solidFill>
                <a:srgbClr val="002060"/>
              </a:solidFill>
              <a:latin typeface="Verdana" pitchFamily="34" charset="0"/>
              <a:ea typeface="Verdana" pitchFamily="34" charset="0"/>
              <a:cs typeface="Verdana" pitchFamily="34" charset="0"/>
            </a:endParaRPr>
          </a:p>
          <a:p>
            <a:pPr lvl="0" algn="just">
              <a:buClr>
                <a:srgbClr val="C00000"/>
              </a:buClr>
              <a:buFont typeface="Wingdings" pitchFamily="2" charset="2"/>
              <a:buChar char="Ø"/>
            </a:pPr>
            <a:endParaRPr lang="en-US" sz="2000" b="1" dirty="0" smtClean="0">
              <a:solidFill>
                <a:srgbClr val="002060"/>
              </a:solidFill>
              <a:latin typeface="Verdana" pitchFamily="34" charset="0"/>
              <a:ea typeface="Verdana" pitchFamily="34" charset="0"/>
              <a:cs typeface="Verdana" pitchFamily="34" charset="0"/>
            </a:endParaRPr>
          </a:p>
          <a:p>
            <a:pPr lvl="0" algn="just">
              <a:buClr>
                <a:srgbClr val="C00000"/>
              </a:buClr>
              <a:buFont typeface="Wingdings" pitchFamily="2" charset="2"/>
              <a:buChar char="Ø"/>
            </a:pPr>
            <a:r>
              <a:rPr lang="en-US" sz="2000" b="1" dirty="0" smtClean="0">
                <a:solidFill>
                  <a:srgbClr val="002060"/>
                </a:solidFill>
                <a:latin typeface="Verdana" pitchFamily="34" charset="0"/>
                <a:ea typeface="Verdana" pitchFamily="34" charset="0"/>
                <a:cs typeface="Verdana" pitchFamily="34" charset="0"/>
              </a:rPr>
              <a:t>To </a:t>
            </a:r>
            <a:r>
              <a:rPr lang="en-US" sz="2000" b="1" dirty="0">
                <a:solidFill>
                  <a:srgbClr val="002060"/>
                </a:solidFill>
                <a:latin typeface="Verdana" pitchFamily="34" charset="0"/>
                <a:ea typeface="Verdana" pitchFamily="34" charset="0"/>
                <a:cs typeface="Verdana" pitchFamily="34" charset="0"/>
              </a:rPr>
              <a:t>know the changes resulted in library services, library environment, staff and user </a:t>
            </a:r>
            <a:r>
              <a:rPr lang="en-US" sz="2000" b="1" dirty="0" err="1">
                <a:solidFill>
                  <a:srgbClr val="002060"/>
                </a:solidFill>
                <a:latin typeface="Verdana" pitchFamily="34" charset="0"/>
                <a:ea typeface="Verdana" pitchFamily="34" charset="0"/>
                <a:cs typeface="Verdana" pitchFamily="34" charset="0"/>
              </a:rPr>
              <a:t>behaviour</a:t>
            </a:r>
            <a:r>
              <a:rPr lang="en-US" sz="2000" b="1" dirty="0">
                <a:solidFill>
                  <a:srgbClr val="002060"/>
                </a:solidFill>
                <a:latin typeface="Verdana" pitchFamily="34" charset="0"/>
                <a:ea typeface="Verdana" pitchFamily="34" charset="0"/>
                <a:cs typeface="Verdana" pitchFamily="34" charset="0"/>
              </a:rPr>
              <a:t> after the implementation which also includes benefits and limitations.</a:t>
            </a:r>
            <a:endParaRPr lang="en-US" sz="2000" b="1" dirty="0" smtClean="0">
              <a:solidFill>
                <a:srgbClr val="002060"/>
              </a:solidFill>
              <a:latin typeface="Verdana" pitchFamily="34" charset="0"/>
              <a:ea typeface="Verdana" pitchFamily="34" charset="0"/>
              <a:cs typeface="Verdana" pitchFamily="34" charset="0"/>
            </a:endParaRPr>
          </a:p>
          <a:p>
            <a:pPr algn="just"/>
            <a:endParaRPr lang="en-US" sz="2000" b="1" dirty="0">
              <a:solidFill>
                <a:srgbClr val="002060"/>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C00000"/>
                </a:solidFill>
                <a:latin typeface="Verdana" pitchFamily="34" charset="0"/>
                <a:ea typeface="Verdana" pitchFamily="34" charset="0"/>
                <a:cs typeface="Verdana" pitchFamily="34" charset="0"/>
              </a:rPr>
              <a:t>Methodology and Limitations</a:t>
            </a:r>
          </a:p>
        </p:txBody>
      </p:sp>
      <p:sp>
        <p:nvSpPr>
          <p:cNvPr id="3" name="Content Placeholder 2"/>
          <p:cNvSpPr>
            <a:spLocks noGrp="1"/>
          </p:cNvSpPr>
          <p:nvPr>
            <p:ph idx="1"/>
          </p:nvPr>
        </p:nvSpPr>
        <p:spPr/>
        <p:txBody>
          <a:bodyPr>
            <a:normAutofit/>
          </a:bodyPr>
          <a:lstStyle/>
          <a:p>
            <a:pPr algn="just">
              <a:buClr>
                <a:srgbClr val="C00000"/>
              </a:buClr>
              <a:buFont typeface="Wingdings" pitchFamily="2" charset="2"/>
              <a:buChar char="Ø"/>
            </a:pPr>
            <a:r>
              <a:rPr lang="en-US" sz="2000" b="1" dirty="0" smtClean="0">
                <a:solidFill>
                  <a:srgbClr val="002060"/>
                </a:solidFill>
                <a:latin typeface="Verdana" pitchFamily="34" charset="0"/>
                <a:ea typeface="Verdana" pitchFamily="34" charset="0"/>
                <a:cs typeface="Verdana" pitchFamily="34" charset="0"/>
              </a:rPr>
              <a:t>Population: Students, Faculty, Staff and Others of Central Library, IIT Delhi</a:t>
            </a:r>
          </a:p>
          <a:p>
            <a:pPr algn="just">
              <a:buClr>
                <a:srgbClr val="C00000"/>
              </a:buClr>
              <a:buFont typeface="Wingdings" pitchFamily="2" charset="2"/>
              <a:buChar char="Ø"/>
            </a:pPr>
            <a:r>
              <a:rPr lang="en-US" sz="2000" b="1" dirty="0" smtClean="0">
                <a:solidFill>
                  <a:srgbClr val="002060"/>
                </a:solidFill>
                <a:latin typeface="Verdana" pitchFamily="34" charset="0"/>
                <a:ea typeface="Verdana" pitchFamily="34" charset="0"/>
                <a:cs typeface="Verdana" pitchFamily="34" charset="0"/>
              </a:rPr>
              <a:t>Sampling Method: Simple Random Sampling Method</a:t>
            </a:r>
          </a:p>
          <a:p>
            <a:pPr algn="just">
              <a:buClr>
                <a:srgbClr val="C00000"/>
              </a:buClr>
              <a:buFont typeface="Wingdings" pitchFamily="2" charset="2"/>
              <a:buChar char="Ø"/>
            </a:pPr>
            <a:r>
              <a:rPr lang="en-US" sz="2000" b="1" dirty="0" smtClean="0">
                <a:solidFill>
                  <a:srgbClr val="002060"/>
                </a:solidFill>
                <a:latin typeface="Verdana" pitchFamily="34" charset="0"/>
                <a:ea typeface="Verdana" pitchFamily="34" charset="0"/>
                <a:cs typeface="Verdana" pitchFamily="34" charset="0"/>
              </a:rPr>
              <a:t>Data Collected through Questionnaire &amp; an unstructured interview was </a:t>
            </a:r>
            <a:r>
              <a:rPr lang="en-US" sz="2000" b="1" dirty="0">
                <a:solidFill>
                  <a:srgbClr val="002060"/>
                </a:solidFill>
                <a:latin typeface="Verdana" pitchFamily="34" charset="0"/>
                <a:ea typeface="Verdana" pitchFamily="34" charset="0"/>
                <a:cs typeface="Verdana" pitchFamily="34" charset="0"/>
              </a:rPr>
              <a:t>conducted with </a:t>
            </a:r>
            <a:r>
              <a:rPr lang="en-US" sz="2000" b="1" dirty="0" smtClean="0">
                <a:solidFill>
                  <a:srgbClr val="002060"/>
                </a:solidFill>
                <a:latin typeface="Verdana" pitchFamily="34" charset="0"/>
                <a:ea typeface="Verdana" pitchFamily="34" charset="0"/>
                <a:cs typeface="Verdana" pitchFamily="34" charset="0"/>
              </a:rPr>
              <a:t>those staff members who </a:t>
            </a:r>
            <a:r>
              <a:rPr lang="en-US" sz="2000" b="1" dirty="0">
                <a:solidFill>
                  <a:srgbClr val="002060"/>
                </a:solidFill>
                <a:latin typeface="Verdana" pitchFamily="34" charset="0"/>
                <a:ea typeface="Verdana" pitchFamily="34" charset="0"/>
                <a:cs typeface="Verdana" pitchFamily="34" charset="0"/>
              </a:rPr>
              <a:t>were in the team for the implementation of RFID in the library along with other library </a:t>
            </a:r>
            <a:r>
              <a:rPr lang="en-US" sz="2000" b="1" dirty="0" smtClean="0">
                <a:solidFill>
                  <a:srgbClr val="002060"/>
                </a:solidFill>
                <a:latin typeface="Verdana" pitchFamily="34" charset="0"/>
                <a:ea typeface="Verdana" pitchFamily="34" charset="0"/>
                <a:cs typeface="Verdana" pitchFamily="34" charset="0"/>
              </a:rPr>
              <a:t>staff </a:t>
            </a:r>
          </a:p>
          <a:p>
            <a:pPr algn="just">
              <a:buClr>
                <a:srgbClr val="C00000"/>
              </a:buClr>
              <a:buFont typeface="Wingdings" pitchFamily="2" charset="2"/>
              <a:buChar char="Ø"/>
            </a:pPr>
            <a:r>
              <a:rPr lang="en-US" sz="2000" b="1" dirty="0">
                <a:solidFill>
                  <a:srgbClr val="002060"/>
                </a:solidFill>
                <a:latin typeface="Verdana" pitchFamily="34" charset="0"/>
                <a:ea typeface="Verdana" pitchFamily="34" charset="0"/>
                <a:cs typeface="Verdana" pitchFamily="34" charset="0"/>
              </a:rPr>
              <a:t>The collected data has been presented in tabular form along with interpretation of </a:t>
            </a:r>
            <a:r>
              <a:rPr lang="en-US" sz="2000" b="1" dirty="0" smtClean="0">
                <a:solidFill>
                  <a:srgbClr val="002060"/>
                </a:solidFill>
                <a:latin typeface="Verdana" pitchFamily="34" charset="0"/>
                <a:ea typeface="Verdana" pitchFamily="34" charset="0"/>
                <a:cs typeface="Verdana" pitchFamily="34" charset="0"/>
              </a:rPr>
              <a:t>data</a:t>
            </a:r>
          </a:p>
          <a:p>
            <a:pPr algn="just">
              <a:buClr>
                <a:srgbClr val="C00000"/>
              </a:buClr>
              <a:buFont typeface="Wingdings" pitchFamily="2" charset="2"/>
              <a:buChar char="Ø"/>
            </a:pPr>
            <a:r>
              <a:rPr lang="en-US" sz="2000" b="1" dirty="0">
                <a:solidFill>
                  <a:srgbClr val="002060"/>
                </a:solidFill>
                <a:latin typeface="Verdana" pitchFamily="34" charset="0"/>
                <a:ea typeface="Verdana" pitchFamily="34" charset="0"/>
                <a:cs typeface="Verdana" pitchFamily="34" charset="0"/>
              </a:rPr>
              <a:t>The responses </a:t>
            </a:r>
            <a:r>
              <a:rPr lang="en-US" sz="2000" b="1" dirty="0" smtClean="0">
                <a:solidFill>
                  <a:srgbClr val="002060"/>
                </a:solidFill>
                <a:latin typeface="Verdana" pitchFamily="34" charset="0"/>
                <a:ea typeface="Verdana" pitchFamily="34" charset="0"/>
                <a:cs typeface="Verdana" pitchFamily="34" charset="0"/>
              </a:rPr>
              <a:t>have </a:t>
            </a:r>
            <a:r>
              <a:rPr lang="en-US" sz="2000" b="1" dirty="0">
                <a:solidFill>
                  <a:srgbClr val="002060"/>
                </a:solidFill>
                <a:latin typeface="Verdana" pitchFamily="34" charset="0"/>
                <a:ea typeface="Verdana" pitchFamily="34" charset="0"/>
                <a:cs typeface="Verdana" pitchFamily="34" charset="0"/>
              </a:rPr>
              <a:t>been analyzed with the help of MS Excel.</a:t>
            </a:r>
          </a:p>
          <a:p>
            <a:pPr algn="just">
              <a:buClr>
                <a:srgbClr val="C00000"/>
              </a:buClr>
              <a:buFont typeface="Wingdings" pitchFamily="2" charset="2"/>
              <a:buChar char="Ø"/>
            </a:pPr>
            <a:endParaRPr lang="en-US" sz="2000" b="1" dirty="0">
              <a:solidFill>
                <a:srgbClr val="002060"/>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b="1" dirty="0" smtClean="0">
                <a:solidFill>
                  <a:srgbClr val="C00000"/>
                </a:solidFill>
                <a:latin typeface="Verdana" pitchFamily="34" charset="0"/>
                <a:ea typeface="+mn-ea"/>
                <a:cs typeface="+mn-cs"/>
              </a:rPr>
              <a:t>RFID@IIT Delhi Central Library</a:t>
            </a:r>
          </a:p>
        </p:txBody>
      </p:sp>
      <p:sp>
        <p:nvSpPr>
          <p:cNvPr id="3" name="Content Placeholder 2"/>
          <p:cNvSpPr>
            <a:spLocks noGrp="1"/>
          </p:cNvSpPr>
          <p:nvPr>
            <p:ph idx="1"/>
          </p:nvPr>
        </p:nvSpPr>
        <p:spPr>
          <a:xfrm>
            <a:off x="457200" y="1066800"/>
            <a:ext cx="8229600" cy="4525963"/>
          </a:xfrm>
        </p:spPr>
        <p:txBody>
          <a:bodyPr>
            <a:noAutofit/>
          </a:bodyPr>
          <a:lstStyle/>
          <a:p>
            <a:pPr algn="just">
              <a:buClr>
                <a:srgbClr val="C00000"/>
              </a:buClr>
              <a:buSzPct val="150000"/>
              <a:buFont typeface="Wingdings" pitchFamily="2" charset="2"/>
              <a:buChar char="Ø"/>
            </a:pPr>
            <a:r>
              <a:rPr lang="en-US" sz="1600" b="1" dirty="0" smtClean="0">
                <a:solidFill>
                  <a:srgbClr val="002060"/>
                </a:solidFill>
                <a:latin typeface="Verdana" pitchFamily="34" charset="0"/>
                <a:ea typeface="Verdana" pitchFamily="34" charset="0"/>
                <a:cs typeface="Verdana" pitchFamily="34" charset="0"/>
              </a:rPr>
              <a:t>IIT Delhi Central Library has implemented the Radio Frequency Identification (RFID) system. </a:t>
            </a:r>
          </a:p>
          <a:p>
            <a:pPr algn="just">
              <a:buClr>
                <a:srgbClr val="C00000"/>
              </a:buClr>
              <a:buSzPct val="150000"/>
              <a:buFont typeface="Wingdings" pitchFamily="2" charset="2"/>
              <a:buChar char="Ø"/>
            </a:pPr>
            <a:r>
              <a:rPr lang="en-US" sz="1600" b="1" dirty="0" smtClean="0">
                <a:solidFill>
                  <a:srgbClr val="002060"/>
                </a:solidFill>
                <a:latin typeface="Verdana" pitchFamily="34" charset="0"/>
                <a:ea typeface="Verdana" pitchFamily="34" charset="0"/>
                <a:cs typeface="Verdana" pitchFamily="34" charset="0"/>
              </a:rPr>
              <a:t>It is the best automated library automation system used world wide and is an effective way of managing collections of the library and providing enhanced services to the users having benefits like: </a:t>
            </a:r>
          </a:p>
          <a:p>
            <a:pPr marL="792163" lvl="0" algn="just">
              <a:buClr>
                <a:srgbClr val="C00000"/>
              </a:buClr>
              <a:buSzPct val="180000"/>
            </a:pPr>
            <a:r>
              <a:rPr lang="en-US" sz="1600" b="1" dirty="0" smtClean="0">
                <a:solidFill>
                  <a:srgbClr val="002060"/>
                </a:solidFill>
                <a:latin typeface="Verdana" pitchFamily="34" charset="0"/>
                <a:ea typeface="Verdana" pitchFamily="34" charset="0"/>
                <a:cs typeface="Verdana" pitchFamily="34" charset="0"/>
              </a:rPr>
              <a:t>self check-out of books</a:t>
            </a:r>
          </a:p>
          <a:p>
            <a:pPr marL="792163" lvl="0" algn="just">
              <a:buClr>
                <a:srgbClr val="C00000"/>
              </a:buClr>
              <a:buSzPct val="180000"/>
            </a:pPr>
            <a:r>
              <a:rPr lang="en-US" sz="1600" b="1" dirty="0" smtClean="0">
                <a:solidFill>
                  <a:srgbClr val="002060"/>
                </a:solidFill>
                <a:latin typeface="Verdana" pitchFamily="34" charset="0"/>
                <a:ea typeface="Verdana" pitchFamily="34" charset="0"/>
                <a:cs typeface="Verdana" pitchFamily="34" charset="0"/>
              </a:rPr>
              <a:t>self-check-in (book drop) </a:t>
            </a:r>
          </a:p>
          <a:p>
            <a:pPr marL="792163" lvl="0" algn="just">
              <a:buClr>
                <a:srgbClr val="C00000"/>
              </a:buClr>
              <a:buSzPct val="180000"/>
            </a:pPr>
            <a:r>
              <a:rPr lang="en-US" sz="1600" b="1" dirty="0" smtClean="0">
                <a:solidFill>
                  <a:srgbClr val="002060"/>
                </a:solidFill>
                <a:latin typeface="Verdana" pitchFamily="34" charset="0"/>
                <a:ea typeface="Verdana" pitchFamily="34" charset="0"/>
                <a:cs typeface="Verdana" pitchFamily="34" charset="0"/>
              </a:rPr>
              <a:t>to control theft </a:t>
            </a:r>
          </a:p>
          <a:p>
            <a:pPr marL="792163" lvl="0" algn="just">
              <a:buClr>
                <a:srgbClr val="C00000"/>
              </a:buClr>
              <a:buSzPct val="180000"/>
            </a:pPr>
            <a:r>
              <a:rPr lang="en-US" sz="1600" b="1" dirty="0" smtClean="0">
                <a:solidFill>
                  <a:srgbClr val="002060"/>
                </a:solidFill>
                <a:latin typeface="Verdana" pitchFamily="34" charset="0"/>
                <a:ea typeface="Verdana" pitchFamily="34" charset="0"/>
                <a:cs typeface="Verdana" pitchFamily="34" charset="0"/>
              </a:rPr>
              <a:t>to find misplaced reading material </a:t>
            </a:r>
          </a:p>
          <a:p>
            <a:pPr marL="792163" lvl="0" algn="just">
              <a:buClr>
                <a:srgbClr val="C00000"/>
              </a:buClr>
              <a:buSzPct val="180000"/>
            </a:pPr>
            <a:r>
              <a:rPr lang="en-US" sz="1600" b="1" dirty="0" smtClean="0">
                <a:solidFill>
                  <a:srgbClr val="002060"/>
                </a:solidFill>
                <a:latin typeface="Verdana" pitchFamily="34" charset="0"/>
                <a:ea typeface="Verdana" pitchFamily="34" charset="0"/>
                <a:cs typeface="Verdana" pitchFamily="34" charset="0"/>
              </a:rPr>
              <a:t>sorting </a:t>
            </a:r>
          </a:p>
          <a:p>
            <a:pPr marL="792163" lvl="0" algn="just">
              <a:buClr>
                <a:srgbClr val="C00000"/>
              </a:buClr>
              <a:buSzPct val="180000"/>
            </a:pPr>
            <a:r>
              <a:rPr lang="en-US" sz="1600" b="1" dirty="0" smtClean="0">
                <a:solidFill>
                  <a:srgbClr val="002060"/>
                </a:solidFill>
                <a:latin typeface="Verdana" pitchFamily="34" charset="0"/>
                <a:ea typeface="Verdana" pitchFamily="34" charset="0"/>
                <a:cs typeface="Verdana" pitchFamily="34" charset="0"/>
              </a:rPr>
              <a:t>inventory accuracy </a:t>
            </a:r>
          </a:p>
          <a:p>
            <a:pPr marL="792163" lvl="0" algn="just">
              <a:buClr>
                <a:srgbClr val="C00000"/>
              </a:buClr>
              <a:buSzPct val="180000"/>
            </a:pPr>
            <a:r>
              <a:rPr lang="en-US" sz="1600" b="1" dirty="0" smtClean="0">
                <a:solidFill>
                  <a:srgbClr val="002060"/>
                </a:solidFill>
                <a:latin typeface="Verdana" pitchFamily="34" charset="0"/>
                <a:ea typeface="Verdana" pitchFamily="34" charset="0"/>
                <a:cs typeface="Verdana" pitchFamily="34" charset="0"/>
              </a:rPr>
              <a:t>stock verification procedures </a:t>
            </a:r>
          </a:p>
          <a:p>
            <a:pPr marL="792163" lvl="0" algn="just">
              <a:buClr>
                <a:srgbClr val="C00000"/>
              </a:buClr>
              <a:buSzPct val="180000"/>
            </a:pPr>
            <a:r>
              <a:rPr lang="en-US" sz="1600" b="1" dirty="0" smtClean="0">
                <a:solidFill>
                  <a:srgbClr val="002060"/>
                </a:solidFill>
                <a:latin typeface="Verdana" pitchFamily="34" charset="0"/>
                <a:ea typeface="Verdana" pitchFamily="34" charset="0"/>
                <a:cs typeface="Verdana" pitchFamily="34" charset="0"/>
              </a:rPr>
              <a:t>security control </a:t>
            </a:r>
          </a:p>
          <a:p>
            <a:pPr marL="792163" lvl="0" algn="just">
              <a:buClr>
                <a:srgbClr val="C00000"/>
              </a:buClr>
              <a:buSzPct val="180000"/>
            </a:pPr>
            <a:r>
              <a:rPr lang="en-US" sz="1600" b="1" dirty="0" smtClean="0">
                <a:solidFill>
                  <a:srgbClr val="002060"/>
                </a:solidFill>
                <a:latin typeface="Verdana" pitchFamily="34" charset="0"/>
                <a:ea typeface="Verdana" pitchFamily="34" charset="0"/>
                <a:cs typeface="Verdana" pitchFamily="34" charset="0"/>
              </a:rPr>
              <a:t>video surveillance </a:t>
            </a:r>
          </a:p>
          <a:p>
            <a:pPr marL="792163" lvl="0" algn="just">
              <a:buClr>
                <a:srgbClr val="C00000"/>
              </a:buClr>
              <a:buSzPct val="180000"/>
            </a:pPr>
            <a:r>
              <a:rPr lang="en-US" sz="1600" b="1" dirty="0" smtClean="0">
                <a:solidFill>
                  <a:srgbClr val="002060"/>
                </a:solidFill>
                <a:latin typeface="Verdana" pitchFamily="34" charset="0"/>
                <a:ea typeface="Verdana" pitchFamily="34" charset="0"/>
                <a:cs typeface="Verdana" pitchFamily="34" charset="0"/>
              </a:rPr>
              <a:t>people counter </a:t>
            </a:r>
          </a:p>
          <a:p>
            <a:pPr marL="792163" lvl="0" algn="just">
              <a:buClr>
                <a:srgbClr val="C00000"/>
              </a:buClr>
              <a:buSzPct val="180000"/>
            </a:pPr>
            <a:r>
              <a:rPr lang="en-US" sz="1600" b="1" dirty="0" smtClean="0">
                <a:solidFill>
                  <a:srgbClr val="002060"/>
                </a:solidFill>
                <a:latin typeface="Verdana" pitchFamily="34" charset="0"/>
                <a:ea typeface="Verdana" pitchFamily="34" charset="0"/>
                <a:cs typeface="Verdana" pitchFamily="34" charset="0"/>
              </a:rPr>
              <a:t>Smart Card issuance etc. </a:t>
            </a:r>
          </a:p>
          <a:p>
            <a:pPr algn="just">
              <a:buClr>
                <a:srgbClr val="C00000"/>
              </a:buClr>
              <a:buSzPct val="150000"/>
              <a:buFont typeface="Wingdings" pitchFamily="2" charset="2"/>
              <a:buChar char="Ø"/>
            </a:pPr>
            <a:r>
              <a:rPr lang="en-US" sz="1600" b="1" dirty="0" smtClean="0">
                <a:solidFill>
                  <a:srgbClr val="002060"/>
                </a:solidFill>
                <a:latin typeface="Verdana" pitchFamily="34" charset="0"/>
                <a:ea typeface="Verdana" pitchFamily="34" charset="0"/>
                <a:cs typeface="Verdana" pitchFamily="34" charset="0"/>
              </a:rPr>
              <a:t>It is an automatic data capture technology that uses tiny microchips and miniature antennas affixed to documents. </a:t>
            </a:r>
          </a:p>
          <a:p>
            <a:pPr algn="just">
              <a:buClr>
                <a:srgbClr val="C00000"/>
              </a:buClr>
              <a:buSzPct val="150000"/>
              <a:buFont typeface="Wingdings" pitchFamily="2" charset="2"/>
              <a:buChar char="Ø"/>
            </a:pPr>
            <a:r>
              <a:rPr lang="en-US" sz="1600" b="1" dirty="0" smtClean="0">
                <a:solidFill>
                  <a:srgbClr val="002060"/>
                </a:solidFill>
                <a:latin typeface="Verdana" pitchFamily="34" charset="0"/>
                <a:ea typeface="Verdana" pitchFamily="34" charset="0"/>
                <a:cs typeface="Verdana" pitchFamily="34" charset="0"/>
              </a:rPr>
              <a:t>RFID plays a vital role in redefining the library processes to make everyone’s job easier right from the users to library staff.</a:t>
            </a:r>
          </a:p>
          <a:p>
            <a:endParaRPr lang="en-US" sz="16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340576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2667000"/>
            <a:ext cx="8229600" cy="1143000"/>
          </a:xfrm>
        </p:spPr>
        <p:txBody>
          <a:bodyPr>
            <a:noAutofit/>
          </a:bodyPr>
          <a:lstStyle/>
          <a:p>
            <a:r>
              <a:rPr lang="en-US" sz="4000" b="1" dirty="0" smtClean="0">
                <a:solidFill>
                  <a:srgbClr val="C00000"/>
                </a:solidFill>
                <a:latin typeface="Verdana" pitchFamily="34" charset="0"/>
                <a:ea typeface="Verdana" pitchFamily="34" charset="0"/>
                <a:cs typeface="Verdana" pitchFamily="34" charset="0"/>
              </a:rPr>
              <a:t>Data Analysis &amp; Interpretation</a:t>
            </a:r>
            <a:endParaRPr lang="en-US" sz="4000" b="1" dirty="0">
              <a:solidFill>
                <a:srgbClr val="C00000"/>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219201" y="1512770"/>
          <a:ext cx="6934199" cy="1981200"/>
        </p:xfrm>
        <a:graphic>
          <a:graphicData uri="http://schemas.openxmlformats.org/drawingml/2006/table">
            <a:tbl>
              <a:tblPr>
                <a:tableStyleId>{22838BEF-8BB2-4498-84A7-C5851F593DF1}</a:tableStyleId>
              </a:tblPr>
              <a:tblGrid>
                <a:gridCol w="2666999"/>
                <a:gridCol w="2057400"/>
                <a:gridCol w="2209800"/>
              </a:tblGrid>
              <a:tr h="28575">
                <a:tc>
                  <a:txBody>
                    <a:bodyPr/>
                    <a:lstStyle/>
                    <a:p>
                      <a:pPr marL="0" marR="0" algn="ctr">
                        <a:spcBef>
                          <a:spcPts val="0"/>
                        </a:spcBef>
                        <a:spcAft>
                          <a:spcPts val="0"/>
                        </a:spcAft>
                      </a:pPr>
                      <a:r>
                        <a:rPr lang="en-US" sz="2000" b="1" dirty="0">
                          <a:solidFill>
                            <a:srgbClr val="C00000"/>
                          </a:solidFill>
                          <a:latin typeface="Verdana" pitchFamily="34" charset="0"/>
                          <a:ea typeface="Verdana" pitchFamily="34" charset="0"/>
                          <a:cs typeface="Verdana" pitchFamily="34" charset="0"/>
                        </a:rPr>
                        <a:t>Status of the User</a:t>
                      </a:r>
                    </a:p>
                  </a:txBody>
                  <a:tcPr marL="68580" marR="68580" marT="0" marB="0" anchor="b"/>
                </a:tc>
                <a:tc>
                  <a:txBody>
                    <a:bodyPr/>
                    <a:lstStyle/>
                    <a:p>
                      <a:pPr marL="0" marR="0" algn="ctr">
                        <a:spcBef>
                          <a:spcPts val="0"/>
                        </a:spcBef>
                        <a:spcAft>
                          <a:spcPts val="0"/>
                        </a:spcAft>
                      </a:pPr>
                      <a:r>
                        <a:rPr lang="en-US" sz="2000" b="1" dirty="0">
                          <a:solidFill>
                            <a:srgbClr val="C00000"/>
                          </a:solidFill>
                          <a:latin typeface="Verdana" pitchFamily="34" charset="0"/>
                          <a:ea typeface="Verdana" pitchFamily="34" charset="0"/>
                          <a:cs typeface="Verdana" pitchFamily="34" charset="0"/>
                        </a:rPr>
                        <a:t>Number of users</a:t>
                      </a:r>
                    </a:p>
                  </a:txBody>
                  <a:tcPr marL="68580" marR="68580" marT="0" marB="0" anchor="b"/>
                </a:tc>
                <a:tc>
                  <a:txBody>
                    <a:bodyPr/>
                    <a:lstStyle/>
                    <a:p>
                      <a:pPr marL="0" marR="0" algn="ctr">
                        <a:spcBef>
                          <a:spcPts val="0"/>
                        </a:spcBef>
                        <a:spcAft>
                          <a:spcPts val="0"/>
                        </a:spcAft>
                      </a:pPr>
                      <a:r>
                        <a:rPr lang="en-US" sz="2000" b="1" dirty="0">
                          <a:solidFill>
                            <a:srgbClr val="C00000"/>
                          </a:solidFill>
                          <a:latin typeface="Verdana" pitchFamily="34" charset="0"/>
                          <a:ea typeface="Verdana" pitchFamily="34" charset="0"/>
                          <a:cs typeface="Verdana" pitchFamily="34" charset="0"/>
                        </a:rPr>
                        <a:t>Percentage (%)</a:t>
                      </a:r>
                    </a:p>
                  </a:txBody>
                  <a:tcPr marL="68580" marR="68580" marT="0" marB="0" anchor="b"/>
                </a:tc>
              </a:tr>
              <a:tr h="28575">
                <a:tc>
                  <a:txBody>
                    <a:bodyPr/>
                    <a:lstStyle/>
                    <a:p>
                      <a:pPr marL="0" marR="0">
                        <a:spcBef>
                          <a:spcPts val="0"/>
                        </a:spcBef>
                        <a:spcAft>
                          <a:spcPts val="0"/>
                        </a:spcAft>
                      </a:pPr>
                      <a:r>
                        <a:rPr lang="en-US" sz="1800" dirty="0">
                          <a:solidFill>
                            <a:srgbClr val="002060"/>
                          </a:solidFill>
                          <a:latin typeface="Verdana" pitchFamily="34" charset="0"/>
                          <a:ea typeface="Verdana" pitchFamily="34" charset="0"/>
                          <a:cs typeface="Verdana" pitchFamily="34" charset="0"/>
                        </a:rPr>
                        <a:t>Student</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27</a:t>
                      </a:r>
                    </a:p>
                  </a:txBody>
                  <a:tcPr marL="68580" marR="68580" marT="0" marB="0" anchor="b"/>
                </a:tc>
                <a:tc>
                  <a:txBody>
                    <a:bodyPr/>
                    <a:lstStyle/>
                    <a:p>
                      <a:pPr marL="0" marR="0" algn="r">
                        <a:spcBef>
                          <a:spcPts val="0"/>
                        </a:spcBef>
                        <a:spcAft>
                          <a:spcPts val="0"/>
                        </a:spcAft>
                      </a:pPr>
                      <a:r>
                        <a:rPr lang="en-US" sz="1800" dirty="0">
                          <a:solidFill>
                            <a:srgbClr val="002060"/>
                          </a:solidFill>
                          <a:latin typeface="Verdana" pitchFamily="34" charset="0"/>
                          <a:ea typeface="Verdana" pitchFamily="34" charset="0"/>
                          <a:cs typeface="Verdana" pitchFamily="34" charset="0"/>
                        </a:rPr>
                        <a:t>54</a:t>
                      </a:r>
                    </a:p>
                  </a:txBody>
                  <a:tcPr marL="68580" marR="68580" marT="0" marB="0" anchor="b"/>
                </a:tc>
              </a:tr>
              <a:tr h="28575">
                <a:tc>
                  <a:txBody>
                    <a:bodyPr/>
                    <a:lstStyle/>
                    <a:p>
                      <a:pPr marL="0" marR="0">
                        <a:spcBef>
                          <a:spcPts val="0"/>
                        </a:spcBef>
                        <a:spcAft>
                          <a:spcPts val="0"/>
                        </a:spcAft>
                      </a:pPr>
                      <a:r>
                        <a:rPr lang="en-US" sz="1800" dirty="0">
                          <a:solidFill>
                            <a:srgbClr val="002060"/>
                          </a:solidFill>
                          <a:latin typeface="Verdana" pitchFamily="34" charset="0"/>
                          <a:ea typeface="Verdana" pitchFamily="34" charset="0"/>
                          <a:cs typeface="Verdana" pitchFamily="34" charset="0"/>
                        </a:rPr>
                        <a:t>Library Staff </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9</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18</a:t>
                      </a:r>
                    </a:p>
                  </a:txBody>
                  <a:tcPr marL="68580" marR="68580" marT="0" marB="0" anchor="b"/>
                </a:tc>
              </a:tr>
              <a:tr h="28575">
                <a:tc>
                  <a:txBody>
                    <a:bodyPr/>
                    <a:lstStyle/>
                    <a:p>
                      <a:pPr marL="0" marR="0">
                        <a:spcBef>
                          <a:spcPts val="0"/>
                        </a:spcBef>
                        <a:spcAft>
                          <a:spcPts val="0"/>
                        </a:spcAft>
                      </a:pPr>
                      <a:r>
                        <a:rPr lang="en-US" sz="1800" dirty="0">
                          <a:solidFill>
                            <a:srgbClr val="002060"/>
                          </a:solidFill>
                          <a:latin typeface="Verdana" pitchFamily="34" charset="0"/>
                          <a:ea typeface="Verdana" pitchFamily="34" charset="0"/>
                          <a:cs typeface="Verdana" pitchFamily="34" charset="0"/>
                        </a:rPr>
                        <a:t>Faculty </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3</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6</a:t>
                      </a:r>
                    </a:p>
                  </a:txBody>
                  <a:tcPr marL="68580" marR="68580" marT="0" marB="0" anchor="b"/>
                </a:tc>
              </a:tr>
              <a:tr h="28575">
                <a:tc>
                  <a:txBody>
                    <a:bodyPr/>
                    <a:lstStyle/>
                    <a:p>
                      <a:pPr marL="0" marR="0">
                        <a:spcBef>
                          <a:spcPts val="0"/>
                        </a:spcBef>
                        <a:spcAft>
                          <a:spcPts val="0"/>
                        </a:spcAft>
                      </a:pPr>
                      <a:r>
                        <a:rPr lang="en-US" sz="1800" dirty="0">
                          <a:solidFill>
                            <a:srgbClr val="002060"/>
                          </a:solidFill>
                          <a:latin typeface="Verdana" pitchFamily="34" charset="0"/>
                          <a:ea typeface="Verdana" pitchFamily="34" charset="0"/>
                          <a:cs typeface="Verdana" pitchFamily="34" charset="0"/>
                        </a:rPr>
                        <a:t>Others</a:t>
                      </a:r>
                    </a:p>
                  </a:txBody>
                  <a:tcPr marL="68580" marR="68580" marT="0" marB="0" anchor="b"/>
                </a:tc>
                <a:tc>
                  <a:txBody>
                    <a:bodyPr/>
                    <a:lstStyle/>
                    <a:p>
                      <a:pPr marL="0" marR="0" algn="r">
                        <a:spcBef>
                          <a:spcPts val="0"/>
                        </a:spcBef>
                        <a:spcAft>
                          <a:spcPts val="0"/>
                        </a:spcAft>
                      </a:pPr>
                      <a:r>
                        <a:rPr lang="en-US" sz="1800" dirty="0">
                          <a:solidFill>
                            <a:srgbClr val="002060"/>
                          </a:solidFill>
                          <a:latin typeface="Verdana" pitchFamily="34" charset="0"/>
                          <a:ea typeface="Verdana" pitchFamily="34" charset="0"/>
                          <a:cs typeface="Verdana" pitchFamily="34" charset="0"/>
                        </a:rPr>
                        <a:t>11</a:t>
                      </a:r>
                    </a:p>
                  </a:txBody>
                  <a:tcPr marL="68580" marR="68580" marT="0" marB="0" anchor="b"/>
                </a:tc>
                <a:tc>
                  <a:txBody>
                    <a:bodyPr/>
                    <a:lstStyle/>
                    <a:p>
                      <a:pPr marL="0" marR="0" algn="r">
                        <a:spcBef>
                          <a:spcPts val="0"/>
                        </a:spcBef>
                        <a:spcAft>
                          <a:spcPts val="0"/>
                        </a:spcAft>
                      </a:pPr>
                      <a:r>
                        <a:rPr lang="en-US" sz="1800" dirty="0">
                          <a:solidFill>
                            <a:srgbClr val="002060"/>
                          </a:solidFill>
                          <a:latin typeface="Verdana" pitchFamily="34" charset="0"/>
                          <a:ea typeface="Verdana" pitchFamily="34" charset="0"/>
                          <a:cs typeface="Verdana" pitchFamily="34" charset="0"/>
                        </a:rPr>
                        <a:t>22</a:t>
                      </a:r>
                    </a:p>
                  </a:txBody>
                  <a:tcPr marL="68580" marR="68580" marT="0" marB="0" anchor="b"/>
                </a:tc>
              </a:tr>
              <a:tr h="46990">
                <a:tc>
                  <a:txBody>
                    <a:bodyPr/>
                    <a:lstStyle/>
                    <a:p>
                      <a:pPr marL="0" marR="0">
                        <a:spcBef>
                          <a:spcPts val="0"/>
                        </a:spcBef>
                        <a:spcAft>
                          <a:spcPts val="0"/>
                        </a:spcAft>
                      </a:pPr>
                      <a:r>
                        <a:rPr lang="en-US" sz="1800" dirty="0">
                          <a:solidFill>
                            <a:srgbClr val="002060"/>
                          </a:solidFill>
                          <a:latin typeface="Verdana" pitchFamily="34" charset="0"/>
                          <a:ea typeface="Verdana" pitchFamily="34" charset="0"/>
                          <a:cs typeface="Verdana" pitchFamily="34" charset="0"/>
                        </a:rPr>
                        <a:t>Total</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50</a:t>
                      </a:r>
                    </a:p>
                  </a:txBody>
                  <a:tcPr marL="68580" marR="68580" marT="0" marB="0" anchor="b"/>
                </a:tc>
                <a:tc>
                  <a:txBody>
                    <a:bodyPr/>
                    <a:lstStyle/>
                    <a:p>
                      <a:pPr marL="0" marR="0" algn="r">
                        <a:spcBef>
                          <a:spcPts val="0"/>
                        </a:spcBef>
                        <a:spcAft>
                          <a:spcPts val="0"/>
                        </a:spcAft>
                      </a:pPr>
                      <a:r>
                        <a:rPr lang="en-US" sz="1800" dirty="0">
                          <a:solidFill>
                            <a:srgbClr val="002060"/>
                          </a:solidFill>
                          <a:latin typeface="Verdana" pitchFamily="34" charset="0"/>
                          <a:ea typeface="Verdana" pitchFamily="34" charset="0"/>
                          <a:cs typeface="Verdana" pitchFamily="34" charset="0"/>
                        </a:rPr>
                        <a:t>100</a:t>
                      </a:r>
                    </a:p>
                  </a:txBody>
                  <a:tcPr marL="68580" marR="68580" marT="0" marB="0" anchor="b"/>
                </a:tc>
              </a:tr>
            </a:tbl>
          </a:graphicData>
        </a:graphic>
      </p:graphicFrame>
      <p:sp>
        <p:nvSpPr>
          <p:cNvPr id="16385" name="Rectangle 1"/>
          <p:cNvSpPr>
            <a:spLocks noChangeArrowheads="1"/>
          </p:cNvSpPr>
          <p:nvPr/>
        </p:nvSpPr>
        <p:spPr bwMode="auto">
          <a:xfrm>
            <a:off x="1981825" y="381000"/>
            <a:ext cx="55626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C00000"/>
                </a:solidFill>
                <a:effectLst/>
                <a:latin typeface="Verdana" pitchFamily="34" charset="0"/>
                <a:ea typeface="Verdana" pitchFamily="34" charset="0"/>
                <a:cs typeface="Verdana" pitchFamily="34" charset="0"/>
              </a:rPr>
              <a:t>Table 1. Types of users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rgbClr val="C00000"/>
              </a:solidFill>
              <a:effectLst/>
              <a:latin typeface="Verdana" pitchFamily="34" charset="0"/>
              <a:ea typeface="Verdana" pitchFamily="34" charset="0"/>
              <a:cs typeface="Verdana" pitchFamily="34" charset="0"/>
            </a:endParaRPr>
          </a:p>
        </p:txBody>
      </p:sp>
      <p:pic>
        <p:nvPicPr>
          <p:cNvPr id="7" name="Chart 1"/>
          <p:cNvPicPr>
            <a:picLocks noChangeArrowheads="1"/>
          </p:cNvPicPr>
          <p:nvPr/>
        </p:nvPicPr>
        <p:blipFill>
          <a:blip r:embed="rId3" cstate="print"/>
          <a:srcRect/>
          <a:stretch>
            <a:fillRect/>
          </a:stretch>
        </p:blipFill>
        <p:spPr bwMode="auto">
          <a:xfrm>
            <a:off x="2605790" y="3673840"/>
            <a:ext cx="4314670" cy="3048000"/>
          </a:xfrm>
          <a:prstGeom prst="rect">
            <a:avLst/>
          </a:prstGeom>
          <a:noFill/>
          <a:ln w="9525">
            <a:noFill/>
            <a:miter lim="800000"/>
            <a:headEnd/>
            <a:tailEnd/>
          </a:ln>
          <a:effectLst>
            <a:glow rad="101600">
              <a:schemeClr val="accent2">
                <a:satMod val="175000"/>
                <a:alpha val="40000"/>
              </a:schemeClr>
            </a:glow>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
          <p:cNvSpPr>
            <a:spLocks noChangeArrowheads="1"/>
          </p:cNvSpPr>
          <p:nvPr/>
        </p:nvSpPr>
        <p:spPr bwMode="auto">
          <a:xfrm>
            <a:off x="228600" y="2054983"/>
            <a:ext cx="86868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C00000"/>
                </a:solidFill>
                <a:effectLst/>
                <a:latin typeface="Verdana" pitchFamily="34" charset="0"/>
                <a:ea typeface="Verdana" pitchFamily="34" charset="0"/>
                <a:cs typeface="Verdana" pitchFamily="34" charset="0"/>
              </a:rPr>
              <a:t>Table 2. Educational qualification of library users</a:t>
            </a:r>
          </a:p>
        </p:txBody>
      </p:sp>
      <p:graphicFrame>
        <p:nvGraphicFramePr>
          <p:cNvPr id="5" name="Table 4"/>
          <p:cNvGraphicFramePr>
            <a:graphicFrameLocks noGrp="1"/>
          </p:cNvGraphicFramePr>
          <p:nvPr>
            <p:extLst>
              <p:ext uri="{D42A27DB-BD31-4B8C-83A1-F6EECF244321}">
                <p14:modId xmlns:p14="http://schemas.microsoft.com/office/powerpoint/2010/main" val="3265177786"/>
              </p:ext>
            </p:extLst>
          </p:nvPr>
        </p:nvGraphicFramePr>
        <p:xfrm>
          <a:off x="228602" y="2828064"/>
          <a:ext cx="8762998" cy="2353534"/>
        </p:xfrm>
        <a:graphic>
          <a:graphicData uri="http://schemas.openxmlformats.org/drawingml/2006/table">
            <a:tbl>
              <a:tblPr>
                <a:tableStyleId>{284E427A-3D55-4303-BF80-6455036E1DE7}</a:tableStyleId>
              </a:tblPr>
              <a:tblGrid>
                <a:gridCol w="3684442"/>
                <a:gridCol w="2296652"/>
                <a:gridCol w="2781904"/>
              </a:tblGrid>
              <a:tr h="724164">
                <a:tc>
                  <a:txBody>
                    <a:bodyPr/>
                    <a:lstStyle/>
                    <a:p>
                      <a:pPr marL="0" marR="0" algn="ctr">
                        <a:spcBef>
                          <a:spcPts val="0"/>
                        </a:spcBef>
                        <a:spcAft>
                          <a:spcPts val="0"/>
                        </a:spcAft>
                      </a:pPr>
                      <a:r>
                        <a:rPr lang="en-US" sz="2000" b="1" kern="1200" dirty="0">
                          <a:solidFill>
                            <a:srgbClr val="002060"/>
                          </a:solidFill>
                          <a:latin typeface="Verdana" pitchFamily="34" charset="0"/>
                          <a:ea typeface="Verdana" pitchFamily="34" charset="0"/>
                          <a:cs typeface="Verdana" pitchFamily="34" charset="0"/>
                        </a:rPr>
                        <a:t>Educational Qualification</a:t>
                      </a:r>
                    </a:p>
                  </a:txBody>
                  <a:tcPr marL="68580" marR="68580" marT="0" marB="0" anchor="b"/>
                </a:tc>
                <a:tc>
                  <a:txBody>
                    <a:bodyPr/>
                    <a:lstStyle/>
                    <a:p>
                      <a:pPr marL="0" marR="0" algn="ctr">
                        <a:spcBef>
                          <a:spcPts val="0"/>
                        </a:spcBef>
                        <a:spcAft>
                          <a:spcPts val="0"/>
                        </a:spcAft>
                      </a:pPr>
                      <a:r>
                        <a:rPr lang="en-US" sz="2000" b="1" kern="1200" dirty="0">
                          <a:solidFill>
                            <a:srgbClr val="002060"/>
                          </a:solidFill>
                          <a:latin typeface="Verdana" pitchFamily="34" charset="0"/>
                          <a:ea typeface="Verdana" pitchFamily="34" charset="0"/>
                          <a:cs typeface="Verdana" pitchFamily="34" charset="0"/>
                        </a:rPr>
                        <a:t>No. of users</a:t>
                      </a:r>
                    </a:p>
                  </a:txBody>
                  <a:tcPr marL="68580" marR="68580" marT="0" marB="0" anchor="b"/>
                </a:tc>
                <a:tc>
                  <a:txBody>
                    <a:bodyPr/>
                    <a:lstStyle/>
                    <a:p>
                      <a:pPr marL="0" marR="0" algn="ctr">
                        <a:spcBef>
                          <a:spcPts val="0"/>
                        </a:spcBef>
                        <a:spcAft>
                          <a:spcPts val="0"/>
                        </a:spcAft>
                      </a:pPr>
                      <a:r>
                        <a:rPr lang="en-US" sz="2000" b="1" kern="1200" dirty="0">
                          <a:solidFill>
                            <a:srgbClr val="002060"/>
                          </a:solidFill>
                          <a:latin typeface="Verdana" pitchFamily="34" charset="0"/>
                          <a:ea typeface="Verdana" pitchFamily="34" charset="0"/>
                          <a:cs typeface="Verdana" pitchFamily="34" charset="0"/>
                        </a:rPr>
                        <a:t>Percentage (%)</a:t>
                      </a:r>
                    </a:p>
                  </a:txBody>
                  <a:tcPr marL="68580" marR="68580" marT="0" marB="0" anchor="b"/>
                </a:tc>
              </a:tr>
              <a:tr h="325874">
                <a:tc>
                  <a:txBody>
                    <a:bodyPr/>
                    <a:lstStyle/>
                    <a:p>
                      <a:pPr marL="0" marR="0">
                        <a:spcBef>
                          <a:spcPts val="0"/>
                        </a:spcBef>
                        <a:spcAft>
                          <a:spcPts val="0"/>
                        </a:spcAft>
                      </a:pPr>
                      <a:r>
                        <a:rPr lang="en-US" sz="1800" kern="1200" dirty="0">
                          <a:solidFill>
                            <a:srgbClr val="002060"/>
                          </a:solidFill>
                          <a:latin typeface="Verdana" pitchFamily="34" charset="0"/>
                          <a:ea typeface="Verdana" pitchFamily="34" charset="0"/>
                          <a:cs typeface="Verdana" pitchFamily="34" charset="0"/>
                        </a:rPr>
                        <a:t>Bachelor </a:t>
                      </a:r>
                    </a:p>
                  </a:txBody>
                  <a:tcPr marL="68580" marR="68580" marT="0" marB="0" anchor="b"/>
                </a:tc>
                <a:tc>
                  <a:txBody>
                    <a:bodyPr/>
                    <a:lstStyle/>
                    <a:p>
                      <a:pPr marL="0" marR="0" algn="r">
                        <a:spcBef>
                          <a:spcPts val="0"/>
                        </a:spcBef>
                        <a:spcAft>
                          <a:spcPts val="0"/>
                        </a:spcAft>
                      </a:pPr>
                      <a:r>
                        <a:rPr lang="en-US" sz="1800" kern="1200" dirty="0">
                          <a:solidFill>
                            <a:srgbClr val="002060"/>
                          </a:solidFill>
                          <a:latin typeface="Verdana" pitchFamily="34" charset="0"/>
                          <a:ea typeface="Verdana" pitchFamily="34" charset="0"/>
                          <a:cs typeface="Verdana" pitchFamily="34" charset="0"/>
                        </a:rPr>
                        <a:t>14</a:t>
                      </a:r>
                    </a:p>
                  </a:txBody>
                  <a:tcPr marL="68580" marR="68580" marT="0" marB="0" anchor="b"/>
                </a:tc>
                <a:tc>
                  <a:txBody>
                    <a:bodyPr/>
                    <a:lstStyle/>
                    <a:p>
                      <a:pPr marL="0" marR="0" algn="r">
                        <a:spcBef>
                          <a:spcPts val="0"/>
                        </a:spcBef>
                        <a:spcAft>
                          <a:spcPts val="0"/>
                        </a:spcAft>
                      </a:pPr>
                      <a:r>
                        <a:rPr lang="en-US" sz="1800" kern="1200" dirty="0">
                          <a:solidFill>
                            <a:srgbClr val="002060"/>
                          </a:solidFill>
                          <a:latin typeface="Verdana" pitchFamily="34" charset="0"/>
                          <a:ea typeface="Verdana" pitchFamily="34" charset="0"/>
                          <a:cs typeface="Verdana" pitchFamily="34" charset="0"/>
                        </a:rPr>
                        <a:t>28</a:t>
                      </a:r>
                    </a:p>
                  </a:txBody>
                  <a:tcPr marL="68580" marR="68580" marT="0" marB="0" anchor="b"/>
                </a:tc>
              </a:tr>
              <a:tr h="325874">
                <a:tc>
                  <a:txBody>
                    <a:bodyPr/>
                    <a:lstStyle/>
                    <a:p>
                      <a:pPr marL="0" marR="0">
                        <a:spcBef>
                          <a:spcPts val="0"/>
                        </a:spcBef>
                        <a:spcAft>
                          <a:spcPts val="0"/>
                        </a:spcAft>
                      </a:pPr>
                      <a:r>
                        <a:rPr lang="en-US" sz="1800" kern="1200" dirty="0">
                          <a:solidFill>
                            <a:srgbClr val="002060"/>
                          </a:solidFill>
                          <a:latin typeface="Verdana" pitchFamily="34" charset="0"/>
                          <a:ea typeface="Verdana" pitchFamily="34" charset="0"/>
                          <a:cs typeface="Verdana" pitchFamily="34" charset="0"/>
                        </a:rPr>
                        <a:t>Master</a:t>
                      </a:r>
                    </a:p>
                  </a:txBody>
                  <a:tcPr marL="68580" marR="68580" marT="0" marB="0" anchor="b"/>
                </a:tc>
                <a:tc>
                  <a:txBody>
                    <a:bodyPr/>
                    <a:lstStyle/>
                    <a:p>
                      <a:pPr marL="0" marR="0" algn="r">
                        <a:spcBef>
                          <a:spcPts val="0"/>
                        </a:spcBef>
                        <a:spcAft>
                          <a:spcPts val="0"/>
                        </a:spcAft>
                      </a:pPr>
                      <a:r>
                        <a:rPr lang="en-US" sz="1800" kern="1200" dirty="0">
                          <a:solidFill>
                            <a:srgbClr val="002060"/>
                          </a:solidFill>
                          <a:latin typeface="Verdana" pitchFamily="34" charset="0"/>
                          <a:ea typeface="Verdana" pitchFamily="34" charset="0"/>
                          <a:cs typeface="Verdana" pitchFamily="34" charset="0"/>
                        </a:rPr>
                        <a:t>28</a:t>
                      </a:r>
                    </a:p>
                  </a:txBody>
                  <a:tcPr marL="68580" marR="68580" marT="0" marB="0" anchor="b"/>
                </a:tc>
                <a:tc>
                  <a:txBody>
                    <a:bodyPr/>
                    <a:lstStyle/>
                    <a:p>
                      <a:pPr marL="0" marR="0" algn="r">
                        <a:spcBef>
                          <a:spcPts val="0"/>
                        </a:spcBef>
                        <a:spcAft>
                          <a:spcPts val="0"/>
                        </a:spcAft>
                      </a:pPr>
                      <a:r>
                        <a:rPr lang="en-US" sz="1800" kern="1200" dirty="0">
                          <a:solidFill>
                            <a:srgbClr val="002060"/>
                          </a:solidFill>
                          <a:latin typeface="Verdana" pitchFamily="34" charset="0"/>
                          <a:ea typeface="Verdana" pitchFamily="34" charset="0"/>
                          <a:cs typeface="Verdana" pitchFamily="34" charset="0"/>
                        </a:rPr>
                        <a:t>56</a:t>
                      </a:r>
                    </a:p>
                  </a:txBody>
                  <a:tcPr marL="68580" marR="68580" marT="0" marB="0" anchor="b"/>
                </a:tc>
              </a:tr>
              <a:tr h="325874">
                <a:tc>
                  <a:txBody>
                    <a:bodyPr/>
                    <a:lstStyle/>
                    <a:p>
                      <a:pPr marL="0" marR="0">
                        <a:spcBef>
                          <a:spcPts val="0"/>
                        </a:spcBef>
                        <a:spcAft>
                          <a:spcPts val="0"/>
                        </a:spcAft>
                      </a:pPr>
                      <a:r>
                        <a:rPr lang="en-US" sz="1800" kern="1200" dirty="0">
                          <a:solidFill>
                            <a:srgbClr val="002060"/>
                          </a:solidFill>
                          <a:latin typeface="Verdana" pitchFamily="34" charset="0"/>
                          <a:ea typeface="Verdana" pitchFamily="34" charset="0"/>
                          <a:cs typeface="Verdana" pitchFamily="34" charset="0"/>
                        </a:rPr>
                        <a:t>Doctorate</a:t>
                      </a:r>
                    </a:p>
                  </a:txBody>
                  <a:tcPr marL="68580" marR="68580" marT="0" marB="0" anchor="b"/>
                </a:tc>
                <a:tc>
                  <a:txBody>
                    <a:bodyPr/>
                    <a:lstStyle/>
                    <a:p>
                      <a:pPr marL="0" marR="0" algn="r">
                        <a:spcBef>
                          <a:spcPts val="0"/>
                        </a:spcBef>
                        <a:spcAft>
                          <a:spcPts val="0"/>
                        </a:spcAft>
                      </a:pPr>
                      <a:r>
                        <a:rPr lang="en-US" sz="1800" kern="1200" dirty="0">
                          <a:solidFill>
                            <a:srgbClr val="002060"/>
                          </a:solidFill>
                          <a:latin typeface="Verdana" pitchFamily="34" charset="0"/>
                          <a:ea typeface="Verdana" pitchFamily="34" charset="0"/>
                          <a:cs typeface="Verdana" pitchFamily="34" charset="0"/>
                        </a:rPr>
                        <a:t>7</a:t>
                      </a:r>
                    </a:p>
                  </a:txBody>
                  <a:tcPr marL="68580" marR="68580" marT="0" marB="0" anchor="b"/>
                </a:tc>
                <a:tc>
                  <a:txBody>
                    <a:bodyPr/>
                    <a:lstStyle/>
                    <a:p>
                      <a:pPr marL="0" marR="0" algn="r">
                        <a:spcBef>
                          <a:spcPts val="0"/>
                        </a:spcBef>
                        <a:spcAft>
                          <a:spcPts val="0"/>
                        </a:spcAft>
                      </a:pPr>
                      <a:r>
                        <a:rPr lang="en-US" sz="1800" kern="1200" dirty="0">
                          <a:solidFill>
                            <a:srgbClr val="002060"/>
                          </a:solidFill>
                          <a:latin typeface="Verdana" pitchFamily="34" charset="0"/>
                          <a:ea typeface="Verdana" pitchFamily="34" charset="0"/>
                          <a:cs typeface="Verdana" pitchFamily="34" charset="0"/>
                        </a:rPr>
                        <a:t>14</a:t>
                      </a:r>
                    </a:p>
                  </a:txBody>
                  <a:tcPr marL="68580" marR="68580" marT="0" marB="0" anchor="b"/>
                </a:tc>
              </a:tr>
              <a:tr h="325874">
                <a:tc>
                  <a:txBody>
                    <a:bodyPr/>
                    <a:lstStyle/>
                    <a:p>
                      <a:pPr marL="0" marR="0">
                        <a:spcBef>
                          <a:spcPts val="0"/>
                        </a:spcBef>
                        <a:spcAft>
                          <a:spcPts val="0"/>
                        </a:spcAft>
                      </a:pPr>
                      <a:r>
                        <a:rPr lang="en-US" sz="1800" kern="1200" dirty="0">
                          <a:solidFill>
                            <a:srgbClr val="002060"/>
                          </a:solidFill>
                          <a:latin typeface="Verdana" pitchFamily="34" charset="0"/>
                          <a:ea typeface="Verdana" pitchFamily="34" charset="0"/>
                          <a:cs typeface="Verdana" pitchFamily="34" charset="0"/>
                        </a:rPr>
                        <a:t>Other</a:t>
                      </a:r>
                    </a:p>
                  </a:txBody>
                  <a:tcPr marL="68580" marR="68580" marT="0" marB="0" anchor="b"/>
                </a:tc>
                <a:tc>
                  <a:txBody>
                    <a:bodyPr/>
                    <a:lstStyle/>
                    <a:p>
                      <a:pPr marL="0" marR="0" algn="r">
                        <a:spcBef>
                          <a:spcPts val="0"/>
                        </a:spcBef>
                        <a:spcAft>
                          <a:spcPts val="0"/>
                        </a:spcAft>
                      </a:pPr>
                      <a:r>
                        <a:rPr lang="en-US" sz="1800" kern="1200" dirty="0">
                          <a:solidFill>
                            <a:srgbClr val="002060"/>
                          </a:solidFill>
                          <a:latin typeface="Verdana" pitchFamily="34" charset="0"/>
                          <a:ea typeface="Verdana" pitchFamily="34" charset="0"/>
                          <a:cs typeface="Verdana" pitchFamily="34" charset="0"/>
                        </a:rPr>
                        <a:t>1</a:t>
                      </a:r>
                    </a:p>
                  </a:txBody>
                  <a:tcPr marL="68580" marR="68580" marT="0" marB="0" anchor="b"/>
                </a:tc>
                <a:tc>
                  <a:txBody>
                    <a:bodyPr/>
                    <a:lstStyle/>
                    <a:p>
                      <a:pPr marL="0" marR="0" algn="r">
                        <a:spcBef>
                          <a:spcPts val="0"/>
                        </a:spcBef>
                        <a:spcAft>
                          <a:spcPts val="0"/>
                        </a:spcAft>
                      </a:pPr>
                      <a:r>
                        <a:rPr lang="en-US" sz="1800" kern="1200" dirty="0">
                          <a:solidFill>
                            <a:srgbClr val="002060"/>
                          </a:solidFill>
                          <a:latin typeface="Verdana" pitchFamily="34" charset="0"/>
                          <a:ea typeface="Verdana" pitchFamily="34" charset="0"/>
                          <a:cs typeface="Verdana" pitchFamily="34" charset="0"/>
                        </a:rPr>
                        <a:t>2</a:t>
                      </a:r>
                    </a:p>
                  </a:txBody>
                  <a:tcPr marL="68580" marR="68580" marT="0" marB="0" anchor="b"/>
                </a:tc>
              </a:tr>
              <a:tr h="325874">
                <a:tc>
                  <a:txBody>
                    <a:bodyPr/>
                    <a:lstStyle/>
                    <a:p>
                      <a:pPr marL="0" marR="0">
                        <a:spcBef>
                          <a:spcPts val="0"/>
                        </a:spcBef>
                        <a:spcAft>
                          <a:spcPts val="0"/>
                        </a:spcAft>
                      </a:pPr>
                      <a:r>
                        <a:rPr lang="en-US" sz="1800" kern="1200" dirty="0">
                          <a:solidFill>
                            <a:srgbClr val="002060"/>
                          </a:solidFill>
                          <a:latin typeface="Verdana" pitchFamily="34" charset="0"/>
                          <a:ea typeface="Verdana" pitchFamily="34" charset="0"/>
                          <a:cs typeface="Verdana" pitchFamily="34" charset="0"/>
                        </a:rPr>
                        <a:t>Total </a:t>
                      </a:r>
                    </a:p>
                  </a:txBody>
                  <a:tcPr marL="68580" marR="68580" marT="0" marB="0" anchor="b"/>
                </a:tc>
                <a:tc>
                  <a:txBody>
                    <a:bodyPr/>
                    <a:lstStyle/>
                    <a:p>
                      <a:pPr marL="0" marR="0" algn="r">
                        <a:spcBef>
                          <a:spcPts val="0"/>
                        </a:spcBef>
                        <a:spcAft>
                          <a:spcPts val="0"/>
                        </a:spcAft>
                      </a:pPr>
                      <a:r>
                        <a:rPr lang="en-US" sz="1800" kern="1200" dirty="0">
                          <a:solidFill>
                            <a:srgbClr val="002060"/>
                          </a:solidFill>
                          <a:latin typeface="Verdana" pitchFamily="34" charset="0"/>
                          <a:ea typeface="Verdana" pitchFamily="34" charset="0"/>
                          <a:cs typeface="Verdana" pitchFamily="34" charset="0"/>
                        </a:rPr>
                        <a:t>50</a:t>
                      </a:r>
                    </a:p>
                  </a:txBody>
                  <a:tcPr marL="68580" marR="68580" marT="0" marB="0" anchor="b"/>
                </a:tc>
                <a:tc>
                  <a:txBody>
                    <a:bodyPr/>
                    <a:lstStyle/>
                    <a:p>
                      <a:pPr marL="0" marR="0" algn="r">
                        <a:spcBef>
                          <a:spcPts val="0"/>
                        </a:spcBef>
                        <a:spcAft>
                          <a:spcPts val="0"/>
                        </a:spcAft>
                      </a:pPr>
                      <a:r>
                        <a:rPr lang="en-US" sz="1800" kern="1200" dirty="0">
                          <a:solidFill>
                            <a:srgbClr val="002060"/>
                          </a:solidFill>
                          <a:latin typeface="Verdana" pitchFamily="34" charset="0"/>
                          <a:ea typeface="Verdana" pitchFamily="34" charset="0"/>
                          <a:cs typeface="Verdana" pitchFamily="34" charset="0"/>
                        </a:rPr>
                        <a:t>100</a:t>
                      </a:r>
                    </a:p>
                  </a:txBody>
                  <a:tcPr marL="68580" marR="68580" marT="0" marB="0" anchor="b"/>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46334777"/>
              </p:ext>
            </p:extLst>
          </p:nvPr>
        </p:nvGraphicFramePr>
        <p:xfrm>
          <a:off x="228600" y="2806911"/>
          <a:ext cx="8763000" cy="2222291"/>
        </p:xfrm>
        <a:graphic>
          <a:graphicData uri="http://schemas.openxmlformats.org/drawingml/2006/table">
            <a:tbl>
              <a:tblPr>
                <a:tableStyleId>{3C2FFA5D-87B4-456A-9821-1D502468CF0F}</a:tableStyleId>
              </a:tblPr>
              <a:tblGrid>
                <a:gridCol w="2921000"/>
                <a:gridCol w="2921000"/>
                <a:gridCol w="2921000"/>
              </a:tblGrid>
              <a:tr h="683781">
                <a:tc>
                  <a:txBody>
                    <a:bodyPr/>
                    <a:lstStyle/>
                    <a:p>
                      <a:pPr marL="0" marR="0" algn="ctr">
                        <a:spcBef>
                          <a:spcPts val="0"/>
                        </a:spcBef>
                        <a:spcAft>
                          <a:spcPts val="0"/>
                        </a:spcAft>
                      </a:pPr>
                      <a:r>
                        <a:rPr lang="en-US" sz="2000" b="1" dirty="0">
                          <a:solidFill>
                            <a:srgbClr val="C00000"/>
                          </a:solidFill>
                          <a:latin typeface="Verdana" pitchFamily="34" charset="0"/>
                          <a:ea typeface="Verdana" pitchFamily="34" charset="0"/>
                          <a:cs typeface="Verdana" pitchFamily="34" charset="0"/>
                        </a:rPr>
                        <a:t>Age Group</a:t>
                      </a:r>
                    </a:p>
                  </a:txBody>
                  <a:tcPr marL="68580" marR="68580" marT="0" marB="0" anchor="ctr"/>
                </a:tc>
                <a:tc>
                  <a:txBody>
                    <a:bodyPr/>
                    <a:lstStyle/>
                    <a:p>
                      <a:pPr marL="0" marR="0" algn="ctr">
                        <a:spcBef>
                          <a:spcPts val="0"/>
                        </a:spcBef>
                        <a:spcAft>
                          <a:spcPts val="0"/>
                        </a:spcAft>
                      </a:pPr>
                      <a:r>
                        <a:rPr lang="en-US" sz="2000" b="1">
                          <a:solidFill>
                            <a:srgbClr val="C00000"/>
                          </a:solidFill>
                          <a:latin typeface="Verdana" pitchFamily="34" charset="0"/>
                          <a:ea typeface="Verdana" pitchFamily="34" charset="0"/>
                          <a:cs typeface="Verdana" pitchFamily="34" charset="0"/>
                        </a:rPr>
                        <a:t>No. of users</a:t>
                      </a:r>
                    </a:p>
                  </a:txBody>
                  <a:tcPr marL="68580" marR="68580" marT="0" marB="0" anchor="ctr"/>
                </a:tc>
                <a:tc>
                  <a:txBody>
                    <a:bodyPr/>
                    <a:lstStyle/>
                    <a:p>
                      <a:pPr marL="0" marR="0" algn="ctr">
                        <a:spcBef>
                          <a:spcPts val="0"/>
                        </a:spcBef>
                        <a:spcAft>
                          <a:spcPts val="0"/>
                        </a:spcAft>
                      </a:pPr>
                      <a:r>
                        <a:rPr lang="en-US" sz="2000" b="1" dirty="0">
                          <a:solidFill>
                            <a:srgbClr val="C00000"/>
                          </a:solidFill>
                          <a:latin typeface="Verdana" pitchFamily="34" charset="0"/>
                          <a:ea typeface="Verdana" pitchFamily="34" charset="0"/>
                          <a:cs typeface="Verdana" pitchFamily="34" charset="0"/>
                        </a:rPr>
                        <a:t>Percentage (%)</a:t>
                      </a:r>
                    </a:p>
                  </a:txBody>
                  <a:tcPr marL="68580" marR="68580" marT="0" marB="0" anchor="ctr"/>
                </a:tc>
              </a:tr>
              <a:tr h="307702">
                <a:tc>
                  <a:txBody>
                    <a:bodyPr/>
                    <a:lstStyle/>
                    <a:p>
                      <a:pPr marL="0" marR="0">
                        <a:spcBef>
                          <a:spcPts val="0"/>
                        </a:spcBef>
                        <a:spcAft>
                          <a:spcPts val="0"/>
                        </a:spcAft>
                      </a:pPr>
                      <a:r>
                        <a:rPr lang="en-US" sz="1800">
                          <a:solidFill>
                            <a:srgbClr val="002060"/>
                          </a:solidFill>
                          <a:latin typeface="Verdana" pitchFamily="34" charset="0"/>
                          <a:ea typeface="Verdana" pitchFamily="34" charset="0"/>
                          <a:cs typeface="Verdana" pitchFamily="34" charset="0"/>
                        </a:rPr>
                        <a:t>18-30</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36</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72.00</a:t>
                      </a:r>
                    </a:p>
                  </a:txBody>
                  <a:tcPr marL="68580" marR="68580" marT="0" marB="0" anchor="b"/>
                </a:tc>
              </a:tr>
              <a:tr h="307702">
                <a:tc>
                  <a:txBody>
                    <a:bodyPr/>
                    <a:lstStyle/>
                    <a:p>
                      <a:pPr marL="0" marR="0">
                        <a:spcBef>
                          <a:spcPts val="0"/>
                        </a:spcBef>
                        <a:spcAft>
                          <a:spcPts val="0"/>
                        </a:spcAft>
                      </a:pPr>
                      <a:r>
                        <a:rPr lang="en-US" sz="1800">
                          <a:solidFill>
                            <a:srgbClr val="002060"/>
                          </a:solidFill>
                          <a:latin typeface="Verdana" pitchFamily="34" charset="0"/>
                          <a:ea typeface="Verdana" pitchFamily="34" charset="0"/>
                          <a:cs typeface="Verdana" pitchFamily="34" charset="0"/>
                        </a:rPr>
                        <a:t>31-40</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5</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10.00</a:t>
                      </a:r>
                    </a:p>
                  </a:txBody>
                  <a:tcPr marL="68580" marR="68580" marT="0" marB="0" anchor="b"/>
                </a:tc>
              </a:tr>
              <a:tr h="307702">
                <a:tc>
                  <a:txBody>
                    <a:bodyPr/>
                    <a:lstStyle/>
                    <a:p>
                      <a:pPr marL="0" marR="0">
                        <a:spcBef>
                          <a:spcPts val="0"/>
                        </a:spcBef>
                        <a:spcAft>
                          <a:spcPts val="0"/>
                        </a:spcAft>
                      </a:pPr>
                      <a:r>
                        <a:rPr lang="en-US" sz="1800">
                          <a:solidFill>
                            <a:srgbClr val="002060"/>
                          </a:solidFill>
                          <a:latin typeface="Verdana" pitchFamily="34" charset="0"/>
                          <a:ea typeface="Verdana" pitchFamily="34" charset="0"/>
                          <a:cs typeface="Verdana" pitchFamily="34" charset="0"/>
                        </a:rPr>
                        <a:t>41-50</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4</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8.00</a:t>
                      </a:r>
                    </a:p>
                  </a:txBody>
                  <a:tcPr marL="68580" marR="68580" marT="0" marB="0" anchor="b"/>
                </a:tc>
              </a:tr>
              <a:tr h="307702">
                <a:tc>
                  <a:txBody>
                    <a:bodyPr/>
                    <a:lstStyle/>
                    <a:p>
                      <a:pPr marL="0" marR="0">
                        <a:spcBef>
                          <a:spcPts val="0"/>
                        </a:spcBef>
                        <a:spcAft>
                          <a:spcPts val="0"/>
                        </a:spcAft>
                      </a:pPr>
                      <a:r>
                        <a:rPr lang="en-US" sz="1800">
                          <a:solidFill>
                            <a:srgbClr val="002060"/>
                          </a:solidFill>
                          <a:latin typeface="Verdana" pitchFamily="34" charset="0"/>
                          <a:ea typeface="Verdana" pitchFamily="34" charset="0"/>
                          <a:cs typeface="Verdana" pitchFamily="34" charset="0"/>
                        </a:rPr>
                        <a:t>51 and above</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5</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10.00</a:t>
                      </a:r>
                    </a:p>
                  </a:txBody>
                  <a:tcPr marL="68580" marR="68580" marT="0" marB="0" anchor="b"/>
                </a:tc>
              </a:tr>
              <a:tr h="307702">
                <a:tc>
                  <a:txBody>
                    <a:bodyPr/>
                    <a:lstStyle/>
                    <a:p>
                      <a:pPr marL="0" marR="0">
                        <a:spcBef>
                          <a:spcPts val="0"/>
                        </a:spcBef>
                        <a:spcAft>
                          <a:spcPts val="0"/>
                        </a:spcAft>
                      </a:pPr>
                      <a:r>
                        <a:rPr lang="en-US" sz="1800" dirty="0">
                          <a:solidFill>
                            <a:srgbClr val="002060"/>
                          </a:solidFill>
                          <a:latin typeface="Verdana" pitchFamily="34" charset="0"/>
                          <a:ea typeface="Verdana" pitchFamily="34" charset="0"/>
                          <a:cs typeface="Verdana" pitchFamily="34" charset="0"/>
                        </a:rPr>
                        <a:t>Total </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50</a:t>
                      </a:r>
                    </a:p>
                  </a:txBody>
                  <a:tcPr marL="68580" marR="68580" marT="0" marB="0" anchor="b"/>
                </a:tc>
                <a:tc>
                  <a:txBody>
                    <a:bodyPr/>
                    <a:lstStyle/>
                    <a:p>
                      <a:pPr marL="0" marR="0" algn="r">
                        <a:spcBef>
                          <a:spcPts val="0"/>
                        </a:spcBef>
                        <a:spcAft>
                          <a:spcPts val="0"/>
                        </a:spcAft>
                      </a:pPr>
                      <a:r>
                        <a:rPr lang="en-US" sz="1800" dirty="0">
                          <a:solidFill>
                            <a:srgbClr val="002060"/>
                          </a:solidFill>
                          <a:latin typeface="Verdana" pitchFamily="34" charset="0"/>
                          <a:ea typeface="Verdana" pitchFamily="34" charset="0"/>
                          <a:cs typeface="Verdana" pitchFamily="34" charset="0"/>
                        </a:rPr>
                        <a:t>100</a:t>
                      </a:r>
                    </a:p>
                  </a:txBody>
                  <a:tcPr marL="68580" marR="68580" marT="0" marB="0" anchor="b"/>
                </a:tc>
              </a:tr>
            </a:tbl>
          </a:graphicData>
        </a:graphic>
      </p:graphicFrame>
      <p:sp>
        <p:nvSpPr>
          <p:cNvPr id="133121" name="Rectangle 1"/>
          <p:cNvSpPr>
            <a:spLocks noChangeArrowheads="1"/>
          </p:cNvSpPr>
          <p:nvPr/>
        </p:nvSpPr>
        <p:spPr bwMode="auto">
          <a:xfrm>
            <a:off x="1219200" y="1752600"/>
            <a:ext cx="67056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200" b="1" dirty="0">
                <a:solidFill>
                  <a:srgbClr val="C00000"/>
                </a:solidFill>
                <a:latin typeface="Verdana" pitchFamily="34" charset="0"/>
                <a:ea typeface="Verdana" pitchFamily="34" charset="0"/>
                <a:cs typeface="Verdana" pitchFamily="34" charset="0"/>
              </a:rPr>
              <a:t>Table 3. Age group of users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14359906"/>
              </p:ext>
            </p:extLst>
          </p:nvPr>
        </p:nvGraphicFramePr>
        <p:xfrm>
          <a:off x="304800" y="2819400"/>
          <a:ext cx="8610600" cy="1981201"/>
        </p:xfrm>
        <a:graphic>
          <a:graphicData uri="http://schemas.openxmlformats.org/drawingml/2006/table">
            <a:tbl>
              <a:tblPr>
                <a:tableStyleId>{35758FB7-9AC5-4552-8A53-C91805E547FA}</a:tableStyleId>
              </a:tblPr>
              <a:tblGrid>
                <a:gridCol w="2870200"/>
                <a:gridCol w="2870200"/>
                <a:gridCol w="2870200"/>
              </a:tblGrid>
              <a:tr h="843064">
                <a:tc>
                  <a:txBody>
                    <a:bodyPr/>
                    <a:lstStyle/>
                    <a:p>
                      <a:pPr marL="0" marR="0">
                        <a:spcBef>
                          <a:spcPts val="0"/>
                        </a:spcBef>
                        <a:spcAft>
                          <a:spcPts val="0"/>
                        </a:spcAft>
                      </a:pPr>
                      <a:r>
                        <a:rPr lang="en-US" sz="2000" b="1" dirty="0">
                          <a:solidFill>
                            <a:srgbClr val="C00000"/>
                          </a:solidFill>
                          <a:latin typeface="Verdana" pitchFamily="34" charset="0"/>
                          <a:ea typeface="Verdana" pitchFamily="34" charset="0"/>
                          <a:cs typeface="Verdana" pitchFamily="34" charset="0"/>
                        </a:rPr>
                        <a:t>Gender</a:t>
                      </a:r>
                    </a:p>
                  </a:txBody>
                  <a:tcPr marL="68580" marR="68580" marT="0" marB="0" anchor="ctr"/>
                </a:tc>
                <a:tc>
                  <a:txBody>
                    <a:bodyPr/>
                    <a:lstStyle/>
                    <a:p>
                      <a:pPr marL="0" marR="0">
                        <a:spcBef>
                          <a:spcPts val="0"/>
                        </a:spcBef>
                        <a:spcAft>
                          <a:spcPts val="0"/>
                        </a:spcAft>
                      </a:pPr>
                      <a:r>
                        <a:rPr lang="en-US" sz="2000" b="1" dirty="0">
                          <a:solidFill>
                            <a:srgbClr val="C00000"/>
                          </a:solidFill>
                          <a:latin typeface="Verdana" pitchFamily="34" charset="0"/>
                          <a:ea typeface="Verdana" pitchFamily="34" charset="0"/>
                          <a:cs typeface="Verdana" pitchFamily="34" charset="0"/>
                        </a:rPr>
                        <a:t>No. of users</a:t>
                      </a:r>
                    </a:p>
                  </a:txBody>
                  <a:tcPr marL="68580" marR="68580" marT="0" marB="0" anchor="ctr"/>
                </a:tc>
                <a:tc>
                  <a:txBody>
                    <a:bodyPr/>
                    <a:lstStyle/>
                    <a:p>
                      <a:pPr marL="0" marR="0" algn="ctr">
                        <a:spcBef>
                          <a:spcPts val="0"/>
                        </a:spcBef>
                        <a:spcAft>
                          <a:spcPts val="0"/>
                        </a:spcAft>
                      </a:pPr>
                      <a:r>
                        <a:rPr lang="en-US" sz="2000" b="1" dirty="0">
                          <a:solidFill>
                            <a:srgbClr val="C00000"/>
                          </a:solidFill>
                          <a:latin typeface="Verdana" pitchFamily="34" charset="0"/>
                          <a:ea typeface="Verdana" pitchFamily="34" charset="0"/>
                          <a:cs typeface="Verdana" pitchFamily="34" charset="0"/>
                        </a:rPr>
                        <a:t>Percentage (%)</a:t>
                      </a:r>
                    </a:p>
                  </a:txBody>
                  <a:tcPr marL="68580" marR="68580" marT="0" marB="0" anchor="ctr"/>
                </a:tc>
              </a:tr>
              <a:tr h="379379">
                <a:tc>
                  <a:txBody>
                    <a:bodyPr/>
                    <a:lstStyle/>
                    <a:p>
                      <a:pPr marL="0" marR="0">
                        <a:spcBef>
                          <a:spcPts val="0"/>
                        </a:spcBef>
                        <a:spcAft>
                          <a:spcPts val="0"/>
                        </a:spcAft>
                      </a:pPr>
                      <a:r>
                        <a:rPr lang="en-US" sz="1800" dirty="0">
                          <a:solidFill>
                            <a:srgbClr val="002060"/>
                          </a:solidFill>
                          <a:latin typeface="Verdana" pitchFamily="34" charset="0"/>
                          <a:ea typeface="Verdana" pitchFamily="34" charset="0"/>
                          <a:cs typeface="Verdana" pitchFamily="34" charset="0"/>
                        </a:rPr>
                        <a:t>Male</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36</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72.00</a:t>
                      </a:r>
                    </a:p>
                  </a:txBody>
                  <a:tcPr marL="68580" marR="68580" marT="0" marB="0" anchor="b"/>
                </a:tc>
              </a:tr>
              <a:tr h="379379">
                <a:tc>
                  <a:txBody>
                    <a:bodyPr/>
                    <a:lstStyle/>
                    <a:p>
                      <a:pPr marL="0" marR="0">
                        <a:spcBef>
                          <a:spcPts val="0"/>
                        </a:spcBef>
                        <a:spcAft>
                          <a:spcPts val="0"/>
                        </a:spcAft>
                      </a:pPr>
                      <a:r>
                        <a:rPr lang="en-US" sz="1800">
                          <a:solidFill>
                            <a:srgbClr val="002060"/>
                          </a:solidFill>
                          <a:latin typeface="Verdana" pitchFamily="34" charset="0"/>
                          <a:ea typeface="Verdana" pitchFamily="34" charset="0"/>
                          <a:cs typeface="Verdana" pitchFamily="34" charset="0"/>
                        </a:rPr>
                        <a:t>Female</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14</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28.00</a:t>
                      </a:r>
                    </a:p>
                  </a:txBody>
                  <a:tcPr marL="68580" marR="68580" marT="0" marB="0" anchor="b"/>
                </a:tc>
              </a:tr>
              <a:tr h="379379">
                <a:tc>
                  <a:txBody>
                    <a:bodyPr/>
                    <a:lstStyle/>
                    <a:p>
                      <a:pPr marL="0" marR="0">
                        <a:spcBef>
                          <a:spcPts val="0"/>
                        </a:spcBef>
                        <a:spcAft>
                          <a:spcPts val="0"/>
                        </a:spcAft>
                      </a:pPr>
                      <a:r>
                        <a:rPr lang="en-US" sz="1800" dirty="0">
                          <a:solidFill>
                            <a:srgbClr val="002060"/>
                          </a:solidFill>
                          <a:latin typeface="Verdana" pitchFamily="34" charset="0"/>
                          <a:ea typeface="Verdana" pitchFamily="34" charset="0"/>
                          <a:cs typeface="Verdana" pitchFamily="34" charset="0"/>
                        </a:rPr>
                        <a:t>Total</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50</a:t>
                      </a:r>
                    </a:p>
                  </a:txBody>
                  <a:tcPr marL="68580" marR="68580" marT="0" marB="0" anchor="b"/>
                </a:tc>
                <a:tc>
                  <a:txBody>
                    <a:bodyPr/>
                    <a:lstStyle/>
                    <a:p>
                      <a:pPr marL="0" marR="0" algn="r">
                        <a:spcBef>
                          <a:spcPts val="0"/>
                        </a:spcBef>
                        <a:spcAft>
                          <a:spcPts val="0"/>
                        </a:spcAft>
                      </a:pPr>
                      <a:r>
                        <a:rPr lang="en-US" sz="1800" dirty="0">
                          <a:solidFill>
                            <a:srgbClr val="002060"/>
                          </a:solidFill>
                          <a:latin typeface="Verdana" pitchFamily="34" charset="0"/>
                          <a:ea typeface="Verdana" pitchFamily="34" charset="0"/>
                          <a:cs typeface="Verdana" pitchFamily="34" charset="0"/>
                        </a:rPr>
                        <a:t>100</a:t>
                      </a:r>
                    </a:p>
                  </a:txBody>
                  <a:tcPr marL="68580" marR="68580" marT="0" marB="0" anchor="b"/>
                </a:tc>
              </a:tr>
            </a:tbl>
          </a:graphicData>
        </a:graphic>
      </p:graphicFrame>
      <p:sp>
        <p:nvSpPr>
          <p:cNvPr id="134145" name="Rectangle 1"/>
          <p:cNvSpPr>
            <a:spLocks noChangeArrowheads="1"/>
          </p:cNvSpPr>
          <p:nvPr/>
        </p:nvSpPr>
        <p:spPr bwMode="auto">
          <a:xfrm>
            <a:off x="1371600" y="1828800"/>
            <a:ext cx="64008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200" b="1" dirty="0">
                <a:solidFill>
                  <a:srgbClr val="C00000"/>
                </a:solidFill>
                <a:latin typeface="Verdana" pitchFamily="34" charset="0"/>
                <a:ea typeface="Verdana" pitchFamily="34" charset="0"/>
                <a:cs typeface="Verdana" pitchFamily="34" charset="0"/>
              </a:rPr>
              <a:t>Table 4. Gender of users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10581611"/>
              </p:ext>
            </p:extLst>
          </p:nvPr>
        </p:nvGraphicFramePr>
        <p:xfrm>
          <a:off x="381000" y="2590800"/>
          <a:ext cx="8534399" cy="2667001"/>
        </p:xfrm>
        <a:graphic>
          <a:graphicData uri="http://schemas.openxmlformats.org/drawingml/2006/table">
            <a:tbl>
              <a:tblPr>
                <a:tableStyleId>{284E427A-3D55-4303-BF80-6455036E1DE7}</a:tableStyleId>
              </a:tblPr>
              <a:tblGrid>
                <a:gridCol w="3478466"/>
                <a:gridCol w="5055933"/>
              </a:tblGrid>
              <a:tr h="416719">
                <a:tc>
                  <a:txBody>
                    <a:bodyPr/>
                    <a:lstStyle/>
                    <a:p>
                      <a:pPr marL="0" marR="0" algn="ctr">
                        <a:spcBef>
                          <a:spcPts val="0"/>
                        </a:spcBef>
                        <a:spcAft>
                          <a:spcPts val="0"/>
                        </a:spcAft>
                      </a:pPr>
                      <a:r>
                        <a:rPr lang="en-US" sz="2000" b="1" dirty="0">
                          <a:solidFill>
                            <a:srgbClr val="002060"/>
                          </a:solidFill>
                          <a:latin typeface="Verdana" pitchFamily="34" charset="0"/>
                          <a:ea typeface="Verdana" pitchFamily="34" charset="0"/>
                          <a:cs typeface="Verdana" pitchFamily="34" charset="0"/>
                        </a:rPr>
                        <a:t>Source</a:t>
                      </a:r>
                    </a:p>
                  </a:txBody>
                  <a:tcPr marL="68580" marR="68580" marT="0" marB="0" anchor="b"/>
                </a:tc>
                <a:tc>
                  <a:txBody>
                    <a:bodyPr/>
                    <a:lstStyle/>
                    <a:p>
                      <a:pPr marL="0" marR="0" algn="ctr">
                        <a:spcBef>
                          <a:spcPts val="0"/>
                        </a:spcBef>
                        <a:spcAft>
                          <a:spcPts val="0"/>
                        </a:spcAft>
                      </a:pPr>
                      <a:r>
                        <a:rPr lang="en-US" sz="2000" b="1" dirty="0">
                          <a:solidFill>
                            <a:srgbClr val="002060"/>
                          </a:solidFill>
                          <a:latin typeface="Verdana" pitchFamily="34" charset="0"/>
                          <a:ea typeface="Verdana" pitchFamily="34" charset="0"/>
                          <a:cs typeface="Verdana" pitchFamily="34" charset="0"/>
                        </a:rPr>
                        <a:t>No. of users</a:t>
                      </a:r>
                    </a:p>
                  </a:txBody>
                  <a:tcPr marL="68580" marR="68580" marT="0" marB="0" anchor="b"/>
                </a:tc>
              </a:tr>
              <a:tr h="375047">
                <a:tc>
                  <a:txBody>
                    <a:bodyPr/>
                    <a:lstStyle/>
                    <a:p>
                      <a:pPr marL="0" marR="0">
                        <a:spcBef>
                          <a:spcPts val="0"/>
                        </a:spcBef>
                        <a:spcAft>
                          <a:spcPts val="0"/>
                        </a:spcAft>
                      </a:pPr>
                      <a:r>
                        <a:rPr lang="en-US" sz="1800" dirty="0">
                          <a:solidFill>
                            <a:srgbClr val="002060"/>
                          </a:solidFill>
                          <a:latin typeface="Verdana" pitchFamily="34" charset="0"/>
                          <a:ea typeface="Verdana" pitchFamily="34" charset="0"/>
                          <a:cs typeface="Verdana" pitchFamily="34" charset="0"/>
                        </a:rPr>
                        <a:t>Not aware</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8</a:t>
                      </a:r>
                    </a:p>
                  </a:txBody>
                  <a:tcPr marL="68580" marR="68580" marT="0" marB="0" anchor="b"/>
                </a:tc>
              </a:tr>
              <a:tr h="375047">
                <a:tc>
                  <a:txBody>
                    <a:bodyPr/>
                    <a:lstStyle/>
                    <a:p>
                      <a:pPr marL="0" marR="0">
                        <a:spcBef>
                          <a:spcPts val="0"/>
                        </a:spcBef>
                        <a:spcAft>
                          <a:spcPts val="0"/>
                        </a:spcAft>
                      </a:pPr>
                      <a:r>
                        <a:rPr lang="en-US" sz="1800" dirty="0">
                          <a:solidFill>
                            <a:srgbClr val="002060"/>
                          </a:solidFill>
                          <a:latin typeface="Verdana" pitchFamily="34" charset="0"/>
                          <a:ea typeface="Verdana" pitchFamily="34" charset="0"/>
                          <a:cs typeface="Verdana" pitchFamily="34" charset="0"/>
                        </a:rPr>
                        <a:t>Friend</a:t>
                      </a:r>
                    </a:p>
                  </a:txBody>
                  <a:tcPr marL="68580" marR="68580" marT="0" marB="0" anchor="b"/>
                </a:tc>
                <a:tc>
                  <a:txBody>
                    <a:bodyPr/>
                    <a:lstStyle/>
                    <a:p>
                      <a:pPr marL="0" marR="0" algn="r">
                        <a:spcBef>
                          <a:spcPts val="0"/>
                        </a:spcBef>
                        <a:spcAft>
                          <a:spcPts val="0"/>
                        </a:spcAft>
                      </a:pPr>
                      <a:r>
                        <a:rPr lang="en-US" sz="1800" dirty="0">
                          <a:solidFill>
                            <a:srgbClr val="002060"/>
                          </a:solidFill>
                          <a:latin typeface="Verdana" pitchFamily="34" charset="0"/>
                          <a:ea typeface="Verdana" pitchFamily="34" charset="0"/>
                          <a:cs typeface="Verdana" pitchFamily="34" charset="0"/>
                        </a:rPr>
                        <a:t>8</a:t>
                      </a:r>
                    </a:p>
                  </a:txBody>
                  <a:tcPr marL="68580" marR="68580" marT="0" marB="0" anchor="b"/>
                </a:tc>
              </a:tr>
              <a:tr h="375047">
                <a:tc>
                  <a:txBody>
                    <a:bodyPr/>
                    <a:lstStyle/>
                    <a:p>
                      <a:pPr marL="0" marR="0">
                        <a:spcBef>
                          <a:spcPts val="0"/>
                        </a:spcBef>
                        <a:spcAft>
                          <a:spcPts val="0"/>
                        </a:spcAft>
                      </a:pPr>
                      <a:r>
                        <a:rPr lang="en-US" sz="1800">
                          <a:solidFill>
                            <a:srgbClr val="002060"/>
                          </a:solidFill>
                          <a:latin typeface="Verdana" pitchFamily="34" charset="0"/>
                          <a:ea typeface="Verdana" pitchFamily="34" charset="0"/>
                          <a:cs typeface="Verdana" pitchFamily="34" charset="0"/>
                        </a:rPr>
                        <a:t>Library staff</a:t>
                      </a:r>
                    </a:p>
                  </a:txBody>
                  <a:tcPr marL="68580" marR="68580" marT="0" marB="0" anchor="b"/>
                </a:tc>
                <a:tc>
                  <a:txBody>
                    <a:bodyPr/>
                    <a:lstStyle/>
                    <a:p>
                      <a:pPr marL="0" marR="0" algn="r">
                        <a:spcBef>
                          <a:spcPts val="0"/>
                        </a:spcBef>
                        <a:spcAft>
                          <a:spcPts val="0"/>
                        </a:spcAft>
                      </a:pPr>
                      <a:r>
                        <a:rPr lang="en-US" sz="1800" dirty="0">
                          <a:solidFill>
                            <a:srgbClr val="002060"/>
                          </a:solidFill>
                          <a:latin typeface="Verdana" pitchFamily="34" charset="0"/>
                          <a:ea typeface="Verdana" pitchFamily="34" charset="0"/>
                          <a:cs typeface="Verdana" pitchFamily="34" charset="0"/>
                        </a:rPr>
                        <a:t>14</a:t>
                      </a:r>
                    </a:p>
                  </a:txBody>
                  <a:tcPr marL="68580" marR="68580" marT="0" marB="0" anchor="b"/>
                </a:tc>
              </a:tr>
              <a:tr h="375047">
                <a:tc>
                  <a:txBody>
                    <a:bodyPr/>
                    <a:lstStyle/>
                    <a:p>
                      <a:pPr marL="0" marR="0">
                        <a:spcBef>
                          <a:spcPts val="0"/>
                        </a:spcBef>
                        <a:spcAft>
                          <a:spcPts val="0"/>
                        </a:spcAft>
                      </a:pPr>
                      <a:r>
                        <a:rPr lang="en-US" sz="1800">
                          <a:solidFill>
                            <a:srgbClr val="002060"/>
                          </a:solidFill>
                          <a:latin typeface="Verdana" pitchFamily="34" charset="0"/>
                          <a:ea typeface="Verdana" pitchFamily="34" charset="0"/>
                          <a:cs typeface="Verdana" pitchFamily="34" charset="0"/>
                        </a:rPr>
                        <a:t>Internet</a:t>
                      </a:r>
                    </a:p>
                  </a:txBody>
                  <a:tcPr marL="68580" marR="68580" marT="0" marB="0" anchor="b"/>
                </a:tc>
                <a:tc>
                  <a:txBody>
                    <a:bodyPr/>
                    <a:lstStyle/>
                    <a:p>
                      <a:pPr marL="0" marR="0" algn="r">
                        <a:spcBef>
                          <a:spcPts val="0"/>
                        </a:spcBef>
                        <a:spcAft>
                          <a:spcPts val="0"/>
                        </a:spcAft>
                      </a:pPr>
                      <a:r>
                        <a:rPr lang="en-US" sz="1800" dirty="0">
                          <a:solidFill>
                            <a:srgbClr val="002060"/>
                          </a:solidFill>
                          <a:latin typeface="Verdana" pitchFamily="34" charset="0"/>
                          <a:ea typeface="Verdana" pitchFamily="34" charset="0"/>
                          <a:cs typeface="Verdana" pitchFamily="34" charset="0"/>
                        </a:rPr>
                        <a:t>16</a:t>
                      </a:r>
                    </a:p>
                  </a:txBody>
                  <a:tcPr marL="68580" marR="68580" marT="0" marB="0" anchor="b"/>
                </a:tc>
              </a:tr>
              <a:tr h="375047">
                <a:tc>
                  <a:txBody>
                    <a:bodyPr/>
                    <a:lstStyle/>
                    <a:p>
                      <a:pPr marL="0" marR="0">
                        <a:spcBef>
                          <a:spcPts val="0"/>
                        </a:spcBef>
                        <a:spcAft>
                          <a:spcPts val="0"/>
                        </a:spcAft>
                      </a:pPr>
                      <a:r>
                        <a:rPr lang="en-US" sz="1800" dirty="0">
                          <a:solidFill>
                            <a:srgbClr val="002060"/>
                          </a:solidFill>
                          <a:latin typeface="Verdana" pitchFamily="34" charset="0"/>
                          <a:ea typeface="Verdana" pitchFamily="34" charset="0"/>
                          <a:cs typeface="Verdana" pitchFamily="34" charset="0"/>
                        </a:rPr>
                        <a:t>Other</a:t>
                      </a:r>
                    </a:p>
                  </a:txBody>
                  <a:tcPr marL="68580" marR="68580" marT="0" marB="0" anchor="b"/>
                </a:tc>
                <a:tc>
                  <a:txBody>
                    <a:bodyPr/>
                    <a:lstStyle/>
                    <a:p>
                      <a:pPr marL="0" marR="0" algn="r">
                        <a:spcBef>
                          <a:spcPts val="0"/>
                        </a:spcBef>
                        <a:spcAft>
                          <a:spcPts val="0"/>
                        </a:spcAft>
                      </a:pPr>
                      <a:r>
                        <a:rPr lang="en-US" sz="1800" dirty="0">
                          <a:solidFill>
                            <a:srgbClr val="002060"/>
                          </a:solidFill>
                          <a:latin typeface="Verdana" pitchFamily="34" charset="0"/>
                          <a:ea typeface="Verdana" pitchFamily="34" charset="0"/>
                          <a:cs typeface="Verdana" pitchFamily="34" charset="0"/>
                        </a:rPr>
                        <a:t>3</a:t>
                      </a:r>
                    </a:p>
                  </a:txBody>
                  <a:tcPr marL="68580" marR="68580" marT="0" marB="0" anchor="b"/>
                </a:tc>
              </a:tr>
              <a:tr h="375047">
                <a:tc>
                  <a:txBody>
                    <a:bodyPr/>
                    <a:lstStyle/>
                    <a:p>
                      <a:pPr marL="0" marR="0">
                        <a:spcBef>
                          <a:spcPts val="0"/>
                        </a:spcBef>
                        <a:spcAft>
                          <a:spcPts val="0"/>
                        </a:spcAft>
                      </a:pPr>
                      <a:r>
                        <a:rPr lang="en-US" sz="1800" dirty="0">
                          <a:solidFill>
                            <a:srgbClr val="002060"/>
                          </a:solidFill>
                          <a:latin typeface="Verdana" pitchFamily="34" charset="0"/>
                          <a:ea typeface="Verdana" pitchFamily="34" charset="0"/>
                          <a:cs typeface="Verdana" pitchFamily="34" charset="0"/>
                        </a:rPr>
                        <a:t>No response</a:t>
                      </a:r>
                    </a:p>
                  </a:txBody>
                  <a:tcPr marL="68580" marR="68580" marT="0" marB="0" anchor="b"/>
                </a:tc>
                <a:tc>
                  <a:txBody>
                    <a:bodyPr/>
                    <a:lstStyle/>
                    <a:p>
                      <a:pPr marL="0" marR="0" algn="r">
                        <a:spcBef>
                          <a:spcPts val="0"/>
                        </a:spcBef>
                        <a:spcAft>
                          <a:spcPts val="0"/>
                        </a:spcAft>
                      </a:pPr>
                      <a:r>
                        <a:rPr lang="en-US" sz="1800" dirty="0">
                          <a:solidFill>
                            <a:srgbClr val="002060"/>
                          </a:solidFill>
                          <a:latin typeface="Verdana" pitchFamily="34" charset="0"/>
                          <a:ea typeface="Verdana" pitchFamily="34" charset="0"/>
                          <a:cs typeface="Verdana" pitchFamily="34" charset="0"/>
                        </a:rPr>
                        <a:t>3</a:t>
                      </a:r>
                    </a:p>
                  </a:txBody>
                  <a:tcPr marL="68580" marR="68580" marT="0" marB="0" anchor="b"/>
                </a:tc>
              </a:tr>
            </a:tbl>
          </a:graphicData>
        </a:graphic>
      </p:graphicFrame>
      <p:sp>
        <p:nvSpPr>
          <p:cNvPr id="135169" name="Rectangle 1"/>
          <p:cNvSpPr>
            <a:spLocks noChangeArrowheads="1"/>
          </p:cNvSpPr>
          <p:nvPr/>
        </p:nvSpPr>
        <p:spPr bwMode="auto">
          <a:xfrm>
            <a:off x="304800" y="1600200"/>
            <a:ext cx="86106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C00000"/>
                </a:solidFill>
                <a:effectLst/>
                <a:latin typeface="Verdana" pitchFamily="34" charset="0"/>
                <a:ea typeface="Verdana" pitchFamily="34" charset="0"/>
                <a:cs typeface="Verdana" pitchFamily="34" charset="0"/>
              </a:rPr>
              <a:t>Table 5. Source of awareness for RFID</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012165209"/>
              </p:ext>
            </p:extLst>
          </p:nvPr>
        </p:nvGraphicFramePr>
        <p:xfrm>
          <a:off x="228600" y="2533340"/>
          <a:ext cx="8686800" cy="2038660"/>
        </p:xfrm>
        <a:graphic>
          <a:graphicData uri="http://schemas.openxmlformats.org/drawingml/2006/table">
            <a:tbl>
              <a:tblPr>
                <a:tableStyleId>{35758FB7-9AC5-4552-8A53-C91805E547FA}</a:tableStyleId>
              </a:tblPr>
              <a:tblGrid>
                <a:gridCol w="4419599"/>
                <a:gridCol w="4267201"/>
              </a:tblGrid>
              <a:tr h="370665">
                <a:tc>
                  <a:txBody>
                    <a:bodyPr/>
                    <a:lstStyle/>
                    <a:p>
                      <a:pPr marL="0" marR="0" algn="ctr">
                        <a:spcBef>
                          <a:spcPts val="0"/>
                        </a:spcBef>
                        <a:spcAft>
                          <a:spcPts val="0"/>
                        </a:spcAft>
                      </a:pPr>
                      <a:r>
                        <a:rPr lang="en-US" sz="2000" b="1" dirty="0">
                          <a:solidFill>
                            <a:srgbClr val="C00000"/>
                          </a:solidFill>
                          <a:latin typeface="Verdana" pitchFamily="34" charset="0"/>
                          <a:ea typeface="Verdana" pitchFamily="34" charset="0"/>
                          <a:cs typeface="Verdana" pitchFamily="34" charset="0"/>
                        </a:rPr>
                        <a:t>Use of RFID</a:t>
                      </a:r>
                    </a:p>
                  </a:txBody>
                  <a:tcPr marL="68580" marR="68580" marT="0" marB="0" anchor="b"/>
                </a:tc>
                <a:tc>
                  <a:txBody>
                    <a:bodyPr/>
                    <a:lstStyle/>
                    <a:p>
                      <a:pPr marL="0" marR="0" algn="ctr">
                        <a:spcBef>
                          <a:spcPts val="0"/>
                        </a:spcBef>
                        <a:spcAft>
                          <a:spcPts val="0"/>
                        </a:spcAft>
                      </a:pPr>
                      <a:r>
                        <a:rPr lang="en-US" sz="2000" b="1" dirty="0">
                          <a:solidFill>
                            <a:srgbClr val="C00000"/>
                          </a:solidFill>
                          <a:latin typeface="Verdana" pitchFamily="34" charset="0"/>
                          <a:ea typeface="Verdana" pitchFamily="34" charset="0"/>
                          <a:cs typeface="Verdana" pitchFamily="34" charset="0"/>
                        </a:rPr>
                        <a:t>No. of users</a:t>
                      </a:r>
                    </a:p>
                  </a:txBody>
                  <a:tcPr marL="68580" marR="68580" marT="0" marB="0" anchor="b"/>
                </a:tc>
              </a:tr>
              <a:tr h="333599">
                <a:tc>
                  <a:txBody>
                    <a:bodyPr/>
                    <a:lstStyle/>
                    <a:p>
                      <a:pPr marL="0" marR="0">
                        <a:spcBef>
                          <a:spcPts val="0"/>
                        </a:spcBef>
                        <a:spcAft>
                          <a:spcPts val="0"/>
                        </a:spcAft>
                      </a:pPr>
                      <a:r>
                        <a:rPr lang="en-US" sz="1800" dirty="0">
                          <a:solidFill>
                            <a:srgbClr val="002060"/>
                          </a:solidFill>
                          <a:latin typeface="Verdana" pitchFamily="34" charset="0"/>
                          <a:ea typeface="Verdana" pitchFamily="34" charset="0"/>
                          <a:cs typeface="Verdana" pitchFamily="34" charset="0"/>
                        </a:rPr>
                        <a:t>Issue-Return</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34</a:t>
                      </a:r>
                    </a:p>
                  </a:txBody>
                  <a:tcPr marL="68580" marR="68580" marT="0" marB="0" anchor="b"/>
                </a:tc>
              </a:tr>
              <a:tr h="333599">
                <a:tc>
                  <a:txBody>
                    <a:bodyPr/>
                    <a:lstStyle/>
                    <a:p>
                      <a:pPr marL="0" marR="0">
                        <a:spcBef>
                          <a:spcPts val="0"/>
                        </a:spcBef>
                        <a:spcAft>
                          <a:spcPts val="0"/>
                        </a:spcAft>
                      </a:pPr>
                      <a:r>
                        <a:rPr lang="en-US" sz="1800" dirty="0">
                          <a:solidFill>
                            <a:srgbClr val="002060"/>
                          </a:solidFill>
                          <a:latin typeface="Verdana" pitchFamily="34" charset="0"/>
                          <a:ea typeface="Verdana" pitchFamily="34" charset="0"/>
                          <a:cs typeface="Verdana" pitchFamily="34" charset="0"/>
                        </a:rPr>
                        <a:t>Security</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23</a:t>
                      </a:r>
                    </a:p>
                  </a:txBody>
                  <a:tcPr marL="68580" marR="68580" marT="0" marB="0" anchor="b"/>
                </a:tc>
              </a:tr>
              <a:tr h="333599">
                <a:tc>
                  <a:txBody>
                    <a:bodyPr/>
                    <a:lstStyle/>
                    <a:p>
                      <a:pPr marL="0" marR="0">
                        <a:spcBef>
                          <a:spcPts val="0"/>
                        </a:spcBef>
                        <a:spcAft>
                          <a:spcPts val="0"/>
                        </a:spcAft>
                      </a:pPr>
                      <a:r>
                        <a:rPr lang="en-US" sz="1800" dirty="0">
                          <a:solidFill>
                            <a:srgbClr val="002060"/>
                          </a:solidFill>
                          <a:latin typeface="Verdana" pitchFamily="34" charset="0"/>
                          <a:ea typeface="Verdana" pitchFamily="34" charset="0"/>
                          <a:cs typeface="Verdana" pitchFamily="34" charset="0"/>
                        </a:rPr>
                        <a:t>Stock verification</a:t>
                      </a:r>
                    </a:p>
                  </a:txBody>
                  <a:tcPr marL="68580" marR="68580" marT="0" marB="0" anchor="b"/>
                </a:tc>
                <a:tc>
                  <a:txBody>
                    <a:bodyPr/>
                    <a:lstStyle/>
                    <a:p>
                      <a:pPr marL="0" marR="0" algn="r">
                        <a:spcBef>
                          <a:spcPts val="0"/>
                        </a:spcBef>
                        <a:spcAft>
                          <a:spcPts val="0"/>
                        </a:spcAft>
                      </a:pPr>
                      <a:r>
                        <a:rPr lang="en-US" sz="1800" dirty="0">
                          <a:solidFill>
                            <a:srgbClr val="002060"/>
                          </a:solidFill>
                          <a:latin typeface="Verdana" pitchFamily="34" charset="0"/>
                          <a:ea typeface="Verdana" pitchFamily="34" charset="0"/>
                          <a:cs typeface="Verdana" pitchFamily="34" charset="0"/>
                        </a:rPr>
                        <a:t>12</a:t>
                      </a:r>
                    </a:p>
                  </a:txBody>
                  <a:tcPr marL="68580" marR="68580" marT="0" marB="0" anchor="b"/>
                </a:tc>
              </a:tr>
              <a:tr h="333599">
                <a:tc>
                  <a:txBody>
                    <a:bodyPr/>
                    <a:lstStyle/>
                    <a:p>
                      <a:pPr marL="0" marR="0">
                        <a:spcBef>
                          <a:spcPts val="0"/>
                        </a:spcBef>
                        <a:spcAft>
                          <a:spcPts val="0"/>
                        </a:spcAft>
                      </a:pPr>
                      <a:r>
                        <a:rPr lang="en-US" sz="1800">
                          <a:solidFill>
                            <a:srgbClr val="002060"/>
                          </a:solidFill>
                          <a:latin typeface="Verdana" pitchFamily="34" charset="0"/>
                          <a:ea typeface="Verdana" pitchFamily="34" charset="0"/>
                          <a:cs typeface="Verdana" pitchFamily="34" charset="0"/>
                        </a:rPr>
                        <a:t>Other</a:t>
                      </a:r>
                    </a:p>
                  </a:txBody>
                  <a:tcPr marL="68580" marR="68580" marT="0" marB="0" anchor="b"/>
                </a:tc>
                <a:tc>
                  <a:txBody>
                    <a:bodyPr/>
                    <a:lstStyle/>
                    <a:p>
                      <a:pPr marL="0" marR="0" algn="r">
                        <a:spcBef>
                          <a:spcPts val="0"/>
                        </a:spcBef>
                        <a:spcAft>
                          <a:spcPts val="0"/>
                        </a:spcAft>
                      </a:pPr>
                      <a:r>
                        <a:rPr lang="en-US" sz="1800" dirty="0">
                          <a:solidFill>
                            <a:srgbClr val="002060"/>
                          </a:solidFill>
                          <a:latin typeface="Verdana" pitchFamily="34" charset="0"/>
                          <a:ea typeface="Verdana" pitchFamily="34" charset="0"/>
                          <a:cs typeface="Verdana" pitchFamily="34" charset="0"/>
                        </a:rPr>
                        <a:t>1</a:t>
                      </a:r>
                    </a:p>
                  </a:txBody>
                  <a:tcPr marL="68580" marR="68580" marT="0" marB="0" anchor="b"/>
                </a:tc>
              </a:tr>
              <a:tr h="333599">
                <a:tc>
                  <a:txBody>
                    <a:bodyPr/>
                    <a:lstStyle/>
                    <a:p>
                      <a:pPr marL="0" marR="0">
                        <a:spcBef>
                          <a:spcPts val="0"/>
                        </a:spcBef>
                        <a:spcAft>
                          <a:spcPts val="0"/>
                        </a:spcAft>
                      </a:pPr>
                      <a:r>
                        <a:rPr lang="en-US" sz="1800" dirty="0">
                          <a:solidFill>
                            <a:srgbClr val="002060"/>
                          </a:solidFill>
                          <a:latin typeface="Verdana" pitchFamily="34" charset="0"/>
                          <a:ea typeface="Verdana" pitchFamily="34" charset="0"/>
                          <a:cs typeface="Verdana" pitchFamily="34" charset="0"/>
                        </a:rPr>
                        <a:t>No</a:t>
                      </a:r>
                    </a:p>
                  </a:txBody>
                  <a:tcPr marL="68580" marR="68580" marT="0" marB="0" anchor="b"/>
                </a:tc>
                <a:tc>
                  <a:txBody>
                    <a:bodyPr/>
                    <a:lstStyle/>
                    <a:p>
                      <a:pPr marL="0" marR="0" algn="r">
                        <a:spcBef>
                          <a:spcPts val="0"/>
                        </a:spcBef>
                        <a:spcAft>
                          <a:spcPts val="0"/>
                        </a:spcAft>
                      </a:pPr>
                      <a:r>
                        <a:rPr lang="en-US" sz="1800" dirty="0">
                          <a:solidFill>
                            <a:srgbClr val="002060"/>
                          </a:solidFill>
                          <a:latin typeface="Verdana" pitchFamily="34" charset="0"/>
                          <a:ea typeface="Verdana" pitchFamily="34" charset="0"/>
                          <a:cs typeface="Verdana" pitchFamily="34" charset="0"/>
                        </a:rPr>
                        <a:t>9</a:t>
                      </a:r>
                    </a:p>
                  </a:txBody>
                  <a:tcPr marL="68580" marR="68580" marT="0" marB="0" anchor="b"/>
                </a:tc>
              </a:tr>
            </a:tbl>
          </a:graphicData>
        </a:graphic>
      </p:graphicFrame>
      <p:sp>
        <p:nvSpPr>
          <p:cNvPr id="7" name="Rectangle 6"/>
          <p:cNvSpPr/>
          <p:nvPr/>
        </p:nvSpPr>
        <p:spPr>
          <a:xfrm>
            <a:off x="1981200" y="1447800"/>
            <a:ext cx="4903907" cy="584775"/>
          </a:xfrm>
          <a:prstGeom prst="rect">
            <a:avLst/>
          </a:prstGeom>
        </p:spPr>
        <p:txBody>
          <a:bodyPr wrap="none">
            <a:spAutoFit/>
          </a:bodyPr>
          <a:lstStyle/>
          <a:p>
            <a:r>
              <a:rPr lang="en-US" sz="3200" b="1" dirty="0">
                <a:solidFill>
                  <a:srgbClr val="C00000"/>
                </a:solidFill>
                <a:latin typeface="Verdana" pitchFamily="34" charset="0"/>
                <a:ea typeface="Verdana" pitchFamily="34" charset="0"/>
                <a:cs typeface="Verdana" pitchFamily="34" charset="0"/>
              </a:rPr>
              <a:t>Table 6. Use of RFID</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85499071"/>
              </p:ext>
            </p:extLst>
          </p:nvPr>
        </p:nvGraphicFramePr>
        <p:xfrm>
          <a:off x="228600" y="2819400"/>
          <a:ext cx="8763000" cy="1981200"/>
        </p:xfrm>
        <a:graphic>
          <a:graphicData uri="http://schemas.openxmlformats.org/drawingml/2006/table">
            <a:tbl>
              <a:tblPr>
                <a:tableStyleId>{69CF1AB2-1976-4502-BF36-3FF5EA218861}</a:tableStyleId>
              </a:tblPr>
              <a:tblGrid>
                <a:gridCol w="2921000"/>
                <a:gridCol w="2921000"/>
                <a:gridCol w="2921000"/>
              </a:tblGrid>
              <a:tr h="707572">
                <a:tc>
                  <a:txBody>
                    <a:bodyPr/>
                    <a:lstStyle/>
                    <a:p>
                      <a:pPr marL="0" marR="0" algn="ctr">
                        <a:spcBef>
                          <a:spcPts val="0"/>
                        </a:spcBef>
                        <a:spcAft>
                          <a:spcPts val="0"/>
                        </a:spcAft>
                      </a:pPr>
                      <a:r>
                        <a:rPr lang="en-US" sz="2000" b="1" dirty="0">
                          <a:solidFill>
                            <a:srgbClr val="C00000"/>
                          </a:solidFill>
                          <a:latin typeface="Verdana" pitchFamily="34" charset="0"/>
                          <a:ea typeface="Verdana" pitchFamily="34" charset="0"/>
                          <a:cs typeface="Verdana" pitchFamily="34" charset="0"/>
                        </a:rPr>
                        <a:t>Response</a:t>
                      </a:r>
                    </a:p>
                  </a:txBody>
                  <a:tcPr marL="68580" marR="68580" marT="0" marB="0" anchor="ctr"/>
                </a:tc>
                <a:tc>
                  <a:txBody>
                    <a:bodyPr/>
                    <a:lstStyle/>
                    <a:p>
                      <a:pPr marL="0" marR="0" algn="ctr">
                        <a:spcBef>
                          <a:spcPts val="0"/>
                        </a:spcBef>
                        <a:spcAft>
                          <a:spcPts val="0"/>
                        </a:spcAft>
                      </a:pPr>
                      <a:r>
                        <a:rPr lang="en-US" sz="2000" b="1" dirty="0">
                          <a:solidFill>
                            <a:srgbClr val="C00000"/>
                          </a:solidFill>
                          <a:latin typeface="Verdana" pitchFamily="34" charset="0"/>
                          <a:ea typeface="Verdana" pitchFamily="34" charset="0"/>
                          <a:cs typeface="Verdana" pitchFamily="34" charset="0"/>
                        </a:rPr>
                        <a:t>No. of users</a:t>
                      </a:r>
                    </a:p>
                  </a:txBody>
                  <a:tcPr marL="68580" marR="68580" marT="0" marB="0" anchor="ctr"/>
                </a:tc>
                <a:tc>
                  <a:txBody>
                    <a:bodyPr/>
                    <a:lstStyle/>
                    <a:p>
                      <a:pPr marL="0" marR="0" algn="ctr">
                        <a:spcBef>
                          <a:spcPts val="0"/>
                        </a:spcBef>
                        <a:spcAft>
                          <a:spcPts val="0"/>
                        </a:spcAft>
                      </a:pPr>
                      <a:r>
                        <a:rPr lang="en-US" sz="2000" b="1" dirty="0">
                          <a:solidFill>
                            <a:srgbClr val="C00000"/>
                          </a:solidFill>
                          <a:latin typeface="Verdana" pitchFamily="34" charset="0"/>
                          <a:ea typeface="Verdana" pitchFamily="34" charset="0"/>
                          <a:cs typeface="Verdana" pitchFamily="34" charset="0"/>
                        </a:rPr>
                        <a:t>Percentage (%)</a:t>
                      </a:r>
                    </a:p>
                  </a:txBody>
                  <a:tcPr marL="68580" marR="68580" marT="0" marB="0" anchor="ctr"/>
                </a:tc>
              </a:tr>
              <a:tr h="318407">
                <a:tc>
                  <a:txBody>
                    <a:bodyPr/>
                    <a:lstStyle/>
                    <a:p>
                      <a:pPr marL="0" marR="0">
                        <a:spcBef>
                          <a:spcPts val="0"/>
                        </a:spcBef>
                        <a:spcAft>
                          <a:spcPts val="0"/>
                        </a:spcAft>
                      </a:pPr>
                      <a:r>
                        <a:rPr lang="en-US" sz="1800">
                          <a:solidFill>
                            <a:srgbClr val="002060"/>
                          </a:solidFill>
                          <a:latin typeface="Verdana" pitchFamily="34" charset="0"/>
                          <a:ea typeface="Verdana" pitchFamily="34" charset="0"/>
                          <a:cs typeface="Verdana" pitchFamily="34" charset="0"/>
                        </a:rPr>
                        <a:t>Yes</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34</a:t>
                      </a:r>
                    </a:p>
                  </a:txBody>
                  <a:tcPr marL="68580" marR="68580" marT="0" marB="0" anchor="b"/>
                </a:tc>
                <a:tc>
                  <a:txBody>
                    <a:bodyPr/>
                    <a:lstStyle/>
                    <a:p>
                      <a:pPr marL="0" marR="0" algn="r">
                        <a:spcBef>
                          <a:spcPts val="0"/>
                        </a:spcBef>
                        <a:spcAft>
                          <a:spcPts val="0"/>
                        </a:spcAft>
                      </a:pPr>
                      <a:r>
                        <a:rPr lang="en-US" sz="1800" dirty="0">
                          <a:solidFill>
                            <a:srgbClr val="002060"/>
                          </a:solidFill>
                          <a:latin typeface="Verdana" pitchFamily="34" charset="0"/>
                          <a:ea typeface="Verdana" pitchFamily="34" charset="0"/>
                          <a:cs typeface="Verdana" pitchFamily="34" charset="0"/>
                        </a:rPr>
                        <a:t>68.00</a:t>
                      </a:r>
                    </a:p>
                  </a:txBody>
                  <a:tcPr marL="68580" marR="68580" marT="0" marB="0" anchor="b"/>
                </a:tc>
              </a:tr>
              <a:tr h="318407">
                <a:tc>
                  <a:txBody>
                    <a:bodyPr/>
                    <a:lstStyle/>
                    <a:p>
                      <a:pPr marL="0" marR="0">
                        <a:spcBef>
                          <a:spcPts val="0"/>
                        </a:spcBef>
                        <a:spcAft>
                          <a:spcPts val="0"/>
                        </a:spcAft>
                      </a:pPr>
                      <a:r>
                        <a:rPr lang="en-US" sz="1800">
                          <a:solidFill>
                            <a:srgbClr val="002060"/>
                          </a:solidFill>
                          <a:latin typeface="Verdana" pitchFamily="34" charset="0"/>
                          <a:ea typeface="Verdana" pitchFamily="34" charset="0"/>
                          <a:cs typeface="Verdana" pitchFamily="34" charset="0"/>
                        </a:rPr>
                        <a:t>No</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15</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30.00</a:t>
                      </a:r>
                    </a:p>
                  </a:txBody>
                  <a:tcPr marL="68580" marR="68580" marT="0" marB="0" anchor="b"/>
                </a:tc>
              </a:tr>
              <a:tr h="318407">
                <a:tc>
                  <a:txBody>
                    <a:bodyPr/>
                    <a:lstStyle/>
                    <a:p>
                      <a:pPr marL="0" marR="0">
                        <a:spcBef>
                          <a:spcPts val="0"/>
                        </a:spcBef>
                        <a:spcAft>
                          <a:spcPts val="0"/>
                        </a:spcAft>
                      </a:pPr>
                      <a:r>
                        <a:rPr lang="en-US" sz="1800">
                          <a:solidFill>
                            <a:srgbClr val="002060"/>
                          </a:solidFill>
                          <a:latin typeface="Verdana" pitchFamily="34" charset="0"/>
                          <a:ea typeface="Verdana" pitchFamily="34" charset="0"/>
                          <a:cs typeface="Verdana" pitchFamily="34" charset="0"/>
                        </a:rPr>
                        <a:t>No response</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1</a:t>
                      </a: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2.00</a:t>
                      </a:r>
                    </a:p>
                  </a:txBody>
                  <a:tcPr marL="68580" marR="68580" marT="0" marB="0" anchor="b"/>
                </a:tc>
              </a:tr>
              <a:tr h="318407">
                <a:tc>
                  <a:txBody>
                    <a:bodyPr/>
                    <a:lstStyle/>
                    <a:p>
                      <a:pPr marL="0" marR="0">
                        <a:spcBef>
                          <a:spcPts val="0"/>
                        </a:spcBef>
                        <a:spcAft>
                          <a:spcPts val="0"/>
                        </a:spcAft>
                      </a:pPr>
                      <a:r>
                        <a:rPr lang="en-US" sz="1800">
                          <a:solidFill>
                            <a:srgbClr val="002060"/>
                          </a:solidFill>
                          <a:latin typeface="Verdana" pitchFamily="34" charset="0"/>
                          <a:ea typeface="Verdana" pitchFamily="34" charset="0"/>
                          <a:cs typeface="Verdana" pitchFamily="34" charset="0"/>
                        </a:rPr>
                        <a:t>Total</a:t>
                      </a:r>
                    </a:p>
                  </a:txBody>
                  <a:tcPr marL="68580" marR="68580" marT="0" marB="0" anchor="b"/>
                </a:tc>
                <a:tc>
                  <a:txBody>
                    <a:bodyPr/>
                    <a:lstStyle/>
                    <a:p>
                      <a:pPr marL="0" marR="0" algn="r">
                        <a:spcBef>
                          <a:spcPts val="0"/>
                        </a:spcBef>
                        <a:spcAft>
                          <a:spcPts val="0"/>
                        </a:spcAft>
                      </a:pPr>
                      <a:r>
                        <a:rPr lang="en-US" sz="1800" dirty="0">
                          <a:solidFill>
                            <a:srgbClr val="002060"/>
                          </a:solidFill>
                          <a:latin typeface="Verdana" pitchFamily="34" charset="0"/>
                          <a:ea typeface="Verdana" pitchFamily="34" charset="0"/>
                          <a:cs typeface="Verdana" pitchFamily="34" charset="0"/>
                        </a:rPr>
                        <a:t>50</a:t>
                      </a:r>
                    </a:p>
                  </a:txBody>
                  <a:tcPr marL="68580" marR="68580" marT="0" marB="0" anchor="b"/>
                </a:tc>
                <a:tc>
                  <a:txBody>
                    <a:bodyPr/>
                    <a:lstStyle/>
                    <a:p>
                      <a:pPr marL="0" marR="0" algn="r">
                        <a:spcBef>
                          <a:spcPts val="0"/>
                        </a:spcBef>
                        <a:spcAft>
                          <a:spcPts val="0"/>
                        </a:spcAft>
                      </a:pPr>
                      <a:r>
                        <a:rPr lang="en-US" sz="1800" dirty="0">
                          <a:solidFill>
                            <a:srgbClr val="002060"/>
                          </a:solidFill>
                          <a:latin typeface="Verdana" pitchFamily="34" charset="0"/>
                          <a:ea typeface="Verdana" pitchFamily="34" charset="0"/>
                          <a:cs typeface="Verdana" pitchFamily="34" charset="0"/>
                        </a:rPr>
                        <a:t>100.00</a:t>
                      </a:r>
                    </a:p>
                  </a:txBody>
                  <a:tcPr marL="68580" marR="68580" marT="0" marB="0" anchor="b"/>
                </a:tc>
              </a:tr>
            </a:tbl>
          </a:graphicData>
        </a:graphic>
      </p:graphicFrame>
      <p:sp>
        <p:nvSpPr>
          <p:cNvPr id="137217" name="Rectangle 1"/>
          <p:cNvSpPr>
            <a:spLocks noChangeArrowheads="1"/>
          </p:cNvSpPr>
          <p:nvPr/>
        </p:nvSpPr>
        <p:spPr bwMode="auto">
          <a:xfrm>
            <a:off x="228600" y="1830288"/>
            <a:ext cx="868680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00000"/>
                </a:solidFill>
                <a:effectLst/>
                <a:latin typeface="Verdana" pitchFamily="34" charset="0"/>
                <a:ea typeface="Verdana" pitchFamily="34" charset="0"/>
                <a:cs typeface="Verdana" pitchFamily="34" charset="0"/>
              </a:rPr>
              <a:t>Table 7. Awareness of Issue-Return through Smart Card</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92116900"/>
              </p:ext>
            </p:extLst>
          </p:nvPr>
        </p:nvGraphicFramePr>
        <p:xfrm>
          <a:off x="152400" y="2819400"/>
          <a:ext cx="8839200" cy="2362199"/>
        </p:xfrm>
        <a:graphic>
          <a:graphicData uri="http://schemas.openxmlformats.org/drawingml/2006/table">
            <a:tbl>
              <a:tblPr>
                <a:tableStyleId>{16D9F66E-5EB9-4882-86FB-DCBF35E3C3E4}</a:tableStyleId>
              </a:tblPr>
              <a:tblGrid>
                <a:gridCol w="2946400"/>
                <a:gridCol w="2946400"/>
                <a:gridCol w="2946400"/>
              </a:tblGrid>
              <a:tr h="843643">
                <a:tc>
                  <a:txBody>
                    <a:bodyPr/>
                    <a:lstStyle/>
                    <a:p>
                      <a:pPr marL="0" marR="0" algn="ctr">
                        <a:spcBef>
                          <a:spcPts val="0"/>
                        </a:spcBef>
                        <a:spcAft>
                          <a:spcPts val="0"/>
                        </a:spcAft>
                      </a:pPr>
                      <a:r>
                        <a:rPr lang="en-IN" sz="2000" b="1" dirty="0">
                          <a:solidFill>
                            <a:srgbClr val="C00000"/>
                          </a:solidFill>
                          <a:latin typeface="Verdana" pitchFamily="34" charset="0"/>
                          <a:ea typeface="Verdana" pitchFamily="34" charset="0"/>
                          <a:cs typeface="Verdana" pitchFamily="34" charset="0"/>
                        </a:rPr>
                        <a:t>Response</a:t>
                      </a:r>
                      <a:endParaRPr lang="en-US" sz="2000" b="1" dirty="0">
                        <a:solidFill>
                          <a:srgbClr val="C00000"/>
                        </a:solidFill>
                        <a:latin typeface="Verdana" pitchFamily="34" charset="0"/>
                        <a:ea typeface="Verdana" pitchFamily="34" charset="0"/>
                        <a:cs typeface="Verdana" pitchFamily="34" charset="0"/>
                      </a:endParaRPr>
                    </a:p>
                  </a:txBody>
                  <a:tcPr marL="68580" marR="68580" marT="0" marB="0" anchor="ctr"/>
                </a:tc>
                <a:tc>
                  <a:txBody>
                    <a:bodyPr/>
                    <a:lstStyle/>
                    <a:p>
                      <a:pPr marL="0" marR="0" algn="ctr">
                        <a:spcBef>
                          <a:spcPts val="0"/>
                        </a:spcBef>
                        <a:spcAft>
                          <a:spcPts val="0"/>
                        </a:spcAft>
                      </a:pPr>
                      <a:r>
                        <a:rPr lang="en-IN" sz="2000" b="1" dirty="0">
                          <a:solidFill>
                            <a:srgbClr val="C00000"/>
                          </a:solidFill>
                          <a:latin typeface="Verdana" pitchFamily="34" charset="0"/>
                          <a:ea typeface="Verdana" pitchFamily="34" charset="0"/>
                          <a:cs typeface="Verdana" pitchFamily="34" charset="0"/>
                        </a:rPr>
                        <a:t>No. of users</a:t>
                      </a:r>
                      <a:endParaRPr lang="en-US" sz="2000" b="1" dirty="0">
                        <a:solidFill>
                          <a:srgbClr val="C00000"/>
                        </a:solidFill>
                        <a:latin typeface="Verdana" pitchFamily="34" charset="0"/>
                        <a:ea typeface="Verdana" pitchFamily="34" charset="0"/>
                        <a:cs typeface="Verdana" pitchFamily="34" charset="0"/>
                      </a:endParaRPr>
                    </a:p>
                  </a:txBody>
                  <a:tcPr marL="68580" marR="68580" marT="0" marB="0" anchor="ctr"/>
                </a:tc>
                <a:tc>
                  <a:txBody>
                    <a:bodyPr/>
                    <a:lstStyle/>
                    <a:p>
                      <a:pPr marL="0" marR="0" algn="ctr">
                        <a:spcBef>
                          <a:spcPts val="0"/>
                        </a:spcBef>
                        <a:spcAft>
                          <a:spcPts val="0"/>
                        </a:spcAft>
                      </a:pPr>
                      <a:r>
                        <a:rPr lang="en-US" sz="2000" b="1" dirty="0">
                          <a:solidFill>
                            <a:srgbClr val="C00000"/>
                          </a:solidFill>
                          <a:latin typeface="Verdana" pitchFamily="34" charset="0"/>
                          <a:ea typeface="Verdana" pitchFamily="34" charset="0"/>
                          <a:cs typeface="Verdana" pitchFamily="34" charset="0"/>
                        </a:rPr>
                        <a:t>Percentage (%)</a:t>
                      </a:r>
                    </a:p>
                  </a:txBody>
                  <a:tcPr marL="68580" marR="68580" marT="0" marB="0" anchor="ctr"/>
                </a:tc>
              </a:tr>
              <a:tr h="379639">
                <a:tc>
                  <a:txBody>
                    <a:bodyPr/>
                    <a:lstStyle/>
                    <a:p>
                      <a:pPr marL="0" marR="0" algn="l">
                        <a:spcBef>
                          <a:spcPts val="0"/>
                        </a:spcBef>
                        <a:spcAft>
                          <a:spcPts val="0"/>
                        </a:spcAft>
                      </a:pPr>
                      <a:r>
                        <a:rPr lang="en-IN" sz="1800" dirty="0">
                          <a:solidFill>
                            <a:srgbClr val="002060"/>
                          </a:solidFill>
                          <a:latin typeface="Verdana" pitchFamily="34" charset="0"/>
                          <a:ea typeface="Verdana" pitchFamily="34" charset="0"/>
                          <a:cs typeface="Verdana" pitchFamily="34" charset="0"/>
                        </a:rPr>
                        <a:t>Yes</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47</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94.00</a:t>
                      </a:r>
                    </a:p>
                  </a:txBody>
                  <a:tcPr marL="68580" marR="68580" marT="0" marB="0" anchor="b"/>
                </a:tc>
              </a:tr>
              <a:tr h="379639">
                <a:tc>
                  <a:txBody>
                    <a:bodyPr/>
                    <a:lstStyle/>
                    <a:p>
                      <a:pPr marL="0" marR="0" algn="l">
                        <a:spcBef>
                          <a:spcPts val="0"/>
                        </a:spcBef>
                        <a:spcAft>
                          <a:spcPts val="0"/>
                        </a:spcAft>
                      </a:pPr>
                      <a:r>
                        <a:rPr lang="en-IN" sz="1800" dirty="0">
                          <a:solidFill>
                            <a:srgbClr val="002060"/>
                          </a:solidFill>
                          <a:latin typeface="Verdana" pitchFamily="34" charset="0"/>
                          <a:ea typeface="Verdana" pitchFamily="34" charset="0"/>
                          <a:cs typeface="Verdana" pitchFamily="34" charset="0"/>
                        </a:rPr>
                        <a:t>No</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1</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2.00</a:t>
                      </a:r>
                    </a:p>
                  </a:txBody>
                  <a:tcPr marL="68580" marR="68580" marT="0" marB="0" anchor="b"/>
                </a:tc>
              </a:tr>
              <a:tr h="379639">
                <a:tc>
                  <a:txBody>
                    <a:bodyPr/>
                    <a:lstStyle/>
                    <a:p>
                      <a:pPr marL="0" marR="0" algn="l">
                        <a:spcBef>
                          <a:spcPts val="0"/>
                        </a:spcBef>
                        <a:spcAft>
                          <a:spcPts val="0"/>
                        </a:spcAft>
                      </a:pPr>
                      <a:r>
                        <a:rPr lang="en-IN" sz="1800">
                          <a:solidFill>
                            <a:srgbClr val="002060"/>
                          </a:solidFill>
                          <a:latin typeface="Verdana" pitchFamily="34" charset="0"/>
                          <a:ea typeface="Verdana" pitchFamily="34" charset="0"/>
                          <a:cs typeface="Verdana" pitchFamily="34" charset="0"/>
                        </a:rPr>
                        <a:t>No response</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2</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US" sz="1800">
                          <a:solidFill>
                            <a:srgbClr val="002060"/>
                          </a:solidFill>
                          <a:latin typeface="Verdana" pitchFamily="34" charset="0"/>
                          <a:ea typeface="Verdana" pitchFamily="34" charset="0"/>
                          <a:cs typeface="Verdana" pitchFamily="34" charset="0"/>
                        </a:rPr>
                        <a:t>4.00</a:t>
                      </a:r>
                    </a:p>
                  </a:txBody>
                  <a:tcPr marL="68580" marR="68580" marT="0" marB="0" anchor="b"/>
                </a:tc>
              </a:tr>
              <a:tr h="379639">
                <a:tc>
                  <a:txBody>
                    <a:bodyPr/>
                    <a:lstStyle/>
                    <a:p>
                      <a:pPr marL="0" marR="0" algn="l">
                        <a:spcBef>
                          <a:spcPts val="0"/>
                        </a:spcBef>
                        <a:spcAft>
                          <a:spcPts val="0"/>
                        </a:spcAft>
                      </a:pPr>
                      <a:r>
                        <a:rPr lang="en-IN" sz="1800" dirty="0">
                          <a:solidFill>
                            <a:srgbClr val="002060"/>
                          </a:solidFill>
                          <a:latin typeface="Verdana" pitchFamily="34" charset="0"/>
                          <a:ea typeface="Verdana" pitchFamily="34" charset="0"/>
                          <a:cs typeface="Verdana" pitchFamily="34" charset="0"/>
                        </a:rPr>
                        <a:t>Total</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50</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US" sz="1800" dirty="0">
                          <a:solidFill>
                            <a:srgbClr val="002060"/>
                          </a:solidFill>
                          <a:latin typeface="Verdana" pitchFamily="34" charset="0"/>
                          <a:ea typeface="Verdana" pitchFamily="34" charset="0"/>
                          <a:cs typeface="Verdana" pitchFamily="34" charset="0"/>
                        </a:rPr>
                        <a:t>100.00</a:t>
                      </a:r>
                    </a:p>
                  </a:txBody>
                  <a:tcPr marL="68580" marR="68580" marT="0" marB="0" anchor="b"/>
                </a:tc>
              </a:tr>
            </a:tbl>
          </a:graphicData>
        </a:graphic>
      </p:graphicFrame>
      <p:sp>
        <p:nvSpPr>
          <p:cNvPr id="139265" name="Rectangle 1"/>
          <p:cNvSpPr>
            <a:spLocks noChangeArrowheads="1"/>
          </p:cNvSpPr>
          <p:nvPr/>
        </p:nvSpPr>
        <p:spPr bwMode="auto">
          <a:xfrm>
            <a:off x="152400" y="1728028"/>
            <a:ext cx="8763000"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600" b="1" dirty="0">
                <a:solidFill>
                  <a:srgbClr val="C00000"/>
                </a:solidFill>
                <a:latin typeface="Verdana" pitchFamily="34" charset="0"/>
                <a:ea typeface="Verdana" pitchFamily="34" charset="0"/>
                <a:cs typeface="Verdana" pitchFamily="34" charset="0"/>
              </a:rPr>
              <a:t>Table 8. Use of drop-box for return of books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28600" y="1524000"/>
          <a:ext cx="8763000" cy="4480560"/>
        </p:xfrm>
        <a:graphic>
          <a:graphicData uri="http://schemas.openxmlformats.org/drawingml/2006/table">
            <a:tbl>
              <a:tblPr/>
              <a:tblGrid>
                <a:gridCol w="1689311"/>
                <a:gridCol w="863020"/>
                <a:gridCol w="1361242"/>
                <a:gridCol w="3117095"/>
                <a:gridCol w="1732332"/>
              </a:tblGrid>
              <a:tr h="379095">
                <a:tc>
                  <a:txBody>
                    <a:bodyPr/>
                    <a:lstStyle/>
                    <a:p>
                      <a:pPr marL="0" marR="0" algn="ctr">
                        <a:spcBef>
                          <a:spcPts val="0"/>
                        </a:spcBef>
                        <a:spcAft>
                          <a:spcPts val="0"/>
                        </a:spcAft>
                      </a:pPr>
                      <a:r>
                        <a:rPr lang="en-US" sz="1400" b="1" dirty="0">
                          <a:solidFill>
                            <a:srgbClr val="C00000"/>
                          </a:solidFill>
                          <a:latin typeface="Verdana" pitchFamily="34" charset="0"/>
                          <a:ea typeface="Verdana" pitchFamily="34" charset="0"/>
                          <a:cs typeface="Verdana" pitchFamily="34" charset="0"/>
                        </a:rPr>
                        <a:t>Method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400" b="1" dirty="0">
                          <a:solidFill>
                            <a:srgbClr val="C00000"/>
                          </a:solidFill>
                          <a:latin typeface="Verdana" pitchFamily="34" charset="0"/>
                          <a:ea typeface="Verdana" pitchFamily="34" charset="0"/>
                          <a:cs typeface="Verdana" pitchFamily="34" charset="0"/>
                        </a:rPr>
                        <a:t>No. of users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400" b="1" dirty="0">
                          <a:solidFill>
                            <a:srgbClr val="C00000"/>
                          </a:solidFill>
                          <a:latin typeface="Verdana" pitchFamily="34" charset="0"/>
                          <a:ea typeface="Verdana" pitchFamily="34" charset="0"/>
                          <a:cs typeface="Verdana" pitchFamily="34" charset="0"/>
                        </a:rPr>
                        <a:t>Percentage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400" b="1" dirty="0">
                          <a:solidFill>
                            <a:srgbClr val="C00000"/>
                          </a:solidFill>
                          <a:latin typeface="Verdana" pitchFamily="34" charset="0"/>
                          <a:ea typeface="Verdana" pitchFamily="34" charset="0"/>
                          <a:cs typeface="Verdana" pitchFamily="34" charset="0"/>
                        </a:rPr>
                        <a:t>Reasons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400" b="1" dirty="0">
                          <a:solidFill>
                            <a:srgbClr val="C00000"/>
                          </a:solidFill>
                          <a:latin typeface="Verdana" pitchFamily="34" charset="0"/>
                          <a:ea typeface="Verdana" pitchFamily="34" charset="0"/>
                          <a:cs typeface="Verdana" pitchFamily="34" charset="0"/>
                        </a:rPr>
                        <a:t>No. of users who mentioned reason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0" marR="0">
                        <a:spcBef>
                          <a:spcPts val="0"/>
                        </a:spcBef>
                        <a:spcAft>
                          <a:spcPts val="0"/>
                        </a:spcAft>
                      </a:pPr>
                      <a:r>
                        <a:rPr lang="en-US" sz="1400">
                          <a:solidFill>
                            <a:srgbClr val="002060"/>
                          </a:solidFill>
                          <a:latin typeface="Verdana" pitchFamily="34" charset="0"/>
                          <a:ea typeface="Verdana" pitchFamily="34" charset="0"/>
                          <a:cs typeface="Verdana" pitchFamily="34" charset="0"/>
                        </a:rPr>
                        <a:t>Circulation counter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r">
                        <a:spcBef>
                          <a:spcPts val="0"/>
                        </a:spcBef>
                        <a:spcAft>
                          <a:spcPts val="0"/>
                        </a:spcAft>
                      </a:pPr>
                      <a:r>
                        <a:rPr lang="en-US" sz="1400">
                          <a:solidFill>
                            <a:srgbClr val="002060"/>
                          </a:solidFill>
                          <a:latin typeface="Verdana" pitchFamily="34" charset="0"/>
                          <a:ea typeface="Verdana" pitchFamily="34" charset="0"/>
                          <a:cs typeface="Verdana" pitchFamily="34" charset="0"/>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a:r>
                        <a:rPr lang="en-US" sz="1400" dirty="0">
                          <a:solidFill>
                            <a:srgbClr val="002060"/>
                          </a:solidFill>
                          <a:latin typeface="Verdana" pitchFamily="34" charset="0"/>
                          <a:ea typeface="Verdana" pitchFamily="34" charset="0"/>
                          <a:cs typeface="Verdana" pitchFamily="34" charset="0"/>
                        </a:rPr>
                        <a:t>16.00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342900" lvl="0" indent="-342900" rtl="0">
                        <a:buFont typeface="Symbol"/>
                        <a:buChar char=""/>
                        <a:tabLst>
                          <a:tab pos="95885" algn="l"/>
                        </a:tabLst>
                      </a:pPr>
                      <a:r>
                        <a:rPr lang="en-US" sz="1400" dirty="0">
                          <a:solidFill>
                            <a:srgbClr val="002060"/>
                          </a:solidFill>
                          <a:latin typeface="Verdana" pitchFamily="34" charset="0"/>
                          <a:ea typeface="Verdana" pitchFamily="34" charset="0"/>
                          <a:cs typeface="Verdana" pitchFamily="34" charset="0"/>
                        </a:rPr>
                        <a:t>Authenticity</a:t>
                      </a:r>
                    </a:p>
                    <a:p>
                      <a:pPr marL="342900" lvl="0" indent="-342900">
                        <a:buFont typeface="Symbol"/>
                        <a:buChar char=""/>
                        <a:tabLst>
                          <a:tab pos="95885" algn="l"/>
                        </a:tabLst>
                      </a:pPr>
                      <a:r>
                        <a:rPr lang="en-US" sz="1400" dirty="0">
                          <a:solidFill>
                            <a:srgbClr val="002060"/>
                          </a:solidFill>
                          <a:latin typeface="Verdana" pitchFamily="34" charset="0"/>
                          <a:ea typeface="Verdana" pitchFamily="34" charset="0"/>
                          <a:cs typeface="Verdana" pitchFamily="34" charset="0"/>
                        </a:rPr>
                        <a:t>Easy</a:t>
                      </a:r>
                    </a:p>
                    <a:p>
                      <a:pPr marL="342900" lvl="0" indent="-342900">
                        <a:buFont typeface="Symbol"/>
                        <a:buChar char=""/>
                        <a:tabLst>
                          <a:tab pos="95885" algn="l"/>
                        </a:tabLst>
                      </a:pPr>
                      <a:r>
                        <a:rPr lang="en-US" sz="1400" dirty="0">
                          <a:solidFill>
                            <a:srgbClr val="002060"/>
                          </a:solidFill>
                          <a:latin typeface="Verdana" pitchFamily="34" charset="0"/>
                          <a:ea typeface="Verdana" pitchFamily="34" charset="0"/>
                          <a:cs typeface="Verdana" pitchFamily="34" charset="0"/>
                        </a:rPr>
                        <a:t>Fully satisfied that book has been returned</a:t>
                      </a:r>
                    </a:p>
                    <a:p>
                      <a:pPr marL="342900" lvl="0" indent="-342900">
                        <a:buFont typeface="Symbol"/>
                        <a:buChar char=""/>
                        <a:tabLst>
                          <a:tab pos="95885" algn="l"/>
                        </a:tabLst>
                      </a:pPr>
                      <a:r>
                        <a:rPr lang="en-US" sz="1400" dirty="0">
                          <a:solidFill>
                            <a:srgbClr val="002060"/>
                          </a:solidFill>
                          <a:latin typeface="Verdana" pitchFamily="34" charset="0"/>
                          <a:ea typeface="Verdana" pitchFamily="34" charset="0"/>
                          <a:cs typeface="Verdana" pitchFamily="34" charset="0"/>
                        </a:rPr>
                        <a:t>Can know about the fine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r">
                        <a:spcBef>
                          <a:spcPts val="0"/>
                        </a:spcBef>
                        <a:spcAft>
                          <a:spcPts val="0"/>
                        </a:spcAft>
                      </a:pPr>
                      <a:r>
                        <a:rPr lang="en-US" sz="1400" dirty="0">
                          <a:solidFill>
                            <a:srgbClr val="002060"/>
                          </a:solidFill>
                          <a:latin typeface="Verdana" pitchFamily="34" charset="0"/>
                          <a:ea typeface="Verdana" pitchFamily="34" charset="0"/>
                          <a:cs typeface="Verdana" pitchFamily="34" charset="0"/>
                        </a:rPr>
                        <a:t>1</a:t>
                      </a:r>
                    </a:p>
                    <a:p>
                      <a:pPr marL="0" marR="0" algn="r">
                        <a:spcBef>
                          <a:spcPts val="0"/>
                        </a:spcBef>
                        <a:spcAft>
                          <a:spcPts val="0"/>
                        </a:spcAft>
                      </a:pPr>
                      <a:r>
                        <a:rPr lang="en-US" sz="1400" dirty="0">
                          <a:solidFill>
                            <a:srgbClr val="002060"/>
                          </a:solidFill>
                          <a:latin typeface="Verdana" pitchFamily="34" charset="0"/>
                          <a:ea typeface="Verdana" pitchFamily="34" charset="0"/>
                          <a:cs typeface="Verdana" pitchFamily="34" charset="0"/>
                        </a:rPr>
                        <a:t>2</a:t>
                      </a:r>
                    </a:p>
                    <a:p>
                      <a:pPr marL="0" marR="0" algn="r">
                        <a:spcBef>
                          <a:spcPts val="0"/>
                        </a:spcBef>
                        <a:spcAft>
                          <a:spcPts val="0"/>
                        </a:spcAft>
                      </a:pPr>
                      <a:r>
                        <a:rPr lang="en-US" sz="1400" dirty="0">
                          <a:solidFill>
                            <a:srgbClr val="002060"/>
                          </a:solidFill>
                          <a:latin typeface="Verdana" pitchFamily="34" charset="0"/>
                          <a:ea typeface="Verdana" pitchFamily="34" charset="0"/>
                          <a:cs typeface="Verdana" pitchFamily="34" charset="0"/>
                        </a:rPr>
                        <a:t>1</a:t>
                      </a:r>
                    </a:p>
                    <a:p>
                      <a:pPr marL="0" marR="0" algn="r">
                        <a:spcBef>
                          <a:spcPts val="0"/>
                        </a:spcBef>
                        <a:spcAft>
                          <a:spcPts val="0"/>
                        </a:spcAft>
                      </a:pPr>
                      <a:endParaRPr lang="en-US" sz="1400" dirty="0" smtClean="0">
                        <a:solidFill>
                          <a:srgbClr val="002060"/>
                        </a:solidFill>
                        <a:latin typeface="Verdana" pitchFamily="34" charset="0"/>
                        <a:ea typeface="Verdana" pitchFamily="34" charset="0"/>
                        <a:cs typeface="Verdana" pitchFamily="34" charset="0"/>
                      </a:endParaRPr>
                    </a:p>
                    <a:p>
                      <a:pPr marL="0" marR="0" algn="r">
                        <a:spcBef>
                          <a:spcPts val="0"/>
                        </a:spcBef>
                        <a:spcAft>
                          <a:spcPts val="0"/>
                        </a:spcAft>
                      </a:pPr>
                      <a:r>
                        <a:rPr lang="en-US" sz="1400" dirty="0" smtClean="0">
                          <a:solidFill>
                            <a:srgbClr val="002060"/>
                          </a:solidFill>
                          <a:latin typeface="Verdana" pitchFamily="34" charset="0"/>
                          <a:ea typeface="Verdana" pitchFamily="34" charset="0"/>
                          <a:cs typeface="Verdana" pitchFamily="34" charset="0"/>
                        </a:rPr>
                        <a:t>1</a:t>
                      </a:r>
                      <a:endParaRPr lang="en-US" sz="1400" dirty="0">
                        <a:solidFill>
                          <a:srgbClr val="002060"/>
                        </a:solidFill>
                        <a:latin typeface="Verdana" pitchFamily="34" charset="0"/>
                        <a:ea typeface="Verdana" pitchFamily="34" charset="0"/>
                        <a:cs typeface="Verdan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1823085">
                <a:tc>
                  <a:txBody>
                    <a:bodyPr/>
                    <a:lstStyle/>
                    <a:p>
                      <a:pPr marL="0" marR="0">
                        <a:spcBef>
                          <a:spcPts val="0"/>
                        </a:spcBef>
                        <a:spcAft>
                          <a:spcPts val="0"/>
                        </a:spcAft>
                      </a:pPr>
                      <a:r>
                        <a:rPr lang="en-US" sz="1400">
                          <a:solidFill>
                            <a:srgbClr val="002060"/>
                          </a:solidFill>
                          <a:latin typeface="Verdana" pitchFamily="34" charset="0"/>
                          <a:ea typeface="Verdana" pitchFamily="34" charset="0"/>
                          <a:cs typeface="Verdana" pitchFamily="34" charset="0"/>
                        </a:rPr>
                        <a:t>Drop box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r">
                        <a:spcBef>
                          <a:spcPts val="0"/>
                        </a:spcBef>
                        <a:spcAft>
                          <a:spcPts val="0"/>
                        </a:spcAft>
                      </a:pPr>
                      <a:r>
                        <a:rPr lang="en-US" sz="1400">
                          <a:solidFill>
                            <a:srgbClr val="002060"/>
                          </a:solidFill>
                          <a:latin typeface="Verdana" pitchFamily="34" charset="0"/>
                          <a:ea typeface="Verdana" pitchFamily="34" charset="0"/>
                          <a:cs typeface="Verdana" pitchFamily="34" charset="0"/>
                        </a:rPr>
                        <a:t>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a:r>
                        <a:rPr lang="en-US" sz="1400" dirty="0">
                          <a:solidFill>
                            <a:srgbClr val="002060"/>
                          </a:solidFill>
                          <a:latin typeface="Verdana" pitchFamily="34" charset="0"/>
                          <a:ea typeface="Verdana" pitchFamily="34" charset="0"/>
                          <a:cs typeface="Verdana" pitchFamily="34" charset="0"/>
                        </a:rPr>
                        <a:t>80.00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342900" lvl="0" indent="-342900" rtl="0">
                        <a:buFont typeface="Symbol"/>
                        <a:buChar char=""/>
                        <a:tabLst>
                          <a:tab pos="95885" algn="l"/>
                        </a:tabLst>
                      </a:pPr>
                      <a:r>
                        <a:rPr lang="en-US" sz="1400">
                          <a:solidFill>
                            <a:srgbClr val="002060"/>
                          </a:solidFill>
                          <a:latin typeface="Verdana" pitchFamily="34" charset="0"/>
                          <a:ea typeface="Verdana" pitchFamily="34" charset="0"/>
                          <a:cs typeface="Verdana" pitchFamily="34" charset="0"/>
                        </a:rPr>
                        <a:t>Easy</a:t>
                      </a:r>
                    </a:p>
                    <a:p>
                      <a:pPr marL="342900" lvl="0" indent="-342900">
                        <a:buFont typeface="Symbol"/>
                        <a:buChar char=""/>
                        <a:tabLst>
                          <a:tab pos="95885" algn="l"/>
                        </a:tabLst>
                      </a:pPr>
                      <a:r>
                        <a:rPr lang="en-US" sz="1400">
                          <a:solidFill>
                            <a:srgbClr val="002060"/>
                          </a:solidFill>
                          <a:latin typeface="Verdana" pitchFamily="34" charset="0"/>
                          <a:ea typeface="Verdana" pitchFamily="34" charset="0"/>
                          <a:cs typeface="Verdana" pitchFamily="34" charset="0"/>
                        </a:rPr>
                        <a:t>Saves time</a:t>
                      </a:r>
                    </a:p>
                    <a:p>
                      <a:pPr marL="342900" lvl="0" indent="-342900">
                        <a:buFont typeface="Symbol"/>
                        <a:buChar char=""/>
                        <a:tabLst>
                          <a:tab pos="95885" algn="l"/>
                        </a:tabLst>
                      </a:pPr>
                      <a:r>
                        <a:rPr lang="en-US" sz="1400">
                          <a:solidFill>
                            <a:srgbClr val="002060"/>
                          </a:solidFill>
                          <a:latin typeface="Verdana" pitchFamily="34" charset="0"/>
                          <a:ea typeface="Verdana" pitchFamily="34" charset="0"/>
                          <a:cs typeface="Verdana" pitchFamily="34" charset="0"/>
                        </a:rPr>
                        <a:t>No need of staff</a:t>
                      </a:r>
                    </a:p>
                    <a:p>
                      <a:pPr marL="342900" lvl="0" indent="-342900">
                        <a:buFont typeface="Symbol"/>
                        <a:buChar char=""/>
                        <a:tabLst>
                          <a:tab pos="95885" algn="l"/>
                        </a:tabLst>
                      </a:pPr>
                      <a:r>
                        <a:rPr lang="en-US" sz="1400">
                          <a:solidFill>
                            <a:srgbClr val="002060"/>
                          </a:solidFill>
                          <a:latin typeface="Verdana" pitchFamily="34" charset="0"/>
                          <a:ea typeface="Verdana" pitchFamily="34" charset="0"/>
                          <a:cs typeface="Verdana" pitchFamily="34" charset="0"/>
                        </a:rPr>
                        <a:t>Can return books on holidays</a:t>
                      </a:r>
                    </a:p>
                    <a:p>
                      <a:pPr marL="342900" lvl="0" indent="-342900">
                        <a:buFont typeface="Symbol"/>
                        <a:buChar char=""/>
                        <a:tabLst>
                          <a:tab pos="95885" algn="l"/>
                        </a:tabLst>
                      </a:pPr>
                      <a:r>
                        <a:rPr lang="en-US" sz="1400">
                          <a:solidFill>
                            <a:srgbClr val="002060"/>
                          </a:solidFill>
                          <a:latin typeface="Verdana" pitchFamily="34" charset="0"/>
                          <a:ea typeface="Verdana" pitchFamily="34" charset="0"/>
                          <a:cs typeface="Verdana" pitchFamily="34" charset="0"/>
                        </a:rPr>
                        <a:t>No need to stand in queue</a:t>
                      </a:r>
                    </a:p>
                    <a:p>
                      <a:pPr marL="342900" lvl="0" indent="-342900">
                        <a:buFont typeface="Symbol"/>
                        <a:buChar char=""/>
                        <a:tabLst>
                          <a:tab pos="95885" algn="l"/>
                        </a:tabLst>
                      </a:pPr>
                      <a:r>
                        <a:rPr lang="en-US" sz="1400">
                          <a:solidFill>
                            <a:srgbClr val="002060"/>
                          </a:solidFill>
                          <a:latin typeface="Verdana" pitchFamily="34" charset="0"/>
                          <a:ea typeface="Verdana" pitchFamily="34" charset="0"/>
                          <a:cs typeface="Verdana" pitchFamily="34" charset="0"/>
                        </a:rPr>
                        <a:t>Freedom</a:t>
                      </a:r>
                    </a:p>
                    <a:p>
                      <a:pPr marL="342900" lvl="0" indent="-342900">
                        <a:buFont typeface="Symbol"/>
                        <a:buChar char=""/>
                        <a:tabLst>
                          <a:tab pos="95885" algn="l"/>
                        </a:tabLst>
                      </a:pPr>
                      <a:r>
                        <a:rPr lang="en-US" sz="1400">
                          <a:solidFill>
                            <a:srgbClr val="002060"/>
                          </a:solidFill>
                          <a:latin typeface="Verdana" pitchFamily="34" charset="0"/>
                          <a:ea typeface="Verdana" pitchFamily="34" charset="0"/>
                          <a:cs typeface="Verdana" pitchFamily="34" charset="0"/>
                        </a:rPr>
                        <a:t>Convenient and fast</a:t>
                      </a:r>
                    </a:p>
                    <a:p>
                      <a:pPr marL="342900" lvl="0" indent="-342900">
                        <a:buFont typeface="Symbol"/>
                        <a:buChar char=""/>
                        <a:tabLst>
                          <a:tab pos="95885" algn="l"/>
                        </a:tabLst>
                      </a:pPr>
                      <a:r>
                        <a:rPr lang="en-US" sz="1400">
                          <a:solidFill>
                            <a:srgbClr val="002060"/>
                          </a:solidFill>
                          <a:latin typeface="Verdana" pitchFamily="34" charset="0"/>
                          <a:ea typeface="Verdana" pitchFamily="34" charset="0"/>
                          <a:cs typeface="Verdana" pitchFamily="34" charset="0"/>
                        </a:rPr>
                        <a:t>No time boundation of circulation counter</a:t>
                      </a:r>
                    </a:p>
                    <a:p>
                      <a:pPr marL="342900" lvl="0" indent="-342900">
                        <a:buFont typeface="Symbol"/>
                        <a:buChar char=""/>
                        <a:tabLst>
                          <a:tab pos="95885" algn="l"/>
                        </a:tabLst>
                      </a:pPr>
                      <a:r>
                        <a:rPr lang="en-US" sz="1400">
                          <a:solidFill>
                            <a:srgbClr val="002060"/>
                          </a:solidFill>
                          <a:latin typeface="Verdana" pitchFamily="34" charset="0"/>
                          <a:ea typeface="Verdana" pitchFamily="34" charset="0"/>
                          <a:cs typeface="Verdana" pitchFamily="34" charset="0"/>
                        </a:rPr>
                        <a:t>Can be used anytime when library is open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r">
                        <a:spcBef>
                          <a:spcPts val="0"/>
                        </a:spcBef>
                        <a:spcAft>
                          <a:spcPts val="0"/>
                        </a:spcAft>
                      </a:pPr>
                      <a:r>
                        <a:rPr lang="en-US" sz="1400" dirty="0">
                          <a:solidFill>
                            <a:srgbClr val="002060"/>
                          </a:solidFill>
                          <a:latin typeface="Verdana" pitchFamily="34" charset="0"/>
                          <a:ea typeface="Verdana" pitchFamily="34" charset="0"/>
                          <a:cs typeface="Verdana" pitchFamily="34" charset="0"/>
                        </a:rPr>
                        <a:t>12</a:t>
                      </a:r>
                    </a:p>
                    <a:p>
                      <a:pPr marL="0" marR="0" algn="r">
                        <a:spcBef>
                          <a:spcPts val="0"/>
                        </a:spcBef>
                        <a:spcAft>
                          <a:spcPts val="0"/>
                        </a:spcAft>
                      </a:pPr>
                      <a:r>
                        <a:rPr lang="en-US" sz="1400" dirty="0">
                          <a:solidFill>
                            <a:srgbClr val="002060"/>
                          </a:solidFill>
                          <a:latin typeface="Verdana" pitchFamily="34" charset="0"/>
                          <a:ea typeface="Verdana" pitchFamily="34" charset="0"/>
                          <a:cs typeface="Verdana" pitchFamily="34" charset="0"/>
                        </a:rPr>
                        <a:t>21</a:t>
                      </a:r>
                    </a:p>
                    <a:p>
                      <a:pPr marL="0" marR="0" algn="r">
                        <a:spcBef>
                          <a:spcPts val="0"/>
                        </a:spcBef>
                        <a:spcAft>
                          <a:spcPts val="0"/>
                        </a:spcAft>
                      </a:pPr>
                      <a:r>
                        <a:rPr lang="en-US" sz="1400" dirty="0">
                          <a:solidFill>
                            <a:srgbClr val="002060"/>
                          </a:solidFill>
                          <a:latin typeface="Verdana" pitchFamily="34" charset="0"/>
                          <a:ea typeface="Verdana" pitchFamily="34" charset="0"/>
                          <a:cs typeface="Verdana" pitchFamily="34" charset="0"/>
                        </a:rPr>
                        <a:t>2</a:t>
                      </a:r>
                    </a:p>
                    <a:p>
                      <a:pPr marL="0" marR="0" algn="r">
                        <a:spcBef>
                          <a:spcPts val="0"/>
                        </a:spcBef>
                        <a:spcAft>
                          <a:spcPts val="0"/>
                        </a:spcAft>
                      </a:pPr>
                      <a:r>
                        <a:rPr lang="en-US" sz="1400" dirty="0">
                          <a:solidFill>
                            <a:srgbClr val="002060"/>
                          </a:solidFill>
                          <a:latin typeface="Verdana" pitchFamily="34" charset="0"/>
                          <a:ea typeface="Verdana" pitchFamily="34" charset="0"/>
                          <a:cs typeface="Verdana" pitchFamily="34" charset="0"/>
                        </a:rPr>
                        <a:t>1</a:t>
                      </a:r>
                    </a:p>
                    <a:p>
                      <a:pPr marL="0" marR="0" algn="r">
                        <a:spcBef>
                          <a:spcPts val="0"/>
                        </a:spcBef>
                        <a:spcAft>
                          <a:spcPts val="0"/>
                        </a:spcAft>
                      </a:pPr>
                      <a:r>
                        <a:rPr lang="en-US" sz="1400" dirty="0">
                          <a:solidFill>
                            <a:srgbClr val="002060"/>
                          </a:solidFill>
                          <a:latin typeface="Verdana" pitchFamily="34" charset="0"/>
                          <a:ea typeface="Verdana" pitchFamily="34" charset="0"/>
                          <a:cs typeface="Verdana" pitchFamily="34" charset="0"/>
                        </a:rPr>
                        <a:t>2</a:t>
                      </a:r>
                    </a:p>
                    <a:p>
                      <a:pPr marL="0" marR="0" algn="r">
                        <a:spcBef>
                          <a:spcPts val="0"/>
                        </a:spcBef>
                        <a:spcAft>
                          <a:spcPts val="0"/>
                        </a:spcAft>
                      </a:pPr>
                      <a:r>
                        <a:rPr lang="en-US" sz="1400" dirty="0">
                          <a:solidFill>
                            <a:srgbClr val="002060"/>
                          </a:solidFill>
                          <a:latin typeface="Verdana" pitchFamily="34" charset="0"/>
                          <a:ea typeface="Verdana" pitchFamily="34" charset="0"/>
                          <a:cs typeface="Verdana" pitchFamily="34" charset="0"/>
                        </a:rPr>
                        <a:t>1</a:t>
                      </a:r>
                    </a:p>
                    <a:p>
                      <a:pPr marL="0" marR="0" algn="r">
                        <a:spcBef>
                          <a:spcPts val="0"/>
                        </a:spcBef>
                        <a:spcAft>
                          <a:spcPts val="0"/>
                        </a:spcAft>
                      </a:pPr>
                      <a:r>
                        <a:rPr lang="en-US" sz="1400" dirty="0">
                          <a:solidFill>
                            <a:srgbClr val="002060"/>
                          </a:solidFill>
                          <a:latin typeface="Verdana" pitchFamily="34" charset="0"/>
                          <a:ea typeface="Verdana" pitchFamily="34" charset="0"/>
                          <a:cs typeface="Verdana" pitchFamily="34" charset="0"/>
                        </a:rPr>
                        <a:t>3</a:t>
                      </a:r>
                    </a:p>
                    <a:p>
                      <a:pPr marL="0" marR="0" algn="r">
                        <a:spcBef>
                          <a:spcPts val="0"/>
                        </a:spcBef>
                        <a:spcAft>
                          <a:spcPts val="0"/>
                        </a:spcAft>
                      </a:pPr>
                      <a:r>
                        <a:rPr lang="en-US" sz="1400" dirty="0">
                          <a:solidFill>
                            <a:srgbClr val="002060"/>
                          </a:solidFill>
                          <a:latin typeface="Verdana" pitchFamily="34" charset="0"/>
                          <a:ea typeface="Verdana" pitchFamily="34" charset="0"/>
                          <a:cs typeface="Verdana" pitchFamily="34" charset="0"/>
                        </a:rPr>
                        <a:t>1</a:t>
                      </a:r>
                    </a:p>
                    <a:p>
                      <a:pPr marL="0" marR="0" algn="r">
                        <a:spcBef>
                          <a:spcPts val="0"/>
                        </a:spcBef>
                        <a:spcAft>
                          <a:spcPts val="0"/>
                        </a:spcAft>
                      </a:pPr>
                      <a:endParaRPr lang="en-US" sz="1400" dirty="0" smtClean="0">
                        <a:solidFill>
                          <a:srgbClr val="002060"/>
                        </a:solidFill>
                        <a:latin typeface="Verdana" pitchFamily="34" charset="0"/>
                        <a:ea typeface="Verdana" pitchFamily="34" charset="0"/>
                        <a:cs typeface="Verdana" pitchFamily="34" charset="0"/>
                      </a:endParaRPr>
                    </a:p>
                    <a:p>
                      <a:pPr marL="0" marR="0" algn="r">
                        <a:spcBef>
                          <a:spcPts val="0"/>
                        </a:spcBef>
                        <a:spcAft>
                          <a:spcPts val="0"/>
                        </a:spcAft>
                      </a:pPr>
                      <a:r>
                        <a:rPr lang="en-US" sz="1400" dirty="0" smtClean="0">
                          <a:solidFill>
                            <a:srgbClr val="002060"/>
                          </a:solidFill>
                          <a:latin typeface="Verdana" pitchFamily="34" charset="0"/>
                          <a:ea typeface="Verdana" pitchFamily="34" charset="0"/>
                          <a:cs typeface="Verdana" pitchFamily="34" charset="0"/>
                        </a:rPr>
                        <a:t>1</a:t>
                      </a:r>
                      <a:endParaRPr lang="en-US" sz="1400" dirty="0">
                        <a:solidFill>
                          <a:srgbClr val="002060"/>
                        </a:solidFill>
                        <a:latin typeface="Verdana" pitchFamily="34" charset="0"/>
                        <a:ea typeface="Verdana" pitchFamily="34" charset="0"/>
                        <a:cs typeface="Verdan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0" marR="0">
                        <a:spcBef>
                          <a:spcPts val="0"/>
                        </a:spcBef>
                        <a:spcAft>
                          <a:spcPts val="0"/>
                        </a:spcAft>
                      </a:pPr>
                      <a:r>
                        <a:rPr lang="en-US" sz="1400">
                          <a:solidFill>
                            <a:srgbClr val="002060"/>
                          </a:solidFill>
                          <a:latin typeface="Verdana" pitchFamily="34" charset="0"/>
                          <a:ea typeface="Verdana" pitchFamily="34" charset="0"/>
                          <a:cs typeface="Verdana" pitchFamily="34" charset="0"/>
                        </a:rPr>
                        <a:t>No response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r">
                        <a:spcBef>
                          <a:spcPts val="0"/>
                        </a:spcBef>
                        <a:spcAft>
                          <a:spcPts val="0"/>
                        </a:spcAft>
                      </a:pPr>
                      <a:r>
                        <a:rPr lang="en-US" sz="1400">
                          <a:solidFill>
                            <a:srgbClr val="002060"/>
                          </a:solidFill>
                          <a:latin typeface="Verdana" pitchFamily="34" charset="0"/>
                          <a:ea typeface="Verdana" pitchFamily="34" charset="0"/>
                          <a:cs typeface="Verdana"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r">
                        <a:spcBef>
                          <a:spcPts val="0"/>
                        </a:spcBef>
                        <a:spcAft>
                          <a:spcPts val="0"/>
                        </a:spcAft>
                      </a:pPr>
                      <a:r>
                        <a:rPr lang="en-US" sz="1400">
                          <a:solidFill>
                            <a:srgbClr val="002060"/>
                          </a:solidFill>
                          <a:latin typeface="Verdana" pitchFamily="34" charset="0"/>
                          <a:ea typeface="Verdana" pitchFamily="34" charset="0"/>
                          <a:cs typeface="Verdana" pitchFamily="34" charset="0"/>
                        </a:rPr>
                        <a:t>4.00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endParaRPr lang="en-US" sz="1400">
                        <a:solidFill>
                          <a:srgbClr val="002060"/>
                        </a:solidFill>
                        <a:latin typeface="Verdana" pitchFamily="34" charset="0"/>
                        <a:ea typeface="Verdana" pitchFamily="34" charset="0"/>
                        <a:cs typeface="Verdan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endParaRPr lang="en-US" sz="1400">
                        <a:solidFill>
                          <a:srgbClr val="002060"/>
                        </a:solidFill>
                        <a:latin typeface="Verdana" pitchFamily="34" charset="0"/>
                        <a:ea typeface="Verdana" pitchFamily="34" charset="0"/>
                        <a:cs typeface="Verdan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0">
                <a:tc>
                  <a:txBody>
                    <a:bodyPr/>
                    <a:lstStyle/>
                    <a:p>
                      <a:pPr marL="0" marR="0">
                        <a:spcBef>
                          <a:spcPts val="0"/>
                        </a:spcBef>
                        <a:spcAft>
                          <a:spcPts val="0"/>
                        </a:spcAft>
                      </a:pPr>
                      <a:r>
                        <a:rPr lang="en-US" sz="1400" dirty="0">
                          <a:solidFill>
                            <a:srgbClr val="002060"/>
                          </a:solidFill>
                          <a:latin typeface="Verdana" pitchFamily="34" charset="0"/>
                          <a:ea typeface="Verdana" pitchFamily="34" charset="0"/>
                          <a:cs typeface="Verdana" pitchFamily="34" charset="0"/>
                        </a:rPr>
                        <a:t>Total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r">
                        <a:spcBef>
                          <a:spcPts val="0"/>
                        </a:spcBef>
                        <a:spcAft>
                          <a:spcPts val="0"/>
                        </a:spcAft>
                      </a:pPr>
                      <a:r>
                        <a:rPr lang="en-US" sz="1400">
                          <a:solidFill>
                            <a:srgbClr val="002060"/>
                          </a:solidFill>
                          <a:latin typeface="Verdana" pitchFamily="34" charset="0"/>
                          <a:ea typeface="Verdana" pitchFamily="34" charset="0"/>
                          <a:cs typeface="Verdana" pitchFamily="34" charset="0"/>
                        </a:rPr>
                        <a: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r">
                        <a:spcBef>
                          <a:spcPts val="0"/>
                        </a:spcBef>
                        <a:spcAft>
                          <a:spcPts val="0"/>
                        </a:spcAft>
                      </a:pPr>
                      <a:r>
                        <a:rPr lang="en-US" sz="1400">
                          <a:solidFill>
                            <a:srgbClr val="002060"/>
                          </a:solidFill>
                          <a:latin typeface="Verdana" pitchFamily="34" charset="0"/>
                          <a:ea typeface="Verdana" pitchFamily="34" charset="0"/>
                          <a:cs typeface="Verdana" pitchFamily="34" charset="0"/>
                        </a:rPr>
                        <a:t>100.00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endParaRPr lang="en-US" sz="1400">
                        <a:solidFill>
                          <a:srgbClr val="002060"/>
                        </a:solidFill>
                        <a:latin typeface="Verdana" pitchFamily="34" charset="0"/>
                        <a:ea typeface="Verdana" pitchFamily="34" charset="0"/>
                        <a:cs typeface="Verdan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endParaRPr lang="en-US" sz="1400" dirty="0">
                        <a:solidFill>
                          <a:srgbClr val="002060"/>
                        </a:solidFill>
                        <a:latin typeface="Verdana" pitchFamily="34" charset="0"/>
                        <a:ea typeface="Verdana" pitchFamily="34" charset="0"/>
                        <a:cs typeface="Verdan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bl>
          </a:graphicData>
        </a:graphic>
      </p:graphicFrame>
      <p:sp>
        <p:nvSpPr>
          <p:cNvPr id="140289" name="Rectangle 1"/>
          <p:cNvSpPr>
            <a:spLocks noChangeArrowheads="1"/>
          </p:cNvSpPr>
          <p:nvPr/>
        </p:nvSpPr>
        <p:spPr bwMode="auto">
          <a:xfrm>
            <a:off x="304800" y="693946"/>
            <a:ext cx="86106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95250" algn="l"/>
              </a:tabLst>
            </a:pPr>
            <a:r>
              <a:rPr kumimoji="0" lang="en-US" sz="3200" b="1" i="0" u="none" strike="noStrike" cap="none" normalizeH="0" baseline="0" dirty="0" smtClean="0">
                <a:ln>
                  <a:noFill/>
                </a:ln>
                <a:solidFill>
                  <a:srgbClr val="C00000"/>
                </a:solidFill>
                <a:effectLst/>
                <a:latin typeface="Verdana" pitchFamily="34" charset="0"/>
                <a:ea typeface="Verdana" pitchFamily="34" charset="0"/>
                <a:cs typeface="Verdana" pitchFamily="34" charset="0"/>
              </a:rPr>
              <a:t>Table 9. Method of returning books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idx="1"/>
          </p:nvPr>
        </p:nvSpPr>
        <p:spPr>
          <a:xfrm>
            <a:off x="228600" y="304800"/>
            <a:ext cx="8382000" cy="6324600"/>
          </a:xfrm>
        </p:spPr>
        <p:txBody>
          <a:bodyPr/>
          <a:lstStyle/>
          <a:p>
            <a:pPr algn="ctr" defTabSz="912813" eaLnBrk="1" hangingPunct="1">
              <a:buFontTx/>
              <a:buNone/>
            </a:pPr>
            <a:r>
              <a:rPr lang="en-US" sz="2800" dirty="0" smtClean="0">
                <a:solidFill>
                  <a:srgbClr val="862110"/>
                </a:solidFill>
              </a:rPr>
              <a:t>	</a:t>
            </a:r>
            <a:r>
              <a:rPr lang="en-US" sz="2800" b="1" dirty="0" smtClean="0">
                <a:solidFill>
                  <a:srgbClr val="C00000"/>
                </a:solidFill>
                <a:latin typeface="Verdana" pitchFamily="34" charset="0"/>
              </a:rPr>
              <a:t>Components</a:t>
            </a:r>
          </a:p>
          <a:p>
            <a:pPr algn="just" defTabSz="912813" eaLnBrk="1" hangingPunct="1">
              <a:buClr>
                <a:srgbClr val="862110"/>
              </a:buClr>
              <a:buFont typeface="Wingdings" pitchFamily="2" charset="2"/>
              <a:buChar char="Ø"/>
            </a:pPr>
            <a:endParaRPr lang="en-US" sz="1700" b="1" dirty="0" smtClean="0">
              <a:solidFill>
                <a:srgbClr val="0000FF"/>
              </a:solidFill>
              <a:latin typeface="Verdana" pitchFamily="34" charset="0"/>
            </a:endParaRPr>
          </a:p>
          <a:p>
            <a:pPr algn="just" defTabSz="912813" eaLnBrk="1" hangingPunct="1">
              <a:buFont typeface="Arial" charset="0"/>
              <a:buNone/>
            </a:pPr>
            <a:r>
              <a:rPr lang="en-US" sz="1800" b="1" dirty="0" smtClean="0">
                <a:solidFill>
                  <a:srgbClr val="C00000"/>
                </a:solidFill>
              </a:rPr>
              <a:t>	</a:t>
            </a:r>
            <a:r>
              <a:rPr lang="en-US" sz="1800" b="1" dirty="0" smtClean="0">
                <a:solidFill>
                  <a:srgbClr val="C00000"/>
                </a:solidFill>
                <a:latin typeface="Verdana" pitchFamily="34" charset="0"/>
              </a:rPr>
              <a:t>RFID tag (or transponder):</a:t>
            </a:r>
            <a:r>
              <a:rPr lang="en-US" sz="1800" b="1" dirty="0" smtClean="0">
                <a:latin typeface="Verdana" pitchFamily="34" charset="0"/>
              </a:rPr>
              <a:t> </a:t>
            </a:r>
            <a:r>
              <a:rPr lang="en-US" sz="1800" b="1" dirty="0" smtClean="0">
                <a:solidFill>
                  <a:srgbClr val="000066"/>
                </a:solidFill>
                <a:latin typeface="Verdana" pitchFamily="34" charset="0"/>
              </a:rPr>
              <a:t>These are paper-thin smart labels which are electronically programmed, consisting of an integrated circuit and antenna coil that communicates with a reader by means of a radio frequency signal. Many types of RFID tags are available, viz. Active, Passive, HF/UHF/Hybrid… etc.</a:t>
            </a:r>
          </a:p>
          <a:p>
            <a:pPr algn="just" defTabSz="912813" eaLnBrk="1" hangingPunct="1">
              <a:buFont typeface="Arial" charset="0"/>
              <a:buNone/>
            </a:pPr>
            <a:endParaRPr lang="en-US" sz="1800" b="1" dirty="0" smtClean="0">
              <a:solidFill>
                <a:srgbClr val="0000CC"/>
              </a:solidFill>
              <a:latin typeface="Verdana" pitchFamily="34" charset="0"/>
            </a:endParaRPr>
          </a:p>
          <a:p>
            <a:pPr defTabSz="912813" eaLnBrk="1" hangingPunct="1"/>
            <a:endParaRPr lang="en-US" sz="1800" dirty="0" smtClean="0"/>
          </a:p>
          <a:p>
            <a:pPr defTabSz="912813" eaLnBrk="1" hangingPunct="1"/>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1800" dirty="0" smtClean="0">
              <a:solidFill>
                <a:srgbClr val="000099"/>
              </a:solidFill>
              <a:latin typeface="Times New Roman" pitchFamily="18" charset="0"/>
            </a:endParaRPr>
          </a:p>
          <a:p>
            <a:pPr algn="just" defTabSz="912813" eaLnBrk="1" hangingPunct="1">
              <a:lnSpc>
                <a:spcPct val="80000"/>
              </a:lnSpc>
              <a:buFontTx/>
              <a:buNone/>
            </a:pPr>
            <a:endParaRPr lang="en-US" sz="900" dirty="0" smtClean="0"/>
          </a:p>
        </p:txBody>
      </p:sp>
      <p:pic>
        <p:nvPicPr>
          <p:cNvPr id="40963" name="Picture 3" descr="CA3PIXZW"/>
          <p:cNvPicPr>
            <a:picLocks noChangeAspect="1" noChangeArrowheads="1"/>
          </p:cNvPicPr>
          <p:nvPr/>
        </p:nvPicPr>
        <p:blipFill>
          <a:blip r:embed="rId3" cstate="print"/>
          <a:srcRect/>
          <a:stretch>
            <a:fillRect/>
          </a:stretch>
        </p:blipFill>
        <p:spPr bwMode="auto">
          <a:xfrm>
            <a:off x="4876800" y="3048000"/>
            <a:ext cx="3906838" cy="3810000"/>
          </a:xfrm>
          <a:prstGeom prst="rect">
            <a:avLst/>
          </a:prstGeom>
          <a:noFill/>
          <a:ln w="9525">
            <a:noFill/>
            <a:miter lim="800000"/>
            <a:headEnd/>
            <a:tailEnd/>
          </a:ln>
        </p:spPr>
      </p:pic>
      <p:pic>
        <p:nvPicPr>
          <p:cNvPr id="40964" name="Picture 4"/>
          <p:cNvPicPr>
            <a:picLocks noChangeAspect="1" noChangeArrowheads="1"/>
          </p:cNvPicPr>
          <p:nvPr/>
        </p:nvPicPr>
        <p:blipFill>
          <a:blip r:embed="rId4" cstate="print"/>
          <a:srcRect l="29327" t="24023" r="22276" b="29630"/>
          <a:stretch>
            <a:fillRect/>
          </a:stretch>
        </p:blipFill>
        <p:spPr bwMode="auto">
          <a:xfrm>
            <a:off x="381000" y="3276600"/>
            <a:ext cx="4310063" cy="33528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99870" y="2042160"/>
          <a:ext cx="8763000" cy="3291840"/>
        </p:xfrm>
        <a:graphic>
          <a:graphicData uri="http://schemas.openxmlformats.org/drawingml/2006/table">
            <a:tbl>
              <a:tblPr>
                <a:tableStyleId>{16D9F66E-5EB9-4882-86FB-DCBF35E3C3E4}</a:tableStyleId>
              </a:tblPr>
              <a:tblGrid>
                <a:gridCol w="1933730"/>
                <a:gridCol w="1752600"/>
                <a:gridCol w="1371600"/>
                <a:gridCol w="1219200"/>
                <a:gridCol w="1295400"/>
                <a:gridCol w="1190470"/>
              </a:tblGrid>
              <a:tr h="200025">
                <a:tc>
                  <a:txBody>
                    <a:bodyPr/>
                    <a:lstStyle/>
                    <a:p>
                      <a:pPr marL="0" marR="0" algn="ctr">
                        <a:spcBef>
                          <a:spcPts val="0"/>
                        </a:spcBef>
                        <a:spcAft>
                          <a:spcPts val="0"/>
                        </a:spcAft>
                      </a:pPr>
                      <a:r>
                        <a:rPr lang="en-IN" sz="1800" b="1" dirty="0">
                          <a:solidFill>
                            <a:srgbClr val="C00000"/>
                          </a:solidFill>
                          <a:latin typeface="Verdana" pitchFamily="34" charset="0"/>
                          <a:ea typeface="Verdana" pitchFamily="34" charset="0"/>
                          <a:cs typeface="Verdana" pitchFamily="34" charset="0"/>
                        </a:rPr>
                        <a:t>Reasons</a:t>
                      </a:r>
                      <a:endParaRPr lang="en-US" sz="1800" b="1" dirty="0">
                        <a:solidFill>
                          <a:srgbClr val="C00000"/>
                        </a:solidFill>
                        <a:latin typeface="Verdana" pitchFamily="34" charset="0"/>
                        <a:ea typeface="Verdana" pitchFamily="34" charset="0"/>
                        <a:cs typeface="Verdana" pitchFamily="34" charset="0"/>
                      </a:endParaRPr>
                    </a:p>
                  </a:txBody>
                  <a:tcPr marL="68580" marR="68580" marT="0" marB="0" anchor="b"/>
                </a:tc>
                <a:tc>
                  <a:txBody>
                    <a:bodyPr/>
                    <a:lstStyle/>
                    <a:p>
                      <a:pPr marL="0" marR="0" algn="ctr">
                        <a:spcBef>
                          <a:spcPts val="0"/>
                        </a:spcBef>
                        <a:spcAft>
                          <a:spcPts val="0"/>
                        </a:spcAft>
                      </a:pPr>
                      <a:r>
                        <a:rPr lang="en-IN" sz="1800" b="1" dirty="0">
                          <a:solidFill>
                            <a:srgbClr val="C00000"/>
                          </a:solidFill>
                          <a:latin typeface="Verdana" pitchFamily="34" charset="0"/>
                          <a:ea typeface="Verdana" pitchFamily="34" charset="0"/>
                          <a:cs typeface="Verdana" pitchFamily="34" charset="0"/>
                        </a:rPr>
                        <a:t> </a:t>
                      </a:r>
                      <a:endParaRPr lang="en-US" sz="1800" b="1" dirty="0">
                        <a:solidFill>
                          <a:srgbClr val="C00000"/>
                        </a:solidFill>
                        <a:latin typeface="Verdana" pitchFamily="34" charset="0"/>
                        <a:ea typeface="Verdana" pitchFamily="34" charset="0"/>
                        <a:cs typeface="Verdana" pitchFamily="34" charset="0"/>
                      </a:endParaRPr>
                    </a:p>
                  </a:txBody>
                  <a:tcPr marL="68580" marR="68580" marT="0" marB="0" anchor="b"/>
                </a:tc>
                <a:tc>
                  <a:txBody>
                    <a:bodyPr/>
                    <a:lstStyle/>
                    <a:p>
                      <a:pPr marL="0" marR="0" algn="ctr">
                        <a:spcBef>
                          <a:spcPts val="0"/>
                        </a:spcBef>
                        <a:spcAft>
                          <a:spcPts val="0"/>
                        </a:spcAft>
                      </a:pPr>
                      <a:r>
                        <a:rPr lang="en-IN" sz="1800" b="1" dirty="0">
                          <a:solidFill>
                            <a:srgbClr val="C00000"/>
                          </a:solidFill>
                          <a:latin typeface="Verdana" pitchFamily="34" charset="0"/>
                          <a:ea typeface="Verdana" pitchFamily="34" charset="0"/>
                          <a:cs typeface="Verdana" pitchFamily="34" charset="0"/>
                        </a:rPr>
                        <a:t>Rank 1</a:t>
                      </a:r>
                      <a:endParaRPr lang="en-US" sz="1800" b="1" dirty="0">
                        <a:solidFill>
                          <a:srgbClr val="C00000"/>
                        </a:solidFill>
                        <a:latin typeface="Verdana" pitchFamily="34" charset="0"/>
                        <a:ea typeface="Verdana" pitchFamily="34" charset="0"/>
                        <a:cs typeface="Verdana" pitchFamily="34" charset="0"/>
                      </a:endParaRPr>
                    </a:p>
                  </a:txBody>
                  <a:tcPr marL="68580" marR="68580" marT="0" marB="0" anchor="b"/>
                </a:tc>
                <a:tc>
                  <a:txBody>
                    <a:bodyPr/>
                    <a:lstStyle/>
                    <a:p>
                      <a:pPr marL="0" marR="0" algn="ctr">
                        <a:spcBef>
                          <a:spcPts val="0"/>
                        </a:spcBef>
                        <a:spcAft>
                          <a:spcPts val="0"/>
                        </a:spcAft>
                      </a:pPr>
                      <a:r>
                        <a:rPr lang="en-IN" sz="1800" b="1">
                          <a:solidFill>
                            <a:srgbClr val="C00000"/>
                          </a:solidFill>
                          <a:latin typeface="Verdana" pitchFamily="34" charset="0"/>
                          <a:ea typeface="Verdana" pitchFamily="34" charset="0"/>
                          <a:cs typeface="Verdana" pitchFamily="34" charset="0"/>
                        </a:rPr>
                        <a:t>Rank 2</a:t>
                      </a:r>
                      <a:endParaRPr lang="en-US" sz="1800" b="1">
                        <a:solidFill>
                          <a:srgbClr val="C00000"/>
                        </a:solidFill>
                        <a:latin typeface="Verdana" pitchFamily="34" charset="0"/>
                        <a:ea typeface="Verdana" pitchFamily="34" charset="0"/>
                        <a:cs typeface="Verdana" pitchFamily="34" charset="0"/>
                      </a:endParaRPr>
                    </a:p>
                  </a:txBody>
                  <a:tcPr marL="68580" marR="68580" marT="0" marB="0" anchor="b"/>
                </a:tc>
                <a:tc>
                  <a:txBody>
                    <a:bodyPr/>
                    <a:lstStyle/>
                    <a:p>
                      <a:pPr marL="0" marR="0" algn="ctr">
                        <a:spcBef>
                          <a:spcPts val="0"/>
                        </a:spcBef>
                        <a:spcAft>
                          <a:spcPts val="0"/>
                        </a:spcAft>
                      </a:pPr>
                      <a:r>
                        <a:rPr lang="en-IN" sz="1800" b="1">
                          <a:solidFill>
                            <a:srgbClr val="C00000"/>
                          </a:solidFill>
                          <a:latin typeface="Verdana" pitchFamily="34" charset="0"/>
                          <a:ea typeface="Verdana" pitchFamily="34" charset="0"/>
                          <a:cs typeface="Verdana" pitchFamily="34" charset="0"/>
                        </a:rPr>
                        <a:t>Rank 3</a:t>
                      </a:r>
                      <a:endParaRPr lang="en-US" sz="1800" b="1">
                        <a:solidFill>
                          <a:srgbClr val="C00000"/>
                        </a:solidFill>
                        <a:latin typeface="Verdana" pitchFamily="34" charset="0"/>
                        <a:ea typeface="Verdana" pitchFamily="34" charset="0"/>
                        <a:cs typeface="Verdana" pitchFamily="34" charset="0"/>
                      </a:endParaRPr>
                    </a:p>
                  </a:txBody>
                  <a:tcPr marL="68580" marR="68580" marT="0" marB="0" anchor="b"/>
                </a:tc>
                <a:tc>
                  <a:txBody>
                    <a:bodyPr/>
                    <a:lstStyle/>
                    <a:p>
                      <a:pPr marL="0" marR="0" algn="ctr">
                        <a:spcBef>
                          <a:spcPts val="0"/>
                        </a:spcBef>
                        <a:spcAft>
                          <a:spcPts val="0"/>
                        </a:spcAft>
                      </a:pPr>
                      <a:r>
                        <a:rPr lang="en-IN" sz="1800" b="1" dirty="0">
                          <a:solidFill>
                            <a:srgbClr val="C00000"/>
                          </a:solidFill>
                          <a:latin typeface="Verdana" pitchFamily="34" charset="0"/>
                          <a:ea typeface="Verdana" pitchFamily="34" charset="0"/>
                          <a:cs typeface="Verdana" pitchFamily="34" charset="0"/>
                        </a:rPr>
                        <a:t>Rank 4</a:t>
                      </a:r>
                      <a:endParaRPr lang="en-US" sz="1800" b="1" dirty="0">
                        <a:solidFill>
                          <a:srgbClr val="C00000"/>
                        </a:solidFill>
                        <a:latin typeface="Verdana" pitchFamily="34" charset="0"/>
                        <a:ea typeface="Verdana" pitchFamily="34" charset="0"/>
                        <a:cs typeface="Verdana" pitchFamily="34" charset="0"/>
                      </a:endParaRPr>
                    </a:p>
                  </a:txBody>
                  <a:tcPr marL="68580" marR="68580" marT="0" marB="0" anchor="b"/>
                </a:tc>
              </a:tr>
              <a:tr h="28575">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Saves time</a:t>
                      </a:r>
                      <a:endParaRPr lang="en-US" sz="1800">
                        <a:solidFill>
                          <a:srgbClr val="002060"/>
                        </a:solidFill>
                        <a:latin typeface="Verdana" pitchFamily="34" charset="0"/>
                        <a:ea typeface="Verdana" pitchFamily="34" charset="0"/>
                        <a:cs typeface="Verdana" pitchFamily="34" charset="0"/>
                      </a:endParaRPr>
                    </a:p>
                  </a:txBody>
                  <a:tcPr marL="68580" marR="68580" marT="0" marB="0" anchor="ctr"/>
                </a:tc>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No. of users</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highlight>
                            <a:srgbClr val="00FF00"/>
                          </a:highlight>
                          <a:latin typeface="Verdana" pitchFamily="34" charset="0"/>
                          <a:ea typeface="Verdana" pitchFamily="34" charset="0"/>
                          <a:cs typeface="Verdana" pitchFamily="34" charset="0"/>
                        </a:rPr>
                        <a:t>32</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10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4</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2</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62230">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Multiple book transactions</a:t>
                      </a:r>
                      <a:endParaRPr lang="en-US" sz="1800">
                        <a:solidFill>
                          <a:srgbClr val="002060"/>
                        </a:solidFill>
                        <a:latin typeface="Verdana" pitchFamily="34" charset="0"/>
                        <a:ea typeface="Verdana" pitchFamily="34" charset="0"/>
                        <a:cs typeface="Verdana" pitchFamily="34" charset="0"/>
                      </a:endParaRPr>
                    </a:p>
                  </a:txBody>
                  <a:tcPr marL="68580" marR="68580" marT="0" marB="0" anchor="ctr"/>
                </a:tc>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No. of users</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5</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highlight>
                            <a:srgbClr val="00FF00"/>
                          </a:highlight>
                          <a:latin typeface="Verdana" pitchFamily="34" charset="0"/>
                          <a:ea typeface="Verdana" pitchFamily="34" charset="0"/>
                          <a:cs typeface="Verdana" pitchFamily="34" charset="0"/>
                        </a:rPr>
                        <a:t>18</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18</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5</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29210">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Self issue/return</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ctr"/>
                </a:tc>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No. of users</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8</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16</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highlight>
                            <a:srgbClr val="00FF00"/>
                          </a:highlight>
                          <a:latin typeface="Verdana" pitchFamily="34" charset="0"/>
                          <a:ea typeface="Verdana" pitchFamily="34" charset="0"/>
                          <a:cs typeface="Verdana" pitchFamily="34" charset="0"/>
                        </a:rPr>
                        <a:t>21</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2</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28575">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Increased circulation timings</a:t>
                      </a:r>
                      <a:endParaRPr lang="en-US" sz="1800">
                        <a:solidFill>
                          <a:srgbClr val="002060"/>
                        </a:solidFill>
                        <a:latin typeface="Verdana" pitchFamily="34" charset="0"/>
                        <a:ea typeface="Verdana" pitchFamily="34" charset="0"/>
                        <a:cs typeface="Verdana" pitchFamily="34" charset="0"/>
                      </a:endParaRPr>
                    </a:p>
                  </a:txBody>
                  <a:tcPr marL="68580" marR="68580" marT="0" marB="0" anchor="ctr"/>
                </a:tc>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No. of users</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2</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3</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3</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highlight>
                            <a:srgbClr val="00FF00"/>
                          </a:highlight>
                          <a:latin typeface="Verdana" pitchFamily="34" charset="0"/>
                          <a:ea typeface="Verdana" pitchFamily="34" charset="0"/>
                          <a:cs typeface="Verdana" pitchFamily="34" charset="0"/>
                        </a:rPr>
                        <a:t>38</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28575">
                <a:tc>
                  <a:txBody>
                    <a:bodyPr/>
                    <a:lstStyle/>
                    <a:p>
                      <a:endParaRPr lang="en-US" sz="1800">
                        <a:solidFill>
                          <a:srgbClr val="002060"/>
                        </a:solidFill>
                        <a:latin typeface="Verdana" pitchFamily="34" charset="0"/>
                        <a:ea typeface="Verdana" pitchFamily="34" charset="0"/>
                        <a:cs typeface="Verdana" pitchFamily="34" charset="0"/>
                      </a:endParaRPr>
                    </a:p>
                  </a:txBody>
                  <a:tcPr marL="68580" marR="68580" marT="0" marB="0" anchor="ctr"/>
                </a:tc>
                <a:tc>
                  <a:txBody>
                    <a:bodyPr/>
                    <a:lstStyle/>
                    <a:p>
                      <a:pPr marL="0" marR="0" algn="ctr">
                        <a:spcBef>
                          <a:spcPts val="0"/>
                        </a:spcBef>
                        <a:spcAft>
                          <a:spcPts val="0"/>
                        </a:spcAft>
                      </a:pPr>
                      <a:r>
                        <a:rPr lang="en-IN" sz="1800">
                          <a:solidFill>
                            <a:srgbClr val="002060"/>
                          </a:solidFill>
                          <a:latin typeface="Verdana" pitchFamily="34" charset="0"/>
                          <a:ea typeface="Verdana" pitchFamily="34" charset="0"/>
                          <a:cs typeface="Verdana" pitchFamily="34" charset="0"/>
                        </a:rPr>
                        <a:t>Total</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47</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47</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47</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47</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28575">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No</a:t>
                      </a:r>
                      <a:endParaRPr lang="en-US" sz="1800">
                        <a:solidFill>
                          <a:srgbClr val="002060"/>
                        </a:solidFill>
                        <a:latin typeface="Verdana" pitchFamily="34" charset="0"/>
                        <a:ea typeface="Verdana" pitchFamily="34" charset="0"/>
                        <a:cs typeface="Verdana" pitchFamily="34" charset="0"/>
                      </a:endParaRPr>
                    </a:p>
                  </a:txBody>
                  <a:tcPr marL="68580" marR="68580" marT="0" marB="0" anchor="ctr"/>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2</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 </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 </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 </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 </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28575">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No response</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ctr"/>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1</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 </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 </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 </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 </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r>
            </a:tbl>
          </a:graphicData>
        </a:graphic>
      </p:graphicFrame>
      <p:sp>
        <p:nvSpPr>
          <p:cNvPr id="141313" name="Rectangle 1"/>
          <p:cNvSpPr>
            <a:spLocks noChangeArrowheads="1"/>
          </p:cNvSpPr>
          <p:nvPr/>
        </p:nvSpPr>
        <p:spPr bwMode="auto">
          <a:xfrm>
            <a:off x="228600" y="1086475"/>
            <a:ext cx="868680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1" i="0" u="none" strike="noStrike" cap="none" normalizeH="0" baseline="0" dirty="0" smtClean="0">
                <a:ln>
                  <a:noFill/>
                </a:ln>
                <a:solidFill>
                  <a:srgbClr val="C00000"/>
                </a:solidFill>
                <a:effectLst/>
                <a:latin typeface="Verdana" pitchFamily="34" charset="0"/>
                <a:ea typeface="Verdana" pitchFamily="34" charset="0"/>
                <a:cs typeface="Verdana" pitchFamily="34" charset="0"/>
              </a:rPr>
              <a:t>Table 10. Ranking of users’ preference for RFID use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100" b="1" i="0" u="none" strike="noStrike" cap="none" normalizeH="0" baseline="0" dirty="0" smtClean="0">
              <a:ln>
                <a:noFill/>
              </a:ln>
              <a:solidFill>
                <a:srgbClr val="C00000"/>
              </a:solidFill>
              <a:effectLst/>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Chart 2"/>
          <p:cNvPicPr>
            <a:picLocks noChangeArrowheads="1"/>
          </p:cNvPicPr>
          <p:nvPr/>
        </p:nvPicPr>
        <p:blipFill>
          <a:blip r:embed="rId2" cstate="print"/>
          <a:srcRect/>
          <a:stretch>
            <a:fillRect/>
          </a:stretch>
        </p:blipFill>
        <p:spPr bwMode="auto">
          <a:xfrm>
            <a:off x="838200" y="1219200"/>
            <a:ext cx="7696200" cy="3962400"/>
          </a:xfrm>
          <a:prstGeom prst="rect">
            <a:avLst/>
          </a:prstGeom>
          <a:noFill/>
          <a:ln w="9525">
            <a:noFill/>
            <a:miter lim="800000"/>
            <a:headEnd/>
            <a:tailEnd/>
          </a:ln>
        </p:spPr>
      </p:pic>
      <p:sp>
        <p:nvSpPr>
          <p:cNvPr id="5" name="Rectangle 4"/>
          <p:cNvSpPr/>
          <p:nvPr/>
        </p:nvSpPr>
        <p:spPr>
          <a:xfrm>
            <a:off x="762000" y="5486400"/>
            <a:ext cx="7772400" cy="400110"/>
          </a:xfrm>
          <a:prstGeom prst="rect">
            <a:avLst/>
          </a:prstGeom>
        </p:spPr>
        <p:txBody>
          <a:bodyPr wrap="square">
            <a:spAutoFit/>
          </a:bodyPr>
          <a:lstStyle/>
          <a:p>
            <a:pPr algn="ctr"/>
            <a:r>
              <a:rPr lang="en-US" sz="2000" b="1" dirty="0">
                <a:solidFill>
                  <a:srgbClr val="C00000"/>
                </a:solidFill>
                <a:latin typeface="Verdana" pitchFamily="34" charset="0"/>
                <a:ea typeface="Verdana" pitchFamily="34" charset="0"/>
                <a:cs typeface="Verdana" pitchFamily="34" charset="0"/>
              </a:rPr>
              <a:t>Figure 2. Ranking of users’ preference for RFID use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43290006"/>
              </p:ext>
            </p:extLst>
          </p:nvPr>
        </p:nvGraphicFramePr>
        <p:xfrm>
          <a:off x="228600" y="2819400"/>
          <a:ext cx="8763000" cy="2133598"/>
        </p:xfrm>
        <a:graphic>
          <a:graphicData uri="http://schemas.openxmlformats.org/drawingml/2006/table">
            <a:tbl>
              <a:tblPr>
                <a:tableStyleId>{69CF1AB2-1976-4502-BF36-3FF5EA218861}</a:tableStyleId>
              </a:tblPr>
              <a:tblGrid>
                <a:gridCol w="5073316"/>
                <a:gridCol w="3689684"/>
              </a:tblGrid>
              <a:tr h="387928">
                <a:tc>
                  <a:txBody>
                    <a:bodyPr/>
                    <a:lstStyle/>
                    <a:p>
                      <a:pPr marL="0" marR="0" algn="ctr">
                        <a:spcBef>
                          <a:spcPts val="0"/>
                        </a:spcBef>
                        <a:spcAft>
                          <a:spcPts val="0"/>
                        </a:spcAft>
                      </a:pPr>
                      <a:r>
                        <a:rPr lang="en-IN" sz="2000" b="1" dirty="0">
                          <a:solidFill>
                            <a:srgbClr val="C00000"/>
                          </a:solidFill>
                          <a:latin typeface="Verdana" pitchFamily="34" charset="0"/>
                          <a:ea typeface="Verdana" pitchFamily="34" charset="0"/>
                          <a:cs typeface="Verdana" pitchFamily="34" charset="0"/>
                        </a:rPr>
                        <a:t>Type of collection</a:t>
                      </a:r>
                      <a:endParaRPr lang="en-US" sz="2000" b="1" dirty="0">
                        <a:solidFill>
                          <a:srgbClr val="C00000"/>
                        </a:solidFill>
                        <a:latin typeface="Verdana" pitchFamily="34" charset="0"/>
                        <a:ea typeface="Verdana" pitchFamily="34" charset="0"/>
                        <a:cs typeface="Verdana" pitchFamily="34" charset="0"/>
                      </a:endParaRPr>
                    </a:p>
                  </a:txBody>
                  <a:tcPr marL="68580" marR="68580" marT="0" marB="0"/>
                </a:tc>
                <a:tc>
                  <a:txBody>
                    <a:bodyPr/>
                    <a:lstStyle/>
                    <a:p>
                      <a:pPr marL="0" marR="0" algn="ctr">
                        <a:spcBef>
                          <a:spcPts val="0"/>
                        </a:spcBef>
                        <a:spcAft>
                          <a:spcPts val="0"/>
                        </a:spcAft>
                      </a:pPr>
                      <a:r>
                        <a:rPr lang="en-IN" sz="2000" b="1" dirty="0">
                          <a:solidFill>
                            <a:srgbClr val="C00000"/>
                          </a:solidFill>
                          <a:latin typeface="Verdana" pitchFamily="34" charset="0"/>
                          <a:ea typeface="Verdana" pitchFamily="34" charset="0"/>
                          <a:cs typeface="Verdana" pitchFamily="34" charset="0"/>
                        </a:rPr>
                        <a:t>No. of users</a:t>
                      </a:r>
                      <a:endParaRPr lang="en-US" sz="2000" b="1" dirty="0">
                        <a:solidFill>
                          <a:srgbClr val="C00000"/>
                        </a:solidFill>
                        <a:latin typeface="Verdana" pitchFamily="34" charset="0"/>
                        <a:ea typeface="Verdana" pitchFamily="34" charset="0"/>
                        <a:cs typeface="Verdana" pitchFamily="34" charset="0"/>
                      </a:endParaRPr>
                    </a:p>
                  </a:txBody>
                  <a:tcPr marL="68580" marR="68580" marT="0" marB="0" anchor="b"/>
                </a:tc>
              </a:tr>
              <a:tr h="349134">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Text Book &amp; Book Bank </a:t>
                      </a:r>
                      <a:endParaRPr lang="en-US" sz="1800" dirty="0">
                        <a:solidFill>
                          <a:srgbClr val="002060"/>
                        </a:solidFill>
                        <a:latin typeface="Verdana" pitchFamily="34" charset="0"/>
                        <a:ea typeface="Verdana" pitchFamily="34" charset="0"/>
                        <a:cs typeface="Verdana" pitchFamily="34" charset="0"/>
                      </a:endParaRPr>
                    </a:p>
                  </a:txBody>
                  <a:tcPr marL="68580" marR="68580" marT="0" marB="0"/>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15</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r>
              <a:tr h="349134">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General Collection      </a:t>
                      </a:r>
                      <a:endParaRPr lang="en-US" sz="1800" dirty="0">
                        <a:solidFill>
                          <a:srgbClr val="002060"/>
                        </a:solidFill>
                        <a:latin typeface="Verdana" pitchFamily="34" charset="0"/>
                        <a:ea typeface="Verdana" pitchFamily="34" charset="0"/>
                        <a:cs typeface="Verdana" pitchFamily="34" charset="0"/>
                      </a:endParaRPr>
                    </a:p>
                  </a:txBody>
                  <a:tcPr marL="68580" marR="68580" marT="0" marB="0"/>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6</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49134">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Reference Collection</a:t>
                      </a:r>
                      <a:endParaRPr lang="en-US" sz="1800" dirty="0">
                        <a:solidFill>
                          <a:srgbClr val="002060"/>
                        </a:solidFill>
                        <a:latin typeface="Verdana" pitchFamily="34" charset="0"/>
                        <a:ea typeface="Verdana" pitchFamily="34" charset="0"/>
                        <a:cs typeface="Verdana" pitchFamily="34" charset="0"/>
                      </a:endParaRPr>
                    </a:p>
                  </a:txBody>
                  <a:tcPr marL="68580" marR="68580" marT="0" marB="0"/>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3</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49134">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All of the above</a:t>
                      </a:r>
                      <a:endParaRPr lang="en-US" sz="1800" dirty="0">
                        <a:solidFill>
                          <a:srgbClr val="002060"/>
                        </a:solidFill>
                        <a:latin typeface="Verdana" pitchFamily="34" charset="0"/>
                        <a:ea typeface="Verdana" pitchFamily="34" charset="0"/>
                        <a:cs typeface="Verdana" pitchFamily="34" charset="0"/>
                      </a:endParaRPr>
                    </a:p>
                  </a:txBody>
                  <a:tcPr marL="68580" marR="68580" marT="0" marB="0"/>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25</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r>
              <a:tr h="349134">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No response</a:t>
                      </a:r>
                      <a:endParaRPr lang="en-US" sz="1800" dirty="0">
                        <a:solidFill>
                          <a:srgbClr val="002060"/>
                        </a:solidFill>
                        <a:latin typeface="Verdana" pitchFamily="34" charset="0"/>
                        <a:ea typeface="Verdana" pitchFamily="34" charset="0"/>
                        <a:cs typeface="Verdana" pitchFamily="34" charset="0"/>
                      </a:endParaRPr>
                    </a:p>
                  </a:txBody>
                  <a:tcPr marL="68580" marR="68580" marT="0" marB="0"/>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4</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r>
            </a:tbl>
          </a:graphicData>
        </a:graphic>
      </p:graphicFrame>
      <p:sp>
        <p:nvSpPr>
          <p:cNvPr id="143361" name="Rectangle 1"/>
          <p:cNvSpPr>
            <a:spLocks noChangeArrowheads="1"/>
          </p:cNvSpPr>
          <p:nvPr/>
        </p:nvSpPr>
        <p:spPr bwMode="auto">
          <a:xfrm>
            <a:off x="228600" y="1881917"/>
            <a:ext cx="8839200" cy="4462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C00000"/>
                </a:solidFill>
                <a:effectLst/>
                <a:latin typeface="Verdana" pitchFamily="34" charset="0"/>
                <a:ea typeface="Verdana" pitchFamily="34" charset="0"/>
                <a:cs typeface="Verdana" pitchFamily="34" charset="0"/>
              </a:rPr>
              <a:t>Table 11. Use of RFID in different library collections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72977876"/>
              </p:ext>
            </p:extLst>
          </p:nvPr>
        </p:nvGraphicFramePr>
        <p:xfrm>
          <a:off x="228599" y="2667000"/>
          <a:ext cx="8763001" cy="2362197"/>
        </p:xfrm>
        <a:graphic>
          <a:graphicData uri="http://schemas.openxmlformats.org/drawingml/2006/table">
            <a:tbl>
              <a:tblPr>
                <a:tableStyleId>{8A107856-5554-42FB-B03E-39F5DBC370BA}</a:tableStyleId>
              </a:tblPr>
              <a:tblGrid>
                <a:gridCol w="5148263"/>
                <a:gridCol w="3614738"/>
              </a:tblGrid>
              <a:tr h="369093">
                <a:tc>
                  <a:txBody>
                    <a:bodyPr/>
                    <a:lstStyle/>
                    <a:p>
                      <a:pPr marL="0" marR="0" algn="ctr">
                        <a:spcBef>
                          <a:spcPts val="0"/>
                        </a:spcBef>
                        <a:spcAft>
                          <a:spcPts val="0"/>
                        </a:spcAft>
                      </a:pPr>
                      <a:r>
                        <a:rPr lang="en-IN" sz="2000" b="1" dirty="0">
                          <a:solidFill>
                            <a:srgbClr val="002060"/>
                          </a:solidFill>
                          <a:latin typeface="Verdana" pitchFamily="34" charset="0"/>
                          <a:ea typeface="Verdana" pitchFamily="34" charset="0"/>
                          <a:cs typeface="Verdana" pitchFamily="34" charset="0"/>
                        </a:rPr>
                        <a:t>Frequency</a:t>
                      </a:r>
                      <a:endParaRPr lang="en-US" sz="2000" b="1"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ctr">
                        <a:spcBef>
                          <a:spcPts val="0"/>
                        </a:spcBef>
                        <a:spcAft>
                          <a:spcPts val="0"/>
                        </a:spcAft>
                      </a:pPr>
                      <a:r>
                        <a:rPr lang="en-IN" sz="2000" b="1" dirty="0">
                          <a:solidFill>
                            <a:srgbClr val="002060"/>
                          </a:solidFill>
                          <a:latin typeface="Verdana" pitchFamily="34" charset="0"/>
                          <a:ea typeface="Verdana" pitchFamily="34" charset="0"/>
                          <a:cs typeface="Verdana" pitchFamily="34" charset="0"/>
                        </a:rPr>
                        <a:t>No. of users</a:t>
                      </a:r>
                      <a:endParaRPr lang="en-US" sz="2000" b="1" dirty="0">
                        <a:solidFill>
                          <a:srgbClr val="002060"/>
                        </a:solidFill>
                        <a:latin typeface="Verdana" pitchFamily="34" charset="0"/>
                        <a:ea typeface="Verdana" pitchFamily="34" charset="0"/>
                        <a:cs typeface="Verdana" pitchFamily="34" charset="0"/>
                      </a:endParaRPr>
                    </a:p>
                  </a:txBody>
                  <a:tcPr marL="68580" marR="68580" marT="0" marB="0" anchor="b"/>
                </a:tc>
              </a:tr>
              <a:tr h="332184">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Once in a Month</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8</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32184">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More than once in a Month</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27</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r>
              <a:tr h="332184">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Once in a Semester</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2</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32184">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Rarely</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9</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32184">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No response</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4</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r>
              <a:tr h="332184">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Total</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50</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r>
            </a:tbl>
          </a:graphicData>
        </a:graphic>
      </p:graphicFrame>
      <p:sp>
        <p:nvSpPr>
          <p:cNvPr id="144385" name="Rectangle 1"/>
          <p:cNvSpPr>
            <a:spLocks noChangeArrowheads="1"/>
          </p:cNvSpPr>
          <p:nvPr/>
        </p:nvSpPr>
        <p:spPr bwMode="auto">
          <a:xfrm>
            <a:off x="228600" y="1588413"/>
            <a:ext cx="8763000" cy="8617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121400" algn="r"/>
              </a:tabLst>
            </a:pPr>
            <a:r>
              <a:rPr kumimoji="0" lang="en-US" sz="2500" b="1" i="0" u="none" strike="noStrike" cap="none" normalizeH="0" baseline="0" dirty="0" smtClean="0">
                <a:ln>
                  <a:noFill/>
                </a:ln>
                <a:solidFill>
                  <a:srgbClr val="C00000"/>
                </a:solidFill>
                <a:effectLst/>
                <a:latin typeface="Verdana" pitchFamily="34" charset="0"/>
                <a:ea typeface="Verdana" pitchFamily="34" charset="0"/>
                <a:cs typeface="Verdana" pitchFamily="34" charset="0"/>
              </a:rPr>
              <a:t>Table 12. Frequency of the use of RFID system</a:t>
            </a:r>
          </a:p>
          <a:p>
            <a:pPr marL="0" marR="0" lvl="0" indent="0" algn="l" defTabSz="914400" rtl="0" eaLnBrk="0" fontAlgn="base" latinLnBrk="0" hangingPunct="0">
              <a:lnSpc>
                <a:spcPct val="100000"/>
              </a:lnSpc>
              <a:spcBef>
                <a:spcPct val="0"/>
              </a:spcBef>
              <a:spcAft>
                <a:spcPct val="0"/>
              </a:spcAft>
              <a:buClrTx/>
              <a:buSzTx/>
              <a:buFontTx/>
              <a:buNone/>
              <a:tabLst>
                <a:tab pos="6121400" algn="r"/>
              </a:tabLst>
            </a:pPr>
            <a:endParaRPr kumimoji="0" lang="en-US" sz="2500" b="1" i="0" u="none" strike="noStrike" cap="none" normalizeH="0" baseline="0" dirty="0" smtClean="0">
              <a:ln>
                <a:noFill/>
              </a:ln>
              <a:solidFill>
                <a:srgbClr val="C00000"/>
              </a:solidFill>
              <a:effectLst/>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58048368"/>
              </p:ext>
            </p:extLst>
          </p:nvPr>
        </p:nvGraphicFramePr>
        <p:xfrm>
          <a:off x="152400" y="2819400"/>
          <a:ext cx="8839200" cy="2667001"/>
        </p:xfrm>
        <a:graphic>
          <a:graphicData uri="http://schemas.openxmlformats.org/drawingml/2006/table">
            <a:tbl>
              <a:tblPr>
                <a:tableStyleId>{35758FB7-9AC5-4552-8A53-C91805E547FA}</a:tableStyleId>
              </a:tblPr>
              <a:tblGrid>
                <a:gridCol w="4419600"/>
                <a:gridCol w="4419600"/>
              </a:tblGrid>
              <a:tr h="416719">
                <a:tc>
                  <a:txBody>
                    <a:bodyPr/>
                    <a:lstStyle/>
                    <a:p>
                      <a:pPr marL="0" marR="0" algn="ctr">
                        <a:spcBef>
                          <a:spcPts val="0"/>
                        </a:spcBef>
                        <a:spcAft>
                          <a:spcPts val="0"/>
                        </a:spcAft>
                      </a:pPr>
                      <a:r>
                        <a:rPr lang="en-IN" sz="2000" b="1" dirty="0">
                          <a:solidFill>
                            <a:srgbClr val="C00000"/>
                          </a:solidFill>
                          <a:latin typeface="Verdana" pitchFamily="34" charset="0"/>
                          <a:ea typeface="Verdana" pitchFamily="34" charset="0"/>
                          <a:cs typeface="Verdana" pitchFamily="34" charset="0"/>
                        </a:rPr>
                        <a:t>Rating</a:t>
                      </a:r>
                      <a:endParaRPr lang="en-US" sz="2000" b="1" dirty="0">
                        <a:solidFill>
                          <a:srgbClr val="C00000"/>
                        </a:solidFill>
                        <a:latin typeface="Verdana" pitchFamily="34" charset="0"/>
                        <a:ea typeface="Verdana" pitchFamily="34" charset="0"/>
                        <a:cs typeface="Verdana" pitchFamily="34" charset="0"/>
                      </a:endParaRPr>
                    </a:p>
                  </a:txBody>
                  <a:tcPr marL="68580" marR="68580" marT="0" marB="0" anchor="b"/>
                </a:tc>
                <a:tc>
                  <a:txBody>
                    <a:bodyPr/>
                    <a:lstStyle/>
                    <a:p>
                      <a:pPr marL="0" marR="0" algn="ctr">
                        <a:spcBef>
                          <a:spcPts val="0"/>
                        </a:spcBef>
                        <a:spcAft>
                          <a:spcPts val="0"/>
                        </a:spcAft>
                      </a:pPr>
                      <a:r>
                        <a:rPr lang="en-IN" sz="2000" b="1" dirty="0">
                          <a:solidFill>
                            <a:srgbClr val="C00000"/>
                          </a:solidFill>
                          <a:latin typeface="Verdana" pitchFamily="34" charset="0"/>
                          <a:ea typeface="Verdana" pitchFamily="34" charset="0"/>
                          <a:cs typeface="Verdana" pitchFamily="34" charset="0"/>
                        </a:rPr>
                        <a:t>No. of users</a:t>
                      </a:r>
                      <a:endParaRPr lang="en-US" sz="2000" b="1" dirty="0">
                        <a:solidFill>
                          <a:srgbClr val="C00000"/>
                        </a:solidFill>
                        <a:latin typeface="Verdana" pitchFamily="34" charset="0"/>
                        <a:ea typeface="Verdana" pitchFamily="34" charset="0"/>
                        <a:cs typeface="Verdana" pitchFamily="34" charset="0"/>
                      </a:endParaRPr>
                    </a:p>
                  </a:txBody>
                  <a:tcPr marL="68580" marR="68580" marT="0" marB="0" anchor="b"/>
                </a:tc>
              </a:tr>
              <a:tr h="375047">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Excellent</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14</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75047">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Very Good</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25</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75047">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Good</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7</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75047">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Do not know</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3</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r>
              <a:tr h="375047">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No response</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1</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r>
              <a:tr h="375047">
                <a:tc>
                  <a:txBody>
                    <a:bodyPr/>
                    <a:lstStyle/>
                    <a:p>
                      <a:pPr marL="0" marR="0">
                        <a:spcBef>
                          <a:spcPts val="0"/>
                        </a:spcBef>
                        <a:spcAft>
                          <a:spcPts val="0"/>
                        </a:spcAft>
                      </a:pPr>
                      <a:r>
                        <a:rPr lang="en-IN" sz="1800" dirty="0" smtClean="0">
                          <a:solidFill>
                            <a:srgbClr val="002060"/>
                          </a:solidFill>
                          <a:latin typeface="Verdana" pitchFamily="34" charset="0"/>
                          <a:ea typeface="Verdana" pitchFamily="34" charset="0"/>
                          <a:cs typeface="Verdana" pitchFamily="34" charset="0"/>
                        </a:rPr>
                        <a:t>Total</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 50 </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r>
            </a:tbl>
          </a:graphicData>
        </a:graphic>
      </p:graphicFrame>
      <p:sp>
        <p:nvSpPr>
          <p:cNvPr id="145409" name="Rectangle 1"/>
          <p:cNvSpPr>
            <a:spLocks noChangeArrowheads="1"/>
          </p:cNvSpPr>
          <p:nvPr/>
        </p:nvSpPr>
        <p:spPr bwMode="auto">
          <a:xfrm>
            <a:off x="110684" y="1720335"/>
            <a:ext cx="8922635" cy="107721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C00000"/>
                </a:solidFill>
                <a:effectLst/>
                <a:latin typeface="Verdana" pitchFamily="34" charset="0"/>
                <a:ea typeface="Verdana" pitchFamily="34" charset="0"/>
                <a:cs typeface="Verdana" pitchFamily="34" charset="0"/>
              </a:rPr>
              <a:t>Table 13. Rating of circulation system</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rgbClr val="C00000"/>
              </a:solidFill>
              <a:effectLst/>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66720308"/>
              </p:ext>
            </p:extLst>
          </p:nvPr>
        </p:nvGraphicFramePr>
        <p:xfrm>
          <a:off x="457200" y="2819400"/>
          <a:ext cx="8305800" cy="2286000"/>
        </p:xfrm>
        <a:graphic>
          <a:graphicData uri="http://schemas.openxmlformats.org/drawingml/2006/table">
            <a:tbl>
              <a:tblPr>
                <a:tableStyleId>{16D9F66E-5EB9-4882-86FB-DCBF35E3C3E4}</a:tableStyleId>
              </a:tblPr>
              <a:tblGrid>
                <a:gridCol w="2768600"/>
                <a:gridCol w="2768600"/>
                <a:gridCol w="2768600"/>
              </a:tblGrid>
              <a:tr h="703385">
                <a:tc>
                  <a:txBody>
                    <a:bodyPr/>
                    <a:lstStyle/>
                    <a:p>
                      <a:pPr marL="0" marR="0" algn="ctr">
                        <a:spcBef>
                          <a:spcPts val="0"/>
                        </a:spcBef>
                        <a:spcAft>
                          <a:spcPts val="0"/>
                        </a:spcAft>
                      </a:pPr>
                      <a:r>
                        <a:rPr lang="en-IN" sz="2000" b="1" dirty="0">
                          <a:solidFill>
                            <a:srgbClr val="C00000"/>
                          </a:solidFill>
                          <a:latin typeface="Verdana" pitchFamily="34" charset="0"/>
                          <a:ea typeface="Verdana" pitchFamily="34" charset="0"/>
                          <a:cs typeface="Verdana" pitchFamily="34" charset="0"/>
                        </a:rPr>
                        <a:t>Response</a:t>
                      </a:r>
                      <a:endParaRPr lang="en-US" sz="2000" b="1" dirty="0">
                        <a:solidFill>
                          <a:srgbClr val="C00000"/>
                        </a:solidFill>
                        <a:latin typeface="Verdana" pitchFamily="34" charset="0"/>
                        <a:ea typeface="Verdana" pitchFamily="34" charset="0"/>
                        <a:cs typeface="Verdana" pitchFamily="34" charset="0"/>
                      </a:endParaRPr>
                    </a:p>
                  </a:txBody>
                  <a:tcPr marL="68580" marR="68580" marT="0" marB="0" anchor="ctr"/>
                </a:tc>
                <a:tc>
                  <a:txBody>
                    <a:bodyPr/>
                    <a:lstStyle/>
                    <a:p>
                      <a:pPr marL="0" marR="0" algn="ctr">
                        <a:spcBef>
                          <a:spcPts val="0"/>
                        </a:spcBef>
                        <a:spcAft>
                          <a:spcPts val="0"/>
                        </a:spcAft>
                      </a:pPr>
                      <a:r>
                        <a:rPr lang="en-IN" sz="2000" b="1" dirty="0">
                          <a:solidFill>
                            <a:srgbClr val="C00000"/>
                          </a:solidFill>
                          <a:latin typeface="Verdana" pitchFamily="34" charset="0"/>
                          <a:ea typeface="Verdana" pitchFamily="34" charset="0"/>
                          <a:cs typeface="Verdana" pitchFamily="34" charset="0"/>
                        </a:rPr>
                        <a:t>No. of users</a:t>
                      </a:r>
                      <a:endParaRPr lang="en-US" sz="2000" b="1" dirty="0">
                        <a:solidFill>
                          <a:srgbClr val="C00000"/>
                        </a:solidFill>
                        <a:latin typeface="Verdana" pitchFamily="34" charset="0"/>
                        <a:ea typeface="Verdana" pitchFamily="34" charset="0"/>
                        <a:cs typeface="Verdana" pitchFamily="34" charset="0"/>
                      </a:endParaRPr>
                    </a:p>
                  </a:txBody>
                  <a:tcPr marL="68580" marR="68580" marT="0" marB="0" anchor="ctr"/>
                </a:tc>
                <a:tc>
                  <a:txBody>
                    <a:bodyPr/>
                    <a:lstStyle/>
                    <a:p>
                      <a:pPr marL="0" marR="0" algn="ctr">
                        <a:spcBef>
                          <a:spcPts val="0"/>
                        </a:spcBef>
                        <a:spcAft>
                          <a:spcPts val="0"/>
                        </a:spcAft>
                      </a:pPr>
                      <a:r>
                        <a:rPr lang="en-IN" sz="2000" b="1" dirty="0">
                          <a:solidFill>
                            <a:srgbClr val="C00000"/>
                          </a:solidFill>
                          <a:latin typeface="Verdana" pitchFamily="34" charset="0"/>
                          <a:ea typeface="Verdana" pitchFamily="34" charset="0"/>
                          <a:cs typeface="Verdana" pitchFamily="34" charset="0"/>
                        </a:rPr>
                        <a:t>Percentage (%)</a:t>
                      </a:r>
                      <a:endParaRPr lang="en-US" sz="2000" b="1" dirty="0">
                        <a:solidFill>
                          <a:srgbClr val="C00000"/>
                        </a:solidFill>
                        <a:latin typeface="Verdana" pitchFamily="34" charset="0"/>
                        <a:ea typeface="Verdana" pitchFamily="34" charset="0"/>
                        <a:cs typeface="Verdana" pitchFamily="34" charset="0"/>
                      </a:endParaRPr>
                    </a:p>
                  </a:txBody>
                  <a:tcPr marL="68580" marR="68580" marT="0" marB="0" anchor="ctr"/>
                </a:tc>
              </a:tr>
              <a:tr h="316523">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Yes</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37</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74.00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16523">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No</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3</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6.00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16523">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Do not know</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8</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16.00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16523">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No response</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2</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4.00</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r>
              <a:tr h="316523">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Total</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 </a:t>
                      </a:r>
                      <a:r>
                        <a:rPr lang="en-IN" sz="1800" dirty="0" smtClean="0">
                          <a:solidFill>
                            <a:srgbClr val="002060"/>
                          </a:solidFill>
                          <a:latin typeface="Verdana" pitchFamily="34" charset="0"/>
                          <a:ea typeface="Verdana" pitchFamily="34" charset="0"/>
                          <a:cs typeface="Verdana" pitchFamily="34" charset="0"/>
                        </a:rPr>
                        <a:t>50</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100.00</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r>
            </a:tbl>
          </a:graphicData>
        </a:graphic>
      </p:graphicFrame>
      <p:sp>
        <p:nvSpPr>
          <p:cNvPr id="146433" name="Rectangle 1"/>
          <p:cNvSpPr>
            <a:spLocks noChangeArrowheads="1"/>
          </p:cNvSpPr>
          <p:nvPr/>
        </p:nvSpPr>
        <p:spPr bwMode="auto">
          <a:xfrm>
            <a:off x="-6335" y="1767245"/>
            <a:ext cx="9156674"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C00000"/>
                </a:solidFill>
                <a:effectLst/>
                <a:latin typeface="Verdana" pitchFamily="34" charset="0"/>
                <a:ea typeface="Verdana" pitchFamily="34" charset="0"/>
                <a:cs typeface="Verdana" pitchFamily="34" charset="0"/>
              </a:rPr>
              <a:t>Table 14. Ranking of users’ preference for RFID use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C00000"/>
              </a:solidFill>
              <a:effectLst/>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70382166"/>
              </p:ext>
            </p:extLst>
          </p:nvPr>
        </p:nvGraphicFramePr>
        <p:xfrm>
          <a:off x="152399" y="2971800"/>
          <a:ext cx="8686800" cy="2438402"/>
        </p:xfrm>
        <a:graphic>
          <a:graphicData uri="http://schemas.openxmlformats.org/drawingml/2006/table">
            <a:tbl>
              <a:tblPr>
                <a:tableStyleId>{8A107856-5554-42FB-B03E-39F5DBC370BA}</a:tableStyleId>
              </a:tblPr>
              <a:tblGrid>
                <a:gridCol w="2895600"/>
                <a:gridCol w="2895600"/>
                <a:gridCol w="2895600"/>
              </a:tblGrid>
              <a:tr h="750277">
                <a:tc>
                  <a:txBody>
                    <a:bodyPr/>
                    <a:lstStyle/>
                    <a:p>
                      <a:pPr marL="0" marR="0" algn="ctr">
                        <a:spcBef>
                          <a:spcPts val="0"/>
                        </a:spcBef>
                        <a:spcAft>
                          <a:spcPts val="0"/>
                        </a:spcAft>
                      </a:pPr>
                      <a:r>
                        <a:rPr lang="en-IN" sz="2000" b="1" dirty="0">
                          <a:solidFill>
                            <a:srgbClr val="002060"/>
                          </a:solidFill>
                          <a:latin typeface="Verdana" pitchFamily="34" charset="0"/>
                          <a:ea typeface="Verdana" pitchFamily="34" charset="0"/>
                          <a:cs typeface="Verdana" pitchFamily="34" charset="0"/>
                        </a:rPr>
                        <a:t>Item</a:t>
                      </a:r>
                      <a:endParaRPr lang="en-US" sz="2000" b="1" dirty="0">
                        <a:solidFill>
                          <a:srgbClr val="002060"/>
                        </a:solidFill>
                        <a:latin typeface="Verdana" pitchFamily="34" charset="0"/>
                        <a:ea typeface="Verdana" pitchFamily="34" charset="0"/>
                        <a:cs typeface="Verdana" pitchFamily="34" charset="0"/>
                      </a:endParaRPr>
                    </a:p>
                  </a:txBody>
                  <a:tcPr marL="68580" marR="68580" marT="0" marB="0" anchor="ctr"/>
                </a:tc>
                <a:tc>
                  <a:txBody>
                    <a:bodyPr/>
                    <a:lstStyle/>
                    <a:p>
                      <a:pPr marL="0" marR="0" algn="ctr">
                        <a:spcBef>
                          <a:spcPts val="0"/>
                        </a:spcBef>
                        <a:spcAft>
                          <a:spcPts val="0"/>
                        </a:spcAft>
                      </a:pPr>
                      <a:r>
                        <a:rPr lang="en-IN" sz="2000" b="1">
                          <a:solidFill>
                            <a:srgbClr val="002060"/>
                          </a:solidFill>
                          <a:latin typeface="Verdana" pitchFamily="34" charset="0"/>
                          <a:ea typeface="Verdana" pitchFamily="34" charset="0"/>
                          <a:cs typeface="Verdana" pitchFamily="34" charset="0"/>
                        </a:rPr>
                        <a:t>No. of users</a:t>
                      </a:r>
                      <a:endParaRPr lang="en-US" sz="2000" b="1">
                        <a:solidFill>
                          <a:srgbClr val="002060"/>
                        </a:solidFill>
                        <a:latin typeface="Verdana" pitchFamily="34" charset="0"/>
                        <a:ea typeface="Verdana" pitchFamily="34" charset="0"/>
                        <a:cs typeface="Verdana" pitchFamily="34" charset="0"/>
                      </a:endParaRPr>
                    </a:p>
                  </a:txBody>
                  <a:tcPr marL="68580" marR="68580" marT="0" marB="0" anchor="ctr"/>
                </a:tc>
                <a:tc>
                  <a:txBody>
                    <a:bodyPr/>
                    <a:lstStyle/>
                    <a:p>
                      <a:pPr marL="0" marR="0" algn="ctr">
                        <a:spcBef>
                          <a:spcPts val="0"/>
                        </a:spcBef>
                        <a:spcAft>
                          <a:spcPts val="0"/>
                        </a:spcAft>
                      </a:pPr>
                      <a:r>
                        <a:rPr lang="en-IN" sz="2000" b="1" dirty="0">
                          <a:solidFill>
                            <a:srgbClr val="002060"/>
                          </a:solidFill>
                          <a:latin typeface="Verdana" pitchFamily="34" charset="0"/>
                          <a:ea typeface="Verdana" pitchFamily="34" charset="0"/>
                          <a:cs typeface="Verdana" pitchFamily="34" charset="0"/>
                        </a:rPr>
                        <a:t>Percentage (%)</a:t>
                      </a:r>
                      <a:endParaRPr lang="en-US" sz="2000" b="1" dirty="0">
                        <a:solidFill>
                          <a:srgbClr val="002060"/>
                        </a:solidFill>
                        <a:latin typeface="Verdana" pitchFamily="34" charset="0"/>
                        <a:ea typeface="Verdana" pitchFamily="34" charset="0"/>
                        <a:cs typeface="Verdana" pitchFamily="34" charset="0"/>
                      </a:endParaRPr>
                    </a:p>
                  </a:txBody>
                  <a:tcPr marL="68580" marR="68580" marT="0" marB="0" anchor="ctr"/>
                </a:tc>
              </a:tr>
              <a:tr h="337625">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Yes</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39</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78.00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37625">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No</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4</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8.00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37625">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Do not know</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6</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12.00</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r>
              <a:tr h="337625">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No response</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1</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2.00</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r>
              <a:tr h="337625">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Total</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50</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100.00</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r>
            </a:tbl>
          </a:graphicData>
        </a:graphic>
      </p:graphicFrame>
      <p:sp>
        <p:nvSpPr>
          <p:cNvPr id="147457" name="Rectangle 1"/>
          <p:cNvSpPr>
            <a:spLocks noChangeArrowheads="1"/>
          </p:cNvSpPr>
          <p:nvPr/>
        </p:nvSpPr>
        <p:spPr bwMode="auto">
          <a:xfrm>
            <a:off x="228504" y="1946703"/>
            <a:ext cx="8686993"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C00000"/>
                </a:solidFill>
                <a:effectLst/>
                <a:latin typeface="Verdana" pitchFamily="34" charset="0"/>
                <a:ea typeface="Verdana" pitchFamily="34" charset="0"/>
                <a:cs typeface="Verdana" pitchFamily="34" charset="0"/>
              </a:rPr>
              <a:t>Table 15. Positive change in the attitude of users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C00000"/>
              </a:solidFill>
              <a:effectLst/>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7662504"/>
              </p:ext>
            </p:extLst>
          </p:nvPr>
        </p:nvGraphicFramePr>
        <p:xfrm>
          <a:off x="202053" y="2971800"/>
          <a:ext cx="8739894" cy="2133600"/>
        </p:xfrm>
        <a:graphic>
          <a:graphicData uri="http://schemas.openxmlformats.org/drawingml/2006/table">
            <a:tbl>
              <a:tblPr>
                <a:tableStyleId>{22838BEF-8BB2-4498-84A7-C5851F593DF1}</a:tableStyleId>
              </a:tblPr>
              <a:tblGrid>
                <a:gridCol w="2913298"/>
                <a:gridCol w="2913298"/>
                <a:gridCol w="2913298"/>
              </a:tblGrid>
              <a:tr h="762000">
                <a:tc>
                  <a:txBody>
                    <a:bodyPr/>
                    <a:lstStyle/>
                    <a:p>
                      <a:pPr marL="0" marR="0" algn="ctr">
                        <a:spcBef>
                          <a:spcPts val="0"/>
                        </a:spcBef>
                        <a:spcAft>
                          <a:spcPts val="0"/>
                        </a:spcAft>
                      </a:pPr>
                      <a:r>
                        <a:rPr lang="en-IN" sz="2000" b="1" dirty="0">
                          <a:solidFill>
                            <a:srgbClr val="C00000"/>
                          </a:solidFill>
                          <a:latin typeface="Verdana" pitchFamily="34" charset="0"/>
                          <a:ea typeface="Verdana" pitchFamily="34" charset="0"/>
                          <a:cs typeface="Verdana" pitchFamily="34" charset="0"/>
                        </a:rPr>
                        <a:t>Item</a:t>
                      </a:r>
                      <a:endParaRPr lang="en-US" sz="2000" b="1" dirty="0">
                        <a:solidFill>
                          <a:srgbClr val="C00000"/>
                        </a:solidFill>
                        <a:latin typeface="Verdana" pitchFamily="34" charset="0"/>
                        <a:ea typeface="Verdana" pitchFamily="34" charset="0"/>
                        <a:cs typeface="Verdana" pitchFamily="34" charset="0"/>
                      </a:endParaRPr>
                    </a:p>
                  </a:txBody>
                  <a:tcPr marL="68580" marR="68580" marT="0" marB="0" anchor="ctr"/>
                </a:tc>
                <a:tc>
                  <a:txBody>
                    <a:bodyPr/>
                    <a:lstStyle/>
                    <a:p>
                      <a:pPr marL="0" marR="0" algn="ctr">
                        <a:spcBef>
                          <a:spcPts val="0"/>
                        </a:spcBef>
                        <a:spcAft>
                          <a:spcPts val="0"/>
                        </a:spcAft>
                      </a:pPr>
                      <a:r>
                        <a:rPr lang="en-IN" sz="2000" b="1">
                          <a:solidFill>
                            <a:srgbClr val="C00000"/>
                          </a:solidFill>
                          <a:latin typeface="Verdana" pitchFamily="34" charset="0"/>
                          <a:ea typeface="Verdana" pitchFamily="34" charset="0"/>
                          <a:cs typeface="Verdana" pitchFamily="34" charset="0"/>
                        </a:rPr>
                        <a:t>No. of users</a:t>
                      </a:r>
                      <a:endParaRPr lang="en-US" sz="2000" b="1">
                        <a:solidFill>
                          <a:srgbClr val="C00000"/>
                        </a:solidFill>
                        <a:latin typeface="Verdana" pitchFamily="34" charset="0"/>
                        <a:ea typeface="Verdana" pitchFamily="34" charset="0"/>
                        <a:cs typeface="Verdana" pitchFamily="34" charset="0"/>
                      </a:endParaRPr>
                    </a:p>
                  </a:txBody>
                  <a:tcPr marL="68580" marR="68580" marT="0" marB="0" anchor="ctr"/>
                </a:tc>
                <a:tc>
                  <a:txBody>
                    <a:bodyPr/>
                    <a:lstStyle/>
                    <a:p>
                      <a:pPr marL="0" marR="0" algn="ctr">
                        <a:spcBef>
                          <a:spcPts val="0"/>
                        </a:spcBef>
                        <a:spcAft>
                          <a:spcPts val="0"/>
                        </a:spcAft>
                      </a:pPr>
                      <a:r>
                        <a:rPr lang="en-IN" sz="2000" b="1" dirty="0">
                          <a:solidFill>
                            <a:srgbClr val="C00000"/>
                          </a:solidFill>
                          <a:latin typeface="Verdana" pitchFamily="34" charset="0"/>
                          <a:ea typeface="Verdana" pitchFamily="34" charset="0"/>
                          <a:cs typeface="Verdana" pitchFamily="34" charset="0"/>
                        </a:rPr>
                        <a:t>Percentage (%)</a:t>
                      </a:r>
                      <a:endParaRPr lang="en-US" sz="2000" b="1" dirty="0">
                        <a:solidFill>
                          <a:srgbClr val="C00000"/>
                        </a:solidFill>
                        <a:latin typeface="Verdana" pitchFamily="34" charset="0"/>
                        <a:ea typeface="Verdana" pitchFamily="34" charset="0"/>
                        <a:cs typeface="Verdana" pitchFamily="34" charset="0"/>
                      </a:endParaRPr>
                    </a:p>
                  </a:txBody>
                  <a:tcPr marL="68580" marR="68580" marT="0" marB="0" anchor="ctr"/>
                </a:tc>
              </a:tr>
              <a:tr h="342900">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Yes</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33</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66.00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42900">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No</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8</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16.00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42900">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Do not know</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9</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18.00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42900">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Total</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50</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100.00</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r>
            </a:tbl>
          </a:graphicData>
        </a:graphic>
      </p:graphicFrame>
      <p:sp>
        <p:nvSpPr>
          <p:cNvPr id="148481" name="Rectangle 1"/>
          <p:cNvSpPr>
            <a:spLocks noChangeArrowheads="1"/>
          </p:cNvSpPr>
          <p:nvPr/>
        </p:nvSpPr>
        <p:spPr bwMode="auto">
          <a:xfrm>
            <a:off x="202054" y="1933545"/>
            <a:ext cx="8739893"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00000"/>
                </a:solidFill>
                <a:effectLst/>
                <a:latin typeface="Verdana" pitchFamily="34" charset="0"/>
                <a:ea typeface="Verdana" pitchFamily="34" charset="0"/>
                <a:cs typeface="Verdana" pitchFamily="34" charset="0"/>
              </a:rPr>
              <a:t>Table 16. Positive change in the attitude of the library staff</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28352859"/>
              </p:ext>
            </p:extLst>
          </p:nvPr>
        </p:nvGraphicFramePr>
        <p:xfrm>
          <a:off x="152400" y="2895600"/>
          <a:ext cx="8839200" cy="2438400"/>
        </p:xfrm>
        <a:graphic>
          <a:graphicData uri="http://schemas.openxmlformats.org/drawingml/2006/table">
            <a:tbl>
              <a:tblPr>
                <a:tableStyleId>{22838BEF-8BB2-4498-84A7-C5851F593DF1}</a:tableStyleId>
              </a:tblPr>
              <a:tblGrid>
                <a:gridCol w="5082540"/>
                <a:gridCol w="3756660"/>
              </a:tblGrid>
              <a:tr h="381000">
                <a:tc>
                  <a:txBody>
                    <a:bodyPr/>
                    <a:lstStyle/>
                    <a:p>
                      <a:pPr marL="0" marR="0" algn="ctr">
                        <a:spcBef>
                          <a:spcPts val="0"/>
                        </a:spcBef>
                        <a:spcAft>
                          <a:spcPts val="0"/>
                        </a:spcAft>
                      </a:pPr>
                      <a:r>
                        <a:rPr lang="en-IN" sz="2000" b="1" dirty="0">
                          <a:solidFill>
                            <a:srgbClr val="C00000"/>
                          </a:solidFill>
                          <a:latin typeface="Verdana" pitchFamily="34" charset="0"/>
                          <a:ea typeface="Verdana" pitchFamily="34" charset="0"/>
                          <a:cs typeface="Verdana" pitchFamily="34" charset="0"/>
                        </a:rPr>
                        <a:t>Use of RFID</a:t>
                      </a:r>
                      <a:endParaRPr lang="en-US" sz="2000" b="1" dirty="0">
                        <a:solidFill>
                          <a:srgbClr val="C00000"/>
                        </a:solidFill>
                        <a:latin typeface="Verdana" pitchFamily="34" charset="0"/>
                        <a:ea typeface="Verdana" pitchFamily="34" charset="0"/>
                        <a:cs typeface="Verdana" pitchFamily="34" charset="0"/>
                      </a:endParaRPr>
                    </a:p>
                  </a:txBody>
                  <a:tcPr marL="68580" marR="68580" marT="0" marB="0" anchor="b"/>
                </a:tc>
                <a:tc>
                  <a:txBody>
                    <a:bodyPr/>
                    <a:lstStyle/>
                    <a:p>
                      <a:pPr marL="0" marR="0" algn="ctr">
                        <a:spcBef>
                          <a:spcPts val="0"/>
                        </a:spcBef>
                        <a:spcAft>
                          <a:spcPts val="0"/>
                        </a:spcAft>
                      </a:pPr>
                      <a:r>
                        <a:rPr lang="en-IN" sz="2000" b="1" dirty="0">
                          <a:solidFill>
                            <a:srgbClr val="C00000"/>
                          </a:solidFill>
                          <a:latin typeface="Verdana" pitchFamily="34" charset="0"/>
                          <a:ea typeface="Verdana" pitchFamily="34" charset="0"/>
                          <a:cs typeface="Verdana" pitchFamily="34" charset="0"/>
                        </a:rPr>
                        <a:t>No. of users</a:t>
                      </a:r>
                      <a:endParaRPr lang="en-US" sz="2000" b="1" dirty="0">
                        <a:solidFill>
                          <a:srgbClr val="C00000"/>
                        </a:solidFill>
                        <a:latin typeface="Verdana" pitchFamily="34" charset="0"/>
                        <a:ea typeface="Verdana" pitchFamily="34" charset="0"/>
                        <a:cs typeface="Verdana" pitchFamily="34" charset="0"/>
                      </a:endParaRPr>
                    </a:p>
                  </a:txBody>
                  <a:tcPr marL="68580" marR="68580" marT="0" marB="0" anchor="b"/>
                </a:tc>
              </a:tr>
              <a:tr h="685800">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Payment of Fees/Fines, etc. through RFID Smart Card </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29</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ctr"/>
                </a:tc>
              </a:tr>
              <a:tr h="342900">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Drop box in Hostels</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20</a:t>
                      </a:r>
                      <a:endParaRPr lang="en-US" sz="1800">
                        <a:solidFill>
                          <a:srgbClr val="002060"/>
                        </a:solidFill>
                        <a:latin typeface="Verdana" pitchFamily="34" charset="0"/>
                        <a:ea typeface="Verdana" pitchFamily="34" charset="0"/>
                        <a:cs typeface="Verdana" pitchFamily="34" charset="0"/>
                      </a:endParaRPr>
                    </a:p>
                  </a:txBody>
                  <a:tcPr marL="68580" marR="68580" marT="0" marB="0" anchor="ctr"/>
                </a:tc>
              </a:tr>
              <a:tr h="342900">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Drop box in Departments</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16</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ctr"/>
                </a:tc>
              </a:tr>
              <a:tr h="342900">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Book ATMs</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11</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ctr"/>
                </a:tc>
              </a:tr>
              <a:tr h="342900">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No response</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4</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ctr"/>
                </a:tc>
              </a:tr>
            </a:tbl>
          </a:graphicData>
        </a:graphic>
      </p:graphicFrame>
      <p:sp>
        <p:nvSpPr>
          <p:cNvPr id="149505" name="Rectangle 1"/>
          <p:cNvSpPr>
            <a:spLocks noChangeArrowheads="1"/>
          </p:cNvSpPr>
          <p:nvPr/>
        </p:nvSpPr>
        <p:spPr bwMode="auto">
          <a:xfrm>
            <a:off x="293425" y="1720335"/>
            <a:ext cx="8557151" cy="107721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C00000"/>
                </a:solidFill>
                <a:effectLst/>
                <a:latin typeface="Verdana" pitchFamily="34" charset="0"/>
                <a:ea typeface="Verdana" pitchFamily="34" charset="0"/>
                <a:cs typeface="Verdana" pitchFamily="34" charset="0"/>
              </a:rPr>
              <a:t>Table 17. Use of RFID in other areas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rgbClr val="C00000"/>
              </a:solidFill>
              <a:effectLst/>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25139060"/>
              </p:ext>
            </p:extLst>
          </p:nvPr>
        </p:nvGraphicFramePr>
        <p:xfrm>
          <a:off x="133125" y="2971800"/>
          <a:ext cx="8877750" cy="2514599"/>
        </p:xfrm>
        <a:graphic>
          <a:graphicData uri="http://schemas.openxmlformats.org/drawingml/2006/table">
            <a:tbl>
              <a:tblPr>
                <a:tableStyleId>{16D9F66E-5EB9-4882-86FB-DCBF35E3C3E4}</a:tableStyleId>
              </a:tblPr>
              <a:tblGrid>
                <a:gridCol w="2959250"/>
                <a:gridCol w="2959250"/>
                <a:gridCol w="2959250"/>
              </a:tblGrid>
              <a:tr h="773724">
                <a:tc>
                  <a:txBody>
                    <a:bodyPr/>
                    <a:lstStyle/>
                    <a:p>
                      <a:pPr marL="0" marR="0" algn="ctr">
                        <a:spcBef>
                          <a:spcPts val="0"/>
                        </a:spcBef>
                        <a:spcAft>
                          <a:spcPts val="0"/>
                        </a:spcAft>
                      </a:pPr>
                      <a:r>
                        <a:rPr lang="en-IN" sz="2000" b="1" dirty="0">
                          <a:solidFill>
                            <a:srgbClr val="C00000"/>
                          </a:solidFill>
                          <a:latin typeface="Verdana" pitchFamily="34" charset="0"/>
                          <a:ea typeface="Verdana" pitchFamily="34" charset="0"/>
                          <a:cs typeface="Verdana" pitchFamily="34" charset="0"/>
                        </a:rPr>
                        <a:t>Item</a:t>
                      </a:r>
                      <a:endParaRPr lang="en-US" sz="2000" b="1" dirty="0">
                        <a:solidFill>
                          <a:srgbClr val="C00000"/>
                        </a:solidFill>
                        <a:latin typeface="Verdana" pitchFamily="34" charset="0"/>
                        <a:ea typeface="Verdana" pitchFamily="34" charset="0"/>
                        <a:cs typeface="Verdana" pitchFamily="34" charset="0"/>
                      </a:endParaRPr>
                    </a:p>
                  </a:txBody>
                  <a:tcPr marL="68580" marR="68580" marT="0" marB="0" anchor="ctr"/>
                </a:tc>
                <a:tc>
                  <a:txBody>
                    <a:bodyPr/>
                    <a:lstStyle/>
                    <a:p>
                      <a:pPr marL="0" marR="0" algn="ctr">
                        <a:spcBef>
                          <a:spcPts val="0"/>
                        </a:spcBef>
                        <a:spcAft>
                          <a:spcPts val="0"/>
                        </a:spcAft>
                      </a:pPr>
                      <a:r>
                        <a:rPr lang="en-IN" sz="2000" b="1">
                          <a:solidFill>
                            <a:srgbClr val="C00000"/>
                          </a:solidFill>
                          <a:latin typeface="Verdana" pitchFamily="34" charset="0"/>
                          <a:ea typeface="Verdana" pitchFamily="34" charset="0"/>
                          <a:cs typeface="Verdana" pitchFamily="34" charset="0"/>
                        </a:rPr>
                        <a:t>No. of users</a:t>
                      </a:r>
                      <a:endParaRPr lang="en-US" sz="2000" b="1">
                        <a:solidFill>
                          <a:srgbClr val="C00000"/>
                        </a:solidFill>
                        <a:latin typeface="Verdana" pitchFamily="34" charset="0"/>
                        <a:ea typeface="Verdana" pitchFamily="34" charset="0"/>
                        <a:cs typeface="Verdana" pitchFamily="34" charset="0"/>
                      </a:endParaRPr>
                    </a:p>
                  </a:txBody>
                  <a:tcPr marL="68580" marR="68580" marT="0" marB="0" anchor="ctr"/>
                </a:tc>
                <a:tc>
                  <a:txBody>
                    <a:bodyPr/>
                    <a:lstStyle/>
                    <a:p>
                      <a:pPr marL="0" marR="0" algn="ctr">
                        <a:spcBef>
                          <a:spcPts val="0"/>
                        </a:spcBef>
                        <a:spcAft>
                          <a:spcPts val="0"/>
                        </a:spcAft>
                      </a:pPr>
                      <a:r>
                        <a:rPr lang="en-IN" sz="2000" b="1" dirty="0">
                          <a:solidFill>
                            <a:srgbClr val="C00000"/>
                          </a:solidFill>
                          <a:latin typeface="Verdana" pitchFamily="34" charset="0"/>
                          <a:ea typeface="Verdana" pitchFamily="34" charset="0"/>
                          <a:cs typeface="Verdana" pitchFamily="34" charset="0"/>
                        </a:rPr>
                        <a:t>Percentage (%)</a:t>
                      </a:r>
                      <a:endParaRPr lang="en-US" sz="2000" b="1" dirty="0">
                        <a:solidFill>
                          <a:srgbClr val="C00000"/>
                        </a:solidFill>
                        <a:latin typeface="Verdana" pitchFamily="34" charset="0"/>
                        <a:ea typeface="Verdana" pitchFamily="34" charset="0"/>
                        <a:cs typeface="Verdana" pitchFamily="34" charset="0"/>
                      </a:endParaRPr>
                    </a:p>
                  </a:txBody>
                  <a:tcPr marL="68580" marR="68580" marT="0" marB="0" anchor="ctr"/>
                </a:tc>
              </a:tr>
              <a:tr h="348175">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Yes</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45</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90.00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48175">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No</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1</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2.00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48175">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Do not know</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3</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6.00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48175">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No response</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1</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2.00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48175">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Total</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50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100.00</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r>
            </a:tbl>
          </a:graphicData>
        </a:graphic>
      </p:graphicFrame>
      <p:sp>
        <p:nvSpPr>
          <p:cNvPr id="150529" name="Rectangle 1"/>
          <p:cNvSpPr>
            <a:spLocks noChangeArrowheads="1"/>
          </p:cNvSpPr>
          <p:nvPr/>
        </p:nvSpPr>
        <p:spPr bwMode="auto">
          <a:xfrm>
            <a:off x="133124" y="2057400"/>
            <a:ext cx="8877751"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00000"/>
                </a:solidFill>
                <a:effectLst/>
                <a:latin typeface="Verdana" pitchFamily="34" charset="0"/>
                <a:ea typeface="Verdana" pitchFamily="34" charset="0"/>
                <a:cs typeface="Verdana" pitchFamily="34" charset="0"/>
              </a:rPr>
              <a:t>Table 18. Effectiveness of RFID system for security of books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rgbClr val="C00000"/>
              </a:solidFill>
              <a:effectLst/>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ChangeArrowheads="1"/>
          </p:cNvSpPr>
          <p:nvPr/>
        </p:nvSpPr>
        <p:spPr bwMode="auto">
          <a:xfrm>
            <a:off x="304800" y="228600"/>
            <a:ext cx="8610600" cy="6400800"/>
          </a:xfrm>
          <a:prstGeom prst="rect">
            <a:avLst/>
          </a:prstGeom>
          <a:noFill/>
          <a:ln w="76200" cmpd="tri">
            <a:noFill/>
            <a:miter lim="800000"/>
            <a:headEnd/>
            <a:tailEnd/>
          </a:ln>
        </p:spPr>
        <p:txBody>
          <a:bodyPr wrap="none" anchor="ctr"/>
          <a:lstStyle/>
          <a:p>
            <a:pPr eaLnBrk="1" hangingPunct="1"/>
            <a:endParaRPr lang="en-US"/>
          </a:p>
        </p:txBody>
      </p:sp>
      <p:graphicFrame>
        <p:nvGraphicFramePr>
          <p:cNvPr id="45059" name="Object 6"/>
          <p:cNvGraphicFramePr>
            <a:graphicFrameLocks noChangeAspect="1"/>
          </p:cNvGraphicFramePr>
          <p:nvPr/>
        </p:nvGraphicFramePr>
        <p:xfrm>
          <a:off x="3429000" y="838200"/>
          <a:ext cx="5410200" cy="5638800"/>
        </p:xfrm>
        <a:graphic>
          <a:graphicData uri="http://schemas.openxmlformats.org/presentationml/2006/ole">
            <mc:AlternateContent xmlns:mc="http://schemas.openxmlformats.org/markup-compatibility/2006">
              <mc:Choice xmlns:v="urn:schemas-microsoft-com:vml" Requires="v">
                <p:oleObj spid="_x0000_s15372" name="Bitmap Image" r:id="rId4" imgW="5219048" imgH="3772427" progId="PBrush">
                  <p:embed/>
                </p:oleObj>
              </mc:Choice>
              <mc:Fallback>
                <p:oleObj name="Bitmap Image" r:id="rId4" imgW="5219048" imgH="3772427" progId="PBrush">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838200"/>
                        <a:ext cx="54102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0" name="AutoShape 7"/>
          <p:cNvSpPr>
            <a:spLocks noChangeArrowheads="1"/>
          </p:cNvSpPr>
          <p:nvPr/>
        </p:nvSpPr>
        <p:spPr bwMode="auto">
          <a:xfrm rot="10800000">
            <a:off x="2819400" y="685800"/>
            <a:ext cx="609600" cy="55403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7937 h 21600"/>
              <a:gd name="T14" fmla="*/ 19960 w 21600"/>
              <a:gd name="T15" fmla="*/ 13663 h 21600"/>
            </a:gdLst>
            <a:ahLst/>
            <a:cxnLst>
              <a:cxn ang="T8">
                <a:pos x="T0" y="T1"/>
              </a:cxn>
              <a:cxn ang="T9">
                <a:pos x="T2" y="T3"/>
              </a:cxn>
              <a:cxn ang="T10">
                <a:pos x="T4" y="T5"/>
              </a:cxn>
              <a:cxn ang="T11">
                <a:pos x="T6" y="T7"/>
              </a:cxn>
            </a:cxnLst>
            <a:rect l="T12" t="T13" r="T14" b="T15"/>
            <a:pathLst>
              <a:path w="21600" h="21600">
                <a:moveTo>
                  <a:pt x="15413" y="0"/>
                </a:moveTo>
                <a:lnTo>
                  <a:pt x="15413" y="7937"/>
                </a:lnTo>
                <a:lnTo>
                  <a:pt x="3375" y="7937"/>
                </a:lnTo>
                <a:lnTo>
                  <a:pt x="3375" y="13663"/>
                </a:lnTo>
                <a:lnTo>
                  <a:pt x="15413" y="13663"/>
                </a:lnTo>
                <a:lnTo>
                  <a:pt x="15413" y="21600"/>
                </a:lnTo>
                <a:lnTo>
                  <a:pt x="21600" y="10800"/>
                </a:lnTo>
                <a:lnTo>
                  <a:pt x="15413" y="0"/>
                </a:lnTo>
                <a:close/>
              </a:path>
              <a:path w="21600" h="21600">
                <a:moveTo>
                  <a:pt x="1350" y="7937"/>
                </a:moveTo>
                <a:lnTo>
                  <a:pt x="1350" y="13663"/>
                </a:lnTo>
                <a:lnTo>
                  <a:pt x="2700" y="13663"/>
                </a:lnTo>
                <a:lnTo>
                  <a:pt x="2700" y="7937"/>
                </a:lnTo>
                <a:lnTo>
                  <a:pt x="1350" y="7937"/>
                </a:lnTo>
                <a:close/>
              </a:path>
              <a:path w="21600" h="21600">
                <a:moveTo>
                  <a:pt x="0" y="7937"/>
                </a:moveTo>
                <a:lnTo>
                  <a:pt x="0" y="13663"/>
                </a:lnTo>
                <a:lnTo>
                  <a:pt x="675" y="13663"/>
                </a:lnTo>
                <a:lnTo>
                  <a:pt x="675" y="7937"/>
                </a:lnTo>
                <a:lnTo>
                  <a:pt x="0" y="7937"/>
                </a:lnTo>
                <a:close/>
              </a:path>
            </a:pathLst>
          </a:custGeom>
          <a:solidFill>
            <a:srgbClr val="CC0000"/>
          </a:solidFill>
          <a:ln w="9525" algn="ctr">
            <a:noFill/>
            <a:miter lim="800000"/>
            <a:headEnd/>
            <a:tailEnd/>
          </a:ln>
        </p:spPr>
        <p:txBody>
          <a:bodyPr rot="10800000">
            <a:spAutoFit/>
          </a:bodyPr>
          <a:lstStyle/>
          <a:p>
            <a:endParaRPr lang="en-US"/>
          </a:p>
        </p:txBody>
      </p:sp>
      <p:sp>
        <p:nvSpPr>
          <p:cNvPr id="45061" name="AutoShape 8"/>
          <p:cNvSpPr>
            <a:spLocks noChangeArrowheads="1"/>
          </p:cNvSpPr>
          <p:nvPr/>
        </p:nvSpPr>
        <p:spPr bwMode="auto">
          <a:xfrm rot="10800000">
            <a:off x="2819400" y="1655763"/>
            <a:ext cx="609600" cy="55403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7937 h 21600"/>
              <a:gd name="T14" fmla="*/ 19960 w 21600"/>
              <a:gd name="T15" fmla="*/ 13663 h 21600"/>
            </a:gdLst>
            <a:ahLst/>
            <a:cxnLst>
              <a:cxn ang="T8">
                <a:pos x="T0" y="T1"/>
              </a:cxn>
              <a:cxn ang="T9">
                <a:pos x="T2" y="T3"/>
              </a:cxn>
              <a:cxn ang="T10">
                <a:pos x="T4" y="T5"/>
              </a:cxn>
              <a:cxn ang="T11">
                <a:pos x="T6" y="T7"/>
              </a:cxn>
            </a:cxnLst>
            <a:rect l="T12" t="T13" r="T14" b="T15"/>
            <a:pathLst>
              <a:path w="21600" h="21600">
                <a:moveTo>
                  <a:pt x="15413" y="0"/>
                </a:moveTo>
                <a:lnTo>
                  <a:pt x="15413" y="7937"/>
                </a:lnTo>
                <a:lnTo>
                  <a:pt x="3375" y="7937"/>
                </a:lnTo>
                <a:lnTo>
                  <a:pt x="3375" y="13663"/>
                </a:lnTo>
                <a:lnTo>
                  <a:pt x="15413" y="13663"/>
                </a:lnTo>
                <a:lnTo>
                  <a:pt x="15413" y="21600"/>
                </a:lnTo>
                <a:lnTo>
                  <a:pt x="21600" y="10800"/>
                </a:lnTo>
                <a:lnTo>
                  <a:pt x="15413" y="0"/>
                </a:lnTo>
                <a:close/>
              </a:path>
              <a:path w="21600" h="21600">
                <a:moveTo>
                  <a:pt x="1350" y="7937"/>
                </a:moveTo>
                <a:lnTo>
                  <a:pt x="1350" y="13663"/>
                </a:lnTo>
                <a:lnTo>
                  <a:pt x="2700" y="13663"/>
                </a:lnTo>
                <a:lnTo>
                  <a:pt x="2700" y="7937"/>
                </a:lnTo>
                <a:lnTo>
                  <a:pt x="1350" y="7937"/>
                </a:lnTo>
                <a:close/>
              </a:path>
              <a:path w="21600" h="21600">
                <a:moveTo>
                  <a:pt x="0" y="7937"/>
                </a:moveTo>
                <a:lnTo>
                  <a:pt x="0" y="13663"/>
                </a:lnTo>
                <a:lnTo>
                  <a:pt x="675" y="13663"/>
                </a:lnTo>
                <a:lnTo>
                  <a:pt x="675" y="7937"/>
                </a:lnTo>
                <a:lnTo>
                  <a:pt x="0" y="7937"/>
                </a:lnTo>
                <a:close/>
              </a:path>
            </a:pathLst>
          </a:custGeom>
          <a:solidFill>
            <a:srgbClr val="CC0000"/>
          </a:solidFill>
          <a:ln w="9525" algn="ctr">
            <a:noFill/>
            <a:miter lim="800000"/>
            <a:headEnd/>
            <a:tailEnd/>
          </a:ln>
        </p:spPr>
        <p:txBody>
          <a:bodyPr rot="10800000">
            <a:spAutoFit/>
          </a:bodyPr>
          <a:lstStyle/>
          <a:p>
            <a:endParaRPr lang="en-US"/>
          </a:p>
        </p:txBody>
      </p:sp>
      <p:sp>
        <p:nvSpPr>
          <p:cNvPr id="45062" name="AutoShape 9"/>
          <p:cNvSpPr>
            <a:spLocks noChangeArrowheads="1"/>
          </p:cNvSpPr>
          <p:nvPr/>
        </p:nvSpPr>
        <p:spPr bwMode="auto">
          <a:xfrm rot="10800000">
            <a:off x="2819400" y="2798763"/>
            <a:ext cx="609600" cy="55403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7937 h 21600"/>
              <a:gd name="T14" fmla="*/ 19960 w 21600"/>
              <a:gd name="T15" fmla="*/ 13663 h 21600"/>
            </a:gdLst>
            <a:ahLst/>
            <a:cxnLst>
              <a:cxn ang="T8">
                <a:pos x="T0" y="T1"/>
              </a:cxn>
              <a:cxn ang="T9">
                <a:pos x="T2" y="T3"/>
              </a:cxn>
              <a:cxn ang="T10">
                <a:pos x="T4" y="T5"/>
              </a:cxn>
              <a:cxn ang="T11">
                <a:pos x="T6" y="T7"/>
              </a:cxn>
            </a:cxnLst>
            <a:rect l="T12" t="T13" r="T14" b="T15"/>
            <a:pathLst>
              <a:path w="21600" h="21600">
                <a:moveTo>
                  <a:pt x="15413" y="0"/>
                </a:moveTo>
                <a:lnTo>
                  <a:pt x="15413" y="7937"/>
                </a:lnTo>
                <a:lnTo>
                  <a:pt x="3375" y="7937"/>
                </a:lnTo>
                <a:lnTo>
                  <a:pt x="3375" y="13663"/>
                </a:lnTo>
                <a:lnTo>
                  <a:pt x="15413" y="13663"/>
                </a:lnTo>
                <a:lnTo>
                  <a:pt x="15413" y="21600"/>
                </a:lnTo>
                <a:lnTo>
                  <a:pt x="21600" y="10800"/>
                </a:lnTo>
                <a:lnTo>
                  <a:pt x="15413" y="0"/>
                </a:lnTo>
                <a:close/>
              </a:path>
              <a:path w="21600" h="21600">
                <a:moveTo>
                  <a:pt x="1350" y="7937"/>
                </a:moveTo>
                <a:lnTo>
                  <a:pt x="1350" y="13663"/>
                </a:lnTo>
                <a:lnTo>
                  <a:pt x="2700" y="13663"/>
                </a:lnTo>
                <a:lnTo>
                  <a:pt x="2700" y="7937"/>
                </a:lnTo>
                <a:lnTo>
                  <a:pt x="1350" y="7937"/>
                </a:lnTo>
                <a:close/>
              </a:path>
              <a:path w="21600" h="21600">
                <a:moveTo>
                  <a:pt x="0" y="7937"/>
                </a:moveTo>
                <a:lnTo>
                  <a:pt x="0" y="13663"/>
                </a:lnTo>
                <a:lnTo>
                  <a:pt x="675" y="13663"/>
                </a:lnTo>
                <a:lnTo>
                  <a:pt x="675" y="7937"/>
                </a:lnTo>
                <a:lnTo>
                  <a:pt x="0" y="7937"/>
                </a:lnTo>
                <a:close/>
              </a:path>
            </a:pathLst>
          </a:custGeom>
          <a:solidFill>
            <a:srgbClr val="CC0000"/>
          </a:solidFill>
          <a:ln w="9525" algn="ctr">
            <a:noFill/>
            <a:miter lim="800000"/>
            <a:headEnd/>
            <a:tailEnd/>
          </a:ln>
        </p:spPr>
        <p:txBody>
          <a:bodyPr rot="10800000">
            <a:spAutoFit/>
          </a:bodyPr>
          <a:lstStyle/>
          <a:p>
            <a:endParaRPr lang="en-US"/>
          </a:p>
        </p:txBody>
      </p:sp>
      <p:sp>
        <p:nvSpPr>
          <p:cNvPr id="45063" name="AutoShape 10"/>
          <p:cNvSpPr>
            <a:spLocks noChangeArrowheads="1"/>
          </p:cNvSpPr>
          <p:nvPr/>
        </p:nvSpPr>
        <p:spPr bwMode="auto">
          <a:xfrm rot="10800000">
            <a:off x="2819400" y="5105400"/>
            <a:ext cx="609600" cy="554038"/>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7937 h 21600"/>
              <a:gd name="T14" fmla="*/ 19960 w 21600"/>
              <a:gd name="T15" fmla="*/ 13663 h 21600"/>
            </a:gdLst>
            <a:ahLst/>
            <a:cxnLst>
              <a:cxn ang="T8">
                <a:pos x="T0" y="T1"/>
              </a:cxn>
              <a:cxn ang="T9">
                <a:pos x="T2" y="T3"/>
              </a:cxn>
              <a:cxn ang="T10">
                <a:pos x="T4" y="T5"/>
              </a:cxn>
              <a:cxn ang="T11">
                <a:pos x="T6" y="T7"/>
              </a:cxn>
            </a:cxnLst>
            <a:rect l="T12" t="T13" r="T14" b="T15"/>
            <a:pathLst>
              <a:path w="21600" h="21600">
                <a:moveTo>
                  <a:pt x="15413" y="0"/>
                </a:moveTo>
                <a:lnTo>
                  <a:pt x="15413" y="7937"/>
                </a:lnTo>
                <a:lnTo>
                  <a:pt x="3375" y="7937"/>
                </a:lnTo>
                <a:lnTo>
                  <a:pt x="3375" y="13663"/>
                </a:lnTo>
                <a:lnTo>
                  <a:pt x="15413" y="13663"/>
                </a:lnTo>
                <a:lnTo>
                  <a:pt x="15413" y="21600"/>
                </a:lnTo>
                <a:lnTo>
                  <a:pt x="21600" y="10800"/>
                </a:lnTo>
                <a:lnTo>
                  <a:pt x="15413" y="0"/>
                </a:lnTo>
                <a:close/>
              </a:path>
              <a:path w="21600" h="21600">
                <a:moveTo>
                  <a:pt x="1350" y="7937"/>
                </a:moveTo>
                <a:lnTo>
                  <a:pt x="1350" y="13663"/>
                </a:lnTo>
                <a:lnTo>
                  <a:pt x="2700" y="13663"/>
                </a:lnTo>
                <a:lnTo>
                  <a:pt x="2700" y="7937"/>
                </a:lnTo>
                <a:lnTo>
                  <a:pt x="1350" y="7937"/>
                </a:lnTo>
                <a:close/>
              </a:path>
              <a:path w="21600" h="21600">
                <a:moveTo>
                  <a:pt x="0" y="7937"/>
                </a:moveTo>
                <a:lnTo>
                  <a:pt x="0" y="13663"/>
                </a:lnTo>
                <a:lnTo>
                  <a:pt x="675" y="13663"/>
                </a:lnTo>
                <a:lnTo>
                  <a:pt x="675" y="7937"/>
                </a:lnTo>
                <a:lnTo>
                  <a:pt x="0" y="7937"/>
                </a:lnTo>
                <a:close/>
              </a:path>
            </a:pathLst>
          </a:custGeom>
          <a:solidFill>
            <a:srgbClr val="CC0000"/>
          </a:solidFill>
          <a:ln w="9525" algn="ctr">
            <a:noFill/>
            <a:miter lim="800000"/>
            <a:headEnd/>
            <a:tailEnd/>
          </a:ln>
        </p:spPr>
        <p:txBody>
          <a:bodyPr rot="10800000">
            <a:spAutoFit/>
          </a:bodyPr>
          <a:lstStyle/>
          <a:p>
            <a:endParaRPr lang="en-US"/>
          </a:p>
        </p:txBody>
      </p:sp>
      <p:sp>
        <p:nvSpPr>
          <p:cNvPr id="45064" name="Text Box 11"/>
          <p:cNvSpPr txBox="1">
            <a:spLocks noChangeArrowheads="1"/>
          </p:cNvSpPr>
          <p:nvPr/>
        </p:nvSpPr>
        <p:spPr bwMode="auto">
          <a:xfrm>
            <a:off x="228600" y="370582"/>
            <a:ext cx="2971800" cy="1077218"/>
          </a:xfrm>
          <a:prstGeom prst="rect">
            <a:avLst/>
          </a:prstGeom>
          <a:noFill/>
          <a:ln w="9525" algn="ctr">
            <a:noFill/>
            <a:miter lim="800000"/>
            <a:headEnd/>
            <a:tailEnd/>
          </a:ln>
        </p:spPr>
        <p:txBody>
          <a:bodyPr>
            <a:spAutoFit/>
          </a:bodyPr>
          <a:lstStyle/>
          <a:p>
            <a:pPr eaLnBrk="1" hangingPunct="1"/>
            <a:r>
              <a:rPr lang="en-US" sz="1600" b="1" dirty="0">
                <a:solidFill>
                  <a:srgbClr val="000066"/>
                </a:solidFill>
                <a:latin typeface="Verdana" pitchFamily="34" charset="0"/>
                <a:ea typeface="Verdana" pitchFamily="34" charset="0"/>
                <a:cs typeface="Verdana" pitchFamily="34" charset="0"/>
              </a:rPr>
              <a:t>Paper thin 50x50mm</a:t>
            </a:r>
          </a:p>
          <a:p>
            <a:pPr eaLnBrk="1" hangingPunct="1"/>
            <a:r>
              <a:rPr lang="en-US" sz="1600" b="1" dirty="0">
                <a:solidFill>
                  <a:srgbClr val="000066"/>
                </a:solidFill>
                <a:latin typeface="Verdana" pitchFamily="34" charset="0"/>
                <a:ea typeface="Verdana" pitchFamily="34" charset="0"/>
                <a:cs typeface="Verdana" pitchFamily="34" charset="0"/>
              </a:rPr>
              <a:t>with </a:t>
            </a:r>
            <a:r>
              <a:rPr lang="en-US" sz="1600" b="1" dirty="0" err="1">
                <a:solidFill>
                  <a:srgbClr val="000066"/>
                </a:solidFill>
                <a:latin typeface="Verdana" pitchFamily="34" charset="0"/>
                <a:ea typeface="Verdana" pitchFamily="34" charset="0"/>
                <a:cs typeface="Verdana" pitchFamily="34" charset="0"/>
              </a:rPr>
              <a:t>atleast</a:t>
            </a:r>
            <a:r>
              <a:rPr lang="en-US" sz="1600" b="1" dirty="0">
                <a:solidFill>
                  <a:srgbClr val="000066"/>
                </a:solidFill>
                <a:latin typeface="Verdana" pitchFamily="34" charset="0"/>
                <a:ea typeface="Verdana" pitchFamily="34" charset="0"/>
                <a:cs typeface="Verdana" pitchFamily="34" charset="0"/>
              </a:rPr>
              <a:t> 1024 bits</a:t>
            </a:r>
          </a:p>
          <a:p>
            <a:pPr eaLnBrk="1" hangingPunct="1"/>
            <a:r>
              <a:rPr lang="en-US" sz="1600" b="1" dirty="0">
                <a:solidFill>
                  <a:srgbClr val="000066"/>
                </a:solidFill>
                <a:latin typeface="Verdana" pitchFamily="34" charset="0"/>
                <a:ea typeface="Verdana" pitchFamily="34" charset="0"/>
                <a:cs typeface="Verdana" pitchFamily="34" charset="0"/>
              </a:rPr>
              <a:t>ISO 15693/18000-3 compliant</a:t>
            </a:r>
          </a:p>
        </p:txBody>
      </p:sp>
      <p:sp>
        <p:nvSpPr>
          <p:cNvPr id="45065" name="Rectangle 12"/>
          <p:cNvSpPr>
            <a:spLocks noChangeArrowheads="1"/>
          </p:cNvSpPr>
          <p:nvPr/>
        </p:nvSpPr>
        <p:spPr bwMode="auto">
          <a:xfrm>
            <a:off x="533400" y="1661825"/>
            <a:ext cx="2381250" cy="584775"/>
          </a:xfrm>
          <a:prstGeom prst="rect">
            <a:avLst/>
          </a:prstGeom>
          <a:noFill/>
          <a:ln w="9525" algn="ctr">
            <a:noFill/>
            <a:miter lim="800000"/>
            <a:headEnd/>
            <a:tailEnd/>
          </a:ln>
        </p:spPr>
        <p:txBody>
          <a:bodyPr anchor="ctr">
            <a:spAutoFit/>
          </a:bodyPr>
          <a:lstStyle/>
          <a:p>
            <a:pPr eaLnBrk="1" hangingPunct="1"/>
            <a:r>
              <a:rPr lang="en-US" sz="1600" b="1" dirty="0">
                <a:solidFill>
                  <a:srgbClr val="000066"/>
                </a:solidFill>
                <a:latin typeface="Verdana" pitchFamily="34" charset="0"/>
                <a:ea typeface="Verdana" pitchFamily="34" charset="0"/>
                <a:cs typeface="Verdana" pitchFamily="34" charset="0"/>
              </a:rPr>
              <a:t>Read-only or </a:t>
            </a:r>
          </a:p>
          <a:p>
            <a:pPr eaLnBrk="1" hangingPunct="1"/>
            <a:r>
              <a:rPr lang="en-US" sz="1600" b="1" dirty="0">
                <a:solidFill>
                  <a:srgbClr val="000066"/>
                </a:solidFill>
                <a:latin typeface="Verdana" pitchFamily="34" charset="0"/>
                <a:ea typeface="Verdana" pitchFamily="34" charset="0"/>
                <a:cs typeface="Verdana" pitchFamily="34" charset="0"/>
              </a:rPr>
              <a:t>Read/writable</a:t>
            </a:r>
            <a:r>
              <a:rPr lang="en-US" sz="1600" dirty="0">
                <a:solidFill>
                  <a:srgbClr val="000066"/>
                </a:solidFill>
                <a:latin typeface="Verdana" pitchFamily="34" charset="0"/>
                <a:ea typeface="Verdana" pitchFamily="34" charset="0"/>
                <a:cs typeface="Verdana" pitchFamily="34" charset="0"/>
              </a:rPr>
              <a:t> </a:t>
            </a:r>
          </a:p>
        </p:txBody>
      </p:sp>
      <p:sp>
        <p:nvSpPr>
          <p:cNvPr id="45066" name="Rectangle 13"/>
          <p:cNvSpPr>
            <a:spLocks noChangeArrowheads="1"/>
          </p:cNvSpPr>
          <p:nvPr/>
        </p:nvSpPr>
        <p:spPr bwMode="auto">
          <a:xfrm>
            <a:off x="457200" y="2844225"/>
            <a:ext cx="2514600" cy="584775"/>
          </a:xfrm>
          <a:prstGeom prst="rect">
            <a:avLst/>
          </a:prstGeom>
          <a:noFill/>
          <a:ln w="9525" algn="ctr">
            <a:noFill/>
            <a:miter lim="800000"/>
            <a:headEnd/>
            <a:tailEnd/>
          </a:ln>
        </p:spPr>
        <p:txBody>
          <a:bodyPr anchor="ctr">
            <a:spAutoFit/>
          </a:bodyPr>
          <a:lstStyle/>
          <a:p>
            <a:pPr eaLnBrk="1" hangingPunct="1"/>
            <a:r>
              <a:rPr lang="en-US" sz="1600" b="1" dirty="0">
                <a:solidFill>
                  <a:srgbClr val="000066"/>
                </a:solidFill>
                <a:latin typeface="Verdana" pitchFamily="34" charset="0"/>
                <a:ea typeface="Verdana" pitchFamily="34" charset="0"/>
                <a:cs typeface="Verdana" pitchFamily="34" charset="0"/>
              </a:rPr>
              <a:t>Storage capacity varies</a:t>
            </a:r>
          </a:p>
        </p:txBody>
      </p:sp>
      <p:sp>
        <p:nvSpPr>
          <p:cNvPr id="45067" name="Rectangle 14"/>
          <p:cNvSpPr>
            <a:spLocks noChangeArrowheads="1"/>
          </p:cNvSpPr>
          <p:nvPr/>
        </p:nvSpPr>
        <p:spPr bwMode="auto">
          <a:xfrm>
            <a:off x="152400" y="4401979"/>
            <a:ext cx="2971800" cy="2062103"/>
          </a:xfrm>
          <a:prstGeom prst="rect">
            <a:avLst/>
          </a:prstGeom>
          <a:noFill/>
          <a:ln w="9525" algn="ctr">
            <a:noFill/>
            <a:miter lim="800000"/>
            <a:headEnd/>
            <a:tailEnd/>
          </a:ln>
        </p:spPr>
        <p:txBody>
          <a:bodyPr anchor="ctr">
            <a:spAutoFit/>
          </a:bodyPr>
          <a:lstStyle/>
          <a:p>
            <a:pPr eaLnBrk="1" hangingPunct="1"/>
            <a:r>
              <a:rPr lang="en-US" sz="1600" b="1" dirty="0">
                <a:solidFill>
                  <a:srgbClr val="000066"/>
                </a:solidFill>
                <a:latin typeface="Verdana" pitchFamily="34" charset="0"/>
                <a:ea typeface="Verdana" pitchFamily="34" charset="0"/>
                <a:cs typeface="Verdana" pitchFamily="34" charset="0"/>
              </a:rPr>
              <a:t>Tags come in many flavors: passive, battery assisted, active, different frequencies, various anti-collision technologies, printed/wire wounded antenna etc. </a:t>
            </a:r>
          </a:p>
        </p:txBody>
      </p:sp>
      <p:sp>
        <p:nvSpPr>
          <p:cNvPr id="45068" name="Rectangle 2"/>
          <p:cNvSpPr>
            <a:spLocks noChangeArrowheads="1"/>
          </p:cNvSpPr>
          <p:nvPr/>
        </p:nvSpPr>
        <p:spPr bwMode="auto">
          <a:xfrm>
            <a:off x="4114800" y="0"/>
            <a:ext cx="2446338" cy="523875"/>
          </a:xfrm>
          <a:prstGeom prst="rect">
            <a:avLst/>
          </a:prstGeom>
          <a:noFill/>
          <a:ln w="9525">
            <a:noFill/>
            <a:miter lim="800000"/>
            <a:headEnd/>
            <a:tailEnd/>
          </a:ln>
        </p:spPr>
        <p:txBody>
          <a:bodyPr wrap="none">
            <a:spAutoFit/>
          </a:bodyPr>
          <a:lstStyle/>
          <a:p>
            <a:pPr eaLnBrk="1" hangingPunct="1"/>
            <a:r>
              <a:rPr lang="en-US" sz="2800" b="1" dirty="0">
                <a:solidFill>
                  <a:srgbClr val="C00000"/>
                </a:solidFill>
                <a:latin typeface="Verdana" pitchFamily="34" charset="0"/>
                <a:ea typeface="Verdana" pitchFamily="34" charset="0"/>
                <a:cs typeface="Verdana" pitchFamily="34" charset="0"/>
              </a:rPr>
              <a:t>Tag Details</a:t>
            </a:r>
            <a:endParaRPr lang="en-US" sz="2800" dirty="0">
              <a:latin typeface="Verdana" pitchFamily="34" charset="0"/>
              <a:ea typeface="Verdana" pitchFamily="34" charset="0"/>
              <a:cs typeface="Verdana" pitchFamily="34" charset="0"/>
            </a:endParaRPr>
          </a:p>
        </p:txBody>
      </p:sp>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2922354"/>
              </p:ext>
            </p:extLst>
          </p:nvPr>
        </p:nvGraphicFramePr>
        <p:xfrm>
          <a:off x="152400" y="2895600"/>
          <a:ext cx="8763000" cy="2438401"/>
        </p:xfrm>
        <a:graphic>
          <a:graphicData uri="http://schemas.openxmlformats.org/drawingml/2006/table">
            <a:tbl>
              <a:tblPr>
                <a:tableStyleId>{16D9F66E-5EB9-4882-86FB-DCBF35E3C3E4}</a:tableStyleId>
              </a:tblPr>
              <a:tblGrid>
                <a:gridCol w="2921000"/>
                <a:gridCol w="2921000"/>
                <a:gridCol w="2921000"/>
              </a:tblGrid>
              <a:tr h="870857">
                <a:tc>
                  <a:txBody>
                    <a:bodyPr/>
                    <a:lstStyle/>
                    <a:p>
                      <a:pPr marL="0" marR="0" algn="ctr">
                        <a:spcBef>
                          <a:spcPts val="0"/>
                        </a:spcBef>
                        <a:spcAft>
                          <a:spcPts val="0"/>
                        </a:spcAft>
                      </a:pPr>
                      <a:r>
                        <a:rPr lang="en-IN" sz="2000" b="1" dirty="0">
                          <a:solidFill>
                            <a:srgbClr val="C00000"/>
                          </a:solidFill>
                          <a:latin typeface="Verdana" pitchFamily="34" charset="0"/>
                          <a:ea typeface="Verdana" pitchFamily="34" charset="0"/>
                          <a:cs typeface="Verdana" pitchFamily="34" charset="0"/>
                        </a:rPr>
                        <a:t>Item</a:t>
                      </a:r>
                      <a:endParaRPr lang="en-US" sz="2000" b="1" dirty="0">
                        <a:solidFill>
                          <a:srgbClr val="C00000"/>
                        </a:solidFill>
                        <a:latin typeface="Verdana" pitchFamily="34" charset="0"/>
                        <a:ea typeface="Verdana" pitchFamily="34" charset="0"/>
                        <a:cs typeface="Verdana" pitchFamily="34" charset="0"/>
                      </a:endParaRPr>
                    </a:p>
                  </a:txBody>
                  <a:tcPr marL="68580" marR="68580" marT="0" marB="0" anchor="ctr"/>
                </a:tc>
                <a:tc>
                  <a:txBody>
                    <a:bodyPr/>
                    <a:lstStyle/>
                    <a:p>
                      <a:pPr marL="0" marR="0" algn="ctr">
                        <a:spcBef>
                          <a:spcPts val="0"/>
                        </a:spcBef>
                        <a:spcAft>
                          <a:spcPts val="0"/>
                        </a:spcAft>
                      </a:pPr>
                      <a:r>
                        <a:rPr lang="en-IN" sz="2000" b="1" dirty="0">
                          <a:solidFill>
                            <a:srgbClr val="C00000"/>
                          </a:solidFill>
                          <a:latin typeface="Verdana" pitchFamily="34" charset="0"/>
                          <a:ea typeface="Verdana" pitchFamily="34" charset="0"/>
                          <a:cs typeface="Verdana" pitchFamily="34" charset="0"/>
                        </a:rPr>
                        <a:t>No. of users</a:t>
                      </a:r>
                      <a:endParaRPr lang="en-US" sz="2000" b="1" dirty="0">
                        <a:solidFill>
                          <a:srgbClr val="C00000"/>
                        </a:solidFill>
                        <a:latin typeface="Verdana" pitchFamily="34" charset="0"/>
                        <a:ea typeface="Verdana" pitchFamily="34" charset="0"/>
                        <a:cs typeface="Verdana" pitchFamily="34" charset="0"/>
                      </a:endParaRPr>
                    </a:p>
                  </a:txBody>
                  <a:tcPr marL="68580" marR="68580" marT="0" marB="0" anchor="ctr"/>
                </a:tc>
                <a:tc>
                  <a:txBody>
                    <a:bodyPr/>
                    <a:lstStyle/>
                    <a:p>
                      <a:pPr marL="0" marR="0" algn="ctr">
                        <a:spcBef>
                          <a:spcPts val="0"/>
                        </a:spcBef>
                        <a:spcAft>
                          <a:spcPts val="0"/>
                        </a:spcAft>
                      </a:pPr>
                      <a:r>
                        <a:rPr lang="en-IN" sz="2000" b="1" dirty="0">
                          <a:solidFill>
                            <a:srgbClr val="C00000"/>
                          </a:solidFill>
                          <a:latin typeface="Verdana" pitchFamily="34" charset="0"/>
                          <a:ea typeface="Verdana" pitchFamily="34" charset="0"/>
                          <a:cs typeface="Verdana" pitchFamily="34" charset="0"/>
                        </a:rPr>
                        <a:t>Percentage (%)</a:t>
                      </a:r>
                      <a:endParaRPr lang="en-US" sz="2000" b="1" dirty="0">
                        <a:solidFill>
                          <a:srgbClr val="C00000"/>
                        </a:solidFill>
                        <a:latin typeface="Verdana" pitchFamily="34" charset="0"/>
                        <a:ea typeface="Verdana" pitchFamily="34" charset="0"/>
                        <a:cs typeface="Verdana" pitchFamily="34" charset="0"/>
                      </a:endParaRPr>
                    </a:p>
                  </a:txBody>
                  <a:tcPr marL="68580" marR="68580" marT="0" marB="0" anchor="ctr"/>
                </a:tc>
              </a:tr>
              <a:tr h="391886">
                <a:tc>
                  <a:txBody>
                    <a:bodyPr/>
                    <a:lstStyle/>
                    <a:p>
                      <a:pPr marL="0" marR="0" algn="l">
                        <a:spcBef>
                          <a:spcPts val="0"/>
                        </a:spcBef>
                        <a:spcAft>
                          <a:spcPts val="0"/>
                        </a:spcAft>
                      </a:pPr>
                      <a:r>
                        <a:rPr lang="en-IN" sz="1800">
                          <a:solidFill>
                            <a:srgbClr val="002060"/>
                          </a:solidFill>
                          <a:latin typeface="Verdana" pitchFamily="34" charset="0"/>
                          <a:ea typeface="Verdana" pitchFamily="34" charset="0"/>
                          <a:cs typeface="Verdana" pitchFamily="34" charset="0"/>
                        </a:rPr>
                        <a:t>Yes</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43</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86.00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91886">
                <a:tc>
                  <a:txBody>
                    <a:bodyPr/>
                    <a:lstStyle/>
                    <a:p>
                      <a:pPr marL="0" marR="0" algn="l">
                        <a:spcBef>
                          <a:spcPts val="0"/>
                        </a:spcBef>
                        <a:spcAft>
                          <a:spcPts val="0"/>
                        </a:spcAft>
                      </a:pPr>
                      <a:r>
                        <a:rPr lang="en-IN" sz="1800">
                          <a:solidFill>
                            <a:srgbClr val="002060"/>
                          </a:solidFill>
                          <a:latin typeface="Verdana" pitchFamily="34" charset="0"/>
                          <a:ea typeface="Verdana" pitchFamily="34" charset="0"/>
                          <a:cs typeface="Verdana" pitchFamily="34" charset="0"/>
                        </a:rPr>
                        <a:t>No</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5</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10.00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91886">
                <a:tc>
                  <a:txBody>
                    <a:bodyPr/>
                    <a:lstStyle/>
                    <a:p>
                      <a:pPr marL="0" marR="0" algn="l">
                        <a:spcBef>
                          <a:spcPts val="0"/>
                        </a:spcBef>
                        <a:spcAft>
                          <a:spcPts val="0"/>
                        </a:spcAft>
                      </a:pPr>
                      <a:r>
                        <a:rPr lang="en-IN" sz="1800">
                          <a:solidFill>
                            <a:srgbClr val="002060"/>
                          </a:solidFill>
                          <a:latin typeface="Verdana" pitchFamily="34" charset="0"/>
                          <a:ea typeface="Verdana" pitchFamily="34" charset="0"/>
                          <a:cs typeface="Verdana" pitchFamily="34" charset="0"/>
                        </a:rPr>
                        <a:t>No response</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2</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4.00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91886">
                <a:tc>
                  <a:txBody>
                    <a:bodyPr/>
                    <a:lstStyle/>
                    <a:p>
                      <a:pPr marL="0" marR="0" algn="l">
                        <a:spcBef>
                          <a:spcPts val="0"/>
                        </a:spcBef>
                        <a:spcAft>
                          <a:spcPts val="0"/>
                        </a:spcAft>
                      </a:pPr>
                      <a:r>
                        <a:rPr lang="en-IN" sz="1800" dirty="0">
                          <a:solidFill>
                            <a:srgbClr val="002060"/>
                          </a:solidFill>
                          <a:latin typeface="Verdana" pitchFamily="34" charset="0"/>
                          <a:ea typeface="Verdana" pitchFamily="34" charset="0"/>
                          <a:cs typeface="Verdana" pitchFamily="34" charset="0"/>
                        </a:rPr>
                        <a:t>Total</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50</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100.00</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r>
            </a:tbl>
          </a:graphicData>
        </a:graphic>
      </p:graphicFrame>
      <p:sp>
        <p:nvSpPr>
          <p:cNvPr id="151553" name="Rectangle 1"/>
          <p:cNvSpPr>
            <a:spLocks noChangeArrowheads="1"/>
          </p:cNvSpPr>
          <p:nvPr/>
        </p:nvSpPr>
        <p:spPr bwMode="auto">
          <a:xfrm>
            <a:off x="127515" y="1843445"/>
            <a:ext cx="8888972"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C00000"/>
                </a:solidFill>
                <a:effectLst/>
                <a:latin typeface="Verdana" pitchFamily="34" charset="0"/>
                <a:ea typeface="Verdana" pitchFamily="34" charset="0"/>
                <a:cs typeface="Verdana" pitchFamily="34" charset="0"/>
              </a:rPr>
              <a:t>Table 19. Assistance by staff in use of smart cards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C00000"/>
              </a:solidFill>
              <a:effectLst/>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06325183"/>
              </p:ext>
            </p:extLst>
          </p:nvPr>
        </p:nvGraphicFramePr>
        <p:xfrm>
          <a:off x="228601" y="2895600"/>
          <a:ext cx="8534399" cy="2743198"/>
        </p:xfrm>
        <a:graphic>
          <a:graphicData uri="http://schemas.openxmlformats.org/drawingml/2006/table">
            <a:tbl>
              <a:tblPr>
                <a:tableStyleId>{8A107856-5554-42FB-B03E-39F5DBC370BA}</a:tableStyleId>
              </a:tblPr>
              <a:tblGrid>
                <a:gridCol w="2955636"/>
                <a:gridCol w="2955636"/>
                <a:gridCol w="2623127"/>
              </a:tblGrid>
              <a:tr h="741406">
                <a:tc>
                  <a:txBody>
                    <a:bodyPr/>
                    <a:lstStyle/>
                    <a:p>
                      <a:pPr marL="0" marR="0" algn="ctr">
                        <a:spcBef>
                          <a:spcPts val="0"/>
                        </a:spcBef>
                        <a:spcAft>
                          <a:spcPts val="0"/>
                        </a:spcAft>
                      </a:pPr>
                      <a:r>
                        <a:rPr lang="en-IN" sz="2000" b="1" dirty="0">
                          <a:solidFill>
                            <a:srgbClr val="002060"/>
                          </a:solidFill>
                          <a:latin typeface="Verdana" pitchFamily="34" charset="0"/>
                          <a:ea typeface="Verdana" pitchFamily="34" charset="0"/>
                          <a:cs typeface="Verdana" pitchFamily="34" charset="0"/>
                        </a:rPr>
                        <a:t>Item</a:t>
                      </a:r>
                      <a:endParaRPr lang="en-US" sz="2000" b="1" dirty="0">
                        <a:solidFill>
                          <a:srgbClr val="002060"/>
                        </a:solidFill>
                        <a:latin typeface="Verdana" pitchFamily="34" charset="0"/>
                        <a:ea typeface="Verdana" pitchFamily="34" charset="0"/>
                        <a:cs typeface="Verdana" pitchFamily="34" charset="0"/>
                      </a:endParaRPr>
                    </a:p>
                  </a:txBody>
                  <a:tcPr marL="68580" marR="68580" marT="0" marB="0" anchor="ctr"/>
                </a:tc>
                <a:tc>
                  <a:txBody>
                    <a:bodyPr/>
                    <a:lstStyle/>
                    <a:p>
                      <a:pPr marL="0" marR="0" algn="ctr">
                        <a:spcBef>
                          <a:spcPts val="0"/>
                        </a:spcBef>
                        <a:spcAft>
                          <a:spcPts val="0"/>
                        </a:spcAft>
                      </a:pPr>
                      <a:r>
                        <a:rPr lang="en-IN" sz="2000" b="1" dirty="0">
                          <a:solidFill>
                            <a:srgbClr val="002060"/>
                          </a:solidFill>
                          <a:latin typeface="Verdana" pitchFamily="34" charset="0"/>
                          <a:ea typeface="Verdana" pitchFamily="34" charset="0"/>
                          <a:cs typeface="Verdana" pitchFamily="34" charset="0"/>
                        </a:rPr>
                        <a:t>No. of users</a:t>
                      </a:r>
                      <a:endParaRPr lang="en-US" sz="2000" b="1" dirty="0">
                        <a:solidFill>
                          <a:srgbClr val="002060"/>
                        </a:solidFill>
                        <a:latin typeface="Verdana" pitchFamily="34" charset="0"/>
                        <a:ea typeface="Verdana" pitchFamily="34" charset="0"/>
                        <a:cs typeface="Verdana" pitchFamily="34" charset="0"/>
                      </a:endParaRPr>
                    </a:p>
                  </a:txBody>
                  <a:tcPr marL="68580" marR="68580" marT="0" marB="0" anchor="ctr"/>
                </a:tc>
                <a:tc>
                  <a:txBody>
                    <a:bodyPr/>
                    <a:lstStyle/>
                    <a:p>
                      <a:pPr marL="0" marR="0" algn="ctr">
                        <a:spcBef>
                          <a:spcPts val="0"/>
                        </a:spcBef>
                        <a:spcAft>
                          <a:spcPts val="0"/>
                        </a:spcAft>
                      </a:pPr>
                      <a:r>
                        <a:rPr lang="en-IN" sz="2000" b="1" dirty="0">
                          <a:solidFill>
                            <a:srgbClr val="002060"/>
                          </a:solidFill>
                          <a:latin typeface="Verdana" pitchFamily="34" charset="0"/>
                          <a:ea typeface="Verdana" pitchFamily="34" charset="0"/>
                          <a:cs typeface="Verdana" pitchFamily="34" charset="0"/>
                        </a:rPr>
                        <a:t> Percentage (%)</a:t>
                      </a:r>
                      <a:endParaRPr lang="en-US" sz="2000" b="1" dirty="0">
                        <a:solidFill>
                          <a:srgbClr val="002060"/>
                        </a:solidFill>
                        <a:latin typeface="Verdana" pitchFamily="34" charset="0"/>
                        <a:ea typeface="Verdana" pitchFamily="34" charset="0"/>
                        <a:cs typeface="Verdana" pitchFamily="34" charset="0"/>
                      </a:endParaRPr>
                    </a:p>
                  </a:txBody>
                  <a:tcPr marL="68580" marR="68580" marT="0" marB="0" anchor="ctr"/>
                </a:tc>
              </a:tr>
              <a:tr h="333632">
                <a:tc>
                  <a:txBody>
                    <a:bodyPr/>
                    <a:lstStyle/>
                    <a:p>
                      <a:pPr marL="0" marR="0">
                        <a:spcBef>
                          <a:spcPts val="0"/>
                        </a:spcBef>
                        <a:spcAft>
                          <a:spcPts val="0"/>
                        </a:spcAft>
                      </a:pPr>
                      <a:r>
                        <a:rPr lang="en-IN" sz="1800" dirty="0">
                          <a:latin typeface="Verdana" pitchFamily="34" charset="0"/>
                          <a:ea typeface="Verdana" pitchFamily="34" charset="0"/>
                          <a:cs typeface="Verdana" pitchFamily="34" charset="0"/>
                        </a:rPr>
                        <a:t>Yes</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latin typeface="Verdana" pitchFamily="34" charset="0"/>
                          <a:ea typeface="Verdana" pitchFamily="34" charset="0"/>
                          <a:cs typeface="Verdana" pitchFamily="34" charset="0"/>
                        </a:rPr>
                        <a:t>16</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latin typeface="Verdana" pitchFamily="34" charset="0"/>
                          <a:ea typeface="Verdana" pitchFamily="34" charset="0"/>
                          <a:cs typeface="Verdana" pitchFamily="34" charset="0"/>
                        </a:rPr>
                        <a:t>32.00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33632">
                <a:tc>
                  <a:txBody>
                    <a:bodyPr/>
                    <a:lstStyle/>
                    <a:p>
                      <a:pPr marL="0" marR="0">
                        <a:spcBef>
                          <a:spcPts val="0"/>
                        </a:spcBef>
                        <a:spcAft>
                          <a:spcPts val="0"/>
                        </a:spcAft>
                      </a:pPr>
                      <a:r>
                        <a:rPr lang="en-IN" sz="1800" dirty="0">
                          <a:latin typeface="Verdana" pitchFamily="34" charset="0"/>
                          <a:ea typeface="Verdana" pitchFamily="34" charset="0"/>
                          <a:cs typeface="Verdana" pitchFamily="34" charset="0"/>
                        </a:rPr>
                        <a:t>No</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latin typeface="Verdana" pitchFamily="34" charset="0"/>
                          <a:ea typeface="Verdana" pitchFamily="34" charset="0"/>
                          <a:cs typeface="Verdana" pitchFamily="34" charset="0"/>
                        </a:rPr>
                        <a:t>15</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latin typeface="Verdana" pitchFamily="34" charset="0"/>
                          <a:ea typeface="Verdana" pitchFamily="34" charset="0"/>
                          <a:cs typeface="Verdana" pitchFamily="34" charset="0"/>
                        </a:rPr>
                        <a:t>30.00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33632">
                <a:tc>
                  <a:txBody>
                    <a:bodyPr/>
                    <a:lstStyle/>
                    <a:p>
                      <a:pPr marL="0" marR="0">
                        <a:spcBef>
                          <a:spcPts val="0"/>
                        </a:spcBef>
                        <a:spcAft>
                          <a:spcPts val="0"/>
                        </a:spcAft>
                      </a:pPr>
                      <a:r>
                        <a:rPr lang="en-IN" sz="1800" dirty="0">
                          <a:latin typeface="Verdana" pitchFamily="34" charset="0"/>
                          <a:ea typeface="Verdana" pitchFamily="34" charset="0"/>
                          <a:cs typeface="Verdana" pitchFamily="34" charset="0"/>
                        </a:rPr>
                        <a:t>Need based</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latin typeface="Verdana" pitchFamily="34" charset="0"/>
                          <a:ea typeface="Verdana" pitchFamily="34" charset="0"/>
                          <a:cs typeface="Verdana" pitchFamily="34" charset="0"/>
                        </a:rPr>
                        <a:t>16</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latin typeface="Verdana" pitchFamily="34" charset="0"/>
                          <a:ea typeface="Verdana" pitchFamily="34" charset="0"/>
                          <a:cs typeface="Verdana" pitchFamily="34" charset="0"/>
                        </a:rPr>
                        <a:t>32.00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33632">
                <a:tc>
                  <a:txBody>
                    <a:bodyPr/>
                    <a:lstStyle/>
                    <a:p>
                      <a:pPr marL="0" marR="0">
                        <a:spcBef>
                          <a:spcPts val="0"/>
                        </a:spcBef>
                        <a:spcAft>
                          <a:spcPts val="0"/>
                        </a:spcAft>
                      </a:pPr>
                      <a:r>
                        <a:rPr lang="en-IN" sz="1800">
                          <a:latin typeface="Verdana" pitchFamily="34" charset="0"/>
                          <a:ea typeface="Verdana" pitchFamily="34" charset="0"/>
                          <a:cs typeface="Verdana" pitchFamily="34" charset="0"/>
                        </a:rPr>
                        <a:t>Other (no idea)</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latin typeface="Verdana" pitchFamily="34" charset="0"/>
                          <a:ea typeface="Verdana" pitchFamily="34" charset="0"/>
                          <a:cs typeface="Verdana" pitchFamily="34" charset="0"/>
                        </a:rPr>
                        <a:t>1</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latin typeface="Verdana" pitchFamily="34" charset="0"/>
                          <a:ea typeface="Verdana" pitchFamily="34" charset="0"/>
                          <a:cs typeface="Verdana" pitchFamily="34" charset="0"/>
                        </a:rPr>
                        <a:t>2.00</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r>
              <a:tr h="333632">
                <a:tc>
                  <a:txBody>
                    <a:bodyPr/>
                    <a:lstStyle/>
                    <a:p>
                      <a:pPr marL="0" marR="0">
                        <a:spcBef>
                          <a:spcPts val="0"/>
                        </a:spcBef>
                        <a:spcAft>
                          <a:spcPts val="0"/>
                        </a:spcAft>
                      </a:pPr>
                      <a:r>
                        <a:rPr lang="en-IN" sz="1800" dirty="0">
                          <a:latin typeface="Verdana" pitchFamily="34" charset="0"/>
                          <a:ea typeface="Verdana" pitchFamily="34" charset="0"/>
                          <a:cs typeface="Verdana" pitchFamily="34" charset="0"/>
                        </a:rPr>
                        <a:t>No response</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latin typeface="Verdana" pitchFamily="34" charset="0"/>
                          <a:ea typeface="Verdana" pitchFamily="34" charset="0"/>
                          <a:cs typeface="Verdana" pitchFamily="34" charset="0"/>
                        </a:rPr>
                        <a:t>2</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latin typeface="Verdana" pitchFamily="34" charset="0"/>
                          <a:ea typeface="Verdana" pitchFamily="34" charset="0"/>
                          <a:cs typeface="Verdana" pitchFamily="34" charset="0"/>
                        </a:rPr>
                        <a:t>4.00</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r>
              <a:tr h="333632">
                <a:tc>
                  <a:txBody>
                    <a:bodyPr/>
                    <a:lstStyle/>
                    <a:p>
                      <a:pPr marL="0" marR="0">
                        <a:spcBef>
                          <a:spcPts val="0"/>
                        </a:spcBef>
                        <a:spcAft>
                          <a:spcPts val="0"/>
                        </a:spcAft>
                      </a:pPr>
                      <a:r>
                        <a:rPr lang="en-IN" sz="1800">
                          <a:latin typeface="Verdana" pitchFamily="34" charset="0"/>
                          <a:ea typeface="Verdana" pitchFamily="34" charset="0"/>
                          <a:cs typeface="Verdana" pitchFamily="34" charset="0"/>
                        </a:rPr>
                        <a:t>Total</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latin typeface="Verdana" pitchFamily="34" charset="0"/>
                          <a:ea typeface="Verdana" pitchFamily="34" charset="0"/>
                          <a:cs typeface="Verdana" pitchFamily="34" charset="0"/>
                        </a:rPr>
                        <a:t>50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latin typeface="Verdana" pitchFamily="34" charset="0"/>
                          <a:ea typeface="Verdana" pitchFamily="34" charset="0"/>
                          <a:cs typeface="Verdana" pitchFamily="34" charset="0"/>
                        </a:rPr>
                        <a:t>100.00</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r>
            </a:tbl>
          </a:graphicData>
        </a:graphic>
      </p:graphicFrame>
      <p:sp>
        <p:nvSpPr>
          <p:cNvPr id="152577" name="Rectangle 1"/>
          <p:cNvSpPr>
            <a:spLocks noChangeArrowheads="1"/>
          </p:cNvSpPr>
          <p:nvPr/>
        </p:nvSpPr>
        <p:spPr bwMode="auto">
          <a:xfrm>
            <a:off x="228601" y="1491734"/>
            <a:ext cx="85344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C00000"/>
                </a:solidFill>
                <a:effectLst/>
                <a:latin typeface="Verdana" pitchFamily="34" charset="0"/>
                <a:ea typeface="Verdana" pitchFamily="34" charset="0"/>
                <a:cs typeface="Verdana" pitchFamily="34" charset="0"/>
              </a:rPr>
              <a:t>Table 20. Arrangement of training/user education for use of RFID</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rgbClr val="C00000"/>
              </a:solidFill>
              <a:effectLst/>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0" y="1767840"/>
          <a:ext cx="8610600" cy="4175760"/>
        </p:xfrm>
        <a:graphic>
          <a:graphicData uri="http://schemas.openxmlformats.org/drawingml/2006/table">
            <a:tbl>
              <a:tblPr>
                <a:tableStyleId>{69CF1AB2-1976-4502-BF36-3FF5EA218861}</a:tableStyleId>
              </a:tblPr>
              <a:tblGrid>
                <a:gridCol w="1722120"/>
                <a:gridCol w="1021080"/>
                <a:gridCol w="1796935"/>
                <a:gridCol w="4070465"/>
              </a:tblGrid>
              <a:tr h="28575">
                <a:tc>
                  <a:txBody>
                    <a:bodyPr/>
                    <a:lstStyle/>
                    <a:p>
                      <a:pPr marL="0" marR="0" algn="ctr">
                        <a:spcBef>
                          <a:spcPts val="0"/>
                        </a:spcBef>
                        <a:spcAft>
                          <a:spcPts val="0"/>
                        </a:spcAft>
                      </a:pPr>
                      <a:r>
                        <a:rPr lang="en-IN" sz="2000" b="1" dirty="0">
                          <a:latin typeface="Verdana" pitchFamily="34" charset="0"/>
                          <a:ea typeface="Verdana" pitchFamily="34" charset="0"/>
                          <a:cs typeface="Verdana" pitchFamily="34" charset="0"/>
                        </a:rPr>
                        <a:t>Item</a:t>
                      </a:r>
                      <a:endParaRPr lang="en-US" sz="2000" b="1" dirty="0">
                        <a:latin typeface="Verdana" pitchFamily="34" charset="0"/>
                        <a:ea typeface="Verdana" pitchFamily="34" charset="0"/>
                        <a:cs typeface="Verdana" pitchFamily="34" charset="0"/>
                      </a:endParaRPr>
                    </a:p>
                  </a:txBody>
                  <a:tcPr marL="68580" marR="68580" marT="0" marB="0"/>
                </a:tc>
                <a:tc>
                  <a:txBody>
                    <a:bodyPr/>
                    <a:lstStyle/>
                    <a:p>
                      <a:pPr marL="0" marR="0" algn="ctr">
                        <a:spcBef>
                          <a:spcPts val="0"/>
                        </a:spcBef>
                        <a:spcAft>
                          <a:spcPts val="0"/>
                        </a:spcAft>
                      </a:pPr>
                      <a:r>
                        <a:rPr lang="en-IN" sz="2000" b="1" dirty="0">
                          <a:latin typeface="Verdana" pitchFamily="34" charset="0"/>
                          <a:ea typeface="Verdana" pitchFamily="34" charset="0"/>
                          <a:cs typeface="Verdana" pitchFamily="34" charset="0"/>
                        </a:rPr>
                        <a:t>No. of users</a:t>
                      </a:r>
                      <a:endParaRPr lang="en-US" sz="2000" b="1" dirty="0">
                        <a:latin typeface="Verdana" pitchFamily="34" charset="0"/>
                        <a:ea typeface="Verdana" pitchFamily="34" charset="0"/>
                        <a:cs typeface="Verdana" pitchFamily="34" charset="0"/>
                      </a:endParaRPr>
                    </a:p>
                  </a:txBody>
                  <a:tcPr marL="68580" marR="68580" marT="0" marB="0"/>
                </a:tc>
                <a:tc>
                  <a:txBody>
                    <a:bodyPr/>
                    <a:lstStyle/>
                    <a:p>
                      <a:pPr marL="0" marR="0" algn="ctr">
                        <a:spcBef>
                          <a:spcPts val="0"/>
                        </a:spcBef>
                        <a:spcAft>
                          <a:spcPts val="0"/>
                        </a:spcAft>
                      </a:pPr>
                      <a:r>
                        <a:rPr lang="en-US" sz="2000" b="1" dirty="0">
                          <a:latin typeface="Verdana" pitchFamily="34" charset="0"/>
                          <a:ea typeface="Verdana" pitchFamily="34" charset="0"/>
                          <a:cs typeface="Verdana" pitchFamily="34" charset="0"/>
                        </a:rPr>
                        <a:t>Percentage (%)</a:t>
                      </a:r>
                    </a:p>
                  </a:txBody>
                  <a:tcPr marL="68580" marR="68580" marT="0" marB="0"/>
                </a:tc>
                <a:tc>
                  <a:txBody>
                    <a:bodyPr/>
                    <a:lstStyle/>
                    <a:p>
                      <a:pPr marL="0" marR="0" algn="ctr">
                        <a:spcBef>
                          <a:spcPts val="0"/>
                        </a:spcBef>
                        <a:spcAft>
                          <a:spcPts val="0"/>
                        </a:spcAft>
                      </a:pPr>
                      <a:r>
                        <a:rPr lang="en-US" sz="2000" b="1" dirty="0">
                          <a:latin typeface="Verdana" pitchFamily="34" charset="0"/>
                          <a:ea typeface="Verdana" pitchFamily="34" charset="0"/>
                          <a:cs typeface="Verdana" pitchFamily="34" charset="0"/>
                        </a:rPr>
                        <a:t>Reasons</a:t>
                      </a:r>
                    </a:p>
                  </a:txBody>
                  <a:tcPr marL="68580" marR="68580" marT="0" marB="0"/>
                </a:tc>
              </a:tr>
              <a:tr h="200025">
                <a:tc>
                  <a:txBody>
                    <a:bodyPr/>
                    <a:lstStyle/>
                    <a:p>
                      <a:pPr marL="0" marR="0">
                        <a:spcBef>
                          <a:spcPts val="0"/>
                        </a:spcBef>
                        <a:spcAft>
                          <a:spcPts val="0"/>
                        </a:spcAft>
                      </a:pPr>
                      <a:r>
                        <a:rPr lang="en-IN" sz="1800">
                          <a:latin typeface="Verdana" pitchFamily="34" charset="0"/>
                          <a:ea typeface="Verdana" pitchFamily="34" charset="0"/>
                          <a:cs typeface="Verdana" pitchFamily="34" charset="0"/>
                        </a:rPr>
                        <a:t>Yes</a:t>
                      </a:r>
                      <a:endParaRPr lang="en-US" sz="1800">
                        <a:latin typeface="Verdana" pitchFamily="34" charset="0"/>
                        <a:ea typeface="Verdana" pitchFamily="34" charset="0"/>
                        <a:cs typeface="Verdana" pitchFamily="34" charset="0"/>
                      </a:endParaRPr>
                    </a:p>
                  </a:txBody>
                  <a:tcPr marL="68580" marR="68580" marT="0" marB="0"/>
                </a:tc>
                <a:tc>
                  <a:txBody>
                    <a:bodyPr/>
                    <a:lstStyle/>
                    <a:p>
                      <a:pPr marL="0" marR="0" algn="r">
                        <a:spcBef>
                          <a:spcPts val="0"/>
                        </a:spcBef>
                        <a:spcAft>
                          <a:spcPts val="0"/>
                        </a:spcAft>
                      </a:pPr>
                      <a:r>
                        <a:rPr lang="en-IN" sz="1800" dirty="0">
                          <a:latin typeface="Verdana" pitchFamily="34" charset="0"/>
                          <a:ea typeface="Verdana" pitchFamily="34" charset="0"/>
                          <a:cs typeface="Verdana" pitchFamily="34" charset="0"/>
                        </a:rPr>
                        <a:t>11</a:t>
                      </a:r>
                      <a:endParaRPr lang="en-US" sz="1800" dirty="0">
                        <a:latin typeface="Verdana" pitchFamily="34" charset="0"/>
                        <a:ea typeface="Verdana" pitchFamily="34" charset="0"/>
                        <a:cs typeface="Verdana" pitchFamily="34" charset="0"/>
                      </a:endParaRPr>
                    </a:p>
                  </a:txBody>
                  <a:tcPr marL="68580" marR="68580" marT="0" marB="0"/>
                </a:tc>
                <a:tc>
                  <a:txBody>
                    <a:bodyPr/>
                    <a:lstStyle/>
                    <a:p>
                      <a:pPr marL="0" marR="0" algn="r">
                        <a:spcBef>
                          <a:spcPts val="0"/>
                        </a:spcBef>
                        <a:spcAft>
                          <a:spcPts val="0"/>
                        </a:spcAft>
                      </a:pPr>
                      <a:r>
                        <a:rPr lang="en-US" sz="1800" dirty="0">
                          <a:latin typeface="Verdana" pitchFamily="34" charset="0"/>
                          <a:ea typeface="Verdana" pitchFamily="34" charset="0"/>
                          <a:cs typeface="Verdana" pitchFamily="34" charset="0"/>
                        </a:rPr>
                        <a:t>22.00</a:t>
                      </a:r>
                    </a:p>
                  </a:txBody>
                  <a:tcPr marL="68580" marR="68580" marT="0" marB="0"/>
                </a:tc>
                <a:tc>
                  <a:txBody>
                    <a:bodyPr/>
                    <a:lstStyle/>
                    <a:p>
                      <a:pPr marL="342900" marR="0" lvl="0" indent="-342900" rtl="0">
                        <a:spcBef>
                          <a:spcPts val="0"/>
                        </a:spcBef>
                        <a:spcAft>
                          <a:spcPts val="0"/>
                        </a:spcAft>
                        <a:buFont typeface="Symbol"/>
                        <a:buChar char=""/>
                        <a:tabLst>
                          <a:tab pos="93345" algn="l"/>
                        </a:tabLst>
                      </a:pPr>
                      <a:r>
                        <a:rPr lang="en-US" sz="1800" dirty="0">
                          <a:latin typeface="Verdana" pitchFamily="34" charset="0"/>
                          <a:ea typeface="Verdana" pitchFamily="34" charset="0"/>
                          <a:cs typeface="Verdana" pitchFamily="34" charset="0"/>
                        </a:rPr>
                        <a:t>Tag identification related problem</a:t>
                      </a:r>
                    </a:p>
                    <a:p>
                      <a:pPr marL="342900" marR="0" lvl="0" indent="-342900">
                        <a:spcBef>
                          <a:spcPts val="0"/>
                        </a:spcBef>
                        <a:spcAft>
                          <a:spcPts val="0"/>
                        </a:spcAft>
                        <a:buFont typeface="Symbol"/>
                        <a:buChar char=""/>
                        <a:tabLst>
                          <a:tab pos="93345" algn="l"/>
                        </a:tabLst>
                      </a:pPr>
                      <a:r>
                        <a:rPr lang="en-US" sz="1800" dirty="0">
                          <a:latin typeface="Verdana" pitchFamily="34" charset="0"/>
                          <a:ea typeface="Verdana" pitchFamily="34" charset="0"/>
                          <a:cs typeface="Verdana" pitchFamily="34" charset="0"/>
                        </a:rPr>
                        <a:t>Chances of removal of tags and hence book can be easily stolen</a:t>
                      </a:r>
                    </a:p>
                    <a:p>
                      <a:pPr marL="342900" marR="0" lvl="0" indent="-342900">
                        <a:spcBef>
                          <a:spcPts val="0"/>
                        </a:spcBef>
                        <a:spcAft>
                          <a:spcPts val="0"/>
                        </a:spcAft>
                        <a:buFont typeface="Symbol"/>
                        <a:buChar char=""/>
                        <a:tabLst>
                          <a:tab pos="93345" algn="l"/>
                        </a:tabLst>
                      </a:pPr>
                      <a:r>
                        <a:rPr lang="en-US" sz="1800" dirty="0">
                          <a:latin typeface="Verdana" pitchFamily="34" charset="0"/>
                          <a:ea typeface="Verdana" pitchFamily="34" charset="0"/>
                          <a:cs typeface="Verdana" pitchFamily="34" charset="0"/>
                        </a:rPr>
                        <a:t>Power cut problem</a:t>
                      </a:r>
                    </a:p>
                    <a:p>
                      <a:pPr marL="342900" marR="0" lvl="0" indent="-342900">
                        <a:spcBef>
                          <a:spcPts val="0"/>
                        </a:spcBef>
                        <a:spcAft>
                          <a:spcPts val="0"/>
                        </a:spcAft>
                        <a:buFont typeface="Symbol"/>
                        <a:buChar char=""/>
                        <a:tabLst>
                          <a:tab pos="93345" algn="l"/>
                        </a:tabLst>
                      </a:pPr>
                      <a:r>
                        <a:rPr lang="en-US" sz="1800" dirty="0">
                          <a:latin typeface="Verdana" pitchFamily="34" charset="0"/>
                          <a:ea typeface="Verdana" pitchFamily="34" charset="0"/>
                          <a:cs typeface="Verdana" pitchFamily="34" charset="0"/>
                        </a:rPr>
                        <a:t>Books dropped in drop box gets damaged</a:t>
                      </a:r>
                    </a:p>
                    <a:p>
                      <a:pPr marL="342900" marR="0" lvl="0" indent="-342900">
                        <a:spcBef>
                          <a:spcPts val="0"/>
                        </a:spcBef>
                        <a:spcAft>
                          <a:spcPts val="0"/>
                        </a:spcAft>
                        <a:buFont typeface="Symbol"/>
                        <a:buChar char=""/>
                        <a:tabLst>
                          <a:tab pos="93345" algn="l"/>
                        </a:tabLst>
                      </a:pPr>
                      <a:r>
                        <a:rPr lang="en-US" sz="1800" dirty="0">
                          <a:latin typeface="Verdana" pitchFamily="34" charset="0"/>
                          <a:ea typeface="Verdana" pitchFamily="34" charset="0"/>
                          <a:cs typeface="Verdana" pitchFamily="34" charset="0"/>
                        </a:rPr>
                        <a:t>Technical problem</a:t>
                      </a:r>
                    </a:p>
                  </a:txBody>
                  <a:tcPr marL="68580" marR="68580" marT="0" marB="0" anchor="b"/>
                </a:tc>
              </a:tr>
              <a:tr h="28575">
                <a:tc>
                  <a:txBody>
                    <a:bodyPr/>
                    <a:lstStyle/>
                    <a:p>
                      <a:pPr marL="0" marR="0">
                        <a:spcBef>
                          <a:spcPts val="0"/>
                        </a:spcBef>
                        <a:spcAft>
                          <a:spcPts val="0"/>
                        </a:spcAft>
                      </a:pPr>
                      <a:r>
                        <a:rPr lang="en-IN" sz="1800">
                          <a:latin typeface="Verdana" pitchFamily="34" charset="0"/>
                          <a:ea typeface="Verdana" pitchFamily="34" charset="0"/>
                          <a:cs typeface="Verdana" pitchFamily="34" charset="0"/>
                        </a:rPr>
                        <a:t>No</a:t>
                      </a:r>
                      <a:endParaRPr lang="en-US" sz="1800">
                        <a:latin typeface="Verdana" pitchFamily="34" charset="0"/>
                        <a:ea typeface="Verdana" pitchFamily="34" charset="0"/>
                        <a:cs typeface="Verdana" pitchFamily="34" charset="0"/>
                      </a:endParaRPr>
                    </a:p>
                  </a:txBody>
                  <a:tcPr marL="68580" marR="68580" marT="0" marB="0"/>
                </a:tc>
                <a:tc>
                  <a:txBody>
                    <a:bodyPr/>
                    <a:lstStyle/>
                    <a:p>
                      <a:pPr marL="0" marR="0" algn="r">
                        <a:spcBef>
                          <a:spcPts val="0"/>
                        </a:spcBef>
                        <a:spcAft>
                          <a:spcPts val="0"/>
                        </a:spcAft>
                      </a:pPr>
                      <a:r>
                        <a:rPr lang="en-IN" sz="1800">
                          <a:latin typeface="Verdana" pitchFamily="34" charset="0"/>
                          <a:ea typeface="Verdana" pitchFamily="34" charset="0"/>
                          <a:cs typeface="Verdana" pitchFamily="34" charset="0"/>
                        </a:rPr>
                        <a:t>35</a:t>
                      </a:r>
                      <a:endParaRPr lang="en-US" sz="1800">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latin typeface="Verdana" pitchFamily="34" charset="0"/>
                          <a:ea typeface="Verdana" pitchFamily="34" charset="0"/>
                          <a:cs typeface="Verdana" pitchFamily="34" charset="0"/>
                        </a:rPr>
                        <a:t>70.00</a:t>
                      </a:r>
                      <a:endParaRPr lang="en-US" sz="1800">
                        <a:latin typeface="Verdana" pitchFamily="34" charset="0"/>
                        <a:ea typeface="Verdana" pitchFamily="34" charset="0"/>
                        <a:cs typeface="Verdana" pitchFamily="34" charset="0"/>
                      </a:endParaRPr>
                    </a:p>
                  </a:txBody>
                  <a:tcPr marL="68580" marR="68580" marT="0" marB="0"/>
                </a:tc>
                <a:tc>
                  <a:txBody>
                    <a:bodyPr/>
                    <a:lstStyle/>
                    <a:p>
                      <a:pPr marL="0" marR="0">
                        <a:spcBef>
                          <a:spcPts val="0"/>
                        </a:spcBef>
                        <a:spcAft>
                          <a:spcPts val="0"/>
                        </a:spcAft>
                      </a:pPr>
                      <a:r>
                        <a:rPr lang="en-US" sz="1800">
                          <a:latin typeface="Verdana" pitchFamily="34" charset="0"/>
                          <a:ea typeface="Verdana" pitchFamily="34" charset="0"/>
                          <a:cs typeface="Verdana" pitchFamily="34" charset="0"/>
                        </a:rPr>
                        <a:t> </a:t>
                      </a:r>
                    </a:p>
                  </a:txBody>
                  <a:tcPr marL="68580" marR="68580" marT="0" marB="0" anchor="b"/>
                </a:tc>
              </a:tr>
              <a:tr h="28575">
                <a:tc>
                  <a:txBody>
                    <a:bodyPr/>
                    <a:lstStyle/>
                    <a:p>
                      <a:pPr marL="0" marR="0">
                        <a:spcBef>
                          <a:spcPts val="0"/>
                        </a:spcBef>
                        <a:spcAft>
                          <a:spcPts val="0"/>
                        </a:spcAft>
                      </a:pPr>
                      <a:r>
                        <a:rPr lang="en-IN" sz="1800">
                          <a:latin typeface="Verdana" pitchFamily="34" charset="0"/>
                          <a:ea typeface="Verdana" pitchFamily="34" charset="0"/>
                          <a:cs typeface="Verdana" pitchFamily="34" charset="0"/>
                        </a:rPr>
                        <a:t>No response</a:t>
                      </a:r>
                      <a:endParaRPr lang="en-US" sz="1800">
                        <a:latin typeface="Verdana" pitchFamily="34" charset="0"/>
                        <a:ea typeface="Verdana" pitchFamily="34" charset="0"/>
                        <a:cs typeface="Verdana" pitchFamily="34" charset="0"/>
                      </a:endParaRPr>
                    </a:p>
                  </a:txBody>
                  <a:tcPr marL="68580" marR="68580" marT="0" marB="0"/>
                </a:tc>
                <a:tc>
                  <a:txBody>
                    <a:bodyPr/>
                    <a:lstStyle/>
                    <a:p>
                      <a:pPr marL="0" marR="0" algn="r">
                        <a:spcBef>
                          <a:spcPts val="0"/>
                        </a:spcBef>
                        <a:spcAft>
                          <a:spcPts val="0"/>
                        </a:spcAft>
                      </a:pPr>
                      <a:r>
                        <a:rPr lang="en-IN" sz="1800">
                          <a:latin typeface="Verdana" pitchFamily="34" charset="0"/>
                          <a:ea typeface="Verdana" pitchFamily="34" charset="0"/>
                          <a:cs typeface="Verdana" pitchFamily="34" charset="0"/>
                        </a:rPr>
                        <a:t>3</a:t>
                      </a:r>
                      <a:endParaRPr lang="en-US" sz="1800">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latin typeface="Verdana" pitchFamily="34" charset="0"/>
                          <a:ea typeface="Verdana" pitchFamily="34" charset="0"/>
                          <a:cs typeface="Verdana" pitchFamily="34" charset="0"/>
                        </a:rPr>
                        <a:t>6.00</a:t>
                      </a:r>
                      <a:endParaRPr lang="en-US" sz="1800">
                        <a:latin typeface="Verdana" pitchFamily="34" charset="0"/>
                        <a:ea typeface="Verdana" pitchFamily="34" charset="0"/>
                        <a:cs typeface="Verdana" pitchFamily="34" charset="0"/>
                      </a:endParaRPr>
                    </a:p>
                  </a:txBody>
                  <a:tcPr marL="68580" marR="68580" marT="0" marB="0"/>
                </a:tc>
                <a:tc>
                  <a:txBody>
                    <a:bodyPr/>
                    <a:lstStyle/>
                    <a:p>
                      <a:pPr marL="0" marR="0">
                        <a:spcBef>
                          <a:spcPts val="0"/>
                        </a:spcBef>
                        <a:spcAft>
                          <a:spcPts val="0"/>
                        </a:spcAft>
                      </a:pPr>
                      <a:r>
                        <a:rPr lang="en-US" sz="1800" dirty="0">
                          <a:latin typeface="Verdana" pitchFamily="34" charset="0"/>
                          <a:ea typeface="Verdana" pitchFamily="34" charset="0"/>
                          <a:cs typeface="Verdana" pitchFamily="34" charset="0"/>
                        </a:rPr>
                        <a:t> </a:t>
                      </a:r>
                    </a:p>
                  </a:txBody>
                  <a:tcPr marL="68580" marR="68580" marT="0" marB="0" anchor="b"/>
                </a:tc>
              </a:tr>
              <a:tr h="73660">
                <a:tc>
                  <a:txBody>
                    <a:bodyPr/>
                    <a:lstStyle/>
                    <a:p>
                      <a:pPr marL="0" marR="0">
                        <a:spcBef>
                          <a:spcPts val="0"/>
                        </a:spcBef>
                        <a:spcAft>
                          <a:spcPts val="0"/>
                        </a:spcAft>
                      </a:pPr>
                      <a:r>
                        <a:rPr lang="en-IN" sz="1800">
                          <a:latin typeface="Verdana" pitchFamily="34" charset="0"/>
                          <a:ea typeface="Verdana" pitchFamily="34" charset="0"/>
                          <a:cs typeface="Verdana" pitchFamily="34" charset="0"/>
                        </a:rPr>
                        <a:t>Do not know</a:t>
                      </a:r>
                      <a:endParaRPr lang="en-US" sz="1800">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latin typeface="Verdana" pitchFamily="34" charset="0"/>
                          <a:ea typeface="Verdana" pitchFamily="34" charset="0"/>
                          <a:cs typeface="Verdana" pitchFamily="34" charset="0"/>
                        </a:rPr>
                        <a:t>1</a:t>
                      </a:r>
                      <a:endParaRPr lang="en-US" sz="1800">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latin typeface="Verdana" pitchFamily="34" charset="0"/>
                          <a:ea typeface="Verdana" pitchFamily="34" charset="0"/>
                          <a:cs typeface="Verdana" pitchFamily="34" charset="0"/>
                        </a:rPr>
                        <a:t>2.00</a:t>
                      </a:r>
                      <a:endParaRPr lang="en-US" sz="1800">
                        <a:latin typeface="Verdana" pitchFamily="34" charset="0"/>
                        <a:ea typeface="Verdana" pitchFamily="34" charset="0"/>
                        <a:cs typeface="Verdana" pitchFamily="34" charset="0"/>
                      </a:endParaRPr>
                    </a:p>
                  </a:txBody>
                  <a:tcPr marL="68580" marR="68580" marT="0" marB="0"/>
                </a:tc>
                <a:tc>
                  <a:txBody>
                    <a:bodyPr/>
                    <a:lstStyle/>
                    <a:p>
                      <a:pPr marL="0" marR="0">
                        <a:spcBef>
                          <a:spcPts val="0"/>
                        </a:spcBef>
                        <a:spcAft>
                          <a:spcPts val="0"/>
                        </a:spcAft>
                      </a:pPr>
                      <a:r>
                        <a:rPr lang="en-US" sz="1800">
                          <a:latin typeface="Verdana" pitchFamily="34" charset="0"/>
                          <a:ea typeface="Verdana" pitchFamily="34" charset="0"/>
                          <a:cs typeface="Verdana" pitchFamily="34" charset="0"/>
                        </a:rPr>
                        <a:t> </a:t>
                      </a:r>
                    </a:p>
                  </a:txBody>
                  <a:tcPr marL="68580" marR="68580" marT="0" marB="0" anchor="b"/>
                </a:tc>
              </a:tr>
              <a:tr h="28575">
                <a:tc>
                  <a:txBody>
                    <a:bodyPr/>
                    <a:lstStyle/>
                    <a:p>
                      <a:pPr marL="0" marR="0">
                        <a:spcBef>
                          <a:spcPts val="0"/>
                        </a:spcBef>
                        <a:spcAft>
                          <a:spcPts val="0"/>
                        </a:spcAft>
                      </a:pPr>
                      <a:r>
                        <a:rPr lang="en-IN" sz="1800">
                          <a:latin typeface="Verdana" pitchFamily="34" charset="0"/>
                          <a:ea typeface="Verdana" pitchFamily="34" charset="0"/>
                          <a:cs typeface="Verdana" pitchFamily="34" charset="0"/>
                        </a:rPr>
                        <a:t>Total</a:t>
                      </a:r>
                      <a:endParaRPr lang="en-US" sz="1800">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latin typeface="Verdana" pitchFamily="34" charset="0"/>
                          <a:ea typeface="Verdana" pitchFamily="34" charset="0"/>
                          <a:cs typeface="Verdana" pitchFamily="34" charset="0"/>
                        </a:rPr>
                        <a:t>50</a:t>
                      </a:r>
                      <a:endParaRPr lang="en-US" sz="1800">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US" sz="1800">
                          <a:latin typeface="Verdana" pitchFamily="34" charset="0"/>
                          <a:ea typeface="Verdana" pitchFamily="34" charset="0"/>
                          <a:cs typeface="Verdana" pitchFamily="34" charset="0"/>
                        </a:rPr>
                        <a:t>100.00</a:t>
                      </a:r>
                    </a:p>
                  </a:txBody>
                  <a:tcPr marL="68580" marR="68580" marT="0" marB="0"/>
                </a:tc>
                <a:tc>
                  <a:txBody>
                    <a:bodyPr/>
                    <a:lstStyle/>
                    <a:p>
                      <a:pPr marL="0" marR="0">
                        <a:spcBef>
                          <a:spcPts val="0"/>
                        </a:spcBef>
                        <a:spcAft>
                          <a:spcPts val="0"/>
                        </a:spcAft>
                      </a:pPr>
                      <a:r>
                        <a:rPr lang="en-US" sz="1800" dirty="0">
                          <a:latin typeface="Verdana" pitchFamily="34" charset="0"/>
                          <a:ea typeface="Verdana" pitchFamily="34" charset="0"/>
                          <a:cs typeface="Verdana" pitchFamily="34" charset="0"/>
                        </a:rPr>
                        <a:t> </a:t>
                      </a:r>
                    </a:p>
                  </a:txBody>
                  <a:tcPr marL="68580" marR="68580" marT="0" marB="0" anchor="b"/>
                </a:tc>
              </a:tr>
            </a:tbl>
          </a:graphicData>
        </a:graphic>
      </p:graphicFrame>
      <p:sp>
        <p:nvSpPr>
          <p:cNvPr id="153601" name="Rectangle 1"/>
          <p:cNvSpPr>
            <a:spLocks noChangeArrowheads="1"/>
          </p:cNvSpPr>
          <p:nvPr/>
        </p:nvSpPr>
        <p:spPr bwMode="auto">
          <a:xfrm>
            <a:off x="685800" y="739914"/>
            <a:ext cx="7972054"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93663" algn="l"/>
              </a:tabLst>
            </a:pPr>
            <a:r>
              <a:rPr kumimoji="0" lang="en-US" sz="2000" b="1" i="0" u="none" strike="noStrike" cap="none" normalizeH="0" baseline="0" dirty="0" smtClean="0">
                <a:ln>
                  <a:noFill/>
                </a:ln>
                <a:solidFill>
                  <a:srgbClr val="C00000"/>
                </a:solidFill>
                <a:effectLst/>
                <a:latin typeface="Verdana" pitchFamily="34" charset="0"/>
                <a:ea typeface="Verdana" pitchFamily="34" charset="0"/>
                <a:cs typeface="Verdana" pitchFamily="34" charset="0"/>
              </a:rPr>
              <a:t>Table 21. Difficulty/ limitations in use of RFID system</a:t>
            </a:r>
          </a:p>
          <a:p>
            <a:pPr marL="0" marR="0" lvl="0" indent="0" algn="ctr" defTabSz="914400" rtl="0" eaLnBrk="0" fontAlgn="base" latinLnBrk="0" hangingPunct="0">
              <a:lnSpc>
                <a:spcPct val="100000"/>
              </a:lnSpc>
              <a:spcBef>
                <a:spcPct val="0"/>
              </a:spcBef>
              <a:spcAft>
                <a:spcPct val="0"/>
              </a:spcAft>
              <a:buClrTx/>
              <a:buSzTx/>
              <a:buFontTx/>
              <a:buNone/>
              <a:tabLst>
                <a:tab pos="93663" algn="l"/>
              </a:tabLst>
            </a:pPr>
            <a:endParaRPr kumimoji="0" lang="en-US" sz="2000" b="1" i="0" u="none" strike="noStrike" cap="none" normalizeH="0" baseline="0" dirty="0" smtClean="0">
              <a:ln>
                <a:noFill/>
              </a:ln>
              <a:solidFill>
                <a:srgbClr val="C00000"/>
              </a:solidFill>
              <a:effectLst/>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56238182"/>
              </p:ext>
            </p:extLst>
          </p:nvPr>
        </p:nvGraphicFramePr>
        <p:xfrm>
          <a:off x="152400" y="2819400"/>
          <a:ext cx="8686800" cy="2438402"/>
        </p:xfrm>
        <a:graphic>
          <a:graphicData uri="http://schemas.openxmlformats.org/drawingml/2006/table">
            <a:tbl>
              <a:tblPr>
                <a:tableStyleId>{8A107856-5554-42FB-B03E-39F5DBC370BA}</a:tableStyleId>
              </a:tblPr>
              <a:tblGrid>
                <a:gridCol w="2895600"/>
                <a:gridCol w="2895600"/>
                <a:gridCol w="2895600"/>
              </a:tblGrid>
              <a:tr h="750277">
                <a:tc>
                  <a:txBody>
                    <a:bodyPr/>
                    <a:lstStyle/>
                    <a:p>
                      <a:pPr marL="0" marR="0" algn="ctr">
                        <a:spcBef>
                          <a:spcPts val="0"/>
                        </a:spcBef>
                        <a:spcAft>
                          <a:spcPts val="0"/>
                        </a:spcAft>
                      </a:pPr>
                      <a:r>
                        <a:rPr lang="en-IN" sz="2000" b="1" dirty="0">
                          <a:solidFill>
                            <a:srgbClr val="002060"/>
                          </a:solidFill>
                          <a:latin typeface="Verdana" pitchFamily="34" charset="0"/>
                          <a:ea typeface="Verdana" pitchFamily="34" charset="0"/>
                          <a:cs typeface="Verdana" pitchFamily="34" charset="0"/>
                        </a:rPr>
                        <a:t>Item</a:t>
                      </a:r>
                      <a:endParaRPr lang="en-US" sz="2000" b="1" dirty="0">
                        <a:solidFill>
                          <a:srgbClr val="002060"/>
                        </a:solidFill>
                        <a:latin typeface="Verdana" pitchFamily="34" charset="0"/>
                        <a:ea typeface="Verdana" pitchFamily="34" charset="0"/>
                        <a:cs typeface="Verdana" pitchFamily="34" charset="0"/>
                      </a:endParaRPr>
                    </a:p>
                  </a:txBody>
                  <a:tcPr marL="68580" marR="68580" marT="0" marB="0" anchor="ctr"/>
                </a:tc>
                <a:tc>
                  <a:txBody>
                    <a:bodyPr/>
                    <a:lstStyle/>
                    <a:p>
                      <a:pPr marL="0" marR="0" algn="ctr">
                        <a:spcBef>
                          <a:spcPts val="0"/>
                        </a:spcBef>
                        <a:spcAft>
                          <a:spcPts val="0"/>
                        </a:spcAft>
                      </a:pPr>
                      <a:r>
                        <a:rPr lang="en-IN" sz="2000" b="1" dirty="0">
                          <a:solidFill>
                            <a:srgbClr val="002060"/>
                          </a:solidFill>
                          <a:latin typeface="Verdana" pitchFamily="34" charset="0"/>
                          <a:ea typeface="Verdana" pitchFamily="34" charset="0"/>
                          <a:cs typeface="Verdana" pitchFamily="34" charset="0"/>
                        </a:rPr>
                        <a:t>No. of users</a:t>
                      </a:r>
                      <a:endParaRPr lang="en-US" sz="2000" b="1" dirty="0">
                        <a:solidFill>
                          <a:srgbClr val="002060"/>
                        </a:solidFill>
                        <a:latin typeface="Verdana" pitchFamily="34" charset="0"/>
                        <a:ea typeface="Verdana" pitchFamily="34" charset="0"/>
                        <a:cs typeface="Verdana" pitchFamily="34" charset="0"/>
                      </a:endParaRPr>
                    </a:p>
                  </a:txBody>
                  <a:tcPr marL="68580" marR="68580" marT="0" marB="0" anchor="ctr"/>
                </a:tc>
                <a:tc>
                  <a:txBody>
                    <a:bodyPr/>
                    <a:lstStyle/>
                    <a:p>
                      <a:pPr marL="0" marR="0" algn="ctr">
                        <a:spcBef>
                          <a:spcPts val="0"/>
                        </a:spcBef>
                        <a:spcAft>
                          <a:spcPts val="0"/>
                        </a:spcAft>
                      </a:pPr>
                      <a:r>
                        <a:rPr lang="en-IN" sz="2000" b="1" dirty="0" smtClean="0">
                          <a:solidFill>
                            <a:srgbClr val="002060"/>
                          </a:solidFill>
                          <a:latin typeface="Verdana" pitchFamily="34" charset="0"/>
                          <a:ea typeface="Verdana" pitchFamily="34" charset="0"/>
                          <a:cs typeface="Verdana" pitchFamily="34" charset="0"/>
                        </a:rPr>
                        <a:t>Percentage </a:t>
                      </a:r>
                      <a:r>
                        <a:rPr lang="en-US" sz="2000" b="1" dirty="0" smtClean="0">
                          <a:solidFill>
                            <a:srgbClr val="002060"/>
                          </a:solidFill>
                          <a:latin typeface="Verdana" pitchFamily="34" charset="0"/>
                          <a:ea typeface="Verdana" pitchFamily="34" charset="0"/>
                          <a:cs typeface="Verdana" pitchFamily="34" charset="0"/>
                        </a:rPr>
                        <a:t>(%)</a:t>
                      </a:r>
                      <a:endParaRPr lang="en-US" sz="2000" b="1" dirty="0">
                        <a:solidFill>
                          <a:srgbClr val="002060"/>
                        </a:solidFill>
                        <a:latin typeface="Verdana" pitchFamily="34" charset="0"/>
                        <a:ea typeface="Verdana" pitchFamily="34" charset="0"/>
                        <a:cs typeface="Verdana" pitchFamily="34" charset="0"/>
                      </a:endParaRPr>
                    </a:p>
                  </a:txBody>
                  <a:tcPr marL="68580" marR="68580" marT="0" marB="0" anchor="ctr"/>
                </a:tc>
              </a:tr>
              <a:tr h="337625">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Yes</a:t>
                      </a:r>
                      <a:endParaRPr lang="en-US" sz="1800">
                        <a:solidFill>
                          <a:srgbClr val="002060"/>
                        </a:solidFill>
                        <a:latin typeface="Verdana" pitchFamily="34" charset="0"/>
                        <a:ea typeface="Verdana" pitchFamily="34" charset="0"/>
                        <a:cs typeface="Verdana" pitchFamily="34" charset="0"/>
                      </a:endParaRPr>
                    </a:p>
                  </a:txBody>
                  <a:tcPr marL="68580" marR="68580" marT="0" marB="0"/>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46</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92.00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37625">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No</a:t>
                      </a:r>
                      <a:endParaRPr lang="en-US" sz="1800">
                        <a:solidFill>
                          <a:srgbClr val="002060"/>
                        </a:solidFill>
                        <a:latin typeface="Verdana" pitchFamily="34" charset="0"/>
                        <a:ea typeface="Verdana" pitchFamily="34" charset="0"/>
                        <a:cs typeface="Verdana" pitchFamily="34" charset="0"/>
                      </a:endParaRPr>
                    </a:p>
                  </a:txBody>
                  <a:tcPr marL="68580" marR="68580" marT="0" marB="0"/>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0.00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37625">
                <a:tc>
                  <a:txBody>
                    <a:bodyPr/>
                    <a:lstStyle/>
                    <a:p>
                      <a:pPr marL="0" marR="0">
                        <a:spcBef>
                          <a:spcPts val="0"/>
                        </a:spcBef>
                        <a:spcAft>
                          <a:spcPts val="0"/>
                        </a:spcAft>
                      </a:pPr>
                      <a:r>
                        <a:rPr lang="en-IN" sz="1800">
                          <a:solidFill>
                            <a:srgbClr val="002060"/>
                          </a:solidFill>
                          <a:latin typeface="Verdana" pitchFamily="34" charset="0"/>
                          <a:ea typeface="Verdana" pitchFamily="34" charset="0"/>
                          <a:cs typeface="Verdana" pitchFamily="34" charset="0"/>
                        </a:rPr>
                        <a:t>Do not know</a:t>
                      </a:r>
                      <a:endParaRPr lang="en-US" sz="1800">
                        <a:solidFill>
                          <a:srgbClr val="002060"/>
                        </a:solidFill>
                        <a:latin typeface="Verdana" pitchFamily="34" charset="0"/>
                        <a:ea typeface="Verdana" pitchFamily="34" charset="0"/>
                        <a:cs typeface="Verdana" pitchFamily="34" charset="0"/>
                      </a:endParaRPr>
                    </a:p>
                  </a:txBody>
                  <a:tcPr marL="68580" marR="68580" marT="0" marB="0"/>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3</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6.00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37625">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No response</a:t>
                      </a:r>
                      <a:endParaRPr lang="en-US" sz="1800" dirty="0">
                        <a:solidFill>
                          <a:srgbClr val="002060"/>
                        </a:solidFill>
                        <a:latin typeface="Verdana" pitchFamily="34" charset="0"/>
                        <a:ea typeface="Verdana" pitchFamily="34" charset="0"/>
                        <a:cs typeface="Verdana" pitchFamily="34" charset="0"/>
                      </a:endParaRPr>
                    </a:p>
                  </a:txBody>
                  <a:tcPr marL="68580" marR="68580" marT="0" marB="0"/>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1</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solidFill>
                            <a:srgbClr val="002060"/>
                          </a:solidFill>
                          <a:latin typeface="Verdana" pitchFamily="34" charset="0"/>
                          <a:ea typeface="Verdana" pitchFamily="34" charset="0"/>
                          <a:cs typeface="Verdana" pitchFamily="34" charset="0"/>
                        </a:rPr>
                        <a:t>2.00</a:t>
                      </a:r>
                      <a:endParaRPr lang="en-US" sz="1800">
                        <a:solidFill>
                          <a:srgbClr val="002060"/>
                        </a:solidFill>
                        <a:latin typeface="Verdana" pitchFamily="34" charset="0"/>
                        <a:ea typeface="Verdana" pitchFamily="34" charset="0"/>
                        <a:cs typeface="Verdana" pitchFamily="34" charset="0"/>
                      </a:endParaRPr>
                    </a:p>
                  </a:txBody>
                  <a:tcPr marL="68580" marR="68580" marT="0" marB="0" anchor="b"/>
                </a:tc>
              </a:tr>
              <a:tr h="337625">
                <a:tc>
                  <a:txBody>
                    <a:bodyPr/>
                    <a:lstStyle/>
                    <a:p>
                      <a:pPr marL="0" marR="0">
                        <a:spcBef>
                          <a:spcPts val="0"/>
                        </a:spcBef>
                        <a:spcAft>
                          <a:spcPts val="0"/>
                        </a:spcAft>
                      </a:pPr>
                      <a:r>
                        <a:rPr lang="en-IN" sz="1800" dirty="0">
                          <a:solidFill>
                            <a:srgbClr val="002060"/>
                          </a:solidFill>
                          <a:latin typeface="Verdana" pitchFamily="34" charset="0"/>
                          <a:ea typeface="Verdana" pitchFamily="34" charset="0"/>
                          <a:cs typeface="Verdana" pitchFamily="34" charset="0"/>
                        </a:rPr>
                        <a:t>Total</a:t>
                      </a:r>
                      <a:endParaRPr lang="en-US" sz="1800" dirty="0">
                        <a:solidFill>
                          <a:srgbClr val="002060"/>
                        </a:solidFill>
                        <a:latin typeface="Verdana" pitchFamily="34" charset="0"/>
                        <a:ea typeface="Verdana" pitchFamily="34" charset="0"/>
                        <a:cs typeface="Verdana" pitchFamily="34" charset="0"/>
                      </a:endParaRPr>
                    </a:p>
                  </a:txBody>
                  <a:tcPr marL="68580" marR="68580" marT="0" marB="0"/>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50</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solidFill>
                            <a:srgbClr val="002060"/>
                          </a:solidFill>
                          <a:latin typeface="Verdana" pitchFamily="34" charset="0"/>
                          <a:ea typeface="Verdana" pitchFamily="34" charset="0"/>
                          <a:cs typeface="Verdana" pitchFamily="34" charset="0"/>
                        </a:rPr>
                        <a:t>100</a:t>
                      </a:r>
                      <a:endParaRPr lang="en-US" sz="1800" dirty="0">
                        <a:solidFill>
                          <a:srgbClr val="002060"/>
                        </a:solidFill>
                        <a:latin typeface="Verdana" pitchFamily="34" charset="0"/>
                        <a:ea typeface="Verdana" pitchFamily="34" charset="0"/>
                        <a:cs typeface="Verdana" pitchFamily="34" charset="0"/>
                      </a:endParaRPr>
                    </a:p>
                  </a:txBody>
                  <a:tcPr marL="68580" marR="68580" marT="0" marB="0" anchor="b"/>
                </a:tc>
              </a:tr>
            </a:tbl>
          </a:graphicData>
        </a:graphic>
      </p:graphicFrame>
      <p:sp>
        <p:nvSpPr>
          <p:cNvPr id="154625" name="Rectangle 1"/>
          <p:cNvSpPr>
            <a:spLocks noChangeArrowheads="1"/>
          </p:cNvSpPr>
          <p:nvPr/>
        </p:nvSpPr>
        <p:spPr bwMode="auto">
          <a:xfrm>
            <a:off x="514639" y="1691045"/>
            <a:ext cx="8114722"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C00000"/>
                </a:solidFill>
                <a:effectLst/>
                <a:latin typeface="Verdana" pitchFamily="34" charset="0"/>
                <a:ea typeface="Verdana" pitchFamily="34" charset="0"/>
                <a:cs typeface="Verdana" pitchFamily="34" charset="0"/>
              </a:rPr>
              <a:t>Table 22. RFID v/s Other Circulation methods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C00000"/>
              </a:solidFill>
              <a:effectLst/>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30635434"/>
              </p:ext>
            </p:extLst>
          </p:nvPr>
        </p:nvGraphicFramePr>
        <p:xfrm>
          <a:off x="327646" y="1600200"/>
          <a:ext cx="8458200" cy="3124197"/>
        </p:xfrm>
        <a:graphic>
          <a:graphicData uri="http://schemas.openxmlformats.org/drawingml/2006/table">
            <a:tbl>
              <a:tblPr>
                <a:tableStyleId>{69CF1AB2-1976-4502-BF36-3FF5EA218861}</a:tableStyleId>
              </a:tblPr>
              <a:tblGrid>
                <a:gridCol w="2819400"/>
                <a:gridCol w="2819400"/>
                <a:gridCol w="2819400"/>
              </a:tblGrid>
              <a:tr h="961292">
                <a:tc>
                  <a:txBody>
                    <a:bodyPr/>
                    <a:lstStyle/>
                    <a:p>
                      <a:pPr marL="0" marR="0" algn="ctr">
                        <a:spcBef>
                          <a:spcPts val="0"/>
                        </a:spcBef>
                        <a:spcAft>
                          <a:spcPts val="0"/>
                        </a:spcAft>
                      </a:pPr>
                      <a:r>
                        <a:rPr lang="en-IN" sz="2000" b="1" dirty="0">
                          <a:solidFill>
                            <a:srgbClr val="C00000"/>
                          </a:solidFill>
                          <a:latin typeface="Verdana" pitchFamily="34" charset="0"/>
                          <a:ea typeface="Verdana" pitchFamily="34" charset="0"/>
                          <a:cs typeface="Verdana" pitchFamily="34" charset="0"/>
                        </a:rPr>
                        <a:t>Item</a:t>
                      </a:r>
                      <a:endParaRPr lang="en-US" sz="2000" b="1" dirty="0">
                        <a:solidFill>
                          <a:srgbClr val="C00000"/>
                        </a:solidFill>
                        <a:latin typeface="Verdana" pitchFamily="34" charset="0"/>
                        <a:ea typeface="Verdana" pitchFamily="34" charset="0"/>
                        <a:cs typeface="Verdana" pitchFamily="34" charset="0"/>
                      </a:endParaRPr>
                    </a:p>
                  </a:txBody>
                  <a:tcPr marL="68580" marR="68580" marT="0" marB="0" anchor="ctr"/>
                </a:tc>
                <a:tc>
                  <a:txBody>
                    <a:bodyPr/>
                    <a:lstStyle/>
                    <a:p>
                      <a:pPr marL="0" marR="0" algn="ctr">
                        <a:spcBef>
                          <a:spcPts val="0"/>
                        </a:spcBef>
                        <a:spcAft>
                          <a:spcPts val="0"/>
                        </a:spcAft>
                      </a:pPr>
                      <a:r>
                        <a:rPr lang="en-IN" sz="2000" b="1" dirty="0">
                          <a:solidFill>
                            <a:srgbClr val="C00000"/>
                          </a:solidFill>
                          <a:latin typeface="Verdana" pitchFamily="34" charset="0"/>
                          <a:ea typeface="Verdana" pitchFamily="34" charset="0"/>
                          <a:cs typeface="Verdana" pitchFamily="34" charset="0"/>
                        </a:rPr>
                        <a:t>No. of users</a:t>
                      </a:r>
                      <a:endParaRPr lang="en-US" sz="2000" b="1" dirty="0">
                        <a:solidFill>
                          <a:srgbClr val="C00000"/>
                        </a:solidFill>
                        <a:latin typeface="Verdana" pitchFamily="34" charset="0"/>
                        <a:ea typeface="Verdana" pitchFamily="34" charset="0"/>
                        <a:cs typeface="Verdana" pitchFamily="34" charset="0"/>
                      </a:endParaRPr>
                    </a:p>
                  </a:txBody>
                  <a:tcPr marL="68580" marR="68580" marT="0" marB="0" anchor="ctr"/>
                </a:tc>
                <a:tc>
                  <a:txBody>
                    <a:bodyPr/>
                    <a:lstStyle/>
                    <a:p>
                      <a:pPr marL="0" marR="0" algn="ctr">
                        <a:spcBef>
                          <a:spcPts val="0"/>
                        </a:spcBef>
                        <a:spcAft>
                          <a:spcPts val="0"/>
                        </a:spcAft>
                      </a:pPr>
                      <a:r>
                        <a:rPr lang="en-IN" sz="2000" b="1" dirty="0" smtClean="0">
                          <a:solidFill>
                            <a:srgbClr val="C00000"/>
                          </a:solidFill>
                          <a:latin typeface="Verdana" pitchFamily="34" charset="0"/>
                          <a:ea typeface="Verdana" pitchFamily="34" charset="0"/>
                          <a:cs typeface="Verdana" pitchFamily="34" charset="0"/>
                        </a:rPr>
                        <a:t>Percentage </a:t>
                      </a:r>
                      <a:r>
                        <a:rPr lang="en-US" sz="2000" b="1" kern="1200" dirty="0" smtClean="0">
                          <a:solidFill>
                            <a:srgbClr val="C00000"/>
                          </a:solidFill>
                          <a:latin typeface="Verdana" pitchFamily="34" charset="0"/>
                          <a:ea typeface="Verdana" pitchFamily="34" charset="0"/>
                          <a:cs typeface="Verdana" pitchFamily="34" charset="0"/>
                        </a:rPr>
                        <a:t>(%)</a:t>
                      </a:r>
                    </a:p>
                  </a:txBody>
                  <a:tcPr marL="68580" marR="68580" marT="0" marB="0" anchor="ctr"/>
                </a:tc>
              </a:tr>
              <a:tr h="432581">
                <a:tc>
                  <a:txBody>
                    <a:bodyPr/>
                    <a:lstStyle/>
                    <a:p>
                      <a:pPr marL="0" marR="0">
                        <a:spcBef>
                          <a:spcPts val="0"/>
                        </a:spcBef>
                        <a:spcAft>
                          <a:spcPts val="0"/>
                        </a:spcAft>
                      </a:pPr>
                      <a:r>
                        <a:rPr lang="en-IN" sz="1800" dirty="0">
                          <a:latin typeface="Verdana" pitchFamily="34" charset="0"/>
                          <a:ea typeface="Verdana" pitchFamily="34" charset="0"/>
                          <a:cs typeface="Verdana" pitchFamily="34" charset="0"/>
                        </a:rPr>
                        <a:t>Good future</a:t>
                      </a:r>
                      <a:endParaRPr lang="en-US" sz="1800" dirty="0">
                        <a:latin typeface="Verdana" pitchFamily="34" charset="0"/>
                        <a:ea typeface="Verdana" pitchFamily="34" charset="0"/>
                        <a:cs typeface="Verdana" pitchFamily="34" charset="0"/>
                      </a:endParaRPr>
                    </a:p>
                  </a:txBody>
                  <a:tcPr marL="68580" marR="68580" marT="0" marB="0"/>
                </a:tc>
                <a:tc>
                  <a:txBody>
                    <a:bodyPr/>
                    <a:lstStyle/>
                    <a:p>
                      <a:pPr marL="0" marR="0" algn="r">
                        <a:spcBef>
                          <a:spcPts val="0"/>
                        </a:spcBef>
                        <a:spcAft>
                          <a:spcPts val="0"/>
                        </a:spcAft>
                      </a:pPr>
                      <a:r>
                        <a:rPr lang="en-IN" sz="1800" dirty="0">
                          <a:latin typeface="Verdana" pitchFamily="34" charset="0"/>
                          <a:ea typeface="Verdana" pitchFamily="34" charset="0"/>
                          <a:cs typeface="Verdana" pitchFamily="34" charset="0"/>
                        </a:rPr>
                        <a:t>43</a:t>
                      </a:r>
                      <a:endParaRPr lang="en-US" sz="1800" dirty="0">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latin typeface="Verdana" pitchFamily="34" charset="0"/>
                          <a:ea typeface="Verdana" pitchFamily="34" charset="0"/>
                          <a:cs typeface="Verdana" pitchFamily="34" charset="0"/>
                        </a:rPr>
                        <a:t>86.00</a:t>
                      </a:r>
                      <a:endParaRPr lang="en-US" sz="1800" dirty="0">
                        <a:latin typeface="Verdana" pitchFamily="34" charset="0"/>
                        <a:ea typeface="Verdana" pitchFamily="34" charset="0"/>
                        <a:cs typeface="Verdana" pitchFamily="34" charset="0"/>
                      </a:endParaRPr>
                    </a:p>
                  </a:txBody>
                  <a:tcPr marL="68580" marR="68580" marT="0" marB="0" anchor="b"/>
                </a:tc>
              </a:tr>
              <a:tr h="432581">
                <a:tc>
                  <a:txBody>
                    <a:bodyPr/>
                    <a:lstStyle/>
                    <a:p>
                      <a:pPr marL="0" marR="0">
                        <a:spcBef>
                          <a:spcPts val="0"/>
                        </a:spcBef>
                        <a:spcAft>
                          <a:spcPts val="0"/>
                        </a:spcAft>
                      </a:pPr>
                      <a:r>
                        <a:rPr lang="en-IN" sz="1800">
                          <a:latin typeface="Verdana" pitchFamily="34" charset="0"/>
                          <a:ea typeface="Verdana" pitchFamily="34" charset="0"/>
                          <a:cs typeface="Verdana" pitchFamily="34" charset="0"/>
                        </a:rPr>
                        <a:t>Short lived</a:t>
                      </a:r>
                      <a:endParaRPr lang="en-US" sz="1800">
                        <a:latin typeface="Verdana" pitchFamily="34" charset="0"/>
                        <a:ea typeface="Verdana" pitchFamily="34" charset="0"/>
                        <a:cs typeface="Verdana" pitchFamily="34" charset="0"/>
                      </a:endParaRPr>
                    </a:p>
                  </a:txBody>
                  <a:tcPr marL="68580" marR="68580" marT="0" marB="0"/>
                </a:tc>
                <a:tc>
                  <a:txBody>
                    <a:bodyPr/>
                    <a:lstStyle/>
                    <a:p>
                      <a:pPr marL="0" marR="0" algn="r">
                        <a:spcBef>
                          <a:spcPts val="0"/>
                        </a:spcBef>
                        <a:spcAft>
                          <a:spcPts val="0"/>
                        </a:spcAft>
                      </a:pPr>
                      <a:r>
                        <a:rPr lang="en-IN" sz="1800">
                          <a:latin typeface="Verdana" pitchFamily="34" charset="0"/>
                          <a:ea typeface="Verdana" pitchFamily="34" charset="0"/>
                          <a:cs typeface="Verdana" pitchFamily="34" charset="0"/>
                        </a:rPr>
                        <a:t>0</a:t>
                      </a:r>
                      <a:endParaRPr lang="en-US" sz="1800">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latin typeface="Verdana" pitchFamily="34" charset="0"/>
                          <a:ea typeface="Verdana" pitchFamily="34" charset="0"/>
                          <a:cs typeface="Verdana" pitchFamily="34" charset="0"/>
                        </a:rPr>
                        <a:t>0.00</a:t>
                      </a:r>
                      <a:endParaRPr lang="en-US" sz="1800">
                        <a:latin typeface="Verdana" pitchFamily="34" charset="0"/>
                        <a:ea typeface="Verdana" pitchFamily="34" charset="0"/>
                        <a:cs typeface="Verdana" pitchFamily="34" charset="0"/>
                      </a:endParaRPr>
                    </a:p>
                  </a:txBody>
                  <a:tcPr marL="68580" marR="68580" marT="0" marB="0" anchor="b"/>
                </a:tc>
              </a:tr>
              <a:tr h="432581">
                <a:tc>
                  <a:txBody>
                    <a:bodyPr/>
                    <a:lstStyle/>
                    <a:p>
                      <a:pPr marL="0" marR="0">
                        <a:spcBef>
                          <a:spcPts val="0"/>
                        </a:spcBef>
                        <a:spcAft>
                          <a:spcPts val="0"/>
                        </a:spcAft>
                      </a:pPr>
                      <a:r>
                        <a:rPr lang="en-IN" sz="1800">
                          <a:latin typeface="Verdana" pitchFamily="34" charset="0"/>
                          <a:ea typeface="Verdana" pitchFamily="34" charset="0"/>
                          <a:cs typeface="Verdana" pitchFamily="34" charset="0"/>
                        </a:rPr>
                        <a:t>Do not know</a:t>
                      </a:r>
                      <a:endParaRPr lang="en-US" sz="1800">
                        <a:latin typeface="Verdana" pitchFamily="34" charset="0"/>
                        <a:ea typeface="Verdana" pitchFamily="34" charset="0"/>
                        <a:cs typeface="Verdana" pitchFamily="34" charset="0"/>
                      </a:endParaRPr>
                    </a:p>
                  </a:txBody>
                  <a:tcPr marL="68580" marR="68580" marT="0" marB="0"/>
                </a:tc>
                <a:tc>
                  <a:txBody>
                    <a:bodyPr/>
                    <a:lstStyle/>
                    <a:p>
                      <a:pPr marL="0" marR="0" algn="r">
                        <a:spcBef>
                          <a:spcPts val="0"/>
                        </a:spcBef>
                        <a:spcAft>
                          <a:spcPts val="0"/>
                        </a:spcAft>
                      </a:pPr>
                      <a:r>
                        <a:rPr lang="en-IN" sz="1800">
                          <a:latin typeface="Verdana" pitchFamily="34" charset="0"/>
                          <a:ea typeface="Verdana" pitchFamily="34" charset="0"/>
                          <a:cs typeface="Verdana" pitchFamily="34" charset="0"/>
                        </a:rPr>
                        <a:t>4</a:t>
                      </a:r>
                      <a:endParaRPr lang="en-US" sz="1800">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latin typeface="Verdana" pitchFamily="34" charset="0"/>
                          <a:ea typeface="Verdana" pitchFamily="34" charset="0"/>
                          <a:cs typeface="Verdana" pitchFamily="34" charset="0"/>
                        </a:rPr>
                        <a:t>8.00</a:t>
                      </a:r>
                      <a:endParaRPr lang="en-US" sz="1800">
                        <a:latin typeface="Verdana" pitchFamily="34" charset="0"/>
                        <a:ea typeface="Verdana" pitchFamily="34" charset="0"/>
                        <a:cs typeface="Verdana" pitchFamily="34" charset="0"/>
                      </a:endParaRPr>
                    </a:p>
                  </a:txBody>
                  <a:tcPr marL="68580" marR="68580" marT="0" marB="0" anchor="b"/>
                </a:tc>
              </a:tr>
              <a:tr h="432581">
                <a:tc>
                  <a:txBody>
                    <a:bodyPr/>
                    <a:lstStyle/>
                    <a:p>
                      <a:pPr marL="0" marR="0">
                        <a:spcBef>
                          <a:spcPts val="0"/>
                        </a:spcBef>
                        <a:spcAft>
                          <a:spcPts val="0"/>
                        </a:spcAft>
                      </a:pPr>
                      <a:r>
                        <a:rPr lang="en-IN" sz="1800">
                          <a:latin typeface="Verdana" pitchFamily="34" charset="0"/>
                          <a:ea typeface="Verdana" pitchFamily="34" charset="0"/>
                          <a:cs typeface="Verdana" pitchFamily="34" charset="0"/>
                        </a:rPr>
                        <a:t>No response</a:t>
                      </a:r>
                      <a:endParaRPr lang="en-US" sz="1800">
                        <a:latin typeface="Verdana" pitchFamily="34" charset="0"/>
                        <a:ea typeface="Verdana" pitchFamily="34" charset="0"/>
                        <a:cs typeface="Verdana" pitchFamily="34" charset="0"/>
                      </a:endParaRPr>
                    </a:p>
                  </a:txBody>
                  <a:tcPr marL="68580" marR="68580" marT="0" marB="0"/>
                </a:tc>
                <a:tc>
                  <a:txBody>
                    <a:bodyPr/>
                    <a:lstStyle/>
                    <a:p>
                      <a:pPr marL="0" marR="0" algn="r">
                        <a:spcBef>
                          <a:spcPts val="0"/>
                        </a:spcBef>
                        <a:spcAft>
                          <a:spcPts val="0"/>
                        </a:spcAft>
                      </a:pPr>
                      <a:r>
                        <a:rPr lang="en-IN" sz="1800">
                          <a:latin typeface="Verdana" pitchFamily="34" charset="0"/>
                          <a:ea typeface="Verdana" pitchFamily="34" charset="0"/>
                          <a:cs typeface="Verdana" pitchFamily="34" charset="0"/>
                        </a:rPr>
                        <a:t>3</a:t>
                      </a:r>
                      <a:endParaRPr lang="en-US" sz="1800">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a:latin typeface="Verdana" pitchFamily="34" charset="0"/>
                          <a:ea typeface="Verdana" pitchFamily="34" charset="0"/>
                          <a:cs typeface="Verdana" pitchFamily="34" charset="0"/>
                        </a:rPr>
                        <a:t>6.00</a:t>
                      </a:r>
                      <a:endParaRPr lang="en-US" sz="1800">
                        <a:latin typeface="Verdana" pitchFamily="34" charset="0"/>
                        <a:ea typeface="Verdana" pitchFamily="34" charset="0"/>
                        <a:cs typeface="Verdana" pitchFamily="34" charset="0"/>
                      </a:endParaRPr>
                    </a:p>
                  </a:txBody>
                  <a:tcPr marL="68580" marR="68580" marT="0" marB="0" anchor="b"/>
                </a:tc>
              </a:tr>
              <a:tr h="432581">
                <a:tc>
                  <a:txBody>
                    <a:bodyPr/>
                    <a:lstStyle/>
                    <a:p>
                      <a:pPr marL="0" marR="0">
                        <a:spcBef>
                          <a:spcPts val="0"/>
                        </a:spcBef>
                        <a:spcAft>
                          <a:spcPts val="0"/>
                        </a:spcAft>
                      </a:pPr>
                      <a:r>
                        <a:rPr lang="en-IN" sz="1800">
                          <a:latin typeface="Verdana" pitchFamily="34" charset="0"/>
                          <a:ea typeface="Verdana" pitchFamily="34" charset="0"/>
                          <a:cs typeface="Verdana" pitchFamily="34" charset="0"/>
                        </a:rPr>
                        <a:t>Total</a:t>
                      </a:r>
                      <a:endParaRPr lang="en-US" sz="1800">
                        <a:latin typeface="Verdana" pitchFamily="34" charset="0"/>
                        <a:ea typeface="Verdana" pitchFamily="34" charset="0"/>
                        <a:cs typeface="Verdana" pitchFamily="34" charset="0"/>
                      </a:endParaRPr>
                    </a:p>
                  </a:txBody>
                  <a:tcPr marL="68580" marR="68580" marT="0" marB="0"/>
                </a:tc>
                <a:tc>
                  <a:txBody>
                    <a:bodyPr/>
                    <a:lstStyle/>
                    <a:p>
                      <a:pPr marL="0" marR="0" algn="r">
                        <a:spcBef>
                          <a:spcPts val="0"/>
                        </a:spcBef>
                        <a:spcAft>
                          <a:spcPts val="0"/>
                        </a:spcAft>
                      </a:pPr>
                      <a:r>
                        <a:rPr lang="en-IN" sz="1800" dirty="0">
                          <a:latin typeface="Verdana" pitchFamily="34" charset="0"/>
                          <a:ea typeface="Verdana" pitchFamily="34" charset="0"/>
                          <a:cs typeface="Verdana" pitchFamily="34" charset="0"/>
                        </a:rPr>
                        <a:t>50</a:t>
                      </a:r>
                      <a:endParaRPr lang="en-US" sz="1800" dirty="0">
                        <a:latin typeface="Verdana" pitchFamily="34" charset="0"/>
                        <a:ea typeface="Verdana" pitchFamily="34" charset="0"/>
                        <a:cs typeface="Verdana" pitchFamily="34" charset="0"/>
                      </a:endParaRPr>
                    </a:p>
                  </a:txBody>
                  <a:tcPr marL="68580" marR="68580" marT="0" marB="0" anchor="b"/>
                </a:tc>
                <a:tc>
                  <a:txBody>
                    <a:bodyPr/>
                    <a:lstStyle/>
                    <a:p>
                      <a:pPr marL="0" marR="0" algn="r">
                        <a:spcBef>
                          <a:spcPts val="0"/>
                        </a:spcBef>
                        <a:spcAft>
                          <a:spcPts val="0"/>
                        </a:spcAft>
                      </a:pPr>
                      <a:r>
                        <a:rPr lang="en-IN" sz="1800" dirty="0">
                          <a:latin typeface="Verdana" pitchFamily="34" charset="0"/>
                          <a:ea typeface="Verdana" pitchFamily="34" charset="0"/>
                          <a:cs typeface="Verdana" pitchFamily="34" charset="0"/>
                        </a:rPr>
                        <a:t>100</a:t>
                      </a:r>
                      <a:endParaRPr lang="en-US" sz="1800" dirty="0">
                        <a:latin typeface="Verdana" pitchFamily="34" charset="0"/>
                        <a:ea typeface="Verdana" pitchFamily="34" charset="0"/>
                        <a:cs typeface="Verdana" pitchFamily="34" charset="0"/>
                      </a:endParaRPr>
                    </a:p>
                  </a:txBody>
                  <a:tcPr marL="68580" marR="68580" marT="0" marB="0" anchor="b"/>
                </a:tc>
              </a:tr>
            </a:tbl>
          </a:graphicData>
        </a:graphic>
      </p:graphicFrame>
      <p:sp>
        <p:nvSpPr>
          <p:cNvPr id="155649" name="Rectangle 1"/>
          <p:cNvSpPr>
            <a:spLocks noChangeArrowheads="1"/>
          </p:cNvSpPr>
          <p:nvPr/>
        </p:nvSpPr>
        <p:spPr bwMode="auto">
          <a:xfrm>
            <a:off x="304800" y="609600"/>
            <a:ext cx="8603638" cy="107721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C00000"/>
                </a:solidFill>
                <a:effectLst/>
                <a:latin typeface="Verdana" pitchFamily="34" charset="0"/>
                <a:ea typeface="Verdana" pitchFamily="34" charset="0"/>
                <a:cs typeface="Verdana" pitchFamily="34" charset="0"/>
              </a:rPr>
              <a:t>Table 23. Future of RFID in Libraries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rgbClr val="C00000"/>
              </a:solidFill>
              <a:effectLst/>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200" b="1" dirty="0" smtClean="0">
                <a:solidFill>
                  <a:srgbClr val="C00000"/>
                </a:solidFill>
                <a:latin typeface="Verdana" pitchFamily="34" charset="0"/>
                <a:ea typeface="Verdana" pitchFamily="34" charset="0"/>
                <a:cs typeface="Verdana" pitchFamily="34" charset="0"/>
              </a:rPr>
              <a:t>Findings…</a:t>
            </a:r>
            <a:endParaRPr lang="en-US" sz="3200" dirty="0">
              <a:solidFill>
                <a:srgbClr val="C00000"/>
              </a:solidFill>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457200" y="1143000"/>
            <a:ext cx="8229600" cy="5562600"/>
          </a:xfrm>
        </p:spPr>
        <p:txBody>
          <a:bodyPr>
            <a:normAutofit fontScale="92500" lnSpcReduction="20000"/>
          </a:bodyPr>
          <a:lstStyle/>
          <a:p>
            <a:pPr lvl="0" algn="just">
              <a:buClr>
                <a:srgbClr val="C00000"/>
              </a:buClr>
              <a:buFont typeface="Wingdings" pitchFamily="2" charset="2"/>
              <a:buChar char="Ø"/>
            </a:pPr>
            <a:r>
              <a:rPr lang="en-US" sz="1900" b="1" dirty="0">
                <a:solidFill>
                  <a:srgbClr val="002060"/>
                </a:solidFill>
                <a:latin typeface="Verdana" pitchFamily="34" charset="0"/>
                <a:ea typeface="Verdana" pitchFamily="34" charset="0"/>
                <a:cs typeface="Verdana" pitchFamily="34" charset="0"/>
              </a:rPr>
              <a:t>The majority of users are aware about RFID through Internet, then by library staff and friends. Few users are aware through some kind of projects during their library science course.</a:t>
            </a:r>
            <a:endParaRPr lang="en-US" sz="1900" b="1" dirty="0" smtClean="0">
              <a:solidFill>
                <a:srgbClr val="002060"/>
              </a:solidFill>
              <a:latin typeface="Verdana" pitchFamily="34" charset="0"/>
              <a:ea typeface="Verdana" pitchFamily="34" charset="0"/>
              <a:cs typeface="Verdana" pitchFamily="34" charset="0"/>
            </a:endParaRPr>
          </a:p>
          <a:p>
            <a:pPr lvl="0" algn="just">
              <a:buClr>
                <a:srgbClr val="C00000"/>
              </a:buClr>
              <a:buFont typeface="Wingdings" pitchFamily="2" charset="2"/>
              <a:buChar char="Ø"/>
            </a:pPr>
            <a:r>
              <a:rPr lang="en-US" sz="1900" b="1" dirty="0">
                <a:solidFill>
                  <a:srgbClr val="002060"/>
                </a:solidFill>
                <a:latin typeface="Verdana" pitchFamily="34" charset="0"/>
                <a:ea typeface="Verdana" pitchFamily="34" charset="0"/>
                <a:cs typeface="Verdana" pitchFamily="34" charset="0"/>
              </a:rPr>
              <a:t>According to maximum number of users, the library uses this technology for Issue/ Return followed by security of books and stock verification.</a:t>
            </a:r>
            <a:endParaRPr lang="en-US" sz="1900" b="1" dirty="0" smtClean="0">
              <a:solidFill>
                <a:srgbClr val="002060"/>
              </a:solidFill>
              <a:latin typeface="Verdana" pitchFamily="34" charset="0"/>
              <a:ea typeface="Verdana" pitchFamily="34" charset="0"/>
              <a:cs typeface="Verdana" pitchFamily="34" charset="0"/>
            </a:endParaRPr>
          </a:p>
          <a:p>
            <a:pPr lvl="0" algn="just">
              <a:buClr>
                <a:srgbClr val="C00000"/>
              </a:buClr>
              <a:buFont typeface="Wingdings" pitchFamily="2" charset="2"/>
              <a:buChar char="Ø"/>
            </a:pPr>
            <a:r>
              <a:rPr lang="en-US" sz="1900" b="1" dirty="0">
                <a:solidFill>
                  <a:srgbClr val="002060"/>
                </a:solidFill>
                <a:latin typeface="Verdana" pitchFamily="34" charset="0"/>
                <a:ea typeface="Verdana" pitchFamily="34" charset="0"/>
                <a:cs typeface="Verdana" pitchFamily="34" charset="0"/>
              </a:rPr>
              <a:t>Around 68% users in the library can do self-issue/return using smart cards through issue/return kiosk.</a:t>
            </a:r>
            <a:endParaRPr lang="en-US" sz="1900" b="1" dirty="0" smtClean="0">
              <a:solidFill>
                <a:srgbClr val="002060"/>
              </a:solidFill>
              <a:latin typeface="Verdana" pitchFamily="34" charset="0"/>
              <a:ea typeface="Verdana" pitchFamily="34" charset="0"/>
              <a:cs typeface="Verdana" pitchFamily="34" charset="0"/>
            </a:endParaRPr>
          </a:p>
          <a:p>
            <a:pPr lvl="0" algn="just">
              <a:buClr>
                <a:srgbClr val="C00000"/>
              </a:buClr>
              <a:buFont typeface="Wingdings" pitchFamily="2" charset="2"/>
              <a:buChar char="Ø"/>
            </a:pPr>
            <a:r>
              <a:rPr lang="en-US" sz="1900" b="1" dirty="0">
                <a:solidFill>
                  <a:srgbClr val="002060"/>
                </a:solidFill>
                <a:latin typeface="Verdana" pitchFamily="34" charset="0"/>
                <a:ea typeface="Verdana" pitchFamily="34" charset="0"/>
                <a:cs typeface="Verdana" pitchFamily="34" charset="0"/>
              </a:rPr>
              <a:t>Remarkably, 94% users find it easy to return the book in drop-box.</a:t>
            </a:r>
            <a:endParaRPr lang="en-US" sz="1900" b="1" dirty="0" smtClean="0">
              <a:solidFill>
                <a:srgbClr val="002060"/>
              </a:solidFill>
              <a:latin typeface="Verdana" pitchFamily="34" charset="0"/>
              <a:ea typeface="Verdana" pitchFamily="34" charset="0"/>
              <a:cs typeface="Verdana" pitchFamily="34" charset="0"/>
            </a:endParaRPr>
          </a:p>
          <a:p>
            <a:pPr lvl="0" algn="just">
              <a:buClr>
                <a:srgbClr val="C00000"/>
              </a:buClr>
              <a:buFont typeface="Wingdings" pitchFamily="2" charset="2"/>
              <a:buChar char="Ø"/>
            </a:pPr>
            <a:r>
              <a:rPr lang="en-US" sz="1900" b="1" dirty="0">
                <a:solidFill>
                  <a:srgbClr val="002060"/>
                </a:solidFill>
                <a:latin typeface="Verdana" pitchFamily="34" charset="0"/>
                <a:ea typeface="Verdana" pitchFamily="34" charset="0"/>
                <a:cs typeface="Verdana" pitchFamily="34" charset="0"/>
              </a:rPr>
              <a:t>64% users find time saving as the most preferable reason for RFID usefulness in circulation system whereas increased circulation timings was ranked last</a:t>
            </a:r>
            <a:r>
              <a:rPr lang="en-US" sz="1900" b="1" dirty="0" smtClean="0">
                <a:solidFill>
                  <a:srgbClr val="002060"/>
                </a:solidFill>
                <a:latin typeface="Verdana" pitchFamily="34" charset="0"/>
                <a:ea typeface="Verdana" pitchFamily="34" charset="0"/>
                <a:cs typeface="Verdana" pitchFamily="34" charset="0"/>
              </a:rPr>
              <a:t>.</a:t>
            </a:r>
          </a:p>
          <a:p>
            <a:pPr lvl="0" algn="just">
              <a:buClr>
                <a:srgbClr val="C00000"/>
              </a:buClr>
              <a:buFont typeface="Wingdings" pitchFamily="2" charset="2"/>
              <a:buChar char="Ø"/>
            </a:pPr>
            <a:r>
              <a:rPr lang="en-US" sz="1900" b="1" dirty="0">
                <a:solidFill>
                  <a:srgbClr val="002060"/>
                </a:solidFill>
                <a:latin typeface="Verdana" pitchFamily="34" charset="0"/>
                <a:ea typeface="Verdana" pitchFamily="34" charset="0"/>
                <a:cs typeface="Verdana" pitchFamily="34" charset="0"/>
              </a:rPr>
              <a:t>There are 54% users who use the RFID system more than once in a month where as only18% rarely use it.</a:t>
            </a:r>
          </a:p>
          <a:p>
            <a:pPr lvl="0" algn="just">
              <a:buClr>
                <a:srgbClr val="C00000"/>
              </a:buClr>
              <a:buFont typeface="Wingdings" pitchFamily="2" charset="2"/>
              <a:buChar char="Ø"/>
            </a:pPr>
            <a:r>
              <a:rPr lang="en-US" sz="1900" b="1" dirty="0">
                <a:solidFill>
                  <a:srgbClr val="002060"/>
                </a:solidFill>
                <a:latin typeface="Verdana" pitchFamily="34" charset="0"/>
                <a:ea typeface="Verdana" pitchFamily="34" charset="0"/>
                <a:cs typeface="Verdana" pitchFamily="34" charset="0"/>
              </a:rPr>
              <a:t>50% users rate their circulation system as very good, 28% as excellent and 14% as good</a:t>
            </a:r>
            <a:r>
              <a:rPr lang="en-US" sz="1900" b="1" dirty="0" smtClean="0">
                <a:solidFill>
                  <a:srgbClr val="002060"/>
                </a:solidFill>
                <a:latin typeface="Verdana" pitchFamily="34" charset="0"/>
                <a:ea typeface="Verdana" pitchFamily="34" charset="0"/>
                <a:cs typeface="Verdana" pitchFamily="34" charset="0"/>
              </a:rPr>
              <a:t>.</a:t>
            </a:r>
          </a:p>
          <a:p>
            <a:pPr algn="just">
              <a:buClr>
                <a:srgbClr val="C00000"/>
              </a:buClr>
              <a:buFont typeface="Wingdings" pitchFamily="2" charset="2"/>
              <a:buChar char="Ø"/>
            </a:pPr>
            <a:r>
              <a:rPr lang="en-US" sz="1900" b="1" dirty="0">
                <a:solidFill>
                  <a:srgbClr val="002060"/>
                </a:solidFill>
                <a:latin typeface="Verdana" pitchFamily="34" charset="0"/>
                <a:ea typeface="Verdana" pitchFamily="34" charset="0"/>
                <a:cs typeface="Verdana" pitchFamily="34" charset="0"/>
              </a:rPr>
              <a:t>78% users see a positive change in their attitude regarding the use of the library services after the implementation of the RFID system and 66% users (both students and staff) find a positive change in the attitude of library staff.</a:t>
            </a:r>
          </a:p>
          <a:p>
            <a:pPr lvl="0" algn="just">
              <a:buClr>
                <a:srgbClr val="C00000"/>
              </a:buClr>
              <a:buFont typeface="Wingdings" pitchFamily="2" charset="2"/>
              <a:buChar char="Ø"/>
            </a:pPr>
            <a:endParaRPr lang="en-US" sz="2100" b="1" dirty="0" smtClean="0">
              <a:solidFill>
                <a:srgbClr val="002060"/>
              </a:solidFill>
              <a:latin typeface="Verdana" pitchFamily="34" charset="0"/>
              <a:ea typeface="Verdana" pitchFamily="34" charset="0"/>
              <a:cs typeface="Verdana" pitchFamily="34" charset="0"/>
            </a:endParaRPr>
          </a:p>
          <a:p>
            <a:pPr lvl="0" algn="just">
              <a:buClr>
                <a:srgbClr val="C00000"/>
              </a:buClr>
              <a:buFont typeface="Wingdings" pitchFamily="2" charset="2"/>
              <a:buChar char="Ø"/>
            </a:pPr>
            <a:endParaRPr lang="en-US" sz="2100" b="1" dirty="0">
              <a:solidFill>
                <a:srgbClr val="002060"/>
              </a:solidFill>
              <a:latin typeface="Verdana" pitchFamily="34" charset="0"/>
              <a:ea typeface="Verdana" pitchFamily="34" charset="0"/>
              <a:cs typeface="Verdana" pitchFamily="34" charset="0"/>
            </a:endParaRPr>
          </a:p>
          <a:p>
            <a:pPr lvl="0" algn="just">
              <a:buClr>
                <a:srgbClr val="C00000"/>
              </a:buClr>
              <a:buFont typeface="Wingdings" pitchFamily="2" charset="2"/>
              <a:buChar char="Ø"/>
            </a:pPr>
            <a:endParaRPr lang="en-US" sz="2000" b="1" dirty="0" smtClean="0">
              <a:solidFill>
                <a:srgbClr val="002060"/>
              </a:solidFill>
              <a:latin typeface="Verdana" pitchFamily="34" charset="0"/>
              <a:ea typeface="Verdana" pitchFamily="34" charset="0"/>
              <a:cs typeface="Verdana" pitchFamily="34" charset="0"/>
            </a:endParaRPr>
          </a:p>
          <a:p>
            <a:pPr algn="just"/>
            <a:endParaRPr lang="en-US" sz="2000" b="1" dirty="0">
              <a:solidFill>
                <a:srgbClr val="002060"/>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b="1" dirty="0" smtClean="0">
                <a:solidFill>
                  <a:srgbClr val="C00000"/>
                </a:solidFill>
                <a:latin typeface="Verdana" pitchFamily="34" charset="0"/>
                <a:ea typeface="Verdana" pitchFamily="34" charset="0"/>
                <a:cs typeface="Verdana" pitchFamily="34" charset="0"/>
              </a:rPr>
              <a:t>Findings…</a:t>
            </a:r>
            <a:endParaRPr lang="en-US" sz="3200" dirty="0"/>
          </a:p>
        </p:txBody>
      </p:sp>
      <p:sp>
        <p:nvSpPr>
          <p:cNvPr id="3" name="Content Placeholder 2"/>
          <p:cNvSpPr>
            <a:spLocks noGrp="1"/>
          </p:cNvSpPr>
          <p:nvPr>
            <p:ph idx="1"/>
          </p:nvPr>
        </p:nvSpPr>
        <p:spPr>
          <a:xfrm>
            <a:off x="457200" y="1066800"/>
            <a:ext cx="8229600" cy="4525963"/>
          </a:xfrm>
        </p:spPr>
        <p:txBody>
          <a:bodyPr>
            <a:noAutofit/>
          </a:bodyPr>
          <a:lstStyle/>
          <a:p>
            <a:pPr lvl="0" algn="just">
              <a:buClr>
                <a:srgbClr val="C00000"/>
              </a:buClr>
              <a:buFont typeface="Wingdings" pitchFamily="2" charset="2"/>
              <a:buChar char="Ø"/>
            </a:pPr>
            <a:r>
              <a:rPr lang="en-US" sz="1800" b="1" dirty="0" smtClean="0">
                <a:solidFill>
                  <a:srgbClr val="002060"/>
                </a:solidFill>
                <a:latin typeface="Verdana" pitchFamily="34" charset="0"/>
                <a:ea typeface="Verdana" pitchFamily="34" charset="0"/>
                <a:cs typeface="Verdana" pitchFamily="34" charset="0"/>
              </a:rPr>
              <a:t>Most </a:t>
            </a:r>
            <a:r>
              <a:rPr lang="en-US" sz="1800" b="1" dirty="0">
                <a:solidFill>
                  <a:srgbClr val="002060"/>
                </a:solidFill>
                <a:latin typeface="Verdana" pitchFamily="34" charset="0"/>
                <a:ea typeface="Verdana" pitchFamily="34" charset="0"/>
                <a:cs typeface="Verdana" pitchFamily="34" charset="0"/>
              </a:rPr>
              <a:t>of the users want the extended use of RFID technology for </a:t>
            </a:r>
            <a:r>
              <a:rPr lang="en-IN" sz="1800" b="1" dirty="0">
                <a:solidFill>
                  <a:srgbClr val="002060"/>
                </a:solidFill>
                <a:latin typeface="Verdana" pitchFamily="34" charset="0"/>
                <a:ea typeface="Verdana" pitchFamily="34" charset="0"/>
                <a:cs typeface="Verdana" pitchFamily="34" charset="0"/>
              </a:rPr>
              <a:t>Payment of Fees/Fines, etc. through RFID Smart Card</a:t>
            </a:r>
            <a:r>
              <a:rPr lang="en-US" sz="1800" b="1" dirty="0">
                <a:solidFill>
                  <a:srgbClr val="002060"/>
                </a:solidFill>
                <a:latin typeface="Verdana" pitchFamily="34" charset="0"/>
                <a:ea typeface="Verdana" pitchFamily="34" charset="0"/>
                <a:cs typeface="Verdana" pitchFamily="34" charset="0"/>
              </a:rPr>
              <a:t> and </a:t>
            </a:r>
            <a:r>
              <a:rPr lang="en-IN" sz="1800" b="1" dirty="0">
                <a:solidFill>
                  <a:srgbClr val="002060"/>
                </a:solidFill>
                <a:latin typeface="Verdana" pitchFamily="34" charset="0"/>
                <a:ea typeface="Verdana" pitchFamily="34" charset="0"/>
                <a:cs typeface="Verdana" pitchFamily="34" charset="0"/>
              </a:rPr>
              <a:t>Drop box in Hostels</a:t>
            </a:r>
            <a:r>
              <a:rPr lang="en-US" sz="1800" b="1" dirty="0">
                <a:solidFill>
                  <a:srgbClr val="002060"/>
                </a:solidFill>
                <a:latin typeface="Verdana" pitchFamily="34" charset="0"/>
                <a:ea typeface="Verdana" pitchFamily="34" charset="0"/>
                <a:cs typeface="Verdana" pitchFamily="34" charset="0"/>
              </a:rPr>
              <a:t>.</a:t>
            </a:r>
            <a:endParaRPr lang="en-US" sz="1800" b="1" dirty="0" smtClean="0">
              <a:solidFill>
                <a:srgbClr val="002060"/>
              </a:solidFill>
              <a:latin typeface="Verdana" pitchFamily="34" charset="0"/>
              <a:ea typeface="Verdana" pitchFamily="34" charset="0"/>
              <a:cs typeface="Verdana" pitchFamily="34" charset="0"/>
            </a:endParaRPr>
          </a:p>
          <a:p>
            <a:pPr lvl="0" algn="just">
              <a:buClr>
                <a:srgbClr val="C00000"/>
              </a:buClr>
              <a:buFont typeface="Wingdings" pitchFamily="2" charset="2"/>
              <a:buChar char="Ø"/>
            </a:pPr>
            <a:r>
              <a:rPr lang="en-US" sz="1800" b="1" dirty="0">
                <a:solidFill>
                  <a:srgbClr val="002060"/>
                </a:solidFill>
                <a:latin typeface="Verdana" pitchFamily="34" charset="0"/>
                <a:ea typeface="Verdana" pitchFamily="34" charset="0"/>
                <a:cs typeface="Verdana" pitchFamily="34" charset="0"/>
              </a:rPr>
              <a:t>Ninety (90) percent users find RFID system effective for security of books.</a:t>
            </a:r>
            <a:endParaRPr lang="en-US" sz="1800" b="1" dirty="0" smtClean="0">
              <a:solidFill>
                <a:srgbClr val="002060"/>
              </a:solidFill>
              <a:latin typeface="Verdana" pitchFamily="34" charset="0"/>
              <a:ea typeface="Verdana" pitchFamily="34" charset="0"/>
              <a:cs typeface="Verdana" pitchFamily="34" charset="0"/>
            </a:endParaRPr>
          </a:p>
          <a:p>
            <a:pPr lvl="0" algn="just">
              <a:buClr>
                <a:srgbClr val="C00000"/>
              </a:buClr>
              <a:buFont typeface="Wingdings" pitchFamily="2" charset="2"/>
              <a:buChar char="Ø"/>
            </a:pPr>
            <a:r>
              <a:rPr lang="en-US" sz="1800" b="1" dirty="0">
                <a:solidFill>
                  <a:srgbClr val="002060"/>
                </a:solidFill>
                <a:latin typeface="Verdana" pitchFamily="34" charset="0"/>
                <a:ea typeface="Verdana" pitchFamily="34" charset="0"/>
                <a:cs typeface="Verdana" pitchFamily="34" charset="0"/>
              </a:rPr>
              <a:t>According to 86% users, library staff provides assistance in the use of smart cards for various purposes.</a:t>
            </a:r>
            <a:endParaRPr lang="en-US" sz="1800" b="1" dirty="0" smtClean="0">
              <a:solidFill>
                <a:srgbClr val="002060"/>
              </a:solidFill>
              <a:latin typeface="Verdana" pitchFamily="34" charset="0"/>
              <a:ea typeface="Verdana" pitchFamily="34" charset="0"/>
              <a:cs typeface="Verdana" pitchFamily="34" charset="0"/>
            </a:endParaRPr>
          </a:p>
          <a:p>
            <a:pPr lvl="0" algn="just">
              <a:buClr>
                <a:srgbClr val="C00000"/>
              </a:buClr>
              <a:buFont typeface="Wingdings" pitchFamily="2" charset="2"/>
              <a:buChar char="Ø"/>
            </a:pPr>
            <a:r>
              <a:rPr lang="en-US" sz="1800" b="1" dirty="0">
                <a:solidFill>
                  <a:srgbClr val="002060"/>
                </a:solidFill>
                <a:latin typeface="Verdana" pitchFamily="34" charset="0"/>
                <a:ea typeface="Verdana" pitchFamily="34" charset="0"/>
                <a:cs typeface="Verdana" pitchFamily="34" charset="0"/>
              </a:rPr>
              <a:t>According to 32% users, library provide training and user education about the use of RFID technology as and when required in some cases.</a:t>
            </a:r>
            <a:endParaRPr lang="en-US" sz="1800" b="1" dirty="0" smtClean="0">
              <a:solidFill>
                <a:srgbClr val="002060"/>
              </a:solidFill>
              <a:latin typeface="Verdana" pitchFamily="34" charset="0"/>
              <a:ea typeface="Verdana" pitchFamily="34" charset="0"/>
              <a:cs typeface="Verdana" pitchFamily="34" charset="0"/>
            </a:endParaRPr>
          </a:p>
          <a:p>
            <a:pPr lvl="0" algn="just">
              <a:buClr>
                <a:srgbClr val="C00000"/>
              </a:buClr>
              <a:buFont typeface="Wingdings" pitchFamily="2" charset="2"/>
              <a:buChar char="Ø"/>
            </a:pPr>
            <a:r>
              <a:rPr lang="en-US" sz="1800" b="1" dirty="0">
                <a:solidFill>
                  <a:srgbClr val="002060"/>
                </a:solidFill>
                <a:latin typeface="Verdana" pitchFamily="34" charset="0"/>
                <a:ea typeface="Verdana" pitchFamily="34" charset="0"/>
                <a:cs typeface="Verdana" pitchFamily="34" charset="0"/>
              </a:rPr>
              <a:t>70% of the users do not find any difficulty in the use of RFID system in the library as compared to 22% of users who find some limitations of this technology. They cited reasons like technical problems- tag identification, tag collision, etc.</a:t>
            </a:r>
            <a:endParaRPr lang="en-US" sz="1800" b="1" dirty="0" smtClean="0">
              <a:solidFill>
                <a:srgbClr val="002060"/>
              </a:solidFill>
              <a:latin typeface="Verdana" pitchFamily="34" charset="0"/>
              <a:ea typeface="Verdana" pitchFamily="34" charset="0"/>
              <a:cs typeface="Verdana" pitchFamily="34" charset="0"/>
            </a:endParaRPr>
          </a:p>
          <a:p>
            <a:pPr algn="just">
              <a:buClr>
                <a:srgbClr val="C00000"/>
              </a:buClr>
              <a:buFont typeface="Wingdings" pitchFamily="2" charset="2"/>
              <a:buChar char="Ø"/>
            </a:pPr>
            <a:r>
              <a:rPr lang="en-US" sz="1800" b="1" dirty="0">
                <a:solidFill>
                  <a:srgbClr val="002060"/>
                </a:solidFill>
                <a:latin typeface="Verdana" pitchFamily="34" charset="0"/>
                <a:ea typeface="Verdana" pitchFamily="34" charset="0"/>
                <a:cs typeface="Verdana" pitchFamily="34" charset="0"/>
              </a:rPr>
              <a:t>Staggering 92% users find RFID technology far better than any other technologies like manual, bar coded, EM etc. and 86% of users see a good future of this technology in libraries.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3200" b="1" dirty="0">
                <a:solidFill>
                  <a:srgbClr val="C00000"/>
                </a:solidFill>
                <a:latin typeface="Verdana" pitchFamily="34" charset="0"/>
                <a:ea typeface="Verdana" pitchFamily="34" charset="0"/>
                <a:cs typeface="Verdana" pitchFamily="34" charset="0"/>
              </a:rPr>
              <a:t>Suggestions</a:t>
            </a:r>
            <a:br>
              <a:rPr lang="en-US" sz="3200" b="1" dirty="0">
                <a:solidFill>
                  <a:srgbClr val="C00000"/>
                </a:solidFill>
                <a:latin typeface="Verdana" pitchFamily="34" charset="0"/>
                <a:ea typeface="Verdana" pitchFamily="34" charset="0"/>
                <a:cs typeface="Verdana" pitchFamily="34" charset="0"/>
              </a:rPr>
            </a:br>
            <a:endParaRPr lang="en-US" sz="3200" b="1" dirty="0">
              <a:solidFill>
                <a:srgbClr val="C00000"/>
              </a:solidFill>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457200" y="1371600"/>
            <a:ext cx="8229600" cy="4495800"/>
          </a:xfrm>
        </p:spPr>
        <p:txBody>
          <a:bodyPr>
            <a:noAutofit/>
          </a:bodyPr>
          <a:lstStyle/>
          <a:p>
            <a:pPr lvl="0" algn="just">
              <a:buClr>
                <a:srgbClr val="C00000"/>
              </a:buClr>
              <a:buFont typeface="Wingdings" panose="05000000000000000000" pitchFamily="2" charset="2"/>
              <a:buChar char="Ø"/>
            </a:pPr>
            <a:r>
              <a:rPr lang="en-US" sz="1800" b="1" dirty="0">
                <a:solidFill>
                  <a:srgbClr val="002060"/>
                </a:solidFill>
                <a:latin typeface="Verdana" pitchFamily="34" charset="0"/>
                <a:ea typeface="Verdana" pitchFamily="34" charset="0"/>
                <a:cs typeface="Verdana" pitchFamily="34" charset="0"/>
              </a:rPr>
              <a:t>More user awareness </a:t>
            </a:r>
            <a:r>
              <a:rPr lang="en-US" sz="1800" b="1" dirty="0" err="1">
                <a:solidFill>
                  <a:srgbClr val="002060"/>
                </a:solidFill>
                <a:latin typeface="Verdana" pitchFamily="34" charset="0"/>
                <a:ea typeface="Verdana" pitchFamily="34" charset="0"/>
                <a:cs typeface="Verdana" pitchFamily="34" charset="0"/>
              </a:rPr>
              <a:t>programmes</a:t>
            </a:r>
            <a:r>
              <a:rPr lang="en-US" sz="1800" b="1" dirty="0">
                <a:solidFill>
                  <a:srgbClr val="002060"/>
                </a:solidFill>
                <a:latin typeface="Verdana" pitchFamily="34" charset="0"/>
                <a:ea typeface="Verdana" pitchFamily="34" charset="0"/>
                <a:cs typeface="Verdana" pitchFamily="34" charset="0"/>
              </a:rPr>
              <a:t> needed regarding the use of the RFID in library.</a:t>
            </a:r>
          </a:p>
          <a:p>
            <a:pPr lvl="0" algn="just">
              <a:buClr>
                <a:srgbClr val="C00000"/>
              </a:buClr>
              <a:buFont typeface="Wingdings" panose="05000000000000000000" pitchFamily="2" charset="2"/>
              <a:buChar char="Ø"/>
            </a:pPr>
            <a:r>
              <a:rPr lang="en-US" sz="1800" b="1" dirty="0">
                <a:solidFill>
                  <a:srgbClr val="002060"/>
                </a:solidFill>
                <a:latin typeface="Verdana" pitchFamily="34" charset="0"/>
                <a:ea typeface="Verdana" pitchFamily="34" charset="0"/>
                <a:cs typeface="Verdana" pitchFamily="34" charset="0"/>
              </a:rPr>
              <a:t>Highlight the uses of RFID technology in front of main gate of IIT Delhi library.</a:t>
            </a:r>
          </a:p>
          <a:p>
            <a:pPr lvl="0" algn="just">
              <a:buClr>
                <a:srgbClr val="C00000"/>
              </a:buClr>
              <a:buFont typeface="Wingdings" panose="05000000000000000000" pitchFamily="2" charset="2"/>
              <a:buChar char="Ø"/>
            </a:pPr>
            <a:r>
              <a:rPr lang="en-US" sz="1800" b="1" dirty="0">
                <a:solidFill>
                  <a:srgbClr val="002060"/>
                </a:solidFill>
                <a:latin typeface="Verdana" pitchFamily="34" charset="0"/>
                <a:ea typeface="Verdana" pitchFamily="34" charset="0"/>
                <a:cs typeface="Verdana" pitchFamily="34" charset="0"/>
              </a:rPr>
              <a:t>Availability of RFID smart cards to all faculty, staff and students.</a:t>
            </a:r>
          </a:p>
          <a:p>
            <a:pPr lvl="0" algn="just">
              <a:buClr>
                <a:srgbClr val="C00000"/>
              </a:buClr>
              <a:buFont typeface="Wingdings" panose="05000000000000000000" pitchFamily="2" charset="2"/>
              <a:buChar char="Ø"/>
            </a:pPr>
            <a:r>
              <a:rPr lang="en-US" sz="1800" b="1" dirty="0">
                <a:solidFill>
                  <a:srgbClr val="002060"/>
                </a:solidFill>
                <a:latin typeface="Verdana" pitchFamily="34" charset="0"/>
                <a:ea typeface="Verdana" pitchFamily="34" charset="0"/>
                <a:cs typeface="Verdana" pitchFamily="34" charset="0"/>
              </a:rPr>
              <a:t>After implementing RFID technology, students now want that they should be allowed to bring their personal books in the library.</a:t>
            </a:r>
          </a:p>
          <a:p>
            <a:pPr lvl="0" algn="just">
              <a:buClr>
                <a:srgbClr val="C00000"/>
              </a:buClr>
              <a:buFont typeface="Wingdings" panose="05000000000000000000" pitchFamily="2" charset="2"/>
              <a:buChar char="Ø"/>
            </a:pPr>
            <a:r>
              <a:rPr lang="en-US" sz="1800" b="1" dirty="0">
                <a:solidFill>
                  <a:srgbClr val="002060"/>
                </a:solidFill>
                <a:latin typeface="Verdana" pitchFamily="34" charset="0"/>
                <a:ea typeface="Verdana" pitchFamily="34" charset="0"/>
                <a:cs typeface="Verdana" pitchFamily="34" charset="0"/>
              </a:rPr>
              <a:t>Attach the RFID tag inside the spine of the book for safety of books.</a:t>
            </a:r>
          </a:p>
          <a:p>
            <a:pPr lvl="0" algn="just">
              <a:buClr>
                <a:srgbClr val="C00000"/>
              </a:buClr>
              <a:buFont typeface="Wingdings" panose="05000000000000000000" pitchFamily="2" charset="2"/>
              <a:buChar char="Ø"/>
            </a:pPr>
            <a:r>
              <a:rPr lang="en-US" sz="1800" b="1" dirty="0">
                <a:solidFill>
                  <a:srgbClr val="002060"/>
                </a:solidFill>
                <a:latin typeface="Verdana" pitchFamily="34" charset="0"/>
                <a:ea typeface="Verdana" pitchFamily="34" charset="0"/>
                <a:cs typeface="Verdana" pitchFamily="34" charset="0"/>
              </a:rPr>
              <a:t>RFID cards should also be made capable of carrying out campus related monetary transactions.</a:t>
            </a:r>
          </a:p>
          <a:p>
            <a:pPr lvl="0" algn="just">
              <a:buClr>
                <a:srgbClr val="C00000"/>
              </a:buClr>
              <a:buFont typeface="Wingdings" panose="05000000000000000000" pitchFamily="2" charset="2"/>
              <a:buChar char="Ø"/>
            </a:pPr>
            <a:r>
              <a:rPr lang="en-US" sz="1800" b="1" dirty="0">
                <a:solidFill>
                  <a:srgbClr val="002060"/>
                </a:solidFill>
                <a:latin typeface="Verdana" pitchFamily="34" charset="0"/>
                <a:ea typeface="Verdana" pitchFamily="34" charset="0"/>
                <a:cs typeface="Verdana" pitchFamily="34" charset="0"/>
              </a:rPr>
              <a:t>Use of RFID in departmental libraries should be started.</a:t>
            </a:r>
          </a:p>
          <a:p>
            <a:pPr lvl="0" algn="just">
              <a:buClr>
                <a:srgbClr val="C00000"/>
              </a:buClr>
              <a:buFont typeface="Wingdings" panose="05000000000000000000" pitchFamily="2" charset="2"/>
              <a:buChar char="Ø"/>
            </a:pPr>
            <a:r>
              <a:rPr lang="en-US" sz="1800" b="1" dirty="0">
                <a:solidFill>
                  <a:srgbClr val="002060"/>
                </a:solidFill>
                <a:latin typeface="Verdana" pitchFamily="34" charset="0"/>
                <a:ea typeface="Verdana" pitchFamily="34" charset="0"/>
                <a:cs typeface="Verdana" pitchFamily="34" charset="0"/>
              </a:rPr>
              <a:t>Drop boxes in hostels and departments are needed.</a:t>
            </a:r>
          </a:p>
          <a:p>
            <a:pPr lvl="0" algn="just">
              <a:buClr>
                <a:srgbClr val="C00000"/>
              </a:buClr>
              <a:buFont typeface="Wingdings" panose="05000000000000000000" pitchFamily="2" charset="2"/>
              <a:buChar char="Ø"/>
            </a:pPr>
            <a:r>
              <a:rPr lang="en-US" sz="1800" b="1" dirty="0">
                <a:solidFill>
                  <a:srgbClr val="002060"/>
                </a:solidFill>
                <a:latin typeface="Verdana" pitchFamily="34" charset="0"/>
                <a:ea typeface="Verdana" pitchFamily="34" charset="0"/>
                <a:cs typeface="Verdana" pitchFamily="34" charset="0"/>
              </a:rPr>
              <a:t>Popularize the technology among the users.</a:t>
            </a:r>
          </a:p>
          <a:p>
            <a:pPr algn="just"/>
            <a:endParaRPr lang="en-US" sz="1800" b="1"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C00000"/>
                </a:solidFill>
                <a:latin typeface="Verdana" pitchFamily="34" charset="0"/>
                <a:ea typeface="Verdana" pitchFamily="34" charset="0"/>
                <a:cs typeface="Verdana" pitchFamily="34" charset="0"/>
              </a:rPr>
              <a:t>Conclusion…</a:t>
            </a:r>
            <a:endParaRPr lang="en-US" sz="3200" b="1" dirty="0">
              <a:solidFill>
                <a:srgbClr val="C00000"/>
              </a:solidFill>
              <a:latin typeface="Verdana" pitchFamily="34" charset="0"/>
              <a:ea typeface="Verdana" pitchFamily="34" charset="0"/>
              <a:cs typeface="Verdana" pitchFamily="34" charset="0"/>
            </a:endParaRPr>
          </a:p>
        </p:txBody>
      </p:sp>
      <p:sp>
        <p:nvSpPr>
          <p:cNvPr id="3" name="Content Placeholder 2"/>
          <p:cNvSpPr>
            <a:spLocks noGrp="1"/>
          </p:cNvSpPr>
          <p:nvPr>
            <p:ph idx="1"/>
          </p:nvPr>
        </p:nvSpPr>
        <p:spPr>
          <a:xfrm>
            <a:off x="457200" y="1600200"/>
            <a:ext cx="8229600" cy="5029200"/>
          </a:xfrm>
        </p:spPr>
        <p:txBody>
          <a:bodyPr>
            <a:normAutofit/>
          </a:bodyPr>
          <a:lstStyle/>
          <a:p>
            <a:pPr algn="just">
              <a:buClr>
                <a:srgbClr val="C00000"/>
              </a:buClr>
              <a:buFont typeface="Wingdings" pitchFamily="2" charset="2"/>
              <a:buChar char="Ø"/>
            </a:pPr>
            <a:r>
              <a:rPr lang="en-US" sz="1800" b="1" dirty="0" smtClean="0">
                <a:solidFill>
                  <a:srgbClr val="002060"/>
                </a:solidFill>
                <a:latin typeface="Verdana" pitchFamily="34" charset="0"/>
                <a:ea typeface="Verdana" pitchFamily="34" charset="0"/>
                <a:cs typeface="Verdana" pitchFamily="34" charset="0"/>
              </a:rPr>
              <a:t>The present </a:t>
            </a:r>
            <a:r>
              <a:rPr lang="en-US" sz="1800" b="1" dirty="0">
                <a:solidFill>
                  <a:srgbClr val="002060"/>
                </a:solidFill>
                <a:latin typeface="Verdana" pitchFamily="34" charset="0"/>
                <a:ea typeface="Verdana" pitchFamily="34" charset="0"/>
                <a:cs typeface="Verdana" pitchFamily="34" charset="0"/>
              </a:rPr>
              <a:t>study investigates and narrates the success story of the implementation of RFID technology in the Central Library, IIT Delhi</a:t>
            </a:r>
            <a:r>
              <a:rPr lang="en-US" sz="1800" b="1" dirty="0" smtClean="0">
                <a:solidFill>
                  <a:srgbClr val="002060"/>
                </a:solidFill>
                <a:latin typeface="Verdana" pitchFamily="34" charset="0"/>
                <a:ea typeface="Verdana" pitchFamily="34" charset="0"/>
                <a:cs typeface="Verdana" pitchFamily="34" charset="0"/>
              </a:rPr>
              <a:t>.</a:t>
            </a:r>
          </a:p>
          <a:p>
            <a:pPr algn="just">
              <a:buClr>
                <a:srgbClr val="C00000"/>
              </a:buClr>
              <a:buFont typeface="Wingdings" pitchFamily="2" charset="2"/>
              <a:buChar char="Ø"/>
            </a:pPr>
            <a:r>
              <a:rPr lang="en-US" sz="1800" b="1" dirty="0" smtClean="0">
                <a:solidFill>
                  <a:srgbClr val="002060"/>
                </a:solidFill>
                <a:latin typeface="Verdana" pitchFamily="34" charset="0"/>
                <a:ea typeface="Verdana" pitchFamily="34" charset="0"/>
                <a:cs typeface="Verdana" pitchFamily="34" charset="0"/>
              </a:rPr>
              <a:t>The </a:t>
            </a:r>
            <a:r>
              <a:rPr lang="en-US" sz="1800" b="1" dirty="0">
                <a:solidFill>
                  <a:srgbClr val="002060"/>
                </a:solidFill>
                <a:latin typeface="Verdana" pitchFamily="34" charset="0"/>
                <a:ea typeface="Verdana" pitchFamily="34" charset="0"/>
                <a:cs typeface="Verdana" pitchFamily="34" charset="0"/>
              </a:rPr>
              <a:t>findings of this study advocate the use of RFID by libraries in various areas. </a:t>
            </a:r>
            <a:endParaRPr lang="en-US" sz="1800" b="1" dirty="0" smtClean="0">
              <a:solidFill>
                <a:srgbClr val="002060"/>
              </a:solidFill>
              <a:latin typeface="Verdana" pitchFamily="34" charset="0"/>
              <a:ea typeface="Verdana" pitchFamily="34" charset="0"/>
              <a:cs typeface="Verdana" pitchFamily="34" charset="0"/>
            </a:endParaRPr>
          </a:p>
          <a:p>
            <a:pPr algn="just">
              <a:buClr>
                <a:srgbClr val="C00000"/>
              </a:buClr>
              <a:buFont typeface="Wingdings" pitchFamily="2" charset="2"/>
              <a:buChar char="Ø"/>
            </a:pPr>
            <a:r>
              <a:rPr lang="en-US" sz="1800" b="1" dirty="0">
                <a:solidFill>
                  <a:srgbClr val="002060"/>
                </a:solidFill>
                <a:latin typeface="Verdana" pitchFamily="34" charset="0"/>
                <a:ea typeface="Verdana" pitchFamily="34" charset="0"/>
                <a:cs typeface="Verdana" pitchFamily="34" charset="0"/>
              </a:rPr>
              <a:t>Majority of users are aware of the RFID technology and its uses in the library and find it very useful in all respects.</a:t>
            </a:r>
          </a:p>
          <a:p>
            <a:pPr algn="just">
              <a:buClr>
                <a:srgbClr val="C00000"/>
              </a:buClr>
              <a:buFont typeface="Wingdings" pitchFamily="2" charset="2"/>
              <a:buChar char="Ø"/>
            </a:pPr>
            <a:r>
              <a:rPr lang="en-IN" sz="1800" b="1" dirty="0">
                <a:solidFill>
                  <a:srgbClr val="002060"/>
                </a:solidFill>
                <a:latin typeface="Verdana" pitchFamily="34" charset="0"/>
                <a:ea typeface="Verdana" pitchFamily="34" charset="0"/>
                <a:cs typeface="Verdana" pitchFamily="34" charset="0"/>
              </a:rPr>
              <a:t>While the cost is one of the major factors influencing acceptance of this novel technology in libraries but keeping in view the advantages, the benefits have an edge over cost. </a:t>
            </a:r>
          </a:p>
          <a:p>
            <a:pPr algn="just">
              <a:buClr>
                <a:srgbClr val="C00000"/>
              </a:buClr>
              <a:buFont typeface="Wingdings" pitchFamily="2" charset="2"/>
              <a:buChar char="Ø"/>
            </a:pPr>
            <a:r>
              <a:rPr lang="en-IN" sz="1800" b="1" dirty="0">
                <a:solidFill>
                  <a:srgbClr val="002060"/>
                </a:solidFill>
                <a:latin typeface="Verdana" pitchFamily="34" charset="0"/>
                <a:ea typeface="Verdana" pitchFamily="34" charset="0"/>
                <a:cs typeface="Verdana" pitchFamily="34" charset="0"/>
              </a:rPr>
              <a:t>Although RFID can improve efficiency, the essence of service will not change; therefore, innovating services is an essential factor for libraries.</a:t>
            </a:r>
          </a:p>
          <a:p>
            <a:pPr algn="just">
              <a:buClr>
                <a:srgbClr val="C00000"/>
              </a:buClr>
              <a:buFont typeface="Wingdings" pitchFamily="2" charset="2"/>
              <a:buChar char="Ø"/>
            </a:pPr>
            <a:r>
              <a:rPr lang="en-IN" sz="1800" b="1" dirty="0">
                <a:solidFill>
                  <a:srgbClr val="002060"/>
                </a:solidFill>
                <a:latin typeface="Verdana" pitchFamily="34" charset="0"/>
                <a:ea typeface="Verdana" pitchFamily="34" charset="0"/>
                <a:cs typeface="Verdana" pitchFamily="34" charset="0"/>
              </a:rPr>
              <a:t>Now the RFID costs are coming down, efficiency is going up, and libraries can improve their systems enormously. </a:t>
            </a:r>
          </a:p>
          <a:p>
            <a:pPr algn="just">
              <a:buClr>
                <a:srgbClr val="C00000"/>
              </a:buClr>
              <a:buFont typeface="Wingdings" pitchFamily="2" charset="2"/>
              <a:buChar char="Ø"/>
            </a:pPr>
            <a:endParaRPr lang="en-US" sz="1800" b="1" dirty="0">
              <a:solidFill>
                <a:srgbClr val="002060"/>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idx="1"/>
          </p:nvPr>
        </p:nvSpPr>
        <p:spPr>
          <a:xfrm>
            <a:off x="228600" y="304800"/>
            <a:ext cx="8382000" cy="6324600"/>
          </a:xfrm>
        </p:spPr>
        <p:txBody>
          <a:bodyPr rtlCol="0">
            <a:normAutofit lnSpcReduction="10000"/>
          </a:bodyPr>
          <a:lstStyle/>
          <a:p>
            <a:pPr indent="-182880" algn="ctr" defTabSz="912813" eaLnBrk="1" fontAlgn="auto" hangingPunct="1">
              <a:spcAft>
                <a:spcPts val="0"/>
              </a:spcAft>
              <a:buClr>
                <a:schemeClr val="accent6">
                  <a:lumMod val="75000"/>
                </a:schemeClr>
              </a:buClr>
              <a:buFontTx/>
              <a:buNone/>
              <a:defRPr/>
            </a:pPr>
            <a:r>
              <a:rPr lang="en-US" sz="2800" b="1" dirty="0" smtClean="0">
                <a:solidFill>
                  <a:srgbClr val="C00000"/>
                </a:solidFill>
                <a:latin typeface="Verdana" pitchFamily="34" charset="0"/>
                <a:ea typeface="Verdana" pitchFamily="34" charset="0"/>
                <a:cs typeface="Verdana" pitchFamily="34" charset="0"/>
              </a:rPr>
              <a:t>Conclusion…</a:t>
            </a:r>
          </a:p>
          <a:p>
            <a:pPr indent="-182880" algn="ctr" defTabSz="912813" eaLnBrk="1" fontAlgn="auto" hangingPunct="1">
              <a:spcAft>
                <a:spcPts val="0"/>
              </a:spcAft>
              <a:buClr>
                <a:schemeClr val="accent6">
                  <a:lumMod val="75000"/>
                </a:schemeClr>
              </a:buClr>
              <a:buFontTx/>
              <a:buNone/>
              <a:defRPr/>
            </a:pPr>
            <a:endParaRPr lang="en-US" sz="2000" b="1" dirty="0" smtClean="0">
              <a:solidFill>
                <a:srgbClr val="C00000"/>
              </a:solidFill>
              <a:latin typeface="Verdana" pitchFamily="34" charset="0"/>
              <a:ea typeface="Verdana" pitchFamily="34" charset="0"/>
              <a:cs typeface="Verdana" pitchFamily="34" charset="0"/>
            </a:endParaRPr>
          </a:p>
          <a:p>
            <a:pPr indent="-182880" algn="just" defTabSz="912813" eaLnBrk="1" fontAlgn="auto" hangingPunct="1">
              <a:spcAft>
                <a:spcPts val="0"/>
              </a:spcAft>
              <a:buClr>
                <a:srgbClr val="C00000"/>
              </a:buClr>
              <a:buFont typeface="Wingdings" pitchFamily="2" charset="2"/>
              <a:buChar char="Ø"/>
              <a:defRPr/>
            </a:pPr>
            <a:r>
              <a:rPr lang="en-US" sz="1800" b="1" dirty="0" smtClean="0">
                <a:solidFill>
                  <a:srgbClr val="000066"/>
                </a:solidFill>
                <a:latin typeface="Verdana" pitchFamily="34" charset="0"/>
                <a:ea typeface="Verdana" pitchFamily="34" charset="0"/>
                <a:cs typeface="Verdana" pitchFamily="34" charset="0"/>
              </a:rPr>
              <a:t>RFID technology is taking off in libraries at an increasingly rapid pace. It has the capability of </a:t>
            </a:r>
            <a:r>
              <a:rPr lang="en-US" sz="1800" b="1" dirty="0" smtClean="0">
                <a:solidFill>
                  <a:srgbClr val="C00000"/>
                </a:solidFill>
                <a:latin typeface="Verdana" pitchFamily="34" charset="0"/>
                <a:ea typeface="Verdana" pitchFamily="34" charset="0"/>
                <a:cs typeface="Verdana" pitchFamily="34" charset="0"/>
              </a:rPr>
              <a:t>making our lives in the library more convenient </a:t>
            </a:r>
          </a:p>
          <a:p>
            <a:pPr indent="-182880" algn="just" defTabSz="912813" eaLnBrk="1" fontAlgn="auto" hangingPunct="1">
              <a:spcAft>
                <a:spcPts val="0"/>
              </a:spcAft>
              <a:buClr>
                <a:srgbClr val="C00000"/>
              </a:buClr>
              <a:buFont typeface="Wingdings" pitchFamily="2" charset="2"/>
              <a:buChar char="Ø"/>
              <a:defRPr/>
            </a:pPr>
            <a:r>
              <a:rPr lang="en-US" sz="1800" b="1" dirty="0" smtClean="0">
                <a:solidFill>
                  <a:srgbClr val="000066"/>
                </a:solidFill>
                <a:latin typeface="Verdana" pitchFamily="34" charset="0"/>
                <a:ea typeface="Verdana" pitchFamily="34" charset="0"/>
                <a:cs typeface="Verdana" pitchFamily="34" charset="0"/>
              </a:rPr>
              <a:t>The only barrier in the journey is the </a:t>
            </a:r>
            <a:r>
              <a:rPr lang="en-US" sz="1800" b="1" dirty="0" smtClean="0">
                <a:solidFill>
                  <a:srgbClr val="C00000"/>
                </a:solidFill>
                <a:latin typeface="Verdana" pitchFamily="34" charset="0"/>
                <a:ea typeface="Verdana" pitchFamily="34" charset="0"/>
                <a:cs typeface="Verdana" pitchFamily="34" charset="0"/>
              </a:rPr>
              <a:t>high cost. </a:t>
            </a:r>
            <a:r>
              <a:rPr lang="en-US" sz="1800" b="1" dirty="0" smtClean="0">
                <a:solidFill>
                  <a:srgbClr val="000066"/>
                </a:solidFill>
                <a:latin typeface="Verdana" pitchFamily="34" charset="0"/>
                <a:ea typeface="Verdana" pitchFamily="34" charset="0"/>
                <a:cs typeface="Verdana" pitchFamily="34" charset="0"/>
              </a:rPr>
              <a:t>However, RFID applications lead to significant savings in staff costs, enhance services and provide efficient results, which leads to almost fool proof security and access control </a:t>
            </a:r>
          </a:p>
          <a:p>
            <a:pPr indent="-182880" algn="just" defTabSz="912813" eaLnBrk="1" fontAlgn="auto" hangingPunct="1">
              <a:spcAft>
                <a:spcPts val="0"/>
              </a:spcAft>
              <a:buClr>
                <a:srgbClr val="C00000"/>
              </a:buClr>
              <a:buFont typeface="Wingdings" pitchFamily="2" charset="2"/>
              <a:buChar char="Ø"/>
              <a:defRPr/>
            </a:pPr>
            <a:r>
              <a:rPr lang="en-US" sz="1800" b="1" dirty="0" smtClean="0">
                <a:solidFill>
                  <a:srgbClr val="000066"/>
                </a:solidFill>
                <a:latin typeface="Verdana" pitchFamily="34" charset="0"/>
                <a:ea typeface="Verdana" pitchFamily="34" charset="0"/>
                <a:cs typeface="Verdana" pitchFamily="34" charset="0"/>
              </a:rPr>
              <a:t>It is recommended that smaller and new libraries should adopt </a:t>
            </a:r>
            <a:r>
              <a:rPr lang="en-US" sz="1800" b="1" dirty="0" smtClean="0">
                <a:solidFill>
                  <a:srgbClr val="C00000"/>
                </a:solidFill>
                <a:latin typeface="Verdana" pitchFamily="34" charset="0"/>
                <a:ea typeface="Verdana" pitchFamily="34" charset="0"/>
                <a:cs typeface="Verdana" pitchFamily="34" charset="0"/>
              </a:rPr>
              <a:t>RFID at an early stage and with Hybrid technology</a:t>
            </a:r>
          </a:p>
          <a:p>
            <a:pPr indent="-182880" algn="just" defTabSz="912813" eaLnBrk="1" fontAlgn="auto" hangingPunct="1">
              <a:spcAft>
                <a:spcPts val="0"/>
              </a:spcAft>
              <a:buClr>
                <a:srgbClr val="C00000"/>
              </a:buClr>
              <a:buFont typeface="Wingdings" pitchFamily="2" charset="2"/>
              <a:buChar char="Ø"/>
              <a:defRPr/>
            </a:pPr>
            <a:r>
              <a:rPr lang="en-US" sz="1800" b="1" dirty="0" smtClean="0">
                <a:solidFill>
                  <a:srgbClr val="000066"/>
                </a:solidFill>
                <a:latin typeface="Verdana" pitchFamily="34" charset="0"/>
                <a:ea typeface="Verdana" pitchFamily="34" charset="0"/>
                <a:cs typeface="Verdana" pitchFamily="34" charset="0"/>
              </a:rPr>
              <a:t>Currently, only about </a:t>
            </a:r>
            <a:r>
              <a:rPr lang="en-US" sz="1800" b="1" dirty="0" smtClean="0">
                <a:solidFill>
                  <a:srgbClr val="C00000"/>
                </a:solidFill>
                <a:latin typeface="Verdana" pitchFamily="34" charset="0"/>
                <a:ea typeface="Verdana" pitchFamily="34" charset="0"/>
                <a:cs typeface="Verdana" pitchFamily="34" charset="0"/>
              </a:rPr>
              <a:t>8 percent of libraries world-wide </a:t>
            </a:r>
            <a:r>
              <a:rPr lang="en-US" sz="1800" b="1" dirty="0" smtClean="0">
                <a:solidFill>
                  <a:srgbClr val="000066"/>
                </a:solidFill>
                <a:latin typeface="Verdana" pitchFamily="34" charset="0"/>
                <a:ea typeface="Verdana" pitchFamily="34" charset="0"/>
                <a:cs typeface="Verdana" pitchFamily="34" charset="0"/>
              </a:rPr>
              <a:t>are using RFID, but this figure is rapidly increasing as libraries understand the benefits and convenience of incorporating RFID into their system (Mehrjerdi, 2011)</a:t>
            </a:r>
          </a:p>
          <a:p>
            <a:pPr indent="-182880" algn="just" defTabSz="912813" eaLnBrk="1" fontAlgn="auto" hangingPunct="1">
              <a:spcAft>
                <a:spcPts val="0"/>
              </a:spcAft>
              <a:buClr>
                <a:srgbClr val="C00000"/>
              </a:buClr>
              <a:buFont typeface="Wingdings" pitchFamily="2" charset="2"/>
              <a:buChar char="Ø"/>
              <a:defRPr/>
            </a:pPr>
            <a:r>
              <a:rPr lang="en-US" sz="1800" b="1" dirty="0" smtClean="0">
                <a:solidFill>
                  <a:srgbClr val="000066"/>
                </a:solidFill>
                <a:latin typeface="Verdana" pitchFamily="34" charset="0"/>
                <a:ea typeface="Verdana" pitchFamily="34" charset="0"/>
                <a:cs typeface="Verdana" pitchFamily="34" charset="0"/>
              </a:rPr>
              <a:t>A good </a:t>
            </a:r>
            <a:r>
              <a:rPr lang="en-US" sz="1800" b="1" dirty="0" smtClean="0">
                <a:solidFill>
                  <a:srgbClr val="C00000"/>
                </a:solidFill>
                <a:latin typeface="Verdana" pitchFamily="34" charset="0"/>
                <a:ea typeface="Verdana" pitchFamily="34" charset="0"/>
                <a:cs typeface="Verdana" pitchFamily="34" charset="0"/>
              </a:rPr>
              <a:t>Material Handling System</a:t>
            </a:r>
            <a:r>
              <a:rPr lang="en-US" sz="1800" b="1" dirty="0" smtClean="0">
                <a:solidFill>
                  <a:srgbClr val="000066"/>
                </a:solidFill>
                <a:latin typeface="Verdana" pitchFamily="34" charset="0"/>
                <a:ea typeface="Verdana" pitchFamily="34" charset="0"/>
                <a:cs typeface="Verdana" pitchFamily="34" charset="0"/>
              </a:rPr>
              <a:t> (MHS) as it is used in large warehouses can be tremendously helpful in RFID based libraries</a:t>
            </a:r>
          </a:p>
          <a:p>
            <a:pPr indent="-182880" algn="just" defTabSz="912813" eaLnBrk="1" fontAlgn="auto" hangingPunct="1">
              <a:spcAft>
                <a:spcPts val="0"/>
              </a:spcAft>
              <a:buClr>
                <a:srgbClr val="C00000"/>
              </a:buClr>
              <a:buFont typeface="Wingdings" pitchFamily="2" charset="2"/>
              <a:buChar char="Ø"/>
              <a:defRPr/>
            </a:pPr>
            <a:r>
              <a:rPr lang="en-US" sz="1800" b="1" dirty="0" smtClean="0">
                <a:solidFill>
                  <a:srgbClr val="000066"/>
                </a:solidFill>
                <a:latin typeface="Verdana" pitchFamily="34" charset="0"/>
                <a:ea typeface="Verdana" pitchFamily="34" charset="0"/>
                <a:cs typeface="Verdana" pitchFamily="34" charset="0"/>
              </a:rPr>
              <a:t>Finally, we can say that despite all its limitations, the RFID technology is the future of libraries but we should also remember that</a:t>
            </a:r>
            <a:r>
              <a:rPr lang="en-US" sz="1800" b="1" dirty="0" smtClean="0">
                <a:solidFill>
                  <a:srgbClr val="0000CC"/>
                </a:solidFill>
                <a:latin typeface="Verdana" pitchFamily="34" charset="0"/>
                <a:ea typeface="Verdana" pitchFamily="34" charset="0"/>
                <a:cs typeface="Verdana" pitchFamily="34" charset="0"/>
              </a:rPr>
              <a:t> </a:t>
            </a:r>
            <a:r>
              <a:rPr lang="en-US" sz="1800" b="1" dirty="0" smtClean="0">
                <a:solidFill>
                  <a:srgbClr val="C00000"/>
                </a:solidFill>
                <a:latin typeface="Verdana" pitchFamily="34" charset="0"/>
                <a:ea typeface="Verdana" pitchFamily="34" charset="0"/>
                <a:cs typeface="Verdana" pitchFamily="34" charset="0"/>
              </a:rPr>
              <a:t>it is a supporting technology and not a competing one</a:t>
            </a:r>
          </a:p>
          <a:p>
            <a:pPr indent="-182880" algn="just" defTabSz="912813" eaLnBrk="1" fontAlgn="auto" hangingPunct="1">
              <a:spcAft>
                <a:spcPts val="0"/>
              </a:spcAft>
              <a:buClr>
                <a:srgbClr val="C00000"/>
              </a:buClr>
              <a:buFont typeface="Wingdings" pitchFamily="2" charset="2"/>
              <a:buChar char="Ø"/>
              <a:defRPr/>
            </a:pPr>
            <a:endParaRPr lang="en-US" sz="1600" b="1" dirty="0" smtClean="0">
              <a:solidFill>
                <a:srgbClr val="0000CC"/>
              </a:solidFill>
              <a:latin typeface="Verdana" pitchFamily="34" charset="0"/>
              <a:ea typeface="Verdana" pitchFamily="34" charset="0"/>
              <a:cs typeface="Verdana" pitchFamily="34"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1800" dirty="0" smtClean="0">
              <a:solidFill>
                <a:srgbClr val="000099"/>
              </a:solidFill>
              <a:latin typeface="Times New Roman" pitchFamily="18"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1800" dirty="0" smtClean="0">
              <a:solidFill>
                <a:srgbClr val="000099"/>
              </a:solidFill>
              <a:latin typeface="Times New Roman" pitchFamily="18"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1800" dirty="0" smtClean="0">
              <a:solidFill>
                <a:srgbClr val="000099"/>
              </a:solidFill>
              <a:latin typeface="Times New Roman" pitchFamily="18"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1800" dirty="0" smtClean="0">
              <a:solidFill>
                <a:srgbClr val="000099"/>
              </a:solidFill>
              <a:latin typeface="Times New Roman" pitchFamily="18"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900" dirty="0" smtClean="0">
              <a:solidFill>
                <a:schemeClr val="tx1">
                  <a:lumMod val="75000"/>
                  <a:lumOff val="25000"/>
                </a:schemeClr>
              </a:solidFill>
            </a:endParaRPr>
          </a:p>
        </p:txBody>
      </p:sp>
      <p:pic>
        <p:nvPicPr>
          <p:cNvPr id="151555" name="Picture 7" descr="https://vmlip.files.wordpress.com/2013/06/151532165.jpg"/>
          <p:cNvPicPr>
            <a:picLocks noChangeAspect="1" noChangeArrowheads="1"/>
          </p:cNvPicPr>
          <p:nvPr/>
        </p:nvPicPr>
        <p:blipFill>
          <a:blip r:embed="rId3" cstate="print"/>
          <a:srcRect l="5711" t="17136" r="46687" b="3432"/>
          <a:stretch>
            <a:fillRect/>
          </a:stretch>
        </p:blipFill>
        <p:spPr bwMode="auto">
          <a:xfrm>
            <a:off x="8129588" y="0"/>
            <a:ext cx="1028700" cy="1143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ChangeArrowheads="1"/>
          </p:cNvSpPr>
          <p:nvPr/>
        </p:nvSpPr>
        <p:spPr bwMode="auto">
          <a:xfrm>
            <a:off x="304800" y="228600"/>
            <a:ext cx="8610600" cy="6400800"/>
          </a:xfrm>
          <a:prstGeom prst="rect">
            <a:avLst/>
          </a:prstGeom>
          <a:noFill/>
          <a:ln w="76200" cmpd="tri">
            <a:noFill/>
            <a:miter lim="800000"/>
            <a:headEnd/>
            <a:tailEnd/>
          </a:ln>
        </p:spPr>
        <p:txBody>
          <a:bodyPr wrap="none" anchor="ctr"/>
          <a:lstStyle/>
          <a:p>
            <a:pPr eaLnBrk="1" hangingPunct="1"/>
            <a:endParaRPr lang="en-US"/>
          </a:p>
        </p:txBody>
      </p:sp>
      <p:sp>
        <p:nvSpPr>
          <p:cNvPr id="47107" name="Rectangle 2"/>
          <p:cNvSpPr>
            <a:spLocks noChangeArrowheads="1"/>
          </p:cNvSpPr>
          <p:nvPr/>
        </p:nvSpPr>
        <p:spPr bwMode="auto">
          <a:xfrm>
            <a:off x="3124200" y="0"/>
            <a:ext cx="2446338" cy="523875"/>
          </a:xfrm>
          <a:prstGeom prst="rect">
            <a:avLst/>
          </a:prstGeom>
          <a:noFill/>
          <a:ln w="9525">
            <a:noFill/>
            <a:miter lim="800000"/>
            <a:headEnd/>
            <a:tailEnd/>
          </a:ln>
        </p:spPr>
        <p:txBody>
          <a:bodyPr wrap="none">
            <a:spAutoFit/>
          </a:bodyPr>
          <a:lstStyle/>
          <a:p>
            <a:pPr eaLnBrk="1" hangingPunct="1"/>
            <a:r>
              <a:rPr lang="en-US" sz="2800" b="1" dirty="0">
                <a:solidFill>
                  <a:srgbClr val="C00000"/>
                </a:solidFill>
                <a:latin typeface="Verdana" pitchFamily="34" charset="0"/>
                <a:ea typeface="Verdana" pitchFamily="34" charset="0"/>
                <a:cs typeface="Verdana" pitchFamily="34" charset="0"/>
              </a:rPr>
              <a:t>Tag Details</a:t>
            </a:r>
            <a:endParaRPr lang="en-US" sz="2800" dirty="0">
              <a:latin typeface="Verdana" pitchFamily="34" charset="0"/>
              <a:ea typeface="Verdana" pitchFamily="34" charset="0"/>
              <a:cs typeface="Verdana" pitchFamily="34" charset="0"/>
            </a:endParaRPr>
          </a:p>
        </p:txBody>
      </p:sp>
      <p:graphicFrame>
        <p:nvGraphicFramePr>
          <p:cNvPr id="3" name="Table 2"/>
          <p:cNvGraphicFramePr>
            <a:graphicFrameLocks noGrp="1"/>
          </p:cNvGraphicFramePr>
          <p:nvPr/>
        </p:nvGraphicFramePr>
        <p:xfrm>
          <a:off x="238456" y="685800"/>
          <a:ext cx="8600744" cy="6007100"/>
        </p:xfrm>
        <a:graphic>
          <a:graphicData uri="http://schemas.openxmlformats.org/drawingml/2006/table">
            <a:tbl>
              <a:tblPr>
                <a:tableStyleId>{5C22544A-7EE6-4342-B048-85BDC9FD1C3A}</a:tableStyleId>
              </a:tblPr>
              <a:tblGrid>
                <a:gridCol w="249568"/>
                <a:gridCol w="3001789"/>
                <a:gridCol w="2322168"/>
                <a:gridCol w="3027219"/>
              </a:tblGrid>
              <a:tr h="280416">
                <a:tc gridSpan="4">
                  <a:txBody>
                    <a:bodyPr/>
                    <a:lstStyle/>
                    <a:p>
                      <a:pPr>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 </a:t>
                      </a:r>
                    </a:p>
                  </a:txBody>
                  <a:tcPr marL="59643" marR="59643" marT="0" marB="0"/>
                </a:tc>
                <a:tc hMerge="1">
                  <a:txBody>
                    <a:bodyPr/>
                    <a:lstStyle/>
                    <a:p>
                      <a:endParaRPr lang="en-US"/>
                    </a:p>
                  </a:txBody>
                  <a:tcPr/>
                </a:tc>
                <a:tc hMerge="1">
                  <a:txBody>
                    <a:bodyPr/>
                    <a:lstStyle/>
                    <a:p>
                      <a:endParaRPr lang="en-US"/>
                    </a:p>
                  </a:txBody>
                  <a:tcPr/>
                </a:tc>
                <a:tc hMerge="1">
                  <a:txBody>
                    <a:bodyPr/>
                    <a:lstStyle/>
                    <a:p>
                      <a:endParaRPr lang="en-US"/>
                    </a:p>
                  </a:txBody>
                  <a:tcPr/>
                </a:tc>
              </a:tr>
              <a:tr h="433279">
                <a:tc>
                  <a:txBody>
                    <a:bodyPr/>
                    <a:lstStyle/>
                    <a:p>
                      <a:pPr>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 </a:t>
                      </a:r>
                    </a:p>
                  </a:txBody>
                  <a:tcPr marL="0" marR="0" marT="0" marB="0"/>
                </a:tc>
                <a:tc>
                  <a:txBody>
                    <a:bodyPr/>
                    <a:lstStyle/>
                    <a:p>
                      <a:pPr>
                        <a:lnSpc>
                          <a:spcPct val="115000"/>
                        </a:lnSpc>
                        <a:spcAft>
                          <a:spcPts val="0"/>
                        </a:spcAft>
                      </a:pPr>
                      <a:r>
                        <a:rPr lang="en-US" sz="1600" b="1" dirty="0" smtClean="0">
                          <a:solidFill>
                            <a:srgbClr val="C00000"/>
                          </a:solidFill>
                          <a:effectLst/>
                          <a:latin typeface="Verdana" panose="020B0604030504040204" pitchFamily="34" charset="0"/>
                          <a:ea typeface="Verdana" panose="020B0604030504040204" pitchFamily="34" charset="0"/>
                          <a:cs typeface="Verdana" panose="020B0604030504040204" pitchFamily="34" charset="0"/>
                        </a:rPr>
                        <a:t>Parameter</a:t>
                      </a:r>
                      <a:endParaRPr lang="en-US" sz="1600" b="1" dirty="0">
                        <a:solidFill>
                          <a:srgbClr val="C00000"/>
                        </a:solidFill>
                        <a:effectLst/>
                        <a:latin typeface="Verdana" panose="020B0604030504040204" pitchFamily="34" charset="0"/>
                        <a:ea typeface="Verdana" panose="020B0604030504040204" pitchFamily="34" charset="0"/>
                        <a:cs typeface="Verdana" panose="020B0604030504040204" pitchFamily="34" charset="0"/>
                      </a:endParaRPr>
                    </a:p>
                  </a:txBody>
                  <a:tcPr marL="59643" marR="59643" marT="0" marB="0"/>
                </a:tc>
                <a:tc>
                  <a:txBody>
                    <a:bodyPr/>
                    <a:lstStyle/>
                    <a:p>
                      <a:pPr>
                        <a:lnSpc>
                          <a:spcPct val="115000"/>
                        </a:lnSpc>
                        <a:spcAft>
                          <a:spcPts val="0"/>
                        </a:spcAft>
                      </a:pPr>
                      <a:r>
                        <a:rPr lang="en-US" sz="1600" b="1" dirty="0">
                          <a:solidFill>
                            <a:srgbClr val="C00000"/>
                          </a:solidFill>
                          <a:effectLst/>
                          <a:latin typeface="Verdana" panose="020B0604030504040204" pitchFamily="34" charset="0"/>
                          <a:ea typeface="Verdana" panose="020B0604030504040204" pitchFamily="34" charset="0"/>
                          <a:cs typeface="Verdana" panose="020B0604030504040204" pitchFamily="34" charset="0"/>
                        </a:rPr>
                        <a:t>Active RFID tags </a:t>
                      </a:r>
                    </a:p>
                  </a:txBody>
                  <a:tcPr marL="59643" marR="59643" marT="0" marB="0"/>
                </a:tc>
                <a:tc>
                  <a:txBody>
                    <a:bodyPr/>
                    <a:lstStyle/>
                    <a:p>
                      <a:pPr>
                        <a:lnSpc>
                          <a:spcPct val="115000"/>
                        </a:lnSpc>
                        <a:spcAft>
                          <a:spcPts val="0"/>
                        </a:spcAft>
                      </a:pPr>
                      <a:r>
                        <a:rPr lang="en-US" sz="1600" b="1" dirty="0">
                          <a:solidFill>
                            <a:srgbClr val="C00000"/>
                          </a:solidFill>
                          <a:effectLst/>
                          <a:latin typeface="Verdana" panose="020B0604030504040204" pitchFamily="34" charset="0"/>
                          <a:ea typeface="Verdana" panose="020B0604030504040204" pitchFamily="34" charset="0"/>
                          <a:cs typeface="Verdana" panose="020B0604030504040204" pitchFamily="34" charset="0"/>
                        </a:rPr>
                        <a:t>Passive RFID tags </a:t>
                      </a:r>
                    </a:p>
                  </a:txBody>
                  <a:tcPr marL="59643" marR="59643" marT="0" marB="0"/>
                </a:tc>
              </a:tr>
              <a:tr h="560831">
                <a:tc>
                  <a:txBody>
                    <a:bodyPr/>
                    <a:lstStyle/>
                    <a:p>
                      <a:pPr>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 </a:t>
                      </a:r>
                    </a:p>
                  </a:txBody>
                  <a:tcPr marL="0" marR="0" marT="0" marB="0"/>
                </a:tc>
                <a:tc>
                  <a:txBody>
                    <a:bodyPr/>
                    <a:lstStyle/>
                    <a:p>
                      <a:pPr algn="l">
                        <a:lnSpc>
                          <a:spcPct val="115000"/>
                        </a:lnSpc>
                        <a:spcAft>
                          <a:spcPts val="0"/>
                        </a:spcAft>
                      </a:pPr>
                      <a:r>
                        <a:rPr lang="en-US" sz="1600" b="1" dirty="0" smtClean="0">
                          <a:solidFill>
                            <a:srgbClr val="000066"/>
                          </a:solidFill>
                          <a:effectLst/>
                          <a:latin typeface="Verdana" panose="020B0604030504040204" pitchFamily="34" charset="0"/>
                          <a:ea typeface="Verdana" panose="020B0604030504040204" pitchFamily="34" charset="0"/>
                          <a:cs typeface="Verdana" panose="020B0604030504040204" pitchFamily="34" charset="0"/>
                        </a:rPr>
                        <a:t>Power source</a:t>
                      </a:r>
                      <a:endPar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endParaRPr>
                    </a:p>
                  </a:txBody>
                  <a:tcPr marL="59643" marR="59643" marT="0" marB="0"/>
                </a:tc>
                <a:tc>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Internal </a:t>
                      </a:r>
                    </a:p>
                  </a:txBody>
                  <a:tcPr marL="59643" marR="59643" marT="0" marB="0"/>
                </a:tc>
                <a:tc>
                  <a:txBody>
                    <a:bodyPr/>
                    <a:lstStyle/>
                    <a:p>
                      <a:pPr algn="l">
                        <a:lnSpc>
                          <a:spcPct val="115000"/>
                        </a:lnSpc>
                        <a:spcAft>
                          <a:spcPts val="0"/>
                        </a:spcAft>
                      </a:pPr>
                      <a:r>
                        <a:rPr lang="en-US" sz="1600" b="1" dirty="0" smtClean="0">
                          <a:solidFill>
                            <a:srgbClr val="000066"/>
                          </a:solidFill>
                          <a:effectLst/>
                          <a:latin typeface="Verdana" panose="020B0604030504040204" pitchFamily="34" charset="0"/>
                          <a:ea typeface="Verdana" panose="020B0604030504040204" pitchFamily="34" charset="0"/>
                          <a:cs typeface="Verdana" panose="020B0604030504040204" pitchFamily="34" charset="0"/>
                        </a:rPr>
                        <a:t>Energy transferred from the reader </a:t>
                      </a:r>
                      <a:endPar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endParaRPr>
                    </a:p>
                  </a:txBody>
                  <a:tcPr marL="59643" marR="59643" marT="0" marB="0"/>
                </a:tc>
              </a:tr>
              <a:tr h="625872">
                <a:tc>
                  <a:txBody>
                    <a:bodyPr/>
                    <a:lstStyle/>
                    <a:p>
                      <a:pPr>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 </a:t>
                      </a:r>
                    </a:p>
                  </a:txBody>
                  <a:tcPr marL="0" marR="0" marT="0" marB="0"/>
                </a:tc>
                <a:tc>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Power availability </a:t>
                      </a:r>
                    </a:p>
                  </a:txBody>
                  <a:tcPr marL="59643" marR="59643" marT="0" marB="0"/>
                </a:tc>
                <a:tc>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Continuous </a:t>
                      </a:r>
                    </a:p>
                  </a:txBody>
                  <a:tcPr marL="59643" marR="59643" marT="0" marB="0"/>
                </a:tc>
                <a:tc>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When it is in the field of the reader </a:t>
                      </a:r>
                    </a:p>
                  </a:txBody>
                  <a:tcPr marL="59643" marR="59643" marT="0" marB="0"/>
                </a:tc>
              </a:tr>
              <a:tr h="407888">
                <a:tc>
                  <a:txBody>
                    <a:bodyPr/>
                    <a:lstStyle/>
                    <a:p>
                      <a:pPr>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 </a:t>
                      </a:r>
                    </a:p>
                  </a:txBody>
                  <a:tcPr marL="0" marR="0" marT="0" marB="0"/>
                </a:tc>
                <a:tc>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Communication range </a:t>
                      </a:r>
                    </a:p>
                  </a:txBody>
                  <a:tcPr marL="59643" marR="59643" marT="0" marB="0"/>
                </a:tc>
                <a:tc>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Long range </a:t>
                      </a:r>
                    </a:p>
                  </a:txBody>
                  <a:tcPr marL="59643" marR="59643" marT="0" marB="0"/>
                </a:tc>
                <a:tc>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Short range </a:t>
                      </a:r>
                    </a:p>
                  </a:txBody>
                  <a:tcPr marL="59643" marR="59643" marT="0" marB="0"/>
                </a:tc>
              </a:tr>
              <a:tr h="475912">
                <a:tc>
                  <a:txBody>
                    <a:bodyPr/>
                    <a:lstStyle/>
                    <a:p>
                      <a:pPr>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 </a:t>
                      </a:r>
                    </a:p>
                  </a:txBody>
                  <a:tcPr marL="0" marR="0" marT="0" marB="0"/>
                </a:tc>
                <a:tc>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Data storage </a:t>
                      </a:r>
                    </a:p>
                  </a:txBody>
                  <a:tcPr marL="59643" marR="59643" marT="0" marB="0"/>
                </a:tc>
                <a:tc>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Large </a:t>
                      </a:r>
                    </a:p>
                  </a:txBody>
                  <a:tcPr marL="59643" marR="59643" marT="0" marB="0"/>
                </a:tc>
                <a:tc>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Small </a:t>
                      </a:r>
                    </a:p>
                  </a:txBody>
                  <a:tcPr marL="59643" marR="59643" marT="0" marB="0"/>
                </a:tc>
              </a:tr>
              <a:tr h="848705">
                <a:tc>
                  <a:txBody>
                    <a:bodyPr/>
                    <a:lstStyle/>
                    <a:p>
                      <a:pPr>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 </a:t>
                      </a:r>
                    </a:p>
                  </a:txBody>
                  <a:tcPr marL="0" marR="0" marT="0" marB="0"/>
                </a:tc>
                <a:tc>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Signal strength from tag to reader </a:t>
                      </a:r>
                    </a:p>
                  </a:txBody>
                  <a:tcPr marL="59643" marR="59643" marT="0" marB="0"/>
                </a:tc>
                <a:tc>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High </a:t>
                      </a:r>
                    </a:p>
                  </a:txBody>
                  <a:tcPr marL="59643" marR="59643" marT="0" marB="0"/>
                </a:tc>
                <a:tc>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Low </a:t>
                      </a:r>
                    </a:p>
                  </a:txBody>
                  <a:tcPr marL="59643" marR="59643" marT="0" marB="0"/>
                </a:tc>
              </a:tr>
              <a:tr h="585643">
                <a:tc>
                  <a:txBody>
                    <a:bodyPr/>
                    <a:lstStyle/>
                    <a:p>
                      <a:pPr>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 </a:t>
                      </a:r>
                    </a:p>
                  </a:txBody>
                  <a:tcPr marL="0" marR="0" marT="0" marB="0"/>
                </a:tc>
                <a:tc>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Signal strength from reader to tag </a:t>
                      </a:r>
                    </a:p>
                  </a:txBody>
                  <a:tcPr marL="59643" marR="59643" marT="0" marB="0"/>
                </a:tc>
                <a:tc>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Low </a:t>
                      </a:r>
                    </a:p>
                  </a:txBody>
                  <a:tcPr marL="59643" marR="59643" marT="0" marB="0"/>
                </a:tc>
                <a:tc>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High </a:t>
                      </a:r>
                    </a:p>
                  </a:txBody>
                  <a:tcPr marL="59643" marR="59643" marT="0" marB="0"/>
                </a:tc>
              </a:tr>
              <a:tr h="312936">
                <a:tc>
                  <a:txBody>
                    <a:bodyPr/>
                    <a:lstStyle/>
                    <a:p>
                      <a:pPr>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 </a:t>
                      </a:r>
                    </a:p>
                  </a:txBody>
                  <a:tcPr marL="0" marR="0" marT="0" marB="0"/>
                </a:tc>
                <a:tc rowSpan="2">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Weight </a:t>
                      </a:r>
                    </a:p>
                  </a:txBody>
                  <a:tcPr marL="59643" marR="59643" marT="0" marB="0"/>
                </a:tc>
                <a:tc rowSpan="2">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120-130 grams </a:t>
                      </a:r>
                    </a:p>
                  </a:txBody>
                  <a:tcPr marL="59643" marR="59643" marT="0" marB="0"/>
                </a:tc>
                <a:tc rowSpan="2">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6-54 grams </a:t>
                      </a:r>
                    </a:p>
                  </a:txBody>
                  <a:tcPr marL="59643" marR="59643" marT="0" marB="0"/>
                </a:tc>
              </a:tr>
              <a:tr h="280416">
                <a:tc>
                  <a:txBody>
                    <a:bodyPr/>
                    <a:lstStyle/>
                    <a:p>
                      <a:pPr>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 </a:t>
                      </a:r>
                    </a:p>
                  </a:txBody>
                  <a:tcPr marL="0" marR="0" marT="0" marB="0"/>
                </a:tc>
                <a:tc vMerge="1">
                  <a:txBody>
                    <a:bodyPr/>
                    <a:lstStyle/>
                    <a:p>
                      <a:endParaRPr lang="en-US" dirty="0"/>
                    </a:p>
                  </a:txBody>
                  <a:tcPr marL="59643" marR="59643" marT="0" marB="0"/>
                </a:tc>
                <a:tc vMerge="1">
                  <a:txBody>
                    <a:bodyPr/>
                    <a:lstStyle/>
                    <a:p>
                      <a:endParaRPr lang="en-US" dirty="0"/>
                    </a:p>
                  </a:txBody>
                  <a:tcPr marL="59643" marR="59643" marT="0" marB="0"/>
                </a:tc>
                <a:tc vMerge="1">
                  <a:txBody>
                    <a:bodyPr/>
                    <a:lstStyle/>
                    <a:p>
                      <a:endParaRPr lang="en-US" dirty="0"/>
                    </a:p>
                  </a:txBody>
                  <a:tcPr marL="59643" marR="59643" marT="0" marB="0"/>
                </a:tc>
              </a:tr>
              <a:tr h="402406">
                <a:tc>
                  <a:txBody>
                    <a:bodyPr/>
                    <a:lstStyle/>
                    <a:p>
                      <a:pPr>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 </a:t>
                      </a:r>
                    </a:p>
                  </a:txBody>
                  <a:tcPr marL="0" marR="0" marT="0" marB="0"/>
                </a:tc>
                <a:tc>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Operational life </a:t>
                      </a:r>
                    </a:p>
                  </a:txBody>
                  <a:tcPr marL="59643" marR="59643" marT="0" marB="0"/>
                </a:tc>
                <a:tc>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Five to ten years </a:t>
                      </a:r>
                    </a:p>
                  </a:txBody>
                  <a:tcPr marL="59643" marR="59643" marT="0" marB="0"/>
                </a:tc>
                <a:tc>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Unlimited </a:t>
                      </a:r>
                    </a:p>
                  </a:txBody>
                  <a:tcPr marL="59643" marR="59643" marT="0" marB="0"/>
                </a:tc>
              </a:tr>
              <a:tr h="479859">
                <a:tc>
                  <a:txBody>
                    <a:bodyPr/>
                    <a:lstStyle/>
                    <a:p>
                      <a:pPr>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 </a:t>
                      </a:r>
                    </a:p>
                  </a:txBody>
                  <a:tcPr marL="0" marR="0" marT="0" marB="0"/>
                </a:tc>
                <a:tc>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Memory </a:t>
                      </a:r>
                    </a:p>
                  </a:txBody>
                  <a:tcPr marL="59643" marR="59643" marT="0" marB="0"/>
                </a:tc>
                <a:tc>
                  <a:txBody>
                    <a:bodyPr/>
                    <a:lstStyle/>
                    <a:p>
                      <a:pPr algn="l">
                        <a:lnSpc>
                          <a:spcPct val="115000"/>
                        </a:lnSpc>
                        <a:spcAft>
                          <a:spcPts val="0"/>
                        </a:spcAft>
                      </a:pPr>
                      <a:r>
                        <a:rPr lang="en-US" sz="1600" b="1" dirty="0" smtClean="0">
                          <a:solidFill>
                            <a:srgbClr val="000066"/>
                          </a:solidFill>
                          <a:effectLst/>
                          <a:latin typeface="Verdana" panose="020B0604030504040204" pitchFamily="34" charset="0"/>
                          <a:ea typeface="Verdana" panose="020B0604030504040204" pitchFamily="34" charset="0"/>
                          <a:cs typeface="Verdana" panose="020B0604030504040204" pitchFamily="34" charset="0"/>
                        </a:rPr>
                        <a:t>2 MB </a:t>
                      </a:r>
                      <a:endPar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endParaRPr>
                    </a:p>
                  </a:txBody>
                  <a:tcPr marL="59643" marR="59643" marT="0" marB="0"/>
                </a:tc>
                <a:tc>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Up to </a:t>
                      </a:r>
                      <a:r>
                        <a:rPr lang="en-US" sz="1600" b="1" dirty="0" smtClean="0">
                          <a:solidFill>
                            <a:srgbClr val="000066"/>
                          </a:solidFill>
                          <a:effectLst/>
                          <a:latin typeface="Verdana" panose="020B0604030504040204" pitchFamily="34" charset="0"/>
                          <a:ea typeface="Verdana" panose="020B0604030504040204" pitchFamily="34" charset="0"/>
                          <a:cs typeface="Verdana" panose="020B0604030504040204" pitchFamily="34" charset="0"/>
                        </a:rPr>
                        <a:t>16 KB </a:t>
                      </a:r>
                      <a:endPar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endParaRPr>
                    </a:p>
                  </a:txBody>
                  <a:tcPr marL="59643" marR="59643" marT="0" marB="0"/>
                </a:tc>
              </a:tr>
              <a:tr h="312936">
                <a:tc>
                  <a:txBody>
                    <a:bodyPr/>
                    <a:lstStyle/>
                    <a:p>
                      <a:pPr>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 </a:t>
                      </a:r>
                    </a:p>
                  </a:txBody>
                  <a:tcPr marL="0" marR="0" marT="0" marB="0"/>
                </a:tc>
                <a:tc>
                  <a:txBody>
                    <a:bodyPr/>
                    <a:lstStyle/>
                    <a:p>
                      <a:pPr algn="l">
                        <a:lnSpc>
                          <a:spcPct val="115000"/>
                        </a:lnSpc>
                        <a:spcAft>
                          <a:spcPts val="0"/>
                        </a:spcAft>
                      </a:pPr>
                      <a:r>
                        <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rPr>
                        <a:t>Cost </a:t>
                      </a:r>
                    </a:p>
                  </a:txBody>
                  <a:tcPr marL="59643" marR="59643" marT="0" marB="0"/>
                </a:tc>
                <a:tc>
                  <a:txBody>
                    <a:bodyPr/>
                    <a:lstStyle/>
                    <a:p>
                      <a:pPr algn="l">
                        <a:lnSpc>
                          <a:spcPct val="115000"/>
                        </a:lnSpc>
                        <a:spcAft>
                          <a:spcPts val="0"/>
                        </a:spcAft>
                      </a:pPr>
                      <a:r>
                        <a:rPr lang="en-US" sz="1600" b="1" dirty="0" smtClean="0">
                          <a:solidFill>
                            <a:srgbClr val="000066"/>
                          </a:solidFill>
                          <a:effectLst/>
                          <a:latin typeface="Verdana" panose="020B0604030504040204" pitchFamily="34" charset="0"/>
                          <a:ea typeface="Verdana" panose="020B0604030504040204" pitchFamily="34" charset="0"/>
                          <a:cs typeface="Verdana" panose="020B0604030504040204" pitchFamily="34" charset="0"/>
                        </a:rPr>
                        <a:t>Rs.</a:t>
                      </a:r>
                      <a:r>
                        <a:rPr lang="en-US" sz="1600" b="1" baseline="0" dirty="0" smtClean="0">
                          <a:solidFill>
                            <a:srgbClr val="000066"/>
                          </a:solidFill>
                          <a:effectLst/>
                          <a:latin typeface="Verdana" panose="020B0604030504040204" pitchFamily="34" charset="0"/>
                          <a:ea typeface="Verdana" panose="020B0604030504040204" pitchFamily="34" charset="0"/>
                          <a:cs typeface="Verdana" panose="020B0604030504040204" pitchFamily="34" charset="0"/>
                        </a:rPr>
                        <a:t> 25 ?</a:t>
                      </a:r>
                      <a:endPar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endParaRPr>
                    </a:p>
                  </a:txBody>
                  <a:tcPr marL="59643" marR="59643" marT="0" marB="0"/>
                </a:tc>
                <a:tc>
                  <a:txBody>
                    <a:bodyPr/>
                    <a:lstStyle/>
                    <a:p>
                      <a:pPr algn="l">
                        <a:lnSpc>
                          <a:spcPct val="115000"/>
                        </a:lnSpc>
                        <a:spcAft>
                          <a:spcPts val="0"/>
                        </a:spcAft>
                      </a:pPr>
                      <a:r>
                        <a:rPr lang="en-US" sz="1600" b="1" dirty="0" smtClean="0">
                          <a:solidFill>
                            <a:srgbClr val="000066"/>
                          </a:solidFill>
                          <a:effectLst/>
                          <a:latin typeface="Verdana" panose="020B0604030504040204" pitchFamily="34" charset="0"/>
                          <a:ea typeface="Verdana" panose="020B0604030504040204" pitchFamily="34" charset="0"/>
                          <a:cs typeface="Verdana" panose="020B0604030504040204" pitchFamily="34" charset="0"/>
                        </a:rPr>
                        <a:t>Rs. 15</a:t>
                      </a:r>
                      <a:endParaRPr lang="en-US" sz="1600" b="1" dirty="0">
                        <a:solidFill>
                          <a:srgbClr val="000066"/>
                        </a:solidFill>
                        <a:effectLst/>
                        <a:latin typeface="Verdana" panose="020B0604030504040204" pitchFamily="34" charset="0"/>
                        <a:ea typeface="Verdana" panose="020B0604030504040204" pitchFamily="34" charset="0"/>
                        <a:cs typeface="Verdana" panose="020B0604030504040204" pitchFamily="34" charset="0"/>
                      </a:endParaRPr>
                    </a:p>
                  </a:txBody>
                  <a:tcPr marL="59643" marR="59643" marT="0" marB="0"/>
                </a:tc>
              </a:tr>
            </a:tbl>
          </a:graphicData>
        </a:graphic>
      </p:graphicFrame>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3"/>
          <p:cNvSpPr>
            <a:spLocks noGrp="1" noChangeArrowheads="1"/>
          </p:cNvSpPr>
          <p:nvPr>
            <p:ph idx="1"/>
          </p:nvPr>
        </p:nvSpPr>
        <p:spPr>
          <a:xfrm>
            <a:off x="914400" y="1714500"/>
            <a:ext cx="7620000" cy="4114800"/>
          </a:xfrm>
          <a:ln>
            <a:solidFill>
              <a:schemeClr val="tx1"/>
            </a:solidFill>
          </a:ln>
        </p:spPr>
        <p:txBody>
          <a:bodyPr rtlCol="0">
            <a:normAutofit lnSpcReduction="10000"/>
          </a:bodyPr>
          <a:lstStyle/>
          <a:p>
            <a:pPr algn="just" eaLnBrk="1" fontAlgn="auto" hangingPunct="1">
              <a:spcAft>
                <a:spcPts val="0"/>
              </a:spcAft>
              <a:buFontTx/>
              <a:buNone/>
              <a:defRPr/>
            </a:pPr>
            <a:r>
              <a:rPr lang="en-US" sz="2400" b="1" dirty="0">
                <a:solidFill>
                  <a:srgbClr val="000099"/>
                </a:solidFill>
                <a:latin typeface="Verdana" pitchFamily="34" charset="0"/>
                <a:ea typeface="Verdana" pitchFamily="34" charset="0"/>
                <a:cs typeface="Verdana" pitchFamily="34" charset="0"/>
              </a:rPr>
              <a:t>Thanks for your kind </a:t>
            </a:r>
          </a:p>
          <a:p>
            <a:pPr algn="just" eaLnBrk="1" fontAlgn="auto" hangingPunct="1">
              <a:spcAft>
                <a:spcPts val="0"/>
              </a:spcAft>
              <a:buFontTx/>
              <a:buNone/>
              <a:defRPr/>
            </a:pPr>
            <a:r>
              <a:rPr lang="en-US" sz="2400" b="1" dirty="0">
                <a:solidFill>
                  <a:srgbClr val="000099"/>
                </a:solidFill>
                <a:latin typeface="Verdana" pitchFamily="34" charset="0"/>
                <a:ea typeface="Verdana" pitchFamily="34" charset="0"/>
                <a:cs typeface="Verdana" pitchFamily="34" charset="0"/>
              </a:rPr>
              <a:t>cooperation &amp; patience hearing</a:t>
            </a:r>
          </a:p>
          <a:p>
            <a:pPr algn="just" eaLnBrk="1" fontAlgn="auto" hangingPunct="1">
              <a:spcAft>
                <a:spcPts val="0"/>
              </a:spcAft>
              <a:buFontTx/>
              <a:buNone/>
              <a:defRPr/>
            </a:pPr>
            <a:endParaRPr lang="en-US" sz="1050" b="1" dirty="0">
              <a:solidFill>
                <a:srgbClr val="003300"/>
              </a:solidFill>
            </a:endParaRPr>
          </a:p>
          <a:p>
            <a:pPr algn="just" eaLnBrk="1" fontAlgn="auto" hangingPunct="1">
              <a:spcAft>
                <a:spcPts val="0"/>
              </a:spcAft>
              <a:buFontTx/>
              <a:buNone/>
              <a:defRPr/>
            </a:pPr>
            <a:endParaRPr lang="en-US" sz="750" b="1" dirty="0">
              <a:solidFill>
                <a:srgbClr val="003300"/>
              </a:solidFill>
            </a:endParaRPr>
          </a:p>
          <a:p>
            <a:pPr algn="just" eaLnBrk="1" fontAlgn="auto" hangingPunct="1">
              <a:spcAft>
                <a:spcPts val="0"/>
              </a:spcAft>
              <a:buFontTx/>
              <a:buNone/>
              <a:defRPr/>
            </a:pPr>
            <a:endParaRPr lang="en-US" sz="900" b="1" dirty="0">
              <a:solidFill>
                <a:srgbClr val="003300"/>
              </a:solidFill>
            </a:endParaRPr>
          </a:p>
          <a:p>
            <a:pPr algn="just" eaLnBrk="1" fontAlgn="auto" hangingPunct="1">
              <a:spcAft>
                <a:spcPts val="0"/>
              </a:spcAft>
              <a:buFontTx/>
              <a:buNone/>
              <a:defRPr/>
            </a:pPr>
            <a:endParaRPr lang="en-US" b="1" dirty="0" smtClean="0">
              <a:solidFill>
                <a:srgbClr val="003300"/>
              </a:solidFill>
            </a:endParaRPr>
          </a:p>
          <a:p>
            <a:pPr algn="ctr" eaLnBrk="1" fontAlgn="auto" hangingPunct="1">
              <a:spcBef>
                <a:spcPts val="0"/>
              </a:spcBef>
              <a:spcAft>
                <a:spcPts val="0"/>
              </a:spcAft>
              <a:buFont typeface="Wingdings 2" panose="05020102010507070707" pitchFamily="18" charset="2"/>
              <a:buNone/>
              <a:defRPr/>
            </a:pPr>
            <a:r>
              <a:rPr lang="en-US" b="1" dirty="0" smtClean="0">
                <a:solidFill>
                  <a:srgbClr val="3366FF"/>
                </a:solidFill>
              </a:rPr>
              <a:t>    	</a:t>
            </a:r>
            <a:r>
              <a:rPr lang="en-US" b="1" dirty="0">
                <a:solidFill>
                  <a:srgbClr val="3366FF"/>
                </a:solidFill>
              </a:rPr>
              <a:t> </a:t>
            </a:r>
            <a:r>
              <a:rPr lang="en-US" b="1" dirty="0" smtClean="0">
                <a:solidFill>
                  <a:srgbClr val="3366FF"/>
                </a:solidFill>
              </a:rPr>
              <a:t>       </a:t>
            </a:r>
            <a:r>
              <a:rPr lang="en-US" b="1" dirty="0" smtClean="0">
                <a:solidFill>
                  <a:srgbClr val="3366FF"/>
                </a:solidFill>
              </a:rPr>
              <a:t>nabihasan@gmail.com</a:t>
            </a:r>
            <a:endParaRPr lang="en-US" b="1" dirty="0" smtClean="0">
              <a:solidFill>
                <a:srgbClr val="3366FF"/>
              </a:solidFill>
            </a:endParaRPr>
          </a:p>
          <a:p>
            <a:pPr algn="ctr" eaLnBrk="1" fontAlgn="auto" hangingPunct="1">
              <a:spcBef>
                <a:spcPts val="0"/>
              </a:spcBef>
              <a:spcAft>
                <a:spcPts val="0"/>
              </a:spcAft>
              <a:buFont typeface="Wingdings 2" panose="05020102010507070707" pitchFamily="18" charset="2"/>
              <a:buNone/>
              <a:defRPr/>
            </a:pPr>
            <a:endParaRPr lang="en-US" sz="900" b="1" dirty="0">
              <a:solidFill>
                <a:srgbClr val="3366FF"/>
              </a:solidFill>
            </a:endParaRPr>
          </a:p>
          <a:p>
            <a:pPr algn="ctr" eaLnBrk="1" fontAlgn="auto" hangingPunct="1">
              <a:spcBef>
                <a:spcPts val="0"/>
              </a:spcBef>
              <a:spcAft>
                <a:spcPts val="0"/>
              </a:spcAft>
              <a:buFont typeface="Wingdings 2" panose="05020102010507070707" pitchFamily="18" charset="2"/>
              <a:buNone/>
              <a:defRPr/>
            </a:pPr>
            <a:r>
              <a:rPr lang="en-US" b="1" dirty="0" smtClean="0">
                <a:solidFill>
                  <a:srgbClr val="3366FF"/>
                </a:solidFill>
              </a:rPr>
              <a:t>		     nabihasan.webs.com</a:t>
            </a:r>
          </a:p>
          <a:p>
            <a:pPr algn="ctr" eaLnBrk="1" fontAlgn="auto" hangingPunct="1">
              <a:spcBef>
                <a:spcPts val="0"/>
              </a:spcBef>
              <a:spcAft>
                <a:spcPts val="0"/>
              </a:spcAft>
              <a:buFont typeface="Wingdings 2" panose="05020102010507070707" pitchFamily="18" charset="2"/>
              <a:buNone/>
              <a:defRPr/>
            </a:pPr>
            <a:endParaRPr lang="en-US" sz="788" b="1" dirty="0">
              <a:solidFill>
                <a:srgbClr val="3366FF"/>
              </a:solidFill>
            </a:endParaRPr>
          </a:p>
          <a:p>
            <a:pPr eaLnBrk="1" fontAlgn="auto" hangingPunct="1">
              <a:spcAft>
                <a:spcPts val="0"/>
              </a:spcAft>
              <a:buFont typeface="Wingdings" pitchFamily="2" charset="2"/>
              <a:buNone/>
              <a:defRPr/>
            </a:pPr>
            <a:r>
              <a:rPr lang="en-US" b="1" dirty="0" smtClean="0">
                <a:solidFill>
                  <a:srgbClr val="3366FF"/>
                </a:solidFill>
              </a:rPr>
              <a:t>                            @nabihasan</a:t>
            </a:r>
          </a:p>
          <a:p>
            <a:pPr eaLnBrk="1" fontAlgn="auto" hangingPunct="1">
              <a:spcAft>
                <a:spcPts val="0"/>
              </a:spcAft>
              <a:buFont typeface="Wingdings" pitchFamily="2" charset="2"/>
              <a:buNone/>
              <a:defRPr/>
            </a:pPr>
            <a:endParaRPr lang="en-US" sz="100" b="1" dirty="0">
              <a:solidFill>
                <a:srgbClr val="3366FF"/>
              </a:solidFill>
            </a:endParaRPr>
          </a:p>
          <a:p>
            <a:pPr eaLnBrk="1" fontAlgn="auto" hangingPunct="1">
              <a:spcAft>
                <a:spcPts val="0"/>
              </a:spcAft>
              <a:buFont typeface="Wingdings" pitchFamily="2" charset="2"/>
              <a:buNone/>
              <a:defRPr/>
            </a:pPr>
            <a:r>
              <a:rPr lang="en-US" b="1" dirty="0">
                <a:solidFill>
                  <a:srgbClr val="3366FF"/>
                </a:solidFill>
              </a:rPr>
              <a:t>           </a:t>
            </a:r>
            <a:r>
              <a:rPr lang="en-US" b="1" dirty="0" smtClean="0">
                <a:solidFill>
                  <a:srgbClr val="3366FF"/>
                </a:solidFill>
              </a:rPr>
              <a:t>                 @nabihasaniit</a:t>
            </a:r>
            <a:endParaRPr lang="en-US" b="1" dirty="0">
              <a:solidFill>
                <a:srgbClr val="3366FF"/>
              </a:solidFill>
            </a:endParaRPr>
          </a:p>
          <a:p>
            <a:pPr algn="ctr" eaLnBrk="1" fontAlgn="auto" hangingPunct="1">
              <a:spcAft>
                <a:spcPts val="0"/>
              </a:spcAft>
              <a:buFont typeface="Wingdings" pitchFamily="2" charset="2"/>
              <a:buNone/>
              <a:defRPr/>
            </a:pPr>
            <a:endParaRPr lang="en-US" sz="1200" b="1" dirty="0">
              <a:solidFill>
                <a:srgbClr val="003300"/>
              </a:solidFill>
            </a:endParaRPr>
          </a:p>
          <a:p>
            <a:pPr algn="just" eaLnBrk="1" fontAlgn="auto" hangingPunct="1">
              <a:spcAft>
                <a:spcPts val="0"/>
              </a:spcAft>
              <a:buFontTx/>
              <a:buNone/>
              <a:defRPr/>
            </a:pPr>
            <a:endParaRPr lang="en-US" sz="3300" b="1" dirty="0">
              <a:solidFill>
                <a:srgbClr val="C00000"/>
              </a:solidFill>
            </a:endParaRPr>
          </a:p>
        </p:txBody>
      </p:sp>
      <p:pic>
        <p:nvPicPr>
          <p:cNvPr id="153603" name="Picture 5" descr="https://encrypted-tbn3.gstatic.com/images?q=tbn:ANd9GcSENzOVPiOGiLNU48RXwog9B-M-2E2k8OGG57F28yxFmKRRqnDcOQ"/>
          <p:cNvPicPr>
            <a:picLocks noChangeAspect="1" noChangeArrowheads="1"/>
          </p:cNvPicPr>
          <p:nvPr/>
        </p:nvPicPr>
        <p:blipFill>
          <a:blip r:embed="rId3" cstate="print"/>
          <a:srcRect/>
          <a:stretch>
            <a:fillRect/>
          </a:stretch>
        </p:blipFill>
        <p:spPr bwMode="auto">
          <a:xfrm>
            <a:off x="2214563" y="4606925"/>
            <a:ext cx="490537" cy="441325"/>
          </a:xfrm>
          <a:prstGeom prst="rect">
            <a:avLst/>
          </a:prstGeom>
          <a:noFill/>
          <a:ln w="9525">
            <a:noFill/>
            <a:miter lim="800000"/>
            <a:headEnd/>
            <a:tailEnd/>
          </a:ln>
        </p:spPr>
      </p:pic>
      <p:pic>
        <p:nvPicPr>
          <p:cNvPr id="153604" name="Picture 6" descr="https://pbs.twimg.com/profile_images/3513354941/24aaffa670e634a7da9a087bfa83abe6_400x400.png"/>
          <p:cNvPicPr>
            <a:picLocks noChangeAspect="1" noChangeArrowheads="1"/>
          </p:cNvPicPr>
          <p:nvPr/>
        </p:nvPicPr>
        <p:blipFill>
          <a:blip r:embed="rId4" cstate="print"/>
          <a:srcRect/>
          <a:stretch>
            <a:fillRect/>
          </a:stretch>
        </p:blipFill>
        <p:spPr bwMode="auto">
          <a:xfrm>
            <a:off x="2271713" y="5068888"/>
            <a:ext cx="433387" cy="431800"/>
          </a:xfrm>
          <a:prstGeom prst="rect">
            <a:avLst/>
          </a:prstGeom>
          <a:noFill/>
          <a:ln w="9525">
            <a:noFill/>
            <a:miter lim="800000"/>
            <a:headEnd/>
            <a:tailEnd/>
          </a:ln>
        </p:spPr>
      </p:pic>
      <p:pic>
        <p:nvPicPr>
          <p:cNvPr id="153605" name="Picture 8" descr="http://wecai.org/wordpress/wp-content/uploads/2012/09/email1.jpg"/>
          <p:cNvPicPr>
            <a:picLocks noChangeAspect="1" noChangeArrowheads="1"/>
          </p:cNvPicPr>
          <p:nvPr/>
        </p:nvPicPr>
        <p:blipFill>
          <a:blip r:embed="rId5" cstate="print"/>
          <a:srcRect/>
          <a:stretch>
            <a:fillRect/>
          </a:stretch>
        </p:blipFill>
        <p:spPr bwMode="auto">
          <a:xfrm>
            <a:off x="2243138" y="3622675"/>
            <a:ext cx="461962" cy="461963"/>
          </a:xfrm>
          <a:prstGeom prst="rect">
            <a:avLst/>
          </a:prstGeom>
          <a:noFill/>
          <a:ln w="9525">
            <a:noFill/>
            <a:miter lim="800000"/>
            <a:headEnd/>
            <a:tailEnd/>
          </a:ln>
        </p:spPr>
      </p:pic>
      <p:pic>
        <p:nvPicPr>
          <p:cNvPr id="153606" name="Picture 12" descr="http://marketteck.com/wp-content/uploads/2013/07/www1.jpg"/>
          <p:cNvPicPr>
            <a:picLocks noChangeAspect="1" noChangeArrowheads="1"/>
          </p:cNvPicPr>
          <p:nvPr/>
        </p:nvPicPr>
        <p:blipFill>
          <a:blip r:embed="rId6" cstate="print"/>
          <a:srcRect/>
          <a:stretch>
            <a:fillRect/>
          </a:stretch>
        </p:blipFill>
        <p:spPr bwMode="auto">
          <a:xfrm>
            <a:off x="2211388" y="4181475"/>
            <a:ext cx="471487" cy="40481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idx="1"/>
          </p:nvPr>
        </p:nvSpPr>
        <p:spPr>
          <a:xfrm>
            <a:off x="228600" y="152400"/>
            <a:ext cx="8382000" cy="6324600"/>
          </a:xfrm>
        </p:spPr>
        <p:txBody>
          <a:bodyPr rtlCol="0">
            <a:normAutofit/>
          </a:bodyPr>
          <a:lstStyle/>
          <a:p>
            <a:pPr indent="-182880" algn="ctr" defTabSz="912813" eaLnBrk="1" fontAlgn="auto" hangingPunct="1">
              <a:spcAft>
                <a:spcPts val="0"/>
              </a:spcAft>
              <a:buClr>
                <a:schemeClr val="accent6">
                  <a:lumMod val="75000"/>
                </a:schemeClr>
              </a:buClr>
              <a:buFontTx/>
              <a:buNone/>
              <a:defRPr/>
            </a:pPr>
            <a:r>
              <a:rPr lang="en-US" sz="2800" b="1" dirty="0" smtClean="0">
                <a:solidFill>
                  <a:srgbClr val="C00000"/>
                </a:solidFill>
                <a:latin typeface="Verdana" pitchFamily="34" charset="0"/>
                <a:ea typeface="Verdana" pitchFamily="34" charset="0"/>
                <a:cs typeface="Verdana" pitchFamily="34" charset="0"/>
              </a:rPr>
              <a:t>Operating Frequencies</a:t>
            </a:r>
          </a:p>
          <a:p>
            <a:pPr indent="-182880" algn="just" defTabSz="912813" eaLnBrk="1" fontAlgn="auto" hangingPunct="1">
              <a:spcAft>
                <a:spcPts val="0"/>
              </a:spcAft>
              <a:buClr>
                <a:srgbClr val="862110"/>
              </a:buClr>
              <a:buFont typeface="Wingdings" pitchFamily="2" charset="2"/>
              <a:buChar char="Ø"/>
              <a:defRPr/>
            </a:pPr>
            <a:endParaRPr lang="en-US" sz="1700" b="1" dirty="0" smtClean="0">
              <a:solidFill>
                <a:srgbClr val="000066"/>
              </a:solidFill>
              <a:latin typeface="Verdana" pitchFamily="34" charset="0"/>
            </a:endParaRPr>
          </a:p>
        </p:txBody>
      </p:sp>
      <p:graphicFrame>
        <p:nvGraphicFramePr>
          <p:cNvPr id="2" name="Table 1"/>
          <p:cNvGraphicFramePr>
            <a:graphicFrameLocks noGrp="1"/>
          </p:cNvGraphicFramePr>
          <p:nvPr/>
        </p:nvGraphicFramePr>
        <p:xfrm>
          <a:off x="228600" y="1014413"/>
          <a:ext cx="8763000" cy="5727700"/>
        </p:xfrm>
        <a:graphic>
          <a:graphicData uri="http://schemas.openxmlformats.org/drawingml/2006/table">
            <a:tbl>
              <a:tblPr firstRow="1" firstCol="1" bandRow="1">
                <a:tableStyleId>{5C22544A-7EE6-4342-B048-85BDC9FD1C3A}</a:tableStyleId>
              </a:tblPr>
              <a:tblGrid>
                <a:gridCol w="1684195"/>
                <a:gridCol w="1684195"/>
                <a:gridCol w="1685088"/>
                <a:gridCol w="2024434"/>
                <a:gridCol w="1685088"/>
              </a:tblGrid>
              <a:tr h="457262">
                <a:tc>
                  <a:txBody>
                    <a:bodyPr/>
                    <a:lstStyle/>
                    <a:p>
                      <a:pPr algn="l">
                        <a:lnSpc>
                          <a:spcPct val="100000"/>
                        </a:lnSpc>
                        <a:spcAft>
                          <a:spcPts val="0"/>
                        </a:spcAft>
                      </a:pPr>
                      <a:r>
                        <a:rPr lang="en-IN" sz="1500" dirty="0">
                          <a:effectLst/>
                        </a:rPr>
                        <a:t>Band</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LF</a:t>
                      </a:r>
                      <a:endParaRPr lang="en-US" sz="1500" dirty="0">
                        <a:effectLst/>
                      </a:endParaRPr>
                    </a:p>
                    <a:p>
                      <a:pPr algn="l">
                        <a:lnSpc>
                          <a:spcPct val="100000"/>
                        </a:lnSpc>
                        <a:spcAft>
                          <a:spcPts val="0"/>
                        </a:spcAft>
                      </a:pPr>
                      <a:r>
                        <a:rPr lang="en-IN" sz="1500" dirty="0" smtClean="0">
                          <a:effectLst/>
                        </a:rPr>
                        <a:t>Low frequency</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HF</a:t>
                      </a:r>
                      <a:endParaRPr lang="en-US" sz="1500" dirty="0">
                        <a:effectLst/>
                      </a:endParaRPr>
                    </a:p>
                    <a:p>
                      <a:pPr algn="l">
                        <a:lnSpc>
                          <a:spcPct val="100000"/>
                        </a:lnSpc>
                        <a:spcAft>
                          <a:spcPts val="0"/>
                        </a:spcAft>
                      </a:pPr>
                      <a:r>
                        <a:rPr lang="en-IN" sz="1500" dirty="0">
                          <a:effectLst/>
                        </a:rPr>
                        <a:t>High frequency</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UHF</a:t>
                      </a:r>
                      <a:endParaRPr lang="en-US" sz="1500" dirty="0">
                        <a:effectLst/>
                      </a:endParaRPr>
                    </a:p>
                    <a:p>
                      <a:pPr algn="l">
                        <a:lnSpc>
                          <a:spcPct val="100000"/>
                        </a:lnSpc>
                        <a:spcAft>
                          <a:spcPts val="0"/>
                        </a:spcAft>
                      </a:pPr>
                      <a:r>
                        <a:rPr lang="en-IN" sz="1500" dirty="0">
                          <a:effectLst/>
                        </a:rPr>
                        <a:t>Ultra </a:t>
                      </a:r>
                      <a:r>
                        <a:rPr lang="en-IN" sz="1500" dirty="0" smtClean="0">
                          <a:effectLst/>
                        </a:rPr>
                        <a:t>high frequency</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Microwave</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r>
              <a:tr h="457262">
                <a:tc>
                  <a:txBody>
                    <a:bodyPr/>
                    <a:lstStyle/>
                    <a:p>
                      <a:pPr algn="l">
                        <a:lnSpc>
                          <a:spcPct val="100000"/>
                        </a:lnSpc>
                        <a:spcAft>
                          <a:spcPts val="0"/>
                        </a:spcAft>
                      </a:pPr>
                      <a:r>
                        <a:rPr lang="en-IN" sz="1500" dirty="0">
                          <a:effectLst/>
                        </a:rPr>
                        <a:t>Frequency</a:t>
                      </a:r>
                      <a:endParaRPr lang="en-US" sz="1500" dirty="0">
                        <a:effectLst/>
                      </a:endParaRPr>
                    </a:p>
                    <a:p>
                      <a:pPr algn="l">
                        <a:lnSpc>
                          <a:spcPct val="100000"/>
                        </a:lnSpc>
                        <a:spcAft>
                          <a:spcPts val="0"/>
                        </a:spcAft>
                      </a:pPr>
                      <a:r>
                        <a:rPr lang="en-IN" sz="1500" dirty="0">
                          <a:effectLst/>
                        </a:rPr>
                        <a:t> </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30–300kHz</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3–30MHz</a:t>
                      </a:r>
                      <a:endParaRPr lang="en-US" sz="1500" dirty="0">
                        <a:effectLst/>
                      </a:endParaRPr>
                    </a:p>
                    <a:p>
                      <a:pPr algn="l">
                        <a:lnSpc>
                          <a:spcPct val="100000"/>
                        </a:lnSpc>
                        <a:spcAft>
                          <a:spcPts val="0"/>
                        </a:spcAft>
                      </a:pPr>
                      <a:r>
                        <a:rPr lang="en-IN" sz="1500" dirty="0">
                          <a:effectLst/>
                        </a:rPr>
                        <a:t> </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300 MHz–3GHz</a:t>
                      </a:r>
                      <a:endParaRPr lang="en-US" sz="1500" dirty="0">
                        <a:effectLst/>
                      </a:endParaRPr>
                    </a:p>
                    <a:p>
                      <a:pPr algn="l">
                        <a:lnSpc>
                          <a:spcPct val="100000"/>
                        </a:lnSpc>
                        <a:spcAft>
                          <a:spcPts val="0"/>
                        </a:spcAft>
                      </a:pPr>
                      <a:r>
                        <a:rPr lang="en-IN" sz="1500" dirty="0">
                          <a:effectLst/>
                        </a:rPr>
                        <a:t> </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2–30 GHz</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r>
              <a:tr h="685893">
                <a:tc>
                  <a:txBody>
                    <a:bodyPr/>
                    <a:lstStyle/>
                    <a:p>
                      <a:pPr algn="l">
                        <a:lnSpc>
                          <a:spcPct val="100000"/>
                        </a:lnSpc>
                        <a:spcAft>
                          <a:spcPts val="0"/>
                        </a:spcAft>
                      </a:pPr>
                      <a:r>
                        <a:rPr lang="en-IN" sz="1500" dirty="0">
                          <a:effectLst/>
                        </a:rPr>
                        <a:t>Typical RFID</a:t>
                      </a:r>
                      <a:endParaRPr lang="en-US" sz="1500" dirty="0">
                        <a:effectLst/>
                      </a:endParaRPr>
                    </a:p>
                    <a:p>
                      <a:pPr algn="l">
                        <a:lnSpc>
                          <a:spcPct val="100000"/>
                        </a:lnSpc>
                        <a:spcAft>
                          <a:spcPts val="0"/>
                        </a:spcAft>
                      </a:pPr>
                      <a:r>
                        <a:rPr lang="en-IN" sz="1500" dirty="0" smtClean="0">
                          <a:effectLst/>
                        </a:rPr>
                        <a:t>Frequencies</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125–134 kHz</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13.56 MHz 433</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433MHz or</a:t>
                      </a:r>
                      <a:endParaRPr lang="en-US" sz="1500" dirty="0">
                        <a:effectLst/>
                      </a:endParaRPr>
                    </a:p>
                    <a:p>
                      <a:pPr algn="l">
                        <a:lnSpc>
                          <a:spcPct val="100000"/>
                        </a:lnSpc>
                        <a:spcAft>
                          <a:spcPts val="0"/>
                        </a:spcAft>
                      </a:pPr>
                      <a:r>
                        <a:rPr lang="en-IN" sz="1500" dirty="0">
                          <a:effectLst/>
                        </a:rPr>
                        <a:t>865 – 956MHz</a:t>
                      </a:r>
                      <a:endParaRPr lang="en-US" sz="1500" dirty="0">
                        <a:effectLst/>
                      </a:endParaRPr>
                    </a:p>
                    <a:p>
                      <a:pPr algn="l">
                        <a:lnSpc>
                          <a:spcPct val="100000"/>
                        </a:lnSpc>
                        <a:spcAft>
                          <a:spcPts val="0"/>
                        </a:spcAft>
                      </a:pPr>
                      <a:r>
                        <a:rPr lang="en-IN" sz="1500" dirty="0">
                          <a:effectLst/>
                        </a:rPr>
                        <a:t>2.45 </a:t>
                      </a:r>
                      <a:r>
                        <a:rPr lang="en-IN" sz="1500" dirty="0" smtClean="0">
                          <a:effectLst/>
                        </a:rPr>
                        <a:t>GHz</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2.45 GHz</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r>
              <a:tr h="914523">
                <a:tc>
                  <a:txBody>
                    <a:bodyPr/>
                    <a:lstStyle/>
                    <a:p>
                      <a:pPr algn="l">
                        <a:lnSpc>
                          <a:spcPct val="100000"/>
                        </a:lnSpc>
                        <a:spcAft>
                          <a:spcPts val="0"/>
                        </a:spcAft>
                      </a:pPr>
                      <a:r>
                        <a:rPr lang="en-IN" sz="1500" dirty="0">
                          <a:effectLst/>
                        </a:rPr>
                        <a:t>Approximate</a:t>
                      </a:r>
                      <a:endParaRPr lang="en-US" sz="1500" dirty="0">
                        <a:effectLst/>
                      </a:endParaRPr>
                    </a:p>
                    <a:p>
                      <a:pPr algn="l">
                        <a:lnSpc>
                          <a:spcPct val="100000"/>
                        </a:lnSpc>
                        <a:spcAft>
                          <a:spcPts val="0"/>
                        </a:spcAft>
                      </a:pPr>
                      <a:r>
                        <a:rPr lang="en-IN" sz="1500" dirty="0">
                          <a:effectLst/>
                        </a:rPr>
                        <a:t>read </a:t>
                      </a:r>
                      <a:r>
                        <a:rPr lang="en-IN" sz="1500" dirty="0" smtClean="0">
                          <a:effectLst/>
                        </a:rPr>
                        <a:t>range</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less than 0.5 metre</a:t>
                      </a:r>
                      <a:endParaRPr lang="en-US" sz="1500" dirty="0">
                        <a:effectLst/>
                      </a:endParaRPr>
                    </a:p>
                    <a:p>
                      <a:pPr algn="l">
                        <a:lnSpc>
                          <a:spcPct val="100000"/>
                        </a:lnSpc>
                        <a:spcAft>
                          <a:spcPts val="0"/>
                        </a:spcAft>
                      </a:pPr>
                      <a:r>
                        <a:rPr lang="en-IN" sz="1500" dirty="0">
                          <a:effectLst/>
                        </a:rPr>
                        <a:t> </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Up to 1.5 metres</a:t>
                      </a:r>
                      <a:endParaRPr lang="en-US" sz="1500" dirty="0">
                        <a:effectLst/>
                      </a:endParaRPr>
                    </a:p>
                    <a:p>
                      <a:pPr algn="l">
                        <a:lnSpc>
                          <a:spcPct val="100000"/>
                        </a:lnSpc>
                        <a:spcAft>
                          <a:spcPts val="0"/>
                        </a:spcAft>
                      </a:pPr>
                      <a:r>
                        <a:rPr lang="en-IN" sz="1500" dirty="0">
                          <a:effectLst/>
                        </a:rPr>
                        <a:t> </a:t>
                      </a:r>
                      <a:endParaRPr lang="en-US" sz="1500" dirty="0">
                        <a:effectLst/>
                      </a:endParaRPr>
                    </a:p>
                    <a:p>
                      <a:pPr algn="l">
                        <a:lnSpc>
                          <a:spcPct val="100000"/>
                        </a:lnSpc>
                        <a:spcAft>
                          <a:spcPts val="0"/>
                        </a:spcAft>
                      </a:pPr>
                      <a:r>
                        <a:rPr lang="en-IN" sz="1500" dirty="0">
                          <a:effectLst/>
                        </a:rPr>
                        <a:t> </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433 MHz = up to 100 metres</a:t>
                      </a:r>
                      <a:endParaRPr lang="en-US" sz="1500" dirty="0">
                        <a:effectLst/>
                      </a:endParaRPr>
                    </a:p>
                    <a:p>
                      <a:pPr algn="l">
                        <a:lnSpc>
                          <a:spcPct val="100000"/>
                        </a:lnSpc>
                        <a:spcAft>
                          <a:spcPts val="0"/>
                        </a:spcAft>
                      </a:pPr>
                      <a:r>
                        <a:rPr lang="en-IN" sz="1500" dirty="0">
                          <a:effectLst/>
                        </a:rPr>
                        <a:t>865-956 MHz = 0.5</a:t>
                      </a:r>
                      <a:endParaRPr lang="en-US" sz="1500" dirty="0">
                        <a:effectLst/>
                      </a:endParaRPr>
                    </a:p>
                    <a:p>
                      <a:pPr algn="l">
                        <a:lnSpc>
                          <a:spcPct val="100000"/>
                        </a:lnSpc>
                        <a:spcAft>
                          <a:spcPts val="0"/>
                        </a:spcAft>
                      </a:pPr>
                      <a:r>
                        <a:rPr lang="en-IN" sz="1500" dirty="0">
                          <a:effectLst/>
                        </a:rPr>
                        <a:t>to 5 </a:t>
                      </a:r>
                      <a:r>
                        <a:rPr lang="en-IN" sz="1500" dirty="0" smtClean="0">
                          <a:effectLst/>
                        </a:rPr>
                        <a:t>metres</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Up to 10m</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r>
              <a:tr h="697821">
                <a:tc>
                  <a:txBody>
                    <a:bodyPr/>
                    <a:lstStyle/>
                    <a:p>
                      <a:pPr algn="l">
                        <a:lnSpc>
                          <a:spcPct val="100000"/>
                        </a:lnSpc>
                        <a:spcAft>
                          <a:spcPts val="0"/>
                        </a:spcAft>
                      </a:pPr>
                      <a:r>
                        <a:rPr lang="en-IN" sz="1500" dirty="0">
                          <a:effectLst/>
                        </a:rPr>
                        <a:t>Typical data</a:t>
                      </a:r>
                      <a:endParaRPr lang="en-US" sz="1500" dirty="0">
                        <a:effectLst/>
                      </a:endParaRPr>
                    </a:p>
                    <a:p>
                      <a:pPr algn="l">
                        <a:lnSpc>
                          <a:spcPct val="100000"/>
                        </a:lnSpc>
                        <a:spcAft>
                          <a:spcPts val="0"/>
                        </a:spcAft>
                      </a:pPr>
                      <a:r>
                        <a:rPr lang="en-IN" sz="1500" dirty="0">
                          <a:effectLst/>
                        </a:rPr>
                        <a:t>transfer </a:t>
                      </a:r>
                      <a:r>
                        <a:rPr lang="en-IN" sz="1500" dirty="0" smtClean="0">
                          <a:effectLst/>
                        </a:rPr>
                        <a:t>rate</a:t>
                      </a:r>
                      <a:r>
                        <a:rPr lang="en-IN" sz="1500" dirty="0">
                          <a:effectLst/>
                        </a:rPr>
                        <a:t> </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less than 1</a:t>
                      </a:r>
                      <a:endParaRPr lang="en-US" sz="1500" dirty="0">
                        <a:effectLst/>
                      </a:endParaRPr>
                    </a:p>
                    <a:p>
                      <a:pPr algn="l">
                        <a:lnSpc>
                          <a:spcPct val="100000"/>
                        </a:lnSpc>
                        <a:spcAft>
                          <a:spcPts val="0"/>
                        </a:spcAft>
                      </a:pPr>
                      <a:r>
                        <a:rPr lang="en-IN" sz="1500" dirty="0">
                          <a:effectLst/>
                        </a:rPr>
                        <a:t>kilobit per</a:t>
                      </a:r>
                      <a:endParaRPr lang="en-US" sz="1500" dirty="0">
                        <a:effectLst/>
                      </a:endParaRPr>
                    </a:p>
                    <a:p>
                      <a:pPr algn="l">
                        <a:lnSpc>
                          <a:spcPct val="100000"/>
                        </a:lnSpc>
                        <a:spcAft>
                          <a:spcPts val="0"/>
                        </a:spcAft>
                      </a:pPr>
                      <a:r>
                        <a:rPr lang="en-IN" sz="1500" dirty="0">
                          <a:effectLst/>
                        </a:rPr>
                        <a:t>second (kbit/s</a:t>
                      </a:r>
                      <a:r>
                        <a:rPr lang="en-IN" sz="1500" dirty="0" smtClean="0">
                          <a:effectLst/>
                        </a:rPr>
                        <a:t>)</a:t>
                      </a:r>
                      <a:r>
                        <a:rPr lang="en-IN" sz="1500" dirty="0">
                          <a:effectLst/>
                        </a:rPr>
                        <a:t> </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Approximately</a:t>
                      </a:r>
                      <a:endParaRPr lang="en-US" sz="1500" dirty="0">
                        <a:effectLst/>
                      </a:endParaRPr>
                    </a:p>
                    <a:p>
                      <a:pPr algn="l">
                        <a:lnSpc>
                          <a:spcPct val="100000"/>
                        </a:lnSpc>
                        <a:spcAft>
                          <a:spcPts val="0"/>
                        </a:spcAft>
                      </a:pPr>
                      <a:r>
                        <a:rPr lang="en-IN" sz="1500" dirty="0">
                          <a:effectLst/>
                        </a:rPr>
                        <a:t>25 </a:t>
                      </a:r>
                      <a:r>
                        <a:rPr lang="en-IN" sz="1500" dirty="0" smtClean="0">
                          <a:effectLst/>
                        </a:rPr>
                        <a:t>kbit/s</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433–956 = 30 kbit/s</a:t>
                      </a:r>
                      <a:endParaRPr lang="en-US" sz="1500" dirty="0">
                        <a:effectLst/>
                      </a:endParaRPr>
                    </a:p>
                    <a:p>
                      <a:pPr algn="l">
                        <a:lnSpc>
                          <a:spcPct val="100000"/>
                        </a:lnSpc>
                        <a:spcAft>
                          <a:spcPts val="0"/>
                        </a:spcAft>
                      </a:pPr>
                      <a:r>
                        <a:rPr lang="en-IN" sz="1500" dirty="0">
                          <a:effectLst/>
                        </a:rPr>
                        <a:t>2.45 =100 </a:t>
                      </a:r>
                      <a:r>
                        <a:rPr lang="en-IN" sz="1500" dirty="0" smtClean="0">
                          <a:effectLst/>
                        </a:rPr>
                        <a:t>kbit/s</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Up to 100</a:t>
                      </a:r>
                      <a:endParaRPr lang="en-US" sz="1500" dirty="0">
                        <a:effectLst/>
                      </a:endParaRPr>
                    </a:p>
                    <a:p>
                      <a:pPr algn="l">
                        <a:lnSpc>
                          <a:spcPct val="100000"/>
                        </a:lnSpc>
                        <a:spcAft>
                          <a:spcPts val="0"/>
                        </a:spcAft>
                      </a:pPr>
                      <a:r>
                        <a:rPr lang="en-IN" sz="1500" dirty="0">
                          <a:effectLst/>
                        </a:rPr>
                        <a:t>kbit/s</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r>
              <a:tr h="1600416">
                <a:tc>
                  <a:txBody>
                    <a:bodyPr/>
                    <a:lstStyle/>
                    <a:p>
                      <a:pPr algn="l">
                        <a:lnSpc>
                          <a:spcPct val="100000"/>
                        </a:lnSpc>
                        <a:spcAft>
                          <a:spcPts val="0"/>
                        </a:spcAft>
                      </a:pPr>
                      <a:r>
                        <a:rPr lang="en-IN" sz="1500" dirty="0" smtClean="0">
                          <a:effectLst/>
                        </a:rPr>
                        <a:t>Characteristics</a:t>
                      </a:r>
                      <a:r>
                        <a:rPr lang="en-IN" sz="1500" dirty="0">
                          <a:effectLst/>
                        </a:rPr>
                        <a:t> </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Short-range,</a:t>
                      </a:r>
                      <a:endParaRPr lang="en-US" sz="1500" dirty="0">
                        <a:effectLst/>
                      </a:endParaRPr>
                    </a:p>
                    <a:p>
                      <a:pPr algn="l">
                        <a:lnSpc>
                          <a:spcPct val="100000"/>
                        </a:lnSpc>
                        <a:spcAft>
                          <a:spcPts val="0"/>
                        </a:spcAft>
                      </a:pPr>
                      <a:r>
                        <a:rPr lang="en-IN" sz="1500" dirty="0">
                          <a:effectLst/>
                        </a:rPr>
                        <a:t>low data</a:t>
                      </a:r>
                      <a:endParaRPr lang="en-US" sz="1500" dirty="0">
                        <a:effectLst/>
                      </a:endParaRPr>
                    </a:p>
                    <a:p>
                      <a:pPr algn="l">
                        <a:lnSpc>
                          <a:spcPct val="100000"/>
                        </a:lnSpc>
                        <a:spcAft>
                          <a:spcPts val="0"/>
                        </a:spcAft>
                      </a:pPr>
                      <a:r>
                        <a:rPr lang="en-IN" sz="1500" dirty="0">
                          <a:effectLst/>
                        </a:rPr>
                        <a:t>transfer rate,</a:t>
                      </a:r>
                      <a:endParaRPr lang="en-US" sz="1500" dirty="0">
                        <a:effectLst/>
                      </a:endParaRPr>
                    </a:p>
                    <a:p>
                      <a:pPr algn="l">
                        <a:lnSpc>
                          <a:spcPct val="100000"/>
                        </a:lnSpc>
                        <a:spcAft>
                          <a:spcPts val="0"/>
                        </a:spcAft>
                      </a:pPr>
                      <a:r>
                        <a:rPr lang="en-IN" sz="1500" dirty="0">
                          <a:effectLst/>
                        </a:rPr>
                        <a:t>penetrates</a:t>
                      </a:r>
                      <a:endParaRPr lang="en-US" sz="1500" dirty="0">
                        <a:effectLst/>
                      </a:endParaRPr>
                    </a:p>
                    <a:p>
                      <a:pPr algn="l">
                        <a:lnSpc>
                          <a:spcPct val="100000"/>
                        </a:lnSpc>
                        <a:spcAft>
                          <a:spcPts val="0"/>
                        </a:spcAft>
                      </a:pPr>
                      <a:r>
                        <a:rPr lang="en-IN" sz="1500" dirty="0">
                          <a:effectLst/>
                        </a:rPr>
                        <a:t>water but not</a:t>
                      </a:r>
                      <a:endParaRPr lang="en-US" sz="1500" dirty="0">
                        <a:effectLst/>
                      </a:endParaRPr>
                    </a:p>
                    <a:p>
                      <a:pPr algn="l">
                        <a:lnSpc>
                          <a:spcPct val="100000"/>
                        </a:lnSpc>
                        <a:spcAft>
                          <a:spcPts val="0"/>
                        </a:spcAft>
                      </a:pPr>
                      <a:r>
                        <a:rPr lang="en-IN" sz="1500" dirty="0" smtClean="0">
                          <a:effectLst/>
                        </a:rPr>
                        <a:t>metal</a:t>
                      </a:r>
                      <a:endParaRPr lang="en-US" sz="1500" dirty="0">
                        <a:effectLst/>
                      </a:endParaRPr>
                    </a:p>
                    <a:p>
                      <a:pPr algn="l">
                        <a:lnSpc>
                          <a:spcPct val="100000"/>
                        </a:lnSpc>
                        <a:spcAft>
                          <a:spcPts val="0"/>
                        </a:spcAft>
                      </a:pPr>
                      <a:r>
                        <a:rPr lang="en-IN" sz="1500" dirty="0">
                          <a:effectLst/>
                        </a:rPr>
                        <a:t> </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Higher ranges,</a:t>
                      </a:r>
                      <a:endParaRPr lang="en-US" sz="1500" dirty="0">
                        <a:effectLst/>
                      </a:endParaRPr>
                    </a:p>
                    <a:p>
                      <a:pPr algn="l">
                        <a:lnSpc>
                          <a:spcPct val="100000"/>
                        </a:lnSpc>
                        <a:spcAft>
                          <a:spcPts val="0"/>
                        </a:spcAft>
                      </a:pPr>
                      <a:r>
                        <a:rPr lang="en-IN" sz="1500" dirty="0">
                          <a:effectLst/>
                        </a:rPr>
                        <a:t>reasonable data</a:t>
                      </a:r>
                      <a:endParaRPr lang="en-US" sz="1500" dirty="0">
                        <a:effectLst/>
                      </a:endParaRPr>
                    </a:p>
                    <a:p>
                      <a:pPr algn="l">
                        <a:lnSpc>
                          <a:spcPct val="100000"/>
                        </a:lnSpc>
                        <a:spcAft>
                          <a:spcPts val="0"/>
                        </a:spcAft>
                      </a:pPr>
                      <a:r>
                        <a:rPr lang="en-IN" sz="1500" dirty="0">
                          <a:effectLst/>
                        </a:rPr>
                        <a:t>rate (similar to</a:t>
                      </a:r>
                      <a:endParaRPr lang="en-US" sz="1500" dirty="0">
                        <a:effectLst/>
                      </a:endParaRPr>
                    </a:p>
                    <a:p>
                      <a:pPr algn="l">
                        <a:lnSpc>
                          <a:spcPct val="100000"/>
                        </a:lnSpc>
                        <a:spcAft>
                          <a:spcPts val="0"/>
                        </a:spcAft>
                      </a:pPr>
                      <a:r>
                        <a:rPr lang="en-IN" sz="1500" dirty="0">
                          <a:effectLst/>
                        </a:rPr>
                        <a:t>GSM phone),</a:t>
                      </a:r>
                      <a:endParaRPr lang="en-US" sz="1500" dirty="0">
                        <a:effectLst/>
                      </a:endParaRPr>
                    </a:p>
                    <a:p>
                      <a:pPr algn="l">
                        <a:lnSpc>
                          <a:spcPct val="100000"/>
                        </a:lnSpc>
                        <a:spcAft>
                          <a:spcPts val="0"/>
                        </a:spcAft>
                      </a:pPr>
                      <a:r>
                        <a:rPr lang="en-IN" sz="1500" dirty="0">
                          <a:effectLst/>
                        </a:rPr>
                        <a:t>penetrates water</a:t>
                      </a:r>
                      <a:endParaRPr lang="en-US" sz="1500" dirty="0">
                        <a:effectLst/>
                      </a:endParaRPr>
                    </a:p>
                    <a:p>
                      <a:pPr algn="l">
                        <a:lnSpc>
                          <a:spcPct val="100000"/>
                        </a:lnSpc>
                        <a:spcAft>
                          <a:spcPts val="0"/>
                        </a:spcAft>
                      </a:pPr>
                      <a:r>
                        <a:rPr lang="en-IN" sz="1500" dirty="0">
                          <a:effectLst/>
                        </a:rPr>
                        <a:t>but not </a:t>
                      </a:r>
                      <a:r>
                        <a:rPr lang="en-IN" sz="1500" dirty="0" smtClean="0">
                          <a:effectLst/>
                        </a:rPr>
                        <a:t>metal</a:t>
                      </a:r>
                      <a:endParaRPr lang="en-US" sz="1500" dirty="0">
                        <a:effectLst/>
                      </a:endParaRPr>
                    </a:p>
                    <a:p>
                      <a:pPr algn="l">
                        <a:lnSpc>
                          <a:spcPct val="100000"/>
                        </a:lnSpc>
                        <a:spcAft>
                          <a:spcPts val="0"/>
                        </a:spcAft>
                      </a:pPr>
                      <a:r>
                        <a:rPr lang="en-IN" sz="1500" dirty="0">
                          <a:effectLst/>
                        </a:rPr>
                        <a:t> </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Long ranges, high</a:t>
                      </a:r>
                      <a:endParaRPr lang="en-US" sz="1500" dirty="0">
                        <a:effectLst/>
                      </a:endParaRPr>
                    </a:p>
                    <a:p>
                      <a:pPr algn="l">
                        <a:lnSpc>
                          <a:spcPct val="100000"/>
                        </a:lnSpc>
                        <a:spcAft>
                          <a:spcPts val="0"/>
                        </a:spcAft>
                      </a:pPr>
                      <a:r>
                        <a:rPr lang="en-IN" sz="1500" dirty="0">
                          <a:effectLst/>
                        </a:rPr>
                        <a:t>data transfer rate,</a:t>
                      </a:r>
                      <a:endParaRPr lang="en-US" sz="1500" dirty="0">
                        <a:effectLst/>
                      </a:endParaRPr>
                    </a:p>
                    <a:p>
                      <a:pPr algn="l">
                        <a:lnSpc>
                          <a:spcPct val="100000"/>
                        </a:lnSpc>
                        <a:spcAft>
                          <a:spcPts val="0"/>
                        </a:spcAft>
                      </a:pPr>
                      <a:r>
                        <a:rPr lang="en-IN" sz="1500" dirty="0">
                          <a:effectLst/>
                        </a:rPr>
                        <a:t>concurrent read of</a:t>
                      </a:r>
                      <a:endParaRPr lang="en-US" sz="1500" dirty="0">
                        <a:effectLst/>
                      </a:endParaRPr>
                    </a:p>
                    <a:p>
                      <a:pPr algn="l">
                        <a:lnSpc>
                          <a:spcPct val="100000"/>
                        </a:lnSpc>
                        <a:spcAft>
                          <a:spcPts val="0"/>
                        </a:spcAft>
                      </a:pPr>
                      <a:r>
                        <a:rPr lang="en-IN" sz="1500" dirty="0">
                          <a:effectLst/>
                        </a:rPr>
                        <a:t>&lt;100 items, cannot</a:t>
                      </a:r>
                      <a:endParaRPr lang="en-US" sz="1500" dirty="0">
                        <a:effectLst/>
                      </a:endParaRPr>
                    </a:p>
                    <a:p>
                      <a:pPr algn="l">
                        <a:lnSpc>
                          <a:spcPct val="100000"/>
                        </a:lnSpc>
                        <a:spcAft>
                          <a:spcPts val="0"/>
                        </a:spcAft>
                      </a:pPr>
                      <a:r>
                        <a:rPr lang="en-IN" sz="1500" dirty="0">
                          <a:effectLst/>
                        </a:rPr>
                        <a:t>penetrate water or</a:t>
                      </a:r>
                      <a:endParaRPr lang="en-US" sz="1500" dirty="0">
                        <a:effectLst/>
                      </a:endParaRPr>
                    </a:p>
                    <a:p>
                      <a:pPr algn="l">
                        <a:lnSpc>
                          <a:spcPct val="100000"/>
                        </a:lnSpc>
                        <a:spcAft>
                          <a:spcPts val="0"/>
                        </a:spcAft>
                      </a:pPr>
                      <a:r>
                        <a:rPr lang="en-IN" sz="1500" dirty="0">
                          <a:effectLst/>
                        </a:rPr>
                        <a:t>metals</a:t>
                      </a:r>
                      <a:endParaRPr lang="en-US" sz="1500" dirty="0">
                        <a:effectLst/>
                      </a:endParaRPr>
                    </a:p>
                    <a:p>
                      <a:pPr algn="l">
                        <a:lnSpc>
                          <a:spcPct val="100000"/>
                        </a:lnSpc>
                        <a:spcAft>
                          <a:spcPts val="0"/>
                        </a:spcAft>
                      </a:pPr>
                      <a:r>
                        <a:rPr lang="en-IN" sz="1500" dirty="0">
                          <a:effectLst/>
                        </a:rPr>
                        <a:t> </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Long range,</a:t>
                      </a:r>
                      <a:endParaRPr lang="en-US" sz="1500" dirty="0">
                        <a:effectLst/>
                      </a:endParaRPr>
                    </a:p>
                    <a:p>
                      <a:pPr algn="l">
                        <a:lnSpc>
                          <a:spcPct val="100000"/>
                        </a:lnSpc>
                        <a:spcAft>
                          <a:spcPts val="0"/>
                        </a:spcAft>
                      </a:pPr>
                      <a:r>
                        <a:rPr lang="en-IN" sz="1500" dirty="0">
                          <a:effectLst/>
                        </a:rPr>
                        <a:t>high data</a:t>
                      </a:r>
                      <a:endParaRPr lang="en-US" sz="1500" dirty="0">
                        <a:effectLst/>
                      </a:endParaRPr>
                    </a:p>
                    <a:p>
                      <a:pPr algn="l">
                        <a:lnSpc>
                          <a:spcPct val="100000"/>
                        </a:lnSpc>
                        <a:spcAft>
                          <a:spcPts val="0"/>
                        </a:spcAft>
                      </a:pPr>
                      <a:r>
                        <a:rPr lang="en-IN" sz="1500" dirty="0">
                          <a:effectLst/>
                        </a:rPr>
                        <a:t>transfer rate,</a:t>
                      </a:r>
                      <a:endParaRPr lang="en-US" sz="1500" dirty="0">
                        <a:effectLst/>
                      </a:endParaRPr>
                    </a:p>
                    <a:p>
                      <a:pPr algn="l">
                        <a:lnSpc>
                          <a:spcPct val="100000"/>
                        </a:lnSpc>
                        <a:spcAft>
                          <a:spcPts val="0"/>
                        </a:spcAft>
                      </a:pPr>
                      <a:r>
                        <a:rPr lang="en-IN" sz="1500" dirty="0">
                          <a:effectLst/>
                        </a:rPr>
                        <a:t>cannot</a:t>
                      </a:r>
                      <a:endParaRPr lang="en-US" sz="1500" dirty="0">
                        <a:effectLst/>
                      </a:endParaRPr>
                    </a:p>
                    <a:p>
                      <a:pPr algn="l">
                        <a:lnSpc>
                          <a:spcPct val="100000"/>
                        </a:lnSpc>
                        <a:spcAft>
                          <a:spcPts val="0"/>
                        </a:spcAft>
                      </a:pPr>
                      <a:r>
                        <a:rPr lang="en-IN" sz="1500" dirty="0">
                          <a:effectLst/>
                        </a:rPr>
                        <a:t>penetrate</a:t>
                      </a:r>
                      <a:endParaRPr lang="en-US" sz="1500" dirty="0">
                        <a:effectLst/>
                      </a:endParaRPr>
                    </a:p>
                    <a:p>
                      <a:pPr algn="l">
                        <a:lnSpc>
                          <a:spcPct val="100000"/>
                        </a:lnSpc>
                        <a:spcAft>
                          <a:spcPts val="0"/>
                        </a:spcAft>
                      </a:pPr>
                      <a:r>
                        <a:rPr lang="en-IN" sz="1500" dirty="0">
                          <a:effectLst/>
                        </a:rPr>
                        <a:t>water or</a:t>
                      </a:r>
                      <a:endParaRPr lang="en-US" sz="1500" dirty="0">
                        <a:effectLst/>
                      </a:endParaRPr>
                    </a:p>
                    <a:p>
                      <a:pPr algn="l">
                        <a:lnSpc>
                          <a:spcPct val="100000"/>
                        </a:lnSpc>
                        <a:spcAft>
                          <a:spcPts val="0"/>
                        </a:spcAft>
                      </a:pPr>
                      <a:r>
                        <a:rPr lang="en-IN" sz="1500" dirty="0">
                          <a:effectLst/>
                        </a:rPr>
                        <a:t>metal</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r>
              <a:tr h="914523">
                <a:tc>
                  <a:txBody>
                    <a:bodyPr/>
                    <a:lstStyle/>
                    <a:p>
                      <a:pPr algn="l">
                        <a:lnSpc>
                          <a:spcPct val="100000"/>
                        </a:lnSpc>
                        <a:spcAft>
                          <a:spcPts val="0"/>
                        </a:spcAft>
                      </a:pPr>
                      <a:r>
                        <a:rPr lang="en-IN" sz="1500" dirty="0">
                          <a:effectLst/>
                        </a:rPr>
                        <a:t>Typical </a:t>
                      </a:r>
                      <a:r>
                        <a:rPr lang="en-IN" sz="1500" dirty="0" smtClean="0">
                          <a:effectLst/>
                        </a:rPr>
                        <a:t>use</a:t>
                      </a:r>
                      <a:r>
                        <a:rPr lang="en-IN" sz="1500" dirty="0">
                          <a:effectLst/>
                        </a:rPr>
                        <a:t> </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Animal ID</a:t>
                      </a:r>
                      <a:endParaRPr lang="en-US" sz="1500" dirty="0">
                        <a:effectLst/>
                      </a:endParaRPr>
                    </a:p>
                    <a:p>
                      <a:pPr algn="l">
                        <a:lnSpc>
                          <a:spcPct val="100000"/>
                        </a:lnSpc>
                        <a:spcAft>
                          <a:spcPts val="0"/>
                        </a:spcAft>
                      </a:pPr>
                      <a:r>
                        <a:rPr lang="en-IN" sz="1500" dirty="0">
                          <a:effectLst/>
                        </a:rPr>
                        <a:t>Car</a:t>
                      </a:r>
                      <a:endParaRPr lang="en-US" sz="1500" dirty="0">
                        <a:effectLst/>
                      </a:endParaRPr>
                    </a:p>
                    <a:p>
                      <a:pPr algn="l">
                        <a:lnSpc>
                          <a:spcPct val="100000"/>
                        </a:lnSpc>
                        <a:spcAft>
                          <a:spcPts val="0"/>
                        </a:spcAft>
                      </a:pPr>
                      <a:r>
                        <a:rPr lang="en-IN" sz="1500" dirty="0">
                          <a:effectLst/>
                        </a:rPr>
                        <a:t>immobiliser</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Smart Labels</a:t>
                      </a:r>
                      <a:endParaRPr lang="en-US" sz="1500" dirty="0">
                        <a:effectLst/>
                      </a:endParaRPr>
                    </a:p>
                    <a:p>
                      <a:pPr algn="l">
                        <a:lnSpc>
                          <a:spcPct val="100000"/>
                        </a:lnSpc>
                        <a:spcAft>
                          <a:spcPts val="0"/>
                        </a:spcAft>
                      </a:pPr>
                      <a:r>
                        <a:rPr lang="en-IN" sz="1500" dirty="0">
                          <a:effectLst/>
                        </a:rPr>
                        <a:t>Contact-less</a:t>
                      </a:r>
                      <a:endParaRPr lang="en-US" sz="1500" dirty="0">
                        <a:effectLst/>
                      </a:endParaRPr>
                    </a:p>
                    <a:p>
                      <a:pPr algn="l">
                        <a:lnSpc>
                          <a:spcPct val="100000"/>
                        </a:lnSpc>
                        <a:spcAft>
                          <a:spcPts val="0"/>
                        </a:spcAft>
                      </a:pPr>
                      <a:r>
                        <a:rPr lang="en-IN" sz="1500" dirty="0">
                          <a:effectLst/>
                        </a:rPr>
                        <a:t>travel cards</a:t>
                      </a:r>
                      <a:endParaRPr lang="en-US" sz="1500" dirty="0">
                        <a:effectLst/>
                      </a:endParaRPr>
                    </a:p>
                    <a:p>
                      <a:pPr algn="l">
                        <a:lnSpc>
                          <a:spcPct val="100000"/>
                        </a:lnSpc>
                        <a:spcAft>
                          <a:spcPts val="0"/>
                        </a:spcAft>
                      </a:pPr>
                      <a:r>
                        <a:rPr lang="en-IN" sz="1500" dirty="0">
                          <a:effectLst/>
                        </a:rPr>
                        <a:t>Access </a:t>
                      </a:r>
                      <a:r>
                        <a:rPr lang="en-IN" sz="1500" dirty="0" smtClean="0">
                          <a:effectLst/>
                        </a:rPr>
                        <a:t>&amp; Security</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Specialist animal</a:t>
                      </a:r>
                      <a:endParaRPr lang="en-US" sz="1500" dirty="0">
                        <a:effectLst/>
                      </a:endParaRPr>
                    </a:p>
                    <a:p>
                      <a:pPr algn="l">
                        <a:lnSpc>
                          <a:spcPct val="100000"/>
                        </a:lnSpc>
                        <a:spcAft>
                          <a:spcPts val="0"/>
                        </a:spcAft>
                      </a:pPr>
                      <a:r>
                        <a:rPr lang="en-IN" sz="1500" dirty="0">
                          <a:effectLst/>
                        </a:rPr>
                        <a:t>tracking</a:t>
                      </a:r>
                      <a:endParaRPr lang="en-US" sz="1500" dirty="0">
                        <a:effectLst/>
                      </a:endParaRPr>
                    </a:p>
                    <a:p>
                      <a:pPr algn="l">
                        <a:lnSpc>
                          <a:spcPct val="100000"/>
                        </a:lnSpc>
                        <a:spcAft>
                          <a:spcPts val="0"/>
                        </a:spcAft>
                      </a:pPr>
                      <a:r>
                        <a:rPr lang="en-IN" sz="1500" dirty="0">
                          <a:effectLst/>
                        </a:rPr>
                        <a:t>Logistics</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c>
                  <a:txBody>
                    <a:bodyPr/>
                    <a:lstStyle/>
                    <a:p>
                      <a:pPr algn="l">
                        <a:lnSpc>
                          <a:spcPct val="100000"/>
                        </a:lnSpc>
                        <a:spcAft>
                          <a:spcPts val="0"/>
                        </a:spcAft>
                      </a:pPr>
                      <a:r>
                        <a:rPr lang="en-IN" sz="1500" dirty="0">
                          <a:effectLst/>
                        </a:rPr>
                        <a:t>Moving</a:t>
                      </a:r>
                      <a:endParaRPr lang="en-US" sz="1500" dirty="0">
                        <a:effectLst/>
                      </a:endParaRPr>
                    </a:p>
                    <a:p>
                      <a:pPr algn="l">
                        <a:lnSpc>
                          <a:spcPct val="100000"/>
                        </a:lnSpc>
                        <a:spcAft>
                          <a:spcPts val="0"/>
                        </a:spcAft>
                      </a:pPr>
                      <a:r>
                        <a:rPr lang="en-IN" sz="1500" dirty="0">
                          <a:effectLst/>
                        </a:rPr>
                        <a:t>vehicle toll</a:t>
                      </a:r>
                      <a:endParaRPr lang="en-US" sz="1500" dirty="0">
                        <a:effectLst/>
                        <a:latin typeface="Calibri" panose="020F0502020204030204" pitchFamily="34" charset="0"/>
                        <a:ea typeface="Calibri" panose="020F0502020204030204" pitchFamily="34" charset="0"/>
                        <a:cs typeface="Mangal" panose="02040503050203030202" pitchFamily="18" charset="0"/>
                      </a:endParaRPr>
                    </a:p>
                  </a:txBody>
                  <a:tcPr marL="38516" marR="38516" marT="0" marB="0"/>
                </a:tc>
              </a:tr>
            </a:tbl>
          </a:graphicData>
        </a:graphic>
      </p:graphicFrame>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idx="1"/>
          </p:nvPr>
        </p:nvSpPr>
        <p:spPr>
          <a:xfrm>
            <a:off x="228600" y="304800"/>
            <a:ext cx="8382000" cy="6324600"/>
          </a:xfrm>
        </p:spPr>
        <p:txBody>
          <a:bodyPr rtlCol="0">
            <a:normAutofit/>
          </a:bodyPr>
          <a:lstStyle/>
          <a:p>
            <a:pPr indent="-182880" algn="ctr" defTabSz="912813" eaLnBrk="1" fontAlgn="auto" hangingPunct="1">
              <a:spcAft>
                <a:spcPts val="0"/>
              </a:spcAft>
              <a:buClr>
                <a:schemeClr val="accent6">
                  <a:lumMod val="75000"/>
                </a:schemeClr>
              </a:buClr>
              <a:buFontTx/>
              <a:buNone/>
              <a:defRPr/>
            </a:pPr>
            <a:r>
              <a:rPr lang="en-US" sz="2800" b="1" dirty="0" smtClean="0">
                <a:solidFill>
                  <a:srgbClr val="C00000"/>
                </a:solidFill>
                <a:latin typeface="Verdana" pitchFamily="34" charset="0"/>
                <a:ea typeface="Verdana" pitchFamily="34" charset="0"/>
                <a:cs typeface="Verdana" pitchFamily="34" charset="0"/>
              </a:rPr>
              <a:t>RFID reader (or interrogator)</a:t>
            </a:r>
          </a:p>
          <a:p>
            <a:pPr indent="-182880" algn="just" defTabSz="912813" eaLnBrk="1" fontAlgn="auto" hangingPunct="1">
              <a:spcAft>
                <a:spcPts val="0"/>
              </a:spcAft>
              <a:buClr>
                <a:srgbClr val="862110"/>
              </a:buClr>
              <a:buFont typeface="Wingdings" pitchFamily="2" charset="2"/>
              <a:buChar char="Ø"/>
              <a:defRPr/>
            </a:pPr>
            <a:endParaRPr lang="en-US" sz="1700" b="1" dirty="0" smtClean="0">
              <a:solidFill>
                <a:srgbClr val="000066"/>
              </a:solidFill>
              <a:latin typeface="Verdana" pitchFamily="34" charset="0"/>
            </a:endParaRPr>
          </a:p>
          <a:p>
            <a:pPr marL="236538" indent="-14288" algn="just" defTabSz="912813" eaLnBrk="1" fontAlgn="auto" hangingPunct="1">
              <a:lnSpc>
                <a:spcPct val="80000"/>
              </a:lnSpc>
              <a:spcAft>
                <a:spcPts val="0"/>
              </a:spcAft>
              <a:buClr>
                <a:schemeClr val="accent6">
                  <a:lumMod val="75000"/>
                </a:schemeClr>
              </a:buClr>
              <a:buFontTx/>
              <a:buNone/>
              <a:defRPr/>
            </a:pPr>
            <a:r>
              <a:rPr lang="en-US" sz="1800" b="1" dirty="0" smtClean="0">
                <a:solidFill>
                  <a:srgbClr val="000066"/>
                </a:solidFill>
                <a:latin typeface="Verdana" pitchFamily="34" charset="0"/>
              </a:rPr>
              <a:t>RFID reader consists of a transmitter, receiver, antenna and a decoder. It communicates with RFID tags, identify them and receive data stored in the tag</a:t>
            </a:r>
          </a:p>
          <a:p>
            <a:pPr indent="-182880" algn="just" defTabSz="912813" eaLnBrk="1" fontAlgn="auto" hangingPunct="1">
              <a:lnSpc>
                <a:spcPct val="80000"/>
              </a:lnSpc>
              <a:spcAft>
                <a:spcPts val="0"/>
              </a:spcAft>
              <a:buClr>
                <a:schemeClr val="accent6">
                  <a:lumMod val="75000"/>
                </a:schemeClr>
              </a:buClr>
              <a:buFontTx/>
              <a:buNone/>
              <a:defRPr/>
            </a:pPr>
            <a:endParaRPr lang="en-US" sz="1800" dirty="0" smtClean="0">
              <a:solidFill>
                <a:srgbClr val="000099"/>
              </a:solidFill>
              <a:latin typeface="Times New Roman" pitchFamily="18"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1800" dirty="0" smtClean="0">
              <a:solidFill>
                <a:srgbClr val="000099"/>
              </a:solidFill>
              <a:latin typeface="Times New Roman" pitchFamily="18"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1800" dirty="0" smtClean="0">
              <a:solidFill>
                <a:srgbClr val="000099"/>
              </a:solidFill>
              <a:latin typeface="Times New Roman" pitchFamily="18" charset="0"/>
            </a:endParaRPr>
          </a:p>
          <a:p>
            <a:pPr indent="-182880" algn="just" defTabSz="912813" eaLnBrk="1" fontAlgn="auto" hangingPunct="1">
              <a:lnSpc>
                <a:spcPct val="80000"/>
              </a:lnSpc>
              <a:spcAft>
                <a:spcPts val="0"/>
              </a:spcAft>
              <a:buClr>
                <a:schemeClr val="accent6">
                  <a:lumMod val="75000"/>
                </a:schemeClr>
              </a:buClr>
              <a:buFontTx/>
              <a:buNone/>
              <a:defRPr/>
            </a:pPr>
            <a:endParaRPr lang="en-US" sz="900" dirty="0" smtClean="0">
              <a:solidFill>
                <a:schemeClr val="tx1">
                  <a:lumMod val="75000"/>
                  <a:lumOff val="25000"/>
                </a:schemeClr>
              </a:solidFill>
            </a:endParaRPr>
          </a:p>
        </p:txBody>
      </p:sp>
      <p:pic>
        <p:nvPicPr>
          <p:cNvPr id="51203" name="Picture 2" descr="clip_image002"/>
          <p:cNvPicPr>
            <a:picLocks noChangeAspect="1" noChangeArrowheads="1"/>
          </p:cNvPicPr>
          <p:nvPr/>
        </p:nvPicPr>
        <p:blipFill>
          <a:blip r:embed="rId3" cstate="print"/>
          <a:srcRect/>
          <a:stretch>
            <a:fillRect/>
          </a:stretch>
        </p:blipFill>
        <p:spPr bwMode="auto">
          <a:xfrm>
            <a:off x="1524000" y="2438400"/>
            <a:ext cx="6553200" cy="2043113"/>
          </a:xfrm>
          <a:prstGeom prst="rect">
            <a:avLst/>
          </a:prstGeom>
          <a:noFill/>
          <a:ln w="9525">
            <a:noFill/>
            <a:miter lim="800000"/>
            <a:headEnd/>
            <a:tailEnd/>
          </a:ln>
        </p:spPr>
      </p:pic>
      <p:pic>
        <p:nvPicPr>
          <p:cNvPr id="51204" name="Picture 4"/>
          <p:cNvPicPr>
            <a:picLocks noChangeAspect="1" noChangeArrowheads="1"/>
          </p:cNvPicPr>
          <p:nvPr/>
        </p:nvPicPr>
        <p:blipFill>
          <a:blip r:embed="rId4" cstate="print"/>
          <a:srcRect l="6000" t="30952" r="6000" b="5182"/>
          <a:stretch>
            <a:fillRect/>
          </a:stretch>
        </p:blipFill>
        <p:spPr bwMode="auto">
          <a:xfrm>
            <a:off x="1295400" y="4572000"/>
            <a:ext cx="2646363" cy="2286000"/>
          </a:xfrm>
          <a:prstGeom prst="rect">
            <a:avLst/>
          </a:prstGeom>
          <a:noFill/>
          <a:ln w="9525">
            <a:noFill/>
            <a:miter lim="800000"/>
            <a:headEnd/>
            <a:tailEnd/>
          </a:ln>
        </p:spPr>
      </p:pic>
      <p:pic>
        <p:nvPicPr>
          <p:cNvPr id="51205" name="Picture 6"/>
          <p:cNvPicPr>
            <a:picLocks noChangeAspect="1" noChangeArrowheads="1"/>
          </p:cNvPicPr>
          <p:nvPr/>
        </p:nvPicPr>
        <p:blipFill>
          <a:blip r:embed="rId5" cstate="print"/>
          <a:srcRect/>
          <a:stretch>
            <a:fillRect/>
          </a:stretch>
        </p:blipFill>
        <p:spPr bwMode="auto">
          <a:xfrm>
            <a:off x="4800600" y="4953000"/>
            <a:ext cx="3352800" cy="1905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759</TotalTime>
  <Words>2707</Words>
  <Application>Microsoft Office PowerPoint</Application>
  <PresentationFormat>On-screen Show (4:3)</PresentationFormat>
  <Paragraphs>1003</Paragraphs>
  <Slides>70</Slides>
  <Notes>32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81" baseType="lpstr">
      <vt:lpstr>Arial</vt:lpstr>
      <vt:lpstr>Calibri</vt:lpstr>
      <vt:lpstr>Mangal</vt:lpstr>
      <vt:lpstr>Symbol</vt:lpstr>
      <vt:lpstr>Tahoma</vt:lpstr>
      <vt:lpstr>Times New Roman</vt:lpstr>
      <vt:lpstr>Verdana</vt:lpstr>
      <vt:lpstr>Wingdings</vt:lpstr>
      <vt:lpstr>Wingdings 2</vt:lpstr>
      <vt:lpstr>Office Theme</vt:lpstr>
      <vt:lpstr>Bitmap Image</vt:lpstr>
      <vt:lpstr> </vt:lpstr>
      <vt:lpstr>PowerPoint Presentation</vt:lpstr>
      <vt:lpstr>PowerPoint Presentation</vt:lpstr>
      <vt:lpstr>RFID@IIT Delhi Central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Integrated Self Issue/Return </vt:lpstr>
      <vt:lpstr>Integrated Self Issue/Return (MiFare based)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Integrated video surveillance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Statement of the Problem</vt:lpstr>
      <vt:lpstr>Scope</vt:lpstr>
      <vt:lpstr>Objectives</vt:lpstr>
      <vt:lpstr>Methodology and Limitations</vt:lpstr>
      <vt:lpstr>Data Analysis &amp; Interpretation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Findings…</vt:lpstr>
      <vt:lpstr>Findings…</vt:lpstr>
      <vt:lpstr>Suggestions </vt:lpstr>
      <vt:lpstr>Conclusion…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Survey of Use and Impact of RFID: A case study of IIT Delhi</dc:title>
  <dc:creator>Windows User</dc:creator>
  <cp:lastModifiedBy>Dr.Nabi Hasan</cp:lastModifiedBy>
  <cp:revision>48</cp:revision>
  <dcterms:created xsi:type="dcterms:W3CDTF">2017-05-02T04:59:26Z</dcterms:created>
  <dcterms:modified xsi:type="dcterms:W3CDTF">2017-05-03T14:35:44Z</dcterms:modified>
</cp:coreProperties>
</file>