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2" r:id="rId2"/>
    <p:sldId id="348" r:id="rId3"/>
    <p:sldId id="349" r:id="rId4"/>
    <p:sldId id="350" r:id="rId5"/>
    <p:sldId id="345" r:id="rId6"/>
    <p:sldId id="346" r:id="rId7"/>
    <p:sldId id="347" r:id="rId8"/>
    <p:sldId id="338" r:id="rId9"/>
    <p:sldId id="332" r:id="rId10"/>
    <p:sldId id="263" r:id="rId11"/>
    <p:sldId id="336" r:id="rId12"/>
    <p:sldId id="339" r:id="rId13"/>
    <p:sldId id="340" r:id="rId14"/>
    <p:sldId id="341" r:id="rId15"/>
    <p:sldId id="342" r:id="rId16"/>
    <p:sldId id="343" r:id="rId17"/>
    <p:sldId id="352" r:id="rId18"/>
    <p:sldId id="353" r:id="rId19"/>
    <p:sldId id="354" r:id="rId20"/>
    <p:sldId id="355" r:id="rId21"/>
    <p:sldId id="357" r:id="rId22"/>
    <p:sldId id="356" r:id="rId23"/>
    <p:sldId id="34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4D4D4D"/>
    <a:srgbClr val="777777"/>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94660"/>
  </p:normalViewPr>
  <p:slideViewPr>
    <p:cSldViewPr>
      <p:cViewPr>
        <p:scale>
          <a:sx n="75" d="100"/>
          <a:sy n="75" d="100"/>
        </p:scale>
        <p:origin x="-133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3839DB-9F51-471F-A74B-490B8A1979FC}" type="datetimeFigureOut">
              <a:rPr lang="en-US" smtClean="0"/>
              <a:pPr/>
              <a:t>10/23/2017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43F8DC-ECFB-453F-96B5-120425738DBD}" type="slidenum">
              <a:rPr lang="en-US" smtClean="0"/>
              <a:pPr/>
              <a:t>‹#›</a:t>
            </a:fld>
            <a:endParaRPr lang="en-US"/>
          </a:p>
        </p:txBody>
      </p:sp>
    </p:spTree>
    <p:extLst>
      <p:ext uri="{BB962C8B-B14F-4D97-AF65-F5344CB8AC3E}">
        <p14:creationId xmlns:p14="http://schemas.microsoft.com/office/powerpoint/2010/main" val="4228417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43F8DC-ECFB-453F-96B5-120425738DBD}" type="slidenum">
              <a:rPr lang="en-US" smtClean="0"/>
              <a:pPr/>
              <a:t>1</a:t>
            </a:fld>
            <a:endParaRPr lang="en-US"/>
          </a:p>
        </p:txBody>
      </p:sp>
    </p:spTree>
    <p:extLst>
      <p:ext uri="{BB962C8B-B14F-4D97-AF65-F5344CB8AC3E}">
        <p14:creationId xmlns:p14="http://schemas.microsoft.com/office/powerpoint/2010/main" val="209524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667000"/>
            <a:ext cx="7772400" cy="685800"/>
          </a:xfrm>
        </p:spPr>
        <p:txBody>
          <a:bodyPr/>
          <a:lstStyle>
            <a:lvl1pPr>
              <a:defRPr>
                <a:solidFill>
                  <a:srgbClr val="336699"/>
                </a:solidFill>
              </a:defRPr>
            </a:lvl1pPr>
          </a:lstStyle>
          <a:p>
            <a:r>
              <a:rPr lang="en-US" smtClean="0"/>
              <a:t>Click to edit Master title style</a:t>
            </a:r>
            <a:endParaRPr lang="en-US"/>
          </a:p>
        </p:txBody>
      </p:sp>
      <p:sp>
        <p:nvSpPr>
          <p:cNvPr id="8195" name="Rectangle 3"/>
          <p:cNvSpPr>
            <a:spLocks noGrp="1" noChangeArrowheads="1"/>
          </p:cNvSpPr>
          <p:nvPr>
            <p:ph type="subTitle" idx="1"/>
          </p:nvPr>
        </p:nvSpPr>
        <p:spPr>
          <a:xfrm>
            <a:off x="685800" y="3276600"/>
            <a:ext cx="6096000" cy="533400"/>
          </a:xfrm>
        </p:spPr>
        <p:txBody>
          <a:bodyPr/>
          <a:lstStyle>
            <a:lvl1pPr marL="0" indent="0">
              <a:buFontTx/>
              <a:buNone/>
              <a:defRPr sz="1800" b="1">
                <a:solidFill>
                  <a:srgbClr val="FF6600"/>
                </a:solidFill>
              </a:defRPr>
            </a:lvl1pPr>
          </a:lstStyle>
          <a:p>
            <a:r>
              <a:rPr lang="en-US" smtClean="0"/>
              <a:t>Click to edit Master subtitle style</a:t>
            </a:r>
            <a:endParaRPr lang="en-US"/>
          </a:p>
        </p:txBody>
      </p:sp>
      <p:sp>
        <p:nvSpPr>
          <p:cNvPr id="8196" name="Rectangle 4"/>
          <p:cNvSpPr>
            <a:spLocks noGrp="1" noChangeArrowheads="1"/>
          </p:cNvSpPr>
          <p:nvPr>
            <p:ph type="dt" sz="half" idx="2"/>
          </p:nvPr>
        </p:nvSpPr>
        <p:spPr/>
        <p:txBody>
          <a:bodyPr/>
          <a:lstStyle>
            <a:lvl1pPr>
              <a:defRPr/>
            </a:lvl1pPr>
          </a:lstStyle>
          <a:p>
            <a:endParaRPr lang="en-US"/>
          </a:p>
        </p:txBody>
      </p:sp>
      <p:sp>
        <p:nvSpPr>
          <p:cNvPr id="8197" name="Rectangle 5"/>
          <p:cNvSpPr>
            <a:spLocks noGrp="1" noChangeArrowheads="1"/>
          </p:cNvSpPr>
          <p:nvPr>
            <p:ph type="ftr" sz="quarter" idx="3"/>
          </p:nvPr>
        </p:nvSpPr>
        <p:spPr/>
        <p:txBody>
          <a:bodyPr/>
          <a:lstStyle>
            <a:lvl1pPr>
              <a:defRPr/>
            </a:lvl1pPr>
          </a:lstStyle>
          <a:p>
            <a:endParaRPr lang="en-US"/>
          </a:p>
        </p:txBody>
      </p:sp>
      <p:sp>
        <p:nvSpPr>
          <p:cNvPr id="8198" name="Rectangle 6"/>
          <p:cNvSpPr>
            <a:spLocks noGrp="1" noChangeArrowheads="1"/>
          </p:cNvSpPr>
          <p:nvPr>
            <p:ph type="sldNum" sz="quarter" idx="4"/>
          </p:nvPr>
        </p:nvSpPr>
        <p:spPr/>
        <p:txBody>
          <a:bodyPr/>
          <a:lstStyle>
            <a:lvl1pPr>
              <a:defRPr/>
            </a:lvl1pPr>
          </a:lstStyle>
          <a:p>
            <a:fld id="{17759B9B-1332-4A69-8725-E9B15547F59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E4C52A-E436-421A-9963-1F5EE79891E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E18460-3E89-4AB5-A8C3-BA55501A495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F378A7-53EB-4EFA-AE5C-3BECFE5EA9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4AC864-073C-4279-9130-CF8152B0F13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314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76700" y="1600200"/>
            <a:ext cx="3314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B53A90-C5D6-4FA3-93B4-91300E717D0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E575414-1244-401C-907E-60C00A28B6C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63D1733-E686-4ED9-99C4-24CC19FAFAF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2355DB2-1B58-4CDA-84A4-5B8B76FBC9A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FB320-822E-45CC-8E3A-901E899EF59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DF84F5-67C0-4931-B270-AE35F5CABD5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0"/>
            <a:ext cx="6781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99E8555-5AB7-45DC-B056-8563DB4FB16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b="1">
          <a:solidFill>
            <a:srgbClr val="FF6600"/>
          </a:solidFill>
          <a:latin typeface="+mj-lt"/>
          <a:ea typeface="+mj-ea"/>
          <a:cs typeface="+mj-cs"/>
        </a:defRPr>
      </a:lvl1pPr>
      <a:lvl2pPr algn="l" rtl="0" eaLnBrk="1" fontAlgn="base" hangingPunct="1">
        <a:spcBef>
          <a:spcPct val="0"/>
        </a:spcBef>
        <a:spcAft>
          <a:spcPct val="0"/>
        </a:spcAft>
        <a:defRPr sz="4000" b="1">
          <a:solidFill>
            <a:srgbClr val="FF6600"/>
          </a:solidFill>
          <a:latin typeface="Arial" charset="0"/>
        </a:defRPr>
      </a:lvl2pPr>
      <a:lvl3pPr algn="l" rtl="0" eaLnBrk="1" fontAlgn="base" hangingPunct="1">
        <a:spcBef>
          <a:spcPct val="0"/>
        </a:spcBef>
        <a:spcAft>
          <a:spcPct val="0"/>
        </a:spcAft>
        <a:defRPr sz="4000" b="1">
          <a:solidFill>
            <a:srgbClr val="FF6600"/>
          </a:solidFill>
          <a:latin typeface="Arial" charset="0"/>
        </a:defRPr>
      </a:lvl3pPr>
      <a:lvl4pPr algn="l" rtl="0" eaLnBrk="1" fontAlgn="base" hangingPunct="1">
        <a:spcBef>
          <a:spcPct val="0"/>
        </a:spcBef>
        <a:spcAft>
          <a:spcPct val="0"/>
        </a:spcAft>
        <a:defRPr sz="4000" b="1">
          <a:solidFill>
            <a:srgbClr val="FF6600"/>
          </a:solidFill>
          <a:latin typeface="Arial" charset="0"/>
        </a:defRPr>
      </a:lvl4pPr>
      <a:lvl5pPr algn="l" rtl="0" eaLnBrk="1" fontAlgn="base" hangingPunct="1">
        <a:spcBef>
          <a:spcPct val="0"/>
        </a:spcBef>
        <a:spcAft>
          <a:spcPct val="0"/>
        </a:spcAft>
        <a:defRPr sz="4000" b="1">
          <a:solidFill>
            <a:srgbClr val="FF6600"/>
          </a:solidFill>
          <a:latin typeface="Arial" charset="0"/>
        </a:defRPr>
      </a:lvl5pPr>
      <a:lvl6pPr marL="457200" algn="l" rtl="0" eaLnBrk="1" fontAlgn="base" hangingPunct="1">
        <a:spcBef>
          <a:spcPct val="0"/>
        </a:spcBef>
        <a:spcAft>
          <a:spcPct val="0"/>
        </a:spcAft>
        <a:defRPr sz="4000" b="1">
          <a:solidFill>
            <a:srgbClr val="FF6600"/>
          </a:solidFill>
          <a:latin typeface="Arial" charset="0"/>
        </a:defRPr>
      </a:lvl6pPr>
      <a:lvl7pPr marL="914400" algn="l" rtl="0" eaLnBrk="1" fontAlgn="base" hangingPunct="1">
        <a:spcBef>
          <a:spcPct val="0"/>
        </a:spcBef>
        <a:spcAft>
          <a:spcPct val="0"/>
        </a:spcAft>
        <a:defRPr sz="4000" b="1">
          <a:solidFill>
            <a:srgbClr val="FF6600"/>
          </a:solidFill>
          <a:latin typeface="Arial" charset="0"/>
        </a:defRPr>
      </a:lvl7pPr>
      <a:lvl8pPr marL="1371600" algn="l" rtl="0" eaLnBrk="1" fontAlgn="base" hangingPunct="1">
        <a:spcBef>
          <a:spcPct val="0"/>
        </a:spcBef>
        <a:spcAft>
          <a:spcPct val="0"/>
        </a:spcAft>
        <a:defRPr sz="4000" b="1">
          <a:solidFill>
            <a:srgbClr val="FF6600"/>
          </a:solidFill>
          <a:latin typeface="Arial" charset="0"/>
        </a:defRPr>
      </a:lvl8pPr>
      <a:lvl9pPr marL="1828800" algn="l" rtl="0" eaLnBrk="1" fontAlgn="base" hangingPunct="1">
        <a:spcBef>
          <a:spcPct val="0"/>
        </a:spcBef>
        <a:spcAft>
          <a:spcPct val="0"/>
        </a:spcAft>
        <a:defRPr sz="4000" b="1">
          <a:solidFill>
            <a:srgbClr val="FF6600"/>
          </a:solidFill>
          <a:latin typeface="Arial" charset="0"/>
        </a:defRPr>
      </a:lvl9pPr>
    </p:titleStyle>
    <p:bodyStyle>
      <a:lvl1pPr marL="342900" indent="-342900" algn="l" rtl="0" eaLnBrk="1" fontAlgn="base" hangingPunct="1">
        <a:spcBef>
          <a:spcPct val="20000"/>
        </a:spcBef>
        <a:spcAft>
          <a:spcPct val="0"/>
        </a:spcAft>
        <a:buChar char="•"/>
        <a:defRPr sz="2400">
          <a:solidFill>
            <a:srgbClr val="336699"/>
          </a:solidFill>
          <a:latin typeface="+mn-lt"/>
          <a:ea typeface="+mn-ea"/>
          <a:cs typeface="+mn-cs"/>
        </a:defRPr>
      </a:lvl1pPr>
      <a:lvl2pPr marL="742950" indent="-285750" algn="l" rtl="0" eaLnBrk="1" fontAlgn="base" hangingPunct="1">
        <a:spcBef>
          <a:spcPct val="20000"/>
        </a:spcBef>
        <a:spcAft>
          <a:spcPct val="0"/>
        </a:spcAft>
        <a:buChar char="–"/>
        <a:defRPr sz="2000">
          <a:solidFill>
            <a:srgbClr val="336699"/>
          </a:solidFill>
          <a:latin typeface="+mn-lt"/>
        </a:defRPr>
      </a:lvl2pPr>
      <a:lvl3pPr marL="1143000" indent="-228600" algn="l" rtl="0" eaLnBrk="1" fontAlgn="base" hangingPunct="1">
        <a:spcBef>
          <a:spcPct val="20000"/>
        </a:spcBef>
        <a:spcAft>
          <a:spcPct val="0"/>
        </a:spcAft>
        <a:buChar char="•"/>
        <a:defRPr>
          <a:solidFill>
            <a:srgbClr val="336699"/>
          </a:solidFill>
          <a:latin typeface="+mn-lt"/>
        </a:defRPr>
      </a:lvl3pPr>
      <a:lvl4pPr marL="1600200" indent="-228600" algn="l" rtl="0" eaLnBrk="1" fontAlgn="base" hangingPunct="1">
        <a:spcBef>
          <a:spcPct val="20000"/>
        </a:spcBef>
        <a:spcAft>
          <a:spcPct val="0"/>
        </a:spcAft>
        <a:buChar char="–"/>
        <a:defRPr sz="1600">
          <a:solidFill>
            <a:srgbClr val="336699"/>
          </a:solidFill>
          <a:latin typeface="+mn-lt"/>
        </a:defRPr>
      </a:lvl4pPr>
      <a:lvl5pPr marL="2057400" indent="-228600" algn="l" rtl="0" eaLnBrk="1" fontAlgn="base" hangingPunct="1">
        <a:spcBef>
          <a:spcPct val="20000"/>
        </a:spcBef>
        <a:spcAft>
          <a:spcPct val="0"/>
        </a:spcAft>
        <a:buChar char="»"/>
        <a:defRPr sz="1600">
          <a:solidFill>
            <a:srgbClr val="336699"/>
          </a:solidFill>
          <a:latin typeface="+mn-lt"/>
        </a:defRPr>
      </a:lvl5pPr>
      <a:lvl6pPr marL="2514600" indent="-228600" algn="l" rtl="0" eaLnBrk="1" fontAlgn="base" hangingPunct="1">
        <a:spcBef>
          <a:spcPct val="20000"/>
        </a:spcBef>
        <a:spcAft>
          <a:spcPct val="0"/>
        </a:spcAft>
        <a:buChar char="»"/>
        <a:defRPr sz="1600">
          <a:solidFill>
            <a:srgbClr val="336699"/>
          </a:solidFill>
          <a:latin typeface="+mn-lt"/>
        </a:defRPr>
      </a:lvl6pPr>
      <a:lvl7pPr marL="2971800" indent="-228600" algn="l" rtl="0" eaLnBrk="1" fontAlgn="base" hangingPunct="1">
        <a:spcBef>
          <a:spcPct val="20000"/>
        </a:spcBef>
        <a:spcAft>
          <a:spcPct val="0"/>
        </a:spcAft>
        <a:buChar char="»"/>
        <a:defRPr sz="1600">
          <a:solidFill>
            <a:srgbClr val="336699"/>
          </a:solidFill>
          <a:latin typeface="+mn-lt"/>
        </a:defRPr>
      </a:lvl7pPr>
      <a:lvl8pPr marL="3429000" indent="-228600" algn="l" rtl="0" eaLnBrk="1" fontAlgn="base" hangingPunct="1">
        <a:spcBef>
          <a:spcPct val="20000"/>
        </a:spcBef>
        <a:spcAft>
          <a:spcPct val="0"/>
        </a:spcAft>
        <a:buChar char="»"/>
        <a:defRPr sz="1600">
          <a:solidFill>
            <a:srgbClr val="336699"/>
          </a:solidFill>
          <a:latin typeface="+mn-lt"/>
        </a:defRPr>
      </a:lvl8pPr>
      <a:lvl9pPr marL="3886200" indent="-228600" algn="l" rtl="0" eaLnBrk="1" fontAlgn="base" hangingPunct="1">
        <a:spcBef>
          <a:spcPct val="20000"/>
        </a:spcBef>
        <a:spcAft>
          <a:spcPct val="0"/>
        </a:spcAft>
        <a:buChar char="»"/>
        <a:defRPr sz="1600">
          <a:solidFill>
            <a:srgbClr val="3366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673100" y="457200"/>
            <a:ext cx="7772400" cy="1066800"/>
          </a:xfrm>
          <a:prstGeom prst="rect">
            <a:avLst/>
          </a:prstGeom>
          <a:noFill/>
          <a:ln w="9525">
            <a:noFill/>
            <a:miter lim="800000"/>
            <a:headEnd/>
            <a:tailEnd/>
          </a:ln>
          <a:effectLst/>
        </p:spPr>
        <p:txBody>
          <a:bodyPr vert="horz" wrap="square" lIns="91440" tIns="45720" rIns="91440" bIns="45720" numCol="1" anchor="t" anchorCtr="0" compatLnSpc="1">
            <a:prstTxWarp prst="textPlain">
              <a:avLst/>
            </a:prstTxWarp>
          </a:bodyPr>
          <a:lstStyle/>
          <a:p>
            <a:pPr marL="342900" marR="0" lvl="0" indent="-342900" algn="ctr" defTabSz="914400" rtl="0" eaLnBrk="1" fontAlgn="base" latinLnBrk="1" hangingPunct="1">
              <a:lnSpc>
                <a:spcPct val="100000"/>
              </a:lnSpc>
              <a:spcBef>
                <a:spcPct val="20000"/>
              </a:spcBef>
              <a:spcAft>
                <a:spcPct val="0"/>
              </a:spcAft>
              <a:buClrTx/>
              <a:buSzTx/>
              <a:tabLst/>
              <a:defRPr/>
            </a:pPr>
            <a:r>
              <a:rPr kumimoji="1" lang="ar-SA" sz="4800" i="0" u="none" strike="noStrike" kern="0" normalizeH="0" baseline="0" noProof="0" smtClean="0">
                <a:ln w="0" cap="sq" cmpd="dbl">
                  <a:gradFill>
                    <a:gsLst>
                      <a:gs pos="0">
                        <a:srgbClr val="FFFF00"/>
                      </a:gs>
                      <a:gs pos="50000">
                        <a:schemeClr val="accent1">
                          <a:tint val="44500"/>
                          <a:satMod val="160000"/>
                        </a:schemeClr>
                      </a:gs>
                      <a:gs pos="100000">
                        <a:schemeClr val="accent1">
                          <a:tint val="23500"/>
                          <a:satMod val="160000"/>
                        </a:schemeClr>
                      </a:gs>
                    </a:gsLst>
                    <a:lin ang="5400000" scaled="0"/>
                  </a:gradFill>
                  <a:prstDash val="solid"/>
                </a:ln>
                <a:effectLst>
                  <a:outerShdw blurRad="38100" dist="32000" dir="5400000" algn="tl">
                    <a:srgbClr val="000000">
                      <a:alpha val="30000"/>
                    </a:srgbClr>
                  </a:outerShdw>
                </a:effectLst>
                <a:uLnTx/>
                <a:uFillTx/>
                <a:latin typeface="Traditional Arabic" pitchFamily="18" charset="-78"/>
                <a:cs typeface="Diwani Simple Striped" pitchFamily="2" charset="-78"/>
              </a:rPr>
              <a:t>السلام عليكم ورحمة الله وبركاته</a:t>
            </a:r>
            <a:endParaRPr kumimoji="1" lang="en-US" sz="4800" i="0" u="none" strike="noStrike" kern="0" normalizeH="0" baseline="0" noProof="0">
              <a:ln w="0" cap="sq" cmpd="dbl">
                <a:gradFill>
                  <a:gsLst>
                    <a:gs pos="0">
                      <a:srgbClr val="FFFF00"/>
                    </a:gs>
                    <a:gs pos="50000">
                      <a:schemeClr val="accent1">
                        <a:tint val="44500"/>
                        <a:satMod val="160000"/>
                      </a:schemeClr>
                    </a:gs>
                    <a:gs pos="100000">
                      <a:schemeClr val="accent1">
                        <a:tint val="23500"/>
                        <a:satMod val="160000"/>
                      </a:schemeClr>
                    </a:gs>
                  </a:gsLst>
                  <a:lin ang="5400000" scaled="0"/>
                </a:gradFill>
                <a:prstDash val="solid"/>
              </a:ln>
              <a:effectLst>
                <a:outerShdw blurRad="38100" dist="32000" dir="5400000" algn="tl">
                  <a:srgbClr val="000000">
                    <a:alpha val="30000"/>
                  </a:srgbClr>
                </a:outerShdw>
              </a:effectLst>
              <a:uLnTx/>
              <a:uFillTx/>
              <a:latin typeface="Traditional Arabic" pitchFamily="18" charset="-78"/>
              <a:cs typeface="Diwani Simple Striped" pitchFamily="2" charset="-78"/>
            </a:endParaRPr>
          </a:p>
        </p:txBody>
      </p:sp>
      <p:sp>
        <p:nvSpPr>
          <p:cNvPr id="7" name="Text Placeholder 2"/>
          <p:cNvSpPr txBox="1">
            <a:spLocks/>
          </p:cNvSpPr>
          <p:nvPr/>
        </p:nvSpPr>
        <p:spPr bwMode="auto">
          <a:xfrm>
            <a:off x="114300" y="1905000"/>
            <a:ext cx="6477000" cy="850900"/>
          </a:xfrm>
          <a:prstGeom prst="rect">
            <a:avLst/>
          </a:prstGeom>
          <a:noFill/>
          <a:ln w="9525">
            <a:noFill/>
            <a:miter lim="800000"/>
            <a:headEnd/>
            <a:tailEnd/>
          </a:ln>
          <a:effectLst/>
        </p:spPr>
        <p:txBody>
          <a:bodyPr vert="horz" wrap="square" lIns="91440" tIns="45720" rIns="91440" bIns="45720" numCol="1" anchor="t" anchorCtr="0" compatLnSpc="1">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i="1" dirty="0"/>
              <a:t>MULTICULTU</a:t>
            </a:r>
            <a:r>
              <a:rPr lang="id-ID" sz="2800" b="1" i="1" dirty="0"/>
              <a:t>RAL</a:t>
            </a:r>
            <a:r>
              <a:rPr lang="en-US" sz="2800" b="1" i="1" dirty="0"/>
              <a:t> EDUCATION IN INDONESIAN</a:t>
            </a:r>
            <a:endParaRPr lang="id-ID" sz="2800" dirty="0"/>
          </a:p>
          <a:p>
            <a:r>
              <a:rPr lang="id-ID" sz="2800" b="1" i="1" dirty="0"/>
              <a:t> </a:t>
            </a:r>
            <a:r>
              <a:rPr lang="en-US" sz="2800" b="1" i="1" dirty="0"/>
              <a:t>AND AUSTRALIAN FAMILIES </a:t>
            </a:r>
            <a:endParaRPr lang="id-ID" sz="2800" dirty="0"/>
          </a:p>
          <a:p>
            <a:r>
              <a:rPr lang="en-US" sz="2800" b="1" i="1" dirty="0"/>
              <a:t>(A CASE STUDY IN YOGYAKARTA AND NEWCASTLE</a:t>
            </a:r>
            <a:r>
              <a:rPr lang="en-US" sz="3600" b="1" i="1" dirty="0"/>
              <a:t>)</a:t>
            </a:r>
            <a:endParaRPr lang="id-ID" sz="3600" dirty="0"/>
          </a:p>
          <a:p>
            <a:r>
              <a:rPr lang="en-US" sz="3600" b="1" dirty="0"/>
              <a:t> </a:t>
            </a:r>
            <a:endParaRPr lang="id-ID" sz="3600" dirty="0"/>
          </a:p>
          <a:p>
            <a:pPr marL="342900" lvl="0" indent="-342900" fontAlgn="base" latinLnBrk="1">
              <a:spcBef>
                <a:spcPct val="20000"/>
              </a:spcBef>
              <a:spcAft>
                <a:spcPct val="0"/>
              </a:spcAft>
              <a:defRPr/>
            </a:pPr>
            <a:endParaRPr kumimoji="1" lang="en-US" sz="3600" b="1" kern="0" spc="50" dirty="0">
              <a:ln w="11430"/>
              <a:gradFill>
                <a:gsLst>
                  <a:gs pos="25000">
                    <a:schemeClr val="accent2">
                      <a:satMod val="155000"/>
                    </a:schemeClr>
                  </a:gs>
                  <a:gs pos="100000">
                    <a:schemeClr val="accent2">
                      <a:shade val="45000"/>
                      <a:satMod val="165000"/>
                    </a:schemeClr>
                  </a:gs>
                </a:gsLst>
                <a:lin ang="5400000"/>
              </a:gradFill>
              <a:effectLst>
                <a:outerShdw blurRad="50800" dist="38100" algn="l" rotWithShape="0">
                  <a:prstClr val="black">
                    <a:alpha val="40000"/>
                  </a:prstClr>
                </a:outerShdw>
              </a:effectLst>
              <a:latin typeface="Traditional Arabic" pitchFamily="18" charset="-78"/>
              <a:cs typeface="Traditional Arabic" pitchFamily="18" charset="-78"/>
            </a:endParaRPr>
          </a:p>
        </p:txBody>
      </p:sp>
      <p:sp>
        <p:nvSpPr>
          <p:cNvPr id="2" name="Subtitle 1"/>
          <p:cNvSpPr>
            <a:spLocks noGrp="1"/>
          </p:cNvSpPr>
          <p:nvPr>
            <p:ph type="subTitle" idx="1"/>
          </p:nvPr>
        </p:nvSpPr>
        <p:spPr>
          <a:xfrm>
            <a:off x="342900" y="6400800"/>
            <a:ext cx="8839200" cy="457200"/>
          </a:xfrm>
        </p:spPr>
        <p:txBody>
          <a:bodyPr/>
          <a:lstStyle/>
          <a:p>
            <a:pPr algn="ctr"/>
            <a:r>
              <a:rPr lang="en-US" dirty="0" smtClean="0"/>
              <a:t>UIN </a:t>
            </a:r>
            <a:r>
              <a:rPr lang="en-US" dirty="0" err="1" smtClean="0"/>
              <a:t>Sunan</a:t>
            </a:r>
            <a:r>
              <a:rPr lang="en-US" dirty="0" smtClean="0"/>
              <a:t> </a:t>
            </a:r>
            <a:r>
              <a:rPr lang="en-US" dirty="0" err="1" smtClean="0"/>
              <a:t>Kalijaga</a:t>
            </a:r>
            <a:r>
              <a:rPr lang="en-US" dirty="0" smtClean="0"/>
              <a:t> Yogyakarta</a:t>
            </a:r>
            <a:endParaRPr lang="en-US" dirty="0"/>
          </a:p>
        </p:txBody>
      </p:sp>
      <p:sp>
        <p:nvSpPr>
          <p:cNvPr id="8" name="Subtitle 1"/>
          <p:cNvSpPr txBox="1">
            <a:spLocks/>
          </p:cNvSpPr>
          <p:nvPr/>
        </p:nvSpPr>
        <p:spPr bwMode="auto">
          <a:xfrm>
            <a:off x="304800" y="4724400"/>
            <a:ext cx="37338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1800" b="1">
                <a:solidFill>
                  <a:srgbClr val="FF6600"/>
                </a:solidFill>
                <a:latin typeface="+mn-lt"/>
                <a:ea typeface="+mn-ea"/>
                <a:cs typeface="+mn-cs"/>
              </a:defRPr>
            </a:lvl1pPr>
            <a:lvl2pPr marL="742950" indent="-285750" algn="l" rtl="0" eaLnBrk="1" fontAlgn="base" hangingPunct="1">
              <a:spcBef>
                <a:spcPct val="20000"/>
              </a:spcBef>
              <a:spcAft>
                <a:spcPct val="0"/>
              </a:spcAft>
              <a:buChar char="–"/>
              <a:defRPr sz="2000">
                <a:solidFill>
                  <a:srgbClr val="336699"/>
                </a:solidFill>
                <a:latin typeface="+mn-lt"/>
              </a:defRPr>
            </a:lvl2pPr>
            <a:lvl3pPr marL="1143000" indent="-228600" algn="l" rtl="0" eaLnBrk="1" fontAlgn="base" hangingPunct="1">
              <a:spcBef>
                <a:spcPct val="20000"/>
              </a:spcBef>
              <a:spcAft>
                <a:spcPct val="0"/>
              </a:spcAft>
              <a:buChar char="•"/>
              <a:defRPr>
                <a:solidFill>
                  <a:srgbClr val="336699"/>
                </a:solidFill>
                <a:latin typeface="+mn-lt"/>
              </a:defRPr>
            </a:lvl3pPr>
            <a:lvl4pPr marL="1600200" indent="-228600" algn="l" rtl="0" eaLnBrk="1" fontAlgn="base" hangingPunct="1">
              <a:spcBef>
                <a:spcPct val="20000"/>
              </a:spcBef>
              <a:spcAft>
                <a:spcPct val="0"/>
              </a:spcAft>
              <a:buChar char="–"/>
              <a:defRPr sz="1600">
                <a:solidFill>
                  <a:srgbClr val="336699"/>
                </a:solidFill>
                <a:latin typeface="+mn-lt"/>
              </a:defRPr>
            </a:lvl4pPr>
            <a:lvl5pPr marL="2057400" indent="-228600" algn="l" rtl="0" eaLnBrk="1" fontAlgn="base" hangingPunct="1">
              <a:spcBef>
                <a:spcPct val="20000"/>
              </a:spcBef>
              <a:spcAft>
                <a:spcPct val="0"/>
              </a:spcAft>
              <a:buChar char="»"/>
              <a:defRPr sz="1600">
                <a:solidFill>
                  <a:srgbClr val="336699"/>
                </a:solidFill>
                <a:latin typeface="+mn-lt"/>
              </a:defRPr>
            </a:lvl5pPr>
            <a:lvl6pPr marL="2514600" indent="-228600" algn="l" rtl="0" eaLnBrk="1" fontAlgn="base" hangingPunct="1">
              <a:spcBef>
                <a:spcPct val="20000"/>
              </a:spcBef>
              <a:spcAft>
                <a:spcPct val="0"/>
              </a:spcAft>
              <a:buChar char="»"/>
              <a:defRPr sz="1600">
                <a:solidFill>
                  <a:srgbClr val="336699"/>
                </a:solidFill>
                <a:latin typeface="+mn-lt"/>
              </a:defRPr>
            </a:lvl6pPr>
            <a:lvl7pPr marL="2971800" indent="-228600" algn="l" rtl="0" eaLnBrk="1" fontAlgn="base" hangingPunct="1">
              <a:spcBef>
                <a:spcPct val="20000"/>
              </a:spcBef>
              <a:spcAft>
                <a:spcPct val="0"/>
              </a:spcAft>
              <a:buChar char="»"/>
              <a:defRPr sz="1600">
                <a:solidFill>
                  <a:srgbClr val="336699"/>
                </a:solidFill>
                <a:latin typeface="+mn-lt"/>
              </a:defRPr>
            </a:lvl7pPr>
            <a:lvl8pPr marL="3429000" indent="-228600" algn="l" rtl="0" eaLnBrk="1" fontAlgn="base" hangingPunct="1">
              <a:spcBef>
                <a:spcPct val="20000"/>
              </a:spcBef>
              <a:spcAft>
                <a:spcPct val="0"/>
              </a:spcAft>
              <a:buChar char="»"/>
              <a:defRPr sz="1600">
                <a:solidFill>
                  <a:srgbClr val="336699"/>
                </a:solidFill>
                <a:latin typeface="+mn-lt"/>
              </a:defRPr>
            </a:lvl8pPr>
            <a:lvl9pPr marL="3886200" indent="-228600" algn="l" rtl="0" eaLnBrk="1" fontAlgn="base" hangingPunct="1">
              <a:spcBef>
                <a:spcPct val="20000"/>
              </a:spcBef>
              <a:spcAft>
                <a:spcPct val="0"/>
              </a:spcAft>
              <a:buChar char="»"/>
              <a:defRPr sz="1600">
                <a:solidFill>
                  <a:srgbClr val="336699"/>
                </a:solidFill>
                <a:latin typeface="+mn-lt"/>
              </a:defRPr>
            </a:lvl9pPr>
          </a:lstStyle>
          <a:p>
            <a:r>
              <a:rPr lang="id-ID" sz="2800" dirty="0" smtClean="0">
                <a:solidFill>
                  <a:srgbClr val="FF0000"/>
                </a:solidFill>
              </a:rPr>
              <a:t> Dr.Na’imah,M.Hum.</a:t>
            </a:r>
          </a:p>
          <a:p>
            <a:r>
              <a:rPr lang="id-ID" sz="2800" dirty="0" smtClean="0">
                <a:solidFill>
                  <a:srgbClr val="FF0000"/>
                </a:solidFill>
              </a:rPr>
              <a:t>23-24 Oktober 2017</a:t>
            </a:r>
            <a:endParaRPr lang="en-US" sz="28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254000" y="-22709"/>
            <a:ext cx="8229600" cy="12652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rgbClr val="FF6600"/>
                </a:solidFill>
                <a:latin typeface="+mj-lt"/>
                <a:ea typeface="+mj-ea"/>
                <a:cs typeface="+mj-cs"/>
              </a:defRPr>
            </a:lvl1pPr>
            <a:lvl2pPr algn="l" rtl="0" eaLnBrk="1" fontAlgn="base" hangingPunct="1">
              <a:spcBef>
                <a:spcPct val="0"/>
              </a:spcBef>
              <a:spcAft>
                <a:spcPct val="0"/>
              </a:spcAft>
              <a:defRPr sz="4000" b="1">
                <a:solidFill>
                  <a:srgbClr val="FF6600"/>
                </a:solidFill>
                <a:latin typeface="Arial" charset="0"/>
              </a:defRPr>
            </a:lvl2pPr>
            <a:lvl3pPr algn="l" rtl="0" eaLnBrk="1" fontAlgn="base" hangingPunct="1">
              <a:spcBef>
                <a:spcPct val="0"/>
              </a:spcBef>
              <a:spcAft>
                <a:spcPct val="0"/>
              </a:spcAft>
              <a:defRPr sz="4000" b="1">
                <a:solidFill>
                  <a:srgbClr val="FF6600"/>
                </a:solidFill>
                <a:latin typeface="Arial" charset="0"/>
              </a:defRPr>
            </a:lvl3pPr>
            <a:lvl4pPr algn="l" rtl="0" eaLnBrk="1" fontAlgn="base" hangingPunct="1">
              <a:spcBef>
                <a:spcPct val="0"/>
              </a:spcBef>
              <a:spcAft>
                <a:spcPct val="0"/>
              </a:spcAft>
              <a:defRPr sz="4000" b="1">
                <a:solidFill>
                  <a:srgbClr val="FF6600"/>
                </a:solidFill>
                <a:latin typeface="Arial" charset="0"/>
              </a:defRPr>
            </a:lvl4pPr>
            <a:lvl5pPr algn="l" rtl="0" eaLnBrk="1" fontAlgn="base" hangingPunct="1">
              <a:spcBef>
                <a:spcPct val="0"/>
              </a:spcBef>
              <a:spcAft>
                <a:spcPct val="0"/>
              </a:spcAft>
              <a:defRPr sz="4000" b="1">
                <a:solidFill>
                  <a:srgbClr val="FF6600"/>
                </a:solidFill>
                <a:latin typeface="Arial" charset="0"/>
              </a:defRPr>
            </a:lvl5pPr>
            <a:lvl6pPr marL="457200" algn="l" rtl="0" eaLnBrk="1" fontAlgn="base" hangingPunct="1">
              <a:spcBef>
                <a:spcPct val="0"/>
              </a:spcBef>
              <a:spcAft>
                <a:spcPct val="0"/>
              </a:spcAft>
              <a:defRPr sz="4000" b="1">
                <a:solidFill>
                  <a:srgbClr val="FF6600"/>
                </a:solidFill>
                <a:latin typeface="Arial" charset="0"/>
              </a:defRPr>
            </a:lvl6pPr>
            <a:lvl7pPr marL="914400" algn="l" rtl="0" eaLnBrk="1" fontAlgn="base" hangingPunct="1">
              <a:spcBef>
                <a:spcPct val="0"/>
              </a:spcBef>
              <a:spcAft>
                <a:spcPct val="0"/>
              </a:spcAft>
              <a:defRPr sz="4000" b="1">
                <a:solidFill>
                  <a:srgbClr val="FF6600"/>
                </a:solidFill>
                <a:latin typeface="Arial" charset="0"/>
              </a:defRPr>
            </a:lvl7pPr>
            <a:lvl8pPr marL="1371600" algn="l" rtl="0" eaLnBrk="1" fontAlgn="base" hangingPunct="1">
              <a:spcBef>
                <a:spcPct val="0"/>
              </a:spcBef>
              <a:spcAft>
                <a:spcPct val="0"/>
              </a:spcAft>
              <a:defRPr sz="4000" b="1">
                <a:solidFill>
                  <a:srgbClr val="FF6600"/>
                </a:solidFill>
                <a:latin typeface="Arial" charset="0"/>
              </a:defRPr>
            </a:lvl8pPr>
            <a:lvl9pPr marL="1828800" algn="l" rtl="0" eaLnBrk="1" fontAlgn="base" hangingPunct="1">
              <a:spcBef>
                <a:spcPct val="0"/>
              </a:spcBef>
              <a:spcAft>
                <a:spcPct val="0"/>
              </a:spcAft>
              <a:defRPr sz="4000" b="1">
                <a:solidFill>
                  <a:srgbClr val="FF6600"/>
                </a:solidFill>
                <a:latin typeface="Arial" charset="0"/>
              </a:defRPr>
            </a:lvl9pPr>
          </a:lstStyle>
          <a:p>
            <a:r>
              <a:rPr lang="id-ID" i="1" dirty="0"/>
              <a:t>The </a:t>
            </a:r>
            <a:r>
              <a:rPr lang="id-ID" i="1" dirty="0" smtClean="0"/>
              <a:t>purposes </a:t>
            </a:r>
            <a:r>
              <a:rPr lang="id-ID" i="1" dirty="0"/>
              <a:t>of this </a:t>
            </a:r>
            <a:r>
              <a:rPr lang="id-ID" i="1" dirty="0" smtClean="0"/>
              <a:t>research:</a:t>
            </a:r>
            <a:endParaRPr lang="id-ID" dirty="0"/>
          </a:p>
          <a:p>
            <a:endParaRPr lang="en-US" dirty="0">
              <a:solidFill>
                <a:srgbClr val="FF00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609600" y="1600200"/>
            <a:ext cx="7086600" cy="4525963"/>
          </a:xfrm>
        </p:spPr>
        <p:txBody>
          <a:bodyPr/>
          <a:lstStyle/>
          <a:p>
            <a:pPr marL="457200" indent="-457200">
              <a:buAutoNum type="arabicPeriod"/>
            </a:pPr>
            <a:r>
              <a:rPr lang="id-ID" sz="2000" i="1" dirty="0" smtClean="0"/>
              <a:t>Discover </a:t>
            </a:r>
            <a:r>
              <a:rPr lang="id-ID" sz="2000" i="1" dirty="0"/>
              <a:t>the reasons why the understanding </a:t>
            </a:r>
            <a:r>
              <a:rPr lang="id-ID" sz="2000" i="1" dirty="0" smtClean="0"/>
              <a:t>and       	implementation </a:t>
            </a:r>
            <a:r>
              <a:rPr lang="id-ID" sz="2000" i="1" dirty="0"/>
              <a:t>of multicultural education is really </a:t>
            </a:r>
            <a:endParaRPr lang="id-ID" sz="2000" i="1" dirty="0" smtClean="0"/>
          </a:p>
          <a:p>
            <a:pPr marL="0" indent="0">
              <a:buNone/>
            </a:pPr>
            <a:r>
              <a:rPr lang="id-ID" sz="2000" i="1" dirty="0"/>
              <a:t>	</a:t>
            </a:r>
            <a:r>
              <a:rPr lang="id-ID" sz="2000" i="1" dirty="0" smtClean="0"/>
              <a:t>important </a:t>
            </a:r>
            <a:r>
              <a:rPr lang="id-ID" sz="2000" i="1" dirty="0"/>
              <a:t>for the Indonesian and Australian people</a:t>
            </a:r>
            <a:endParaRPr lang="id-ID" sz="2000" dirty="0"/>
          </a:p>
          <a:p>
            <a:pPr marL="0" indent="0">
              <a:buNone/>
            </a:pPr>
            <a:endParaRPr lang="id-ID" sz="2000" i="1" dirty="0" smtClean="0"/>
          </a:p>
          <a:p>
            <a:pPr marL="0" indent="0">
              <a:buNone/>
            </a:pPr>
            <a:r>
              <a:rPr lang="id-ID" sz="2000" i="1" dirty="0" smtClean="0"/>
              <a:t>2</a:t>
            </a:r>
            <a:r>
              <a:rPr lang="id-ID" sz="2000" i="1" dirty="0"/>
              <a:t>. Understanding the concrete conditions of multicultural </a:t>
            </a:r>
            <a:endParaRPr lang="id-ID" sz="2000" i="1" dirty="0" smtClean="0"/>
          </a:p>
          <a:p>
            <a:pPr marL="0" indent="0">
              <a:buNone/>
            </a:pPr>
            <a:r>
              <a:rPr lang="id-ID" sz="2000" i="1" dirty="0"/>
              <a:t>	</a:t>
            </a:r>
            <a:r>
              <a:rPr lang="id-ID" sz="2000" i="1" dirty="0" smtClean="0"/>
              <a:t>education </a:t>
            </a:r>
            <a:r>
              <a:rPr lang="id-ID" sz="2000" i="1" dirty="0"/>
              <a:t>in Indonesia and Australia.</a:t>
            </a:r>
            <a:endParaRPr lang="id-ID" sz="2000" dirty="0"/>
          </a:p>
          <a:p>
            <a:pPr marL="0" indent="0">
              <a:buNone/>
            </a:pPr>
            <a:endParaRPr lang="id-ID" sz="2000" i="1" dirty="0" smtClean="0"/>
          </a:p>
          <a:p>
            <a:pPr marL="0" indent="0">
              <a:buNone/>
            </a:pPr>
            <a:r>
              <a:rPr lang="id-ID" sz="2000" i="1" dirty="0" smtClean="0"/>
              <a:t>3</a:t>
            </a:r>
            <a:r>
              <a:rPr lang="id-ID" sz="2000" i="1" dirty="0"/>
              <a:t>. Finding the most appropriate multicultural education </a:t>
            </a:r>
            <a:r>
              <a:rPr lang="id-ID" sz="2000" i="1" dirty="0" smtClean="0"/>
              <a:t>model</a:t>
            </a:r>
          </a:p>
          <a:p>
            <a:pPr marL="0" indent="0">
              <a:buNone/>
            </a:pPr>
            <a:r>
              <a:rPr lang="id-ID" sz="2000" i="1" dirty="0"/>
              <a:t>	</a:t>
            </a:r>
            <a:r>
              <a:rPr lang="id-ID" sz="2000" i="1" dirty="0" smtClean="0"/>
              <a:t>s </a:t>
            </a:r>
            <a:r>
              <a:rPr lang="id-ID" sz="2000" i="1" dirty="0"/>
              <a:t>for the Indonesian and Australian nation.</a:t>
            </a:r>
            <a:endParaRPr lang="id-ID" sz="2000" dirty="0"/>
          </a:p>
          <a:p>
            <a:pPr marL="0" indent="0">
              <a:buNone/>
            </a:pPr>
            <a:endParaRPr lang="en-US" sz="2200" dirty="0"/>
          </a:p>
        </p:txBody>
      </p:sp>
      <p:pic>
        <p:nvPicPr>
          <p:cNvPr id="13" name="Picture 2" descr="D:\Home.png">
            <a:hlinkClick r:id="rId2" action="ppaction://hlinksldjump"/>
          </p:cNvPr>
          <p:cNvPicPr>
            <a:picLocks noChangeAspect="1" noChangeArrowheads="1"/>
          </p:cNvPicPr>
          <p:nvPr/>
        </p:nvPicPr>
        <p:blipFill>
          <a:blip r:embed="rId3" cstate="print"/>
          <a:srcRect/>
          <a:stretch>
            <a:fillRect/>
          </a:stretch>
        </p:blipFill>
        <p:spPr bwMode="auto">
          <a:xfrm>
            <a:off x="8229600" y="5562600"/>
            <a:ext cx="762000" cy="7620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things need to develop</a:t>
            </a:r>
            <a:br>
              <a:rPr lang="id-ID" dirty="0" smtClean="0"/>
            </a:br>
            <a:r>
              <a:rPr lang="id-ID" i="1" dirty="0"/>
              <a:t>multicultural education</a:t>
            </a:r>
            <a:r>
              <a:rPr lang="id-ID" dirty="0" smtClean="0"/>
              <a:t> </a:t>
            </a:r>
            <a:endParaRPr lang="en-US" dirty="0"/>
          </a:p>
        </p:txBody>
      </p:sp>
      <p:sp>
        <p:nvSpPr>
          <p:cNvPr id="3" name="Content Placeholder 2"/>
          <p:cNvSpPr>
            <a:spLocks noGrp="1"/>
          </p:cNvSpPr>
          <p:nvPr>
            <p:ph idx="1"/>
          </p:nvPr>
        </p:nvSpPr>
        <p:spPr/>
        <p:txBody>
          <a:bodyPr/>
          <a:lstStyle/>
          <a:p>
            <a:endParaRPr lang="id-ID" i="1" dirty="0" smtClean="0"/>
          </a:p>
          <a:p>
            <a:r>
              <a:rPr lang="id-ID" i="1" dirty="0" smtClean="0"/>
              <a:t> </a:t>
            </a:r>
            <a:r>
              <a:rPr lang="id-ID" i="1" dirty="0"/>
              <a:t>First, to conduct a dialogue and  to place  each civilization and cultural observer that is in a parallel position. </a:t>
            </a:r>
            <a:endParaRPr lang="id-ID" i="1" dirty="0" smtClean="0"/>
          </a:p>
          <a:p>
            <a:endParaRPr lang="id-ID" i="1" dirty="0" smtClean="0"/>
          </a:p>
          <a:p>
            <a:r>
              <a:rPr lang="id-ID" i="1" dirty="0" smtClean="0"/>
              <a:t>Second</a:t>
            </a:r>
            <a:r>
              <a:rPr lang="id-ID" i="1" dirty="0"/>
              <a:t>, to develope a tolerance,  to allow each culture, to understand each other. </a:t>
            </a:r>
            <a:endParaRPr lang="id-ID" i="1" dirty="0" smtClean="0"/>
          </a:p>
          <a:p>
            <a:endParaRPr lang="id-ID" i="1" dirty="0" smtClean="0"/>
          </a:p>
          <a:p>
            <a:r>
              <a:rPr lang="id-ID" i="1" dirty="0" smtClean="0"/>
              <a:t>Tolerance </a:t>
            </a:r>
            <a:r>
              <a:rPr lang="id-ID" i="1" dirty="0"/>
              <a:t>is not only on the conceptual level, but also on technical operations</a:t>
            </a:r>
            <a:endParaRPr lang="en-US" dirty="0"/>
          </a:p>
        </p:txBody>
      </p:sp>
    </p:spTree>
    <p:extLst>
      <p:ext uri="{BB962C8B-B14F-4D97-AF65-F5344CB8AC3E}">
        <p14:creationId xmlns:p14="http://schemas.microsoft.com/office/powerpoint/2010/main" val="3092639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i="1" dirty="0"/>
              <a:t>4 items should be developed by professional educators:</a:t>
            </a:r>
            <a:r>
              <a:rPr lang="id-ID" dirty="0"/>
              <a:t/>
            </a:r>
            <a:br>
              <a:rPr lang="id-ID" dirty="0"/>
            </a:br>
            <a:endParaRPr lang="id-ID" dirty="0"/>
          </a:p>
        </p:txBody>
      </p:sp>
      <p:sp>
        <p:nvSpPr>
          <p:cNvPr id="3" name="Content Placeholder 2"/>
          <p:cNvSpPr>
            <a:spLocks noGrp="1"/>
          </p:cNvSpPr>
          <p:nvPr>
            <p:ph idx="1"/>
          </p:nvPr>
        </p:nvSpPr>
        <p:spPr/>
        <p:txBody>
          <a:bodyPr/>
          <a:lstStyle/>
          <a:p>
            <a:pPr marL="457200" indent="-457200">
              <a:buAutoNum type="arabicPeriod"/>
            </a:pPr>
            <a:r>
              <a:rPr lang="id-ID" sz="2000" i="1" dirty="0" smtClean="0"/>
              <a:t>They </a:t>
            </a:r>
            <a:r>
              <a:rPr lang="id-ID" sz="2000" i="1" dirty="0"/>
              <a:t>should be able to be democratic, both in </a:t>
            </a:r>
            <a:r>
              <a:rPr lang="id-ID" sz="2000" i="1" dirty="0" smtClean="0"/>
              <a:t>	attitude and his words (must not be 	discriminatory).</a:t>
            </a:r>
          </a:p>
          <a:p>
            <a:pPr marL="457200" indent="-457200">
              <a:buAutoNum type="arabicPeriod"/>
            </a:pPr>
            <a:endParaRPr lang="id-ID" sz="2000" dirty="0"/>
          </a:p>
          <a:p>
            <a:pPr marL="0" indent="0">
              <a:buNone/>
            </a:pPr>
            <a:r>
              <a:rPr lang="id-ID" sz="2000" i="1" dirty="0"/>
              <a:t>2. They should interest in certain events that had </a:t>
            </a:r>
            <a:r>
              <a:rPr lang="id-ID" sz="2000" i="1" dirty="0" smtClean="0"/>
              <a:t>	to </a:t>
            </a:r>
            <a:r>
              <a:rPr lang="id-ID" sz="2000" i="1" dirty="0"/>
              <a:t>do with religion (multicultural minded</a:t>
            </a:r>
            <a:r>
              <a:rPr lang="id-ID" sz="2000" i="1" dirty="0" smtClean="0"/>
              <a:t>).</a:t>
            </a:r>
          </a:p>
          <a:p>
            <a:pPr marL="0" indent="0">
              <a:buNone/>
            </a:pPr>
            <a:endParaRPr lang="id-ID" sz="2000" dirty="0"/>
          </a:p>
          <a:p>
            <a:pPr marL="0" indent="0">
              <a:buNone/>
            </a:pPr>
            <a:r>
              <a:rPr lang="id-ID" sz="2000" i="1" dirty="0"/>
              <a:t>3. They should explain that the aims of </a:t>
            </a:r>
            <a:r>
              <a:rPr lang="id-ID" sz="2000" i="1" dirty="0" smtClean="0"/>
              <a:t>	education </a:t>
            </a:r>
            <a:r>
              <a:rPr lang="id-ID" sz="2000" i="1" dirty="0"/>
              <a:t>are </a:t>
            </a:r>
            <a:r>
              <a:rPr lang="id-ID" sz="2000" i="1" dirty="0" smtClean="0"/>
              <a:t>	peace </a:t>
            </a:r>
            <a:r>
              <a:rPr lang="id-ID" sz="2000" i="1" dirty="0"/>
              <a:t>and prosperity for all </a:t>
            </a:r>
            <a:r>
              <a:rPr lang="id-ID" sz="2000" i="1" dirty="0" smtClean="0"/>
              <a:t>	mankind</a:t>
            </a:r>
            <a:r>
              <a:rPr lang="id-ID" sz="2000" i="1" dirty="0"/>
              <a:t>, and all </a:t>
            </a:r>
            <a:r>
              <a:rPr lang="id-ID" sz="2000" i="1" dirty="0" smtClean="0"/>
              <a:t>	forms </a:t>
            </a:r>
            <a:r>
              <a:rPr lang="id-ID" sz="2000" i="1" dirty="0"/>
              <a:t>of violence which </a:t>
            </a:r>
            <a:r>
              <a:rPr lang="id-ID" sz="2000" i="1" dirty="0" smtClean="0"/>
              <a:t>	are  </a:t>
            </a:r>
            <a:r>
              <a:rPr lang="id-ID" sz="2000" i="1" dirty="0"/>
              <a:t>forbidden in the </a:t>
            </a:r>
            <a:r>
              <a:rPr lang="id-ID" sz="2000" i="1" dirty="0" smtClean="0"/>
              <a:t>	religion </a:t>
            </a:r>
            <a:r>
              <a:rPr lang="id-ID" sz="2000" i="1" dirty="0"/>
              <a:t>avoiding all </a:t>
            </a:r>
            <a:r>
              <a:rPr lang="id-ID" sz="2000" i="1" dirty="0" smtClean="0"/>
              <a:t>	forms </a:t>
            </a:r>
            <a:r>
              <a:rPr lang="id-ID" sz="2000" i="1" dirty="0"/>
              <a:t>of </a:t>
            </a:r>
            <a:r>
              <a:rPr lang="id-ID" sz="2000" i="1" dirty="0" smtClean="0"/>
              <a:t>violence)</a:t>
            </a:r>
            <a:endParaRPr lang="id-ID" sz="2000" dirty="0"/>
          </a:p>
          <a:p>
            <a:pPr marL="0" indent="0">
              <a:buNone/>
            </a:pPr>
            <a:r>
              <a:rPr lang="id-ID" sz="2000" i="1" dirty="0" smtClean="0"/>
              <a:t>4</a:t>
            </a:r>
            <a:r>
              <a:rPr lang="id-ID" sz="2000" i="1" dirty="0"/>
              <a:t>. They are able to provide comprehension of the </a:t>
            </a:r>
            <a:r>
              <a:rPr lang="id-ID" sz="2000" i="1" dirty="0" smtClean="0"/>
              <a:t>	importance </a:t>
            </a:r>
            <a:r>
              <a:rPr lang="id-ID" sz="2000" i="1" dirty="0"/>
              <a:t>of dialogue and discussion in resolving </a:t>
            </a:r>
            <a:r>
              <a:rPr lang="id-ID" sz="2000" i="1" dirty="0" smtClean="0"/>
              <a:t>	various </a:t>
            </a:r>
            <a:r>
              <a:rPr lang="id-ID" sz="2000" i="1" dirty="0"/>
              <a:t>issues relating to cultural diversity, </a:t>
            </a:r>
            <a:r>
              <a:rPr lang="id-ID" sz="2000" i="1" dirty="0" smtClean="0"/>
              <a:t>	ethnicity</a:t>
            </a:r>
            <a:r>
              <a:rPr lang="id-ID" sz="2000" i="1" dirty="0"/>
              <a:t>, and religion (able to provide solutions </a:t>
            </a:r>
            <a:r>
              <a:rPr lang="id-ID" sz="2000" i="1" dirty="0" smtClean="0"/>
              <a:t>	wisely</a:t>
            </a:r>
            <a:r>
              <a:rPr lang="id-ID" sz="2000" i="1" dirty="0"/>
              <a:t>, accurately</a:t>
            </a:r>
            <a:endParaRPr lang="id-ID" sz="2000" dirty="0"/>
          </a:p>
        </p:txBody>
      </p:sp>
    </p:spTree>
    <p:extLst>
      <p:ext uri="{BB962C8B-B14F-4D97-AF65-F5344CB8AC3E}">
        <p14:creationId xmlns:p14="http://schemas.microsoft.com/office/powerpoint/2010/main" val="2268677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Religions</a:t>
            </a:r>
            <a:endParaRPr lang="id-ID" dirty="0"/>
          </a:p>
        </p:txBody>
      </p:sp>
      <p:sp>
        <p:nvSpPr>
          <p:cNvPr id="3" name="Content Placeholder 2"/>
          <p:cNvSpPr>
            <a:spLocks noGrp="1"/>
          </p:cNvSpPr>
          <p:nvPr>
            <p:ph idx="1"/>
          </p:nvPr>
        </p:nvSpPr>
        <p:spPr/>
        <p:txBody>
          <a:bodyPr/>
          <a:lstStyle/>
          <a:p>
            <a:r>
              <a:rPr lang="id-ID" i="1" dirty="0"/>
              <a:t>Religion should be a strength for human beings to make a peaceful and prosperous. </a:t>
            </a:r>
            <a:endParaRPr lang="id-ID" i="1" dirty="0" smtClean="0"/>
          </a:p>
          <a:p>
            <a:r>
              <a:rPr lang="id-ID" i="1" dirty="0" smtClean="0"/>
              <a:t>However</a:t>
            </a:r>
            <a:r>
              <a:rPr lang="id-ID" i="1" dirty="0"/>
              <a:t>, the reality is that the dogmatic religious understanding of each of the followers are often the cause of violence and destruction among religions. </a:t>
            </a:r>
            <a:endParaRPr lang="id-ID" i="1" dirty="0" smtClean="0"/>
          </a:p>
          <a:p>
            <a:r>
              <a:rPr lang="id-ID" i="1" dirty="0" smtClean="0"/>
              <a:t>For </a:t>
            </a:r>
            <a:r>
              <a:rPr lang="id-ID" i="1" dirty="0"/>
              <a:t>this, concrete steps are accurate to avoid religious conflict is a priority, so that it will not happen again in the future. </a:t>
            </a:r>
            <a:endParaRPr lang="id-ID" i="1" dirty="0" smtClean="0"/>
          </a:p>
          <a:p>
            <a:r>
              <a:rPr lang="id-ID" i="1" dirty="0" smtClean="0"/>
              <a:t>That </a:t>
            </a:r>
            <a:r>
              <a:rPr lang="id-ID" i="1" dirty="0"/>
              <a:t>is, it takes a model of  multicultural education  that is accurate to prevent confliks in societies.</a:t>
            </a:r>
            <a:endParaRPr lang="id-ID" dirty="0"/>
          </a:p>
        </p:txBody>
      </p:sp>
    </p:spTree>
    <p:extLst>
      <p:ext uri="{BB962C8B-B14F-4D97-AF65-F5344CB8AC3E}">
        <p14:creationId xmlns:p14="http://schemas.microsoft.com/office/powerpoint/2010/main" val="2400531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a:t>Why Is Family Involvement</a:t>
            </a:r>
            <a:br>
              <a:rPr lang="id-ID" i="1" dirty="0"/>
            </a:br>
            <a:r>
              <a:rPr lang="id-ID" i="1" dirty="0"/>
              <a:t>in Education Important?</a:t>
            </a:r>
            <a:endParaRPr lang="id-ID" dirty="0"/>
          </a:p>
        </p:txBody>
      </p:sp>
      <p:sp>
        <p:nvSpPr>
          <p:cNvPr id="3" name="Content Placeholder 2"/>
          <p:cNvSpPr>
            <a:spLocks noGrp="1"/>
          </p:cNvSpPr>
          <p:nvPr>
            <p:ph idx="1"/>
          </p:nvPr>
        </p:nvSpPr>
        <p:spPr/>
        <p:txBody>
          <a:bodyPr/>
          <a:lstStyle/>
          <a:p>
            <a:r>
              <a:rPr lang="id-ID" dirty="0"/>
              <a:t>E</a:t>
            </a:r>
            <a:r>
              <a:rPr lang="en-US" dirty="0" err="1" smtClean="0"/>
              <a:t>ducation</a:t>
            </a:r>
            <a:r>
              <a:rPr lang="en-US" dirty="0" smtClean="0"/>
              <a:t> </a:t>
            </a:r>
            <a:r>
              <a:rPr lang="en-US" dirty="0"/>
              <a:t>is one of the surest ways to lift </a:t>
            </a:r>
            <a:r>
              <a:rPr lang="en-US" dirty="0" smtClean="0"/>
              <a:t>families</a:t>
            </a:r>
            <a:r>
              <a:rPr lang="id-ID" dirty="0" smtClean="0"/>
              <a:t> out </a:t>
            </a:r>
            <a:r>
              <a:rPr lang="id-ID" dirty="0"/>
              <a:t>of </a:t>
            </a:r>
            <a:r>
              <a:rPr lang="id-ID" dirty="0" smtClean="0"/>
              <a:t>poverty.</a:t>
            </a:r>
          </a:p>
          <a:p>
            <a:r>
              <a:rPr lang="en-US" dirty="0"/>
              <a:t>When parents are involved in </a:t>
            </a:r>
            <a:r>
              <a:rPr lang="en-US" dirty="0" smtClean="0"/>
              <a:t>their</a:t>
            </a:r>
            <a:r>
              <a:rPr lang="id-ID" dirty="0" smtClean="0"/>
              <a:t> </a:t>
            </a:r>
            <a:r>
              <a:rPr lang="en-US" dirty="0" smtClean="0"/>
              <a:t>child’s </a:t>
            </a:r>
            <a:r>
              <a:rPr lang="en-US" dirty="0"/>
              <a:t>schooling, students get better grades, score </a:t>
            </a:r>
            <a:r>
              <a:rPr lang="en-US" dirty="0" smtClean="0"/>
              <a:t>higher</a:t>
            </a:r>
            <a:r>
              <a:rPr lang="id-ID" dirty="0" smtClean="0"/>
              <a:t> </a:t>
            </a:r>
            <a:r>
              <a:rPr lang="en-US" dirty="0" smtClean="0"/>
              <a:t>on </a:t>
            </a:r>
            <a:r>
              <a:rPr lang="en-US" dirty="0"/>
              <a:t>standardized tests, and drop out less often, as well </a:t>
            </a:r>
            <a:r>
              <a:rPr lang="en-US" dirty="0" smtClean="0"/>
              <a:t>as</a:t>
            </a:r>
            <a:r>
              <a:rPr lang="id-ID" dirty="0" smtClean="0"/>
              <a:t> </a:t>
            </a:r>
            <a:r>
              <a:rPr lang="en-US" dirty="0" smtClean="0"/>
              <a:t>have </a:t>
            </a:r>
            <a:r>
              <a:rPr lang="en-US" dirty="0"/>
              <a:t>better attendance records, higher aspirations, </a:t>
            </a:r>
            <a:r>
              <a:rPr lang="en-US" dirty="0" smtClean="0"/>
              <a:t>and</a:t>
            </a:r>
            <a:r>
              <a:rPr lang="id-ID" dirty="0" smtClean="0"/>
              <a:t> </a:t>
            </a:r>
            <a:r>
              <a:rPr lang="en-US" dirty="0" smtClean="0"/>
              <a:t>more </a:t>
            </a:r>
            <a:r>
              <a:rPr lang="en-US" dirty="0"/>
              <a:t>positive attitudes about school and homework.</a:t>
            </a:r>
          </a:p>
          <a:p>
            <a:r>
              <a:rPr lang="en-US" dirty="0"/>
              <a:t>What’s more, these positive impacts seem most </a:t>
            </a:r>
            <a:r>
              <a:rPr lang="en-US" dirty="0" smtClean="0"/>
              <a:t>important</a:t>
            </a:r>
            <a:r>
              <a:rPr lang="id-ID" dirty="0" smtClean="0"/>
              <a:t> </a:t>
            </a:r>
            <a:r>
              <a:rPr lang="en-US" dirty="0" smtClean="0"/>
              <a:t>for </a:t>
            </a:r>
            <a:r>
              <a:rPr lang="en-US" dirty="0"/>
              <a:t>children growing up in disadvantaged, </a:t>
            </a:r>
            <a:r>
              <a:rPr lang="en-US" dirty="0" smtClean="0"/>
              <a:t>highly-stressed</a:t>
            </a:r>
            <a:r>
              <a:rPr lang="id-ID" dirty="0" smtClean="0"/>
              <a:t> families</a:t>
            </a:r>
            <a:endParaRPr lang="id-ID" dirty="0"/>
          </a:p>
        </p:txBody>
      </p:sp>
    </p:spTree>
    <p:extLst>
      <p:ext uri="{BB962C8B-B14F-4D97-AF65-F5344CB8AC3E}">
        <p14:creationId xmlns:p14="http://schemas.microsoft.com/office/powerpoint/2010/main" val="412336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Families</a:t>
            </a:r>
            <a:endParaRPr lang="id-ID" dirty="0"/>
          </a:p>
        </p:txBody>
      </p:sp>
      <p:sp>
        <p:nvSpPr>
          <p:cNvPr id="3" name="Content Placeholder 2"/>
          <p:cNvSpPr>
            <a:spLocks noGrp="1"/>
          </p:cNvSpPr>
          <p:nvPr>
            <p:ph idx="1"/>
          </p:nvPr>
        </p:nvSpPr>
        <p:spPr/>
        <p:txBody>
          <a:bodyPr/>
          <a:lstStyle/>
          <a:p>
            <a:r>
              <a:rPr lang="en-US" dirty="0"/>
              <a:t>Harvard Professor Robert Putnam2 agrees with </a:t>
            </a:r>
            <a:r>
              <a:rPr lang="en-US" dirty="0" smtClean="0"/>
              <a:t>this</a:t>
            </a:r>
            <a:r>
              <a:rPr lang="id-ID" dirty="0" smtClean="0"/>
              <a:t> </a:t>
            </a:r>
            <a:r>
              <a:rPr lang="en-US" dirty="0" smtClean="0"/>
              <a:t>assessment </a:t>
            </a:r>
            <a:r>
              <a:rPr lang="en-US" dirty="0"/>
              <a:t>of the importance of encouraging </a:t>
            </a:r>
            <a:r>
              <a:rPr lang="en-US" dirty="0" smtClean="0"/>
              <a:t>families’</a:t>
            </a:r>
            <a:r>
              <a:rPr lang="id-ID" dirty="0" smtClean="0"/>
              <a:t> </a:t>
            </a:r>
            <a:r>
              <a:rPr lang="en-US" dirty="0" smtClean="0"/>
              <a:t>participation </a:t>
            </a:r>
            <a:r>
              <a:rPr lang="en-US" dirty="0"/>
              <a:t>in their children’s </a:t>
            </a:r>
            <a:r>
              <a:rPr lang="en-US" dirty="0" smtClean="0"/>
              <a:t>education</a:t>
            </a:r>
            <a:endParaRPr lang="id-ID" dirty="0" smtClean="0"/>
          </a:p>
          <a:p>
            <a:r>
              <a:rPr lang="en-US" b="1" dirty="0"/>
              <a:t>Family, school, and community partnerships </a:t>
            </a:r>
            <a:r>
              <a:rPr lang="en-US" dirty="0"/>
              <a:t>are </a:t>
            </a:r>
            <a:r>
              <a:rPr lang="en-US" dirty="0" smtClean="0"/>
              <a:t>one</a:t>
            </a:r>
            <a:r>
              <a:rPr lang="id-ID" dirty="0" smtClean="0"/>
              <a:t> </a:t>
            </a:r>
            <a:r>
              <a:rPr lang="en-US" dirty="0" smtClean="0"/>
              <a:t>way </a:t>
            </a:r>
            <a:r>
              <a:rPr lang="en-US" dirty="0"/>
              <a:t>that policymakers can build family involvement.</a:t>
            </a:r>
            <a:endParaRPr lang="id-ID" dirty="0"/>
          </a:p>
        </p:txBody>
      </p:sp>
    </p:spTree>
    <p:extLst>
      <p:ext uri="{BB962C8B-B14F-4D97-AF65-F5344CB8AC3E}">
        <p14:creationId xmlns:p14="http://schemas.microsoft.com/office/powerpoint/2010/main" val="922809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b="1" dirty="0"/>
              <a:t>How Are Other States Promoting Family </a:t>
            </a:r>
            <a:r>
              <a:rPr lang="en-US" b="1" dirty="0" smtClean="0"/>
              <a:t>Involvement</a:t>
            </a:r>
            <a:r>
              <a:rPr lang="id-ID" b="1" dirty="0" smtClean="0"/>
              <a:t> in </a:t>
            </a:r>
            <a:r>
              <a:rPr lang="id-ID" b="1" dirty="0"/>
              <a:t>Education</a:t>
            </a:r>
            <a:r>
              <a:rPr lang="id-ID" b="1" dirty="0" smtClean="0"/>
              <a:t>?</a:t>
            </a:r>
          </a:p>
          <a:p>
            <a:endParaRPr lang="id-ID" b="1" dirty="0"/>
          </a:p>
          <a:p>
            <a:r>
              <a:rPr lang="en-US" dirty="0"/>
              <a:t>State policymakers have attempted to promote </a:t>
            </a:r>
            <a:r>
              <a:rPr lang="en-US" dirty="0" smtClean="0"/>
              <a:t>family</a:t>
            </a:r>
            <a:r>
              <a:rPr lang="id-ID" dirty="0" smtClean="0"/>
              <a:t> </a:t>
            </a:r>
            <a:r>
              <a:rPr lang="en-US" dirty="0" smtClean="0"/>
              <a:t>involvement </a:t>
            </a:r>
            <a:r>
              <a:rPr lang="en-US" dirty="0"/>
              <a:t>in two basic ways</a:t>
            </a:r>
            <a:r>
              <a:rPr lang="en-US" dirty="0" smtClean="0"/>
              <a:t>:</a:t>
            </a:r>
            <a:endParaRPr lang="id-ID" dirty="0" smtClean="0"/>
          </a:p>
          <a:p>
            <a:endParaRPr lang="en-US" dirty="0"/>
          </a:p>
          <a:p>
            <a:r>
              <a:rPr lang="en-US" dirty="0"/>
              <a:t>(1) </a:t>
            </a:r>
            <a:r>
              <a:rPr lang="en-US" b="1" dirty="0"/>
              <a:t>Including reimbursement for parent </a:t>
            </a:r>
            <a:r>
              <a:rPr lang="en-US" b="1" dirty="0" smtClean="0"/>
              <a:t>involvement</a:t>
            </a:r>
            <a:r>
              <a:rPr lang="id-ID" b="1" dirty="0" smtClean="0"/>
              <a:t> </a:t>
            </a:r>
            <a:r>
              <a:rPr lang="en-US" b="1" dirty="0" smtClean="0"/>
              <a:t>in </a:t>
            </a:r>
            <a:r>
              <a:rPr lang="en-US" b="1" dirty="0"/>
              <a:t>the school aid formula</a:t>
            </a:r>
            <a:r>
              <a:rPr lang="en-US" b="1" dirty="0" smtClean="0"/>
              <a:t>.</a:t>
            </a:r>
            <a:endParaRPr lang="id-ID" b="1" dirty="0" smtClean="0"/>
          </a:p>
          <a:p>
            <a:r>
              <a:rPr lang="en-US" dirty="0"/>
              <a:t>(2) </a:t>
            </a:r>
            <a:r>
              <a:rPr lang="en-US" b="1" dirty="0"/>
              <a:t>Passing legislation separate from the school </a:t>
            </a:r>
            <a:r>
              <a:rPr lang="en-US" b="1" dirty="0" smtClean="0"/>
              <a:t>aid</a:t>
            </a:r>
            <a:r>
              <a:rPr lang="id-ID" b="1" dirty="0" smtClean="0"/>
              <a:t> formula</a:t>
            </a:r>
            <a:r>
              <a:rPr lang="id-ID" b="1" dirty="0"/>
              <a:t>.</a:t>
            </a:r>
            <a:endParaRPr lang="id-ID" dirty="0"/>
          </a:p>
        </p:txBody>
      </p:sp>
    </p:spTree>
    <p:extLst>
      <p:ext uri="{BB962C8B-B14F-4D97-AF65-F5344CB8AC3E}">
        <p14:creationId xmlns:p14="http://schemas.microsoft.com/office/powerpoint/2010/main" val="3423678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i="1" dirty="0"/>
              <a:t>The purpose of Multicultural Education:</a:t>
            </a:r>
            <a:r>
              <a:rPr lang="id-ID" dirty="0"/>
              <a:t/>
            </a:r>
            <a:br>
              <a:rPr lang="id-ID" dirty="0"/>
            </a:br>
            <a:endParaRPr lang="id-ID" dirty="0"/>
          </a:p>
        </p:txBody>
      </p:sp>
      <p:sp>
        <p:nvSpPr>
          <p:cNvPr id="3" name="Content Placeholder 2"/>
          <p:cNvSpPr>
            <a:spLocks noGrp="1"/>
          </p:cNvSpPr>
          <p:nvPr>
            <p:ph idx="1"/>
          </p:nvPr>
        </p:nvSpPr>
        <p:spPr/>
        <p:txBody>
          <a:bodyPr/>
          <a:lstStyle/>
          <a:p>
            <a:pPr marL="0" lvl="0" indent="0">
              <a:buNone/>
            </a:pPr>
            <a:r>
              <a:rPr lang="id-ID" i="1" dirty="0" smtClean="0"/>
              <a:t>:</a:t>
            </a:r>
            <a:r>
              <a:rPr lang="id-ID" b="1" i="1" dirty="0"/>
              <a:t>The main objectives of multicultural education are</a:t>
            </a:r>
            <a:endParaRPr lang="id-ID" dirty="0"/>
          </a:p>
          <a:p>
            <a:r>
              <a:rPr lang="id-ID" i="1" dirty="0"/>
              <a:t>1</a:t>
            </a:r>
            <a:r>
              <a:rPr lang="id-ID" b="1" i="1" dirty="0"/>
              <a:t>).  to instill </a:t>
            </a:r>
            <a:r>
              <a:rPr lang="id-ID" i="1" dirty="0"/>
              <a:t>sympathy, respect, appreciation, </a:t>
            </a:r>
            <a:r>
              <a:rPr lang="id-ID" i="1" dirty="0" smtClean="0"/>
              <a:t>	and </a:t>
            </a:r>
            <a:r>
              <a:rPr lang="id-ID" i="1" dirty="0"/>
              <a:t>empathy towards different religions </a:t>
            </a:r>
            <a:r>
              <a:rPr lang="id-ID" i="1" dirty="0" smtClean="0"/>
              <a:t>	and </a:t>
            </a:r>
            <a:r>
              <a:rPr lang="id-ID" i="1" dirty="0"/>
              <a:t>cultures;</a:t>
            </a:r>
            <a:endParaRPr lang="id-ID" dirty="0"/>
          </a:p>
          <a:p>
            <a:r>
              <a:rPr lang="id-ID" i="1" dirty="0"/>
              <a:t>2).</a:t>
            </a:r>
            <a:r>
              <a:rPr lang="id-ID" b="1" i="1" dirty="0"/>
              <a:t>  to deal </a:t>
            </a:r>
            <a:r>
              <a:rPr lang="id-ID" i="1" dirty="0"/>
              <a:t>with the various problems that </a:t>
            </a:r>
            <a:r>
              <a:rPr lang="id-ID" i="1" dirty="0" smtClean="0"/>
              <a:t>	occur </a:t>
            </a:r>
            <a:r>
              <a:rPr lang="id-ID" i="1" dirty="0"/>
              <a:t>in the wise, intelligent, and accurate </a:t>
            </a:r>
            <a:r>
              <a:rPr lang="id-ID" i="1" dirty="0" smtClean="0"/>
              <a:t>	environment </a:t>
            </a:r>
            <a:r>
              <a:rPr lang="id-ID" i="1" dirty="0"/>
              <a:t>of life, so as to create peace, </a:t>
            </a:r>
            <a:r>
              <a:rPr lang="id-ID" i="1" dirty="0" smtClean="0"/>
              <a:t>	comfort</a:t>
            </a:r>
            <a:r>
              <a:rPr lang="id-ID" i="1" dirty="0"/>
              <a:t>, happiness, and success in life in </a:t>
            </a:r>
            <a:r>
              <a:rPr lang="id-ID" i="1" dirty="0" smtClean="0"/>
              <a:t>	the </a:t>
            </a:r>
            <a:r>
              <a:rPr lang="id-ID" i="1" dirty="0"/>
              <a:t>world and in life hereafter.</a:t>
            </a:r>
            <a:endParaRPr lang="id-ID" dirty="0"/>
          </a:p>
          <a:p>
            <a:endParaRPr lang="id-ID" dirty="0"/>
          </a:p>
        </p:txBody>
      </p:sp>
    </p:spTree>
    <p:extLst>
      <p:ext uri="{BB962C8B-B14F-4D97-AF65-F5344CB8AC3E}">
        <p14:creationId xmlns:p14="http://schemas.microsoft.com/office/powerpoint/2010/main" val="1314765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i="1" dirty="0"/>
              <a:t>T</a:t>
            </a:r>
            <a:r>
              <a:rPr lang="en-US" i="1" dirty="0"/>
              <a:t>he Life of Multiculturalism in Australia</a:t>
            </a:r>
            <a:r>
              <a:rPr lang="id-ID" dirty="0"/>
              <a:t/>
            </a:r>
            <a:br>
              <a:rPr lang="id-ID" dirty="0"/>
            </a:br>
            <a:endParaRPr lang="id-ID" dirty="0"/>
          </a:p>
        </p:txBody>
      </p:sp>
      <p:sp>
        <p:nvSpPr>
          <p:cNvPr id="3" name="Content Placeholder 2"/>
          <p:cNvSpPr>
            <a:spLocks noGrp="1"/>
          </p:cNvSpPr>
          <p:nvPr>
            <p:ph idx="1"/>
          </p:nvPr>
        </p:nvSpPr>
        <p:spPr/>
        <p:txBody>
          <a:bodyPr/>
          <a:lstStyle/>
          <a:p>
            <a:r>
              <a:rPr lang="en-US" i="1" dirty="0"/>
              <a:t> </a:t>
            </a:r>
            <a:r>
              <a:rPr lang="en-US" b="1" i="1" dirty="0" smtClean="0"/>
              <a:t>Australia</a:t>
            </a:r>
            <a:r>
              <a:rPr lang="en-US" i="1" dirty="0" smtClean="0"/>
              <a:t> </a:t>
            </a:r>
            <a:r>
              <a:rPr lang="en-US" i="1" dirty="0"/>
              <a:t>is a country that has many </a:t>
            </a:r>
            <a:r>
              <a:rPr lang="id-ID" i="1" dirty="0" smtClean="0"/>
              <a:t>	</a:t>
            </a:r>
            <a:r>
              <a:rPr lang="en-US" i="1" dirty="0" smtClean="0"/>
              <a:t>immigrants </a:t>
            </a:r>
            <a:r>
              <a:rPr lang="en-US" i="1" dirty="0"/>
              <a:t>can even be said Australia's </a:t>
            </a:r>
            <a:r>
              <a:rPr lang="id-ID" i="1" dirty="0" smtClean="0"/>
              <a:t>	</a:t>
            </a:r>
            <a:r>
              <a:rPr lang="en-US" i="1" dirty="0" smtClean="0"/>
              <a:t>own </a:t>
            </a:r>
            <a:r>
              <a:rPr lang="en-US" i="1" dirty="0"/>
              <a:t>natives are immigrants from the UK. </a:t>
            </a:r>
            <a:r>
              <a:rPr lang="id-ID" i="1" dirty="0" smtClean="0"/>
              <a:t>	</a:t>
            </a:r>
            <a:r>
              <a:rPr lang="en-US" i="1" dirty="0" smtClean="0"/>
              <a:t>When </a:t>
            </a:r>
            <a:r>
              <a:rPr lang="en-US" i="1" dirty="0"/>
              <a:t>first discovered by James </a:t>
            </a:r>
            <a:r>
              <a:rPr lang="en-US" i="1" dirty="0" smtClean="0"/>
              <a:t>Cook</a:t>
            </a:r>
            <a:r>
              <a:rPr lang="id-ID" i="1" dirty="0" smtClean="0"/>
              <a:t>.</a:t>
            </a:r>
            <a:r>
              <a:rPr lang="en-US" i="1" dirty="0" smtClean="0"/>
              <a:t> </a:t>
            </a:r>
            <a:r>
              <a:rPr lang="en-US" i="1" dirty="0"/>
              <a:t>Australia was used as a dumping place for </a:t>
            </a:r>
            <a:r>
              <a:rPr lang="id-ID" i="1" dirty="0" smtClean="0"/>
              <a:t>	</a:t>
            </a:r>
            <a:r>
              <a:rPr lang="en-US" i="1" dirty="0" smtClean="0"/>
              <a:t>British </a:t>
            </a:r>
            <a:r>
              <a:rPr lang="en-US" i="1" dirty="0"/>
              <a:t>prisoners whose British </a:t>
            </a:r>
            <a:r>
              <a:rPr lang="id-ID" i="1" dirty="0" smtClean="0"/>
              <a:t>	</a:t>
            </a:r>
            <a:r>
              <a:rPr lang="en-US" i="1" dirty="0" smtClean="0"/>
              <a:t>government </a:t>
            </a:r>
            <a:r>
              <a:rPr lang="en-US" i="1" dirty="0"/>
              <a:t>could no longer afloat. </a:t>
            </a:r>
            <a:endParaRPr lang="id-ID" i="1" dirty="0" smtClean="0"/>
          </a:p>
          <a:p>
            <a:r>
              <a:rPr lang="en-US" sz="2000" i="1" dirty="0" smtClean="0"/>
              <a:t>However</a:t>
            </a:r>
            <a:r>
              <a:rPr lang="en-US" sz="2000" i="1" dirty="0"/>
              <a:t>, around the 16th century, Australia's </a:t>
            </a:r>
            <a:r>
              <a:rPr lang="id-ID" sz="2000" i="1" dirty="0" smtClean="0"/>
              <a:t>	</a:t>
            </a:r>
            <a:r>
              <a:rPr lang="en-US" sz="2000" i="1" dirty="0" smtClean="0"/>
              <a:t>many </a:t>
            </a:r>
            <a:r>
              <a:rPr lang="en-US" sz="2000" i="1" dirty="0"/>
              <a:t>immigrant arrivals from China were </a:t>
            </a:r>
            <a:r>
              <a:rPr lang="id-ID" sz="2000" i="1" dirty="0" smtClean="0"/>
              <a:t>	</a:t>
            </a:r>
            <a:r>
              <a:rPr lang="en-US" sz="2000" i="1" dirty="0" smtClean="0"/>
              <a:t>interested </a:t>
            </a:r>
            <a:r>
              <a:rPr lang="en-US" sz="2000" i="1" dirty="0"/>
              <a:t>in finding gold mines in the </a:t>
            </a:r>
            <a:r>
              <a:rPr lang="id-ID" sz="2000" i="1" dirty="0" smtClean="0"/>
              <a:t>	</a:t>
            </a:r>
            <a:r>
              <a:rPr lang="en-US" sz="2000" i="1" dirty="0" smtClean="0"/>
              <a:t>Victoria </a:t>
            </a:r>
            <a:r>
              <a:rPr lang="en-US" sz="2000" i="1" dirty="0"/>
              <a:t>area. </a:t>
            </a:r>
            <a:r>
              <a:rPr lang="id-ID" sz="2000" i="1" dirty="0" smtClean="0"/>
              <a:t>For,</a:t>
            </a:r>
            <a:r>
              <a:rPr lang="en-US" sz="2000" i="1" dirty="0" smtClean="0"/>
              <a:t> </a:t>
            </a:r>
            <a:r>
              <a:rPr lang="en-US" sz="2000" i="1" dirty="0"/>
              <a:t>the Australian government itself also opened the arrival of immigrants because the population is still limited at that time</a:t>
            </a:r>
            <a:endParaRPr lang="id-ID" sz="2000" dirty="0"/>
          </a:p>
        </p:txBody>
      </p:sp>
    </p:spTree>
    <p:extLst>
      <p:ext uri="{BB962C8B-B14F-4D97-AF65-F5344CB8AC3E}">
        <p14:creationId xmlns:p14="http://schemas.microsoft.com/office/powerpoint/2010/main" val="1806704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a:t>Australian government</a:t>
            </a:r>
            <a:endParaRPr lang="id-ID" dirty="0"/>
          </a:p>
        </p:txBody>
      </p:sp>
      <p:sp>
        <p:nvSpPr>
          <p:cNvPr id="3" name="Content Placeholder 2"/>
          <p:cNvSpPr>
            <a:spLocks noGrp="1"/>
          </p:cNvSpPr>
          <p:nvPr>
            <p:ph idx="1"/>
          </p:nvPr>
        </p:nvSpPr>
        <p:spPr/>
        <p:txBody>
          <a:bodyPr/>
          <a:lstStyle/>
          <a:p>
            <a:r>
              <a:rPr lang="id-ID" i="1" dirty="0"/>
              <a:t>Since then, the Australian government has issued an immigrant-related policy, the White Australian Policy. </a:t>
            </a:r>
            <a:endParaRPr lang="id-ID" i="1" dirty="0" smtClean="0"/>
          </a:p>
          <a:p>
            <a:r>
              <a:rPr lang="id-ID" i="1" dirty="0"/>
              <a:t>This policy was enforced until 1973, which eventually was abolished so that all immigrants from various countries could enter Australia.</a:t>
            </a:r>
            <a:endParaRPr lang="id-ID" dirty="0"/>
          </a:p>
          <a:p>
            <a:r>
              <a:rPr lang="id-ID" i="1" dirty="0"/>
              <a:t>In the 20th century, there was a massive immigration from Asia to Australia eventually known as Asian Invansion. </a:t>
            </a:r>
            <a:endParaRPr lang="id-ID" i="1" dirty="0" smtClean="0"/>
          </a:p>
          <a:p>
            <a:r>
              <a:rPr lang="id-ID" i="1" dirty="0" smtClean="0"/>
              <a:t>The </a:t>
            </a:r>
            <a:r>
              <a:rPr lang="id-ID" i="1" dirty="0"/>
              <a:t>arrival of these immigrants is supported by supporting factors and drivers.</a:t>
            </a:r>
            <a:endParaRPr lang="id-ID" dirty="0"/>
          </a:p>
        </p:txBody>
      </p:sp>
    </p:spTree>
    <p:extLst>
      <p:ext uri="{BB962C8B-B14F-4D97-AF65-F5344CB8AC3E}">
        <p14:creationId xmlns:p14="http://schemas.microsoft.com/office/powerpoint/2010/main" val="374459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in the family </a:t>
            </a:r>
            <a:r>
              <a:rPr lang="en-US" dirty="0" smtClean="0"/>
              <a:t>environment</a:t>
            </a:r>
            <a:r>
              <a:rPr lang="id-ID" dirty="0" smtClean="0"/>
              <a:t>:</a:t>
            </a:r>
            <a:endParaRPr lang="id-ID" dirty="0"/>
          </a:p>
        </p:txBody>
      </p:sp>
      <p:sp>
        <p:nvSpPr>
          <p:cNvPr id="3" name="Content Placeholder 2"/>
          <p:cNvSpPr>
            <a:spLocks noGrp="1"/>
          </p:cNvSpPr>
          <p:nvPr>
            <p:ph idx="1"/>
          </p:nvPr>
        </p:nvSpPr>
        <p:spPr/>
        <p:txBody>
          <a:bodyPr/>
          <a:lstStyle/>
          <a:p>
            <a:r>
              <a:rPr lang="en-US" dirty="0"/>
              <a:t>Implementation Education in the family environment, which is the implementation of education between adults (parents), who are responsible for children, (brother and sister), to achieve certain goals in education. </a:t>
            </a:r>
            <a:endParaRPr lang="id-ID" dirty="0" smtClean="0"/>
          </a:p>
          <a:p>
            <a:r>
              <a:rPr lang="en-US" dirty="0" smtClean="0"/>
              <a:t>The </a:t>
            </a:r>
            <a:r>
              <a:rPr lang="en-US" dirty="0"/>
              <a:t>position of father and mother (parents) in the family environment, as the primary and first educator in the formation of character or family culture, which is very influential on the development of life in multicultural family members.</a:t>
            </a:r>
          </a:p>
        </p:txBody>
      </p:sp>
    </p:spTree>
    <p:extLst>
      <p:ext uri="{BB962C8B-B14F-4D97-AF65-F5344CB8AC3E}">
        <p14:creationId xmlns:p14="http://schemas.microsoft.com/office/powerpoint/2010/main" val="533950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a:t>a good standard of </a:t>
            </a:r>
            <a:r>
              <a:rPr lang="id-ID" i="1" dirty="0" smtClean="0"/>
              <a:t>living in Australia</a:t>
            </a:r>
            <a:endParaRPr lang="id-ID" dirty="0"/>
          </a:p>
        </p:txBody>
      </p:sp>
      <p:sp>
        <p:nvSpPr>
          <p:cNvPr id="3" name="Content Placeholder 2"/>
          <p:cNvSpPr>
            <a:spLocks noGrp="1"/>
          </p:cNvSpPr>
          <p:nvPr>
            <p:ph idx="1"/>
          </p:nvPr>
        </p:nvSpPr>
        <p:spPr/>
        <p:txBody>
          <a:bodyPr/>
          <a:lstStyle/>
          <a:p>
            <a:r>
              <a:rPr lang="id-ID" i="1" dirty="0"/>
              <a:t>Australia is the existence of a good standard of living, so immigrants are interested to work and have a well-established life in Australia.</a:t>
            </a:r>
            <a:endParaRPr lang="id-ID" dirty="0"/>
          </a:p>
          <a:p>
            <a:endParaRPr lang="id-ID" dirty="0"/>
          </a:p>
        </p:txBody>
      </p:sp>
    </p:spTree>
    <p:extLst>
      <p:ext uri="{BB962C8B-B14F-4D97-AF65-F5344CB8AC3E}">
        <p14:creationId xmlns:p14="http://schemas.microsoft.com/office/powerpoint/2010/main" val="3202470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t>
            </a:r>
            <a:r>
              <a:rPr lang="en-US" dirty="0" smtClean="0"/>
              <a:t>he </a:t>
            </a:r>
            <a:r>
              <a:rPr lang="en-US" dirty="0"/>
              <a:t>metropolitan city of </a:t>
            </a:r>
            <a:r>
              <a:rPr lang="en-US" dirty="0" smtClean="0"/>
              <a:t>Newcastle</a:t>
            </a:r>
            <a:r>
              <a:rPr lang="id-ID" dirty="0" smtClean="0"/>
              <a:t>:</a:t>
            </a:r>
            <a:endParaRPr lang="id-ID" dirty="0"/>
          </a:p>
        </p:txBody>
      </p:sp>
      <p:sp>
        <p:nvSpPr>
          <p:cNvPr id="3" name="Content Placeholder 2"/>
          <p:cNvSpPr>
            <a:spLocks noGrp="1"/>
          </p:cNvSpPr>
          <p:nvPr>
            <p:ph idx="1"/>
          </p:nvPr>
        </p:nvSpPr>
        <p:spPr/>
        <p:txBody>
          <a:bodyPr/>
          <a:lstStyle/>
          <a:p>
            <a:pPr marL="0" indent="0">
              <a:buNone/>
            </a:pPr>
            <a:r>
              <a:rPr lang="id-ID" dirty="0" smtClean="0"/>
              <a:t>It i</a:t>
            </a:r>
            <a:r>
              <a:rPr lang="en-US" dirty="0" smtClean="0"/>
              <a:t>s </a:t>
            </a:r>
            <a:r>
              <a:rPr lang="en-US" dirty="0"/>
              <a:t>the region with the second highest </a:t>
            </a:r>
            <a:r>
              <a:rPr lang="id-ID" dirty="0" smtClean="0"/>
              <a:t>	</a:t>
            </a:r>
            <a:r>
              <a:rPr lang="en-US" dirty="0" smtClean="0"/>
              <a:t>population </a:t>
            </a:r>
            <a:r>
              <a:rPr lang="en-US" dirty="0"/>
              <a:t>level in New South </a:t>
            </a:r>
            <a:r>
              <a:rPr lang="en-US" dirty="0" smtClean="0"/>
              <a:t>Wales</a:t>
            </a:r>
            <a:r>
              <a:rPr lang="id-ID" dirty="0" smtClean="0"/>
              <a:t>, </a:t>
            </a:r>
            <a:r>
              <a:rPr lang="en-US" dirty="0" smtClean="0"/>
              <a:t>is </a:t>
            </a:r>
            <a:r>
              <a:rPr lang="id-ID" dirty="0" smtClean="0"/>
              <a:t>	</a:t>
            </a:r>
            <a:r>
              <a:rPr lang="en-US" dirty="0" smtClean="0"/>
              <a:t>located </a:t>
            </a:r>
            <a:r>
              <a:rPr lang="en-US" dirty="0"/>
              <a:t>162 km </a:t>
            </a:r>
            <a:r>
              <a:rPr lang="id-ID" dirty="0" smtClean="0"/>
              <a:t>	</a:t>
            </a:r>
            <a:r>
              <a:rPr lang="en-US" dirty="0" smtClean="0"/>
              <a:t>northeast </a:t>
            </a:r>
            <a:r>
              <a:rPr lang="en-US" dirty="0"/>
              <a:t>of Sydney.</a:t>
            </a:r>
          </a:p>
          <a:p>
            <a:pPr marL="0" indent="0">
              <a:buNone/>
            </a:pPr>
            <a:r>
              <a:rPr lang="en-US" dirty="0" smtClean="0"/>
              <a:t>it </a:t>
            </a:r>
            <a:r>
              <a:rPr lang="en-US" dirty="0"/>
              <a:t>is famous for its steel factory, BHP Steelworks, </a:t>
            </a:r>
            <a:r>
              <a:rPr lang="id-ID" dirty="0" smtClean="0"/>
              <a:t>	</a:t>
            </a:r>
            <a:r>
              <a:rPr lang="en-US" dirty="0" smtClean="0"/>
              <a:t>Newcastle </a:t>
            </a:r>
            <a:r>
              <a:rPr lang="en-US" dirty="0"/>
              <a:t>is now transformed into a </a:t>
            </a:r>
            <a:r>
              <a:rPr lang="id-ID" dirty="0" smtClean="0"/>
              <a:t>	</a:t>
            </a:r>
            <a:r>
              <a:rPr lang="en-US" dirty="0" smtClean="0"/>
              <a:t>livable </a:t>
            </a:r>
            <a:r>
              <a:rPr lang="en-US" dirty="0"/>
              <a:t>busy city, with a row of top cafes </a:t>
            </a:r>
            <a:r>
              <a:rPr lang="id-ID" dirty="0" smtClean="0"/>
              <a:t>	</a:t>
            </a:r>
            <a:r>
              <a:rPr lang="en-US" dirty="0" smtClean="0"/>
              <a:t>and </a:t>
            </a:r>
            <a:r>
              <a:rPr lang="en-US" dirty="0"/>
              <a:t>culinary culture.</a:t>
            </a:r>
          </a:p>
          <a:p>
            <a:pPr marL="0" indent="0">
              <a:buNone/>
            </a:pPr>
            <a:r>
              <a:rPr lang="en-US" sz="2000" dirty="0"/>
              <a:t>Plus three distinctive beaches - from </a:t>
            </a:r>
            <a:r>
              <a:rPr lang="en-US" sz="2000" dirty="0" err="1"/>
              <a:t>Nobbys</a:t>
            </a:r>
            <a:r>
              <a:rPr lang="en-US" sz="2000" dirty="0"/>
              <a:t> in </a:t>
            </a:r>
            <a:r>
              <a:rPr lang="id-ID" sz="2000" dirty="0" smtClean="0"/>
              <a:t>	</a:t>
            </a:r>
            <a:r>
              <a:rPr lang="en-US" sz="2000" dirty="0" smtClean="0"/>
              <a:t>the </a:t>
            </a:r>
            <a:r>
              <a:rPr lang="en-US" sz="2000" dirty="0"/>
              <a:t>north </a:t>
            </a:r>
            <a:r>
              <a:rPr lang="id-ID" sz="2000" dirty="0" smtClean="0"/>
              <a:t>	</a:t>
            </a:r>
            <a:r>
              <a:rPr lang="en-US" sz="2000" dirty="0" smtClean="0"/>
              <a:t>to </a:t>
            </a:r>
            <a:r>
              <a:rPr lang="en-US" sz="2000" dirty="0"/>
              <a:t>Merewether in the south, can </a:t>
            </a:r>
            <a:r>
              <a:rPr lang="id-ID" sz="2000" dirty="0" smtClean="0"/>
              <a:t>	</a:t>
            </a:r>
            <a:r>
              <a:rPr lang="en-US" sz="2000" dirty="0" smtClean="0"/>
              <a:t>be </a:t>
            </a:r>
            <a:r>
              <a:rPr lang="en-US" sz="2000" dirty="0"/>
              <a:t>reached on </a:t>
            </a:r>
            <a:r>
              <a:rPr lang="id-ID" sz="2000" dirty="0" smtClean="0"/>
              <a:t>	</a:t>
            </a:r>
            <a:r>
              <a:rPr lang="en-US" sz="2000" dirty="0" smtClean="0"/>
              <a:t>foot </a:t>
            </a:r>
            <a:r>
              <a:rPr lang="en-US" sz="2000" dirty="0"/>
              <a:t>for three hours across </a:t>
            </a:r>
            <a:r>
              <a:rPr lang="id-ID" sz="2000" dirty="0" smtClean="0"/>
              <a:t>	</a:t>
            </a:r>
            <a:r>
              <a:rPr lang="en-US" sz="2000" dirty="0" smtClean="0"/>
              <a:t>the </a:t>
            </a:r>
            <a:r>
              <a:rPr lang="en-US" sz="2000" dirty="0"/>
              <a:t>Bathers Way </a:t>
            </a:r>
            <a:r>
              <a:rPr lang="id-ID" sz="2000" dirty="0" smtClean="0"/>
              <a:t>	</a:t>
            </a:r>
            <a:r>
              <a:rPr lang="en-US" sz="2000" dirty="0" smtClean="0"/>
              <a:t>that </a:t>
            </a:r>
            <a:r>
              <a:rPr lang="en-US" sz="2000" dirty="0"/>
              <a:t>connects the two - </a:t>
            </a:r>
            <a:r>
              <a:rPr lang="id-ID" sz="2000" dirty="0" smtClean="0"/>
              <a:t>	</a:t>
            </a:r>
            <a:r>
              <a:rPr lang="en-US" sz="2000" dirty="0" smtClean="0"/>
              <a:t>this </a:t>
            </a:r>
            <a:r>
              <a:rPr lang="en-US" sz="2000" dirty="0"/>
              <a:t>place is worth your </a:t>
            </a:r>
            <a:r>
              <a:rPr lang="id-ID" sz="2000" dirty="0" smtClean="0"/>
              <a:t>	</a:t>
            </a:r>
            <a:r>
              <a:rPr lang="en-US" sz="2000" dirty="0" smtClean="0"/>
              <a:t>visit </a:t>
            </a:r>
            <a:r>
              <a:rPr lang="en-US" sz="2000" dirty="0"/>
              <a:t>for short or </a:t>
            </a:r>
            <a:r>
              <a:rPr lang="id-ID" sz="2000" dirty="0" smtClean="0"/>
              <a:t>	</a:t>
            </a:r>
            <a:r>
              <a:rPr lang="en-US" sz="2000" dirty="0" smtClean="0"/>
              <a:t>long </a:t>
            </a:r>
            <a:r>
              <a:rPr lang="en-US" sz="2000" dirty="0"/>
              <a:t>holidays.</a:t>
            </a:r>
            <a:endParaRPr lang="id-ID" sz="2000" dirty="0"/>
          </a:p>
        </p:txBody>
      </p:sp>
    </p:spTree>
    <p:extLst>
      <p:ext uri="{BB962C8B-B14F-4D97-AF65-F5344CB8AC3E}">
        <p14:creationId xmlns:p14="http://schemas.microsoft.com/office/powerpoint/2010/main" val="793398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Multicultural Education </a:t>
            </a:r>
            <a:r>
              <a:rPr lang="en-US" dirty="0" smtClean="0"/>
              <a:t>3:</a:t>
            </a:r>
            <a:r>
              <a:rPr lang="en-US" dirty="0"/>
              <a:t/>
            </a:r>
            <a:br>
              <a:rPr lang="en-US" dirty="0"/>
            </a:br>
            <a:endParaRPr lang="id-ID" dirty="0"/>
          </a:p>
        </p:txBody>
      </p:sp>
      <p:sp>
        <p:nvSpPr>
          <p:cNvPr id="3" name="Content Placeholder 2"/>
          <p:cNvSpPr>
            <a:spLocks noGrp="1"/>
          </p:cNvSpPr>
          <p:nvPr>
            <p:ph idx="1"/>
          </p:nvPr>
        </p:nvSpPr>
        <p:spPr/>
        <p:txBody>
          <a:bodyPr/>
          <a:lstStyle/>
          <a:p>
            <a:r>
              <a:rPr lang="en-US" dirty="0"/>
              <a:t>1. Multicultural education is based on </a:t>
            </a:r>
            <a:r>
              <a:rPr lang="id-ID" dirty="0" smtClean="0"/>
              <a:t>	</a:t>
            </a:r>
            <a:r>
              <a:rPr lang="en-US" dirty="0" smtClean="0"/>
              <a:t>pedagogy</a:t>
            </a:r>
            <a:r>
              <a:rPr lang="en-US" dirty="0"/>
              <a:t>, equity pedagogy.</a:t>
            </a:r>
          </a:p>
          <a:p>
            <a:r>
              <a:rPr lang="en-US" dirty="0"/>
              <a:t>2. Multicultural education aimed at the </a:t>
            </a:r>
            <a:r>
              <a:rPr lang="id-ID" dirty="0" smtClean="0"/>
              <a:t>	</a:t>
            </a:r>
            <a:r>
              <a:rPr lang="en-US" dirty="0" smtClean="0"/>
              <a:t>realization </a:t>
            </a:r>
            <a:r>
              <a:rPr lang="en-US" dirty="0"/>
              <a:t>of intelligent human beings </a:t>
            </a:r>
            <a:r>
              <a:rPr lang="id-ID" dirty="0" smtClean="0"/>
              <a:t>	</a:t>
            </a:r>
            <a:r>
              <a:rPr lang="en-US" dirty="0" smtClean="0"/>
              <a:t>and </a:t>
            </a:r>
            <a:r>
              <a:rPr lang="en-US" dirty="0"/>
              <a:t>develop their personality, mastering </a:t>
            </a:r>
            <a:r>
              <a:rPr lang="id-ID" dirty="0" smtClean="0"/>
              <a:t>	</a:t>
            </a:r>
            <a:r>
              <a:rPr lang="en-US" dirty="0" smtClean="0"/>
              <a:t>science </a:t>
            </a:r>
            <a:r>
              <a:rPr lang="en-US" dirty="0"/>
              <a:t>as well as possible.</a:t>
            </a:r>
          </a:p>
          <a:p>
            <a:r>
              <a:rPr lang="en-US" dirty="0" smtClean="0"/>
              <a:t>3</a:t>
            </a:r>
            <a:r>
              <a:rPr lang="en-US" dirty="0"/>
              <a:t>. Multicultural education is directed to create </a:t>
            </a:r>
            <a:r>
              <a:rPr lang="id-ID" dirty="0" smtClean="0"/>
              <a:t>	</a:t>
            </a:r>
            <a:r>
              <a:rPr lang="en-US" dirty="0" smtClean="0"/>
              <a:t>people </a:t>
            </a:r>
            <a:r>
              <a:rPr lang="en-US" dirty="0"/>
              <a:t>who are open to all kinds of </a:t>
            </a:r>
            <a:r>
              <a:rPr lang="id-ID" dirty="0" smtClean="0"/>
              <a:t>	</a:t>
            </a:r>
            <a:r>
              <a:rPr lang="en-US" dirty="0" smtClean="0"/>
              <a:t>development </a:t>
            </a:r>
            <a:r>
              <a:rPr lang="en-US" dirty="0"/>
              <a:t>of the times and diversity in </a:t>
            </a:r>
            <a:r>
              <a:rPr lang="id-ID" dirty="0" smtClean="0"/>
              <a:t>	</a:t>
            </a:r>
            <a:r>
              <a:rPr lang="en-US" dirty="0" smtClean="0"/>
              <a:t>various </a:t>
            </a:r>
            <a:r>
              <a:rPr lang="en-US" dirty="0"/>
              <a:t>aspects of modern life.</a:t>
            </a:r>
            <a:endParaRPr lang="id-ID" dirty="0"/>
          </a:p>
          <a:p>
            <a:pPr marL="0" indent="0">
              <a:buNone/>
            </a:pPr>
            <a:endParaRPr lang="id-ID" dirty="0"/>
          </a:p>
        </p:txBody>
      </p:sp>
    </p:spTree>
    <p:extLst>
      <p:ext uri="{BB962C8B-B14F-4D97-AF65-F5344CB8AC3E}">
        <p14:creationId xmlns:p14="http://schemas.microsoft.com/office/powerpoint/2010/main" val="1542396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a:r>
              <a:rPr lang="id-ID" smtClean="0"/>
              <a:t>Thank you...</a:t>
            </a:r>
            <a:endParaRPr lang="id-ID" dirty="0"/>
          </a:p>
        </p:txBody>
      </p:sp>
      <p:sp>
        <p:nvSpPr>
          <p:cNvPr id="4" name="Content Placeholder 2"/>
          <p:cNvSpPr txBox="1">
            <a:spLocks/>
          </p:cNvSpPr>
          <p:nvPr/>
        </p:nvSpPr>
        <p:spPr bwMode="auto">
          <a:xfrm>
            <a:off x="457200" y="1511300"/>
            <a:ext cx="6781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rgbClr val="336699"/>
                </a:solidFill>
                <a:latin typeface="+mn-lt"/>
                <a:ea typeface="+mn-ea"/>
                <a:cs typeface="+mn-cs"/>
              </a:defRPr>
            </a:lvl1pPr>
            <a:lvl2pPr marL="742950" indent="-285750" algn="l" rtl="0" eaLnBrk="1" fontAlgn="base" hangingPunct="1">
              <a:spcBef>
                <a:spcPct val="20000"/>
              </a:spcBef>
              <a:spcAft>
                <a:spcPct val="0"/>
              </a:spcAft>
              <a:buChar char="–"/>
              <a:defRPr sz="2000">
                <a:solidFill>
                  <a:srgbClr val="336699"/>
                </a:solidFill>
                <a:latin typeface="+mn-lt"/>
              </a:defRPr>
            </a:lvl2pPr>
            <a:lvl3pPr marL="1143000" indent="-228600" algn="l" rtl="0" eaLnBrk="1" fontAlgn="base" hangingPunct="1">
              <a:spcBef>
                <a:spcPct val="20000"/>
              </a:spcBef>
              <a:spcAft>
                <a:spcPct val="0"/>
              </a:spcAft>
              <a:buChar char="•"/>
              <a:defRPr>
                <a:solidFill>
                  <a:srgbClr val="336699"/>
                </a:solidFill>
                <a:latin typeface="+mn-lt"/>
              </a:defRPr>
            </a:lvl3pPr>
            <a:lvl4pPr marL="1600200" indent="-228600" algn="l" rtl="0" eaLnBrk="1" fontAlgn="base" hangingPunct="1">
              <a:spcBef>
                <a:spcPct val="20000"/>
              </a:spcBef>
              <a:spcAft>
                <a:spcPct val="0"/>
              </a:spcAft>
              <a:buChar char="–"/>
              <a:defRPr sz="1600">
                <a:solidFill>
                  <a:srgbClr val="336699"/>
                </a:solidFill>
                <a:latin typeface="+mn-lt"/>
              </a:defRPr>
            </a:lvl4pPr>
            <a:lvl5pPr marL="2057400" indent="-228600" algn="l" rtl="0" eaLnBrk="1" fontAlgn="base" hangingPunct="1">
              <a:spcBef>
                <a:spcPct val="20000"/>
              </a:spcBef>
              <a:spcAft>
                <a:spcPct val="0"/>
              </a:spcAft>
              <a:buChar char="»"/>
              <a:defRPr sz="1600">
                <a:solidFill>
                  <a:srgbClr val="336699"/>
                </a:solidFill>
                <a:latin typeface="+mn-lt"/>
              </a:defRPr>
            </a:lvl5pPr>
            <a:lvl6pPr marL="2514600" indent="-228600" algn="l" rtl="0" eaLnBrk="1" fontAlgn="base" hangingPunct="1">
              <a:spcBef>
                <a:spcPct val="20000"/>
              </a:spcBef>
              <a:spcAft>
                <a:spcPct val="0"/>
              </a:spcAft>
              <a:buChar char="»"/>
              <a:defRPr sz="1600">
                <a:solidFill>
                  <a:srgbClr val="336699"/>
                </a:solidFill>
                <a:latin typeface="+mn-lt"/>
              </a:defRPr>
            </a:lvl6pPr>
            <a:lvl7pPr marL="2971800" indent="-228600" algn="l" rtl="0" eaLnBrk="1" fontAlgn="base" hangingPunct="1">
              <a:spcBef>
                <a:spcPct val="20000"/>
              </a:spcBef>
              <a:spcAft>
                <a:spcPct val="0"/>
              </a:spcAft>
              <a:buChar char="»"/>
              <a:defRPr sz="1600">
                <a:solidFill>
                  <a:srgbClr val="336699"/>
                </a:solidFill>
                <a:latin typeface="+mn-lt"/>
              </a:defRPr>
            </a:lvl7pPr>
            <a:lvl8pPr marL="3429000" indent="-228600" algn="l" rtl="0" eaLnBrk="1" fontAlgn="base" hangingPunct="1">
              <a:spcBef>
                <a:spcPct val="20000"/>
              </a:spcBef>
              <a:spcAft>
                <a:spcPct val="0"/>
              </a:spcAft>
              <a:buChar char="»"/>
              <a:defRPr sz="1600">
                <a:solidFill>
                  <a:srgbClr val="336699"/>
                </a:solidFill>
                <a:latin typeface="+mn-lt"/>
              </a:defRPr>
            </a:lvl8pPr>
            <a:lvl9pPr marL="3886200" indent="-228600" algn="l" rtl="0" eaLnBrk="1" fontAlgn="base" hangingPunct="1">
              <a:spcBef>
                <a:spcPct val="20000"/>
              </a:spcBef>
              <a:spcAft>
                <a:spcPct val="0"/>
              </a:spcAft>
              <a:buChar char="»"/>
              <a:defRPr sz="1600">
                <a:solidFill>
                  <a:srgbClr val="336699"/>
                </a:solidFill>
                <a:latin typeface="+mn-lt"/>
              </a:defRPr>
            </a:lvl9pPr>
          </a:lstStyle>
          <a:p>
            <a:pPr algn="ctr"/>
            <a:r>
              <a:rPr lang="id-ID" sz="4800" i="1" dirty="0" smtClean="0"/>
              <a:t>Thank you so much</a:t>
            </a:r>
          </a:p>
          <a:p>
            <a:pPr algn="ctr"/>
            <a:r>
              <a:rPr lang="id-ID" sz="4800" i="1" smtClean="0"/>
              <a:t>Wassalamu’alaikum</a:t>
            </a:r>
            <a:endParaRPr lang="id-ID" sz="4800" i="1" dirty="0"/>
          </a:p>
        </p:txBody>
      </p:sp>
    </p:spTree>
    <p:extLst>
      <p:ext uri="{BB962C8B-B14F-4D97-AF65-F5344CB8AC3E}">
        <p14:creationId xmlns:p14="http://schemas.microsoft.com/office/powerpoint/2010/main" val="395137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purpose of Multicultural Education</a:t>
            </a:r>
            <a:br>
              <a:rPr lang="en-US" dirty="0"/>
            </a:br>
            <a:endParaRPr lang="id-ID" dirty="0"/>
          </a:p>
        </p:txBody>
      </p:sp>
      <p:sp>
        <p:nvSpPr>
          <p:cNvPr id="3" name="Content Placeholder 2"/>
          <p:cNvSpPr>
            <a:spLocks noGrp="1"/>
          </p:cNvSpPr>
          <p:nvPr>
            <p:ph idx="1"/>
          </p:nvPr>
        </p:nvSpPr>
        <p:spPr/>
        <p:txBody>
          <a:bodyPr/>
          <a:lstStyle/>
          <a:p>
            <a:pPr marL="0" indent="0">
              <a:buNone/>
            </a:pPr>
            <a:r>
              <a:rPr lang="en-US" dirty="0" smtClean="0"/>
              <a:t>The </a:t>
            </a:r>
            <a:r>
              <a:rPr lang="en-US" dirty="0"/>
              <a:t>purpose of Multicultural Education</a:t>
            </a:r>
          </a:p>
          <a:p>
            <a:endParaRPr lang="en-US" dirty="0"/>
          </a:p>
          <a:p>
            <a:r>
              <a:rPr lang="en-US" dirty="0"/>
              <a:t>The main objective of multicultural education is to instill sympathy, respect, appreciation, and empathy towards different religions and cultures; to deal with the various problems that occur in the wise, intelligent, and accurate environment of life, so as to create peace, comfort, happiness, and success in life in the world and in life </a:t>
            </a:r>
            <a:r>
              <a:rPr lang="en-US" dirty="0" err="1"/>
              <a:t>aherat</a:t>
            </a:r>
            <a:endParaRPr lang="id-ID" dirty="0"/>
          </a:p>
        </p:txBody>
      </p:sp>
    </p:spTree>
    <p:extLst>
      <p:ext uri="{BB962C8B-B14F-4D97-AF65-F5344CB8AC3E}">
        <p14:creationId xmlns:p14="http://schemas.microsoft.com/office/powerpoint/2010/main" val="102697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a:t>
            </a:r>
            <a:r>
              <a:rPr lang="en-US" dirty="0" smtClean="0"/>
              <a:t>Multicultural </a:t>
            </a:r>
            <a:r>
              <a:rPr lang="en-US" dirty="0"/>
              <a:t>education</a:t>
            </a:r>
            <a:endParaRPr lang="id-ID" dirty="0"/>
          </a:p>
        </p:txBody>
      </p:sp>
      <p:sp>
        <p:nvSpPr>
          <p:cNvPr id="3" name="Content Placeholder 2"/>
          <p:cNvSpPr>
            <a:spLocks noGrp="1"/>
          </p:cNvSpPr>
          <p:nvPr>
            <p:ph idx="1"/>
          </p:nvPr>
        </p:nvSpPr>
        <p:spPr/>
        <p:txBody>
          <a:bodyPr/>
          <a:lstStyle/>
          <a:p>
            <a:r>
              <a:rPr lang="en-US" b="1" dirty="0"/>
              <a:t>Multicultural education </a:t>
            </a:r>
            <a:r>
              <a:rPr lang="en-US" dirty="0"/>
              <a:t>is a conscious effort </a:t>
            </a:r>
            <a:r>
              <a:rPr lang="id-ID" dirty="0" smtClean="0"/>
              <a:t>	</a:t>
            </a:r>
            <a:r>
              <a:rPr lang="en-US" dirty="0" smtClean="0"/>
              <a:t>to </a:t>
            </a:r>
            <a:r>
              <a:rPr lang="en-US" dirty="0"/>
              <a:t>develop personality inside and outside </a:t>
            </a:r>
            <a:r>
              <a:rPr lang="id-ID" dirty="0" smtClean="0"/>
              <a:t>	</a:t>
            </a:r>
            <a:r>
              <a:rPr lang="en-US" dirty="0" smtClean="0"/>
              <a:t>school</a:t>
            </a:r>
            <a:r>
              <a:rPr lang="en-US" dirty="0"/>
              <a:t>, in which learning of various social </a:t>
            </a:r>
            <a:r>
              <a:rPr lang="id-ID" dirty="0" smtClean="0"/>
              <a:t>	</a:t>
            </a:r>
            <a:r>
              <a:rPr lang="en-US" dirty="0" smtClean="0"/>
              <a:t>status</a:t>
            </a:r>
            <a:r>
              <a:rPr lang="en-US" dirty="0"/>
              <a:t>, race, ethnicity, religion in order to </a:t>
            </a:r>
            <a:r>
              <a:rPr lang="id-ID" dirty="0" smtClean="0"/>
              <a:t>	</a:t>
            </a:r>
            <a:r>
              <a:rPr lang="en-US" dirty="0" smtClean="0"/>
              <a:t>create </a:t>
            </a:r>
            <a:r>
              <a:rPr lang="en-US" dirty="0"/>
              <a:t>intelligent personality in facing the </a:t>
            </a:r>
            <a:r>
              <a:rPr lang="id-ID" dirty="0" smtClean="0"/>
              <a:t>	</a:t>
            </a:r>
            <a:r>
              <a:rPr lang="en-US" dirty="0" smtClean="0"/>
              <a:t>problems </a:t>
            </a:r>
            <a:r>
              <a:rPr lang="en-US" dirty="0"/>
              <a:t>of cultural diversity.</a:t>
            </a:r>
            <a:endParaRPr lang="en-US" dirty="0"/>
          </a:p>
        </p:txBody>
      </p:sp>
    </p:spTree>
    <p:extLst>
      <p:ext uri="{BB962C8B-B14F-4D97-AF65-F5344CB8AC3E}">
        <p14:creationId xmlns:p14="http://schemas.microsoft.com/office/powerpoint/2010/main" val="1055537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t>
            </a:r>
            <a:r>
              <a:rPr lang="en-US" dirty="0" err="1" smtClean="0"/>
              <a:t>ulticulturalism</a:t>
            </a:r>
            <a:endParaRPr lang="id-ID" dirty="0"/>
          </a:p>
        </p:txBody>
      </p:sp>
      <p:sp>
        <p:nvSpPr>
          <p:cNvPr id="3" name="Content Placeholder 2"/>
          <p:cNvSpPr>
            <a:spLocks noGrp="1"/>
          </p:cNvSpPr>
          <p:nvPr>
            <p:ph idx="1"/>
          </p:nvPr>
        </p:nvSpPr>
        <p:spPr/>
        <p:txBody>
          <a:bodyPr/>
          <a:lstStyle/>
          <a:p>
            <a:pPr marL="0" indent="0">
              <a:buNone/>
            </a:pPr>
            <a:r>
              <a:rPr lang="en-US" dirty="0"/>
              <a:t>In terminology, </a:t>
            </a:r>
            <a:r>
              <a:rPr lang="en-US" b="1" dirty="0" smtClean="0"/>
              <a:t>multiculturalism</a:t>
            </a:r>
            <a:r>
              <a:rPr lang="en-US" dirty="0" smtClean="0"/>
              <a:t> mean</a:t>
            </a:r>
            <a:r>
              <a:rPr lang="id-ID" dirty="0" smtClean="0"/>
              <a:t>s</a:t>
            </a:r>
            <a:r>
              <a:rPr lang="en-US" dirty="0" smtClean="0"/>
              <a:t> </a:t>
            </a:r>
            <a:endParaRPr lang="id-ID" dirty="0" smtClean="0"/>
          </a:p>
          <a:p>
            <a:pPr marL="0" indent="0">
              <a:buNone/>
            </a:pPr>
            <a:endParaRPr lang="id-ID" dirty="0" smtClean="0"/>
          </a:p>
          <a:p>
            <a:pPr marL="0" indent="0">
              <a:buNone/>
            </a:pPr>
            <a:r>
              <a:rPr lang="en-US" dirty="0" smtClean="0"/>
              <a:t>terms </a:t>
            </a:r>
            <a:r>
              <a:rPr lang="en-US" dirty="0"/>
              <a:t>used to describe one's view of the diversity of life in the world or cultural policy that emphasizes acceptance of diversity, and the various cultures that exist in people's lives that concern their </a:t>
            </a:r>
            <a:r>
              <a:rPr lang="en-US" dirty="0" smtClean="0"/>
              <a:t>values</a:t>
            </a:r>
            <a:endParaRPr lang="id-ID" dirty="0"/>
          </a:p>
        </p:txBody>
      </p:sp>
    </p:spTree>
    <p:extLst>
      <p:ext uri="{BB962C8B-B14F-4D97-AF65-F5344CB8AC3E}">
        <p14:creationId xmlns:p14="http://schemas.microsoft.com/office/powerpoint/2010/main" val="179824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2. Multicultural </a:t>
            </a:r>
            <a:r>
              <a:rPr lang="id-ID" i="1" dirty="0"/>
              <a:t>education</a:t>
            </a:r>
            <a:endParaRPr lang="id-ID" dirty="0"/>
          </a:p>
        </p:txBody>
      </p:sp>
      <p:sp>
        <p:nvSpPr>
          <p:cNvPr id="3" name="Content Placeholder 2"/>
          <p:cNvSpPr>
            <a:spLocks noGrp="1"/>
          </p:cNvSpPr>
          <p:nvPr>
            <p:ph idx="1"/>
          </p:nvPr>
        </p:nvSpPr>
        <p:spPr/>
        <p:txBody>
          <a:bodyPr/>
          <a:lstStyle/>
          <a:p>
            <a:r>
              <a:rPr lang="id-ID" i="1" dirty="0" smtClean="0"/>
              <a:t>The terms</a:t>
            </a:r>
            <a:r>
              <a:rPr lang="id-ID" i="1" dirty="0"/>
              <a:t> </a:t>
            </a:r>
            <a:r>
              <a:rPr lang="id-ID" i="1" dirty="0" smtClean="0"/>
              <a:t>of education </a:t>
            </a:r>
            <a:r>
              <a:rPr lang="id-ID" i="1" dirty="0"/>
              <a:t>and multicultural</a:t>
            </a:r>
            <a:r>
              <a:rPr lang="id-ID" i="1" dirty="0" smtClean="0"/>
              <a:t>.</a:t>
            </a:r>
          </a:p>
          <a:p>
            <a:r>
              <a:rPr lang="id-ID" b="1" i="1" dirty="0" smtClean="0"/>
              <a:t> </a:t>
            </a:r>
            <a:r>
              <a:rPr lang="id-ID" b="1" i="1" dirty="0"/>
              <a:t>Education </a:t>
            </a:r>
            <a:r>
              <a:rPr lang="id-ID" i="1" dirty="0"/>
              <a:t>is defined as the process of developing a person or group attitude in order to be maturation through teaching, training, processes and education </a:t>
            </a:r>
            <a:r>
              <a:rPr lang="id-ID" i="1" dirty="0" smtClean="0"/>
              <a:t>systems.</a:t>
            </a:r>
          </a:p>
          <a:p>
            <a:r>
              <a:rPr lang="id-ID" b="1" i="1" dirty="0" smtClean="0"/>
              <a:t>Multicultural </a:t>
            </a:r>
            <a:r>
              <a:rPr lang="id-ID" i="1" dirty="0"/>
              <a:t>is defined as a diversity of community culture. </a:t>
            </a:r>
            <a:endParaRPr lang="id-ID" i="1" dirty="0" smtClean="0"/>
          </a:p>
          <a:p>
            <a:r>
              <a:rPr lang="id-ID" b="1" i="1" dirty="0"/>
              <a:t>M</a:t>
            </a:r>
            <a:r>
              <a:rPr lang="id-ID" b="1" i="1" dirty="0" smtClean="0"/>
              <a:t>ulticultural </a:t>
            </a:r>
            <a:r>
              <a:rPr lang="id-ID" b="1" i="1" dirty="0"/>
              <a:t>education </a:t>
            </a:r>
            <a:r>
              <a:rPr lang="id-ID" i="1" dirty="0"/>
              <a:t>is the process of developing the full potential of human beings who appreciate plurality and heterogeneity as a consequence of the diversity of cultures, ethnicities, races and religions.</a:t>
            </a:r>
            <a:endParaRPr lang="id-ID" dirty="0"/>
          </a:p>
        </p:txBody>
      </p:sp>
    </p:spTree>
    <p:extLst>
      <p:ext uri="{BB962C8B-B14F-4D97-AF65-F5344CB8AC3E}">
        <p14:creationId xmlns:p14="http://schemas.microsoft.com/office/powerpoint/2010/main" val="333107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a:t>
            </a:r>
            <a:r>
              <a:rPr lang="en-US" dirty="0" smtClean="0"/>
              <a:t>Multicultural education</a:t>
            </a:r>
            <a:r>
              <a:rPr lang="id-ID" dirty="0" smtClean="0"/>
              <a:t>:</a:t>
            </a:r>
            <a:endParaRPr lang="id-ID" dirty="0"/>
          </a:p>
        </p:txBody>
      </p:sp>
      <p:sp>
        <p:nvSpPr>
          <p:cNvPr id="3" name="Content Placeholder 2"/>
          <p:cNvSpPr>
            <a:spLocks noGrp="1"/>
          </p:cNvSpPr>
          <p:nvPr>
            <p:ph idx="1"/>
          </p:nvPr>
        </p:nvSpPr>
        <p:spPr/>
        <p:txBody>
          <a:bodyPr/>
          <a:lstStyle/>
          <a:p>
            <a:pPr marL="0" indent="0">
              <a:buNone/>
            </a:pPr>
            <a:r>
              <a:rPr lang="en-US" b="1" dirty="0"/>
              <a:t>Multicultural education is a progressive </a:t>
            </a:r>
            <a:r>
              <a:rPr lang="id-ID" b="1" dirty="0" smtClean="0"/>
              <a:t>	</a:t>
            </a:r>
            <a:r>
              <a:rPr lang="en-US" b="1" dirty="0" smtClean="0"/>
              <a:t>approach</a:t>
            </a:r>
            <a:r>
              <a:rPr lang="en-US" dirty="0" smtClean="0"/>
              <a:t> </a:t>
            </a:r>
            <a:r>
              <a:rPr lang="en-US" dirty="0"/>
              <a:t>to educational transformation </a:t>
            </a:r>
            <a:r>
              <a:rPr lang="id-ID" dirty="0" smtClean="0"/>
              <a:t>	</a:t>
            </a:r>
            <a:r>
              <a:rPr lang="en-US" dirty="0" smtClean="0"/>
              <a:t>that </a:t>
            </a:r>
            <a:r>
              <a:rPr lang="en-US" dirty="0"/>
              <a:t>holistically provides correction for the </a:t>
            </a:r>
            <a:r>
              <a:rPr lang="id-ID" dirty="0" smtClean="0"/>
              <a:t>	</a:t>
            </a:r>
            <a:r>
              <a:rPr lang="en-US" dirty="0" smtClean="0"/>
              <a:t>weaknesses</a:t>
            </a:r>
            <a:r>
              <a:rPr lang="en-US" dirty="0"/>
              <a:t>, failures and discrimination </a:t>
            </a:r>
            <a:r>
              <a:rPr lang="id-ID" dirty="0" smtClean="0"/>
              <a:t>	</a:t>
            </a:r>
            <a:r>
              <a:rPr lang="en-US" dirty="0" smtClean="0"/>
              <a:t>in </a:t>
            </a:r>
            <a:r>
              <a:rPr lang="en-US" dirty="0"/>
              <a:t>education. </a:t>
            </a:r>
            <a:endParaRPr lang="id-ID" dirty="0" smtClean="0"/>
          </a:p>
          <a:p>
            <a:pPr marL="0" indent="0">
              <a:buNone/>
            </a:pPr>
            <a:r>
              <a:rPr lang="en-US" b="1" dirty="0" smtClean="0"/>
              <a:t>Multicultural </a:t>
            </a:r>
            <a:r>
              <a:rPr lang="en-US" b="1" dirty="0"/>
              <a:t>education as an instrument </a:t>
            </a:r>
            <a:r>
              <a:rPr lang="en-US" dirty="0"/>
              <a:t>for </a:t>
            </a:r>
            <a:r>
              <a:rPr lang="id-ID" dirty="0" smtClean="0"/>
              <a:t>	</a:t>
            </a:r>
            <a:r>
              <a:rPr lang="en-US" dirty="0" smtClean="0"/>
              <a:t>educators </a:t>
            </a:r>
            <a:r>
              <a:rPr lang="en-US" dirty="0"/>
              <a:t>to be able to act wisely, </a:t>
            </a:r>
            <a:r>
              <a:rPr lang="id-ID" dirty="0" smtClean="0"/>
              <a:t>	</a:t>
            </a:r>
            <a:r>
              <a:rPr lang="en-US" dirty="0" smtClean="0"/>
              <a:t>intelligently</a:t>
            </a:r>
            <a:r>
              <a:rPr lang="en-US" dirty="0"/>
              <a:t>, and accurately in overcoming </a:t>
            </a:r>
            <a:r>
              <a:rPr lang="id-ID" dirty="0" smtClean="0"/>
              <a:t>	</a:t>
            </a:r>
            <a:r>
              <a:rPr lang="en-US" dirty="0" smtClean="0"/>
              <a:t>problems </a:t>
            </a:r>
            <a:r>
              <a:rPr lang="en-US" dirty="0"/>
              <a:t>in families, educational </a:t>
            </a:r>
            <a:r>
              <a:rPr lang="id-ID" dirty="0" smtClean="0"/>
              <a:t>	</a:t>
            </a:r>
            <a:r>
              <a:rPr lang="en-US" dirty="0" smtClean="0"/>
              <a:t>institutions</a:t>
            </a:r>
            <a:r>
              <a:rPr lang="en-US" dirty="0"/>
              <a:t>, or multicultural society, and </a:t>
            </a:r>
            <a:r>
              <a:rPr lang="id-ID" dirty="0" smtClean="0"/>
              <a:t>	</a:t>
            </a:r>
            <a:r>
              <a:rPr lang="en-US" dirty="0" smtClean="0"/>
              <a:t>able </a:t>
            </a:r>
            <a:r>
              <a:rPr lang="en-US" dirty="0"/>
              <a:t>to develop a considerate attitude, </a:t>
            </a:r>
            <a:r>
              <a:rPr lang="id-ID" dirty="0" smtClean="0"/>
              <a:t>	</a:t>
            </a:r>
            <a:r>
              <a:rPr lang="en-US" dirty="0" smtClean="0"/>
              <a:t>working </a:t>
            </a:r>
            <a:r>
              <a:rPr lang="en-US" dirty="0"/>
              <a:t>with all the differences correctly</a:t>
            </a:r>
            <a:endParaRPr lang="id-ID" dirty="0"/>
          </a:p>
        </p:txBody>
      </p:sp>
    </p:spTree>
    <p:extLst>
      <p:ext uri="{BB962C8B-B14F-4D97-AF65-F5344CB8AC3E}">
        <p14:creationId xmlns:p14="http://schemas.microsoft.com/office/powerpoint/2010/main" val="1560289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dirty="0"/>
              <a:t>Background of Research </a:t>
            </a:r>
            <a:r>
              <a:rPr lang="id-ID" dirty="0" smtClean="0"/>
              <a:t/>
            </a:r>
            <a:br>
              <a:rPr lang="id-ID" dirty="0" smtClean="0"/>
            </a:br>
            <a:r>
              <a:rPr lang="id-ID" dirty="0" smtClean="0"/>
              <a:t>Indonesia:</a:t>
            </a:r>
            <a:endParaRPr lang="id-ID" dirty="0"/>
          </a:p>
        </p:txBody>
      </p:sp>
      <p:sp>
        <p:nvSpPr>
          <p:cNvPr id="3" name="Content Placeholder 2"/>
          <p:cNvSpPr>
            <a:spLocks noGrp="1"/>
          </p:cNvSpPr>
          <p:nvPr>
            <p:ph idx="1"/>
          </p:nvPr>
        </p:nvSpPr>
        <p:spPr/>
        <p:txBody>
          <a:bodyPr/>
          <a:lstStyle/>
          <a:p>
            <a:r>
              <a:rPr lang="id-ID" i="1" dirty="0"/>
              <a:t>Indonesia is one of the largest multicultural countries in the world.  </a:t>
            </a:r>
            <a:endParaRPr lang="id-ID" i="1" dirty="0" smtClean="0"/>
          </a:p>
          <a:p>
            <a:r>
              <a:rPr lang="id-ID" i="1" dirty="0" smtClean="0"/>
              <a:t>This </a:t>
            </a:r>
            <a:r>
              <a:rPr lang="id-ID" i="1" dirty="0"/>
              <a:t>fact can be seen from its widely geographical location, islands, and various socio-cultural conditions. </a:t>
            </a:r>
            <a:endParaRPr lang="id-ID" i="1" dirty="0" smtClean="0"/>
          </a:p>
          <a:p>
            <a:r>
              <a:rPr lang="id-ID" i="1" dirty="0" smtClean="0"/>
              <a:t>The </a:t>
            </a:r>
            <a:r>
              <a:rPr lang="id-ID" i="1" dirty="0"/>
              <a:t>reality of this diversity has the potential emergence of various problems. </a:t>
            </a:r>
            <a:endParaRPr lang="id-ID" i="1" dirty="0" smtClean="0"/>
          </a:p>
          <a:p>
            <a:r>
              <a:rPr lang="id-ID" i="1" dirty="0" smtClean="0"/>
              <a:t>The </a:t>
            </a:r>
            <a:r>
              <a:rPr lang="id-ID" i="1" dirty="0"/>
              <a:t>problems are corruption, collusion, nepotism poverty, violence, environmental, destruction, separatism, and the erosion of a sense of humanity to respect the rights of others</a:t>
            </a:r>
            <a:endParaRPr lang="id-ID" dirty="0"/>
          </a:p>
        </p:txBody>
      </p:sp>
    </p:spTree>
    <p:extLst>
      <p:ext uri="{BB962C8B-B14F-4D97-AF65-F5344CB8AC3E}">
        <p14:creationId xmlns:p14="http://schemas.microsoft.com/office/powerpoint/2010/main" val="4124058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51037"/>
            <a:ext cx="6781800" cy="4525963"/>
          </a:xfrm>
        </p:spPr>
        <p:txBody>
          <a:bodyPr/>
          <a:lstStyle/>
          <a:p>
            <a:pPr algn="just"/>
            <a:r>
              <a:rPr lang="en-US" dirty="0" smtClean="0">
                <a:effectLst>
                  <a:outerShdw blurRad="38100" dist="38100" dir="2700000" algn="tl">
                    <a:srgbClr val="000000">
                      <a:alpha val="43137"/>
                    </a:srgbClr>
                  </a:outerShdw>
                </a:effectLst>
                <a:latin typeface="Times New Roman" pitchFamily="18" charset="0"/>
                <a:cs typeface="Times New Roman" pitchFamily="18" charset="0"/>
              </a:rPr>
              <a:t>Religion </a:t>
            </a:r>
            <a:r>
              <a:rPr lang="id-ID" dirty="0" smtClean="0">
                <a:effectLst>
                  <a:outerShdw blurRad="38100" dist="38100" dir="2700000" algn="tl">
                    <a:srgbClr val="000000">
                      <a:alpha val="43137"/>
                    </a:srgbClr>
                  </a:outerShdw>
                </a:effectLst>
                <a:latin typeface="Times New Roman" pitchFamily="18" charset="0"/>
                <a:cs typeface="Times New Roman" pitchFamily="18" charset="0"/>
              </a:rPr>
              <a:t>education </a:t>
            </a:r>
            <a:r>
              <a:rPr lang="id-ID" dirty="0">
                <a:effectLst>
                  <a:outerShdw blurRad="38100" dist="38100" dir="2700000" algn="tl">
                    <a:srgbClr val="000000">
                      <a:alpha val="43137"/>
                    </a:srgbClr>
                  </a:outerShdw>
                </a:effectLst>
                <a:latin typeface="Times New Roman" pitchFamily="18" charset="0"/>
                <a:cs typeface="Times New Roman" pitchFamily="18" charset="0"/>
              </a:rPr>
              <a:t>can be become the reference of values, knowledge, and action for its followers to be contigous with some communities of different religious background, </a:t>
            </a:r>
            <a:r>
              <a:rPr lang="id-ID" dirty="0" smtClean="0">
                <a:effectLst>
                  <a:outerShdw blurRad="38100" dist="38100" dir="2700000" algn="tl">
                    <a:srgbClr val="000000">
                      <a:alpha val="43137"/>
                    </a:srgbClr>
                  </a:outerShdw>
                </a:effectLst>
                <a:latin typeface="Times New Roman" pitchFamily="18" charset="0"/>
                <a:cs typeface="Times New Roman" pitchFamily="18" charset="0"/>
              </a:rPr>
              <a:t>social,</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id-ID" dirty="0" smtClean="0">
                <a:effectLst>
                  <a:outerShdw blurRad="38100" dist="38100" dir="2700000" algn="tl">
                    <a:srgbClr val="000000">
                      <a:alpha val="43137"/>
                    </a:srgbClr>
                  </a:outerShdw>
                </a:effectLst>
                <a:latin typeface="Times New Roman" pitchFamily="18" charset="0"/>
                <a:cs typeface="Times New Roman" pitchFamily="18" charset="0"/>
              </a:rPr>
              <a:t>and </a:t>
            </a:r>
            <a:r>
              <a:rPr lang="id-ID" dirty="0">
                <a:effectLst>
                  <a:outerShdw blurRad="38100" dist="38100" dir="2700000" algn="tl">
                    <a:srgbClr val="000000">
                      <a:alpha val="43137"/>
                    </a:srgbClr>
                  </a:outerShdw>
                </a:effectLst>
                <a:latin typeface="Times New Roman" pitchFamily="18" charset="0"/>
                <a:cs typeface="Times New Roman" pitchFamily="18" charset="0"/>
              </a:rPr>
              <a:t>culture</a:t>
            </a:r>
            <a:r>
              <a:rPr lang="id-ID" dirty="0" smtClean="0">
                <a:effectLst>
                  <a:outerShdw blurRad="38100" dist="38100" dir="2700000" algn="tl">
                    <a:srgbClr val="000000">
                      <a:alpha val="43137"/>
                    </a:srgbClr>
                  </a:outerShdw>
                </a:effectLst>
                <a:latin typeface="Times New Roman" pitchFamily="18" charset="0"/>
                <a:cs typeface="Times New Roman" pitchFamily="18" charset="0"/>
              </a:rPr>
              <a:t>.</a:t>
            </a:r>
          </a:p>
          <a:p>
            <a:pPr algn="just"/>
            <a:endParaRPr lang="id-ID"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id-ID" dirty="0" smtClean="0">
                <a:effectLst>
                  <a:outerShdw blurRad="38100" dist="38100" dir="2700000" algn="tl">
                    <a:srgbClr val="000000">
                      <a:alpha val="43137"/>
                    </a:srgbClr>
                  </a:outerShdw>
                </a:effectLst>
                <a:latin typeface="Times New Roman" pitchFamily="18" charset="0"/>
                <a:cs typeface="Times New Roman" pitchFamily="18" charset="0"/>
              </a:rPr>
              <a:t>Multicultural </a:t>
            </a:r>
            <a:r>
              <a:rPr lang="en-US" dirty="0">
                <a:effectLst>
                  <a:outerShdw blurRad="38100" dist="38100" dir="2700000" algn="tl">
                    <a:srgbClr val="000000">
                      <a:alpha val="43137"/>
                    </a:srgbClr>
                  </a:outerShdw>
                </a:effectLst>
                <a:latin typeface="Times New Roman" pitchFamily="18" charset="0"/>
                <a:cs typeface="Times New Roman" pitchFamily="18" charset="0"/>
              </a:rPr>
              <a:t>religious </a:t>
            </a:r>
            <a:r>
              <a:rPr lang="id-ID" dirty="0">
                <a:effectLst>
                  <a:outerShdw blurRad="38100" dist="38100" dir="2700000" algn="tl">
                    <a:srgbClr val="000000">
                      <a:alpha val="43137"/>
                    </a:srgbClr>
                  </a:outerShdw>
                </a:effectLst>
                <a:latin typeface="Times New Roman" pitchFamily="18" charset="0"/>
                <a:cs typeface="Times New Roman" pitchFamily="18" charset="0"/>
              </a:rPr>
              <a:t>education is indeed </a:t>
            </a:r>
            <a:r>
              <a:rPr lang="id-ID" dirty="0" smtClean="0">
                <a:effectLst>
                  <a:outerShdw blurRad="38100" dist="38100" dir="2700000" algn="tl">
                    <a:srgbClr val="000000">
                      <a:alpha val="43137"/>
                    </a:srgbClr>
                  </a:outerShdw>
                </a:effectLst>
                <a:latin typeface="Times New Roman" pitchFamily="18" charset="0"/>
                <a:cs typeface="Times New Roman" pitchFamily="18" charset="0"/>
              </a:rPr>
              <a:t>to </a:t>
            </a:r>
            <a:r>
              <a:rPr lang="id-ID" dirty="0">
                <a:effectLst>
                  <a:outerShdw blurRad="38100" dist="38100" dir="2700000" algn="tl">
                    <a:srgbClr val="000000">
                      <a:alpha val="43137"/>
                    </a:srgbClr>
                  </a:outerShdw>
                </a:effectLst>
                <a:latin typeface="Times New Roman" pitchFamily="18" charset="0"/>
                <a:cs typeface="Times New Roman" pitchFamily="18" charset="0"/>
              </a:rPr>
              <a:t>be implemented at schools or educational institutions. </a:t>
            </a:r>
            <a:endParaRPr lang="id-ID"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id-ID"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id-ID" dirty="0">
                <a:effectLst>
                  <a:outerShdw blurRad="38100" dist="38100" dir="2700000" algn="tl">
                    <a:srgbClr val="000000">
                      <a:alpha val="43137"/>
                    </a:srgbClr>
                  </a:outerShdw>
                </a:effectLst>
                <a:latin typeface="Times New Roman" pitchFamily="18" charset="0"/>
                <a:cs typeface="Times New Roman" pitchFamily="18" charset="0"/>
              </a:rPr>
              <a:t>M</a:t>
            </a:r>
            <a:r>
              <a:rPr lang="id-ID" dirty="0" smtClean="0">
                <a:effectLst>
                  <a:outerShdw blurRad="38100" dist="38100" dir="2700000" algn="tl">
                    <a:srgbClr val="000000">
                      <a:alpha val="43137"/>
                    </a:srgbClr>
                  </a:outerShdw>
                </a:effectLst>
                <a:latin typeface="Times New Roman" pitchFamily="18" charset="0"/>
                <a:cs typeface="Times New Roman" pitchFamily="18" charset="0"/>
              </a:rPr>
              <a:t>ulticultural </a:t>
            </a:r>
            <a:r>
              <a:rPr lang="id-ID" dirty="0">
                <a:effectLst>
                  <a:outerShdw blurRad="38100" dist="38100" dir="2700000" algn="tl">
                    <a:srgbClr val="000000">
                      <a:alpha val="43137"/>
                    </a:srgbClr>
                  </a:outerShdw>
                </a:effectLst>
                <a:latin typeface="Times New Roman" pitchFamily="18" charset="0"/>
                <a:cs typeface="Times New Roman" pitchFamily="18" charset="0"/>
              </a:rPr>
              <a:t>education is a tool for building the characters of students to be able to be democratic, humanist, and pluralist. </a:t>
            </a:r>
          </a:p>
        </p:txBody>
      </p:sp>
      <p:sp>
        <p:nvSpPr>
          <p:cNvPr id="4" name="Title 1"/>
          <p:cNvSpPr>
            <a:spLocks noGrp="1"/>
          </p:cNvSpPr>
          <p:nvPr>
            <p:ph type="title"/>
          </p:nvPr>
        </p:nvSpPr>
        <p:spPr>
          <a:xfrm>
            <a:off x="381000" y="381000"/>
            <a:ext cx="8229600" cy="1143000"/>
          </a:xfrm>
        </p:spPr>
        <p:txBody>
          <a:bodyPr/>
          <a:lstStyle/>
          <a:p>
            <a:r>
              <a:rPr lang="en-US" smtClean="0">
                <a:effectLst>
                  <a:outerShdw blurRad="38100" dist="38100" dir="2700000" algn="tl">
                    <a:srgbClr val="000000">
                      <a:alpha val="43137"/>
                    </a:srgbClr>
                  </a:outerShdw>
                </a:effectLst>
              </a:rPr>
              <a:t>Background of Research</a:t>
            </a:r>
            <a:endParaRPr lang="en-US">
              <a:effectLst>
                <a:outerShdw blurRad="38100" dist="38100" dir="2700000" algn="tl">
                  <a:srgbClr val="000000">
                    <a:alpha val="43137"/>
                  </a:srgbClr>
                </a:outerShdw>
              </a:effectLst>
            </a:endParaRPr>
          </a:p>
        </p:txBody>
      </p:sp>
      <p:pic>
        <p:nvPicPr>
          <p:cNvPr id="5" name="Picture 2" descr="D:\Home.png">
            <a:hlinkClick r:id="rId2" action="ppaction://hlinksldjump"/>
          </p:cNvPr>
          <p:cNvPicPr>
            <a:picLocks noChangeAspect="1" noChangeArrowheads="1"/>
          </p:cNvPicPr>
          <p:nvPr/>
        </p:nvPicPr>
        <p:blipFill>
          <a:blip r:embed="rId3" cstate="print"/>
          <a:srcRect/>
          <a:stretch>
            <a:fillRect/>
          </a:stretch>
        </p:blipFill>
        <p:spPr bwMode="auto">
          <a:xfrm>
            <a:off x="8229600" y="5562600"/>
            <a:ext cx="762000" cy="762000"/>
          </a:xfrm>
          <a:prstGeom prst="rect">
            <a:avLst/>
          </a:prstGeom>
          <a:noFill/>
        </p:spPr>
      </p:pic>
    </p:spTree>
    <p:extLst>
      <p:ext uri="{BB962C8B-B14F-4D97-AF65-F5344CB8AC3E}">
        <p14:creationId xmlns:p14="http://schemas.microsoft.com/office/powerpoint/2010/main" val="2930640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mxtreme">
  <a:themeElements>
    <a:clrScheme name="bmxtr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mxtr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mxtr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mxtr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mxtr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mxtr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mxtr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mxtr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mxtr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mxtr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mxtr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mxtr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mxtr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mxtr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bmxtreme</Template>
  <TotalTime>3830</TotalTime>
  <Words>938</Words>
  <Application>Microsoft Office PowerPoint</Application>
  <PresentationFormat>On-screen Show (4:3)</PresentationFormat>
  <Paragraphs>107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bmxtreme</vt:lpstr>
      <vt:lpstr>PowerPoint Presentation</vt:lpstr>
      <vt:lpstr>Education in the family environment:</vt:lpstr>
      <vt:lpstr>The purpose of Multicultural Education </vt:lpstr>
      <vt:lpstr>1. Multicultural education</vt:lpstr>
      <vt:lpstr>Multiculturalism</vt:lpstr>
      <vt:lpstr>2. Multicultural education</vt:lpstr>
      <vt:lpstr>3. Multicultural education:</vt:lpstr>
      <vt:lpstr>Background of Research  Indonesia:</vt:lpstr>
      <vt:lpstr>Background of Research</vt:lpstr>
      <vt:lpstr>PowerPoint Presentation</vt:lpstr>
      <vt:lpstr>2 things need to develop multicultural education </vt:lpstr>
      <vt:lpstr>4 items should be developed by professional educators: </vt:lpstr>
      <vt:lpstr>Religions</vt:lpstr>
      <vt:lpstr>Why Is Family Involvement in Education Important?</vt:lpstr>
      <vt:lpstr>Families</vt:lpstr>
      <vt:lpstr>PowerPoint Presentation</vt:lpstr>
      <vt:lpstr>The purpose of Multicultural Education: </vt:lpstr>
      <vt:lpstr>The Life of Multiculturalism in Australia </vt:lpstr>
      <vt:lpstr>Australian government</vt:lpstr>
      <vt:lpstr>a good standard of living in Australia</vt:lpstr>
      <vt:lpstr>The metropolitan city of Newcastle:</vt:lpstr>
      <vt:lpstr>Principles of Multicultural Education 3: </vt:lpstr>
      <vt:lpstr>PowerPoint Presentation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HAKIKAT TUJUAN DAN FUNGSI PENDIDIKAN ISLAM</dc:title>
  <dc:creator>zyrex</dc:creator>
  <cp:lastModifiedBy>user</cp:lastModifiedBy>
  <cp:revision>121</cp:revision>
  <dcterms:created xsi:type="dcterms:W3CDTF">2013-11-11T15:58:55Z</dcterms:created>
  <dcterms:modified xsi:type="dcterms:W3CDTF">2017-10-23T02:27:30Z</dcterms:modified>
</cp:coreProperties>
</file>