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1" r:id="rId8"/>
    <p:sldId id="263" r:id="rId9"/>
    <p:sldId id="262" r:id="rId10"/>
    <p:sldId id="265" r:id="rId11"/>
    <p:sldId id="266" r:id="rId12"/>
    <p:sldId id="267" r:id="rId13"/>
    <p:sldId id="264" r:id="rId14"/>
    <p:sldId id="268" r:id="rId15"/>
    <p:sldId id="270" r:id="rId16"/>
    <p:sldId id="269" r:id="rId17"/>
    <p:sldId id="271" r:id="rId18"/>
    <p:sldId id="272" r:id="rId19"/>
    <p:sldId id="274" r:id="rId20"/>
    <p:sldId id="277" r:id="rId21"/>
    <p:sldId id="273" r:id="rId22"/>
    <p:sldId id="275" r:id="rId23"/>
    <p:sldId id="276" r:id="rId24"/>
    <p:sldId id="278" r:id="rId25"/>
    <p:sldId id="279" r:id="rId26"/>
    <p:sldId id="280" r:id="rId27"/>
    <p:sldId id="281" r:id="rId28"/>
    <p:sldId id="290" r:id="rId29"/>
    <p:sldId id="291" r:id="rId30"/>
    <p:sldId id="282" r:id="rId31"/>
    <p:sldId id="283" r:id="rId32"/>
    <p:sldId id="284" r:id="rId33"/>
    <p:sldId id="285" r:id="rId34"/>
    <p:sldId id="286" r:id="rId35"/>
    <p:sldId id="287" r:id="rId36"/>
    <p:sldId id="292" r:id="rId37"/>
    <p:sldId id="288"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19" autoAdjust="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custT="1"/>
      <dgm:spPr/>
      <dgm:t>
        <a:bodyPr/>
        <a:lstStyle/>
        <a:p>
          <a:r>
            <a:rPr lang="en-US" sz="2000" dirty="0"/>
            <a:t>Masa </a:t>
          </a:r>
          <a:r>
            <a:rPr lang="en-US" sz="2000" dirty="0" err="1"/>
            <a:t>awal</a:t>
          </a:r>
          <a:r>
            <a:rPr lang="en-US" sz="2000" dirty="0"/>
            <a:t> </a:t>
          </a:r>
          <a:r>
            <a:rPr lang="en-US" sz="2000" dirty="0" err="1"/>
            <a:t>Covid</a:t>
          </a:r>
          <a:r>
            <a:rPr lang="en-US" sz="2000" dirty="0"/>
            <a:t>: </a:t>
          </a:r>
          <a:r>
            <a:rPr lang="en-US" sz="2000" dirty="0" err="1"/>
            <a:t>Maret</a:t>
          </a:r>
          <a:r>
            <a:rPr lang="en-US" sz="2000" dirty="0"/>
            <a:t>-April</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r>
            <a:rPr lang="en-US" sz="2000" dirty="0"/>
            <a:t>Masa </a:t>
          </a:r>
          <a:r>
            <a:rPr lang="en-US" sz="2000" dirty="0" err="1"/>
            <a:t>persiapan</a:t>
          </a:r>
          <a:r>
            <a:rPr lang="en-US" sz="2000" dirty="0"/>
            <a:t>, </a:t>
          </a:r>
          <a:r>
            <a:rPr lang="en-US" sz="2000" dirty="0" err="1"/>
            <a:t>layanan</a:t>
          </a:r>
          <a:r>
            <a:rPr lang="en-US" sz="2000" dirty="0"/>
            <a:t> full online</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custT="1"/>
      <dgm:spPr/>
      <dgm:t>
        <a:bodyPr/>
        <a:lstStyle/>
        <a:p>
          <a:r>
            <a:rPr lang="en-US" sz="1800" dirty="0" err="1"/>
            <a:t>Juni-Agustus</a:t>
          </a:r>
          <a:endParaRPr lang="en-US" sz="1800" dirty="0"/>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r>
            <a:rPr lang="en-US" sz="2000" dirty="0" err="1"/>
            <a:t>Layanan</a:t>
          </a:r>
          <a:r>
            <a:rPr lang="en-US" sz="2000" dirty="0"/>
            <a:t> daring &amp; luring dg </a:t>
          </a:r>
          <a:r>
            <a:rPr lang="en-US" sz="2000" dirty="0" err="1"/>
            <a:t>akses</a:t>
          </a:r>
          <a:r>
            <a:rPr lang="en-US" sz="2000" dirty="0"/>
            <a:t> </a:t>
          </a:r>
          <a:r>
            <a:rPr lang="en-US" sz="2000" dirty="0" err="1"/>
            <a:t>terbatas</a:t>
          </a:r>
          <a:endParaRPr lang="en-US" sz="2000" dirty="0"/>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en-US" dirty="0" err="1"/>
            <a:t>Oktober-Sekarang</a:t>
          </a:r>
          <a:endParaRPr lang="en-US" dirty="0"/>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r>
            <a:rPr lang="en-US" sz="2000" dirty="0" err="1"/>
            <a:t>Layanan</a:t>
          </a:r>
          <a:r>
            <a:rPr lang="en-US" sz="2000" dirty="0"/>
            <a:t> daring &amp; luring dg </a:t>
          </a:r>
          <a:r>
            <a:rPr lang="en-US" sz="2000" dirty="0" err="1"/>
            <a:t>akses</a:t>
          </a:r>
          <a:r>
            <a:rPr lang="en-US" sz="2000" dirty="0"/>
            <a:t> </a:t>
          </a:r>
          <a:r>
            <a:rPr lang="en-US" sz="2000" dirty="0" err="1"/>
            <a:t>lebih</a:t>
          </a:r>
          <a:r>
            <a:rPr lang="en-US" sz="2000" dirty="0"/>
            <a:t> </a:t>
          </a:r>
          <a:r>
            <a:rPr lang="en-US" sz="2000" dirty="0" err="1"/>
            <a:t>luas</a:t>
          </a:r>
          <a:endParaRPr lang="en-US" sz="2000" dirty="0"/>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custScaleY="208508" custLinFactNeighborX="-966" custLinFactNeighborY="-15977">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3" custScaleX="67613">
        <dgm:presLayoutVars>
          <dgm:bulletEnabled val="1"/>
        </dgm:presLayoutVars>
      </dgm:prSet>
      <dgm:spPr/>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custScaleY="224609">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3" custScaleX="68262">
        <dgm:presLayoutVars>
          <dgm:bulletEnabled val="1"/>
        </dgm:presLayoutVars>
      </dgm:prSet>
      <dgm:spPr/>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custScaleY="220317">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3" custScaleX="73674">
        <dgm:presLayoutVars>
          <dgm:bulletEnabled val="1"/>
        </dgm:presLayoutVars>
      </dgm:prSet>
      <dgm:spPr/>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101877" y="256221"/>
          <a:ext cx="757673"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1">
          <a:noAutofit/>
        </a:bodyPr>
        <a:lstStyle/>
        <a:p>
          <a:pPr marL="0" lvl="0" indent="0" algn="ctr" defTabSz="889000">
            <a:lnSpc>
              <a:spcPct val="90000"/>
            </a:lnSpc>
            <a:spcBef>
              <a:spcPct val="0"/>
            </a:spcBef>
            <a:spcAft>
              <a:spcPct val="35000"/>
            </a:spcAft>
            <a:buNone/>
          </a:pPr>
          <a:r>
            <a:rPr lang="en-US" sz="2000" kern="1200" dirty="0"/>
            <a:t>Masa </a:t>
          </a:r>
          <a:r>
            <a:rPr lang="en-US" sz="2000" kern="1200" dirty="0" err="1"/>
            <a:t>awal</a:t>
          </a:r>
          <a:r>
            <a:rPr lang="en-US" sz="2000" kern="1200" dirty="0"/>
            <a:t> </a:t>
          </a:r>
          <a:r>
            <a:rPr lang="en-US" sz="2000" kern="1200" dirty="0" err="1"/>
            <a:t>Covid</a:t>
          </a:r>
          <a:r>
            <a:rPr lang="en-US" sz="2000" kern="1200" dirty="0"/>
            <a:t>: </a:t>
          </a:r>
          <a:r>
            <a:rPr lang="en-US" sz="2000" kern="1200" dirty="0" err="1"/>
            <a:t>Maret</a:t>
          </a:r>
          <a:r>
            <a:rPr lang="en-US" sz="2000" kern="1200" dirty="0"/>
            <a:t>-April</a:t>
          </a:r>
        </a:p>
      </dsp:txBody>
      <dsp:txXfrm rot="5400000">
        <a:off x="1015086" y="1416987"/>
        <a:ext cx="2968243" cy="683699"/>
      </dsp:txXfrm>
    </dsp:sp>
    <dsp:sp modelId="{5A1B764B-0DC5-47CD-BDEA-9E67799496EC}">
      <dsp:nvSpPr>
        <dsp:cNvPr id="0" name=""/>
        <dsp:cNvSpPr/>
      </dsp:nvSpPr>
      <dsp:spPr>
        <a:xfrm>
          <a:off x="816472" y="0"/>
          <a:ext cx="3386544"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a:t>Masa </a:t>
          </a:r>
          <a:r>
            <a:rPr lang="en-US" sz="2000" kern="1200" dirty="0" err="1"/>
            <a:t>persiapan</a:t>
          </a:r>
          <a:r>
            <a:rPr lang="en-US" sz="2000" kern="1200" dirty="0"/>
            <a:t>, </a:t>
          </a:r>
          <a:r>
            <a:rPr lang="en-US" sz="2000" kern="1200" dirty="0" err="1"/>
            <a:t>layanan</a:t>
          </a:r>
          <a:r>
            <a:rPr lang="en-US" sz="2000" kern="1200" dirty="0"/>
            <a:t> full online</a:t>
          </a:r>
        </a:p>
      </dsp:txBody>
      <dsp:txXfrm>
        <a:off x="816472" y="0"/>
        <a:ext cx="3386544"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408802"/>
          <a:ext cx="3005230" cy="816181"/>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n-US" sz="1800" kern="1200" dirty="0" err="1"/>
            <a:t>Juni-Agustus</a:t>
          </a:r>
          <a:endParaRPr lang="en-US" sz="1800" kern="1200" dirty="0"/>
        </a:p>
      </dsp:txBody>
      <dsp:txXfrm>
        <a:off x="4012359" y="1408802"/>
        <a:ext cx="3005230" cy="816181"/>
      </dsp:txXfrm>
    </dsp:sp>
    <dsp:sp modelId="{DF65791B-462E-4589-B98D-F60587330CA8}">
      <dsp:nvSpPr>
        <dsp:cNvPr id="0" name=""/>
        <dsp:cNvSpPr/>
      </dsp:nvSpPr>
      <dsp:spPr>
        <a:xfrm>
          <a:off x="3805449" y="2361961"/>
          <a:ext cx="3419050"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0" numCol="1" spcCol="1270" anchor="t" anchorCtr="1">
          <a:noAutofit/>
        </a:bodyPr>
        <a:lstStyle/>
        <a:p>
          <a:pPr marL="0" lvl="0" indent="0" algn="ctr" defTabSz="889000">
            <a:lnSpc>
              <a:spcPct val="90000"/>
            </a:lnSpc>
            <a:spcBef>
              <a:spcPct val="0"/>
            </a:spcBef>
            <a:spcAft>
              <a:spcPct val="35000"/>
            </a:spcAft>
            <a:buNone/>
          </a:pPr>
          <a:r>
            <a:rPr lang="en-US" sz="2000" kern="1200" dirty="0" err="1"/>
            <a:t>Layanan</a:t>
          </a:r>
          <a:r>
            <a:rPr lang="en-US" sz="2000" kern="1200" dirty="0"/>
            <a:t> daring &amp; luring dg </a:t>
          </a:r>
          <a:r>
            <a:rPr lang="en-US" sz="2000" kern="1200" dirty="0" err="1"/>
            <a:t>akses</a:t>
          </a:r>
          <a:r>
            <a:rPr lang="en-US" sz="2000" kern="1200" dirty="0"/>
            <a:t> </a:t>
          </a:r>
          <a:r>
            <a:rPr lang="en-US" sz="2000" kern="1200" dirty="0" err="1"/>
            <a:t>terbatas</a:t>
          </a:r>
          <a:endParaRPr lang="en-US" sz="2000" kern="1200" dirty="0"/>
        </a:p>
      </dsp:txBody>
      <dsp:txXfrm>
        <a:off x="3805449" y="2361961"/>
        <a:ext cx="3419050"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119912" y="314278"/>
          <a:ext cx="800585"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marL="0" lvl="0" indent="0" algn="ctr" defTabSz="711200">
            <a:lnSpc>
              <a:spcPct val="90000"/>
            </a:lnSpc>
            <a:spcBef>
              <a:spcPct val="0"/>
            </a:spcBef>
            <a:spcAft>
              <a:spcPct val="35000"/>
            </a:spcAft>
            <a:buNone/>
          </a:pPr>
          <a:r>
            <a:rPr lang="en-US" sz="1600" kern="1200" dirty="0" err="1"/>
            <a:t>Oktober-Sekarang</a:t>
          </a:r>
          <a:endParaRPr lang="en-US" sz="1600" kern="1200" dirty="0"/>
        </a:p>
      </dsp:txBody>
      <dsp:txXfrm rot="-5400000">
        <a:off x="7017590" y="1455682"/>
        <a:ext cx="2966149" cy="722423"/>
      </dsp:txXfrm>
    </dsp:sp>
    <dsp:sp modelId="{B4723E2A-4FF1-452A-BD25-8EC364F15A6F}">
      <dsp:nvSpPr>
        <dsp:cNvPr id="0" name=""/>
        <dsp:cNvSpPr/>
      </dsp:nvSpPr>
      <dsp:spPr>
        <a:xfrm>
          <a:off x="6675144" y="0"/>
          <a:ext cx="369012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52400" numCol="1" spcCol="1270" anchor="b" anchorCtr="1">
          <a:noAutofit/>
        </a:bodyPr>
        <a:lstStyle/>
        <a:p>
          <a:pPr marL="0" lvl="0" indent="0" algn="ctr" defTabSz="889000">
            <a:lnSpc>
              <a:spcPct val="90000"/>
            </a:lnSpc>
            <a:spcBef>
              <a:spcPct val="0"/>
            </a:spcBef>
            <a:spcAft>
              <a:spcPct val="35000"/>
            </a:spcAft>
            <a:buNone/>
          </a:pPr>
          <a:r>
            <a:rPr lang="en-US" sz="2000" kern="1200" dirty="0" err="1"/>
            <a:t>Layanan</a:t>
          </a:r>
          <a:r>
            <a:rPr lang="en-US" sz="2000" kern="1200" dirty="0"/>
            <a:t> daring &amp; luring dg </a:t>
          </a:r>
          <a:r>
            <a:rPr lang="en-US" sz="2000" kern="1200" dirty="0" err="1"/>
            <a:t>akses</a:t>
          </a:r>
          <a:r>
            <a:rPr lang="en-US" sz="2000" kern="1200" dirty="0"/>
            <a:t> </a:t>
          </a:r>
          <a:r>
            <a:rPr lang="en-US" sz="2000" kern="1200" dirty="0" err="1"/>
            <a:t>lebih</a:t>
          </a:r>
          <a:r>
            <a:rPr lang="en-US" sz="2000" kern="1200" dirty="0"/>
            <a:t> </a:t>
          </a:r>
          <a:r>
            <a:rPr lang="en-US" sz="2000" kern="1200" dirty="0" err="1"/>
            <a:t>luas</a:t>
          </a:r>
          <a:endParaRPr lang="en-US" sz="2000" kern="1200" dirty="0"/>
        </a:p>
      </dsp:txBody>
      <dsp:txXfrm>
        <a:off x="6675144" y="0"/>
        <a:ext cx="3690122"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12/15/2020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12/15/2020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12/15/2020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12/15/2020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12/15/2020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12/15/2020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ivanlanin.wordpress.com/2012/02/26/terima-kasih/"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258943"/>
          </a:xfrm>
        </p:spPr>
        <p:txBody>
          <a:bodyPr>
            <a:normAutofit/>
          </a:bodyPr>
          <a:lstStyle/>
          <a:p>
            <a:r>
              <a:rPr lang="en-ID" sz="2800" dirty="0">
                <a:effectLst/>
                <a:latin typeface="Times New Roman" panose="02020603050405020304" pitchFamily="18" charset="0"/>
                <a:ea typeface="Calibri" panose="020F0502020204030204" pitchFamily="34" charset="0"/>
              </a:rPr>
              <a:t>STRATEGI LAYANAN INOVATIF PERPUSTAKAAN UIN SUNAN KALIJAGA YOGYAKARTA DI MASA PANDEMI</a:t>
            </a:r>
            <a:endParaRPr lang="en-US" sz="28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1. </a:t>
            </a:r>
            <a:r>
              <a:rPr lang="en-US" dirty="0" err="1"/>
              <a:t>Marwiyah</a:t>
            </a:r>
            <a:r>
              <a:rPr lang="en-US" dirty="0"/>
              <a:t>	2. </a:t>
            </a:r>
            <a:r>
              <a:rPr lang="en-US" dirty="0" err="1"/>
              <a:t>Labibah</a:t>
            </a:r>
            <a:r>
              <a:rPr lang="en-US" dirty="0"/>
              <a:t>	3. </a:t>
            </a:r>
            <a:r>
              <a:rPr lang="en-US" dirty="0" err="1"/>
              <a:t>khusnul</a:t>
            </a:r>
            <a:r>
              <a:rPr lang="en-US" dirty="0"/>
              <a:t> </a:t>
            </a:r>
            <a:r>
              <a:rPr lang="en-US" dirty="0" err="1"/>
              <a:t>khotimah</a:t>
            </a:r>
            <a:r>
              <a:rPr lang="en-US" dirty="0"/>
              <a:t>	4. sri </a:t>
            </a:r>
            <a:r>
              <a:rPr lang="en-US" dirty="0" err="1"/>
              <a:t>astuti</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t>Skema </a:t>
            </a:r>
            <a:r>
              <a:rPr lang="en-US" dirty="0" err="1"/>
              <a:t>layanan</a:t>
            </a:r>
            <a:r>
              <a:rPr lang="en-US" dirty="0"/>
              <a:t> </a:t>
            </a:r>
            <a:r>
              <a:rPr lang="en-US" dirty="0" err="1"/>
              <a:t>perpustakaan</a:t>
            </a:r>
            <a:r>
              <a:rPr lang="en-US" dirty="0"/>
              <a:t> UIN </a:t>
            </a:r>
            <a:r>
              <a:rPr lang="en-US" dirty="0" err="1"/>
              <a:t>Sunan</a:t>
            </a:r>
            <a:r>
              <a:rPr lang="en-US" dirty="0"/>
              <a:t> </a:t>
            </a:r>
            <a:r>
              <a:rPr lang="en-US" dirty="0" err="1"/>
              <a:t>Kalijaga</a:t>
            </a:r>
            <a:endParaRPr lang="en-US" dirty="0"/>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nvPr>
        </p:nvGraphicFramePr>
        <p:xfrm>
          <a:off x="435251"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45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4A275-154E-4BC4-B1C5-3882AE1A9BFC}"/>
              </a:ext>
            </a:extLst>
          </p:cNvPr>
          <p:cNvSpPr>
            <a:spLocks noGrp="1"/>
          </p:cNvSpPr>
          <p:nvPr>
            <p:ph type="title"/>
          </p:nvPr>
        </p:nvSpPr>
        <p:spPr/>
        <p:txBody>
          <a:bodyPr/>
          <a:lstStyle/>
          <a:p>
            <a:r>
              <a:rPr lang="en-US" dirty="0" err="1"/>
              <a:t>Layanan</a:t>
            </a:r>
            <a:r>
              <a:rPr lang="en-US" dirty="0"/>
              <a:t> daring: </a:t>
            </a:r>
            <a:r>
              <a:rPr lang="en-US" dirty="0" err="1"/>
              <a:t>periode</a:t>
            </a:r>
            <a:r>
              <a:rPr lang="en-US" dirty="0"/>
              <a:t> </a:t>
            </a:r>
            <a:r>
              <a:rPr lang="en-US" dirty="0" err="1"/>
              <a:t>awal</a:t>
            </a:r>
            <a:endParaRPr lang="en-ID" dirty="0"/>
          </a:p>
        </p:txBody>
      </p:sp>
      <p:sp>
        <p:nvSpPr>
          <p:cNvPr id="3" name="Content Placeholder 2">
            <a:extLst>
              <a:ext uri="{FF2B5EF4-FFF2-40B4-BE49-F238E27FC236}">
                <a16:creationId xmlns:a16="http://schemas.microsoft.com/office/drawing/2014/main" id="{80ECDC26-BF19-41EF-9924-9BEEEFD4EAD8}"/>
              </a:ext>
            </a:extLst>
          </p:cNvPr>
          <p:cNvSpPr>
            <a:spLocks noGrp="1"/>
          </p:cNvSpPr>
          <p:nvPr>
            <p:ph idx="1"/>
          </p:nvPr>
        </p:nvSpPr>
        <p:spPr/>
        <p:txBody>
          <a:bodyPr>
            <a:normAutofit lnSpcReduction="10000"/>
          </a:bodyPr>
          <a:lstStyle/>
          <a:p>
            <a:r>
              <a:rPr lang="en-US" sz="2200" dirty="0">
                <a:latin typeface="Times New Roman" panose="02020603050405020304" pitchFamily="18" charset="0"/>
              </a:rPr>
              <a:t>Target </a:t>
            </a:r>
            <a:r>
              <a:rPr lang="en-US" sz="2200" dirty="0" err="1">
                <a:latin typeface="Times New Roman" panose="02020603050405020304" pitchFamily="18" charset="0"/>
              </a:rPr>
              <a:t>pemustaka</a:t>
            </a:r>
            <a:r>
              <a:rPr lang="en-US" sz="2200" dirty="0">
                <a:latin typeface="Times New Roman" panose="02020603050405020304" pitchFamily="18" charset="0"/>
              </a:rPr>
              <a:t>: </a:t>
            </a:r>
            <a:r>
              <a:rPr lang="en-US" sz="2200" dirty="0" err="1">
                <a:latin typeface="Times New Roman" panose="02020603050405020304" pitchFamily="18" charset="0"/>
              </a:rPr>
              <a:t>mahasiswa</a:t>
            </a:r>
            <a:r>
              <a:rPr lang="en-US" sz="2200" dirty="0">
                <a:latin typeface="Times New Roman" panose="02020603050405020304" pitchFamily="18" charset="0"/>
              </a:rPr>
              <a:t> yang </a:t>
            </a:r>
            <a:r>
              <a:rPr lang="en-US" sz="2200" dirty="0" err="1">
                <a:latin typeface="Times New Roman" panose="02020603050405020304" pitchFamily="18" charset="0"/>
              </a:rPr>
              <a:t>sedang</a:t>
            </a:r>
            <a:r>
              <a:rPr lang="en-US" sz="2200" dirty="0">
                <a:latin typeface="Times New Roman" panose="02020603050405020304" pitchFamily="18" charset="0"/>
              </a:rPr>
              <a:t> </a:t>
            </a:r>
            <a:r>
              <a:rPr lang="en-US" sz="2200" dirty="0" err="1">
                <a:latin typeface="Times New Roman" panose="02020603050405020304" pitchFamily="18" charset="0"/>
              </a:rPr>
              <a:t>menyelesaikan</a:t>
            </a:r>
            <a:r>
              <a:rPr lang="en-US" sz="2200" dirty="0">
                <a:latin typeface="Times New Roman" panose="02020603050405020304" pitchFamily="18" charset="0"/>
              </a:rPr>
              <a:t> </a:t>
            </a:r>
            <a:r>
              <a:rPr lang="en-US" sz="2200" dirty="0" err="1">
                <a:latin typeface="Times New Roman" panose="02020603050405020304" pitchFamily="18" charset="0"/>
              </a:rPr>
              <a:t>tugas</a:t>
            </a:r>
            <a:r>
              <a:rPr lang="en-US" sz="2200" dirty="0">
                <a:latin typeface="Times New Roman" panose="02020603050405020304" pitchFamily="18" charset="0"/>
              </a:rPr>
              <a:t> </a:t>
            </a:r>
            <a:r>
              <a:rPr lang="en-US" sz="2200" dirty="0" err="1">
                <a:latin typeface="Times New Roman" panose="02020603050405020304" pitchFamily="18" charset="0"/>
              </a:rPr>
              <a:t>akhir</a:t>
            </a:r>
            <a:r>
              <a:rPr lang="en-US" sz="2200" dirty="0">
                <a:latin typeface="Times New Roman" panose="02020603050405020304" pitchFamily="18" charset="0"/>
              </a:rPr>
              <a:t>, </a:t>
            </a:r>
            <a:r>
              <a:rPr lang="en-US" sz="2200" dirty="0" err="1">
                <a:latin typeface="Times New Roman" panose="02020603050405020304" pitchFamily="18" charset="0"/>
              </a:rPr>
              <a:t>dosen</a:t>
            </a:r>
            <a:endParaRPr lang="en-ID" sz="2200" dirty="0"/>
          </a:p>
          <a:p>
            <a:r>
              <a:rPr lang="en-US" sz="2200" dirty="0" err="1">
                <a:effectLst/>
                <a:latin typeface="Times New Roman" panose="02020603050405020304" pitchFamily="18" charset="0"/>
                <a:ea typeface="Calibri" panose="020F0502020204030204" pitchFamily="34" charset="0"/>
              </a:rPr>
              <a:t>Layanan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sumber</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informasi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secara</a:t>
            </a:r>
            <a:r>
              <a:rPr lang="en-US" sz="2200" dirty="0">
                <a:effectLst/>
                <a:latin typeface="Times New Roman" panose="02020603050405020304" pitchFamily="18" charset="0"/>
                <a:ea typeface="Calibri" panose="020F0502020204030204" pitchFamily="34" charset="0"/>
              </a:rPr>
              <a:t> online</a:t>
            </a:r>
          </a:p>
          <a:p>
            <a:r>
              <a:rPr lang="en-US" sz="2200" dirty="0" err="1">
                <a:effectLst/>
                <a:latin typeface="Times New Roman" panose="02020603050405020304" pitchFamily="18" charset="0"/>
                <a:ea typeface="Calibri" panose="020F0502020204030204" pitchFamily="34" charset="0"/>
              </a:rPr>
              <a:t>Mendorong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pemustaka</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untuk</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mengoptimalkan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koleksi</a:t>
            </a:r>
            <a:r>
              <a:rPr lang="en-US" sz="2200" dirty="0">
                <a:effectLst/>
                <a:latin typeface="Times New Roman" panose="02020603050405020304" pitchFamily="18" charset="0"/>
                <a:ea typeface="Calibri" panose="020F0502020204030204" pitchFamily="34" charset="0"/>
              </a:rPr>
              <a:t> e-resources </a:t>
            </a:r>
            <a:r>
              <a:rPr lang="en-US" sz="2200" dirty="0" err="1">
                <a:effectLst/>
                <a:latin typeface="Times New Roman" panose="02020603050405020304" pitchFamily="18" charset="0"/>
                <a:ea typeface="Calibri" panose="020F0502020204030204" pitchFamily="34" charset="0"/>
              </a:rPr>
              <a:t>baik</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ebook</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maupun</a:t>
            </a:r>
            <a:r>
              <a:rPr lang="en-US" sz="2200" dirty="0">
                <a:effectLst/>
                <a:latin typeface="Times New Roman" panose="02020603050405020304" pitchFamily="18" charset="0"/>
                <a:ea typeface="Calibri" panose="020F0502020204030204" pitchFamily="34" charset="0"/>
              </a:rPr>
              <a:t> e journal </a:t>
            </a:r>
          </a:p>
          <a:p>
            <a:r>
              <a:rPr lang="en-US" sz="2200" dirty="0" err="1">
                <a:effectLst/>
                <a:latin typeface="Times New Roman" panose="02020603050405020304" pitchFamily="18" charset="0"/>
                <a:ea typeface="Calibri" panose="020F0502020204030204" pitchFamily="34" charset="0"/>
              </a:rPr>
              <a:t>memaksimalkan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layanan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melalui</a:t>
            </a:r>
            <a:r>
              <a:rPr lang="en-US" sz="2200" dirty="0">
                <a:effectLst/>
                <a:latin typeface="Times New Roman" panose="02020603050405020304" pitchFamily="18" charset="0"/>
                <a:ea typeface="Calibri" panose="020F0502020204030204" pitchFamily="34" charset="0"/>
              </a:rPr>
              <a:t> media social </a:t>
            </a:r>
          </a:p>
          <a:p>
            <a:r>
              <a:rPr lang="en-US" sz="2200" dirty="0">
                <a:latin typeface="Times New Roman" panose="02020603050405020304" pitchFamily="18" charset="0"/>
              </a:rPr>
              <a:t>Sarana </a:t>
            </a:r>
            <a:r>
              <a:rPr lang="en-US" sz="2200" dirty="0" err="1">
                <a:latin typeface="Times New Roman" panose="02020603050405020304" pitchFamily="18" charset="0"/>
              </a:rPr>
              <a:t>komunikasi</a:t>
            </a:r>
            <a:r>
              <a:rPr lang="en-US" sz="2200" dirty="0">
                <a:latin typeface="Times New Roman" panose="02020603050405020304" pitchFamily="18" charset="0"/>
              </a:rPr>
              <a:t>: </a:t>
            </a:r>
            <a:r>
              <a:rPr lang="en-US" sz="2200" dirty="0" err="1">
                <a:latin typeface="Times New Roman" panose="02020603050405020304" pitchFamily="18" charset="0"/>
              </a:rPr>
              <a:t>Whatsapp</a:t>
            </a:r>
            <a:r>
              <a:rPr lang="en-US" sz="2200" dirty="0">
                <a:latin typeface="Times New Roman" panose="02020603050405020304" pitchFamily="18" charset="0"/>
              </a:rPr>
              <a:t>, Instagram, Facebook, Twitter </a:t>
            </a:r>
          </a:p>
          <a:p>
            <a:r>
              <a:rPr lang="en-US" sz="2200" dirty="0">
                <a:latin typeface="Times New Roman" panose="02020603050405020304" pitchFamily="18" charset="0"/>
              </a:rPr>
              <a:t>IG Live </a:t>
            </a:r>
            <a:r>
              <a:rPr lang="en-US" sz="2200" dirty="0" err="1">
                <a:latin typeface="Times New Roman" panose="02020603050405020304" pitchFamily="18" charset="0"/>
              </a:rPr>
              <a:t>untuk</a:t>
            </a:r>
            <a:r>
              <a:rPr lang="en-US" sz="2200" dirty="0">
                <a:latin typeface="Times New Roman" panose="02020603050405020304" pitchFamily="18" charset="0"/>
              </a:rPr>
              <a:t> </a:t>
            </a:r>
            <a:r>
              <a:rPr lang="en-US" sz="2200" dirty="0" err="1">
                <a:latin typeface="Times New Roman" panose="02020603050405020304" pitchFamily="18" charset="0"/>
              </a:rPr>
              <a:t>promosi</a:t>
            </a:r>
            <a:r>
              <a:rPr lang="en-US" sz="2200" dirty="0">
                <a:latin typeface="Times New Roman" panose="02020603050405020304" pitchFamily="18" charset="0"/>
              </a:rPr>
              <a:t> </a:t>
            </a:r>
            <a:r>
              <a:rPr lang="en-US" sz="2200" dirty="0" err="1">
                <a:latin typeface="Times New Roman" panose="02020603050405020304" pitchFamily="18" charset="0"/>
              </a:rPr>
              <a:t>layanan</a:t>
            </a:r>
            <a:r>
              <a:rPr lang="en-US" sz="2200" dirty="0">
                <a:latin typeface="Times New Roman" panose="02020603050405020304" pitchFamily="18" charset="0"/>
              </a:rPr>
              <a:t> </a:t>
            </a:r>
            <a:r>
              <a:rPr lang="en-US" sz="2200" dirty="0" err="1">
                <a:latin typeface="Times New Roman" panose="02020603050405020304" pitchFamily="18" charset="0"/>
              </a:rPr>
              <a:t>perpustakaan</a:t>
            </a:r>
            <a:r>
              <a:rPr lang="en-US" sz="2200" dirty="0">
                <a:latin typeface="Times New Roman" panose="02020603050405020304" pitchFamily="18" charset="0"/>
              </a:rPr>
              <a:t> (weekly)</a:t>
            </a:r>
          </a:p>
          <a:p>
            <a:r>
              <a:rPr lang="en-US" sz="2200" dirty="0" err="1">
                <a:latin typeface="Times New Roman" panose="02020603050405020304" pitchFamily="18" charset="0"/>
              </a:rPr>
              <a:t>Penggunaan</a:t>
            </a:r>
            <a:r>
              <a:rPr lang="en-US" sz="2200" dirty="0">
                <a:latin typeface="Times New Roman" panose="02020603050405020304" pitchFamily="18" charset="0"/>
              </a:rPr>
              <a:t> Instagram </a:t>
            </a:r>
            <a:r>
              <a:rPr lang="en-US" sz="2200" dirty="0" err="1">
                <a:latin typeface="Times New Roman" panose="02020603050405020304" pitchFamily="18" charset="0"/>
              </a:rPr>
              <a:t>sebagai</a:t>
            </a:r>
            <a:r>
              <a:rPr lang="en-US" sz="2200" dirty="0">
                <a:latin typeface="Times New Roman" panose="02020603050405020304" pitchFamily="18" charset="0"/>
              </a:rPr>
              <a:t> </a:t>
            </a:r>
            <a:r>
              <a:rPr lang="en-US" sz="2200" dirty="0" err="1">
                <a:latin typeface="Times New Roman" panose="02020603050405020304" pitchFamily="18" charset="0"/>
              </a:rPr>
              <a:t>sarana</a:t>
            </a:r>
            <a:r>
              <a:rPr lang="en-US" sz="2200" dirty="0">
                <a:latin typeface="Times New Roman" panose="02020603050405020304" pitchFamily="18" charset="0"/>
              </a:rPr>
              <a:t> </a:t>
            </a:r>
            <a:r>
              <a:rPr lang="en-US" sz="2200" dirty="0" err="1">
                <a:latin typeface="Times New Roman" panose="02020603050405020304" pitchFamily="18" charset="0"/>
              </a:rPr>
              <a:t>komunikasi</a:t>
            </a:r>
            <a:r>
              <a:rPr lang="en-US" sz="2200" dirty="0">
                <a:latin typeface="Times New Roman" panose="02020603050405020304" pitchFamily="18" charset="0"/>
              </a:rPr>
              <a:t> dan </a:t>
            </a:r>
            <a:r>
              <a:rPr lang="en-US" sz="2200" dirty="0" err="1">
                <a:latin typeface="Times New Roman" panose="02020603050405020304" pitchFamily="18" charset="0"/>
              </a:rPr>
              <a:t>promosi</a:t>
            </a:r>
            <a:endParaRPr lang="en-US" sz="2200" dirty="0">
              <a:latin typeface="Times New Roman" panose="02020603050405020304" pitchFamily="18" charset="0"/>
            </a:endParaRPr>
          </a:p>
        </p:txBody>
      </p:sp>
    </p:spTree>
    <p:extLst>
      <p:ext uri="{BB962C8B-B14F-4D97-AF65-F5344CB8AC3E}">
        <p14:creationId xmlns:p14="http://schemas.microsoft.com/office/powerpoint/2010/main" val="115890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1ECB-0B3D-46BC-A951-79C26FC15109}"/>
              </a:ext>
            </a:extLst>
          </p:cNvPr>
          <p:cNvSpPr>
            <a:spLocks noGrp="1"/>
          </p:cNvSpPr>
          <p:nvPr>
            <p:ph type="title"/>
          </p:nvPr>
        </p:nvSpPr>
        <p:spPr>
          <a:xfrm>
            <a:off x="581192" y="702156"/>
            <a:ext cx="11029616" cy="980870"/>
          </a:xfrm>
        </p:spPr>
        <p:txBody>
          <a:bodyPr/>
          <a:lstStyle/>
          <a:p>
            <a:r>
              <a:rPr lang="en-US" dirty="0" err="1"/>
              <a:t>Pengumuman</a:t>
            </a:r>
            <a:r>
              <a:rPr lang="en-US" dirty="0"/>
              <a:t> via Instagram</a:t>
            </a:r>
            <a:endParaRPr lang="en-ID" dirty="0"/>
          </a:p>
        </p:txBody>
      </p:sp>
      <p:pic>
        <p:nvPicPr>
          <p:cNvPr id="4" name="Content Placeholder 3">
            <a:extLst>
              <a:ext uri="{FF2B5EF4-FFF2-40B4-BE49-F238E27FC236}">
                <a16:creationId xmlns:a16="http://schemas.microsoft.com/office/drawing/2014/main" id="{9466913A-2015-4A66-826B-3EDD5569BCF7}"/>
              </a:ext>
            </a:extLst>
          </p:cNvPr>
          <p:cNvPicPr>
            <a:picLocks noGrp="1"/>
          </p:cNvPicPr>
          <p:nvPr>
            <p:ph idx="1"/>
          </p:nvPr>
        </p:nvPicPr>
        <p:blipFill>
          <a:blip r:embed="rId2"/>
          <a:srcRect l="16269" t="10721" r="16269" b="10721"/>
          <a:stretch>
            <a:fillRect/>
          </a:stretch>
        </p:blipFill>
        <p:spPr>
          <a:xfrm>
            <a:off x="1524000" y="1890876"/>
            <a:ext cx="8587409" cy="4814723"/>
          </a:xfrm>
          <a:prstGeom prst="rect">
            <a:avLst/>
          </a:prstGeom>
        </p:spPr>
      </p:pic>
    </p:spTree>
    <p:extLst>
      <p:ext uri="{BB962C8B-B14F-4D97-AF65-F5344CB8AC3E}">
        <p14:creationId xmlns:p14="http://schemas.microsoft.com/office/powerpoint/2010/main" val="3474439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64D50-D3F9-43C4-8DE0-A392CBBD5F7F}"/>
              </a:ext>
            </a:extLst>
          </p:cNvPr>
          <p:cNvSpPr>
            <a:spLocks noGrp="1"/>
          </p:cNvSpPr>
          <p:nvPr>
            <p:ph type="title"/>
          </p:nvPr>
        </p:nvSpPr>
        <p:spPr>
          <a:xfrm>
            <a:off x="581192" y="702156"/>
            <a:ext cx="11029616" cy="795340"/>
          </a:xfrm>
        </p:spPr>
        <p:txBody>
          <a:bodyPr/>
          <a:lstStyle/>
          <a:p>
            <a:r>
              <a:rPr lang="en-US" dirty="0" err="1"/>
              <a:t>Promosi</a:t>
            </a:r>
            <a:r>
              <a:rPr lang="en-US" dirty="0"/>
              <a:t> </a:t>
            </a:r>
            <a:r>
              <a:rPr lang="en-US" dirty="0" err="1"/>
              <a:t>ebook</a:t>
            </a:r>
            <a:r>
              <a:rPr lang="en-US" dirty="0"/>
              <a:t> gratis </a:t>
            </a:r>
            <a:r>
              <a:rPr lang="en-US" dirty="0" err="1"/>
              <a:t>dari</a:t>
            </a:r>
            <a:r>
              <a:rPr lang="en-US" dirty="0"/>
              <a:t> vendor (via Instagram)</a:t>
            </a:r>
            <a:endParaRPr lang="en-ID" dirty="0"/>
          </a:p>
        </p:txBody>
      </p:sp>
      <p:pic>
        <p:nvPicPr>
          <p:cNvPr id="4" name="Content Placeholder 3">
            <a:extLst>
              <a:ext uri="{FF2B5EF4-FFF2-40B4-BE49-F238E27FC236}">
                <a16:creationId xmlns:a16="http://schemas.microsoft.com/office/drawing/2014/main" id="{932E0EB0-DDD6-428B-8CE2-D081802721D0}"/>
              </a:ext>
            </a:extLst>
          </p:cNvPr>
          <p:cNvPicPr>
            <a:picLocks noGrp="1"/>
          </p:cNvPicPr>
          <p:nvPr>
            <p:ph idx="1"/>
          </p:nvPr>
        </p:nvPicPr>
        <p:blipFill>
          <a:blip r:embed="rId2"/>
          <a:srcRect l="16269" t="9599" r="16269" b="9599"/>
          <a:stretch>
            <a:fillRect/>
          </a:stretch>
        </p:blipFill>
        <p:spPr>
          <a:xfrm>
            <a:off x="1285461" y="1497496"/>
            <a:ext cx="8971722" cy="5194851"/>
          </a:xfrm>
          <a:prstGeom prst="rect">
            <a:avLst/>
          </a:prstGeom>
        </p:spPr>
      </p:pic>
    </p:spTree>
    <p:extLst>
      <p:ext uri="{BB962C8B-B14F-4D97-AF65-F5344CB8AC3E}">
        <p14:creationId xmlns:p14="http://schemas.microsoft.com/office/powerpoint/2010/main" val="730867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3FB4-A44E-4C9F-9997-D2C2D1D31BAA}"/>
              </a:ext>
            </a:extLst>
          </p:cNvPr>
          <p:cNvSpPr>
            <a:spLocks noGrp="1"/>
          </p:cNvSpPr>
          <p:nvPr>
            <p:ph type="title"/>
          </p:nvPr>
        </p:nvSpPr>
        <p:spPr>
          <a:xfrm>
            <a:off x="581192" y="702156"/>
            <a:ext cx="11029616" cy="742331"/>
          </a:xfrm>
        </p:spPr>
        <p:txBody>
          <a:bodyPr/>
          <a:lstStyle/>
          <a:p>
            <a:r>
              <a:rPr lang="en-US" dirty="0" err="1"/>
              <a:t>Periode</a:t>
            </a:r>
            <a:r>
              <a:rPr lang="en-US" dirty="0"/>
              <a:t> 2: </a:t>
            </a:r>
            <a:r>
              <a:rPr lang="en-US" dirty="0" err="1"/>
              <a:t>Juni-agustus</a:t>
            </a:r>
            <a:endParaRPr lang="en-ID" dirty="0"/>
          </a:p>
        </p:txBody>
      </p:sp>
      <p:sp>
        <p:nvSpPr>
          <p:cNvPr id="3" name="Content Placeholder 2">
            <a:extLst>
              <a:ext uri="{FF2B5EF4-FFF2-40B4-BE49-F238E27FC236}">
                <a16:creationId xmlns:a16="http://schemas.microsoft.com/office/drawing/2014/main" id="{E9A1BE5C-1078-4E35-8D70-9E80A0A98CBD}"/>
              </a:ext>
            </a:extLst>
          </p:cNvPr>
          <p:cNvSpPr>
            <a:spLocks noGrp="1"/>
          </p:cNvSpPr>
          <p:nvPr>
            <p:ph idx="1"/>
          </p:nvPr>
        </p:nvSpPr>
        <p:spPr>
          <a:xfrm>
            <a:off x="581192" y="1577009"/>
            <a:ext cx="11029615" cy="4757530"/>
          </a:xfrm>
        </p:spPr>
        <p:txBody>
          <a:bodyPr>
            <a:normAutofit fontScale="92500" lnSpcReduction="20000"/>
          </a:bodyPr>
          <a:lstStyle/>
          <a:p>
            <a:pPr marL="0" indent="0">
              <a:buNone/>
            </a:pPr>
            <a:r>
              <a:rPr lang="en-US" sz="2200" dirty="0" err="1"/>
              <a:t>Mengeluarkan</a:t>
            </a:r>
            <a:r>
              <a:rPr lang="en-US" sz="2200" dirty="0"/>
              <a:t> </a:t>
            </a:r>
            <a:r>
              <a:rPr lang="en-US" sz="2200" dirty="0" err="1"/>
              <a:t>kebijakan</a:t>
            </a:r>
            <a:r>
              <a:rPr lang="en-US" dirty="0"/>
              <a:t>:</a:t>
            </a:r>
          </a:p>
          <a:p>
            <a:pPr marL="342900" lvl="0" indent="-342900">
              <a:lnSpc>
                <a:spcPct val="115000"/>
              </a:lnSpc>
              <a:buFont typeface="+mj-lt"/>
              <a:buAutoNum type="arabicParenR"/>
            </a:pP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Layanan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Darurat</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2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berlaku</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antara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tanggal</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08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Juni</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2020-31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Agustus</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2020. </a:t>
            </a:r>
            <a:endParaRPr lang="en-ID" sz="19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15000"/>
              </a:lnSpc>
              <a:buFont typeface="+mj-lt"/>
              <a:buAutoNum type="arabicParenR"/>
            </a:pP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Jam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Layanan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dibuka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hari</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Senin-Jum’at</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pukul</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09.00 WIB-14.00 WIB. </a:t>
            </a:r>
            <a:endParaRPr lang="en-ID" sz="19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15000"/>
              </a:lnSpc>
              <a:buFont typeface="+mj-lt"/>
              <a:buAutoNum type="arabicParenR"/>
            </a:pP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Layanan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ditujukan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khusus</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bagi</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pemustaka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yang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sedang</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menyelesaikan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tugas</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akhir</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dibuktikan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dengan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KRS). </a:t>
            </a:r>
          </a:p>
          <a:p>
            <a:pPr marL="342900" lvl="0" indent="-342900">
              <a:lnSpc>
                <a:spcPct val="115000"/>
              </a:lnSpc>
              <a:buFont typeface="+mj-lt"/>
              <a:buAutoNum type="arabicParenR"/>
            </a:pP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Layanan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dilakukan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dengan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protokol</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keamanan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penularan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covid-19,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yaitu</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ID" sz="1900" dirty="0">
              <a:effectLst/>
              <a:latin typeface="DengXian" panose="02010600030101010101" pitchFamily="2" charset="-122"/>
              <a:ea typeface="DengXian" panose="02010600030101010101" pitchFamily="2" charset="-122"/>
              <a:cs typeface="Times New Roman" panose="02020603050405020304" pitchFamily="18" charset="0"/>
            </a:endParaRPr>
          </a:p>
          <a:p>
            <a:pPr marL="666900" lvl="1" indent="-342900">
              <a:lnSpc>
                <a:spcPct val="115000"/>
              </a:lnSpc>
              <a:buFont typeface="+mj-lt"/>
              <a:buAutoNum type="alphaLcPeriod"/>
            </a:pP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Pemustaka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menggunakan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masker dan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membawa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alat</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tulis</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sendiri</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ID" sz="1900" dirty="0">
              <a:effectLst/>
              <a:latin typeface="DengXian" panose="02010600030101010101" pitchFamily="2" charset="-122"/>
              <a:ea typeface="DengXian" panose="02010600030101010101" pitchFamily="2" charset="-122"/>
              <a:cs typeface="Times New Roman" panose="02020603050405020304" pitchFamily="18" charset="0"/>
            </a:endParaRPr>
          </a:p>
          <a:p>
            <a:pPr marL="666900" lvl="1" indent="-342900">
              <a:lnSpc>
                <a:spcPct val="115000"/>
              </a:lnSpc>
              <a:buFont typeface="+mj-lt"/>
              <a:buAutoNum type="alphaLcPeriod"/>
            </a:pP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Pemustaka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mencuci</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tangan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dengan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sabun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atau</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menggunakan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hand sanitizer</a:t>
            </a:r>
            <a:endParaRPr lang="en-ID" sz="1900" dirty="0">
              <a:effectLst/>
              <a:latin typeface="DengXian" panose="02010600030101010101" pitchFamily="2" charset="-122"/>
              <a:ea typeface="DengXian" panose="02010600030101010101" pitchFamily="2" charset="-122"/>
              <a:cs typeface="Times New Roman" panose="02020603050405020304" pitchFamily="18" charset="0"/>
            </a:endParaRPr>
          </a:p>
          <a:p>
            <a:pPr marL="666900" lvl="1" indent="-342900">
              <a:lnSpc>
                <a:spcPct val="115000"/>
              </a:lnSpc>
              <a:buFont typeface="+mj-lt"/>
              <a:buAutoNum type="alphaLcPeriod"/>
            </a:pP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Pemustaka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dicek</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suhu</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tubuhnya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oleh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petugas</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ID" sz="1900" dirty="0">
              <a:effectLst/>
              <a:latin typeface="DengXian" panose="02010600030101010101" pitchFamily="2" charset="-122"/>
              <a:ea typeface="DengXian" panose="02010600030101010101" pitchFamily="2" charset="-122"/>
              <a:cs typeface="Times New Roman" panose="02020603050405020304" pitchFamily="18" charset="0"/>
            </a:endParaRPr>
          </a:p>
          <a:p>
            <a:pPr marL="666900" lvl="1" indent="-342900">
              <a:lnSpc>
                <a:spcPct val="115000"/>
              </a:lnSpc>
              <a:buFont typeface="+mj-lt"/>
              <a:buAutoNum type="alphaLcPeriod"/>
            </a:pP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Bagi</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pemustaka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yang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ingin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melakukan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ibadah</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sholat</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di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perpustakaan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dimohon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untuk</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membawa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perlengkapan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sendiri</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a:t>
            </a:r>
            <a:endParaRPr lang="en-ID" sz="19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nSpc>
                <a:spcPct val="115000"/>
              </a:lnSpc>
              <a:spcAft>
                <a:spcPts val="1000"/>
              </a:spcAft>
              <a:buFont typeface="+mj-lt"/>
              <a:buAutoNum type="arabicParenR"/>
            </a:pP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Akses</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kunjungan</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mahasiswa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hanya</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di </a:t>
            </a:r>
            <a:r>
              <a:rPr lang="en-US" sz="1900" dirty="0" err="1">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lantai</a:t>
            </a:r>
            <a:r>
              <a:rPr lang="en-US" sz="1900" dirty="0">
                <a:solidFill>
                  <a:srgbClr val="262626"/>
                </a:solidFill>
                <a:effectLst/>
                <a:latin typeface="Times New Roman" panose="02020603050405020304" pitchFamily="18" charset="0"/>
                <a:ea typeface="DengXian" panose="02010600030101010101" pitchFamily="2" charset="-122"/>
                <a:cs typeface="Times New Roman" panose="02020603050405020304" pitchFamily="18" charset="0"/>
              </a:rPr>
              <a:t> 1 dan 2. </a:t>
            </a:r>
          </a:p>
          <a:p>
            <a:pPr marL="342900" lvl="0" indent="-342900">
              <a:lnSpc>
                <a:spcPct val="115000"/>
              </a:lnSpc>
              <a:spcAft>
                <a:spcPts val="1000"/>
              </a:spcAft>
              <a:buFont typeface="+mj-lt"/>
              <a:buAutoNum type="arabicParenR"/>
            </a:pPr>
            <a:r>
              <a:rPr lang="en-US" sz="1900" dirty="0" err="1">
                <a:solidFill>
                  <a:srgbClr val="262626"/>
                </a:solidFill>
                <a:effectLst/>
                <a:latin typeface="Times New Roman" panose="02020603050405020304" pitchFamily="18" charset="0"/>
                <a:ea typeface="DengXian" panose="02010600030101010101" pitchFamily="2" charset="-122"/>
              </a:rPr>
              <a:t>Layanan</a:t>
            </a:r>
            <a:r>
              <a:rPr lang="en-US" sz="1900" dirty="0">
                <a:solidFill>
                  <a:srgbClr val="262626"/>
                </a:solidFill>
                <a:effectLst/>
                <a:latin typeface="Times New Roman" panose="02020603050405020304" pitchFamily="18" charset="0"/>
                <a:ea typeface="DengXian" panose="02010600030101010101" pitchFamily="2" charset="-122"/>
              </a:rPr>
              <a:t> </a:t>
            </a:r>
            <a:r>
              <a:rPr lang="en-US" sz="1900" dirty="0" err="1">
                <a:solidFill>
                  <a:srgbClr val="262626"/>
                </a:solidFill>
                <a:effectLst/>
                <a:latin typeface="Times New Roman" panose="02020603050405020304" pitchFamily="18" charset="0"/>
                <a:ea typeface="DengXian" panose="02010600030101010101" pitchFamily="2" charset="-122"/>
              </a:rPr>
              <a:t>bebas</a:t>
            </a:r>
            <a:r>
              <a:rPr lang="en-US" sz="1900" dirty="0">
                <a:solidFill>
                  <a:srgbClr val="262626"/>
                </a:solidFill>
                <a:effectLst/>
                <a:latin typeface="Times New Roman" panose="02020603050405020304" pitchFamily="18" charset="0"/>
                <a:ea typeface="DengXian" panose="02010600030101010101" pitchFamily="2" charset="-122"/>
              </a:rPr>
              <a:t> Pustaka: daring dan luring</a:t>
            </a:r>
            <a:endParaRPr lang="en-ID" sz="1900" dirty="0"/>
          </a:p>
        </p:txBody>
      </p:sp>
    </p:spTree>
    <p:extLst>
      <p:ext uri="{BB962C8B-B14F-4D97-AF65-F5344CB8AC3E}">
        <p14:creationId xmlns:p14="http://schemas.microsoft.com/office/powerpoint/2010/main" val="177220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C473-C8FD-498A-B4EC-7347C198FE30}"/>
              </a:ext>
            </a:extLst>
          </p:cNvPr>
          <p:cNvSpPr>
            <a:spLocks noGrp="1"/>
          </p:cNvSpPr>
          <p:nvPr>
            <p:ph type="title"/>
          </p:nvPr>
        </p:nvSpPr>
        <p:spPr>
          <a:xfrm>
            <a:off x="581192" y="702156"/>
            <a:ext cx="11029616" cy="623061"/>
          </a:xfrm>
        </p:spPr>
        <p:txBody>
          <a:bodyPr/>
          <a:lstStyle/>
          <a:p>
            <a:r>
              <a:rPr lang="en-US" dirty="0" err="1"/>
              <a:t>Periode</a:t>
            </a:r>
            <a:r>
              <a:rPr lang="en-US" dirty="0"/>
              <a:t> 3: </a:t>
            </a:r>
            <a:r>
              <a:rPr lang="en-US" dirty="0" err="1"/>
              <a:t>oktober</a:t>
            </a:r>
            <a:r>
              <a:rPr lang="en-US" dirty="0"/>
              <a:t> -</a:t>
            </a:r>
            <a:r>
              <a:rPr lang="en-US" dirty="0" err="1"/>
              <a:t>sekarang</a:t>
            </a:r>
            <a:endParaRPr lang="en-ID" dirty="0"/>
          </a:p>
        </p:txBody>
      </p:sp>
      <p:pic>
        <p:nvPicPr>
          <p:cNvPr id="4" name="Content Placeholder 3">
            <a:extLst>
              <a:ext uri="{FF2B5EF4-FFF2-40B4-BE49-F238E27FC236}">
                <a16:creationId xmlns:a16="http://schemas.microsoft.com/office/drawing/2014/main" id="{24715C82-D444-4930-8ED1-AC7812800B5C}"/>
              </a:ext>
            </a:extLst>
          </p:cNvPr>
          <p:cNvPicPr>
            <a:picLocks noGrp="1"/>
          </p:cNvPicPr>
          <p:nvPr>
            <p:ph idx="1"/>
          </p:nvPr>
        </p:nvPicPr>
        <p:blipFill rotWithShape="1">
          <a:blip r:embed="rId2"/>
          <a:srcRect l="15539" t="9980" r="15539" b="9980"/>
          <a:stretch/>
        </p:blipFill>
        <p:spPr>
          <a:xfrm>
            <a:off x="675861" y="1524000"/>
            <a:ext cx="9833113" cy="5334000"/>
          </a:xfrm>
          <a:prstGeom prst="rect">
            <a:avLst/>
          </a:prstGeom>
        </p:spPr>
      </p:pic>
    </p:spTree>
    <p:extLst>
      <p:ext uri="{BB962C8B-B14F-4D97-AF65-F5344CB8AC3E}">
        <p14:creationId xmlns:p14="http://schemas.microsoft.com/office/powerpoint/2010/main" val="327812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C6D9-2302-4379-91F6-622411D67297}"/>
              </a:ext>
            </a:extLst>
          </p:cNvPr>
          <p:cNvSpPr>
            <a:spLocks noGrp="1"/>
          </p:cNvSpPr>
          <p:nvPr>
            <p:ph type="title"/>
          </p:nvPr>
        </p:nvSpPr>
        <p:spPr/>
        <p:txBody>
          <a:bodyPr/>
          <a:lstStyle/>
          <a:p>
            <a:r>
              <a:rPr lang="en-US" dirty="0"/>
              <a:t>3 garda </a:t>
            </a:r>
            <a:r>
              <a:rPr lang="en-US" dirty="0" err="1"/>
              <a:t>layanan</a:t>
            </a:r>
            <a:r>
              <a:rPr lang="en-US" dirty="0"/>
              <a:t> online</a:t>
            </a:r>
            <a:endParaRPr lang="en-ID" dirty="0"/>
          </a:p>
        </p:txBody>
      </p:sp>
      <p:sp>
        <p:nvSpPr>
          <p:cNvPr id="3" name="Content Placeholder 2">
            <a:extLst>
              <a:ext uri="{FF2B5EF4-FFF2-40B4-BE49-F238E27FC236}">
                <a16:creationId xmlns:a16="http://schemas.microsoft.com/office/drawing/2014/main" id="{1A2865BF-43EF-467C-B291-5027F28FC3CE}"/>
              </a:ext>
            </a:extLst>
          </p:cNvPr>
          <p:cNvSpPr>
            <a:spLocks noGrp="1"/>
          </p:cNvSpPr>
          <p:nvPr>
            <p:ph idx="1"/>
          </p:nvPr>
        </p:nvSpPr>
        <p:spPr/>
        <p:txBody>
          <a:bodyPr>
            <a:normAutofit lnSpcReduction="10000"/>
          </a:bodyPr>
          <a:lstStyle/>
          <a:p>
            <a:pPr marL="342900" indent="-342900">
              <a:buFont typeface="+mj-lt"/>
              <a:buAutoNum type="arabicPeriod"/>
            </a:pPr>
            <a:r>
              <a:rPr lang="en-US" sz="2400" dirty="0"/>
              <a:t>IMUM </a:t>
            </a:r>
            <a:r>
              <a:rPr lang="en-US" sz="2400" dirty="0">
                <a:sym typeface="Wingdings" panose="05000000000000000000" pitchFamily="2" charset="2"/>
              </a:rPr>
              <a:t> </a:t>
            </a:r>
            <a:r>
              <a:rPr lang="en-US" sz="2400" dirty="0" err="1">
                <a:sym typeface="Wingdings" panose="05000000000000000000" pitchFamily="2" charset="2"/>
              </a:rPr>
              <a:t>layanan</a:t>
            </a:r>
            <a:r>
              <a:rPr lang="en-US" sz="2400" dirty="0">
                <a:sym typeface="Wingdings" panose="05000000000000000000" pitchFamily="2" charset="2"/>
              </a:rPr>
              <a:t> </a:t>
            </a:r>
            <a:r>
              <a:rPr lang="en-US" sz="2400" dirty="0" err="1">
                <a:sym typeface="Wingdings" panose="05000000000000000000" pitchFamily="2" charset="2"/>
              </a:rPr>
              <a:t>peminjaman</a:t>
            </a:r>
            <a:r>
              <a:rPr lang="en-US" sz="2400" dirty="0">
                <a:sym typeface="Wingdings" panose="05000000000000000000" pitchFamily="2" charset="2"/>
              </a:rPr>
              <a:t> </a:t>
            </a:r>
            <a:r>
              <a:rPr lang="en-US" sz="2400" dirty="0" err="1">
                <a:sym typeface="Wingdings" panose="05000000000000000000" pitchFamily="2" charset="2"/>
              </a:rPr>
              <a:t>koleksi</a:t>
            </a:r>
            <a:r>
              <a:rPr lang="en-US" sz="2400" dirty="0">
                <a:sym typeface="Wingdings" panose="05000000000000000000" pitchFamily="2" charset="2"/>
              </a:rPr>
              <a:t> </a:t>
            </a:r>
            <a:r>
              <a:rPr lang="en-US" sz="2400" dirty="0" err="1">
                <a:sym typeface="Wingdings" panose="05000000000000000000" pitchFamily="2" charset="2"/>
              </a:rPr>
              <a:t>melaui</a:t>
            </a:r>
            <a:r>
              <a:rPr lang="en-US" sz="2400" dirty="0">
                <a:sym typeface="Wingdings" panose="05000000000000000000" pitchFamily="2" charset="2"/>
              </a:rPr>
              <a:t> proses </a:t>
            </a:r>
            <a:r>
              <a:rPr lang="en-US" sz="2400" dirty="0" err="1">
                <a:sym typeface="Wingdings" panose="05000000000000000000" pitchFamily="2" charset="2"/>
              </a:rPr>
              <a:t>pemesanan</a:t>
            </a:r>
            <a:r>
              <a:rPr lang="en-US" sz="2400" dirty="0">
                <a:sym typeface="Wingdings" panose="05000000000000000000" pitchFamily="2" charset="2"/>
              </a:rPr>
              <a:t> via </a:t>
            </a:r>
            <a:r>
              <a:rPr lang="en-US" sz="2400" dirty="0" err="1">
                <a:sym typeface="Wingdings" panose="05000000000000000000" pitchFamily="2" charset="2"/>
              </a:rPr>
              <a:t>Whatsapp</a:t>
            </a:r>
            <a:endParaRPr lang="en-US" sz="2400" dirty="0">
              <a:sym typeface="Wingdings" panose="05000000000000000000" pitchFamily="2" charset="2"/>
            </a:endParaRPr>
          </a:p>
          <a:p>
            <a:pPr marL="666900" lvl="1" indent="-342900">
              <a:buFont typeface="+mj-lt"/>
              <a:buAutoNum type="arabicPeriod"/>
            </a:pPr>
            <a:r>
              <a:rPr lang="en-US" sz="2100" dirty="0" err="1">
                <a:sym typeface="Wingdings" panose="05000000000000000000" pitchFamily="2" charset="2"/>
              </a:rPr>
              <a:t>Sirkulasi</a:t>
            </a:r>
            <a:r>
              <a:rPr lang="en-US" sz="2100" dirty="0">
                <a:sym typeface="Wingdings" panose="05000000000000000000" pitchFamily="2" charset="2"/>
              </a:rPr>
              <a:t>: 2 </a:t>
            </a:r>
            <a:r>
              <a:rPr lang="en-US" sz="2100" dirty="0" err="1">
                <a:sym typeface="Wingdings" panose="05000000000000000000" pitchFamily="2" charset="2"/>
              </a:rPr>
              <a:t>pustakawan</a:t>
            </a:r>
            <a:endParaRPr lang="en-US" sz="2100" dirty="0">
              <a:sym typeface="Wingdings" panose="05000000000000000000" pitchFamily="2" charset="2"/>
            </a:endParaRPr>
          </a:p>
          <a:p>
            <a:pPr marL="666900" lvl="1" indent="-342900">
              <a:buFont typeface="+mj-lt"/>
              <a:buAutoNum type="arabicPeriod"/>
            </a:pPr>
            <a:r>
              <a:rPr lang="en-US" sz="2100" dirty="0" err="1">
                <a:sym typeface="Wingdings" panose="05000000000000000000" pitchFamily="2" charset="2"/>
              </a:rPr>
              <a:t>Bebas</a:t>
            </a:r>
            <a:r>
              <a:rPr lang="en-US" sz="2100" dirty="0">
                <a:sym typeface="Wingdings" panose="05000000000000000000" pitchFamily="2" charset="2"/>
              </a:rPr>
              <a:t> Pustaka: 1 </a:t>
            </a:r>
            <a:r>
              <a:rPr lang="en-US" sz="2100" dirty="0" err="1">
                <a:sym typeface="Wingdings" panose="05000000000000000000" pitchFamily="2" charset="2"/>
              </a:rPr>
              <a:t>pustakawan</a:t>
            </a:r>
            <a:endParaRPr lang="en-US" sz="2100" dirty="0">
              <a:sym typeface="Wingdings" panose="05000000000000000000" pitchFamily="2" charset="2"/>
            </a:endParaRPr>
          </a:p>
          <a:p>
            <a:pPr marL="666900" lvl="1" indent="-342900">
              <a:buFont typeface="+mj-lt"/>
              <a:buAutoNum type="arabicPeriod"/>
            </a:pPr>
            <a:r>
              <a:rPr lang="en-US" sz="2100" dirty="0" err="1"/>
              <a:t>Tugas</a:t>
            </a:r>
            <a:r>
              <a:rPr lang="en-US" sz="2100" dirty="0"/>
              <a:t> </a:t>
            </a:r>
            <a:r>
              <a:rPr lang="en-US" sz="2100" dirty="0" err="1"/>
              <a:t>akhir</a:t>
            </a:r>
            <a:r>
              <a:rPr lang="en-US" sz="2100" dirty="0"/>
              <a:t> 1 </a:t>
            </a:r>
            <a:r>
              <a:rPr lang="en-US" sz="2100" dirty="0" err="1">
                <a:sym typeface="Wingdings" panose="05000000000000000000" pitchFamily="2" charset="2"/>
              </a:rPr>
              <a:t>pustakawan</a:t>
            </a:r>
            <a:endParaRPr lang="en-US" sz="2100" dirty="0"/>
          </a:p>
          <a:p>
            <a:pPr marL="342900" indent="-342900">
              <a:buFont typeface="+mj-lt"/>
              <a:buAutoNum type="arabicPeriod"/>
            </a:pPr>
            <a:r>
              <a:rPr lang="en-US" sz="2400" dirty="0"/>
              <a:t>SICARIK </a:t>
            </a:r>
            <a:r>
              <a:rPr lang="en-US" sz="2400" dirty="0">
                <a:sym typeface="Wingdings" panose="05000000000000000000" pitchFamily="2" charset="2"/>
              </a:rPr>
              <a:t> </a:t>
            </a:r>
            <a:r>
              <a:rPr lang="en-US" sz="2400" dirty="0" err="1">
                <a:sym typeface="Wingdings" panose="05000000000000000000" pitchFamily="2" charset="2"/>
              </a:rPr>
              <a:t>layanan</a:t>
            </a:r>
            <a:r>
              <a:rPr lang="en-US" sz="2400" dirty="0">
                <a:sym typeface="Wingdings" panose="05000000000000000000" pitchFamily="2" charset="2"/>
              </a:rPr>
              <a:t> </a:t>
            </a:r>
            <a:r>
              <a:rPr lang="en-US" sz="2400" dirty="0" err="1">
                <a:sym typeface="Wingdings" panose="05000000000000000000" pitchFamily="2" charset="2"/>
              </a:rPr>
              <a:t>catatan</a:t>
            </a:r>
            <a:r>
              <a:rPr lang="en-US" sz="2400" dirty="0">
                <a:sym typeface="Wingdings" panose="05000000000000000000" pitchFamily="2" charset="2"/>
              </a:rPr>
              <a:t> </a:t>
            </a:r>
            <a:r>
              <a:rPr lang="en-US" sz="2400" dirty="0" err="1">
                <a:sym typeface="Wingdings" panose="05000000000000000000" pitchFamily="2" charset="2"/>
              </a:rPr>
              <a:t>sejarah</a:t>
            </a:r>
            <a:r>
              <a:rPr lang="en-US" sz="2400" dirty="0">
                <a:sym typeface="Wingdings" panose="05000000000000000000" pitchFamily="2" charset="2"/>
              </a:rPr>
              <a:t> </a:t>
            </a:r>
            <a:r>
              <a:rPr lang="en-US" sz="2400" dirty="0" err="1">
                <a:sym typeface="Wingdings" panose="05000000000000000000" pitchFamily="2" charset="2"/>
              </a:rPr>
              <a:t>peminjaman</a:t>
            </a:r>
            <a:r>
              <a:rPr lang="en-US" sz="2400" dirty="0">
                <a:sym typeface="Wingdings" panose="05000000000000000000" pitchFamily="2" charset="2"/>
              </a:rPr>
              <a:t>, </a:t>
            </a:r>
            <a:r>
              <a:rPr lang="en-US" sz="2400" dirty="0" err="1">
                <a:sym typeface="Wingdings" panose="05000000000000000000" pitchFamily="2" charset="2"/>
              </a:rPr>
              <a:t>biasanya</a:t>
            </a:r>
            <a:r>
              <a:rPr lang="en-US" sz="2400" dirty="0">
                <a:sym typeface="Wingdings" panose="05000000000000000000" pitchFamily="2" charset="2"/>
              </a:rPr>
              <a:t> </a:t>
            </a:r>
            <a:r>
              <a:rPr lang="en-US" sz="2400" dirty="0" err="1">
                <a:sym typeface="Wingdings" panose="05000000000000000000" pitchFamily="2" charset="2"/>
              </a:rPr>
              <a:t>diakses</a:t>
            </a:r>
            <a:r>
              <a:rPr lang="en-US" sz="2400" dirty="0">
                <a:sym typeface="Wingdings" panose="05000000000000000000" pitchFamily="2" charset="2"/>
              </a:rPr>
              <a:t> </a:t>
            </a:r>
            <a:r>
              <a:rPr lang="en-US" sz="2400" dirty="0" err="1">
                <a:sym typeface="Wingdings" panose="05000000000000000000" pitchFamily="2" charset="2"/>
              </a:rPr>
              <a:t>untuk</a:t>
            </a:r>
            <a:r>
              <a:rPr lang="en-US" sz="2400" dirty="0">
                <a:sym typeface="Wingdings" panose="05000000000000000000" pitchFamily="2" charset="2"/>
              </a:rPr>
              <a:t> </a:t>
            </a:r>
            <a:r>
              <a:rPr lang="en-US" sz="2400" dirty="0" err="1">
                <a:sym typeface="Wingdings" panose="05000000000000000000" pitchFamily="2" charset="2"/>
              </a:rPr>
              <a:t>pemustaka</a:t>
            </a:r>
            <a:r>
              <a:rPr lang="en-US" sz="2400" dirty="0">
                <a:sym typeface="Wingdings" panose="05000000000000000000" pitchFamily="2" charset="2"/>
              </a:rPr>
              <a:t> yang </a:t>
            </a:r>
            <a:r>
              <a:rPr lang="en-US" sz="2400" dirty="0" err="1">
                <a:sym typeface="Wingdings" panose="05000000000000000000" pitchFamily="2" charset="2"/>
              </a:rPr>
              <a:t>akan</a:t>
            </a:r>
            <a:r>
              <a:rPr lang="en-US" sz="2400" dirty="0">
                <a:sym typeface="Wingdings" panose="05000000000000000000" pitchFamily="2" charset="2"/>
              </a:rPr>
              <a:t> </a:t>
            </a:r>
            <a:r>
              <a:rPr lang="en-US" sz="2400" dirty="0" err="1">
                <a:sym typeface="Wingdings" panose="05000000000000000000" pitchFamily="2" charset="2"/>
              </a:rPr>
              <a:t>mengembalikan</a:t>
            </a:r>
            <a:r>
              <a:rPr lang="en-US" sz="2400" dirty="0">
                <a:sym typeface="Wingdings" panose="05000000000000000000" pitchFamily="2" charset="2"/>
              </a:rPr>
              <a:t> </a:t>
            </a:r>
            <a:r>
              <a:rPr lang="en-US" sz="2400" dirty="0" err="1">
                <a:sym typeface="Wingdings" panose="05000000000000000000" pitchFamily="2" charset="2"/>
              </a:rPr>
              <a:t>buku</a:t>
            </a:r>
            <a:r>
              <a:rPr lang="en-US" sz="2400" dirty="0">
                <a:sym typeface="Wingdings" panose="05000000000000000000" pitchFamily="2" charset="2"/>
              </a:rPr>
              <a:t> </a:t>
            </a:r>
            <a:r>
              <a:rPr lang="en-US" sz="2400" dirty="0" err="1">
                <a:sym typeface="Wingdings" panose="05000000000000000000" pitchFamily="2" charset="2"/>
              </a:rPr>
              <a:t>atau</a:t>
            </a:r>
            <a:r>
              <a:rPr lang="en-US" sz="2400" dirty="0">
                <a:sym typeface="Wingdings" panose="05000000000000000000" pitchFamily="2" charset="2"/>
              </a:rPr>
              <a:t> </a:t>
            </a:r>
            <a:r>
              <a:rPr lang="en-US" sz="2400" dirty="0" err="1">
                <a:sym typeface="Wingdings" panose="05000000000000000000" pitchFamily="2" charset="2"/>
              </a:rPr>
              <a:t>bebas</a:t>
            </a:r>
            <a:r>
              <a:rPr lang="en-US" sz="2400" dirty="0">
                <a:sym typeface="Wingdings" panose="05000000000000000000" pitchFamily="2" charset="2"/>
              </a:rPr>
              <a:t> </a:t>
            </a:r>
            <a:r>
              <a:rPr lang="en-US" sz="2400" dirty="0" err="1">
                <a:sym typeface="Wingdings" panose="05000000000000000000" pitchFamily="2" charset="2"/>
              </a:rPr>
              <a:t>pustaka</a:t>
            </a:r>
            <a:endParaRPr lang="en-US" sz="2400" dirty="0"/>
          </a:p>
          <a:p>
            <a:pPr marL="342900" indent="-342900">
              <a:buFont typeface="+mj-lt"/>
              <a:buAutoNum type="arabicPeriod"/>
            </a:pPr>
            <a:r>
              <a:rPr lang="en-US" sz="2400" dirty="0"/>
              <a:t>REFERENSI </a:t>
            </a:r>
            <a:r>
              <a:rPr lang="en-US" sz="2400" dirty="0">
                <a:sym typeface="Wingdings" panose="05000000000000000000" pitchFamily="2" charset="2"/>
              </a:rPr>
              <a:t> </a:t>
            </a:r>
            <a:r>
              <a:rPr lang="en-US" sz="2400" dirty="0" err="1">
                <a:sym typeface="Wingdings" panose="05000000000000000000" pitchFamily="2" charset="2"/>
              </a:rPr>
              <a:t>layanan</a:t>
            </a:r>
            <a:r>
              <a:rPr lang="en-US" sz="2400" dirty="0">
                <a:sym typeface="Wingdings" panose="05000000000000000000" pitchFamily="2" charset="2"/>
              </a:rPr>
              <a:t> </a:t>
            </a:r>
            <a:r>
              <a:rPr lang="en-US" sz="2400" dirty="0" err="1">
                <a:sym typeface="Wingdings" panose="05000000000000000000" pitchFamily="2" charset="2"/>
              </a:rPr>
              <a:t>konsultasi</a:t>
            </a:r>
            <a:r>
              <a:rPr lang="en-US" sz="2400" dirty="0">
                <a:sym typeface="Wingdings" panose="05000000000000000000" pitchFamily="2" charset="2"/>
              </a:rPr>
              <a:t> </a:t>
            </a:r>
            <a:r>
              <a:rPr lang="en-US" sz="2400" dirty="0" err="1">
                <a:sym typeface="Wingdings" panose="05000000000000000000" pitchFamily="2" charset="2"/>
              </a:rPr>
              <a:t>koleksi</a:t>
            </a:r>
            <a:r>
              <a:rPr lang="en-US" sz="2400" dirty="0">
                <a:sym typeface="Wingdings" panose="05000000000000000000" pitchFamily="2" charset="2"/>
              </a:rPr>
              <a:t> e-resources (</a:t>
            </a:r>
            <a:r>
              <a:rPr lang="en-US" sz="2400" dirty="0" err="1">
                <a:sym typeface="Wingdings" panose="05000000000000000000" pitchFamily="2" charset="2"/>
              </a:rPr>
              <a:t>akses</a:t>
            </a:r>
            <a:r>
              <a:rPr lang="en-US" sz="2400" dirty="0">
                <a:sym typeface="Wingdings" panose="05000000000000000000" pitchFamily="2" charset="2"/>
              </a:rPr>
              <a:t> </a:t>
            </a:r>
            <a:r>
              <a:rPr lang="en-US" sz="2400" dirty="0" err="1">
                <a:sym typeface="Wingdings" panose="05000000000000000000" pitchFamily="2" charset="2"/>
              </a:rPr>
              <a:t>ejournal</a:t>
            </a:r>
            <a:r>
              <a:rPr lang="en-US" sz="2400" dirty="0">
                <a:sym typeface="Wingdings" panose="05000000000000000000" pitchFamily="2" charset="2"/>
              </a:rPr>
              <a:t>, repository, </a:t>
            </a:r>
            <a:r>
              <a:rPr lang="en-US" sz="2400" dirty="0" err="1">
                <a:sym typeface="Wingdings" panose="05000000000000000000" pitchFamily="2" charset="2"/>
              </a:rPr>
              <a:t>dll</a:t>
            </a:r>
            <a:r>
              <a:rPr lang="en-US" sz="2400" dirty="0">
                <a:sym typeface="Wingdings" panose="05000000000000000000" pitchFamily="2" charset="2"/>
              </a:rPr>
              <a:t>)  1 </a:t>
            </a:r>
            <a:r>
              <a:rPr lang="en-US" sz="2400" dirty="0" err="1">
                <a:sym typeface="Wingdings" panose="05000000000000000000" pitchFamily="2" charset="2"/>
              </a:rPr>
              <a:t>pustakawan</a:t>
            </a:r>
            <a:endParaRPr lang="en-ID" sz="2400" dirty="0"/>
          </a:p>
        </p:txBody>
      </p:sp>
    </p:spTree>
    <p:extLst>
      <p:ext uri="{BB962C8B-B14F-4D97-AF65-F5344CB8AC3E}">
        <p14:creationId xmlns:p14="http://schemas.microsoft.com/office/powerpoint/2010/main" val="244389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23F3-DCEF-41F6-AB12-E9E5F443948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A4347098-449C-420C-92F3-EE8894BC6155}"/>
              </a:ext>
            </a:extLst>
          </p:cNvPr>
          <p:cNvSpPr>
            <a:spLocks noGrp="1"/>
          </p:cNvSpPr>
          <p:nvPr>
            <p:ph idx="1"/>
          </p:nvPr>
        </p:nvSpPr>
        <p:spPr/>
        <p:txBody>
          <a:bodyPr>
            <a:normAutofit/>
          </a:bodyPr>
          <a:lstStyle/>
          <a:p>
            <a:pPr marL="0" indent="0">
              <a:buNone/>
            </a:pPr>
            <a:r>
              <a:rPr lang="en-US" sz="2400" dirty="0" err="1"/>
              <a:t>Layanan</a:t>
            </a:r>
            <a:r>
              <a:rPr lang="en-US" sz="2400" dirty="0"/>
              <a:t> </a:t>
            </a:r>
            <a:r>
              <a:rPr lang="en-US" sz="2400" dirty="0" err="1"/>
              <a:t>perpustakaan</a:t>
            </a:r>
            <a:r>
              <a:rPr lang="en-US" sz="2400" dirty="0"/>
              <a:t>:</a:t>
            </a:r>
          </a:p>
          <a:p>
            <a:pPr marL="342900" indent="-342900">
              <a:buFont typeface="+mj-lt"/>
              <a:buAutoNum type="arabicPeriod"/>
            </a:pPr>
            <a:r>
              <a:rPr lang="en-US" sz="2400" dirty="0" err="1"/>
              <a:t>Peminjaman</a:t>
            </a:r>
            <a:endParaRPr lang="en-US" sz="2400" dirty="0"/>
          </a:p>
          <a:p>
            <a:pPr marL="342900" indent="-342900">
              <a:buFont typeface="+mj-lt"/>
              <a:buAutoNum type="arabicPeriod"/>
            </a:pPr>
            <a:r>
              <a:rPr lang="en-US" sz="2400" dirty="0" err="1"/>
              <a:t>Pengembalian</a:t>
            </a:r>
            <a:r>
              <a:rPr lang="en-US" sz="2400" dirty="0"/>
              <a:t> </a:t>
            </a:r>
            <a:r>
              <a:rPr lang="en-US" sz="2400" dirty="0" err="1"/>
              <a:t>buku</a:t>
            </a:r>
            <a:endParaRPr lang="en-US" sz="2400" dirty="0"/>
          </a:p>
          <a:p>
            <a:pPr marL="342900" indent="-342900">
              <a:buFont typeface="+mj-lt"/>
              <a:buAutoNum type="arabicPeriod"/>
            </a:pPr>
            <a:r>
              <a:rPr lang="en-US" sz="2400" dirty="0" err="1"/>
              <a:t>Bebas</a:t>
            </a:r>
            <a:r>
              <a:rPr lang="en-US" sz="2400" dirty="0"/>
              <a:t> Pustaka </a:t>
            </a:r>
          </a:p>
          <a:p>
            <a:pPr marL="342900" indent="-342900">
              <a:buFont typeface="+mj-lt"/>
              <a:buAutoNum type="arabicPeriod"/>
            </a:pPr>
            <a:r>
              <a:rPr lang="en-US" sz="2400" dirty="0" err="1"/>
              <a:t>Layanan</a:t>
            </a:r>
            <a:r>
              <a:rPr lang="en-US" sz="2400" dirty="0"/>
              <a:t> </a:t>
            </a:r>
            <a:r>
              <a:rPr lang="en-US" sz="2400" dirty="0" err="1"/>
              <a:t>referensi</a:t>
            </a:r>
            <a:r>
              <a:rPr lang="en-US" sz="2400" dirty="0"/>
              <a:t> : </a:t>
            </a:r>
            <a:r>
              <a:rPr lang="zh-CN" sz="2400" dirty="0">
                <a:effectLst/>
                <a:ea typeface="Times New Roman" panose="02020603050405020304" pitchFamily="18" charset="0"/>
              </a:rPr>
              <a:t>o</a:t>
            </a:r>
            <a:r>
              <a:rPr lang="zh-CN" sz="2400" i="1" dirty="0">
                <a:effectLst/>
                <a:ea typeface="Times New Roman" panose="02020603050405020304" pitchFamily="18" charset="0"/>
              </a:rPr>
              <a:t>ne on one curhat mamake</a:t>
            </a:r>
            <a:endParaRPr lang="en-ID" sz="2400" dirty="0"/>
          </a:p>
        </p:txBody>
      </p:sp>
    </p:spTree>
    <p:extLst>
      <p:ext uri="{BB962C8B-B14F-4D97-AF65-F5344CB8AC3E}">
        <p14:creationId xmlns:p14="http://schemas.microsoft.com/office/powerpoint/2010/main" val="347031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D3D8-575D-4540-B379-CD1515D559E2}"/>
              </a:ext>
            </a:extLst>
          </p:cNvPr>
          <p:cNvSpPr>
            <a:spLocks noGrp="1"/>
          </p:cNvSpPr>
          <p:nvPr>
            <p:ph type="title"/>
          </p:nvPr>
        </p:nvSpPr>
        <p:spPr>
          <a:xfrm>
            <a:off x="581192" y="702156"/>
            <a:ext cx="11029616" cy="888105"/>
          </a:xfrm>
        </p:spPr>
        <p:txBody>
          <a:bodyPr/>
          <a:lstStyle/>
          <a:p>
            <a:r>
              <a:rPr lang="en-US" dirty="0" err="1"/>
              <a:t>Prosedur</a:t>
            </a:r>
            <a:r>
              <a:rPr lang="en-US" dirty="0"/>
              <a:t> </a:t>
            </a:r>
            <a:r>
              <a:rPr lang="en-US" dirty="0" err="1"/>
              <a:t>peminjaman</a:t>
            </a:r>
            <a:endParaRPr lang="en-ID" dirty="0"/>
          </a:p>
        </p:txBody>
      </p:sp>
      <p:pic>
        <p:nvPicPr>
          <p:cNvPr id="4" name="Content Placeholder 3">
            <a:extLst>
              <a:ext uri="{FF2B5EF4-FFF2-40B4-BE49-F238E27FC236}">
                <a16:creationId xmlns:a16="http://schemas.microsoft.com/office/drawing/2014/main" id="{C99BE96E-66FA-4691-9364-200B58DB1922}"/>
              </a:ext>
            </a:extLst>
          </p:cNvPr>
          <p:cNvPicPr>
            <a:picLocks noGrp="1"/>
          </p:cNvPicPr>
          <p:nvPr>
            <p:ph idx="1"/>
          </p:nvPr>
        </p:nvPicPr>
        <p:blipFill rotWithShape="1">
          <a:blip r:embed="rId2"/>
          <a:srcRect l="13316" t="9599" r="13316" b="9599"/>
          <a:stretch/>
        </p:blipFill>
        <p:spPr>
          <a:xfrm>
            <a:off x="689113" y="1789044"/>
            <a:ext cx="11343861" cy="4784034"/>
          </a:xfrm>
          <a:prstGeom prst="rect">
            <a:avLst/>
          </a:prstGeom>
        </p:spPr>
      </p:pic>
    </p:spTree>
    <p:extLst>
      <p:ext uri="{BB962C8B-B14F-4D97-AF65-F5344CB8AC3E}">
        <p14:creationId xmlns:p14="http://schemas.microsoft.com/office/powerpoint/2010/main" val="647937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87C7-C368-4375-B4AC-B373971F9F79}"/>
              </a:ext>
            </a:extLst>
          </p:cNvPr>
          <p:cNvSpPr>
            <a:spLocks noGrp="1"/>
          </p:cNvSpPr>
          <p:nvPr>
            <p:ph type="title"/>
          </p:nvPr>
        </p:nvSpPr>
        <p:spPr>
          <a:xfrm>
            <a:off x="581192" y="702156"/>
            <a:ext cx="11029616" cy="835096"/>
          </a:xfrm>
        </p:spPr>
        <p:txBody>
          <a:bodyPr/>
          <a:lstStyle/>
          <a:p>
            <a:r>
              <a:rPr lang="en-US" dirty="0" err="1"/>
              <a:t>Layanan</a:t>
            </a:r>
            <a:r>
              <a:rPr lang="en-US" dirty="0"/>
              <a:t> </a:t>
            </a:r>
            <a:r>
              <a:rPr lang="en-US" dirty="0" err="1"/>
              <a:t>sicarik</a:t>
            </a:r>
            <a:endParaRPr lang="en-ID" dirty="0"/>
          </a:p>
        </p:txBody>
      </p:sp>
      <p:pic>
        <p:nvPicPr>
          <p:cNvPr id="4" name="Content Placeholder 3">
            <a:extLst>
              <a:ext uri="{FF2B5EF4-FFF2-40B4-BE49-F238E27FC236}">
                <a16:creationId xmlns:a16="http://schemas.microsoft.com/office/drawing/2014/main" id="{323F7F2F-02A3-4B57-854F-791E1C242EE0}"/>
              </a:ext>
            </a:extLst>
          </p:cNvPr>
          <p:cNvPicPr>
            <a:picLocks noGrp="1"/>
          </p:cNvPicPr>
          <p:nvPr>
            <p:ph idx="1"/>
          </p:nvPr>
        </p:nvPicPr>
        <p:blipFill rotWithShape="1">
          <a:blip r:embed="rId2"/>
          <a:srcRect l="15688" t="9599" r="15688" b="9599"/>
          <a:stretch/>
        </p:blipFill>
        <p:spPr>
          <a:xfrm>
            <a:off x="1033670" y="1890877"/>
            <a:ext cx="9819860" cy="4443662"/>
          </a:xfrm>
          <a:prstGeom prst="rect">
            <a:avLst/>
          </a:prstGeom>
        </p:spPr>
      </p:pic>
    </p:spTree>
    <p:extLst>
      <p:ext uri="{BB962C8B-B14F-4D97-AF65-F5344CB8AC3E}">
        <p14:creationId xmlns:p14="http://schemas.microsoft.com/office/powerpoint/2010/main" val="1655537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8391-3A8D-4734-9586-C0CAD4CE1850}"/>
              </a:ext>
            </a:extLst>
          </p:cNvPr>
          <p:cNvSpPr>
            <a:spLocks noGrp="1"/>
          </p:cNvSpPr>
          <p:nvPr>
            <p:ph type="title"/>
          </p:nvPr>
        </p:nvSpPr>
        <p:spPr/>
        <p:txBody>
          <a:bodyPr/>
          <a:lstStyle/>
          <a:p>
            <a:r>
              <a:rPr lang="en-US" dirty="0" err="1"/>
              <a:t>Latar</a:t>
            </a:r>
            <a:r>
              <a:rPr lang="en-US" dirty="0"/>
              <a:t> </a:t>
            </a:r>
            <a:r>
              <a:rPr lang="en-US" dirty="0" err="1"/>
              <a:t>belakang</a:t>
            </a:r>
            <a:endParaRPr lang="en-ID" dirty="0"/>
          </a:p>
        </p:txBody>
      </p:sp>
      <p:sp>
        <p:nvSpPr>
          <p:cNvPr id="3" name="Content Placeholder 2">
            <a:extLst>
              <a:ext uri="{FF2B5EF4-FFF2-40B4-BE49-F238E27FC236}">
                <a16:creationId xmlns:a16="http://schemas.microsoft.com/office/drawing/2014/main" id="{297C1B55-BAE8-4AEE-BC15-C2A872AE14E5}"/>
              </a:ext>
            </a:extLst>
          </p:cNvPr>
          <p:cNvSpPr>
            <a:spLocks noGrp="1"/>
          </p:cNvSpPr>
          <p:nvPr>
            <p:ph idx="1"/>
          </p:nvPr>
        </p:nvSpPr>
        <p:spPr/>
        <p:txBody>
          <a:bodyPr>
            <a:normAutofit/>
          </a:bodyPr>
          <a:lstStyle/>
          <a:p>
            <a:r>
              <a:rPr lang="en-US" sz="2000" dirty="0"/>
              <a:t>Peran </a:t>
            </a:r>
            <a:r>
              <a:rPr lang="en-US" sz="2000" dirty="0" err="1"/>
              <a:t>Perpustakaan</a:t>
            </a:r>
            <a:r>
              <a:rPr lang="en-US" sz="2000" dirty="0"/>
              <a:t> </a:t>
            </a:r>
            <a:r>
              <a:rPr lang="en-US" sz="2000" dirty="0">
                <a:sym typeface="Wingdings" panose="05000000000000000000" pitchFamily="2" charset="2"/>
              </a:rPr>
              <a:t></a:t>
            </a:r>
          </a:p>
          <a:p>
            <a:pPr marL="666900" lvl="1" indent="-342900">
              <a:buFont typeface="+mj-lt"/>
              <a:buAutoNum type="arabicPeriod"/>
            </a:pPr>
            <a:r>
              <a:rPr lang="en-ID" sz="1700" dirty="0" err="1">
                <a:effectLst/>
                <a:latin typeface="Times New Roman" panose="02020603050405020304" pitchFamily="18" charset="0"/>
                <a:ea typeface="Calibri" panose="020F0502020204030204" pitchFamily="34" charset="0"/>
              </a:rPr>
              <a:t>mencerdaskan</a:t>
            </a:r>
            <a:r>
              <a:rPr lang="en-ID" sz="1700" dirty="0">
                <a:effectLst/>
                <a:latin typeface="Times New Roman" panose="02020603050405020304" pitchFamily="18" charset="0"/>
                <a:ea typeface="Calibri" panose="020F0502020204030204" pitchFamily="34" charset="0"/>
              </a:rPr>
              <a:t> </a:t>
            </a:r>
            <a:r>
              <a:rPr lang="en-ID" sz="1700" dirty="0" err="1">
                <a:effectLst/>
                <a:latin typeface="Times New Roman" panose="02020603050405020304" pitchFamily="18" charset="0"/>
                <a:ea typeface="Calibri" panose="020F0502020204030204" pitchFamily="34" charset="0"/>
              </a:rPr>
              <a:t>kehidupan</a:t>
            </a:r>
            <a:r>
              <a:rPr lang="en-ID" sz="1700" dirty="0">
                <a:effectLst/>
                <a:latin typeface="Times New Roman" panose="02020603050405020304" pitchFamily="18" charset="0"/>
                <a:ea typeface="Calibri" panose="020F0502020204030204" pitchFamily="34" charset="0"/>
              </a:rPr>
              <a:t> </a:t>
            </a:r>
            <a:r>
              <a:rPr lang="en-ID" sz="1700" dirty="0" err="1">
                <a:effectLst/>
                <a:latin typeface="Times New Roman" panose="02020603050405020304" pitchFamily="18" charset="0"/>
                <a:ea typeface="Calibri" panose="020F0502020204030204" pitchFamily="34" charset="0"/>
              </a:rPr>
              <a:t>bangsa</a:t>
            </a:r>
            <a:r>
              <a:rPr lang="en-ID" sz="1700" dirty="0">
                <a:effectLst/>
                <a:latin typeface="Times New Roman" panose="02020603050405020304" pitchFamily="18" charset="0"/>
                <a:ea typeface="Calibri" panose="020F0502020204030204" pitchFamily="34" charset="0"/>
              </a:rPr>
              <a:t> </a:t>
            </a:r>
            <a:r>
              <a:rPr lang="en-ID" sz="1700" dirty="0" err="1">
                <a:effectLst/>
                <a:latin typeface="Times New Roman" panose="02020603050405020304" pitchFamily="18" charset="0"/>
                <a:ea typeface="Calibri" panose="020F0502020204030204" pitchFamily="34" charset="0"/>
              </a:rPr>
              <a:t>melalui</a:t>
            </a:r>
            <a:r>
              <a:rPr lang="en-ID" sz="1700" dirty="0">
                <a:effectLst/>
                <a:latin typeface="Times New Roman" panose="02020603050405020304" pitchFamily="18" charset="0"/>
                <a:ea typeface="Calibri" panose="020F0502020204030204" pitchFamily="34" charset="0"/>
              </a:rPr>
              <a:t> </a:t>
            </a:r>
            <a:r>
              <a:rPr lang="en-ID" sz="1700" dirty="0" err="1">
                <a:effectLst/>
                <a:latin typeface="Times New Roman" panose="02020603050405020304" pitchFamily="18" charset="0"/>
                <a:ea typeface="Calibri" panose="020F0502020204030204" pitchFamily="34" charset="0"/>
              </a:rPr>
              <a:t>koleksi</a:t>
            </a:r>
            <a:r>
              <a:rPr lang="en-ID" sz="1700" dirty="0">
                <a:effectLst/>
                <a:latin typeface="Times New Roman" panose="02020603050405020304" pitchFamily="18" charset="0"/>
                <a:ea typeface="Calibri" panose="020F0502020204030204" pitchFamily="34" charset="0"/>
              </a:rPr>
              <a:t> </a:t>
            </a:r>
            <a:r>
              <a:rPr lang="en-ID" sz="1700" dirty="0" err="1">
                <a:effectLst/>
                <a:latin typeface="Times New Roman" panose="02020603050405020304" pitchFamily="18" charset="0"/>
                <a:ea typeface="Calibri" panose="020F0502020204030204" pitchFamily="34" charset="0"/>
              </a:rPr>
              <a:t>maupun</a:t>
            </a:r>
            <a:r>
              <a:rPr lang="en-ID" sz="1700" dirty="0">
                <a:effectLst/>
                <a:latin typeface="Times New Roman" panose="02020603050405020304" pitchFamily="18" charset="0"/>
                <a:ea typeface="Calibri" panose="020F0502020204030204" pitchFamily="34" charset="0"/>
              </a:rPr>
              <a:t> </a:t>
            </a:r>
            <a:r>
              <a:rPr lang="en-ID" sz="1700" dirty="0" err="1">
                <a:effectLst/>
                <a:latin typeface="Times New Roman" panose="02020603050405020304" pitchFamily="18" charset="0"/>
                <a:ea typeface="Calibri" panose="020F0502020204030204" pitchFamily="34" charset="0"/>
              </a:rPr>
              <a:t>layanan</a:t>
            </a:r>
            <a:r>
              <a:rPr lang="en-ID" sz="1700" dirty="0">
                <a:effectLst/>
                <a:latin typeface="Times New Roman" panose="02020603050405020304" pitchFamily="18" charset="0"/>
                <a:ea typeface="Calibri" panose="020F0502020204030204" pitchFamily="34" charset="0"/>
              </a:rPr>
              <a:t> </a:t>
            </a:r>
            <a:r>
              <a:rPr lang="en-ID" sz="1700" dirty="0" err="1">
                <a:effectLst/>
                <a:latin typeface="Times New Roman" panose="02020603050405020304" pitchFamily="18" charset="0"/>
                <a:ea typeface="Calibri" panose="020F0502020204030204" pitchFamily="34" charset="0"/>
              </a:rPr>
              <a:t>perpustakaan</a:t>
            </a:r>
            <a:endParaRPr lang="en-ID" sz="1700" dirty="0">
              <a:effectLst/>
              <a:latin typeface="Times New Roman" panose="02020603050405020304" pitchFamily="18" charset="0"/>
              <a:ea typeface="Calibri" panose="020F0502020204030204" pitchFamily="34" charset="0"/>
            </a:endParaRPr>
          </a:p>
          <a:p>
            <a:pPr marL="666900" lvl="1" indent="-342900">
              <a:buFont typeface="+mj-lt"/>
              <a:buAutoNum type="arabicPeriod"/>
            </a:pPr>
            <a:r>
              <a:rPr lang="en-ID" sz="1500" dirty="0" err="1">
                <a:effectLst/>
                <a:latin typeface="Times New Roman" panose="02020603050405020304" pitchFamily="18" charset="0"/>
                <a:ea typeface="Calibri" panose="020F0502020204030204" pitchFamily="34" charset="0"/>
              </a:rPr>
              <a:t>memiliki</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tugas</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untuk</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mendukung</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visi</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misi</a:t>
            </a:r>
            <a:r>
              <a:rPr lang="en-ID" sz="1500" dirty="0">
                <a:effectLst/>
                <a:latin typeface="Times New Roman" panose="02020603050405020304" pitchFamily="18" charset="0"/>
                <a:ea typeface="Calibri" panose="020F0502020204030204" pitchFamily="34" charset="0"/>
              </a:rPr>
              <a:t> dan </a:t>
            </a:r>
            <a:r>
              <a:rPr lang="en-ID" sz="1500" dirty="0" err="1">
                <a:effectLst/>
                <a:latin typeface="Times New Roman" panose="02020603050405020304" pitchFamily="18" charset="0"/>
                <a:ea typeface="Calibri" panose="020F0502020204030204" pitchFamily="34" charset="0"/>
              </a:rPr>
              <a:t>tujuan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lembaga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induknya</a:t>
            </a:r>
            <a:r>
              <a:rPr lang="en-ID" sz="1500" dirty="0">
                <a:effectLst/>
                <a:latin typeface="Times New Roman" panose="02020603050405020304" pitchFamily="18" charset="0"/>
                <a:ea typeface="Calibri" panose="020F0502020204030204" pitchFamily="34" charset="0"/>
              </a:rPr>
              <a:t>.</a:t>
            </a:r>
            <a:endParaRPr lang="en-US" sz="1700" dirty="0"/>
          </a:p>
          <a:p>
            <a:r>
              <a:rPr lang="en-US" sz="2000" dirty="0" err="1"/>
              <a:t>Fungsi</a:t>
            </a:r>
            <a:r>
              <a:rPr lang="en-US" sz="2000" dirty="0"/>
              <a:t> </a:t>
            </a:r>
            <a:r>
              <a:rPr lang="en-US" sz="2000" dirty="0" err="1"/>
              <a:t>Perpustakaan</a:t>
            </a:r>
            <a:r>
              <a:rPr lang="en-US" sz="2000" dirty="0"/>
              <a:t> </a:t>
            </a:r>
            <a:r>
              <a:rPr lang="en-US" sz="2000" dirty="0" err="1"/>
              <a:t>Perguruan</a:t>
            </a:r>
            <a:r>
              <a:rPr lang="en-US" sz="2000" dirty="0"/>
              <a:t> Tinggi: </a:t>
            </a:r>
            <a:r>
              <a:rPr lang="en-ID" sz="2000" dirty="0" err="1">
                <a:effectLst/>
                <a:latin typeface="Times New Roman" panose="02020603050405020304" pitchFamily="18" charset="0"/>
                <a:ea typeface="Calibri" panose="020F0502020204030204" pitchFamily="34" charset="0"/>
              </a:rPr>
              <a:t>mendukung</a:t>
            </a:r>
            <a:r>
              <a:rPr lang="en-ID" sz="2000" dirty="0">
                <a:effectLst/>
                <a:latin typeface="Times New Roman" panose="02020603050405020304" pitchFamily="18" charset="0"/>
                <a:ea typeface="Calibri" panose="020F0502020204030204" pitchFamily="34" charset="0"/>
              </a:rPr>
              <a:t> tri dharma </a:t>
            </a:r>
            <a:r>
              <a:rPr lang="en-ID" sz="2000" dirty="0" err="1">
                <a:effectLst/>
                <a:latin typeface="Times New Roman" panose="02020603050405020304" pitchFamily="18" charset="0"/>
                <a:ea typeface="Calibri" panose="020F0502020204030204" pitchFamily="34" charset="0"/>
              </a:rPr>
              <a:t>perguruan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tinggi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yaitu</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pendidikan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penelitian</a:t>
            </a:r>
            <a:r>
              <a:rPr lang="en-ID" sz="2000" dirty="0">
                <a:effectLst/>
                <a:latin typeface="Times New Roman" panose="02020603050405020304" pitchFamily="18" charset="0"/>
                <a:ea typeface="Calibri" panose="020F0502020204030204" pitchFamily="34" charset="0"/>
              </a:rPr>
              <a:t> dan </a:t>
            </a:r>
            <a:r>
              <a:rPr lang="en-ID" sz="2000" dirty="0" err="1">
                <a:effectLst/>
                <a:latin typeface="Times New Roman" panose="02020603050405020304" pitchFamily="18" charset="0"/>
                <a:ea typeface="Calibri" panose="020F0502020204030204" pitchFamily="34" charset="0"/>
              </a:rPr>
              <a:t>pengabdian</a:t>
            </a:r>
            <a:r>
              <a:rPr lang="en-ID" sz="2000" dirty="0">
                <a:effectLst/>
                <a:latin typeface="Times New Roman" panose="02020603050405020304" pitchFamily="18" charset="0"/>
                <a:ea typeface="Calibri" panose="020F0502020204030204" pitchFamily="34" charset="0"/>
              </a:rPr>
              <a:t> pada </a:t>
            </a:r>
            <a:r>
              <a:rPr lang="en-ID" sz="2000" dirty="0" err="1">
                <a:effectLst/>
                <a:latin typeface="Times New Roman" panose="02020603050405020304" pitchFamily="18" charset="0"/>
                <a:ea typeface="Calibri" panose="020F0502020204030204" pitchFamily="34" charset="0"/>
              </a:rPr>
              <a:t>masyarakat</a:t>
            </a:r>
            <a:endParaRPr lang="en-ID" sz="2000" dirty="0">
              <a:effectLst/>
              <a:latin typeface="Times New Roman" panose="02020603050405020304" pitchFamily="18" charset="0"/>
              <a:ea typeface="Calibri" panose="020F0502020204030204" pitchFamily="34" charset="0"/>
            </a:endParaRPr>
          </a:p>
          <a:p>
            <a:r>
              <a:rPr lang="en-US" sz="2000" dirty="0"/>
              <a:t>Abad 20: </a:t>
            </a:r>
            <a:r>
              <a:rPr lang="en-ID" sz="2000" dirty="0" err="1">
                <a:effectLst/>
                <a:latin typeface="Times New Roman" panose="02020603050405020304" pitchFamily="18" charset="0"/>
                <a:ea typeface="Calibri" panose="020F0502020204030204" pitchFamily="34" charset="0"/>
              </a:rPr>
              <a:t>tempat</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khusus</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untuk</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belajar</a:t>
            </a:r>
            <a:r>
              <a:rPr lang="en-ID" sz="2000" dirty="0">
                <a:effectLst/>
                <a:latin typeface="Times New Roman" panose="02020603050405020304" pitchFamily="18" charset="0"/>
                <a:ea typeface="Calibri" panose="020F0502020204030204" pitchFamily="34" charset="0"/>
              </a:rPr>
              <a:t> dan </a:t>
            </a:r>
            <a:r>
              <a:rPr lang="en-ID" sz="2000" dirty="0" err="1">
                <a:effectLst/>
                <a:latin typeface="Times New Roman" panose="02020603050405020304" pitchFamily="18" charset="0"/>
                <a:ea typeface="Calibri" panose="020F0502020204030204" pitchFamily="34" charset="0"/>
              </a:rPr>
              <a:t>penelitian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sehingga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perpustakaan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melengkapi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koleksi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dalam</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berbagai</a:t>
            </a:r>
            <a:r>
              <a:rPr lang="en-ID" sz="2000" dirty="0">
                <a:effectLst/>
                <a:latin typeface="Times New Roman" panose="02020603050405020304" pitchFamily="18" charset="0"/>
                <a:ea typeface="Calibri" panose="020F0502020204030204" pitchFamily="34" charset="0"/>
              </a:rPr>
              <a:t> format </a:t>
            </a:r>
            <a:r>
              <a:rPr lang="en-ID" sz="2000" dirty="0" err="1">
                <a:effectLst/>
                <a:latin typeface="Times New Roman" panose="02020603050405020304" pitchFamily="18" charset="0"/>
                <a:ea typeface="Calibri" panose="020F0502020204030204" pitchFamily="34" charset="0"/>
              </a:rPr>
              <a:t>untuk</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mendukung</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fungsi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tersebut</a:t>
            </a:r>
            <a:r>
              <a:rPr lang="en-ID" sz="1800" dirty="0">
                <a:effectLst/>
                <a:latin typeface="Times New Roman" panose="02020603050405020304" pitchFamily="18" charset="0"/>
                <a:ea typeface="Calibri" panose="020F0502020204030204" pitchFamily="34" charset="0"/>
              </a:rPr>
              <a:t>.</a:t>
            </a:r>
          </a:p>
          <a:p>
            <a:pPr marL="0" indent="0">
              <a:buNone/>
            </a:pPr>
            <a:endParaRPr lang="en-ID" dirty="0"/>
          </a:p>
        </p:txBody>
      </p:sp>
    </p:spTree>
    <p:extLst>
      <p:ext uri="{BB962C8B-B14F-4D97-AF65-F5344CB8AC3E}">
        <p14:creationId xmlns:p14="http://schemas.microsoft.com/office/powerpoint/2010/main" val="14797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7E2E-7F25-4EB0-86A4-835BC3C43743}"/>
              </a:ext>
            </a:extLst>
          </p:cNvPr>
          <p:cNvSpPr>
            <a:spLocks noGrp="1"/>
          </p:cNvSpPr>
          <p:nvPr>
            <p:ph type="title"/>
          </p:nvPr>
        </p:nvSpPr>
        <p:spPr/>
        <p:txBody>
          <a:bodyPr/>
          <a:lstStyle/>
          <a:p>
            <a:r>
              <a:rPr lang="en-US" dirty="0" err="1"/>
              <a:t>Analisis</a:t>
            </a:r>
            <a:br>
              <a:rPr lang="en-US" dirty="0"/>
            </a:br>
            <a:r>
              <a:rPr lang="en-US" dirty="0" err="1"/>
              <a:t>layanan</a:t>
            </a:r>
            <a:r>
              <a:rPr lang="en-US" dirty="0"/>
              <a:t> </a:t>
            </a:r>
            <a:r>
              <a:rPr lang="en-US" dirty="0" err="1"/>
              <a:t>perpustakaan</a:t>
            </a:r>
            <a:r>
              <a:rPr lang="en-US" dirty="0"/>
              <a:t>: </a:t>
            </a:r>
            <a:r>
              <a:rPr lang="en-US" dirty="0" err="1"/>
              <a:t>dimensi</a:t>
            </a:r>
            <a:r>
              <a:rPr lang="en-US" dirty="0"/>
              <a:t> tangible</a:t>
            </a:r>
            <a:endParaRPr lang="en-ID" dirty="0"/>
          </a:p>
        </p:txBody>
      </p:sp>
      <p:sp>
        <p:nvSpPr>
          <p:cNvPr id="3" name="Content Placeholder 2">
            <a:extLst>
              <a:ext uri="{FF2B5EF4-FFF2-40B4-BE49-F238E27FC236}">
                <a16:creationId xmlns:a16="http://schemas.microsoft.com/office/drawing/2014/main" id="{DAB6F515-8843-4E28-AA28-F4C769C18B95}"/>
              </a:ext>
            </a:extLst>
          </p:cNvPr>
          <p:cNvSpPr>
            <a:spLocks noGrp="1"/>
          </p:cNvSpPr>
          <p:nvPr>
            <p:ph idx="1"/>
          </p:nvPr>
        </p:nvSpPr>
        <p:spPr>
          <a:xfrm>
            <a:off x="581192" y="2133600"/>
            <a:ext cx="11029615" cy="3841750"/>
          </a:xfrm>
        </p:spPr>
        <p:txBody>
          <a:bodyPr>
            <a:normAutofit fontScale="77500" lnSpcReduction="20000"/>
          </a:bodyPr>
          <a:lstStyle/>
          <a:p>
            <a:pPr marL="0" indent="0">
              <a:buNone/>
            </a:pPr>
            <a:r>
              <a:rPr lang="en-ID" sz="2400" dirty="0" err="1">
                <a:latin typeface="Times New Roman" panose="02020603050405020304" pitchFamily="18" charset="0"/>
                <a:ea typeface="Calibri" panose="020F0502020204030204" pitchFamily="34" charset="0"/>
              </a:rPr>
              <a:t>Layanan</a:t>
            </a:r>
            <a:r>
              <a:rPr lang="en-ID" sz="2400" dirty="0">
                <a:latin typeface="Times New Roman" panose="02020603050405020304" pitchFamily="18" charset="0"/>
                <a:ea typeface="Calibri" panose="020F0502020204030204" pitchFamily="34" charset="0"/>
              </a:rPr>
              <a:t> yang </a:t>
            </a:r>
            <a:r>
              <a:rPr lang="en-ID" sz="2400" dirty="0" err="1">
                <a:latin typeface="Times New Roman" panose="02020603050405020304" pitchFamily="18" charset="0"/>
                <a:ea typeface="Calibri" panose="020F0502020204030204" pitchFamily="34" charset="0"/>
              </a:rPr>
              <a:t>banyak</a:t>
            </a:r>
            <a:r>
              <a:rPr lang="en-ID" sz="2400" dirty="0">
                <a:latin typeface="Times New Roman" panose="02020603050405020304" pitchFamily="18" charset="0"/>
                <a:ea typeface="Calibri" panose="020F0502020204030204" pitchFamily="34" charset="0"/>
              </a:rPr>
              <a:t> </a:t>
            </a:r>
            <a:r>
              <a:rPr lang="en-ID" sz="2400" dirty="0" err="1">
                <a:latin typeface="Times New Roman" panose="02020603050405020304" pitchFamily="18" charset="0"/>
                <a:ea typeface="Calibri" panose="020F0502020204030204" pitchFamily="34" charset="0"/>
              </a:rPr>
              <a:t>diakses</a:t>
            </a:r>
            <a:r>
              <a:rPr lang="en-ID" sz="2400" dirty="0">
                <a:latin typeface="Times New Roman" panose="02020603050405020304" pitchFamily="18" charset="0"/>
                <a:ea typeface="Calibri" panose="020F0502020204030204" pitchFamily="34" charset="0"/>
              </a:rPr>
              <a:t> </a:t>
            </a:r>
            <a:r>
              <a:rPr lang="en-ID" sz="2400" dirty="0" err="1">
                <a:latin typeface="Times New Roman" panose="02020603050405020304" pitchFamily="18" charset="0"/>
                <a:ea typeface="Calibri" panose="020F0502020204030204" pitchFamily="34" charset="0"/>
              </a:rPr>
              <a:t>pemustaka</a:t>
            </a:r>
            <a:endParaRPr lang="en-ID" sz="2400" dirty="0">
              <a:latin typeface="Times New Roman" panose="02020603050405020304" pitchFamily="18" charset="0"/>
              <a:ea typeface="Calibri" panose="020F0502020204030204" pitchFamily="34" charset="0"/>
            </a:endParaRPr>
          </a:p>
          <a:p>
            <a:pPr marL="0" indent="0">
              <a:buNone/>
            </a:pPr>
            <a:r>
              <a:rPr lang="en-ID" sz="2400" dirty="0" err="1">
                <a:effectLst/>
                <a:latin typeface="Times New Roman" panose="02020603050405020304" pitchFamily="18" charset="0"/>
                <a:ea typeface="Calibri" panose="020F0502020204030204" pitchFamily="34" charset="0"/>
              </a:rPr>
              <a:t>Pemustaka</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yg</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sedang</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menyelesaikan</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tugas</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akhir</a:t>
            </a:r>
            <a:r>
              <a:rPr lang="en-ID" sz="2400" dirty="0">
                <a:effectLst/>
                <a:latin typeface="Times New Roman" panose="02020603050405020304" pitchFamily="18" charset="0"/>
                <a:ea typeface="Calibri" panose="020F0502020204030204" pitchFamily="34" charset="0"/>
              </a:rPr>
              <a:t>:</a:t>
            </a:r>
          </a:p>
          <a:p>
            <a:pPr marL="342900" lvl="0" indent="-342900" algn="just">
              <a:lnSpc>
                <a:spcPct val="120000"/>
              </a:lnSpc>
              <a:spcBef>
                <a:spcPts val="0"/>
              </a:spcBef>
              <a:buFont typeface="+mj-lt"/>
              <a:buAutoNum type="arabicPeriod"/>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sirkulasi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baik</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daring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maupun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luring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mencakup</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peminjaman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pengembalian</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Font typeface="+mj-lt"/>
              <a:buAutoNum type="arabicPeriod"/>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Akses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jurnal</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dilanggan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oleh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Perpustakaan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UIN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Sunan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Kalijaga</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Font typeface="+mj-lt"/>
              <a:buAutoNum type="arabicPeriod"/>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Akses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ebook</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Font typeface="+mj-lt"/>
              <a:buAutoNum type="arabicPeriod"/>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koleksi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tugas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akhir</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buFont typeface="+mj-lt"/>
              <a:buAutoNum type="arabicPeriod"/>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membaca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tugas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akhir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perpustakaan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atau</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luring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mulai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sejak</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bulan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Juni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lvl="0" indent="0" algn="just">
              <a:lnSpc>
                <a:spcPct val="120000"/>
              </a:lnSpc>
              <a:spcBef>
                <a:spcPts val="0"/>
              </a:spcBef>
              <a:buNone/>
            </a:pPr>
            <a:r>
              <a:rPr lang="en-ID" sz="2000" dirty="0" err="1">
                <a:effectLst/>
                <a:latin typeface="Calibri" panose="020F0502020204030204" pitchFamily="34" charset="0"/>
                <a:ea typeface="Calibri" panose="020F0502020204030204" pitchFamily="34" charset="0"/>
                <a:cs typeface="Times New Roman" panose="02020603050405020304" pitchFamily="18" charset="0"/>
              </a:rPr>
              <a:t>Pemustaka</a:t>
            </a:r>
            <a:r>
              <a:rPr lang="en-ID" sz="2000" dirty="0">
                <a:effectLst/>
                <a:latin typeface="Calibri" panose="020F0502020204030204" pitchFamily="34" charset="0"/>
                <a:ea typeface="Calibri" panose="020F0502020204030204" pitchFamily="34" charset="0"/>
                <a:cs typeface="Times New Roman" panose="02020603050405020304" pitchFamily="18" charset="0"/>
              </a:rPr>
              <a:t> yang </a:t>
            </a:r>
            <a:r>
              <a:rPr lang="en-ID" sz="2000" dirty="0" err="1">
                <a:effectLst/>
                <a:latin typeface="Calibri" panose="020F0502020204030204" pitchFamily="34" charset="0"/>
                <a:ea typeface="Calibri" panose="020F0502020204030204" pitchFamily="34" charset="0"/>
                <a:cs typeface="Times New Roman" panose="02020603050405020304" pitchFamily="18" charset="0"/>
              </a:rPr>
              <a:t>sdh</a:t>
            </a:r>
            <a:r>
              <a:rPr lang="en-ID" sz="20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dirty="0" err="1">
                <a:effectLst/>
                <a:latin typeface="Calibri" panose="020F0502020204030204" pitchFamily="34" charset="0"/>
                <a:ea typeface="Calibri" panose="020F0502020204030204" pitchFamily="34" charset="0"/>
                <a:cs typeface="Times New Roman" panose="02020603050405020304" pitchFamily="18" charset="0"/>
              </a:rPr>
              <a:t>menyelesaikan</a:t>
            </a:r>
            <a:r>
              <a:rPr lang="en-ID" sz="20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dirty="0" err="1">
                <a:effectLst/>
                <a:latin typeface="Calibri" panose="020F0502020204030204" pitchFamily="34" charset="0"/>
                <a:ea typeface="Calibri" panose="020F0502020204030204" pitchFamily="34" charset="0"/>
                <a:cs typeface="Times New Roman" panose="02020603050405020304" pitchFamily="18" charset="0"/>
              </a:rPr>
              <a:t>tugas</a:t>
            </a:r>
            <a:r>
              <a:rPr lang="en-ID" sz="2000" dirty="0">
                <a:effectLst/>
                <a:latin typeface="Calibri" panose="020F0502020204030204" pitchFamily="34" charset="0"/>
                <a:ea typeface="Calibri" panose="020F0502020204030204" pitchFamily="34" charset="0"/>
                <a:cs typeface="Times New Roman" panose="02020603050405020304" pitchFamily="18" charset="0"/>
              </a:rPr>
              <a:t> </a:t>
            </a:r>
            <a:r>
              <a:rPr lang="en-ID" sz="2000" dirty="0" err="1">
                <a:effectLst/>
                <a:latin typeface="Calibri" panose="020F0502020204030204" pitchFamily="34" charset="0"/>
                <a:ea typeface="Calibri" panose="020F0502020204030204" pitchFamily="34" charset="0"/>
                <a:cs typeface="Times New Roman" panose="02020603050405020304" pitchFamily="18" charset="0"/>
              </a:rPr>
              <a:t>akhir</a:t>
            </a:r>
            <a:r>
              <a:rPr lang="en-ID" sz="20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20000"/>
              </a:lnSpc>
              <a:spcBef>
                <a:spcPts val="0"/>
              </a:spcBef>
              <a:spcAft>
                <a:spcPts val="800"/>
              </a:spcAft>
              <a:buFont typeface="+mj-lt"/>
              <a:buAutoNum type="arabicPeriod"/>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Pengembalian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buku</a:t>
            </a:r>
            <a:endParaRPr lang="en-ID"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0000"/>
              </a:lnSpc>
              <a:spcBef>
                <a:spcPts val="0"/>
              </a:spcBef>
              <a:spcAft>
                <a:spcPts val="800"/>
              </a:spcAft>
              <a:buFont typeface="+mj-lt"/>
              <a:buAutoNum type="arabicPeriod"/>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bebas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Pustaka;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luring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datang</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ke</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perpustakaan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maupun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daring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terutama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pemustaka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berada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luar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Yogyakarta)</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D" dirty="0"/>
          </a:p>
        </p:txBody>
      </p:sp>
    </p:spTree>
    <p:extLst>
      <p:ext uri="{BB962C8B-B14F-4D97-AF65-F5344CB8AC3E}">
        <p14:creationId xmlns:p14="http://schemas.microsoft.com/office/powerpoint/2010/main" val="4189568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E779-4194-4929-AA5A-FE58E9C1C41F}"/>
              </a:ext>
            </a:extLst>
          </p:cNvPr>
          <p:cNvSpPr>
            <a:spLocks noGrp="1"/>
          </p:cNvSpPr>
          <p:nvPr>
            <p:ph type="title"/>
          </p:nvPr>
        </p:nvSpPr>
        <p:spPr>
          <a:xfrm>
            <a:off x="581192" y="702155"/>
            <a:ext cx="11029616" cy="278505"/>
          </a:xfrm>
        </p:spPr>
        <p:txBody>
          <a:bodyPr>
            <a:normAutofit fontScale="90000"/>
          </a:bodyPr>
          <a:lstStyle/>
          <a:p>
            <a:endParaRPr lang="en-ID" dirty="0"/>
          </a:p>
        </p:txBody>
      </p:sp>
      <p:sp>
        <p:nvSpPr>
          <p:cNvPr id="3" name="Content Placeholder 2">
            <a:extLst>
              <a:ext uri="{FF2B5EF4-FFF2-40B4-BE49-F238E27FC236}">
                <a16:creationId xmlns:a16="http://schemas.microsoft.com/office/drawing/2014/main" id="{8B6DAC29-E5DB-469E-AF4D-8FECF9FA2C00}"/>
              </a:ext>
            </a:extLst>
          </p:cNvPr>
          <p:cNvSpPr>
            <a:spLocks noGrp="1"/>
          </p:cNvSpPr>
          <p:nvPr>
            <p:ph idx="1"/>
          </p:nvPr>
        </p:nvSpPr>
        <p:spPr>
          <a:xfrm>
            <a:off x="581192" y="1205948"/>
            <a:ext cx="11029615" cy="4769402"/>
          </a:xfrm>
        </p:spPr>
        <p:txBody>
          <a:bodyPr>
            <a:normAutofit fontScale="92500" lnSpcReduction="10000"/>
          </a:bodyPr>
          <a:lstStyle/>
          <a:p>
            <a:pPr marL="0" indent="0">
              <a:buNone/>
            </a:pPr>
            <a:endParaRPr lang="en-ID"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ID" sz="2200" dirty="0" err="1">
                <a:effectLst/>
                <a:latin typeface="Times New Roman" panose="02020603050405020304" pitchFamily="18" charset="0"/>
                <a:ea typeface="Calibri" panose="020F0502020204030204" pitchFamily="34" charset="0"/>
                <a:cs typeface="Times New Roman" panose="02020603050405020304" pitchFamily="18" charset="0"/>
              </a:rPr>
              <a:t>Koleksi</a:t>
            </a:r>
            <a:r>
              <a:rPr lang="en-ID"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200" dirty="0" err="1">
                <a:effectLst/>
                <a:latin typeface="Times New Roman" panose="02020603050405020304" pitchFamily="18" charset="0"/>
                <a:ea typeface="Calibri" panose="020F0502020204030204" pitchFamily="34" charset="0"/>
                <a:cs typeface="Times New Roman" panose="02020603050405020304" pitchFamily="18" charset="0"/>
              </a:rPr>
              <a:t>perpustakaan</a:t>
            </a:r>
            <a:r>
              <a:rPr lang="en-ID" sz="22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2200" dirty="0" err="1">
                <a:effectLst/>
                <a:latin typeface="Times New Roman" panose="02020603050405020304" pitchFamily="18" charset="0"/>
                <a:ea typeface="Calibri" panose="020F0502020204030204" pitchFamily="34" charset="0"/>
                <a:cs typeface="Times New Roman" panose="02020603050405020304" pitchFamily="18" charset="0"/>
              </a:rPr>
              <a:t>kemudahan</a:t>
            </a:r>
            <a:r>
              <a:rPr lang="en-ID"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200" dirty="0" err="1">
                <a:effectLst/>
                <a:latin typeface="Times New Roman" panose="02020603050405020304" pitchFamily="18" charset="0"/>
                <a:ea typeface="Calibri" panose="020F0502020204030204" pitchFamily="34" charset="0"/>
                <a:cs typeface="Times New Roman" panose="02020603050405020304" pitchFamily="18" charset="0"/>
              </a:rPr>
              <a:t>aksesnya</a:t>
            </a:r>
            <a:endParaRPr lang="en-ID" sz="2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ID" sz="1800" dirty="0" err="1">
                <a:effectLst/>
                <a:latin typeface="Times New Roman" panose="02020603050405020304" pitchFamily="18" charset="0"/>
                <a:ea typeface="Calibri" panose="020F0502020204030204" pitchFamily="34" charset="0"/>
              </a:rPr>
              <a:t>koleksi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banyak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digunakan</a:t>
            </a:r>
            <a:r>
              <a:rPr lang="en-ID" sz="1800" dirty="0">
                <a:effectLst/>
                <a:latin typeface="Times New Roman" panose="02020603050405020304" pitchFamily="18" charset="0"/>
                <a:ea typeface="Calibri" panose="020F0502020204030204" pitchFamily="34" charset="0"/>
              </a:rPr>
              <a:t> oleh </a:t>
            </a:r>
            <a:r>
              <a:rPr lang="en-ID" sz="1800" dirty="0" err="1">
                <a:effectLst/>
                <a:latin typeface="Times New Roman" panose="02020603050405020304" pitchFamily="18" charset="0"/>
                <a:ea typeface="Calibri" panose="020F0502020204030204" pitchFamily="34" charset="0"/>
              </a:rPr>
              <a:t>pemustaka</a:t>
            </a:r>
            <a:endParaRPr lang="en-ID" sz="1800" dirty="0">
              <a:effectLst/>
              <a:latin typeface="Times New Roman" panose="02020603050405020304" pitchFamily="18" charset="0"/>
              <a:ea typeface="Calibri" panose="020F0502020204030204" pitchFamily="34" charset="0"/>
            </a:endParaRPr>
          </a:p>
          <a:p>
            <a:pPr marL="666900" lvl="1" indent="-342900">
              <a:buFont typeface="+mj-lt"/>
              <a:buAutoNum type="arabicPeriod"/>
            </a:pP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mahasiswa</a:t>
            </a:r>
            <a:r>
              <a:rPr lang="en-ID" sz="1500" dirty="0">
                <a:effectLst/>
                <a:latin typeface="Times New Roman" panose="02020603050405020304" pitchFamily="18" charset="0"/>
                <a:ea typeface="Calibri" panose="020F0502020204030204" pitchFamily="34" charset="0"/>
              </a:rPr>
              <a:t> magister : </a:t>
            </a:r>
            <a:r>
              <a:rPr lang="en-ID" sz="1500" dirty="0" err="1">
                <a:effectLst/>
                <a:latin typeface="Times New Roman" panose="02020603050405020304" pitchFamily="18" charset="0"/>
                <a:ea typeface="Calibri" panose="020F0502020204030204" pitchFamily="34" charset="0"/>
              </a:rPr>
              <a:t>jurnal</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elektronik</a:t>
            </a:r>
            <a:r>
              <a:rPr lang="en-ID" sz="1500" dirty="0">
                <a:effectLst/>
                <a:latin typeface="Times New Roman" panose="02020603050405020304" pitchFamily="18" charset="0"/>
                <a:ea typeface="Calibri" panose="020F0502020204030204" pitchFamily="34" charset="0"/>
              </a:rPr>
              <a:t> yang </a:t>
            </a:r>
            <a:r>
              <a:rPr lang="en-ID" sz="1500" dirty="0" err="1">
                <a:effectLst/>
                <a:latin typeface="Times New Roman" panose="02020603050405020304" pitchFamily="18" charset="0"/>
                <a:ea typeface="Calibri" panose="020F0502020204030204" pitchFamily="34" charset="0"/>
              </a:rPr>
              <a:t>dilanggan</a:t>
            </a:r>
            <a:r>
              <a:rPr lang="en-ID" sz="1500" dirty="0">
                <a:effectLst/>
                <a:latin typeface="Times New Roman" panose="02020603050405020304" pitchFamily="18" charset="0"/>
                <a:ea typeface="Calibri" panose="020F0502020204030204" pitchFamily="34" charset="0"/>
              </a:rPr>
              <a:t> oleh </a:t>
            </a:r>
            <a:r>
              <a:rPr lang="en-ID" sz="1500" dirty="0" err="1">
                <a:effectLst/>
                <a:latin typeface="Times New Roman" panose="02020603050405020304" pitchFamily="18" charset="0"/>
                <a:ea typeface="Calibri" panose="020F0502020204030204" pitchFamily="34" charset="0"/>
              </a:rPr>
              <a:t>perpustakaan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karya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ilmiah</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tugas</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akhir</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mahasiswa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yaitu</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skripsi</a:t>
            </a:r>
            <a:r>
              <a:rPr lang="en-ID" sz="1500" dirty="0">
                <a:effectLst/>
                <a:latin typeface="Times New Roman" panose="02020603050405020304" pitchFamily="18" charset="0"/>
                <a:ea typeface="Calibri" panose="020F0502020204030204" pitchFamily="34" charset="0"/>
              </a:rPr>
              <a:t> dan </a:t>
            </a:r>
            <a:r>
              <a:rPr lang="en-ID" sz="1500" dirty="0" err="1">
                <a:effectLst/>
                <a:latin typeface="Times New Roman" panose="02020603050405020304" pitchFamily="18" charset="0"/>
                <a:ea typeface="Calibri" panose="020F0502020204030204" pitchFamily="34" charset="0"/>
              </a:rPr>
              <a:t>tesis</a:t>
            </a:r>
            <a:r>
              <a:rPr lang="en-ID" sz="1500" dirty="0">
                <a:effectLst/>
                <a:latin typeface="Times New Roman" panose="02020603050405020304" pitchFamily="18" charset="0"/>
                <a:ea typeface="Calibri" panose="020F0502020204030204" pitchFamily="34" charset="0"/>
              </a:rPr>
              <a:t> yang </a:t>
            </a:r>
            <a:r>
              <a:rPr lang="en-ID" sz="1500" dirty="0" err="1">
                <a:effectLst/>
                <a:latin typeface="Times New Roman" panose="02020603050405020304" pitchFamily="18" charset="0"/>
                <a:ea typeface="Calibri" panose="020F0502020204030204" pitchFamily="34" charset="0"/>
              </a:rPr>
              <a:t>bisa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didownload</a:t>
            </a:r>
            <a:endParaRPr lang="en-ID" sz="1500" dirty="0">
              <a:effectLst/>
              <a:latin typeface="Times New Roman" panose="02020603050405020304" pitchFamily="18" charset="0"/>
              <a:ea typeface="Calibri" panose="020F0502020204030204" pitchFamily="34" charset="0"/>
            </a:endParaRPr>
          </a:p>
          <a:p>
            <a:pPr marL="666900" lvl="1" indent="-342900">
              <a:buFont typeface="+mj-lt"/>
              <a:buAutoNum type="arabicPeriod"/>
            </a:pPr>
            <a:r>
              <a:rPr lang="en-ID" sz="1500" dirty="0" err="1">
                <a:latin typeface="Times New Roman" panose="02020603050405020304" pitchFamily="18" charset="0"/>
                <a:ea typeface="Calibri" panose="020F0502020204030204" pitchFamily="34" charset="0"/>
              </a:rPr>
              <a:t>Mahasiswa</a:t>
            </a:r>
            <a:r>
              <a:rPr lang="en-ID" sz="1500" dirty="0">
                <a:latin typeface="Times New Roman" panose="02020603050405020304" pitchFamily="18" charset="0"/>
                <a:ea typeface="Calibri" panose="020F0502020204030204" pitchFamily="34" charset="0"/>
              </a:rPr>
              <a:t> S1: </a:t>
            </a:r>
            <a:r>
              <a:rPr lang="en-ID" sz="1500" dirty="0" err="1">
                <a:latin typeface="Times New Roman" panose="02020603050405020304" pitchFamily="18" charset="0"/>
                <a:ea typeface="Calibri" panose="020F0502020204030204" pitchFamily="34" charset="0"/>
              </a:rPr>
              <a:t>skripsi</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buku</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hanya</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sebagian</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mengakses</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jurnal</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elektronik</a:t>
            </a:r>
            <a:endParaRPr lang="en-ID" sz="1500" dirty="0">
              <a:latin typeface="Times New Roman" panose="02020603050405020304" pitchFamily="18" charset="0"/>
              <a:ea typeface="Calibri" panose="020F0502020204030204" pitchFamily="34" charset="0"/>
            </a:endParaRPr>
          </a:p>
          <a:p>
            <a:pPr marL="666900" lvl="1" indent="-342900">
              <a:buFont typeface="+mj-lt"/>
              <a:buAutoNum type="arabicPeriod"/>
            </a:pPr>
            <a:r>
              <a:rPr lang="en-ID" sz="1500" dirty="0" err="1">
                <a:effectLst/>
                <a:latin typeface="Times New Roman" panose="02020603050405020304" pitchFamily="18" charset="0"/>
                <a:ea typeface="Calibri" panose="020F0502020204030204" pitchFamily="34" charset="0"/>
              </a:rPr>
              <a:t>Dosen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buku</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jurnal</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elektronik</a:t>
            </a:r>
            <a:endParaRPr lang="en-ID" sz="1500" dirty="0">
              <a:effectLst/>
              <a:latin typeface="Times New Roman" panose="02020603050405020304" pitchFamily="18" charset="0"/>
              <a:ea typeface="Calibri" panose="020F0502020204030204" pitchFamily="34" charset="0"/>
            </a:endParaRPr>
          </a:p>
          <a:p>
            <a:r>
              <a:rPr lang="en-ID" sz="1800" dirty="0" err="1">
                <a:effectLst/>
                <a:latin typeface="Times New Roman" panose="02020603050405020304" pitchFamily="18" charset="0"/>
                <a:ea typeface="Calibri" panose="020F0502020204030204" pitchFamily="34" charset="0"/>
              </a:rPr>
              <a:t>Kelengkapan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koleksi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menunjang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tugas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akhir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cukup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lengkap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artikel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jurnal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buku-buku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pendukung</a:t>
            </a:r>
            <a:r>
              <a:rPr lang="en-ID" sz="1800" dirty="0">
                <a:effectLst/>
                <a:latin typeface="Times New Roman" panose="02020603050405020304" pitchFamily="18" charset="0"/>
                <a:ea typeface="Calibri" panose="020F0502020204030204" pitchFamily="34" charset="0"/>
              </a:rPr>
              <a:t>)</a:t>
            </a:r>
          </a:p>
          <a:p>
            <a:r>
              <a:rPr lang="en-ID" sz="1800" dirty="0" err="1">
                <a:effectLst/>
                <a:latin typeface="Times New Roman" panose="02020603050405020304" pitchFamily="18" charset="0"/>
                <a:ea typeface="Calibri" panose="020F0502020204030204" pitchFamily="34" charset="0"/>
              </a:rPr>
              <a:t>Kemudahan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akses</a:t>
            </a:r>
            <a:endParaRPr lang="en-ID" sz="1800" dirty="0">
              <a:effectLst/>
              <a:latin typeface="Times New Roman" panose="02020603050405020304" pitchFamily="18" charset="0"/>
              <a:ea typeface="Calibri" panose="020F0502020204030204" pitchFamily="34" charset="0"/>
            </a:endParaRPr>
          </a:p>
          <a:p>
            <a:pPr marL="666900" lvl="1" indent="-342900">
              <a:buFont typeface="+mj-lt"/>
              <a:buAutoNum type="arabicPeriod"/>
            </a:pPr>
            <a:r>
              <a:rPr lang="en-ID" sz="1500" dirty="0" err="1">
                <a:latin typeface="Times New Roman" panose="02020603050405020304" pitchFamily="18" charset="0"/>
                <a:ea typeface="Calibri" panose="020F0502020204030204" pitchFamily="34" charset="0"/>
              </a:rPr>
              <a:t>Peminjaman</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koleksi</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prosedur</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lebih</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panjang</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tetapi</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mudah</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diakses</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karena</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panduan</a:t>
            </a:r>
            <a:r>
              <a:rPr lang="en-ID" sz="1500" dirty="0">
                <a:latin typeface="Times New Roman" panose="02020603050405020304" pitchFamily="18" charset="0"/>
                <a:ea typeface="Calibri" panose="020F0502020204030204" pitchFamily="34" charset="0"/>
              </a:rPr>
              <a:t> yang </a:t>
            </a:r>
            <a:r>
              <a:rPr lang="en-ID" sz="1500" dirty="0" err="1">
                <a:latin typeface="Times New Roman" panose="02020603050405020304" pitchFamily="18" charset="0"/>
                <a:ea typeface="Calibri" panose="020F0502020204030204" pitchFamily="34" charset="0"/>
              </a:rPr>
              <a:t>diposting</a:t>
            </a:r>
            <a:r>
              <a:rPr lang="en-ID" sz="1500" dirty="0">
                <a:latin typeface="Times New Roman" panose="02020603050405020304" pitchFamily="18" charset="0"/>
                <a:ea typeface="Calibri" panose="020F0502020204030204" pitchFamily="34" charset="0"/>
              </a:rPr>
              <a:t> di Instagram dan </a:t>
            </a:r>
            <a:r>
              <a:rPr lang="en-ID" sz="1500" dirty="0" err="1">
                <a:latin typeface="Times New Roman" panose="02020603050405020304" pitchFamily="18" charset="0"/>
                <a:ea typeface="Calibri" panose="020F0502020204030204" pitchFamily="34" charset="0"/>
              </a:rPr>
              <a:t>bantuan</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pustakawan</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lewat</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Whatsapp</a:t>
            </a:r>
            <a:endParaRPr lang="en-ID" sz="1500" dirty="0">
              <a:latin typeface="Times New Roman" panose="02020603050405020304" pitchFamily="18" charset="0"/>
              <a:ea typeface="Calibri" panose="020F0502020204030204" pitchFamily="34" charset="0"/>
            </a:endParaRPr>
          </a:p>
          <a:p>
            <a:pPr marL="666900" lvl="1" indent="-342900">
              <a:buFont typeface="+mj-lt"/>
              <a:buAutoNum type="arabicPeriod"/>
            </a:pPr>
            <a:r>
              <a:rPr lang="en-ID" sz="1500" dirty="0" err="1">
                <a:effectLst/>
                <a:latin typeface="Times New Roman" panose="02020603050405020304" pitchFamily="18" charset="0"/>
                <a:ea typeface="Calibri" panose="020F0502020204030204" pitchFamily="34" charset="0"/>
              </a:rPr>
              <a:t>Akses</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jurnal</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elektronik</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bagi</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mahasiswa</a:t>
            </a:r>
            <a:r>
              <a:rPr lang="en-ID" sz="1500" dirty="0">
                <a:effectLst/>
                <a:latin typeface="Times New Roman" panose="02020603050405020304" pitchFamily="18" charset="0"/>
                <a:ea typeface="Calibri" panose="020F0502020204030204" pitchFamily="34" charset="0"/>
              </a:rPr>
              <a:t> S2 </a:t>
            </a:r>
            <a:r>
              <a:rPr lang="en-ID" sz="1500" dirty="0" err="1">
                <a:effectLst/>
                <a:latin typeface="Times New Roman" panose="02020603050405020304" pitchFamily="18" charset="0"/>
                <a:ea typeface="Calibri" panose="020F0502020204030204" pitchFamily="34" charset="0"/>
              </a:rPr>
              <a:t>mudah</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mahasiswa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sebagian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belum</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terbiasa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mengakses</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ejournal</a:t>
            </a:r>
            <a:endParaRPr lang="en-ID" sz="1500" dirty="0">
              <a:effectLst/>
              <a:latin typeface="Times New Roman" panose="02020603050405020304" pitchFamily="18" charset="0"/>
              <a:ea typeface="Calibri" panose="020F0502020204030204" pitchFamily="34" charset="0"/>
            </a:endParaRPr>
          </a:p>
          <a:p>
            <a:r>
              <a:rPr lang="en-ID" sz="1800" dirty="0">
                <a:effectLst/>
                <a:latin typeface="Times New Roman" panose="02020603050405020304" pitchFamily="18" charset="0"/>
                <a:ea typeface="Calibri" panose="020F0502020204030204" pitchFamily="34" charset="0"/>
              </a:rPr>
              <a:t>Peran </a:t>
            </a:r>
            <a:r>
              <a:rPr lang="en-ID" sz="1800" dirty="0" err="1">
                <a:effectLst/>
                <a:latin typeface="Times New Roman" panose="02020603050405020304" pitchFamily="18" charset="0"/>
                <a:ea typeface="Calibri" panose="020F0502020204030204" pitchFamily="34" charset="0"/>
              </a:rPr>
              <a:t>pustakawan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cukup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membantu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terutama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ketika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pemustaka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tidak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menemukan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koleksi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mereka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butuhkan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memberikan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rujukan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sumber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lainnya</a:t>
            </a: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23205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6272-DB0E-4CD0-985A-3F9ACE2338A1}"/>
              </a:ext>
            </a:extLst>
          </p:cNvPr>
          <p:cNvSpPr>
            <a:spLocks noGrp="1"/>
          </p:cNvSpPr>
          <p:nvPr>
            <p:ph type="title"/>
          </p:nvPr>
        </p:nvSpPr>
        <p:spPr>
          <a:xfrm>
            <a:off x="581192" y="702156"/>
            <a:ext cx="11029616" cy="954366"/>
          </a:xfrm>
        </p:spPr>
        <p:txBody>
          <a:bodyPr/>
          <a:lstStyle/>
          <a:p>
            <a:r>
              <a:rPr lang="en-US" dirty="0" err="1"/>
              <a:t>layanan</a:t>
            </a:r>
            <a:r>
              <a:rPr lang="en-US" dirty="0"/>
              <a:t> </a:t>
            </a:r>
            <a:r>
              <a:rPr lang="en-US" dirty="0" err="1"/>
              <a:t>perpustakaan</a:t>
            </a:r>
            <a:r>
              <a:rPr lang="en-US" dirty="0"/>
              <a:t>: </a:t>
            </a:r>
            <a:r>
              <a:rPr lang="en-US" dirty="0" err="1"/>
              <a:t>dimensi</a:t>
            </a:r>
            <a:r>
              <a:rPr lang="en-US" dirty="0"/>
              <a:t> reliability</a:t>
            </a:r>
            <a:endParaRPr lang="en-ID" dirty="0"/>
          </a:p>
        </p:txBody>
      </p:sp>
      <p:sp>
        <p:nvSpPr>
          <p:cNvPr id="3" name="Content Placeholder 2">
            <a:extLst>
              <a:ext uri="{FF2B5EF4-FFF2-40B4-BE49-F238E27FC236}">
                <a16:creationId xmlns:a16="http://schemas.microsoft.com/office/drawing/2014/main" id="{144128AF-51FE-45BB-82C1-BEDDB42BC039}"/>
              </a:ext>
            </a:extLst>
          </p:cNvPr>
          <p:cNvSpPr>
            <a:spLocks noGrp="1"/>
          </p:cNvSpPr>
          <p:nvPr>
            <p:ph idx="1"/>
          </p:nvPr>
        </p:nvSpPr>
        <p:spPr>
          <a:xfrm>
            <a:off x="581192" y="1987826"/>
            <a:ext cx="11029615" cy="3987524"/>
          </a:xfrm>
        </p:spPr>
        <p:txBody>
          <a:bodyPr>
            <a:normAutofit fontScale="92500" lnSpcReduction="10000"/>
          </a:bodyPr>
          <a:lstStyle/>
          <a:p>
            <a:pPr marL="342900" indent="-342900">
              <a:buAutoNum type="arabicPeriod"/>
            </a:pP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r>
              <a:rPr lang="en-ID" sz="2200" dirty="0" err="1">
                <a:effectLst/>
                <a:latin typeface="Times New Roman" panose="02020603050405020304" pitchFamily="18" charset="0"/>
                <a:ea typeface="Calibri" panose="020F0502020204030204" pitchFamily="34" charset="0"/>
                <a:cs typeface="Times New Roman" panose="02020603050405020304" pitchFamily="18" charset="0"/>
              </a:rPr>
              <a:t>Kesesuaian</a:t>
            </a:r>
            <a:r>
              <a:rPr lang="en-ID"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200" dirty="0" err="1">
                <a:effectLst/>
                <a:latin typeface="Times New Roman" panose="02020603050405020304" pitchFamily="18" charset="0"/>
                <a:ea typeface="Calibri" panose="020F0502020204030204" pitchFamily="34" charset="0"/>
                <a:cs typeface="Times New Roman" panose="02020603050405020304" pitchFamily="18" charset="0"/>
              </a:rPr>
              <a:t>Layanan</a:t>
            </a:r>
            <a:endParaRPr lang="en-ID"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sesuai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kebutuhan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pemustaka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ID" sz="2000" dirty="0">
                <a:latin typeface="Times New Roman" panose="02020603050405020304" pitchFamily="18" charset="0"/>
                <a:ea typeface="Calibri" panose="020F0502020204030204" pitchFamily="34" charset="0"/>
                <a:cs typeface="Times New Roman" panose="02020603050405020304" pitchFamily="18" charset="0"/>
              </a:rPr>
              <a:t>“</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bahwa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ini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kemudahan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bagi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mahasiswa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tingkat</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akhir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menyelesaikan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tugas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akhir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berupa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akses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penuh</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mendapatkan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full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teks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dokumen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skripsi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maupun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tesis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perpustakaan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diperbolehkannya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melakukan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peminjaman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secara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luring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sangat</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memberikan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dampak</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positif</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kemudahan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bagi</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mahasiswa</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sedang</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menyelesaikan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tugas</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akhir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ID" sz="2000" dirty="0" err="1">
                <a:effectLst/>
                <a:latin typeface="Times New Roman" panose="02020603050405020304" pitchFamily="18" charset="0"/>
                <a:ea typeface="Calibri" panose="020F0502020204030204" pitchFamily="34" charset="0"/>
              </a:rPr>
              <a:t>layanan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peminjaman</a:t>
            </a:r>
            <a:r>
              <a:rPr lang="en-ID" sz="2000" dirty="0">
                <a:effectLst/>
                <a:latin typeface="Times New Roman" panose="02020603050405020304" pitchFamily="18" charset="0"/>
                <a:ea typeface="Calibri" panose="020F0502020204030204" pitchFamily="34" charset="0"/>
              </a:rPr>
              <a:t> luring </a:t>
            </a:r>
            <a:r>
              <a:rPr lang="en-ID" sz="2000" dirty="0" err="1">
                <a:effectLst/>
                <a:latin typeface="Times New Roman" panose="02020603050405020304" pitchFamily="18" charset="0"/>
                <a:ea typeface="Calibri" panose="020F0502020204030204" pitchFamily="34" charset="0"/>
              </a:rPr>
              <a:t>melalui</a:t>
            </a:r>
            <a:r>
              <a:rPr lang="en-ID" sz="2000" dirty="0">
                <a:effectLst/>
                <a:latin typeface="Times New Roman" panose="02020603050405020304" pitchFamily="18" charset="0"/>
                <a:ea typeface="Calibri" panose="020F0502020204030204" pitchFamily="34" charset="0"/>
              </a:rPr>
              <a:t> order</a:t>
            </a:r>
            <a:r>
              <a:rPr lang="en-ID" sz="2000" dirty="0">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latin typeface="Times New Roman" panose="02020603050405020304" pitchFamily="18" charset="0"/>
                <a:ea typeface="Calibri" panose="020F0502020204030204" pitchFamily="34" charset="0"/>
                <a:cs typeface="Times New Roman" panose="02020603050405020304" pitchFamily="18" charset="0"/>
              </a:rPr>
              <a:t>pemustaka</a:t>
            </a:r>
            <a:r>
              <a:rPr lang="en-ID" sz="2000" dirty="0">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rPr>
              <a:t>terbantu</a:t>
            </a:r>
            <a:endParaRPr lang="en-ID" sz="2000" dirty="0">
              <a:latin typeface="Times New Roman" panose="02020603050405020304" pitchFamily="18" charset="0"/>
              <a:ea typeface="Calibri" panose="020F0502020204030204" pitchFamily="34" charset="0"/>
              <a:cs typeface="Times New Roman" panose="02020603050405020304" pitchFamily="18" charset="0"/>
            </a:endParaRPr>
          </a:p>
          <a:p>
            <a:r>
              <a:rPr lang="en-ID" sz="2000" dirty="0">
                <a:effectLst/>
                <a:latin typeface="Times New Roman" panose="02020603050405020304" pitchFamily="18" charset="0"/>
                <a:ea typeface="Calibri" panose="020F0502020204030204" pitchFamily="34" charset="0"/>
                <a:cs typeface="Times New Roman" panose="02020603050405020304" pitchFamily="18" charset="0"/>
              </a:rPr>
              <a:t>Problem: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kadang</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rPr>
              <a:t>buku</a:t>
            </a:r>
            <a:r>
              <a:rPr lang="en-ID" sz="2000" dirty="0">
                <a:effectLst/>
                <a:latin typeface="Times New Roman" panose="02020603050405020304" pitchFamily="18" charset="0"/>
                <a:ea typeface="Calibri" panose="020F0502020204030204" pitchFamily="34" charset="0"/>
              </a:rPr>
              <a:t> yang </a:t>
            </a:r>
            <a:r>
              <a:rPr lang="en-ID" sz="2000" dirty="0" err="1">
                <a:effectLst/>
                <a:latin typeface="Times New Roman" panose="02020603050405020304" pitchFamily="18" charset="0"/>
                <a:ea typeface="Calibri" panose="020F0502020204030204" pitchFamily="34" charset="0"/>
              </a:rPr>
              <a:t>dipesan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isinya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tidak</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sesuai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dengan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kebutuhan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informasinya</a:t>
            </a:r>
            <a:endParaRPr lang="en-ID" sz="2000" dirty="0">
              <a:effectLst/>
              <a:latin typeface="Times New Roman" panose="02020603050405020304" pitchFamily="18" charset="0"/>
              <a:ea typeface="Calibri" panose="020F0502020204030204" pitchFamily="34" charset="0"/>
            </a:endParaRPr>
          </a:p>
          <a:p>
            <a:r>
              <a:rPr lang="en-ID" sz="2000" dirty="0">
                <a:latin typeface="Times New Roman" panose="02020603050405020304" pitchFamily="18" charset="0"/>
                <a:ea typeface="Calibri" panose="020F0502020204030204" pitchFamily="34" charset="0"/>
                <a:cs typeface="Times New Roman" panose="02020603050405020304" pitchFamily="18" charset="0"/>
              </a:rPr>
              <a:t>Saran: </a:t>
            </a:r>
            <a:r>
              <a:rPr lang="en-ID" sz="2000" dirty="0">
                <a:effectLst/>
                <a:latin typeface="Times New Roman" panose="02020603050405020304" pitchFamily="18" charset="0"/>
                <a:ea typeface="Calibri" panose="020F0502020204030204" pitchFamily="34" charset="0"/>
              </a:rPr>
              <a:t>copy daftar </a:t>
            </a:r>
            <a:r>
              <a:rPr lang="en-ID" sz="2000" dirty="0" err="1">
                <a:effectLst/>
                <a:latin typeface="Times New Roman" panose="02020603050405020304" pitchFamily="18" charset="0"/>
                <a:ea typeface="Calibri" panose="020F0502020204030204" pitchFamily="34" charset="0"/>
              </a:rPr>
              <a:t>isinya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untuk</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memastikan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judul</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bukunya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sesuai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dengan</a:t>
            </a:r>
            <a:r>
              <a:rPr lang="en-ID" sz="2000" dirty="0">
                <a:effectLst/>
                <a:latin typeface="Times New Roman" panose="02020603050405020304" pitchFamily="18" charset="0"/>
                <a:ea typeface="Calibri" panose="020F0502020204030204" pitchFamily="34" charset="0"/>
              </a:rPr>
              <a:t> yang </a:t>
            </a:r>
            <a:r>
              <a:rPr lang="en-ID" sz="2000" dirty="0" err="1">
                <a:effectLst/>
                <a:latin typeface="Times New Roman" panose="02020603050405020304" pitchFamily="18" charset="0"/>
                <a:ea typeface="Calibri" panose="020F0502020204030204" pitchFamily="34" charset="0"/>
              </a:rPr>
              <a:t>diinginkan</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D" dirty="0"/>
          </a:p>
        </p:txBody>
      </p:sp>
    </p:spTree>
    <p:extLst>
      <p:ext uri="{BB962C8B-B14F-4D97-AF65-F5344CB8AC3E}">
        <p14:creationId xmlns:p14="http://schemas.microsoft.com/office/powerpoint/2010/main" val="29431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3433-979F-4FFF-9B4B-5D1B5C8EDEB4}"/>
              </a:ext>
            </a:extLst>
          </p:cNvPr>
          <p:cNvSpPr>
            <a:spLocks noGrp="1"/>
          </p:cNvSpPr>
          <p:nvPr>
            <p:ph type="title"/>
          </p:nvPr>
        </p:nvSpPr>
        <p:spPr>
          <a:xfrm>
            <a:off x="581192" y="702156"/>
            <a:ext cx="11029616" cy="662818"/>
          </a:xfrm>
        </p:spPr>
        <p:txBody>
          <a:bodyPr/>
          <a:lstStyle/>
          <a:p>
            <a:endParaRPr lang="en-ID" dirty="0"/>
          </a:p>
        </p:txBody>
      </p:sp>
      <p:sp>
        <p:nvSpPr>
          <p:cNvPr id="3" name="Content Placeholder 2">
            <a:extLst>
              <a:ext uri="{FF2B5EF4-FFF2-40B4-BE49-F238E27FC236}">
                <a16:creationId xmlns:a16="http://schemas.microsoft.com/office/drawing/2014/main" id="{E881109E-6C04-43BF-94A7-FC89FD58EE8C}"/>
              </a:ext>
            </a:extLst>
          </p:cNvPr>
          <p:cNvSpPr>
            <a:spLocks noGrp="1"/>
          </p:cNvSpPr>
          <p:nvPr>
            <p:ph idx="1"/>
          </p:nvPr>
        </p:nvSpPr>
        <p:spPr>
          <a:xfrm>
            <a:off x="581192" y="1510747"/>
            <a:ext cx="11029615" cy="4837043"/>
          </a:xfrm>
        </p:spPr>
        <p:txBody>
          <a:bodyPr>
            <a:normAutofit/>
          </a:bodyPr>
          <a:lstStyle/>
          <a:p>
            <a:pPr marL="0" indent="0">
              <a:buNone/>
            </a:pPr>
            <a:r>
              <a:rPr lang="en-US" dirty="0"/>
              <a:t>2.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Kemudahan</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prosedur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layanan</a:t>
            </a:r>
            <a:endParaRPr lang="en-ID" sz="2000" dirty="0">
              <a:latin typeface="Times New Roman" panose="02020603050405020304" pitchFamily="18" charset="0"/>
              <a:ea typeface="Calibri" panose="020F0502020204030204" pitchFamily="34" charset="0"/>
              <a:cs typeface="Times New Roman" panose="02020603050405020304" pitchFamily="18" charset="0"/>
            </a:endParaRPr>
          </a:p>
          <a:p>
            <a:pPr lvl="1"/>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Prosedur</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mudah</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diikuti</a:t>
            </a:r>
            <a:endParaRPr lang="en-ID" sz="15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ID" sz="1500" dirty="0" err="1">
                <a:latin typeface="Times New Roman" panose="02020603050405020304" pitchFamily="18" charset="0"/>
                <a:ea typeface="Calibri" panose="020F0502020204030204" pitchFamily="34" charset="0"/>
                <a:cs typeface="Times New Roman" panose="02020603050405020304" pitchFamily="18" charset="0"/>
              </a:rPr>
              <a:t>Terbantu</a:t>
            </a:r>
            <a:r>
              <a:rPr lang="en-ID" sz="1500" dirty="0">
                <a:latin typeface="Times New Roman" panose="02020603050405020304" pitchFamily="18" charset="0"/>
                <a:ea typeface="Calibri" panose="020F0502020204030204" pitchFamily="34" charset="0"/>
                <a:cs typeface="Times New Roman" panose="02020603050405020304" pitchFamily="18" charset="0"/>
              </a:rPr>
              <a:t> posting di Instagram</a:t>
            </a:r>
          </a:p>
          <a:p>
            <a:pPr marL="0" indent="0">
              <a:buNone/>
            </a:pPr>
            <a:r>
              <a:rPr lang="en-ID" sz="1800" dirty="0">
                <a:latin typeface="Times New Roman" panose="02020603050405020304" pitchFamily="18" charset="0"/>
                <a:ea typeface="Calibri" panose="020F0502020204030204" pitchFamily="34" charset="0"/>
                <a:cs typeface="Times New Roman" panose="02020603050405020304" pitchFamily="18" charset="0"/>
              </a:rPr>
              <a:t>3. </a:t>
            </a:r>
            <a:r>
              <a:rPr lang="en-ID" sz="2000" dirty="0" err="1">
                <a:latin typeface="Times New Roman" panose="02020603050405020304" pitchFamily="18" charset="0"/>
                <a:ea typeface="Calibri" panose="020F0502020204030204" pitchFamily="34" charset="0"/>
                <a:cs typeface="Times New Roman" panose="02020603050405020304" pitchFamily="18" charset="0"/>
              </a:rPr>
              <a:t>Kepastian</a:t>
            </a:r>
            <a:r>
              <a:rPr lang="en-ID" sz="2000" dirty="0">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latin typeface="Times New Roman" panose="02020603050405020304" pitchFamily="18" charset="0"/>
                <a:ea typeface="Calibri" panose="020F0502020204030204" pitchFamily="34" charset="0"/>
                <a:cs typeface="Times New Roman" panose="02020603050405020304" pitchFamily="18" charset="0"/>
              </a:rPr>
              <a:t>ketersediaan</a:t>
            </a:r>
            <a:r>
              <a:rPr lang="en-ID" sz="2000" dirty="0">
                <a:latin typeface="Times New Roman" panose="02020603050405020304" pitchFamily="18" charset="0"/>
                <a:ea typeface="Calibri" panose="020F0502020204030204" pitchFamily="34" charset="0"/>
                <a:cs typeface="Times New Roman" panose="02020603050405020304" pitchFamily="18" charset="0"/>
              </a:rPr>
              <a:t> </a:t>
            </a:r>
            <a:r>
              <a:rPr lang="en-ID" sz="2000" dirty="0" err="1">
                <a:latin typeface="Times New Roman" panose="02020603050405020304" pitchFamily="18" charset="0"/>
                <a:ea typeface="Calibri" panose="020F0502020204030204" pitchFamily="34" charset="0"/>
                <a:cs typeface="Times New Roman" panose="02020603050405020304" pitchFamily="18" charset="0"/>
              </a:rPr>
              <a:t>buku</a:t>
            </a:r>
            <a:r>
              <a:rPr lang="en-ID" sz="2000" dirty="0">
                <a:latin typeface="Times New Roman" panose="02020603050405020304" pitchFamily="18" charset="0"/>
                <a:ea typeface="Calibri" panose="020F0502020204030204" pitchFamily="34" charset="0"/>
                <a:cs typeface="Times New Roman" panose="02020603050405020304" pitchFamily="18" charset="0"/>
              </a:rPr>
              <a:t> yang </a:t>
            </a:r>
            <a:r>
              <a:rPr lang="en-ID" sz="2000" dirty="0" err="1">
                <a:latin typeface="Times New Roman" panose="02020603050405020304" pitchFamily="18" charset="0"/>
                <a:ea typeface="Calibri" panose="020F0502020204030204" pitchFamily="34" charset="0"/>
                <a:cs typeface="Times New Roman" panose="02020603050405020304" pitchFamily="18" charset="0"/>
              </a:rPr>
              <a:t>dipesan</a:t>
            </a:r>
            <a:r>
              <a:rPr lang="en-ID" sz="2000" dirty="0">
                <a:latin typeface="Times New Roman" panose="02020603050405020304" pitchFamily="18" charset="0"/>
                <a:ea typeface="Calibri" panose="020F0502020204030204" pitchFamily="34" charset="0"/>
                <a:cs typeface="Times New Roman" panose="02020603050405020304" pitchFamily="18" charset="0"/>
              </a:rPr>
              <a:t>:</a:t>
            </a:r>
          </a:p>
          <a:p>
            <a:pPr lvl="1"/>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Tidak</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ada</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kepastian</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waktu</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diberikan</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tetapi</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akan</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segera</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diberitahu</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jika</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500" dirty="0" err="1">
                <a:effectLst/>
                <a:latin typeface="Times New Roman" panose="02020603050405020304" pitchFamily="18" charset="0"/>
                <a:ea typeface="Calibri" panose="020F0502020204030204" pitchFamily="34" charset="0"/>
                <a:cs typeface="Times New Roman" panose="02020603050405020304" pitchFamily="18" charset="0"/>
              </a:rPr>
              <a:t>sudah</a:t>
            </a:r>
            <a:r>
              <a:rPr lang="en-ID" sz="1500" dirty="0">
                <a:effectLst/>
                <a:latin typeface="Times New Roman" panose="02020603050405020304" pitchFamily="18" charset="0"/>
                <a:ea typeface="Calibri" panose="020F0502020204030204" pitchFamily="34" charset="0"/>
                <a:cs typeface="Times New Roman" panose="02020603050405020304" pitchFamily="18" charset="0"/>
              </a:rPr>
              <a:t> available</a:t>
            </a:r>
          </a:p>
          <a:p>
            <a:pPr lvl="1"/>
            <a:r>
              <a:rPr lang="en-ID" sz="1500" dirty="0" err="1">
                <a:effectLst/>
                <a:latin typeface="Times New Roman" panose="02020603050405020304" pitchFamily="18" charset="0"/>
                <a:ea typeface="Calibri" panose="020F0502020204030204" pitchFamily="34" charset="0"/>
              </a:rPr>
              <a:t>Perlu</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komunikasi</a:t>
            </a:r>
            <a:r>
              <a:rPr lang="en-ID" sz="1500" dirty="0">
                <a:effectLst/>
                <a:latin typeface="Times New Roman" panose="02020603050405020304" pitchFamily="18" charset="0"/>
                <a:ea typeface="Calibri" panose="020F0502020204030204" pitchFamily="34" charset="0"/>
              </a:rPr>
              <a:t> yang </a:t>
            </a:r>
            <a:r>
              <a:rPr lang="en-ID" sz="1500" dirty="0" err="1">
                <a:effectLst/>
                <a:latin typeface="Times New Roman" panose="02020603050405020304" pitchFamily="18" charset="0"/>
                <a:ea typeface="Calibri" panose="020F0502020204030204" pitchFamily="34" charset="0"/>
              </a:rPr>
              <a:t>bagus</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antara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petugas</a:t>
            </a:r>
            <a:r>
              <a:rPr lang="en-ID" sz="1500" dirty="0">
                <a:effectLst/>
                <a:latin typeface="Times New Roman" panose="02020603050405020304" pitchFamily="18" charset="0"/>
                <a:ea typeface="Calibri" panose="020F0502020204030204" pitchFamily="34" charset="0"/>
              </a:rPr>
              <a:t> shelving </a:t>
            </a:r>
            <a:r>
              <a:rPr lang="en-ID" sz="1500" dirty="0" err="1">
                <a:effectLst/>
                <a:latin typeface="Times New Roman" panose="02020603050405020304" pitchFamily="18" charset="0"/>
                <a:ea typeface="Calibri" panose="020F0502020204030204" pitchFamily="34" charset="0"/>
              </a:rPr>
              <a:t>dengan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pustakawan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bagian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pemesanan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buku</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sehingga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pemberitahuan</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ke</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pemustaka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bisa</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menjadi</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lebih</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cepat</a:t>
            </a:r>
            <a:r>
              <a:rPr lang="en-ID" sz="1500" dirty="0">
                <a:effectLst/>
                <a:latin typeface="Times New Roman" panose="02020603050405020304" pitchFamily="18" charset="0"/>
                <a:ea typeface="Calibri" panose="020F0502020204030204" pitchFamily="34" charset="0"/>
              </a:rPr>
              <a:t>.</a:t>
            </a:r>
            <a:endParaRPr lang="en-ID"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t>4. </a:t>
            </a:r>
            <a:r>
              <a:rPr lang="en-ID" sz="1600" dirty="0" err="1">
                <a:effectLst/>
                <a:latin typeface="Times New Roman" panose="02020603050405020304" pitchFamily="18" charset="0"/>
                <a:ea typeface="Calibri" panose="020F0502020204030204" pitchFamily="34" charset="0"/>
                <a:cs typeface="Times New Roman" panose="02020603050405020304" pitchFamily="18" charset="0"/>
              </a:rPr>
              <a:t>Ketepatan</a:t>
            </a:r>
            <a:r>
              <a:rPr lang="en-ID"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600" dirty="0" err="1">
                <a:effectLst/>
                <a:latin typeface="Times New Roman" panose="02020603050405020304" pitchFamily="18" charset="0"/>
                <a:ea typeface="Calibri" panose="020F0502020204030204" pitchFamily="34" charset="0"/>
                <a:cs typeface="Times New Roman" panose="02020603050405020304" pitchFamily="18" charset="0"/>
              </a:rPr>
              <a:t>buku</a:t>
            </a:r>
            <a:r>
              <a:rPr lang="en-ID" sz="16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600" dirty="0" err="1">
                <a:effectLst/>
                <a:latin typeface="Times New Roman" panose="02020603050405020304" pitchFamily="18" charset="0"/>
                <a:ea typeface="Calibri" panose="020F0502020204030204" pitchFamily="34" charset="0"/>
                <a:cs typeface="Times New Roman" panose="02020603050405020304" pitchFamily="18" charset="0"/>
              </a:rPr>
              <a:t>ditemukan</a:t>
            </a:r>
            <a:r>
              <a:rPr lang="en-ID"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600" dirty="0" err="1">
                <a:effectLst/>
                <a:latin typeface="Times New Roman" panose="02020603050405020304" pitchFamily="18" charset="0"/>
                <a:ea typeface="Calibri" panose="020F0502020204030204" pitchFamily="34" charset="0"/>
                <a:cs typeface="Times New Roman" panose="02020603050405020304" pitchFamily="18" charset="0"/>
              </a:rPr>
              <a:t>dengan</a:t>
            </a:r>
            <a:r>
              <a:rPr lang="en-ID" sz="1600" dirty="0">
                <a:effectLst/>
                <a:latin typeface="Times New Roman" panose="02020603050405020304" pitchFamily="18" charset="0"/>
                <a:ea typeface="Calibri" panose="020F0502020204030204" pitchFamily="34" charset="0"/>
                <a:cs typeface="Times New Roman" panose="02020603050405020304" pitchFamily="18" charset="0"/>
              </a:rPr>
              <a:t> yang </a:t>
            </a:r>
            <a:r>
              <a:rPr lang="en-ID" sz="1600" dirty="0" err="1">
                <a:effectLst/>
                <a:latin typeface="Times New Roman" panose="02020603050405020304" pitchFamily="18" charset="0"/>
                <a:ea typeface="Calibri" panose="020F0502020204030204" pitchFamily="34" charset="0"/>
                <a:cs typeface="Times New Roman" panose="02020603050405020304" pitchFamily="18" charset="0"/>
              </a:rPr>
              <a:t>diinginkan</a:t>
            </a:r>
            <a:r>
              <a:rPr lang="en-ID"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600" dirty="0" err="1">
                <a:effectLst/>
                <a:latin typeface="Times New Roman" panose="02020603050405020304" pitchFamily="18" charset="0"/>
                <a:ea typeface="Calibri" panose="020F0502020204030204" pitchFamily="34" charset="0"/>
                <a:cs typeface="Times New Roman" panose="02020603050405020304" pitchFamily="18" charset="0"/>
              </a:rPr>
              <a:t>pemustaka</a:t>
            </a:r>
            <a:endParaRPr lang="en-ID" sz="16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ID" sz="1300" dirty="0" err="1">
                <a:effectLst/>
                <a:latin typeface="Times New Roman" panose="02020603050405020304" pitchFamily="18" charset="0"/>
                <a:ea typeface="Calibri" panose="020F0502020204030204" pitchFamily="34" charset="0"/>
              </a:rPr>
              <a:t>buku</a:t>
            </a:r>
            <a:r>
              <a:rPr lang="en-ID" sz="1300" dirty="0">
                <a:effectLst/>
                <a:latin typeface="Times New Roman" panose="02020603050405020304" pitchFamily="18" charset="0"/>
                <a:ea typeface="Calibri" panose="020F0502020204030204" pitchFamily="34" charset="0"/>
              </a:rPr>
              <a:t> yang </a:t>
            </a:r>
            <a:r>
              <a:rPr lang="en-ID" sz="1300" dirty="0" err="1">
                <a:effectLst/>
                <a:latin typeface="Times New Roman" panose="02020603050405020304" pitchFamily="18" charset="0"/>
                <a:ea typeface="Calibri" panose="020F0502020204030204" pitchFamily="34" charset="0"/>
              </a:rPr>
              <a:t>ditemukan</a:t>
            </a:r>
            <a:r>
              <a:rPr lang="en-ID" sz="1300" dirty="0">
                <a:effectLst/>
                <a:latin typeface="Times New Roman" panose="02020603050405020304" pitchFamily="18" charset="0"/>
                <a:ea typeface="Calibri" panose="020F0502020204030204" pitchFamily="34" charset="0"/>
              </a:rPr>
              <a:t> oleh </a:t>
            </a:r>
            <a:r>
              <a:rPr lang="en-ID" sz="1300" dirty="0" err="1">
                <a:effectLst/>
                <a:latin typeface="Times New Roman" panose="02020603050405020304" pitchFamily="18" charset="0"/>
                <a:ea typeface="Calibri" panose="020F0502020204030204" pitchFamily="34" charset="0"/>
              </a:rPr>
              <a:t>pustakawan</a:t>
            </a:r>
            <a:r>
              <a:rPr lang="en-ID" sz="1300" dirty="0">
                <a:effectLst/>
                <a:latin typeface="Times New Roman" panose="02020603050405020304" pitchFamily="18" charset="0"/>
                <a:ea typeface="Calibri" panose="020F0502020204030204" pitchFamily="34" charset="0"/>
              </a:rPr>
              <a:t> </a:t>
            </a:r>
            <a:r>
              <a:rPr lang="en-ID" sz="1300" dirty="0" err="1">
                <a:effectLst/>
                <a:latin typeface="Times New Roman" panose="02020603050405020304" pitchFamily="18" charset="0"/>
                <a:ea typeface="Calibri" panose="020F0502020204030204" pitchFamily="34" charset="0"/>
              </a:rPr>
              <a:t>sesuai</a:t>
            </a:r>
            <a:r>
              <a:rPr lang="en-ID" sz="1300" dirty="0">
                <a:effectLst/>
                <a:latin typeface="Times New Roman" panose="02020603050405020304" pitchFamily="18" charset="0"/>
                <a:ea typeface="Calibri" panose="020F0502020204030204" pitchFamily="34" charset="0"/>
              </a:rPr>
              <a:t> </a:t>
            </a:r>
            <a:r>
              <a:rPr lang="en-ID" sz="1300" dirty="0" err="1">
                <a:effectLst/>
                <a:latin typeface="Times New Roman" panose="02020603050405020304" pitchFamily="18" charset="0"/>
                <a:ea typeface="Calibri" panose="020F0502020204030204" pitchFamily="34" charset="0"/>
              </a:rPr>
              <a:t>dengan</a:t>
            </a:r>
            <a:r>
              <a:rPr lang="en-ID" sz="1300" dirty="0">
                <a:effectLst/>
                <a:latin typeface="Times New Roman" panose="02020603050405020304" pitchFamily="18" charset="0"/>
                <a:ea typeface="Calibri" panose="020F0502020204030204" pitchFamily="34" charset="0"/>
              </a:rPr>
              <a:t> </a:t>
            </a:r>
            <a:r>
              <a:rPr lang="en-ID" sz="1300" dirty="0" err="1">
                <a:effectLst/>
                <a:latin typeface="Times New Roman" panose="02020603050405020304" pitchFamily="18" charset="0"/>
                <a:ea typeface="Calibri" panose="020F0502020204030204" pitchFamily="34" charset="0"/>
              </a:rPr>
              <a:t>permintaan</a:t>
            </a:r>
            <a:r>
              <a:rPr lang="en-ID" sz="1300" dirty="0">
                <a:effectLst/>
                <a:latin typeface="Times New Roman" panose="02020603050405020304" pitchFamily="18" charset="0"/>
                <a:ea typeface="Calibri" panose="020F0502020204030204" pitchFamily="34" charset="0"/>
              </a:rPr>
              <a:t> </a:t>
            </a:r>
            <a:r>
              <a:rPr lang="en-ID" sz="1300" dirty="0" err="1">
                <a:effectLst/>
                <a:latin typeface="Times New Roman" panose="02020603050405020304" pitchFamily="18" charset="0"/>
                <a:ea typeface="Calibri" panose="020F0502020204030204" pitchFamily="34" charset="0"/>
              </a:rPr>
              <a:t>pemustaka</a:t>
            </a:r>
            <a:r>
              <a:rPr lang="en-ID" sz="1300" dirty="0">
                <a:effectLst/>
                <a:latin typeface="Times New Roman" panose="02020603050405020304" pitchFamily="18" charset="0"/>
                <a:ea typeface="Calibri" panose="020F0502020204030204" pitchFamily="34" charset="0"/>
              </a:rPr>
              <a:t> </a:t>
            </a:r>
            <a:r>
              <a:rPr lang="en-ID" sz="1300" dirty="0" err="1">
                <a:effectLst/>
                <a:latin typeface="Times New Roman" panose="02020603050405020304" pitchFamily="18" charset="0"/>
                <a:ea typeface="Calibri" panose="020F0502020204030204" pitchFamily="34" charset="0"/>
              </a:rPr>
              <a:t>melalui</a:t>
            </a:r>
            <a:r>
              <a:rPr lang="en-ID" sz="1300" dirty="0">
                <a:effectLst/>
                <a:latin typeface="Times New Roman" panose="02020603050405020304" pitchFamily="18" charset="0"/>
                <a:ea typeface="Calibri" panose="020F0502020204030204" pitchFamily="34" charset="0"/>
              </a:rPr>
              <a:t> </a:t>
            </a:r>
            <a:r>
              <a:rPr lang="en-ID" sz="1300" dirty="0" err="1">
                <a:effectLst/>
                <a:latin typeface="Times New Roman" panose="02020603050405020304" pitchFamily="18" charset="0"/>
                <a:ea typeface="Calibri" panose="020F0502020204030204" pitchFamily="34" charset="0"/>
              </a:rPr>
              <a:t>pemesanan</a:t>
            </a:r>
            <a:endParaRPr lang="en-ID" sz="1300" dirty="0">
              <a:effectLst/>
              <a:latin typeface="Times New Roman" panose="02020603050405020304" pitchFamily="18" charset="0"/>
              <a:ea typeface="Calibri" panose="020F0502020204030204" pitchFamily="34" charset="0"/>
            </a:endParaRPr>
          </a:p>
          <a:p>
            <a:pPr lvl="1"/>
            <a:r>
              <a:rPr lang="en-ID" sz="1300" dirty="0" err="1">
                <a:latin typeface="Times New Roman" panose="02020603050405020304" pitchFamily="18" charset="0"/>
              </a:rPr>
              <a:t>Kadang</a:t>
            </a:r>
            <a:r>
              <a:rPr lang="en-ID" sz="1300" dirty="0">
                <a:latin typeface="Times New Roman" panose="02020603050405020304" pitchFamily="18" charset="0"/>
              </a:rPr>
              <a:t> </a:t>
            </a:r>
            <a:r>
              <a:rPr lang="en-ID" sz="1300" dirty="0" err="1">
                <a:latin typeface="Times New Roman" panose="02020603050405020304" pitchFamily="18" charset="0"/>
              </a:rPr>
              <a:t>tidak</a:t>
            </a:r>
            <a:r>
              <a:rPr lang="en-ID" sz="1300" dirty="0">
                <a:latin typeface="Times New Roman" panose="02020603050405020304" pitchFamily="18" charset="0"/>
              </a:rPr>
              <a:t> </a:t>
            </a:r>
            <a:r>
              <a:rPr lang="en-ID" sz="1300" dirty="0" err="1">
                <a:latin typeface="Times New Roman" panose="02020603050405020304" pitchFamily="18" charset="0"/>
              </a:rPr>
              <a:t>sesuai</a:t>
            </a:r>
            <a:r>
              <a:rPr lang="en-ID" sz="1300" dirty="0">
                <a:latin typeface="Times New Roman" panose="02020603050405020304" pitchFamily="18" charset="0"/>
              </a:rPr>
              <a:t>: </a:t>
            </a:r>
            <a:r>
              <a:rPr lang="en-ID" sz="1300" dirty="0" err="1">
                <a:latin typeface="Times New Roman" panose="02020603050405020304" pitchFamily="18" charset="0"/>
              </a:rPr>
              <a:t>subyek</a:t>
            </a:r>
            <a:r>
              <a:rPr lang="en-ID" sz="1300" dirty="0">
                <a:latin typeface="Times New Roman" panose="02020603050405020304" pitchFamily="18" charset="0"/>
              </a:rPr>
              <a:t> </a:t>
            </a:r>
            <a:r>
              <a:rPr lang="en-ID" sz="1300" dirty="0" err="1">
                <a:latin typeface="Times New Roman" panose="02020603050405020304" pitchFamily="18" charset="0"/>
              </a:rPr>
              <a:t>sama</a:t>
            </a:r>
            <a:r>
              <a:rPr lang="en-ID" sz="1300" dirty="0">
                <a:latin typeface="Times New Roman" panose="02020603050405020304" pitchFamily="18" charset="0"/>
              </a:rPr>
              <a:t>, </a:t>
            </a:r>
            <a:r>
              <a:rPr lang="en-ID" sz="1300" dirty="0" err="1">
                <a:latin typeface="Times New Roman" panose="02020603050405020304" pitchFamily="18" charset="0"/>
              </a:rPr>
              <a:t>penerbit</a:t>
            </a:r>
            <a:r>
              <a:rPr lang="en-ID" sz="1300" dirty="0">
                <a:latin typeface="Times New Roman" panose="02020603050405020304" pitchFamily="18" charset="0"/>
              </a:rPr>
              <a:t> </a:t>
            </a:r>
            <a:r>
              <a:rPr lang="en-ID" sz="1300" dirty="0" err="1">
                <a:latin typeface="Times New Roman" panose="02020603050405020304" pitchFamily="18" charset="0"/>
              </a:rPr>
              <a:t>beda</a:t>
            </a:r>
            <a:r>
              <a:rPr lang="en-ID" sz="1300" dirty="0">
                <a:latin typeface="Times New Roman" panose="02020603050405020304" pitchFamily="18" charset="0"/>
              </a:rPr>
              <a:t> </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pustakawan</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mencarikan</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buku</a:t>
            </a:r>
            <a:r>
              <a:rPr lang="en-ID" sz="1300" dirty="0">
                <a:latin typeface="Times New Roman" panose="02020603050405020304" pitchFamily="18" charset="0"/>
                <a:sym typeface="Wingdings" panose="05000000000000000000" pitchFamily="2" charset="2"/>
              </a:rPr>
              <a:t> yang </a:t>
            </a:r>
            <a:r>
              <a:rPr lang="en-ID" sz="1300" dirty="0" err="1">
                <a:latin typeface="Times New Roman" panose="02020603050405020304" pitchFamily="18" charset="0"/>
                <a:sym typeface="Wingdings" panose="05000000000000000000" pitchFamily="2" charset="2"/>
              </a:rPr>
              <a:t>mendekati</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dengan</a:t>
            </a:r>
            <a:r>
              <a:rPr lang="en-ID" sz="1300" dirty="0">
                <a:latin typeface="Times New Roman" panose="02020603050405020304" pitchFamily="18" charset="0"/>
                <a:sym typeface="Wingdings" panose="05000000000000000000" pitchFamily="2" charset="2"/>
              </a:rPr>
              <a:t> yang </a:t>
            </a:r>
            <a:r>
              <a:rPr lang="en-ID" sz="1300" dirty="0" err="1">
                <a:latin typeface="Times New Roman" panose="02020603050405020304" pitchFamily="18" charset="0"/>
                <a:sym typeface="Wingdings" panose="05000000000000000000" pitchFamily="2" charset="2"/>
              </a:rPr>
              <a:t>dipesan</a:t>
            </a:r>
            <a:r>
              <a:rPr lang="en-ID" sz="1300" dirty="0">
                <a:latin typeface="Times New Roman" panose="02020603050405020304" pitchFamily="18" charset="0"/>
                <a:sym typeface="Wingdings" panose="05000000000000000000" pitchFamily="2" charset="2"/>
              </a:rPr>
              <a:t>, Ketika </a:t>
            </a:r>
            <a:r>
              <a:rPr lang="en-ID" sz="1300" dirty="0" err="1">
                <a:latin typeface="Times New Roman" panose="02020603050405020304" pitchFamily="18" charset="0"/>
                <a:sym typeface="Wingdings" panose="05000000000000000000" pitchFamily="2" charset="2"/>
              </a:rPr>
              <a:t>judul</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yg</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dipesan</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tidak</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ada</a:t>
            </a:r>
            <a:r>
              <a:rPr lang="en-ID" sz="1300" dirty="0">
                <a:latin typeface="Times New Roman" panose="02020603050405020304" pitchFamily="18" charset="0"/>
                <a:sym typeface="Wingdings" panose="05000000000000000000" pitchFamily="2" charset="2"/>
              </a:rPr>
              <a:t> di </a:t>
            </a:r>
            <a:r>
              <a:rPr lang="en-ID" sz="1300" dirty="0" err="1">
                <a:latin typeface="Times New Roman" panose="02020603050405020304" pitchFamily="18" charset="0"/>
                <a:sym typeface="Wingdings" panose="05000000000000000000" pitchFamily="2" charset="2"/>
              </a:rPr>
              <a:t>rak</a:t>
            </a:r>
            <a:endParaRPr lang="en-ID" sz="1300" dirty="0">
              <a:latin typeface="Times New Roman" panose="02020603050405020304" pitchFamily="18" charset="0"/>
              <a:sym typeface="Wingdings" panose="05000000000000000000" pitchFamily="2" charset="2"/>
            </a:endParaRPr>
          </a:p>
          <a:p>
            <a:pPr lvl="1"/>
            <a:r>
              <a:rPr lang="en-ID" sz="1300" dirty="0" err="1">
                <a:latin typeface="Times New Roman" panose="02020603050405020304" pitchFamily="18" charset="0"/>
                <a:sym typeface="Wingdings" panose="05000000000000000000" pitchFamily="2" charset="2"/>
              </a:rPr>
              <a:t>Koleksi</a:t>
            </a:r>
            <a:r>
              <a:rPr lang="en-ID" sz="1300" dirty="0">
                <a:latin typeface="Times New Roman" panose="02020603050405020304" pitchFamily="18" charset="0"/>
                <a:sym typeface="Wingdings" panose="05000000000000000000" pitchFamily="2" charset="2"/>
              </a:rPr>
              <a:t> </a:t>
            </a:r>
            <a:r>
              <a:rPr lang="en-ID" sz="1300" dirty="0" err="1">
                <a:latin typeface="Times New Roman" panose="02020603050405020304" pitchFamily="18" charset="0"/>
                <a:sym typeface="Wingdings" panose="05000000000000000000" pitchFamily="2" charset="2"/>
              </a:rPr>
              <a:t>tandon</a:t>
            </a:r>
            <a:r>
              <a:rPr lang="en-ID" sz="1300" dirty="0">
                <a:latin typeface="Times New Roman" panose="02020603050405020304" pitchFamily="18" charset="0"/>
                <a:sym typeface="Wingdings" panose="05000000000000000000" pitchFamily="2" charset="2"/>
              </a:rPr>
              <a:t> </a:t>
            </a:r>
            <a:endParaRPr lang="en-ID" dirty="0"/>
          </a:p>
          <a:p>
            <a:pPr marL="0" indent="0">
              <a:buNone/>
            </a:pPr>
            <a:endParaRPr lang="en-ID" dirty="0"/>
          </a:p>
        </p:txBody>
      </p:sp>
    </p:spTree>
    <p:extLst>
      <p:ext uri="{BB962C8B-B14F-4D97-AF65-F5344CB8AC3E}">
        <p14:creationId xmlns:p14="http://schemas.microsoft.com/office/powerpoint/2010/main" val="36473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0EDF-C51F-4630-A346-D3FB50637D10}"/>
              </a:ext>
            </a:extLst>
          </p:cNvPr>
          <p:cNvSpPr>
            <a:spLocks noGrp="1"/>
          </p:cNvSpPr>
          <p:nvPr>
            <p:ph type="title"/>
          </p:nvPr>
        </p:nvSpPr>
        <p:spPr/>
        <p:txBody>
          <a:bodyPr>
            <a:normAutofit fontScale="90000"/>
          </a:bodyPr>
          <a:lstStyle/>
          <a:p>
            <a:r>
              <a:rPr lang="en-US" dirty="0" err="1"/>
              <a:t>Analisis</a:t>
            </a:r>
            <a:br>
              <a:rPr lang="en-US" dirty="0"/>
            </a:br>
            <a:r>
              <a:rPr lang="en-ID" sz="2400" b="1" dirty="0" err="1">
                <a:effectLst/>
                <a:latin typeface="Times New Roman" panose="02020603050405020304" pitchFamily="18" charset="0"/>
                <a:ea typeface="Calibri" panose="020F0502020204030204" pitchFamily="34" charset="0"/>
                <a:cs typeface="Times New Roman" panose="02020603050405020304" pitchFamily="18" charset="0"/>
              </a:rPr>
              <a:t>Fasilitas</a:t>
            </a:r>
            <a:r>
              <a:rPr lang="en-ID"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400" b="1" dirty="0" err="1">
                <a:effectLst/>
                <a:latin typeface="Times New Roman" panose="02020603050405020304" pitchFamily="18" charset="0"/>
                <a:ea typeface="Calibri" panose="020F0502020204030204" pitchFamily="34" charset="0"/>
                <a:cs typeface="Times New Roman" panose="02020603050405020304" pitchFamily="18" charset="0"/>
              </a:rPr>
              <a:t>pendukung</a:t>
            </a:r>
            <a:r>
              <a:rPr lang="en-ID"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400" b="1" dirty="0" err="1">
                <a:effectLst/>
                <a:latin typeface="Times New Roman" panose="02020603050405020304" pitchFamily="18" charset="0"/>
                <a:ea typeface="Calibri" panose="020F0502020204030204" pitchFamily="34" charset="0"/>
                <a:cs typeface="Times New Roman" panose="02020603050405020304" pitchFamily="18" charset="0"/>
              </a:rPr>
              <a:t>layanan</a:t>
            </a:r>
            <a:r>
              <a:rPr lang="en-ID"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2400" b="1" dirty="0" err="1">
                <a:effectLst/>
                <a:latin typeface="Times New Roman" panose="02020603050405020304" pitchFamily="18" charset="0"/>
                <a:ea typeface="Calibri" panose="020F0502020204030204" pitchFamily="34" charset="0"/>
                <a:cs typeface="Times New Roman" panose="02020603050405020304" pitchFamily="18" charset="0"/>
              </a:rPr>
              <a:t>dimensi</a:t>
            </a:r>
            <a:r>
              <a:rPr lang="en-ID" sz="2400" b="1" dirty="0">
                <a:effectLst/>
                <a:latin typeface="Times New Roman" panose="02020603050405020304" pitchFamily="18" charset="0"/>
                <a:ea typeface="Calibri" panose="020F0502020204030204" pitchFamily="34" charset="0"/>
                <a:cs typeface="Times New Roman" panose="02020603050405020304" pitchFamily="18" charset="0"/>
              </a:rPr>
              <a:t> tangible</a:t>
            </a:r>
            <a:br>
              <a:rPr lang="en-ID"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ID" dirty="0"/>
          </a:p>
        </p:txBody>
      </p:sp>
      <p:sp>
        <p:nvSpPr>
          <p:cNvPr id="3" name="Content Placeholder 2">
            <a:extLst>
              <a:ext uri="{FF2B5EF4-FFF2-40B4-BE49-F238E27FC236}">
                <a16:creationId xmlns:a16="http://schemas.microsoft.com/office/drawing/2014/main" id="{41B63A58-EEFD-4C00-9BF7-7784F81F99DD}"/>
              </a:ext>
            </a:extLst>
          </p:cNvPr>
          <p:cNvSpPr>
            <a:spLocks noGrp="1"/>
          </p:cNvSpPr>
          <p:nvPr>
            <p:ph idx="1"/>
          </p:nvPr>
        </p:nvSpPr>
        <p:spPr>
          <a:xfrm>
            <a:off x="581192" y="1890876"/>
            <a:ext cx="11029615" cy="4084474"/>
          </a:xfrm>
        </p:spPr>
        <p:txBody>
          <a:bodyPr>
            <a:normAutofit/>
          </a:bodyPr>
          <a:lstStyle/>
          <a:p>
            <a:pPr marL="0" indent="0">
              <a:lnSpc>
                <a:spcPct val="100000"/>
              </a:lnSpc>
              <a:spcAft>
                <a:spcPts val="0"/>
              </a:spcAft>
              <a:buNone/>
            </a:pPr>
            <a:r>
              <a:rPr lang="en-US" sz="2000" dirty="0" err="1"/>
              <a:t>Fasilitas</a:t>
            </a:r>
            <a:r>
              <a:rPr lang="en-US" sz="2000" dirty="0"/>
              <a:t> </a:t>
            </a:r>
            <a:r>
              <a:rPr lang="en-US" sz="2000" dirty="0" err="1"/>
              <a:t>pendukung</a:t>
            </a:r>
            <a:r>
              <a:rPr lang="en-US" sz="2000" dirty="0"/>
              <a:t> di </a:t>
            </a:r>
            <a:r>
              <a:rPr lang="en-US" sz="2000" dirty="0" err="1"/>
              <a:t>perpustakaan</a:t>
            </a:r>
            <a:r>
              <a:rPr lang="en-US" dirty="0"/>
              <a:t>:</a:t>
            </a:r>
          </a:p>
          <a:p>
            <a:pPr>
              <a:lnSpc>
                <a:spcPct val="100000"/>
              </a:lnSpc>
              <a:spcAft>
                <a:spcPts val="0"/>
              </a:spcAft>
            </a:pPr>
            <a:r>
              <a:rPr lang="en-ID" sz="1800" dirty="0" err="1">
                <a:effectLst/>
                <a:latin typeface="Times New Roman" panose="02020603050405020304" pitchFamily="18" charset="0"/>
                <a:ea typeface="Calibri" panose="020F0502020204030204" pitchFamily="34" charset="0"/>
              </a:rPr>
              <a:t>sarana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mencuci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tangan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dilengkapi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sabun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cair</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disediakan</a:t>
            </a:r>
            <a:r>
              <a:rPr lang="en-ID" sz="1800" dirty="0">
                <a:effectLst/>
                <a:latin typeface="Times New Roman" panose="02020603050405020304" pitchFamily="18" charset="0"/>
                <a:ea typeface="Calibri" panose="020F0502020204030204" pitchFamily="34" charset="0"/>
              </a:rPr>
              <a:t> di </a:t>
            </a:r>
            <a:r>
              <a:rPr lang="en-ID" sz="1800" dirty="0" err="1">
                <a:effectLst/>
                <a:latin typeface="Times New Roman" panose="02020603050405020304" pitchFamily="18" charset="0"/>
                <a:ea typeface="Calibri" panose="020F0502020204030204" pitchFamily="34" charset="0"/>
              </a:rPr>
              <a:t>luar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pintu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masuk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sisi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barat</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sisi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timur</a:t>
            </a:r>
            <a:r>
              <a:rPr lang="en-ID" sz="1800" dirty="0">
                <a:effectLst/>
                <a:latin typeface="Times New Roman" panose="02020603050405020304" pitchFamily="18" charset="0"/>
                <a:ea typeface="Calibri" panose="020F0502020204030204" pitchFamily="34" charset="0"/>
              </a:rPr>
              <a:t>)</a:t>
            </a:r>
          </a:p>
          <a:p>
            <a:pPr>
              <a:lnSpc>
                <a:spcPct val="100000"/>
              </a:lnSpc>
              <a:spcAft>
                <a:spcPts val="0"/>
              </a:spcAft>
            </a:pPr>
            <a:r>
              <a:rPr lang="en-ID" sz="1800" dirty="0" err="1">
                <a:latin typeface="Times New Roman" panose="02020603050405020304" pitchFamily="18" charset="0"/>
              </a:rPr>
              <a:t>Pengecek</a:t>
            </a:r>
            <a:r>
              <a:rPr lang="en-ID" sz="1800" dirty="0">
                <a:latin typeface="Times New Roman" panose="02020603050405020304" pitchFamily="18" charset="0"/>
              </a:rPr>
              <a:t> </a:t>
            </a:r>
            <a:r>
              <a:rPr lang="en-ID" sz="1800" dirty="0" err="1">
                <a:latin typeface="Times New Roman" panose="02020603050405020304" pitchFamily="18" charset="0"/>
              </a:rPr>
              <a:t>suhu</a:t>
            </a:r>
            <a:r>
              <a:rPr lang="en-ID" sz="1800" dirty="0">
                <a:latin typeface="Times New Roman" panose="02020603050405020304" pitchFamily="18" charset="0"/>
              </a:rPr>
              <a:t> </a:t>
            </a:r>
            <a:r>
              <a:rPr lang="en-ID" sz="1800" dirty="0" err="1">
                <a:latin typeface="Times New Roman" panose="02020603050405020304" pitchFamily="18" charset="0"/>
              </a:rPr>
              <a:t>tubuh</a:t>
            </a:r>
            <a:r>
              <a:rPr lang="en-ID" sz="1800" dirty="0">
                <a:latin typeface="Times New Roman" panose="02020603050405020304" pitchFamily="18" charset="0"/>
              </a:rPr>
              <a:t> di </a:t>
            </a:r>
            <a:r>
              <a:rPr lang="en-ID" sz="1800" dirty="0" err="1">
                <a:latin typeface="Times New Roman" panose="02020603050405020304" pitchFamily="18" charset="0"/>
              </a:rPr>
              <a:t>pintu</a:t>
            </a:r>
            <a:r>
              <a:rPr lang="en-ID" sz="1800" dirty="0">
                <a:latin typeface="Times New Roman" panose="02020603050405020304" pitchFamily="18" charset="0"/>
              </a:rPr>
              <a:t> </a:t>
            </a:r>
            <a:r>
              <a:rPr lang="en-ID" sz="1800" dirty="0" err="1">
                <a:latin typeface="Times New Roman" panose="02020603050405020304" pitchFamily="18" charset="0"/>
              </a:rPr>
              <a:t>masuk</a:t>
            </a:r>
            <a:endParaRPr lang="en-ID" sz="1800" dirty="0">
              <a:latin typeface="Times New Roman" panose="02020603050405020304" pitchFamily="18" charset="0"/>
            </a:endParaRPr>
          </a:p>
          <a:p>
            <a:pPr>
              <a:lnSpc>
                <a:spcPct val="100000"/>
              </a:lnSpc>
              <a:spcAft>
                <a:spcPts val="0"/>
              </a:spcAft>
            </a:pPr>
            <a:r>
              <a:rPr lang="en-ID" sz="1800" dirty="0">
                <a:latin typeface="Times New Roman" panose="02020603050405020304" pitchFamily="18" charset="0"/>
              </a:rPr>
              <a:t>Hand sanitizer</a:t>
            </a:r>
          </a:p>
          <a:p>
            <a:pPr>
              <a:lnSpc>
                <a:spcPct val="100000"/>
              </a:lnSpc>
              <a:spcAft>
                <a:spcPts val="0"/>
              </a:spcAft>
            </a:pPr>
            <a:r>
              <a:rPr lang="en-ID" sz="1800" dirty="0" err="1">
                <a:effectLst/>
                <a:latin typeface="Times New Roman" panose="02020603050405020304" pitchFamily="18" charset="0"/>
                <a:ea typeface="Calibri" panose="020F0502020204030204" pitchFamily="34" charset="0"/>
              </a:rPr>
              <a:t>ruang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tunggu</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dibatasi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20 orang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jarak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antar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tempat</a:t>
            </a:r>
            <a:r>
              <a:rPr lang="en-ID" sz="1800" dirty="0">
                <a:effectLst/>
                <a:latin typeface="Times New Roman" panose="02020603050405020304" pitchFamily="18" charset="0"/>
                <a:ea typeface="Calibri" panose="020F0502020204030204" pitchFamily="34" charset="0"/>
              </a:rPr>
              <a:t> duduk </a:t>
            </a:r>
            <a:r>
              <a:rPr lang="en-ID" sz="1800" dirty="0" err="1">
                <a:effectLst/>
                <a:latin typeface="Times New Roman" panose="02020603050405020304" pitchFamily="18" charset="0"/>
                <a:ea typeface="Calibri" panose="020F0502020204030204" pitchFamily="34" charset="0"/>
              </a:rPr>
              <a:t>ditandai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tanda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silang</a:t>
            </a:r>
            <a:endParaRPr lang="en-ID" sz="1800" dirty="0">
              <a:effectLst/>
              <a:latin typeface="Times New Roman" panose="02020603050405020304" pitchFamily="18" charset="0"/>
              <a:ea typeface="Calibri" panose="020F0502020204030204" pitchFamily="34" charset="0"/>
            </a:endParaRPr>
          </a:p>
          <a:p>
            <a:pPr>
              <a:lnSpc>
                <a:spcPct val="100000"/>
              </a:lnSpc>
              <a:spcAft>
                <a:spcPts val="0"/>
              </a:spcAft>
            </a:pPr>
            <a:r>
              <a:rPr lang="en-ID" sz="1800" dirty="0" err="1">
                <a:effectLst/>
                <a:latin typeface="Times New Roman" panose="02020603050405020304" pitchFamily="18" charset="0"/>
                <a:ea typeface="Calibri" panose="020F0502020204030204" pitchFamily="34" charset="0"/>
              </a:rPr>
              <a:t>formulir</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infromasi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diri</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bisa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diakses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sebelum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masuk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perpustakaan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melalui</a:t>
            </a:r>
            <a:r>
              <a:rPr lang="en-ID" sz="1800" dirty="0">
                <a:effectLst/>
                <a:latin typeface="Times New Roman" panose="02020603050405020304" pitchFamily="18" charset="0"/>
                <a:ea typeface="Calibri" panose="020F0502020204030204" pitchFamily="34" charset="0"/>
              </a:rPr>
              <a:t> website </a:t>
            </a:r>
            <a:r>
              <a:rPr lang="en-ID" sz="1800" dirty="0" err="1">
                <a:effectLst/>
                <a:latin typeface="Times New Roman" panose="02020603050405020304" pitchFamily="18" charset="0"/>
                <a:ea typeface="Calibri" panose="020F0502020204030204" pitchFamily="34" charset="0"/>
              </a:rPr>
              <a:t>Perpustakaan</a:t>
            </a:r>
            <a:r>
              <a:rPr lang="en-ID" sz="1800" dirty="0">
                <a:effectLst/>
                <a:latin typeface="Times New Roman" panose="02020603050405020304" pitchFamily="18" charset="0"/>
                <a:ea typeface="Calibri" panose="020F0502020204030204" pitchFamily="34" charset="0"/>
              </a:rPr>
              <a:t> UIN </a:t>
            </a:r>
            <a:r>
              <a:rPr lang="en-ID" sz="1800" dirty="0" err="1">
                <a:effectLst/>
                <a:latin typeface="Times New Roman" panose="02020603050405020304" pitchFamily="18" charset="0"/>
                <a:ea typeface="Calibri" panose="020F0502020204030204" pitchFamily="34" charset="0"/>
              </a:rPr>
              <a:t>Sunan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Kalijaga</a:t>
            </a:r>
            <a:endParaRPr lang="en-ID" sz="1800" dirty="0">
              <a:latin typeface="Times New Roman" panose="02020603050405020304" pitchFamily="18" charset="0"/>
            </a:endParaRPr>
          </a:p>
          <a:p>
            <a:r>
              <a:rPr lang="en-ID" dirty="0" err="1"/>
              <a:t>Pintu</a:t>
            </a:r>
            <a:r>
              <a:rPr lang="en-ID" dirty="0"/>
              <a:t> </a:t>
            </a:r>
            <a:r>
              <a:rPr lang="en-ID" dirty="0" err="1"/>
              <a:t>keluar</a:t>
            </a:r>
            <a:r>
              <a:rPr lang="en-ID" dirty="0"/>
              <a:t> dan </a:t>
            </a:r>
            <a:r>
              <a:rPr lang="en-ID" dirty="0" err="1"/>
              <a:t>pintu</a:t>
            </a:r>
            <a:r>
              <a:rPr lang="en-ID" dirty="0"/>
              <a:t> </a:t>
            </a:r>
            <a:r>
              <a:rPr lang="en-ID" dirty="0" err="1"/>
              <a:t>masuk</a:t>
            </a:r>
            <a:r>
              <a:rPr lang="en-ID" dirty="0"/>
              <a:t> yang </a:t>
            </a:r>
            <a:r>
              <a:rPr lang="en-ID" dirty="0" err="1"/>
              <a:t>terpisah</a:t>
            </a:r>
            <a:endParaRPr lang="en-ID" dirty="0"/>
          </a:p>
          <a:p>
            <a:r>
              <a:rPr lang="en-ID" dirty="0" err="1"/>
              <a:t>Layanan</a:t>
            </a:r>
            <a:r>
              <a:rPr lang="en-ID" dirty="0"/>
              <a:t> </a:t>
            </a:r>
            <a:r>
              <a:rPr lang="en-ID" dirty="0" err="1"/>
              <a:t>terkoneksi</a:t>
            </a:r>
            <a:r>
              <a:rPr lang="en-ID" dirty="0"/>
              <a:t> di </a:t>
            </a:r>
            <a:r>
              <a:rPr lang="en-ID" dirty="0" err="1"/>
              <a:t>satu</a:t>
            </a:r>
            <a:r>
              <a:rPr lang="en-ID" dirty="0"/>
              <a:t> </a:t>
            </a:r>
            <a:r>
              <a:rPr lang="en-ID" dirty="0" err="1"/>
              <a:t>lantai</a:t>
            </a:r>
            <a:endParaRPr lang="en-ID" dirty="0"/>
          </a:p>
          <a:p>
            <a:r>
              <a:rPr lang="en-ID" dirty="0" err="1"/>
              <a:t>Masukan</a:t>
            </a:r>
            <a:r>
              <a:rPr lang="en-ID" dirty="0"/>
              <a:t> </a:t>
            </a:r>
            <a:r>
              <a:rPr lang="en-ID" dirty="0" err="1"/>
              <a:t>dari</a:t>
            </a:r>
            <a:r>
              <a:rPr lang="en-ID" dirty="0"/>
              <a:t> </a:t>
            </a:r>
            <a:r>
              <a:rPr lang="en-ID" dirty="0" err="1"/>
              <a:t>pemustaka</a:t>
            </a:r>
            <a:r>
              <a:rPr lang="en-ID" dirty="0"/>
              <a:t>: </a:t>
            </a:r>
            <a:r>
              <a:rPr lang="en-ID" sz="1800" dirty="0" err="1">
                <a:effectLst/>
                <a:latin typeface="Times New Roman" panose="02020603050405020304" pitchFamily="18" charset="0"/>
                <a:ea typeface="Calibri" panose="020F0502020204030204" pitchFamily="34" charset="0"/>
              </a:rPr>
              <a:t>pembatas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pemisah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antara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pemustaka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petugas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perpustakaan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menggunakan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plastik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transparan</a:t>
            </a:r>
            <a:endParaRPr lang="en-ID" dirty="0"/>
          </a:p>
        </p:txBody>
      </p:sp>
    </p:spTree>
    <p:extLst>
      <p:ext uri="{BB962C8B-B14F-4D97-AF65-F5344CB8AC3E}">
        <p14:creationId xmlns:p14="http://schemas.microsoft.com/office/powerpoint/2010/main" val="2889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6BDD-C8C3-4772-A08D-3D829F712561}"/>
              </a:ext>
            </a:extLst>
          </p:cNvPr>
          <p:cNvSpPr>
            <a:spLocks noGrp="1"/>
          </p:cNvSpPr>
          <p:nvPr>
            <p:ph type="title"/>
          </p:nvPr>
        </p:nvSpPr>
        <p:spPr>
          <a:xfrm>
            <a:off x="581192" y="702156"/>
            <a:ext cx="11029616" cy="1020627"/>
          </a:xfrm>
        </p:spPr>
        <p:txBody>
          <a:bodyPr/>
          <a:lstStyle/>
          <a:p>
            <a:r>
              <a:rPr lang="en-US" dirty="0"/>
              <a:t>Ruang </a:t>
            </a:r>
            <a:r>
              <a:rPr lang="en-US" dirty="0" err="1"/>
              <a:t>tunggu</a:t>
            </a:r>
            <a:endParaRPr lang="en-ID" dirty="0"/>
          </a:p>
        </p:txBody>
      </p:sp>
      <p:pic>
        <p:nvPicPr>
          <p:cNvPr id="5" name="Content Placeholder 4">
            <a:extLst>
              <a:ext uri="{FF2B5EF4-FFF2-40B4-BE49-F238E27FC236}">
                <a16:creationId xmlns:a16="http://schemas.microsoft.com/office/drawing/2014/main" id="{55ACEA07-6598-4039-B0CE-71F49E120109}"/>
              </a:ext>
            </a:extLst>
          </p:cNvPr>
          <p:cNvPicPr>
            <a:picLocks noGrp="1" noChangeAspect="1"/>
          </p:cNvPicPr>
          <p:nvPr>
            <p:ph idx="1"/>
          </p:nvPr>
        </p:nvPicPr>
        <p:blipFill>
          <a:blip r:embed="rId2"/>
          <a:stretch>
            <a:fillRect/>
          </a:stretch>
        </p:blipFill>
        <p:spPr>
          <a:xfrm>
            <a:off x="1921565" y="1890876"/>
            <a:ext cx="7354957" cy="4629193"/>
          </a:xfrm>
        </p:spPr>
      </p:pic>
    </p:spTree>
    <p:extLst>
      <p:ext uri="{BB962C8B-B14F-4D97-AF65-F5344CB8AC3E}">
        <p14:creationId xmlns:p14="http://schemas.microsoft.com/office/powerpoint/2010/main" val="39964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C204-BCEB-4BAF-93FD-EEF07C83391A}"/>
              </a:ext>
            </a:extLst>
          </p:cNvPr>
          <p:cNvSpPr>
            <a:spLocks noGrp="1"/>
          </p:cNvSpPr>
          <p:nvPr>
            <p:ph type="title"/>
          </p:nvPr>
        </p:nvSpPr>
        <p:spPr>
          <a:xfrm>
            <a:off x="581192" y="702156"/>
            <a:ext cx="11029616" cy="927861"/>
          </a:xfrm>
        </p:spPr>
        <p:txBody>
          <a:bodyPr>
            <a:normAutofit fontScale="90000"/>
          </a:bodyPr>
          <a:lstStyle/>
          <a:p>
            <a:r>
              <a:rPr lang="en-ID" dirty="0" err="1"/>
              <a:t>Layanan</a:t>
            </a:r>
            <a:r>
              <a:rPr lang="en-ID" dirty="0"/>
              <a:t> </a:t>
            </a:r>
            <a:r>
              <a:rPr lang="en-ID" dirty="0" err="1"/>
              <a:t>terkoneksi</a:t>
            </a:r>
            <a:r>
              <a:rPr lang="en-ID" dirty="0"/>
              <a:t> di </a:t>
            </a:r>
            <a:r>
              <a:rPr lang="en-ID" dirty="0" err="1"/>
              <a:t>lantai</a:t>
            </a:r>
            <a:r>
              <a:rPr lang="en-ID" dirty="0"/>
              <a:t> 1</a:t>
            </a:r>
            <a:br>
              <a:rPr lang="en-ID" dirty="0"/>
            </a:br>
            <a:endParaRPr lang="en-ID" dirty="0"/>
          </a:p>
        </p:txBody>
      </p:sp>
      <p:pic>
        <p:nvPicPr>
          <p:cNvPr id="5" name="Content Placeholder 4">
            <a:extLst>
              <a:ext uri="{FF2B5EF4-FFF2-40B4-BE49-F238E27FC236}">
                <a16:creationId xmlns:a16="http://schemas.microsoft.com/office/drawing/2014/main" id="{45A54049-3762-4A5A-B7CF-667361744B7C}"/>
              </a:ext>
            </a:extLst>
          </p:cNvPr>
          <p:cNvPicPr>
            <a:picLocks noGrp="1" noChangeAspect="1"/>
          </p:cNvPicPr>
          <p:nvPr>
            <p:ph idx="1"/>
          </p:nvPr>
        </p:nvPicPr>
        <p:blipFill>
          <a:blip r:embed="rId2"/>
          <a:stretch>
            <a:fillRect/>
          </a:stretch>
        </p:blipFill>
        <p:spPr>
          <a:xfrm>
            <a:off x="2279374" y="1890876"/>
            <a:ext cx="7195929" cy="4854481"/>
          </a:xfrm>
        </p:spPr>
      </p:pic>
    </p:spTree>
    <p:extLst>
      <p:ext uri="{BB962C8B-B14F-4D97-AF65-F5344CB8AC3E}">
        <p14:creationId xmlns:p14="http://schemas.microsoft.com/office/powerpoint/2010/main" val="26846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CFFE-7450-4E3F-99EE-C7AF892CD0B0}"/>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7EDFA013-12AC-4C0B-B0D9-5BEE109191A1}"/>
              </a:ext>
            </a:extLst>
          </p:cNvPr>
          <p:cNvSpPr>
            <a:spLocks noGrp="1"/>
          </p:cNvSpPr>
          <p:nvPr>
            <p:ph idx="1"/>
          </p:nvPr>
        </p:nvSpPr>
        <p:spPr/>
        <p:txBody>
          <a:bodyPr>
            <a:normAutofit/>
          </a:bodyPr>
          <a:lstStyle/>
          <a:p>
            <a:pPr marL="0" indent="0">
              <a:buNone/>
            </a:pPr>
            <a:r>
              <a:rPr lang="en-US" sz="2400" dirty="0" err="1"/>
              <a:t>Tanggapan</a:t>
            </a:r>
            <a:r>
              <a:rPr lang="en-US" sz="2400" dirty="0"/>
              <a:t> </a:t>
            </a:r>
            <a:r>
              <a:rPr lang="en-US" sz="2400" dirty="0" err="1"/>
              <a:t>pemustaka</a:t>
            </a:r>
            <a:r>
              <a:rPr lang="en-US" sz="2400" dirty="0"/>
              <a:t>:</a:t>
            </a:r>
          </a:p>
          <a:p>
            <a:r>
              <a:rPr lang="en-ID" sz="2400" dirty="0" err="1"/>
              <a:t>Penataan</a:t>
            </a:r>
            <a:r>
              <a:rPr lang="en-ID" sz="2400" dirty="0"/>
              <a:t> </a:t>
            </a:r>
            <a:r>
              <a:rPr lang="en-ID" sz="2400" dirty="0" err="1"/>
              <a:t>layanan</a:t>
            </a:r>
            <a:r>
              <a:rPr lang="en-ID" sz="2400" dirty="0"/>
              <a:t> </a:t>
            </a:r>
            <a:r>
              <a:rPr lang="en-ID" sz="2400" dirty="0" err="1"/>
              <a:t>terkoneksi</a:t>
            </a:r>
            <a:r>
              <a:rPr lang="en-ID" sz="2400" dirty="0"/>
              <a:t> di </a:t>
            </a:r>
            <a:r>
              <a:rPr lang="en-ID" sz="2400" dirty="0" err="1"/>
              <a:t>satu</a:t>
            </a:r>
            <a:r>
              <a:rPr lang="en-ID" sz="2400" dirty="0"/>
              <a:t> </a:t>
            </a:r>
            <a:r>
              <a:rPr lang="en-ID" sz="2400" dirty="0" err="1"/>
              <a:t>lantai</a:t>
            </a:r>
            <a:r>
              <a:rPr lang="en-ID" sz="2400" dirty="0"/>
              <a:t>: </a:t>
            </a:r>
            <a:r>
              <a:rPr lang="en-ID" sz="2400" dirty="0" err="1"/>
              <a:t>memudahkan</a:t>
            </a:r>
            <a:r>
              <a:rPr lang="en-ID" sz="2400" dirty="0"/>
              <a:t> </a:t>
            </a:r>
            <a:r>
              <a:rPr lang="en-ID" sz="2400" dirty="0" err="1"/>
              <a:t>akses</a:t>
            </a:r>
            <a:r>
              <a:rPr lang="en-ID" sz="2400" dirty="0"/>
              <a:t> </a:t>
            </a:r>
            <a:r>
              <a:rPr lang="en-ID" sz="2400" dirty="0" err="1"/>
              <a:t>semua</a:t>
            </a:r>
            <a:r>
              <a:rPr lang="en-ID" sz="2400" dirty="0"/>
              <a:t> </a:t>
            </a:r>
            <a:r>
              <a:rPr lang="en-ID" sz="2400" dirty="0" err="1"/>
              <a:t>layanan</a:t>
            </a:r>
            <a:endParaRPr lang="en-ID" sz="2400" dirty="0"/>
          </a:p>
          <a:p>
            <a:r>
              <a:rPr lang="en-ID" sz="2400" dirty="0" err="1"/>
              <a:t>Layanan</a:t>
            </a:r>
            <a:r>
              <a:rPr lang="en-ID" sz="2400" dirty="0"/>
              <a:t> </a:t>
            </a:r>
            <a:r>
              <a:rPr lang="en-ID" sz="2400" dirty="0" err="1"/>
              <a:t>menjadi</a:t>
            </a:r>
            <a:r>
              <a:rPr lang="en-ID" sz="2400" dirty="0"/>
              <a:t> </a:t>
            </a:r>
            <a:r>
              <a:rPr lang="en-ID" sz="2400" dirty="0" err="1"/>
              <a:t>lebih</a:t>
            </a:r>
            <a:r>
              <a:rPr lang="en-ID" sz="2400" dirty="0"/>
              <a:t> </a:t>
            </a:r>
            <a:r>
              <a:rPr lang="en-ID" sz="2400" dirty="0" err="1"/>
              <a:t>efektif</a:t>
            </a:r>
            <a:r>
              <a:rPr lang="en-ID" sz="2400" dirty="0"/>
              <a:t>, </a:t>
            </a:r>
            <a:r>
              <a:rPr lang="en-ID" sz="2400" dirty="0" err="1"/>
              <a:t>hemat</a:t>
            </a:r>
            <a:r>
              <a:rPr lang="en-ID" sz="2400" dirty="0"/>
              <a:t> </a:t>
            </a:r>
            <a:r>
              <a:rPr lang="en-ID" sz="2400" dirty="0" err="1"/>
              <a:t>waktu</a:t>
            </a:r>
            <a:endParaRPr lang="en-ID" sz="2400" dirty="0"/>
          </a:p>
          <a:p>
            <a:r>
              <a:rPr lang="en-ID" sz="2400" dirty="0" err="1">
                <a:effectLst/>
                <a:latin typeface="Times New Roman" panose="02020603050405020304" pitchFamily="18" charset="0"/>
                <a:ea typeface="Calibri" panose="020F0502020204030204" pitchFamily="34" charset="0"/>
              </a:rPr>
              <a:t>mengajarkan</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niai-nilai</a:t>
            </a:r>
            <a:r>
              <a:rPr lang="en-ID" sz="2400" dirty="0">
                <a:effectLst/>
                <a:latin typeface="Times New Roman" panose="02020603050405020304" pitchFamily="18" charset="0"/>
                <a:ea typeface="Calibri" panose="020F0502020204030204" pitchFamily="34" charset="0"/>
              </a:rPr>
              <a:t> yang lain </a:t>
            </a:r>
            <a:r>
              <a:rPr lang="en-ID" sz="2400" dirty="0" err="1">
                <a:effectLst/>
                <a:latin typeface="Times New Roman" panose="02020603050405020304" pitchFamily="18" charset="0"/>
                <a:ea typeface="Calibri" panose="020F0502020204030204" pitchFamily="34" charset="0"/>
              </a:rPr>
              <a:t>kepada</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pemustaka</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yaitu</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budaya</a:t>
            </a:r>
            <a:r>
              <a:rPr lang="en-ID" sz="2400" dirty="0">
                <a:effectLst/>
                <a:latin typeface="Times New Roman" panose="02020603050405020304" pitchFamily="18" charset="0"/>
                <a:ea typeface="Calibri" panose="020F0502020204030204" pitchFamily="34" charset="0"/>
              </a:rPr>
              <a:t> </a:t>
            </a:r>
            <a:r>
              <a:rPr lang="en-ID" sz="2400" dirty="0" err="1">
                <a:effectLst/>
                <a:latin typeface="Times New Roman" panose="02020603050405020304" pitchFamily="18" charset="0"/>
                <a:ea typeface="Calibri" panose="020F0502020204030204" pitchFamily="34" charset="0"/>
              </a:rPr>
              <a:t>antri</a:t>
            </a:r>
            <a:endParaRPr lang="en-ID" sz="2400" dirty="0"/>
          </a:p>
        </p:txBody>
      </p:sp>
    </p:spTree>
    <p:extLst>
      <p:ext uri="{BB962C8B-B14F-4D97-AF65-F5344CB8AC3E}">
        <p14:creationId xmlns:p14="http://schemas.microsoft.com/office/powerpoint/2010/main" val="2971177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FBC1-718D-4192-BE76-B49450A39380}"/>
              </a:ext>
            </a:extLst>
          </p:cNvPr>
          <p:cNvSpPr>
            <a:spLocks noGrp="1"/>
          </p:cNvSpPr>
          <p:nvPr>
            <p:ph type="title"/>
          </p:nvPr>
        </p:nvSpPr>
        <p:spPr>
          <a:xfrm>
            <a:off x="581192" y="702157"/>
            <a:ext cx="11029616" cy="543548"/>
          </a:xfrm>
        </p:spPr>
        <p:txBody>
          <a:bodyPr/>
          <a:lstStyle/>
          <a:p>
            <a:endParaRPr lang="en-ID" dirty="0"/>
          </a:p>
        </p:txBody>
      </p:sp>
      <p:sp>
        <p:nvSpPr>
          <p:cNvPr id="3" name="Content Placeholder 2">
            <a:extLst>
              <a:ext uri="{FF2B5EF4-FFF2-40B4-BE49-F238E27FC236}">
                <a16:creationId xmlns:a16="http://schemas.microsoft.com/office/drawing/2014/main" id="{9C371A05-7A26-40D5-9245-6226FB19D028}"/>
              </a:ext>
            </a:extLst>
          </p:cNvPr>
          <p:cNvSpPr>
            <a:spLocks noGrp="1"/>
          </p:cNvSpPr>
          <p:nvPr>
            <p:ph idx="1"/>
          </p:nvPr>
        </p:nvSpPr>
        <p:spPr>
          <a:xfrm>
            <a:off x="581192" y="1656522"/>
            <a:ext cx="11029615" cy="4770781"/>
          </a:xfrm>
        </p:spPr>
        <p:txBody>
          <a:bodyPr>
            <a:normAutofit/>
          </a:bodyPr>
          <a:lstStyle/>
          <a:p>
            <a:pPr marL="0" indent="0">
              <a:buNone/>
            </a:pPr>
            <a:r>
              <a:rPr lang="en-US" sz="2200" dirty="0"/>
              <a:t>Sarana </a:t>
            </a:r>
            <a:r>
              <a:rPr lang="en-US" sz="2200" dirty="0" err="1"/>
              <a:t>komunikasi</a:t>
            </a:r>
            <a:endParaRPr lang="en-US" sz="2200" dirty="0"/>
          </a:p>
          <a:p>
            <a:r>
              <a:rPr lang="en-US" dirty="0"/>
              <a:t>Media social: </a:t>
            </a:r>
            <a:r>
              <a:rPr lang="en-ID" sz="1800" dirty="0">
                <a:effectLst/>
                <a:latin typeface="Times New Roman" panose="02020603050405020304" pitchFamily="18" charset="0"/>
                <a:ea typeface="Calibri" panose="020F0502020204030204" pitchFamily="34" charset="0"/>
              </a:rPr>
              <a:t>Facebook, Instagram, </a:t>
            </a:r>
            <a:r>
              <a:rPr lang="en-ID" sz="1800" dirty="0" err="1">
                <a:effectLst/>
                <a:latin typeface="Times New Roman" panose="02020603050405020304" pitchFamily="18" charset="0"/>
                <a:ea typeface="Calibri" panose="020F0502020204030204" pitchFamily="34" charset="0"/>
              </a:rPr>
              <a:t>Whatsapp</a:t>
            </a:r>
            <a:r>
              <a:rPr lang="en-ID" sz="1800" dirty="0">
                <a:latin typeface="Times New Roman" panose="02020603050405020304" pitchFamily="18" charset="0"/>
                <a:ea typeface="Calibri" panose="020F0502020204030204" pitchFamily="34" charset="0"/>
              </a:rPr>
              <a:t>, Twitter</a:t>
            </a:r>
          </a:p>
          <a:p>
            <a:r>
              <a:rPr lang="en-ID" sz="1800" dirty="0">
                <a:latin typeface="Times New Roman" panose="02020603050405020304" pitchFamily="18" charset="0"/>
              </a:rPr>
              <a:t>Yang </a:t>
            </a:r>
            <a:r>
              <a:rPr lang="en-ID" sz="1800" dirty="0" err="1">
                <a:latin typeface="Times New Roman" panose="02020603050405020304" pitchFamily="18" charset="0"/>
              </a:rPr>
              <a:t>banyak</a:t>
            </a:r>
            <a:r>
              <a:rPr lang="en-ID" sz="1800" dirty="0">
                <a:latin typeface="Times New Roman" panose="02020603050405020304" pitchFamily="18" charset="0"/>
              </a:rPr>
              <a:t> </a:t>
            </a:r>
            <a:r>
              <a:rPr lang="en-ID" sz="1800" dirty="0" err="1">
                <a:latin typeface="Times New Roman" panose="02020603050405020304" pitchFamily="18" charset="0"/>
              </a:rPr>
              <a:t>digunakan</a:t>
            </a:r>
            <a:r>
              <a:rPr lang="en-ID" sz="1800" dirty="0">
                <a:latin typeface="Times New Roman" panose="02020603050405020304" pitchFamily="18" charset="0"/>
              </a:rPr>
              <a:t>: Instagram dan </a:t>
            </a:r>
            <a:r>
              <a:rPr lang="en-ID" sz="1800" dirty="0" err="1">
                <a:latin typeface="Times New Roman" panose="02020603050405020304" pitchFamily="18" charset="0"/>
              </a:rPr>
              <a:t>whatsapp</a:t>
            </a:r>
            <a:r>
              <a:rPr lang="en-ID" sz="1800" dirty="0">
                <a:latin typeface="Times New Roman" panose="02020603050405020304" pitchFamily="18" charset="0"/>
              </a:rPr>
              <a:t> </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untuk</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layanan</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informasi</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peminjaman</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buku</a:t>
            </a:r>
            <a:r>
              <a:rPr lang="en-ID" sz="1800" dirty="0">
                <a:latin typeface="Times New Roman" panose="02020603050405020304" pitchFamily="18" charset="0"/>
                <a:sym typeface="Wingdings" panose="05000000000000000000" pitchFamily="2" charset="2"/>
              </a:rPr>
              <a:t> dan </a:t>
            </a:r>
            <a:r>
              <a:rPr lang="en-ID" sz="1800" dirty="0" err="1">
                <a:latin typeface="Times New Roman" panose="02020603050405020304" pitchFamily="18" charset="0"/>
                <a:sym typeface="Wingdings" panose="05000000000000000000" pitchFamily="2" charset="2"/>
              </a:rPr>
              <a:t>bebas</a:t>
            </a:r>
            <a:r>
              <a:rPr lang="en-ID" sz="1800" dirty="0">
                <a:latin typeface="Times New Roman" panose="02020603050405020304" pitchFamily="18" charset="0"/>
                <a:sym typeface="Wingdings" panose="05000000000000000000" pitchFamily="2" charset="2"/>
              </a:rPr>
              <a:t> Pustaka</a:t>
            </a:r>
          </a:p>
          <a:p>
            <a:r>
              <a:rPr lang="en-ID" sz="1800" dirty="0" err="1">
                <a:latin typeface="Times New Roman" panose="02020603050405020304" pitchFamily="18" charset="0"/>
                <a:sym typeface="Wingdings" panose="05000000000000000000" pitchFamily="2" charset="2"/>
              </a:rPr>
              <a:t>Penggunaan</a:t>
            </a:r>
            <a:r>
              <a:rPr lang="en-ID" sz="1800" dirty="0">
                <a:latin typeface="Times New Roman" panose="02020603050405020304" pitchFamily="18" charset="0"/>
                <a:sym typeface="Wingdings" panose="05000000000000000000" pitchFamily="2" charset="2"/>
              </a:rPr>
              <a:t> OPAC </a:t>
            </a:r>
            <a:r>
              <a:rPr lang="en-ID" sz="1800" dirty="0" err="1">
                <a:latin typeface="Times New Roman" panose="02020603050405020304" pitchFamily="18" charset="0"/>
                <a:sym typeface="Wingdings" panose="05000000000000000000" pitchFamily="2" charset="2"/>
              </a:rPr>
              <a:t>menjadi</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lebih</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intensif</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untuk</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mencari</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judul</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buku</a:t>
            </a:r>
            <a:r>
              <a:rPr lang="en-ID" sz="1800" dirty="0">
                <a:latin typeface="Times New Roman" panose="02020603050405020304" pitchFamily="18" charset="0"/>
                <a:sym typeface="Wingdings" panose="05000000000000000000" pitchFamily="2" charset="2"/>
              </a:rPr>
              <a:t> yang </a:t>
            </a:r>
            <a:r>
              <a:rPr lang="en-ID" sz="1800" dirty="0" err="1">
                <a:latin typeface="Times New Roman" panose="02020603050405020304" pitchFamily="18" charset="0"/>
                <a:sym typeface="Wingdings" panose="05000000000000000000" pitchFamily="2" charset="2"/>
              </a:rPr>
              <a:t>diperlukan</a:t>
            </a:r>
            <a:endParaRPr lang="en-ID" sz="1800" dirty="0">
              <a:latin typeface="Times New Roman" panose="02020603050405020304" pitchFamily="18" charset="0"/>
              <a:sym typeface="Wingdings" panose="05000000000000000000" pitchFamily="2" charset="2"/>
            </a:endParaRPr>
          </a:p>
          <a:p>
            <a:pPr marL="0" indent="0">
              <a:buNone/>
            </a:pPr>
            <a:r>
              <a:rPr lang="en-ID" sz="1800" dirty="0" err="1">
                <a:latin typeface="Times New Roman" panose="02020603050405020304" pitchFamily="18" charset="0"/>
                <a:sym typeface="Wingdings" panose="05000000000000000000" pitchFamily="2" charset="2"/>
              </a:rPr>
              <a:t>Tanggapan</a:t>
            </a:r>
            <a:r>
              <a:rPr lang="en-ID" sz="1800" dirty="0">
                <a:latin typeface="Times New Roman" panose="02020603050405020304" pitchFamily="18" charset="0"/>
                <a:sym typeface="Wingdings" panose="05000000000000000000" pitchFamily="2" charset="2"/>
              </a:rPr>
              <a:t> </a:t>
            </a:r>
            <a:r>
              <a:rPr lang="en-ID" sz="1800" dirty="0" err="1">
                <a:latin typeface="Times New Roman" panose="02020603050405020304" pitchFamily="18" charset="0"/>
                <a:sym typeface="Wingdings" panose="05000000000000000000" pitchFamily="2" charset="2"/>
              </a:rPr>
              <a:t>pemustaka</a:t>
            </a:r>
            <a:r>
              <a:rPr lang="en-ID" sz="1800" dirty="0">
                <a:latin typeface="Times New Roman" panose="02020603050405020304" pitchFamily="18" charset="0"/>
                <a:sym typeface="Wingdings" panose="05000000000000000000" pitchFamily="2" charset="2"/>
              </a:rPr>
              <a:t>:</a:t>
            </a:r>
          </a:p>
          <a:p>
            <a:r>
              <a:rPr lang="en-ID" dirty="0" err="1"/>
              <a:t>Mudah</a:t>
            </a:r>
            <a:r>
              <a:rPr lang="en-ID" dirty="0"/>
              <a:t> </a:t>
            </a:r>
            <a:r>
              <a:rPr lang="en-ID" dirty="0" err="1"/>
              <a:t>digunakan</a:t>
            </a:r>
            <a:r>
              <a:rPr lang="en-ID" dirty="0"/>
              <a:t> </a:t>
            </a:r>
            <a:r>
              <a:rPr lang="en-ID" dirty="0">
                <a:sym typeface="Wingdings" panose="05000000000000000000" pitchFamily="2" charset="2"/>
              </a:rPr>
              <a:t> </a:t>
            </a:r>
            <a:r>
              <a:rPr lang="en-ID" dirty="0" err="1">
                <a:sym typeface="Wingdings" panose="05000000000000000000" pitchFamily="2" charset="2"/>
              </a:rPr>
              <a:t>semua</a:t>
            </a:r>
            <a:r>
              <a:rPr lang="en-ID" dirty="0">
                <a:sym typeface="Wingdings" panose="05000000000000000000" pitchFamily="2" charset="2"/>
              </a:rPr>
              <a:t> familiar </a:t>
            </a:r>
            <a:r>
              <a:rPr lang="en-ID" dirty="0" err="1">
                <a:sym typeface="Wingdings" panose="05000000000000000000" pitchFamily="2" charset="2"/>
              </a:rPr>
              <a:t>dengan</a:t>
            </a:r>
            <a:r>
              <a:rPr lang="en-ID" dirty="0">
                <a:sym typeface="Wingdings" panose="05000000000000000000" pitchFamily="2" charset="2"/>
              </a:rPr>
              <a:t> </a:t>
            </a:r>
            <a:r>
              <a:rPr lang="en-ID" dirty="0" err="1">
                <a:sym typeface="Wingdings" panose="05000000000000000000" pitchFamily="2" charset="2"/>
              </a:rPr>
              <a:t>Whatsapp</a:t>
            </a:r>
            <a:r>
              <a:rPr lang="en-ID" dirty="0">
                <a:sym typeface="Wingdings" panose="05000000000000000000" pitchFamily="2" charset="2"/>
              </a:rPr>
              <a:t> dan Instagram</a:t>
            </a:r>
          </a:p>
          <a:p>
            <a:r>
              <a:rPr lang="en-US" sz="1800" dirty="0" err="1">
                <a:effectLst/>
                <a:latin typeface="Times New Roman" panose="02020603050405020304" pitchFamily="18" charset="0"/>
                <a:ea typeface="Calibri" panose="020F0502020204030204" pitchFamily="34" charset="0"/>
              </a:rPr>
              <a:t>konten</a:t>
            </a:r>
            <a:r>
              <a:rPr lang="en-US" sz="1800" dirty="0">
                <a:effectLst/>
                <a:latin typeface="Times New Roman" panose="02020603050405020304" pitchFamily="18" charset="0"/>
                <a:ea typeface="Calibri" panose="020F0502020204030204" pitchFamily="34" charset="0"/>
              </a:rPr>
              <a:t> Instagram </a:t>
            </a:r>
            <a:r>
              <a:rPr lang="en-US" sz="1800" dirty="0" err="1">
                <a:effectLst/>
                <a:latin typeface="Times New Roman" panose="02020603050405020304" pitchFamily="18" charset="0"/>
                <a:ea typeface="Calibri" panose="020F0502020204030204" pitchFamily="34" charset="0"/>
              </a:rPr>
              <a:t>memberikan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infromasi</a:t>
            </a:r>
            <a:r>
              <a:rPr lang="en-US" sz="1800" dirty="0">
                <a:effectLst/>
                <a:latin typeface="Times New Roman" panose="02020603050405020304" pitchFamily="18" charset="0"/>
                <a:ea typeface="Calibri" panose="020F0502020204030204" pitchFamily="34" charset="0"/>
              </a:rPr>
              <a:t> yang </a:t>
            </a:r>
            <a:r>
              <a:rPr lang="en-US" sz="1800" dirty="0" err="1">
                <a:effectLst/>
                <a:latin typeface="Times New Roman" panose="02020603050405020304" pitchFamily="18" charset="0"/>
                <a:ea typeface="Calibri" panose="020F0502020204030204" pitchFamily="34" charset="0"/>
              </a:rPr>
              <a:t>cukup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informatif</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lengkap</a:t>
            </a:r>
            <a:r>
              <a:rPr lang="en-US" sz="1800" dirty="0">
                <a:effectLst/>
                <a:latin typeface="Times New Roman" panose="02020603050405020304" pitchFamily="18" charset="0"/>
                <a:ea typeface="Calibri" panose="020F0502020204030204" pitchFamily="34" charset="0"/>
              </a:rPr>
              <a:t> dan up-to-date dan </a:t>
            </a:r>
            <a:r>
              <a:rPr lang="en-US" sz="1800" dirty="0" err="1">
                <a:effectLst/>
                <a:latin typeface="Times New Roman" panose="02020603050405020304" pitchFamily="18" charset="0"/>
                <a:ea typeface="Calibri" panose="020F0502020204030204" pitchFamily="34" charset="0"/>
              </a:rPr>
              <a:t>disajikan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dengan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menggunakan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animasi</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grafis</a:t>
            </a:r>
            <a:r>
              <a:rPr lang="en-US" sz="1800" dirty="0">
                <a:effectLst/>
                <a:latin typeface="Times New Roman" panose="02020603050405020304" pitchFamily="18" charset="0"/>
                <a:ea typeface="Calibri" panose="020F0502020204030204" pitchFamily="34" charset="0"/>
              </a:rPr>
              <a:t> yang </a:t>
            </a:r>
            <a:r>
              <a:rPr lang="en-US" sz="1800" dirty="0" err="1">
                <a:effectLst/>
                <a:latin typeface="Times New Roman" panose="02020603050405020304" pitchFamily="18" charset="0"/>
                <a:ea typeface="Calibri" panose="020F0502020204030204" pitchFamily="34" charset="0"/>
              </a:rPr>
              <a:t>menarik</a:t>
            </a:r>
            <a:endParaRPr lang="en-US" sz="1800" dirty="0">
              <a:effectLst/>
              <a:latin typeface="Times New Roman" panose="02020603050405020304" pitchFamily="18" charset="0"/>
              <a:ea typeface="Calibri" panose="020F0502020204030204" pitchFamily="34" charset="0"/>
            </a:endParaRPr>
          </a:p>
          <a:p>
            <a:r>
              <a:rPr lang="en-US" sz="1800" dirty="0">
                <a:latin typeface="Times New Roman" panose="02020603050405020304" pitchFamily="18" charset="0"/>
                <a:sym typeface="Wingdings" panose="05000000000000000000" pitchFamily="2" charset="2"/>
              </a:rPr>
              <a:t>Saran: </a:t>
            </a:r>
            <a:r>
              <a:rPr lang="en-US" sz="1800" dirty="0" err="1">
                <a:latin typeface="Times New Roman" panose="02020603050405020304" pitchFamily="18" charset="0"/>
                <a:sym typeface="Wingdings" panose="05000000000000000000" pitchFamily="2" charset="2"/>
              </a:rPr>
              <a:t>kemudahan</a:t>
            </a:r>
            <a:r>
              <a:rPr lang="en-US" sz="1800" dirty="0">
                <a:latin typeface="Times New Roman" panose="02020603050405020304" pitchFamily="18" charset="0"/>
                <a:sym typeface="Wingdings" panose="05000000000000000000" pitchFamily="2" charset="2"/>
              </a:rPr>
              <a:t> </a:t>
            </a:r>
            <a:r>
              <a:rPr lang="en-US" sz="1800" dirty="0" err="1">
                <a:latin typeface="Times New Roman" panose="02020603050405020304" pitchFamily="18" charset="0"/>
                <a:sym typeface="Wingdings" panose="05000000000000000000" pitchFamily="2" charset="2"/>
              </a:rPr>
              <a:t>komunikasi</a:t>
            </a:r>
            <a:r>
              <a:rPr lang="en-US" sz="1800" dirty="0">
                <a:latin typeface="Times New Roman" panose="02020603050405020304" pitchFamily="18" charset="0"/>
                <a:sym typeface="Wingdings" panose="05000000000000000000" pitchFamily="2" charset="2"/>
              </a:rPr>
              <a:t> </a:t>
            </a:r>
            <a:r>
              <a:rPr lang="en-US" sz="1800" dirty="0" err="1">
                <a:latin typeface="Times New Roman" panose="02020603050405020304" pitchFamily="18" charset="0"/>
                <a:sym typeface="Wingdings" panose="05000000000000000000" pitchFamily="2" charset="2"/>
              </a:rPr>
              <a:t>dengan</a:t>
            </a:r>
            <a:r>
              <a:rPr lang="en-US" sz="1800" dirty="0">
                <a:latin typeface="Times New Roman" panose="02020603050405020304" pitchFamily="18" charset="0"/>
                <a:sym typeface="Wingdings" panose="05000000000000000000" pitchFamily="2" charset="2"/>
              </a:rPr>
              <a:t> </a:t>
            </a:r>
            <a:r>
              <a:rPr lang="en-US" sz="1800" dirty="0" err="1">
                <a:latin typeface="Times New Roman" panose="02020603050405020304" pitchFamily="18" charset="0"/>
                <a:sym typeface="Wingdings" panose="05000000000000000000" pitchFamily="2" charset="2"/>
              </a:rPr>
              <a:t>pustakawan</a:t>
            </a:r>
            <a:r>
              <a:rPr lang="en-US" sz="1800" dirty="0">
                <a:latin typeface="Times New Roman" panose="02020603050405020304" pitchFamily="18" charset="0"/>
                <a:sym typeface="Wingdings" panose="05000000000000000000" pitchFamily="2" charset="2"/>
              </a:rPr>
              <a:t> </a:t>
            </a:r>
            <a:r>
              <a:rPr lang="en-US" sz="1800" dirty="0" err="1">
                <a:latin typeface="Times New Roman" panose="02020603050405020304" pitchFamily="18" charset="0"/>
                <a:sym typeface="Wingdings" panose="05000000000000000000" pitchFamily="2" charset="2"/>
              </a:rPr>
              <a:t>ditingkatkan</a:t>
            </a:r>
            <a:endParaRPr lang="en-ID" dirty="0">
              <a:sym typeface="Wingdings" panose="05000000000000000000" pitchFamily="2" charset="2"/>
            </a:endParaRPr>
          </a:p>
          <a:p>
            <a:endParaRPr lang="en-ID" dirty="0"/>
          </a:p>
        </p:txBody>
      </p:sp>
    </p:spTree>
    <p:extLst>
      <p:ext uri="{BB962C8B-B14F-4D97-AF65-F5344CB8AC3E}">
        <p14:creationId xmlns:p14="http://schemas.microsoft.com/office/powerpoint/2010/main" val="99193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740E2-8CE9-4610-AD80-392A9C49864D}"/>
              </a:ext>
            </a:extLst>
          </p:cNvPr>
          <p:cNvSpPr>
            <a:spLocks noGrp="1"/>
          </p:cNvSpPr>
          <p:nvPr>
            <p:ph type="title"/>
          </p:nvPr>
        </p:nvSpPr>
        <p:spPr/>
        <p:txBody>
          <a:bodyPr/>
          <a:lstStyle/>
          <a:p>
            <a:r>
              <a:rPr lang="en-US" dirty="0" err="1"/>
              <a:t>Analisis</a:t>
            </a:r>
            <a:br>
              <a:rPr lang="en-US" dirty="0"/>
            </a:br>
            <a:r>
              <a:rPr lang="en-US" dirty="0" err="1"/>
              <a:t>pustakawan</a:t>
            </a:r>
            <a:r>
              <a:rPr lang="en-US" dirty="0"/>
              <a:t>: tangible</a:t>
            </a:r>
            <a:endParaRPr lang="en-ID" dirty="0"/>
          </a:p>
        </p:txBody>
      </p:sp>
      <p:sp>
        <p:nvSpPr>
          <p:cNvPr id="3" name="Content Placeholder 2">
            <a:extLst>
              <a:ext uri="{FF2B5EF4-FFF2-40B4-BE49-F238E27FC236}">
                <a16:creationId xmlns:a16="http://schemas.microsoft.com/office/drawing/2014/main" id="{A8EB95A7-469D-4940-AA62-BE58D3F22DD7}"/>
              </a:ext>
            </a:extLst>
          </p:cNvPr>
          <p:cNvSpPr>
            <a:spLocks noGrp="1"/>
          </p:cNvSpPr>
          <p:nvPr>
            <p:ph idx="1"/>
          </p:nvPr>
        </p:nvSpPr>
        <p:spPr/>
        <p:txBody>
          <a:bodyPr>
            <a:normAutofit/>
          </a:bodyPr>
          <a:lstStyle/>
          <a:p>
            <a:r>
              <a:rPr lang="en-ID" sz="2000" dirty="0" err="1">
                <a:effectLst/>
                <a:latin typeface="Times New Roman" panose="02020603050405020304" pitchFamily="18" charset="0"/>
                <a:ea typeface="Calibri" panose="020F0502020204030204" pitchFamily="34" charset="0"/>
              </a:rPr>
              <a:t>Pustakawan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sudah</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berpenampilan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sesuai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dengan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standar</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protokol</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kesehatan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yaitu</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menggunakan</a:t>
            </a:r>
            <a:r>
              <a:rPr lang="en-ID" sz="2000" dirty="0">
                <a:effectLst/>
                <a:latin typeface="Times New Roman" panose="02020603050405020304" pitchFamily="18" charset="0"/>
                <a:ea typeface="Calibri" panose="020F0502020204030204" pitchFamily="34" charset="0"/>
              </a:rPr>
              <a:t> masker, </a:t>
            </a:r>
            <a:r>
              <a:rPr lang="en-ID" sz="2000" dirty="0" err="1">
                <a:effectLst/>
                <a:latin typeface="Times New Roman" panose="02020603050405020304" pitchFamily="18" charset="0"/>
                <a:ea typeface="Calibri" panose="020F0502020204030204" pitchFamily="34" charset="0"/>
              </a:rPr>
              <a:t>menggunakan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kaus</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tangan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plastik</a:t>
            </a:r>
            <a:r>
              <a:rPr lang="en-ID" sz="2000" dirty="0">
                <a:effectLst/>
                <a:latin typeface="Times New Roman" panose="02020603050405020304" pitchFamily="18" charset="0"/>
                <a:ea typeface="Calibri" panose="020F0502020204030204" pitchFamily="34" charset="0"/>
              </a:rPr>
              <a:t> dan face shield</a:t>
            </a:r>
          </a:p>
          <a:p>
            <a:r>
              <a:rPr lang="en-ID" sz="2000" dirty="0" err="1">
                <a:effectLst/>
                <a:latin typeface="Times New Roman" panose="02020603050405020304" pitchFamily="18" charset="0"/>
                <a:ea typeface="Calibri" panose="020F0502020204030204" pitchFamily="34" charset="0"/>
              </a:rPr>
              <a:t>Pemustaka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merasan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aman</a:t>
            </a:r>
            <a:r>
              <a:rPr lang="en-ID" sz="2000" dirty="0">
                <a:effectLst/>
                <a:latin typeface="Times New Roman" panose="02020603050405020304" pitchFamily="18" charset="0"/>
                <a:ea typeface="Calibri" panose="020F0502020204030204" pitchFamily="34" charset="0"/>
              </a:rPr>
              <a:t> dan </a:t>
            </a:r>
            <a:r>
              <a:rPr lang="en-ID" sz="2000" dirty="0" err="1">
                <a:effectLst/>
                <a:latin typeface="Times New Roman" panose="02020603050405020304" pitchFamily="18" charset="0"/>
                <a:ea typeface="Calibri" panose="020F0502020204030204" pitchFamily="34" charset="0"/>
              </a:rPr>
              <a:t>nyaman</a:t>
            </a:r>
            <a:endParaRPr lang="en-ID" sz="2000" dirty="0">
              <a:effectLst/>
              <a:latin typeface="Times New Roman" panose="02020603050405020304" pitchFamily="18" charset="0"/>
              <a:ea typeface="Calibri" panose="020F0502020204030204" pitchFamily="34" charset="0"/>
            </a:endParaRPr>
          </a:p>
          <a:p>
            <a:r>
              <a:rPr lang="en-ID" sz="2000" dirty="0" err="1">
                <a:effectLst/>
                <a:latin typeface="Times New Roman" panose="02020603050405020304" pitchFamily="18" charset="0"/>
                <a:ea typeface="Calibri" panose="020F0502020204030204" pitchFamily="34" charset="0"/>
              </a:rPr>
              <a:t>Yg</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perlu</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ditingkatkan</a:t>
            </a:r>
            <a:r>
              <a:rPr lang="en-ID" sz="2000" dirty="0">
                <a:effectLst/>
                <a:latin typeface="Times New Roman" panose="02020603050405020304" pitchFamily="18" charset="0"/>
                <a:ea typeface="Calibri" panose="020F0502020204030204" pitchFamily="34" charset="0"/>
              </a:rPr>
              <a:t>; </a:t>
            </a:r>
          </a:p>
          <a:p>
            <a:pPr lvl="1"/>
            <a:r>
              <a:rPr lang="en-ID" sz="2000" dirty="0" err="1">
                <a:latin typeface="Times New Roman" panose="02020603050405020304" pitchFamily="18" charset="0"/>
                <a:ea typeface="Calibri" panose="020F0502020204030204" pitchFamily="34" charset="0"/>
              </a:rPr>
              <a:t>Lebih</a:t>
            </a:r>
            <a:r>
              <a:rPr lang="en-ID" sz="2000" dirty="0">
                <a:latin typeface="Times New Roman" panose="02020603050405020304" pitchFamily="18" charset="0"/>
                <a:ea typeface="Calibri" panose="020F0502020204030204" pitchFamily="34" charset="0"/>
              </a:rPr>
              <a:t> </a:t>
            </a:r>
            <a:r>
              <a:rPr lang="en-ID" sz="2000" dirty="0" err="1">
                <a:latin typeface="Times New Roman" panose="02020603050405020304" pitchFamily="18" charset="0"/>
                <a:ea typeface="Calibri" panose="020F0502020204030204" pitchFamily="34" charset="0"/>
              </a:rPr>
              <a:t>disiplin</a:t>
            </a:r>
            <a:r>
              <a:rPr lang="en-ID" sz="2000" dirty="0">
                <a:latin typeface="Times New Roman" panose="02020603050405020304" pitchFamily="18" charset="0"/>
                <a:ea typeface="Calibri" panose="020F0502020204030204" pitchFamily="34" charset="0"/>
              </a:rPr>
              <a:t> </a:t>
            </a:r>
            <a:r>
              <a:rPr lang="en-ID" sz="2000" dirty="0" err="1">
                <a:latin typeface="Times New Roman" panose="02020603050405020304" pitchFamily="18" charset="0"/>
                <a:ea typeface="Calibri" panose="020F0502020204030204" pitchFamily="34" charset="0"/>
              </a:rPr>
              <a:t>lagi</a:t>
            </a:r>
            <a:r>
              <a:rPr lang="en-ID" sz="2000" dirty="0">
                <a:latin typeface="Times New Roman" panose="02020603050405020304" pitchFamily="18" charset="0"/>
                <a:ea typeface="Calibri" panose="020F0502020204030204" pitchFamily="34" charset="0"/>
              </a:rPr>
              <a:t> </a:t>
            </a:r>
            <a:r>
              <a:rPr lang="en-ID" sz="2000" dirty="0" err="1">
                <a:latin typeface="Times New Roman" panose="02020603050405020304" pitchFamily="18" charset="0"/>
                <a:ea typeface="Calibri" panose="020F0502020204030204" pitchFamily="34" charset="0"/>
              </a:rPr>
              <a:t>dalam</a:t>
            </a:r>
            <a:r>
              <a:rPr lang="en-ID" sz="2000" dirty="0">
                <a:latin typeface="Times New Roman" panose="02020603050405020304" pitchFamily="18" charset="0"/>
                <a:ea typeface="Calibri" panose="020F0502020204030204" pitchFamily="34" charset="0"/>
              </a:rPr>
              <a:t> </a:t>
            </a:r>
            <a:r>
              <a:rPr lang="en-ID" sz="2000" dirty="0" err="1">
                <a:latin typeface="Times New Roman" panose="02020603050405020304" pitchFamily="18" charset="0"/>
                <a:ea typeface="Calibri" panose="020F0502020204030204" pitchFamily="34" charset="0"/>
              </a:rPr>
              <a:t>penggunaan</a:t>
            </a:r>
            <a:r>
              <a:rPr lang="en-ID" sz="2000" dirty="0">
                <a:latin typeface="Times New Roman" panose="02020603050405020304" pitchFamily="18" charset="0"/>
                <a:ea typeface="Calibri" panose="020F0502020204030204" pitchFamily="34" charset="0"/>
              </a:rPr>
              <a:t> masker</a:t>
            </a:r>
          </a:p>
          <a:p>
            <a:pPr lvl="1"/>
            <a:r>
              <a:rPr lang="en-ID" sz="2000" dirty="0" err="1">
                <a:effectLst/>
                <a:latin typeface="Times New Roman" panose="02020603050405020304" pitchFamily="18" charset="0"/>
                <a:ea typeface="Calibri" panose="020F0502020204030204" pitchFamily="34" charset="0"/>
              </a:rPr>
              <a:t>mencuci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tangan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atau</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menggunakan</a:t>
            </a:r>
            <a:r>
              <a:rPr lang="en-ID" sz="2000" dirty="0">
                <a:effectLst/>
                <a:latin typeface="Times New Roman" panose="02020603050405020304" pitchFamily="18" charset="0"/>
                <a:ea typeface="Calibri" panose="020F0502020204030204" pitchFamily="34" charset="0"/>
              </a:rPr>
              <a:t> hand sanitizer </a:t>
            </a:r>
            <a:r>
              <a:rPr lang="en-ID" sz="2000" dirty="0" err="1">
                <a:effectLst/>
                <a:latin typeface="Times New Roman" panose="02020603050405020304" pitchFamily="18" charset="0"/>
                <a:ea typeface="Calibri" panose="020F0502020204030204" pitchFamily="34" charset="0"/>
              </a:rPr>
              <a:t>setelah</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bersinggungan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dengan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buku</a:t>
            </a:r>
            <a:r>
              <a:rPr lang="en-ID" sz="2000" dirty="0">
                <a:effectLst/>
                <a:latin typeface="Times New Roman" panose="02020603050405020304" pitchFamily="18" charset="0"/>
                <a:ea typeface="Calibri" panose="020F0502020204030204" pitchFamily="34" charset="0"/>
              </a:rPr>
              <a:t> yang </a:t>
            </a:r>
            <a:r>
              <a:rPr lang="en-ID" sz="2000" dirty="0" err="1">
                <a:effectLst/>
                <a:latin typeface="Times New Roman" panose="02020603050405020304" pitchFamily="18" charset="0"/>
                <a:ea typeface="Calibri" panose="020F0502020204030204" pitchFamily="34" charset="0"/>
              </a:rPr>
              <a:t>dikembalikan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mahasiswa</a:t>
            </a:r>
            <a:endParaRPr lang="en-ID" sz="2000" dirty="0"/>
          </a:p>
        </p:txBody>
      </p:sp>
    </p:spTree>
    <p:extLst>
      <p:ext uri="{BB962C8B-B14F-4D97-AF65-F5344CB8AC3E}">
        <p14:creationId xmlns:p14="http://schemas.microsoft.com/office/powerpoint/2010/main" val="7121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7176-31A1-4856-8B04-E90B03D9463B}"/>
              </a:ext>
            </a:extLst>
          </p:cNvPr>
          <p:cNvSpPr>
            <a:spLocks noGrp="1"/>
          </p:cNvSpPr>
          <p:nvPr>
            <p:ph type="title"/>
          </p:nvPr>
        </p:nvSpPr>
        <p:spPr>
          <a:xfrm>
            <a:off x="581192" y="702156"/>
            <a:ext cx="11029616" cy="795340"/>
          </a:xfrm>
        </p:spPr>
        <p:txBody>
          <a:bodyPr/>
          <a:lstStyle/>
          <a:p>
            <a:endParaRPr lang="en-ID" dirty="0"/>
          </a:p>
        </p:txBody>
      </p:sp>
      <p:sp>
        <p:nvSpPr>
          <p:cNvPr id="3" name="Content Placeholder 2">
            <a:extLst>
              <a:ext uri="{FF2B5EF4-FFF2-40B4-BE49-F238E27FC236}">
                <a16:creationId xmlns:a16="http://schemas.microsoft.com/office/drawing/2014/main" id="{52FE749A-6FF9-4AFD-AF2A-DE5DB6F02509}"/>
              </a:ext>
            </a:extLst>
          </p:cNvPr>
          <p:cNvSpPr>
            <a:spLocks noGrp="1"/>
          </p:cNvSpPr>
          <p:nvPr>
            <p:ph idx="1"/>
          </p:nvPr>
        </p:nvSpPr>
        <p:spPr>
          <a:xfrm>
            <a:off x="581192" y="2001078"/>
            <a:ext cx="11029615" cy="3974272"/>
          </a:xfrm>
        </p:spPr>
        <p:txBody>
          <a:bodyPr>
            <a:normAutofit fontScale="92500"/>
          </a:bodyPr>
          <a:lstStyle/>
          <a:p>
            <a:pPr marL="0" indent="0">
              <a:buNone/>
            </a:pPr>
            <a:r>
              <a:rPr lang="en-ID" sz="2800" dirty="0" err="1">
                <a:effectLst/>
                <a:latin typeface="Times New Roman" panose="02020603050405020304" pitchFamily="18" charset="0"/>
                <a:ea typeface="Calibri" panose="020F0502020204030204" pitchFamily="34" charset="0"/>
              </a:rPr>
              <a:t>Perkembanga</a:t>
            </a:r>
            <a:r>
              <a:rPr lang="en-ID" sz="2800" dirty="0" err="1">
                <a:latin typeface="Times New Roman" panose="02020603050405020304" pitchFamily="18" charset="0"/>
                <a:ea typeface="Calibri" panose="020F0502020204030204" pitchFamily="34" charset="0"/>
              </a:rPr>
              <a:t>n</a:t>
            </a:r>
            <a:r>
              <a:rPr lang="en-ID" sz="2800" dirty="0">
                <a:latin typeface="Times New Roman" panose="02020603050405020304" pitchFamily="18" charset="0"/>
                <a:ea typeface="Calibri" panose="020F0502020204030204" pitchFamily="34" charset="0"/>
              </a:rPr>
              <a:t> </a:t>
            </a:r>
            <a:r>
              <a:rPr lang="en-ID" sz="2800" dirty="0">
                <a:effectLst/>
                <a:latin typeface="Times New Roman" panose="02020603050405020304" pitchFamily="18" charset="0"/>
                <a:ea typeface="Calibri" panose="020F0502020204030204" pitchFamily="34" charset="0"/>
              </a:rPr>
              <a:t>Abad 21</a:t>
            </a:r>
          </a:p>
          <a:p>
            <a:r>
              <a:rPr lang="en-ID" sz="2000" dirty="0" err="1">
                <a:effectLst/>
                <a:latin typeface="Times New Roman" panose="02020603050405020304" pitchFamily="18" charset="0"/>
                <a:ea typeface="Calibri" panose="020F0502020204030204" pitchFamily="34" charset="0"/>
              </a:rPr>
              <a:t>masyarakat</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tidak</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lagi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bergantung</a:t>
            </a:r>
            <a:r>
              <a:rPr lang="en-ID" sz="2000" dirty="0">
                <a:effectLst/>
                <a:latin typeface="Times New Roman" panose="02020603050405020304" pitchFamily="18" charset="0"/>
                <a:ea typeface="Calibri" panose="020F0502020204030204" pitchFamily="34" charset="0"/>
              </a:rPr>
              <a:t> pada </a:t>
            </a:r>
            <a:r>
              <a:rPr lang="en-ID" sz="2000" dirty="0" err="1">
                <a:effectLst/>
                <a:latin typeface="Times New Roman" panose="02020603050405020304" pitchFamily="18" charset="0"/>
                <a:ea typeface="Calibri" panose="020F0502020204030204" pitchFamily="34" charset="0"/>
              </a:rPr>
              <a:t>satu</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tempat</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sebagai</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tempat</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untuk</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belajar</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atau</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pembelajaran</a:t>
            </a:r>
            <a:endParaRPr lang="en-ID" sz="2000" dirty="0">
              <a:effectLst/>
              <a:latin typeface="Times New Roman" panose="02020603050405020304" pitchFamily="18" charset="0"/>
              <a:ea typeface="Calibri" panose="020F0502020204030204" pitchFamily="34" charset="0"/>
            </a:endParaRPr>
          </a:p>
          <a:p>
            <a:r>
              <a:rPr lang="en-ID" sz="2000" dirty="0">
                <a:latin typeface="Times New Roman" panose="02020603050405020304" pitchFamily="18" charset="0"/>
              </a:rPr>
              <a:t>Diffuse library </a:t>
            </a:r>
            <a:r>
              <a:rPr lang="en-ID" sz="2000" dirty="0">
                <a:latin typeface="Times New Roman" panose="02020603050405020304" pitchFamily="18" charset="0"/>
                <a:sym typeface="Wingdings" panose="05000000000000000000" pitchFamily="2" charset="2"/>
              </a:rPr>
              <a:t> </a:t>
            </a:r>
            <a:r>
              <a:rPr lang="en-ID" sz="1900" dirty="0">
                <a:latin typeface="Times New Roman" panose="02020603050405020304" pitchFamily="18" charset="0"/>
                <a:sym typeface="Wingdings" panose="05000000000000000000" pitchFamily="2" charset="2"/>
              </a:rPr>
              <a:t>dg </a:t>
            </a:r>
            <a:r>
              <a:rPr lang="en-ID" sz="1900" dirty="0" err="1">
                <a:latin typeface="Times New Roman" panose="02020603050405020304" pitchFamily="18" charset="0"/>
                <a:sym typeface="Wingdings" panose="05000000000000000000" pitchFamily="2" charset="2"/>
              </a:rPr>
              <a:t>teknologi</a:t>
            </a:r>
            <a:r>
              <a:rPr lang="en-ID" sz="1900" dirty="0">
                <a:latin typeface="Times New Roman" panose="02020603050405020304" pitchFamily="18" charset="0"/>
                <a:sym typeface="Wingdings" panose="05000000000000000000" pitchFamily="2" charset="2"/>
              </a:rPr>
              <a:t> digital </a:t>
            </a:r>
            <a:r>
              <a:rPr lang="en-ID" sz="1900" dirty="0" err="1">
                <a:effectLst/>
                <a:latin typeface="Times New Roman" panose="02020603050405020304" pitchFamily="18" charset="0"/>
                <a:ea typeface="Calibri" panose="020F0502020204030204" pitchFamily="34" charset="0"/>
              </a:rPr>
              <a:t>masyarakat</a:t>
            </a:r>
            <a:r>
              <a:rPr lang="en-ID" sz="1900" dirty="0">
                <a:effectLst/>
                <a:latin typeface="Times New Roman" panose="02020603050405020304" pitchFamily="18" charset="0"/>
                <a:ea typeface="Calibri" panose="020F0502020204030204" pitchFamily="34" charset="0"/>
              </a:rPr>
              <a:t> </a:t>
            </a:r>
            <a:r>
              <a:rPr lang="en-ID" sz="1900" dirty="0" err="1">
                <a:effectLst/>
                <a:latin typeface="Times New Roman" panose="02020603050405020304" pitchFamily="18" charset="0"/>
                <a:ea typeface="Calibri" panose="020F0502020204030204" pitchFamily="34" charset="0"/>
              </a:rPr>
              <a:t>bisa</a:t>
            </a:r>
            <a:r>
              <a:rPr lang="en-ID" sz="1900" dirty="0">
                <a:effectLst/>
                <a:latin typeface="Times New Roman" panose="02020603050405020304" pitchFamily="18" charset="0"/>
                <a:ea typeface="Calibri" panose="020F0502020204030204" pitchFamily="34" charset="0"/>
              </a:rPr>
              <a:t> </a:t>
            </a:r>
            <a:r>
              <a:rPr lang="en-ID" sz="1900" dirty="0" err="1">
                <a:effectLst/>
                <a:latin typeface="Times New Roman" panose="02020603050405020304" pitchFamily="18" charset="0"/>
                <a:ea typeface="Calibri" panose="020F0502020204030204" pitchFamily="34" charset="0"/>
              </a:rPr>
              <a:t>berpartisipasi</a:t>
            </a:r>
            <a:r>
              <a:rPr lang="en-ID" sz="1900" dirty="0">
                <a:effectLst/>
                <a:latin typeface="Times New Roman" panose="02020603050405020304" pitchFamily="18" charset="0"/>
                <a:ea typeface="Calibri" panose="020F0502020204030204" pitchFamily="34" charset="0"/>
              </a:rPr>
              <a:t> </a:t>
            </a:r>
            <a:r>
              <a:rPr lang="en-ID" sz="1900" dirty="0" err="1">
                <a:effectLst/>
                <a:latin typeface="Times New Roman" panose="02020603050405020304" pitchFamily="18" charset="0"/>
                <a:ea typeface="Calibri" panose="020F0502020204030204" pitchFamily="34" charset="0"/>
              </a:rPr>
              <a:t>secara</a:t>
            </a:r>
            <a:r>
              <a:rPr lang="en-ID" sz="1900" dirty="0">
                <a:effectLst/>
                <a:latin typeface="Times New Roman" panose="02020603050405020304" pitchFamily="18" charset="0"/>
                <a:ea typeface="Calibri" panose="020F0502020204030204" pitchFamily="34" charset="0"/>
              </a:rPr>
              <a:t> social </a:t>
            </a:r>
            <a:r>
              <a:rPr lang="en-ID" sz="1900" dirty="0" err="1">
                <a:effectLst/>
                <a:latin typeface="Times New Roman" panose="02020603050405020304" pitchFamily="18" charset="0"/>
                <a:ea typeface="Calibri" panose="020F0502020204030204" pitchFamily="34" charset="0"/>
              </a:rPr>
              <a:t>utk</a:t>
            </a:r>
            <a:r>
              <a:rPr lang="en-ID" sz="1900" dirty="0">
                <a:effectLst/>
                <a:latin typeface="Times New Roman" panose="02020603050405020304" pitchFamily="18" charset="0"/>
                <a:ea typeface="Calibri" panose="020F0502020204030204" pitchFamily="34" charset="0"/>
              </a:rPr>
              <a:t> </a:t>
            </a:r>
            <a:r>
              <a:rPr lang="en-ID" sz="1900" dirty="0" err="1">
                <a:effectLst/>
                <a:latin typeface="Times New Roman" panose="02020603050405020304" pitchFamily="18" charset="0"/>
                <a:ea typeface="Calibri" panose="020F0502020204030204" pitchFamily="34" charset="0"/>
              </a:rPr>
              <a:t>menciptakan</a:t>
            </a:r>
            <a:r>
              <a:rPr lang="en-ID" sz="1900" dirty="0">
                <a:effectLst/>
                <a:latin typeface="Times New Roman" panose="02020603050405020304" pitchFamily="18" charset="0"/>
                <a:ea typeface="Calibri" panose="020F0502020204030204" pitchFamily="34" charset="0"/>
              </a:rPr>
              <a:t> </a:t>
            </a:r>
            <a:r>
              <a:rPr lang="en-ID" sz="1900" dirty="0" err="1">
                <a:effectLst/>
                <a:latin typeface="Times New Roman" panose="02020603050405020304" pitchFamily="18" charset="0"/>
                <a:ea typeface="Calibri" panose="020F0502020204030204" pitchFamily="34" charset="0"/>
              </a:rPr>
              <a:t>lingkungan</a:t>
            </a:r>
            <a:r>
              <a:rPr lang="en-ID" sz="1900" dirty="0">
                <a:effectLst/>
                <a:latin typeface="Times New Roman" panose="02020603050405020304" pitchFamily="18" charset="0"/>
                <a:ea typeface="Calibri" panose="020F0502020204030204" pitchFamily="34" charset="0"/>
              </a:rPr>
              <a:t> </a:t>
            </a:r>
            <a:r>
              <a:rPr lang="en-ID" sz="1900" dirty="0" err="1">
                <a:effectLst/>
                <a:latin typeface="Times New Roman" panose="02020603050405020304" pitchFamily="18" charset="0"/>
                <a:ea typeface="Calibri" panose="020F0502020204030204" pitchFamily="34" charset="0"/>
              </a:rPr>
              <a:t>informasi</a:t>
            </a:r>
            <a:r>
              <a:rPr lang="en-ID" sz="1900" dirty="0">
                <a:effectLst/>
                <a:latin typeface="Times New Roman" panose="02020603050405020304" pitchFamily="18" charset="0"/>
                <a:ea typeface="Calibri" panose="020F0502020204030204" pitchFamily="34" charset="0"/>
              </a:rPr>
              <a:t> yang </a:t>
            </a:r>
            <a:r>
              <a:rPr lang="en-ID" sz="1900" dirty="0" err="1">
                <a:effectLst/>
                <a:latin typeface="Times New Roman" panose="02020603050405020304" pitchFamily="18" charset="0"/>
                <a:ea typeface="Calibri" panose="020F0502020204030204" pitchFamily="34" charset="0"/>
              </a:rPr>
              <a:t>terdistribusikan</a:t>
            </a:r>
            <a:r>
              <a:rPr lang="en-ID" sz="1900" dirty="0">
                <a:effectLst/>
                <a:latin typeface="Times New Roman" panose="02020603050405020304" pitchFamily="18" charset="0"/>
                <a:ea typeface="Calibri" panose="020F0502020204030204" pitchFamily="34" charset="0"/>
              </a:rPr>
              <a:t> </a:t>
            </a:r>
            <a:r>
              <a:rPr lang="en-ID" sz="1900" dirty="0" err="1">
                <a:effectLst/>
                <a:latin typeface="Times New Roman" panose="02020603050405020304" pitchFamily="18" charset="0"/>
                <a:ea typeface="Calibri" panose="020F0502020204030204" pitchFamily="34" charset="0"/>
              </a:rPr>
              <a:t>secara</a:t>
            </a:r>
            <a:r>
              <a:rPr lang="en-ID" sz="1900" dirty="0">
                <a:effectLst/>
                <a:latin typeface="Times New Roman" panose="02020603050405020304" pitchFamily="18" charset="0"/>
                <a:ea typeface="Calibri" panose="020F0502020204030204" pitchFamily="34" charset="0"/>
              </a:rPr>
              <a:t> </a:t>
            </a:r>
            <a:r>
              <a:rPr lang="en-ID" sz="1900" dirty="0" err="1">
                <a:effectLst/>
                <a:latin typeface="Times New Roman" panose="02020603050405020304" pitchFamily="18" charset="0"/>
                <a:ea typeface="Calibri" panose="020F0502020204030204" pitchFamily="34" charset="0"/>
              </a:rPr>
              <a:t>cepat</a:t>
            </a:r>
            <a:r>
              <a:rPr lang="en-ID" sz="1900" dirty="0">
                <a:effectLst/>
                <a:latin typeface="Times New Roman" panose="02020603050405020304" pitchFamily="18" charset="0"/>
                <a:ea typeface="Calibri" panose="020F0502020204030204" pitchFamily="34" charset="0"/>
              </a:rPr>
              <a:t> </a:t>
            </a:r>
            <a:endParaRPr lang="en-ID" sz="1900" dirty="0">
              <a:latin typeface="Times New Roman" panose="02020603050405020304" pitchFamily="18" charset="0"/>
            </a:endParaRPr>
          </a:p>
          <a:p>
            <a:r>
              <a:rPr lang="en-ID" sz="2000" dirty="0" err="1">
                <a:effectLst/>
                <a:latin typeface="Times New Roman" panose="02020603050405020304" pitchFamily="18" charset="0"/>
                <a:ea typeface="Calibri" panose="020F0502020204030204" pitchFamily="34" charset="0"/>
              </a:rPr>
              <a:t>Munculnya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teknologi</a:t>
            </a:r>
            <a:r>
              <a:rPr lang="en-ID" sz="2000" dirty="0">
                <a:effectLst/>
                <a:latin typeface="Times New Roman" panose="02020603050405020304" pitchFamily="18" charset="0"/>
                <a:ea typeface="Calibri" panose="020F0502020204030204" pitchFamily="34" charset="0"/>
              </a:rPr>
              <a:t> open source, open </a:t>
            </a:r>
            <a:r>
              <a:rPr lang="en-ID" sz="2000" dirty="0" err="1">
                <a:effectLst/>
                <a:latin typeface="Times New Roman" panose="02020603050405020304" pitchFamily="18" charset="0"/>
                <a:ea typeface="Calibri" panose="020F0502020204030204" pitchFamily="34" charset="0"/>
              </a:rPr>
              <a:t>acces</a:t>
            </a:r>
            <a:r>
              <a:rPr lang="en-ID" sz="2000" dirty="0">
                <a:effectLst/>
                <a:latin typeface="Times New Roman" panose="02020603050405020304" pitchFamily="18" charset="0"/>
                <a:ea typeface="Calibri" panose="020F0502020204030204" pitchFamily="34" charset="0"/>
              </a:rPr>
              <a:t> dan open community </a:t>
            </a:r>
            <a:r>
              <a:rPr lang="en-ID" sz="2000" dirty="0" err="1">
                <a:effectLst/>
                <a:latin typeface="Times New Roman" panose="02020603050405020304" pitchFamily="18" charset="0"/>
                <a:ea typeface="Calibri" panose="020F0502020204030204" pitchFamily="34" charset="0"/>
              </a:rPr>
              <a:t>mendukung</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terbukanya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akses</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informasi</a:t>
            </a:r>
            <a:endParaRPr lang="en-ID" sz="2000" dirty="0">
              <a:effectLst/>
              <a:latin typeface="Times New Roman" panose="02020603050405020304" pitchFamily="18" charset="0"/>
              <a:ea typeface="Calibri" panose="020F0502020204030204" pitchFamily="34" charset="0"/>
            </a:endParaRPr>
          </a:p>
          <a:p>
            <a:r>
              <a:rPr lang="en-US" sz="2000" dirty="0" err="1">
                <a:effectLst/>
                <a:latin typeface="Times New Roman" panose="02020603050405020304" pitchFamily="18" charset="0"/>
                <a:ea typeface="Calibri" panose="020F0502020204030204" pitchFamily="34" charset="0"/>
              </a:rPr>
              <a:t>Prinsip</a:t>
            </a:r>
            <a:r>
              <a:rPr lang="en-US" sz="2000" dirty="0">
                <a:effectLst/>
                <a:latin typeface="Times New Roman" panose="02020603050405020304" pitchFamily="18" charset="0"/>
                <a:ea typeface="Calibri" panose="020F0502020204030204" pitchFamily="34" charset="0"/>
              </a:rPr>
              <a:t> Library 2.0</a:t>
            </a:r>
            <a:r>
              <a:rPr lang="en-US" sz="2000" i="1" dirty="0">
                <a:effectLst/>
                <a:latin typeface="Times New Roman" panose="02020603050405020304" pitchFamily="18" charset="0"/>
                <a:ea typeface="Calibri" panose="020F0502020204030204" pitchFamily="34" charset="0"/>
              </a:rPr>
              <a:t> the library is everywhere</a:t>
            </a:r>
          </a:p>
          <a:p>
            <a:r>
              <a:rPr lang="en-US" sz="2000" i="1" dirty="0">
                <a:effectLst/>
                <a:latin typeface="Times New Roman" panose="02020603050405020304" pitchFamily="18" charset="0"/>
                <a:ea typeface="Calibri" panose="020F0502020204030204" pitchFamily="34" charset="0"/>
              </a:rPr>
              <a:t>library has no barrier </a:t>
            </a:r>
            <a:r>
              <a:rPr lang="en-US" sz="2000" i="1" dirty="0">
                <a:effectLst/>
                <a:latin typeface="Times New Roman" panose="02020603050405020304" pitchFamily="18" charset="0"/>
                <a:ea typeface="Calibri" panose="020F0502020204030204" pitchFamily="34" charset="0"/>
                <a:sym typeface="Wingdings" panose="05000000000000000000" pitchFamily="2" charset="2"/>
              </a:rPr>
              <a:t> </a:t>
            </a:r>
            <a:r>
              <a:rPr lang="en-US" sz="2000" dirty="0" err="1">
                <a:effectLst/>
                <a:latin typeface="Times New Roman" panose="02020603050405020304" pitchFamily="18" charset="0"/>
                <a:ea typeface="Calibri" panose="020F0502020204030204" pitchFamily="34" charset="0"/>
              </a:rPr>
              <a:t>koleksi</a:t>
            </a:r>
            <a:r>
              <a:rPr lang="en-US" sz="2000" dirty="0">
                <a:effectLst/>
                <a:latin typeface="Times New Roman" panose="02020603050405020304" pitchFamily="18" charset="0"/>
                <a:ea typeface="Calibri" panose="020F0502020204030204" pitchFamily="34" charset="0"/>
              </a:rPr>
              <a:t> dan </a:t>
            </a:r>
            <a:r>
              <a:rPr lang="en-US" sz="2000" dirty="0" err="1">
                <a:effectLst/>
                <a:latin typeface="Times New Roman" panose="02020603050405020304" pitchFamily="18" charset="0"/>
                <a:ea typeface="Calibri" panose="020F0502020204030204" pitchFamily="34" charset="0"/>
              </a:rPr>
              <a:t>layanan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perpustakaan</a:t>
            </a:r>
            <a:r>
              <a:rPr lang="en-US" sz="2000" dirty="0">
                <a:effectLst/>
                <a:latin typeface="Times New Roman" panose="02020603050405020304" pitchFamily="18" charset="0"/>
                <a:ea typeface="Calibri" panose="020F0502020204030204" pitchFamily="34" charset="0"/>
              </a:rPr>
              <a:t> visible </a:t>
            </a:r>
            <a:r>
              <a:rPr lang="en-US" sz="2000" dirty="0" err="1">
                <a:effectLst/>
                <a:latin typeface="Times New Roman" panose="02020603050405020304" pitchFamily="18" charset="0"/>
                <a:ea typeface="Calibri" panose="020F0502020204030204" pitchFamily="34" charset="0"/>
              </a:rPr>
              <a:t>untuk</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diakses</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melalui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berbagai</a:t>
            </a:r>
            <a:r>
              <a:rPr lang="en-US" sz="2000" dirty="0">
                <a:effectLst/>
                <a:latin typeface="Times New Roman" panose="02020603050405020304" pitchFamily="18" charset="0"/>
                <a:ea typeface="Calibri" panose="020F0502020204030204" pitchFamily="34" charset="0"/>
              </a:rPr>
              <a:t> media</a:t>
            </a:r>
          </a:p>
          <a:p>
            <a:r>
              <a:rPr lang="en-US" sz="2000" dirty="0" err="1">
                <a:effectLst/>
                <a:latin typeface="Times New Roman" panose="02020603050405020304" pitchFamily="18" charset="0"/>
                <a:ea typeface="Calibri" panose="020F0502020204030204" pitchFamily="34" charset="0"/>
              </a:rPr>
              <a:t>Akses</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koleksi</a:t>
            </a:r>
            <a:r>
              <a:rPr lang="en-US" sz="2000" dirty="0">
                <a:effectLst/>
                <a:latin typeface="Times New Roman" panose="02020603050405020304" pitchFamily="18" charset="0"/>
                <a:ea typeface="Calibri" panose="020F0502020204030204" pitchFamily="34" charset="0"/>
              </a:rPr>
              <a:t> dan </a:t>
            </a:r>
            <a:r>
              <a:rPr lang="en-US" sz="2000" dirty="0" err="1">
                <a:effectLst/>
                <a:latin typeface="Times New Roman" panose="02020603050405020304" pitchFamily="18" charset="0"/>
                <a:ea typeface="Calibri" panose="020F0502020204030204" pitchFamily="34" charset="0"/>
              </a:rPr>
              <a:t>layanan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perpustakaan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secara</a:t>
            </a:r>
            <a:r>
              <a:rPr lang="en-US" sz="2000" dirty="0">
                <a:effectLst/>
                <a:latin typeface="Times New Roman" panose="02020603050405020304" pitchFamily="18" charset="0"/>
                <a:ea typeface="Calibri" panose="020F0502020204030204" pitchFamily="34" charset="0"/>
              </a:rPr>
              <a:t> online</a:t>
            </a:r>
            <a:endParaRPr lang="en-ID" sz="2000" dirty="0"/>
          </a:p>
        </p:txBody>
      </p:sp>
    </p:spTree>
    <p:extLst>
      <p:ext uri="{BB962C8B-B14F-4D97-AF65-F5344CB8AC3E}">
        <p14:creationId xmlns:p14="http://schemas.microsoft.com/office/powerpoint/2010/main" val="231947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161F-CD92-4460-9D7F-474F07F7017D}"/>
              </a:ext>
            </a:extLst>
          </p:cNvPr>
          <p:cNvSpPr>
            <a:spLocks noGrp="1"/>
          </p:cNvSpPr>
          <p:nvPr>
            <p:ph type="title"/>
          </p:nvPr>
        </p:nvSpPr>
        <p:spPr/>
        <p:txBody>
          <a:bodyPr/>
          <a:lstStyle/>
          <a:p>
            <a:r>
              <a:rPr lang="en-US" dirty="0" err="1"/>
              <a:t>Pustakawan</a:t>
            </a:r>
            <a:r>
              <a:rPr lang="en-US" dirty="0"/>
              <a:t>; Responsiveness </a:t>
            </a:r>
            <a:endParaRPr lang="en-ID" dirty="0"/>
          </a:p>
        </p:txBody>
      </p:sp>
      <p:sp>
        <p:nvSpPr>
          <p:cNvPr id="3" name="Content Placeholder 2">
            <a:extLst>
              <a:ext uri="{FF2B5EF4-FFF2-40B4-BE49-F238E27FC236}">
                <a16:creationId xmlns:a16="http://schemas.microsoft.com/office/drawing/2014/main" id="{BA49AFCA-CED0-4E79-A446-7A5888E2218B}"/>
              </a:ext>
            </a:extLst>
          </p:cNvPr>
          <p:cNvSpPr>
            <a:spLocks noGrp="1"/>
          </p:cNvSpPr>
          <p:nvPr>
            <p:ph idx="1"/>
          </p:nvPr>
        </p:nvSpPr>
        <p:spPr>
          <a:xfrm>
            <a:off x="581192" y="2340864"/>
            <a:ext cx="11029615" cy="4086440"/>
          </a:xfrm>
        </p:spPr>
        <p:txBody>
          <a:bodyPr>
            <a:normAutofit lnSpcReduction="10000"/>
          </a:bodyPr>
          <a:lstStyle/>
          <a:p>
            <a:pPr>
              <a:lnSpc>
                <a:spcPct val="100000"/>
              </a:lnSpc>
              <a:spcAft>
                <a:spcPts val="0"/>
              </a:spcAft>
            </a:pPr>
            <a:r>
              <a:rPr lang="en-ID" sz="1800" dirty="0" err="1">
                <a:effectLst/>
                <a:latin typeface="Times New Roman" panose="02020603050405020304" pitchFamily="18" charset="0"/>
                <a:ea typeface="Calibri" panose="020F0502020204030204" pitchFamily="34" charset="0"/>
              </a:rPr>
              <a:t>Kecepatan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respon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pustakawan</a:t>
            </a:r>
            <a:endParaRPr lang="en-ID" sz="1800" dirty="0">
              <a:effectLst/>
              <a:latin typeface="Times New Roman" panose="02020603050405020304" pitchFamily="18" charset="0"/>
              <a:ea typeface="Calibri" panose="020F0502020204030204" pitchFamily="34" charset="0"/>
            </a:endParaRPr>
          </a:p>
          <a:p>
            <a:pPr lvl="1">
              <a:spcAft>
                <a:spcPts val="0"/>
              </a:spcAft>
            </a:pPr>
            <a:r>
              <a:rPr lang="en-ID" sz="1500" dirty="0">
                <a:latin typeface="Times New Roman" panose="02020603050405020304" pitchFamily="18" charset="0"/>
                <a:ea typeface="Calibri" panose="020F0502020204030204" pitchFamily="34" charset="0"/>
              </a:rPr>
              <a:t>5 </a:t>
            </a:r>
            <a:r>
              <a:rPr lang="en-ID" sz="1500" dirty="0" err="1">
                <a:latin typeface="Times New Roman" panose="02020603050405020304" pitchFamily="18" charset="0"/>
                <a:ea typeface="Calibri" panose="020F0502020204030204" pitchFamily="34" charset="0"/>
              </a:rPr>
              <a:t>menit</a:t>
            </a:r>
            <a:r>
              <a:rPr lang="en-ID" sz="1500" dirty="0">
                <a:latin typeface="Times New Roman" panose="02020603050405020304" pitchFamily="18" charset="0"/>
                <a:ea typeface="Calibri" panose="020F0502020204030204" pitchFamily="34" charset="0"/>
              </a:rPr>
              <a:t> – 1 jam</a:t>
            </a:r>
          </a:p>
          <a:p>
            <a:pPr lvl="1">
              <a:spcAft>
                <a:spcPts val="0"/>
              </a:spcAft>
            </a:pPr>
            <a:r>
              <a:rPr lang="en-ID" sz="1500" dirty="0">
                <a:effectLst/>
                <a:latin typeface="Times New Roman" panose="02020603050405020304" pitchFamily="18" charset="0"/>
                <a:ea typeface="Calibri" panose="020F0502020204030204" pitchFamily="34" charset="0"/>
              </a:rPr>
              <a:t>Pada </a:t>
            </a:r>
            <a:r>
              <a:rPr lang="en-ID" sz="1500" dirty="0" err="1">
                <a:effectLst/>
                <a:latin typeface="Times New Roman" panose="02020603050405020304" pitchFamily="18" charset="0"/>
                <a:ea typeface="Calibri" panose="020F0502020204030204" pitchFamily="34" charset="0"/>
              </a:rPr>
              <a:t>kondisi</a:t>
            </a:r>
            <a:r>
              <a:rPr lang="en-ID" sz="1500" dirty="0">
                <a:effectLst/>
                <a:latin typeface="Times New Roman" panose="02020603050405020304" pitchFamily="18" charset="0"/>
                <a:ea typeface="Calibri" panose="020F0502020204030204" pitchFamily="34" charset="0"/>
              </a:rPr>
              <a:t> </a:t>
            </a:r>
            <a:r>
              <a:rPr lang="en-ID" sz="1500" dirty="0" err="1">
                <a:effectLst/>
                <a:latin typeface="Times New Roman" panose="02020603050405020304" pitchFamily="18" charset="0"/>
                <a:ea typeface="Calibri" panose="020F0502020204030204" pitchFamily="34" charset="0"/>
              </a:rPr>
              <a:t>tertentu</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lambat</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tapi</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masih</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dalam</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taraf</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bisa</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dimaklumi</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pemustaka</a:t>
            </a:r>
            <a:r>
              <a:rPr lang="en-ID" sz="1500" dirty="0">
                <a:latin typeface="Times New Roman" panose="02020603050405020304" pitchFamily="18" charset="0"/>
                <a:ea typeface="Calibri" panose="020F0502020204030204" pitchFamily="34" charset="0"/>
              </a:rPr>
              <a:t> yang </a:t>
            </a:r>
            <a:r>
              <a:rPr lang="en-ID" sz="1500" dirty="0" err="1">
                <a:latin typeface="Times New Roman" panose="02020603050405020304" pitchFamily="18" charset="0"/>
                <a:ea typeface="Calibri" panose="020F0502020204030204" pitchFamily="34" charset="0"/>
              </a:rPr>
              <a:t>banyak</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layanan</a:t>
            </a:r>
            <a:r>
              <a:rPr lang="en-ID" sz="1500" dirty="0">
                <a:latin typeface="Times New Roman" panose="02020603050405020304" pitchFamily="18" charset="0"/>
                <a:ea typeface="Calibri" panose="020F0502020204030204" pitchFamily="34" charset="0"/>
              </a:rPr>
              <a:t> di </a:t>
            </a:r>
            <a:r>
              <a:rPr lang="en-ID" sz="1500" dirty="0" err="1">
                <a:latin typeface="Times New Roman" panose="02020603050405020304" pitchFamily="18" charset="0"/>
                <a:ea typeface="Calibri" panose="020F0502020204030204" pitchFamily="34" charset="0"/>
              </a:rPr>
              <a:t>luar</a:t>
            </a:r>
            <a:r>
              <a:rPr lang="en-ID" sz="1500" dirty="0">
                <a:latin typeface="Times New Roman" panose="02020603050405020304" pitchFamily="18" charset="0"/>
                <a:ea typeface="Calibri" panose="020F0502020204030204" pitchFamily="34" charset="0"/>
              </a:rPr>
              <a:t> jam </a:t>
            </a:r>
            <a:r>
              <a:rPr lang="en-ID" sz="1500" dirty="0" err="1">
                <a:latin typeface="Times New Roman" panose="02020603050405020304" pitchFamily="18" charset="0"/>
                <a:ea typeface="Calibri" panose="020F0502020204030204" pitchFamily="34" charset="0"/>
              </a:rPr>
              <a:t>kerja</a:t>
            </a:r>
            <a:r>
              <a:rPr lang="en-ID" sz="1500" dirty="0">
                <a:latin typeface="Times New Roman" panose="02020603050405020304" pitchFamily="18" charset="0"/>
                <a:ea typeface="Calibri" panose="020F0502020204030204" pitchFamily="34" charset="0"/>
              </a:rPr>
              <a:t>)</a:t>
            </a:r>
            <a:endParaRPr lang="en-ID" sz="1500" dirty="0">
              <a:effectLst/>
              <a:latin typeface="Times New Roman" panose="02020603050405020304" pitchFamily="18" charset="0"/>
              <a:ea typeface="Calibri" panose="020F0502020204030204" pitchFamily="34" charset="0"/>
            </a:endParaRPr>
          </a:p>
          <a:p>
            <a:pPr lvl="1">
              <a:spcAft>
                <a:spcPts val="0"/>
              </a:spcAft>
            </a:pPr>
            <a:r>
              <a:rPr lang="en-ID" sz="1500" dirty="0" err="1">
                <a:latin typeface="Times New Roman" panose="02020603050405020304" pitchFamily="18" charset="0"/>
                <a:ea typeface="Calibri" panose="020F0502020204030204" pitchFamily="34" charset="0"/>
              </a:rPr>
              <a:t>Alternatif</a:t>
            </a:r>
            <a:r>
              <a:rPr lang="en-ID" sz="1500" dirty="0">
                <a:latin typeface="Times New Roman" panose="02020603050405020304" pitchFamily="18" charset="0"/>
                <a:ea typeface="Calibri" panose="020F0502020204030204" pitchFamily="34" charset="0"/>
              </a:rPr>
              <a:t> </a:t>
            </a:r>
            <a:r>
              <a:rPr lang="en-ID" sz="1500" dirty="0">
                <a:latin typeface="Times New Roman" panose="02020603050405020304" pitchFamily="18" charset="0"/>
                <a:ea typeface="Calibri" panose="020F0502020204030204" pitchFamily="34" charset="0"/>
                <a:sym typeface="Wingdings" panose="05000000000000000000" pitchFamily="2" charset="2"/>
              </a:rPr>
              <a:t> </a:t>
            </a:r>
            <a:r>
              <a:rPr lang="en-ID" sz="1500" dirty="0" err="1">
                <a:latin typeface="Times New Roman" panose="02020603050405020304" pitchFamily="18" charset="0"/>
                <a:ea typeface="Calibri" panose="020F0502020204030204" pitchFamily="34" charset="0"/>
              </a:rPr>
              <a:t>komunikasi</a:t>
            </a:r>
            <a:r>
              <a:rPr lang="en-ID" sz="1500" dirty="0">
                <a:latin typeface="Times New Roman" panose="02020603050405020304" pitchFamily="18" charset="0"/>
                <a:ea typeface="Calibri" panose="020F0502020204030204" pitchFamily="34" charset="0"/>
              </a:rPr>
              <a:t> via Instagram: </a:t>
            </a:r>
            <a:r>
              <a:rPr lang="en-ID" sz="1500" dirty="0" err="1">
                <a:latin typeface="Times New Roman" panose="02020603050405020304" pitchFamily="18" charset="0"/>
                <a:ea typeface="Calibri" panose="020F0502020204030204" pitchFamily="34" charset="0"/>
              </a:rPr>
              <a:t>respon</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lebih</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cepat</a:t>
            </a:r>
            <a:endParaRPr lang="en-ID" sz="1500" dirty="0">
              <a:effectLst/>
              <a:latin typeface="Times New Roman" panose="02020603050405020304" pitchFamily="18" charset="0"/>
              <a:ea typeface="Calibri" panose="020F0502020204030204" pitchFamily="34" charset="0"/>
            </a:endParaRPr>
          </a:p>
          <a:p>
            <a:pPr>
              <a:lnSpc>
                <a:spcPct val="100000"/>
              </a:lnSpc>
              <a:spcAft>
                <a:spcPts val="0"/>
              </a:spcAft>
            </a:pPr>
            <a:r>
              <a:rPr lang="en-ID" sz="1800" dirty="0" err="1">
                <a:latin typeface="Times New Roman" panose="02020603050405020304" pitchFamily="18" charset="0"/>
                <a:ea typeface="Calibri" panose="020F0502020204030204" pitchFamily="34" charset="0"/>
              </a:rPr>
              <a:t>S</a:t>
            </a:r>
            <a:r>
              <a:rPr lang="en-ID" sz="1800" dirty="0" err="1">
                <a:effectLst/>
                <a:latin typeface="Times New Roman" panose="02020603050405020304" pitchFamily="18" charset="0"/>
                <a:ea typeface="Calibri" panose="020F0502020204030204" pitchFamily="34" charset="0"/>
              </a:rPr>
              <a:t>ensitivitas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pustakawan</a:t>
            </a:r>
            <a:r>
              <a:rPr lang="en-ID" sz="1800" dirty="0">
                <a:effectLst/>
                <a:latin typeface="Times New Roman" panose="02020603050405020304" pitchFamily="18" charset="0"/>
                <a:ea typeface="Calibri" panose="020F0502020204030204" pitchFamily="34" charset="0"/>
              </a:rPr>
              <a:t> </a:t>
            </a:r>
          </a:p>
          <a:p>
            <a:pPr lvl="1">
              <a:spcAft>
                <a:spcPts val="0"/>
              </a:spcAft>
            </a:pPr>
            <a:r>
              <a:rPr lang="en-ID" sz="1500" dirty="0" err="1">
                <a:latin typeface="Times New Roman" panose="02020603050405020304" pitchFamily="18" charset="0"/>
                <a:ea typeface="Calibri" panose="020F0502020204030204" pitchFamily="34" charset="0"/>
              </a:rPr>
              <a:t>Bersedia</a:t>
            </a:r>
            <a:r>
              <a:rPr lang="en-ID" sz="1500" dirty="0">
                <a:latin typeface="Times New Roman" panose="02020603050405020304" pitchFamily="18" charset="0"/>
                <a:ea typeface="Calibri" panose="020F0502020204030204" pitchFamily="34" charset="0"/>
              </a:rPr>
              <a:t> </a:t>
            </a:r>
            <a:r>
              <a:rPr lang="en-ID" sz="1500" dirty="0" err="1">
                <a:latin typeface="Times New Roman" panose="02020603050405020304" pitchFamily="18" charset="0"/>
                <a:ea typeface="Calibri" panose="020F0502020204030204" pitchFamily="34" charset="0"/>
              </a:rPr>
              <a:t>melayani</a:t>
            </a:r>
            <a:r>
              <a:rPr lang="en-ID" sz="1500" dirty="0">
                <a:latin typeface="Times New Roman" panose="02020603050405020304" pitchFamily="18" charset="0"/>
                <a:ea typeface="Calibri" panose="020F0502020204030204" pitchFamily="34" charset="0"/>
              </a:rPr>
              <a:t> di </a:t>
            </a:r>
            <a:r>
              <a:rPr lang="en-ID" sz="1500" dirty="0" err="1">
                <a:latin typeface="Times New Roman" panose="02020603050405020304" pitchFamily="18" charset="0"/>
                <a:ea typeface="Calibri" panose="020F0502020204030204" pitchFamily="34" charset="0"/>
              </a:rPr>
              <a:t>luar</a:t>
            </a:r>
            <a:r>
              <a:rPr lang="en-ID" sz="1500" dirty="0">
                <a:latin typeface="Times New Roman" panose="02020603050405020304" pitchFamily="18" charset="0"/>
                <a:ea typeface="Calibri" panose="020F0502020204030204" pitchFamily="34" charset="0"/>
              </a:rPr>
              <a:t> jam </a:t>
            </a:r>
            <a:r>
              <a:rPr lang="en-ID" sz="1500" dirty="0" err="1">
                <a:latin typeface="Times New Roman" panose="02020603050405020304" pitchFamily="18" charset="0"/>
                <a:ea typeface="Calibri" panose="020F0502020204030204" pitchFamily="34" charset="0"/>
              </a:rPr>
              <a:t>kerja</a:t>
            </a:r>
            <a:r>
              <a:rPr lang="en-ID" sz="1500" dirty="0">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tetap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dilayani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baik</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ramah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meskipun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responnya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tidak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selalu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secepat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ketika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mengakses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layanan</a:t>
            </a:r>
            <a:r>
              <a:rPr lang="en-ID" sz="1800" dirty="0">
                <a:effectLst/>
                <a:latin typeface="Times New Roman" panose="02020603050405020304" pitchFamily="18" charset="0"/>
                <a:ea typeface="Calibri" panose="020F0502020204030204" pitchFamily="34" charset="0"/>
              </a:rPr>
              <a:t> di jam </a:t>
            </a:r>
            <a:r>
              <a:rPr lang="en-ID" sz="1800" dirty="0" err="1">
                <a:effectLst/>
                <a:latin typeface="Times New Roman" panose="02020603050405020304" pitchFamily="18" charset="0"/>
                <a:ea typeface="Calibri" panose="020F0502020204030204" pitchFamily="34" charset="0"/>
              </a:rPr>
              <a:t>kerja</a:t>
            </a:r>
            <a:endParaRPr lang="en-ID" sz="1800" dirty="0">
              <a:effectLst/>
              <a:latin typeface="Times New Roman" panose="02020603050405020304" pitchFamily="18" charset="0"/>
              <a:ea typeface="Calibri" panose="020F0502020204030204" pitchFamily="34" charset="0"/>
            </a:endParaRPr>
          </a:p>
          <a:p>
            <a:pPr lvl="1">
              <a:spcAft>
                <a:spcPts val="0"/>
              </a:spcAft>
            </a:pPr>
            <a:r>
              <a:rPr lang="en-ID" sz="1800" dirty="0" err="1">
                <a:latin typeface="Times New Roman" panose="02020603050405020304" pitchFamily="18" charset="0"/>
                <a:ea typeface="Calibri" panose="020F0502020204030204" pitchFamily="34" charset="0"/>
              </a:rPr>
              <a:t>Melayani</a:t>
            </a:r>
            <a:r>
              <a:rPr lang="en-ID" sz="1800" dirty="0">
                <a:latin typeface="Times New Roman" panose="02020603050405020304" pitchFamily="18" charset="0"/>
                <a:ea typeface="Calibri" panose="020F0502020204030204" pitchFamily="34" charset="0"/>
              </a:rPr>
              <a:t> </a:t>
            </a:r>
            <a:r>
              <a:rPr lang="en-ID" sz="1800" dirty="0" err="1">
                <a:latin typeface="Times New Roman" panose="02020603050405020304" pitchFamily="18" charset="0"/>
                <a:ea typeface="Calibri" panose="020F0502020204030204" pitchFamily="34" charset="0"/>
              </a:rPr>
              <a:t>dalam</a:t>
            </a:r>
            <a:r>
              <a:rPr lang="en-ID" sz="1800" dirty="0">
                <a:latin typeface="Times New Roman" panose="02020603050405020304" pitchFamily="18" charset="0"/>
                <a:ea typeface="Calibri" panose="020F0502020204030204" pitchFamily="34" charset="0"/>
              </a:rPr>
              <a:t> </a:t>
            </a:r>
            <a:r>
              <a:rPr lang="en-ID" sz="1800" dirty="0" err="1">
                <a:latin typeface="Times New Roman" panose="02020603050405020304" pitchFamily="18" charset="0"/>
                <a:ea typeface="Calibri" panose="020F0502020204030204" pitchFamily="34" charset="0"/>
              </a:rPr>
              <a:t>situasi</a:t>
            </a:r>
            <a:r>
              <a:rPr lang="en-ID" sz="1800" dirty="0">
                <a:latin typeface="Times New Roman" panose="02020603050405020304" pitchFamily="18" charset="0"/>
                <a:ea typeface="Calibri" panose="020F0502020204030204" pitchFamily="34" charset="0"/>
              </a:rPr>
              <a:t> </a:t>
            </a:r>
            <a:r>
              <a:rPr lang="en-ID" sz="1800" dirty="0" err="1">
                <a:latin typeface="Times New Roman" panose="02020603050405020304" pitchFamily="18" charset="0"/>
                <a:ea typeface="Calibri" panose="020F0502020204030204" pitchFamily="34" charset="0"/>
              </a:rPr>
              <a:t>mendesak</a:t>
            </a:r>
            <a:endParaRPr lang="en-ID" sz="1500" dirty="0">
              <a:latin typeface="Times New Roman" panose="02020603050405020304" pitchFamily="18" charset="0"/>
              <a:ea typeface="Calibri" panose="020F0502020204030204" pitchFamily="34" charset="0"/>
            </a:endParaRPr>
          </a:p>
          <a:p>
            <a:pPr>
              <a:lnSpc>
                <a:spcPct val="100000"/>
              </a:lnSpc>
              <a:spcAft>
                <a:spcPts val="0"/>
              </a:spcAft>
            </a:pPr>
            <a:r>
              <a:rPr lang="en-ID" sz="1800" dirty="0" err="1">
                <a:latin typeface="Times New Roman" panose="02020603050405020304" pitchFamily="18" charset="0"/>
                <a:ea typeface="Calibri" panose="020F0502020204030204" pitchFamily="34" charset="0"/>
              </a:rPr>
              <a:t>K</a:t>
            </a:r>
            <a:r>
              <a:rPr lang="en-ID" sz="1800" dirty="0" err="1">
                <a:effectLst/>
                <a:latin typeface="Times New Roman" panose="02020603050405020304" pitchFamily="18" charset="0"/>
                <a:ea typeface="Calibri" panose="020F0502020204030204" pitchFamily="34" charset="0"/>
              </a:rPr>
              <a:t>eramahan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pustakawan</a:t>
            </a:r>
            <a:r>
              <a:rPr lang="en-ID" sz="1800" dirty="0">
                <a:effectLst/>
                <a:latin typeface="Times New Roman" panose="02020603050405020304" pitchFamily="18" charset="0"/>
                <a:ea typeface="Calibri" panose="020F0502020204030204" pitchFamily="34" charset="0"/>
              </a:rPr>
              <a:t>:</a:t>
            </a:r>
          </a:p>
          <a:p>
            <a:pPr lvl="1">
              <a:spcAft>
                <a:spcPts val="0"/>
              </a:spcAft>
            </a:pPr>
            <a:r>
              <a:rPr lang="en-ID" sz="1800" dirty="0" err="1">
                <a:effectLst/>
                <a:latin typeface="Times New Roman" panose="02020603050405020304" pitchFamily="18" charset="0"/>
                <a:ea typeface="Calibri" panose="020F0502020204030204" pitchFamily="34" charset="0"/>
              </a:rPr>
              <a:t>tetap</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melayani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meskipun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ditanya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berkali</a:t>
            </a:r>
            <a:r>
              <a:rPr lang="en-ID" sz="1800" dirty="0">
                <a:effectLst/>
                <a:latin typeface="Times New Roman" panose="02020603050405020304" pitchFamily="18" charset="0"/>
                <a:ea typeface="Calibri" panose="020F0502020204030204" pitchFamily="34" charset="0"/>
              </a:rPr>
              <a:t>-kali </a:t>
            </a:r>
            <a:endParaRPr lang="en-ID" sz="1800" dirty="0">
              <a:latin typeface="Times New Roman" panose="02020603050405020304" pitchFamily="18" charset="0"/>
              <a:ea typeface="Calibri" panose="020F0502020204030204" pitchFamily="34" charset="0"/>
            </a:endParaRPr>
          </a:p>
          <a:p>
            <a:pPr lvl="1">
              <a:spcAft>
                <a:spcPts val="0"/>
              </a:spcAft>
            </a:pPr>
            <a:r>
              <a:rPr lang="en-ID" sz="1800" dirty="0" err="1">
                <a:effectLst/>
                <a:latin typeface="Times New Roman" panose="02020603050405020304" pitchFamily="18" charset="0"/>
                <a:ea typeface="Calibri" panose="020F0502020204030204" pitchFamily="34" charset="0"/>
              </a:rPr>
              <a:t>sering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senyum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dalam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menanggapi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pemustaka</a:t>
            </a:r>
            <a:endParaRPr lang="en-ID" sz="1800" dirty="0">
              <a:effectLst/>
              <a:latin typeface="Times New Roman" panose="02020603050405020304" pitchFamily="18" charset="0"/>
              <a:ea typeface="Calibri" panose="020F0502020204030204" pitchFamily="34" charset="0"/>
            </a:endParaRPr>
          </a:p>
          <a:p>
            <a:pPr lvl="1">
              <a:spcAft>
                <a:spcPts val="0"/>
              </a:spcAft>
            </a:pPr>
            <a:r>
              <a:rPr lang="en-ID" sz="1800" dirty="0" err="1">
                <a:effectLst/>
                <a:latin typeface="Times New Roman" panose="02020603050405020304" pitchFamily="18" charset="0"/>
                <a:ea typeface="Calibri" panose="020F0502020204030204" pitchFamily="34" charset="0"/>
              </a:rPr>
              <a:t>tidak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sungkan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menyapa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lebih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dulu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dalam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layanan</a:t>
            </a:r>
            <a:r>
              <a:rPr lang="en-ID" sz="1800" dirty="0">
                <a:effectLst/>
                <a:latin typeface="Times New Roman" panose="02020603050405020304" pitchFamily="18" charset="0"/>
                <a:ea typeface="Calibri" panose="020F0502020204030204" pitchFamily="34" charset="0"/>
              </a:rPr>
              <a:t> luring</a:t>
            </a:r>
          </a:p>
          <a:p>
            <a:pPr>
              <a:spcAft>
                <a:spcPts val="0"/>
              </a:spcAft>
            </a:pPr>
            <a:r>
              <a:rPr lang="en-ID" sz="2100" dirty="0">
                <a:latin typeface="Times New Roman" panose="02020603050405020304" pitchFamily="18" charset="0"/>
                <a:ea typeface="Calibri" panose="020F0502020204030204" pitchFamily="34" charset="0"/>
              </a:rPr>
              <a:t>NOTE: </a:t>
            </a:r>
            <a:r>
              <a:rPr lang="en-ID" sz="2100" dirty="0" err="1">
                <a:latin typeface="Times New Roman" panose="02020603050405020304" pitchFamily="18" charset="0"/>
                <a:ea typeface="Calibri" panose="020F0502020204030204" pitchFamily="34" charset="0"/>
              </a:rPr>
              <a:t>masih</a:t>
            </a:r>
            <a:r>
              <a:rPr lang="en-ID" sz="2100" dirty="0">
                <a:latin typeface="Times New Roman" panose="02020603050405020304" pitchFamily="18" charset="0"/>
                <a:ea typeface="Calibri" panose="020F0502020204030204" pitchFamily="34" charset="0"/>
              </a:rPr>
              <a:t> </a:t>
            </a:r>
            <a:r>
              <a:rPr lang="en-ID" sz="2100" dirty="0" err="1">
                <a:latin typeface="Times New Roman" panose="02020603050405020304" pitchFamily="18" charset="0"/>
                <a:ea typeface="Calibri" panose="020F0502020204030204" pitchFamily="34" charset="0"/>
              </a:rPr>
              <a:t>ada</a:t>
            </a:r>
            <a:r>
              <a:rPr lang="en-ID" sz="2100" dirty="0">
                <a:latin typeface="Times New Roman" panose="02020603050405020304" pitchFamily="18" charset="0"/>
                <a:ea typeface="Calibri" panose="020F0502020204030204" pitchFamily="34" charset="0"/>
              </a:rPr>
              <a:t> </a:t>
            </a:r>
            <a:r>
              <a:rPr lang="en-ID" sz="2100" dirty="0" err="1">
                <a:latin typeface="Times New Roman" panose="02020603050405020304" pitchFamily="18" charset="0"/>
                <a:ea typeface="Calibri" panose="020F0502020204030204" pitchFamily="34" charset="0"/>
              </a:rPr>
              <a:t>beberapa</a:t>
            </a:r>
            <a:r>
              <a:rPr lang="en-ID" sz="2100" dirty="0">
                <a:latin typeface="Times New Roman" panose="02020603050405020304" pitchFamily="18" charset="0"/>
                <a:ea typeface="Calibri" panose="020F0502020204030204" pitchFamily="34" charset="0"/>
              </a:rPr>
              <a:t> </a:t>
            </a:r>
            <a:r>
              <a:rPr lang="en-ID" sz="2100" dirty="0" err="1">
                <a:latin typeface="Times New Roman" panose="02020603050405020304" pitchFamily="18" charset="0"/>
                <a:ea typeface="Calibri" panose="020F0502020204030204" pitchFamily="34" charset="0"/>
              </a:rPr>
              <a:t>pustakawan</a:t>
            </a:r>
            <a:r>
              <a:rPr lang="en-ID" sz="2100" dirty="0">
                <a:latin typeface="Times New Roman" panose="02020603050405020304" pitchFamily="18" charset="0"/>
                <a:ea typeface="Calibri" panose="020F0502020204030204" pitchFamily="34" charset="0"/>
              </a:rPr>
              <a:t> yang </a:t>
            </a:r>
            <a:r>
              <a:rPr lang="en-ID" sz="2100" dirty="0" err="1">
                <a:latin typeface="Times New Roman" panose="02020603050405020304" pitchFamily="18" charset="0"/>
                <a:ea typeface="Calibri" panose="020F0502020204030204" pitchFamily="34" charset="0"/>
              </a:rPr>
              <a:t>perlu</a:t>
            </a:r>
            <a:r>
              <a:rPr lang="en-ID" sz="2100" dirty="0">
                <a:latin typeface="Times New Roman" panose="02020603050405020304" pitchFamily="18" charset="0"/>
                <a:ea typeface="Calibri" panose="020F0502020204030204" pitchFamily="34" charset="0"/>
              </a:rPr>
              <a:t> </a:t>
            </a:r>
            <a:r>
              <a:rPr lang="en-ID" sz="2100" dirty="0" err="1">
                <a:latin typeface="Times New Roman" panose="02020603050405020304" pitchFamily="18" charset="0"/>
                <a:ea typeface="Calibri" panose="020F0502020204030204" pitchFamily="34" charset="0"/>
              </a:rPr>
              <a:t>lebih</a:t>
            </a:r>
            <a:r>
              <a:rPr lang="en-ID" sz="2100" dirty="0">
                <a:latin typeface="Times New Roman" panose="02020603050405020304" pitchFamily="18" charset="0"/>
                <a:ea typeface="Calibri" panose="020F0502020204030204" pitchFamily="34" charset="0"/>
              </a:rPr>
              <a:t> </a:t>
            </a:r>
            <a:r>
              <a:rPr lang="en-ID" sz="2100" dirty="0" err="1">
                <a:latin typeface="Times New Roman" panose="02020603050405020304" pitchFamily="18" charset="0"/>
                <a:ea typeface="Calibri" panose="020F0502020204030204" pitchFamily="34" charset="0"/>
              </a:rPr>
              <a:t>ramah</a:t>
            </a:r>
            <a:r>
              <a:rPr lang="en-ID" sz="2100" dirty="0">
                <a:latin typeface="Times New Roman" panose="02020603050405020304" pitchFamily="18" charset="0"/>
                <a:ea typeface="Calibri" panose="020F0502020204030204" pitchFamily="34" charset="0"/>
              </a:rPr>
              <a:t> </a:t>
            </a:r>
            <a:r>
              <a:rPr lang="en-ID" sz="2100" dirty="0" err="1">
                <a:latin typeface="Times New Roman" panose="02020603050405020304" pitchFamily="18" charset="0"/>
                <a:ea typeface="Calibri" panose="020F0502020204030204" pitchFamily="34" charset="0"/>
              </a:rPr>
              <a:t>lagi</a:t>
            </a:r>
            <a:endParaRPr lang="en-ID" sz="21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473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CF51-00D9-4992-BFA7-1321A620EA0B}"/>
              </a:ext>
            </a:extLst>
          </p:cNvPr>
          <p:cNvSpPr>
            <a:spLocks noGrp="1"/>
          </p:cNvSpPr>
          <p:nvPr>
            <p:ph type="title"/>
          </p:nvPr>
        </p:nvSpPr>
        <p:spPr/>
        <p:txBody>
          <a:bodyPr/>
          <a:lstStyle/>
          <a:p>
            <a:r>
              <a:rPr lang="en-US" dirty="0" err="1"/>
              <a:t>Pustakawan</a:t>
            </a:r>
            <a:r>
              <a:rPr lang="en-US" dirty="0"/>
              <a:t>: assurance</a:t>
            </a:r>
            <a:endParaRPr lang="en-ID" dirty="0"/>
          </a:p>
        </p:txBody>
      </p:sp>
      <p:sp>
        <p:nvSpPr>
          <p:cNvPr id="3" name="Content Placeholder 2">
            <a:extLst>
              <a:ext uri="{FF2B5EF4-FFF2-40B4-BE49-F238E27FC236}">
                <a16:creationId xmlns:a16="http://schemas.microsoft.com/office/drawing/2014/main" id="{2FB5B0CA-B87F-40DF-8770-BCE5104A2CA6}"/>
              </a:ext>
            </a:extLst>
          </p:cNvPr>
          <p:cNvSpPr>
            <a:spLocks noGrp="1"/>
          </p:cNvSpPr>
          <p:nvPr>
            <p:ph idx="1"/>
          </p:nvPr>
        </p:nvSpPr>
        <p:spPr>
          <a:xfrm>
            <a:off x="581192" y="2173357"/>
            <a:ext cx="11029615" cy="4359965"/>
          </a:xfrm>
        </p:spPr>
        <p:txBody>
          <a:bodyPr>
            <a:noAutofit/>
          </a:bodyPr>
          <a:lstStyle/>
          <a:p>
            <a:pPr marL="342900" indent="-342900">
              <a:lnSpc>
                <a:spcPct val="100000"/>
              </a:lnSpc>
              <a:spcAft>
                <a:spcPts val="0"/>
              </a:spcAft>
              <a:buAutoNum type="arabicPeriod"/>
            </a:pPr>
            <a:r>
              <a:rPr lang="en-ID" sz="2000" dirty="0" err="1">
                <a:effectLst/>
                <a:latin typeface="Times New Roman" panose="02020603050405020304" pitchFamily="18" charset="0"/>
                <a:ea typeface="Calibri" panose="020F0502020204030204" pitchFamily="34" charset="0"/>
              </a:rPr>
              <a:t>Pengetahuan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pustakawan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terhadap</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layanan-layanan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perpustakaan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selama</a:t>
            </a:r>
            <a:r>
              <a:rPr lang="en-ID" sz="2000" dirty="0">
                <a:effectLst/>
                <a:latin typeface="Times New Roman" panose="02020603050405020304" pitchFamily="18" charset="0"/>
                <a:ea typeface="Calibri" panose="020F0502020204030204" pitchFamily="34" charset="0"/>
              </a:rPr>
              <a:t> pandemic</a:t>
            </a:r>
          </a:p>
          <a:p>
            <a:pPr lvl="1">
              <a:spcAft>
                <a:spcPts val="0"/>
              </a:spcAft>
            </a:pPr>
            <a:r>
              <a:rPr lang="en-ID" sz="1800" dirty="0" err="1">
                <a:effectLst/>
                <a:latin typeface="Times New Roman" panose="02020603050405020304" pitchFamily="18" charset="0"/>
                <a:ea typeface="Calibri" panose="020F0502020204030204" pitchFamily="34" charset="0"/>
              </a:rPr>
              <a:t>Persiapan</a:t>
            </a:r>
            <a:r>
              <a:rPr lang="en-ID" sz="1800" dirty="0">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pustakawan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terlibat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dalam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perencanaan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layanan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perpustakaan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sosialiasi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layanan</a:t>
            </a:r>
            <a:endParaRPr lang="en-ID" sz="1800" dirty="0">
              <a:effectLst/>
              <a:latin typeface="Times New Roman" panose="02020603050405020304" pitchFamily="18" charset="0"/>
              <a:ea typeface="Calibri" panose="020F0502020204030204" pitchFamily="34" charset="0"/>
            </a:endParaRPr>
          </a:p>
          <a:p>
            <a:pPr lvl="1">
              <a:spcAft>
                <a:spcPts val="0"/>
              </a:spcAft>
            </a:pPr>
            <a:r>
              <a:rPr lang="en-ID" sz="1800" dirty="0" err="1">
                <a:effectLst/>
                <a:latin typeface="Times New Roman" panose="02020603050405020304" pitchFamily="18" charset="0"/>
                <a:ea typeface="Calibri" panose="020F0502020204030204" pitchFamily="34" charset="0"/>
              </a:rPr>
              <a:t>Menurut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infroman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pustakawan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memiliki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pengetahuan</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sangat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baik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tentang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layanan</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ditawarkan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berbagai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dimensinya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memberikan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gambaran</a:t>
            </a:r>
            <a:r>
              <a:rPr lang="en-ID" sz="1800" dirty="0">
                <a:effectLst/>
                <a:latin typeface="Times New Roman" panose="02020603050405020304" pitchFamily="18" charset="0"/>
                <a:ea typeface="Calibri" panose="020F0502020204030204" pitchFamily="34" charset="0"/>
              </a:rPr>
              <a:t> tata </a:t>
            </a:r>
            <a:r>
              <a:rPr lang="en-ID" sz="1800" dirty="0" err="1">
                <a:effectLst/>
                <a:latin typeface="Times New Roman" panose="02020603050405020304" pitchFamily="18" charset="0"/>
                <a:ea typeface="Calibri" panose="020F0502020204030204" pitchFamily="34" charset="0"/>
              </a:rPr>
              <a:t>cara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dalam</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melakukan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peminjaman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selama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pandemik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perpustakaan</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informasi</a:t>
            </a:r>
            <a:r>
              <a:rPr lang="en-ID" sz="1800" dirty="0">
                <a:effectLst/>
                <a:latin typeface="Times New Roman" panose="02020603050405020304" pitchFamily="18" charset="0"/>
                <a:ea typeface="Calibri" panose="020F0502020204030204" pitchFamily="34" charset="0"/>
              </a:rPr>
              <a:t> lain </a:t>
            </a:r>
            <a:r>
              <a:rPr lang="en-ID" sz="1800" dirty="0" err="1">
                <a:effectLst/>
                <a:latin typeface="Times New Roman" panose="02020603050405020304" pitchFamily="18" charset="0"/>
                <a:ea typeface="Calibri" panose="020F0502020204030204" pitchFamily="34" charset="0"/>
              </a:rPr>
              <a:t>seperti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informasi</a:t>
            </a:r>
            <a:r>
              <a:rPr lang="en-ID" sz="1800" dirty="0">
                <a:effectLst/>
                <a:latin typeface="Times New Roman" panose="02020603050405020304" pitchFamily="18" charset="0"/>
                <a:ea typeface="Calibri" panose="020F0502020204030204" pitchFamily="34" charset="0"/>
              </a:rPr>
              <a:t> yang </a:t>
            </a:r>
            <a:r>
              <a:rPr lang="id-ID" sz="1800" dirty="0">
                <a:effectLst/>
                <a:latin typeface="Times New Roman" panose="02020603050405020304" pitchFamily="18" charset="0"/>
                <a:ea typeface="Calibri" panose="020F0502020204030204" pitchFamily="34" charset="0"/>
              </a:rPr>
              <a:t>terkait denda dan waktu terakhir pengembalian buku yang dipinjam sebelum masa pandemi, juga tentang standar kunjungan harus mengisi formulir tracking</a:t>
            </a:r>
            <a:endParaRPr lang="en-US" sz="1800" dirty="0">
              <a:effectLst/>
              <a:latin typeface="Times New Roman" panose="02020603050405020304" pitchFamily="18" charset="0"/>
              <a:ea typeface="Calibri" panose="020F0502020204030204" pitchFamily="34" charset="0"/>
            </a:endParaRPr>
          </a:p>
          <a:p>
            <a:pPr marL="457200" indent="-457200">
              <a:lnSpc>
                <a:spcPct val="100000"/>
              </a:lnSpc>
              <a:spcAft>
                <a:spcPts val="0"/>
              </a:spcAft>
              <a:buFont typeface="+mj-lt"/>
              <a:buAutoNum type="arabicPeriod"/>
            </a:pPr>
            <a:r>
              <a:rPr lang="en-US" sz="2000" dirty="0">
                <a:latin typeface="Times New Roman" panose="02020603050405020304" pitchFamily="18" charset="0"/>
              </a:rPr>
              <a:t>Cara </a:t>
            </a:r>
            <a:r>
              <a:rPr lang="en-US" sz="2000" dirty="0" err="1">
                <a:latin typeface="Times New Roman" panose="02020603050405020304" pitchFamily="18" charset="0"/>
              </a:rPr>
              <a:t>Pustakawan</a:t>
            </a:r>
            <a:r>
              <a:rPr lang="en-US" sz="2000" dirty="0">
                <a:latin typeface="Times New Roman" panose="02020603050405020304" pitchFamily="18" charset="0"/>
              </a:rPr>
              <a:t> </a:t>
            </a:r>
            <a:r>
              <a:rPr lang="en-US" sz="2000" dirty="0" err="1">
                <a:latin typeface="Times New Roman" panose="02020603050405020304" pitchFamily="18" charset="0"/>
              </a:rPr>
              <a:t>menyampaikan</a:t>
            </a:r>
            <a:r>
              <a:rPr lang="en-US" sz="2000" dirty="0">
                <a:latin typeface="Times New Roman" panose="02020603050405020304" pitchFamily="18" charset="0"/>
              </a:rPr>
              <a:t> </a:t>
            </a:r>
            <a:r>
              <a:rPr lang="en-US" sz="2000" dirty="0" err="1">
                <a:latin typeface="Times New Roman" panose="02020603050405020304" pitchFamily="18" charset="0"/>
              </a:rPr>
              <a:t>layanan</a:t>
            </a:r>
            <a:endParaRPr lang="en-US" sz="2000" dirty="0">
              <a:latin typeface="Times New Roman" panose="02020603050405020304" pitchFamily="18" charset="0"/>
            </a:endParaRPr>
          </a:p>
          <a:p>
            <a:pPr lvl="1">
              <a:spcAft>
                <a:spcPts val="0"/>
              </a:spcAft>
            </a:pPr>
            <a:r>
              <a:rPr lang="en-ID" sz="1800" dirty="0" err="1">
                <a:effectLst/>
                <a:latin typeface="Times New Roman" panose="02020603050405020304" pitchFamily="18" charset="0"/>
                <a:ea typeface="Calibri" panose="020F0502020204030204" pitchFamily="34" charset="0"/>
              </a:rPr>
              <a:t>baik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jelas</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mudah</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diterima</a:t>
            </a:r>
            <a:r>
              <a:rPr lang="en-ID" sz="1800" dirty="0">
                <a:effectLst/>
                <a:latin typeface="Times New Roman" panose="02020603050405020304" pitchFamily="18" charset="0"/>
                <a:ea typeface="Calibri" panose="020F0502020204030204" pitchFamily="34" charset="0"/>
              </a:rPr>
              <a:t> oleh </a:t>
            </a:r>
            <a:r>
              <a:rPr lang="en-ID" sz="1800" dirty="0" err="1">
                <a:effectLst/>
                <a:latin typeface="Times New Roman" panose="02020603050405020304" pitchFamily="18" charset="0"/>
                <a:ea typeface="Calibri" panose="020F0502020204030204" pitchFamily="34" charset="0"/>
              </a:rPr>
              <a:t>pemustaka</a:t>
            </a:r>
            <a:endParaRPr lang="en-ID" sz="1800" dirty="0">
              <a:effectLst/>
              <a:latin typeface="Times New Roman" panose="02020603050405020304" pitchFamily="18" charset="0"/>
              <a:ea typeface="Calibri" panose="020F0502020204030204" pitchFamily="34" charset="0"/>
            </a:endParaRPr>
          </a:p>
          <a:p>
            <a:pPr lvl="1">
              <a:spcAft>
                <a:spcPts val="0"/>
              </a:spcAft>
            </a:pPr>
            <a:r>
              <a:rPr lang="en-ID" sz="1800" dirty="0" err="1">
                <a:effectLst/>
                <a:latin typeface="Times New Roman" panose="02020603050405020304" pitchFamily="18" charset="0"/>
                <a:ea typeface="Calibri" panose="020F0502020204030204" pitchFamily="34" charset="0"/>
              </a:rPr>
              <a:t>menjelaskan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kepada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pemustaka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secara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rinci</a:t>
            </a:r>
            <a:endParaRPr lang="en-ID" sz="1800" dirty="0">
              <a:latin typeface="Times New Roman" panose="02020603050405020304" pitchFamily="18" charset="0"/>
              <a:ea typeface="Calibri" panose="020F0502020204030204" pitchFamily="34" charset="0"/>
            </a:endParaRPr>
          </a:p>
          <a:p>
            <a:pPr lvl="1">
              <a:spcAft>
                <a:spcPts val="0"/>
              </a:spcAft>
            </a:pPr>
            <a:r>
              <a:rPr lang="en-ID" sz="1800" dirty="0" err="1">
                <a:latin typeface="Times New Roman" panose="02020603050405020304" pitchFamily="18" charset="0"/>
              </a:rPr>
              <a:t>Didukung</a:t>
            </a:r>
            <a:r>
              <a:rPr lang="en-ID" sz="1800" dirty="0">
                <a:latin typeface="Times New Roman" panose="02020603050405020304" pitchFamily="18" charset="0"/>
              </a:rPr>
              <a:t> Instagram </a:t>
            </a:r>
          </a:p>
          <a:p>
            <a:pPr lvl="1">
              <a:spcAft>
                <a:spcPts val="0"/>
              </a:spcAft>
            </a:pPr>
            <a:r>
              <a:rPr lang="en-ID" sz="1800" dirty="0" err="1">
                <a:effectLst/>
                <a:latin typeface="Times New Roman" panose="02020603050405020304" pitchFamily="18" charset="0"/>
                <a:ea typeface="Calibri" panose="020F0502020204030204" pitchFamily="34" charset="0"/>
              </a:rPr>
              <a:t>semua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pertanyaan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direspon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senang</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hati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meyakinkan</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sangat</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membantu</a:t>
            </a:r>
            <a:endParaRPr lang="en-ID" sz="1800" dirty="0">
              <a:effectLst/>
              <a:latin typeface="Times New Roman" panose="02020603050405020304" pitchFamily="18" charset="0"/>
              <a:ea typeface="Calibri" panose="020F0502020204030204" pitchFamily="34" charset="0"/>
            </a:endParaRPr>
          </a:p>
          <a:p>
            <a:pPr marL="324000" lvl="1" indent="0">
              <a:spcAft>
                <a:spcPts val="0"/>
              </a:spcAft>
              <a:buNone/>
            </a:pPr>
            <a:r>
              <a:rPr lang="en-ID" sz="1800" dirty="0">
                <a:latin typeface="Times New Roman" panose="02020603050405020304" pitchFamily="18" charset="0"/>
              </a:rPr>
              <a:t>NOTE: </a:t>
            </a:r>
            <a:r>
              <a:rPr lang="en-ID" sz="1800" dirty="0" err="1">
                <a:latin typeface="Times New Roman" panose="02020603050405020304" pitchFamily="18" charset="0"/>
              </a:rPr>
              <a:t>akses</a:t>
            </a:r>
            <a:r>
              <a:rPr lang="en-ID" sz="1800" dirty="0">
                <a:latin typeface="Times New Roman" panose="02020603050405020304" pitchFamily="18" charset="0"/>
              </a:rPr>
              <a:t> </a:t>
            </a:r>
            <a:r>
              <a:rPr lang="en-ID" sz="1800" dirty="0" err="1">
                <a:latin typeface="Times New Roman" panose="02020603050405020304" pitchFamily="18" charset="0"/>
              </a:rPr>
              <a:t>layanan</a:t>
            </a:r>
            <a:r>
              <a:rPr lang="en-ID" sz="1800" dirty="0">
                <a:latin typeface="Times New Roman" panose="02020603050405020304" pitchFamily="18" charset="0"/>
              </a:rPr>
              <a:t> </a:t>
            </a:r>
            <a:r>
              <a:rPr lang="en-ID" sz="1800" dirty="0" err="1">
                <a:latin typeface="Times New Roman" panose="02020603050405020304" pitchFamily="18" charset="0"/>
              </a:rPr>
              <a:t>langsung</a:t>
            </a:r>
            <a:r>
              <a:rPr lang="en-ID" sz="1800" dirty="0">
                <a:latin typeface="Times New Roman" panose="02020603050405020304" pitchFamily="18" charset="0"/>
              </a:rPr>
              <a:t> dan face to face </a:t>
            </a:r>
            <a:r>
              <a:rPr lang="en-ID" sz="1800" dirty="0" err="1">
                <a:latin typeface="Times New Roman" panose="02020603050405020304" pitchFamily="18" charset="0"/>
              </a:rPr>
              <a:t>lebih</a:t>
            </a:r>
            <a:r>
              <a:rPr lang="en-ID" sz="1800" dirty="0">
                <a:latin typeface="Times New Roman" panose="02020603050405020304" pitchFamily="18" charset="0"/>
              </a:rPr>
              <a:t> </a:t>
            </a:r>
            <a:r>
              <a:rPr lang="en-ID" sz="1800" dirty="0" err="1">
                <a:latin typeface="Times New Roman" panose="02020603050405020304" pitchFamily="18" charset="0"/>
              </a:rPr>
              <a:t>nyaman</a:t>
            </a:r>
            <a:endParaRPr lang="en-ID" sz="1800" dirty="0"/>
          </a:p>
        </p:txBody>
      </p:sp>
    </p:spTree>
    <p:extLst>
      <p:ext uri="{BB962C8B-B14F-4D97-AF65-F5344CB8AC3E}">
        <p14:creationId xmlns:p14="http://schemas.microsoft.com/office/powerpoint/2010/main" val="9608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250"/>
                                        <p:tgtEl>
                                          <p:spTgt spid="3">
                                            <p:txEl>
                                              <p:pRg st="7" end="7"/>
                                            </p:txEl>
                                          </p:spTgt>
                                        </p:tgtEl>
                                      </p:cBhvr>
                                    </p:animEffect>
                                    <p:anim calcmode="lin" valueType="num">
                                      <p:cBhvr>
                                        <p:cTn id="57"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250"/>
                                        <p:tgtEl>
                                          <p:spTgt spid="3">
                                            <p:txEl>
                                              <p:pRg st="8" end="8"/>
                                            </p:txEl>
                                          </p:spTgt>
                                        </p:tgtEl>
                                      </p:cBhvr>
                                    </p:animEffect>
                                    <p:anim calcmode="lin" valueType="num">
                                      <p:cBhvr>
                                        <p:cTn id="64" dur="1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9884-BD84-48F5-BAAE-5D7859F83BA2}"/>
              </a:ext>
            </a:extLst>
          </p:cNvPr>
          <p:cNvSpPr>
            <a:spLocks noGrp="1"/>
          </p:cNvSpPr>
          <p:nvPr>
            <p:ph type="title"/>
          </p:nvPr>
        </p:nvSpPr>
        <p:spPr/>
        <p:txBody>
          <a:bodyPr/>
          <a:lstStyle/>
          <a:p>
            <a:endParaRPr lang="en-ID" dirty="0"/>
          </a:p>
        </p:txBody>
      </p:sp>
      <p:sp>
        <p:nvSpPr>
          <p:cNvPr id="3" name="Content Placeholder 2">
            <a:extLst>
              <a:ext uri="{FF2B5EF4-FFF2-40B4-BE49-F238E27FC236}">
                <a16:creationId xmlns:a16="http://schemas.microsoft.com/office/drawing/2014/main" id="{AAFBCA91-86C2-4CBE-A245-5FD4B4437C69}"/>
              </a:ext>
            </a:extLst>
          </p:cNvPr>
          <p:cNvSpPr>
            <a:spLocks noGrp="1"/>
          </p:cNvSpPr>
          <p:nvPr>
            <p:ph idx="1"/>
          </p:nvPr>
        </p:nvSpPr>
        <p:spPr/>
        <p:txBody>
          <a:bodyPr/>
          <a:lstStyle/>
          <a:p>
            <a:pPr marL="0" indent="0">
              <a:buNone/>
            </a:pPr>
            <a:r>
              <a:rPr lang="en-ID" sz="1800" dirty="0">
                <a:effectLst/>
                <a:latin typeface="Times New Roman" panose="02020603050405020304" pitchFamily="18" charset="0"/>
                <a:ea typeface="Calibri" panose="020F0502020204030204" pitchFamily="34" charset="0"/>
              </a:rPr>
              <a:t>3</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Kepedulian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terhadap</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pemustaka</a:t>
            </a:r>
            <a:endParaRPr lang="en-ID" sz="2200" dirty="0">
              <a:effectLst/>
              <a:latin typeface="Times New Roman" panose="02020603050405020304" pitchFamily="18" charset="0"/>
              <a:ea typeface="Calibri" panose="020F0502020204030204" pitchFamily="34" charset="0"/>
            </a:endParaRPr>
          </a:p>
          <a:p>
            <a:pPr marL="0" indent="0">
              <a:buNone/>
            </a:pPr>
            <a:r>
              <a:rPr lang="en-ID" sz="2200" dirty="0" err="1">
                <a:latin typeface="Times New Roman" panose="02020603050405020304" pitchFamily="18" charset="0"/>
                <a:ea typeface="Calibri" panose="020F0502020204030204" pitchFamily="34" charset="0"/>
              </a:rPr>
              <a:t>P</a:t>
            </a:r>
            <a:r>
              <a:rPr lang="en-ID" sz="2200" dirty="0" err="1">
                <a:effectLst/>
                <a:latin typeface="Times New Roman" panose="02020603050405020304" pitchFamily="18" charset="0"/>
                <a:ea typeface="Calibri" panose="020F0502020204030204" pitchFamily="34" charset="0"/>
              </a:rPr>
              <a:t>ustakawan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sudah</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memiliki</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kepedulian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terhadap</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pemustaka</a:t>
            </a:r>
            <a:r>
              <a:rPr lang="en-ID" sz="2200" dirty="0">
                <a:effectLst/>
                <a:latin typeface="Times New Roman" panose="02020603050405020304" pitchFamily="18" charset="0"/>
                <a:ea typeface="Calibri" panose="020F0502020204030204" pitchFamily="34" charset="0"/>
              </a:rPr>
              <a:t>:</a:t>
            </a:r>
          </a:p>
          <a:p>
            <a:pPr lvl="1"/>
            <a:r>
              <a:rPr lang="en-ID" sz="2200" dirty="0" err="1">
                <a:effectLst/>
                <a:latin typeface="Times New Roman" panose="02020603050405020304" pitchFamily="18" charset="0"/>
                <a:ea typeface="Calibri" panose="020F0502020204030204" pitchFamily="34" charset="0"/>
              </a:rPr>
              <a:t>sikap</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membantu</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ketika</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pemustaka</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mengalami</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kesulitan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dalam</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mencari</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sumber-sumber</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referensi</a:t>
            </a:r>
            <a:endParaRPr lang="en-ID" sz="2200" dirty="0">
              <a:latin typeface="Times New Roman" panose="02020603050405020304" pitchFamily="18" charset="0"/>
              <a:ea typeface="Calibri" panose="020F0502020204030204" pitchFamily="34" charset="0"/>
            </a:endParaRPr>
          </a:p>
          <a:p>
            <a:pPr lvl="1"/>
            <a:r>
              <a:rPr lang="en-ID" sz="2200" dirty="0" err="1">
                <a:effectLst/>
                <a:latin typeface="Times New Roman" panose="02020603050405020304" pitchFamily="18" charset="0"/>
                <a:ea typeface="Calibri" panose="020F0502020204030204" pitchFamily="34" charset="0"/>
              </a:rPr>
              <a:t>sikap</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sabar</a:t>
            </a:r>
            <a:r>
              <a:rPr lang="en-ID" sz="2200" dirty="0">
                <a:effectLst/>
                <a:latin typeface="Times New Roman" panose="02020603050405020304" pitchFamily="18" charset="0"/>
                <a:ea typeface="Calibri" panose="020F0502020204030204" pitchFamily="34" charset="0"/>
              </a:rPr>
              <a:t> dan </a:t>
            </a:r>
            <a:r>
              <a:rPr lang="en-ID" sz="2200" dirty="0" err="1">
                <a:effectLst/>
                <a:latin typeface="Times New Roman" panose="02020603050405020304" pitchFamily="18" charset="0"/>
                <a:ea typeface="Calibri" panose="020F0502020204030204" pitchFamily="34" charset="0"/>
              </a:rPr>
              <a:t>pelan-pelan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dalam</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membantu</a:t>
            </a:r>
            <a:r>
              <a:rPr lang="en-ID" sz="2200" dirty="0">
                <a:effectLst/>
                <a:latin typeface="Times New Roman" panose="02020603050405020304" pitchFamily="18" charset="0"/>
                <a:ea typeface="Calibri" panose="020F0502020204030204" pitchFamily="34" charset="0"/>
              </a:rPr>
              <a:t> dan </a:t>
            </a:r>
            <a:r>
              <a:rPr lang="en-ID" sz="2200" dirty="0" err="1">
                <a:effectLst/>
                <a:latin typeface="Times New Roman" panose="02020603050405020304" pitchFamily="18" charset="0"/>
                <a:ea typeface="Calibri" panose="020F0502020204030204" pitchFamily="34" charset="0"/>
              </a:rPr>
              <a:t>mengarahkan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pemustaka</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ketika</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mengalami</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kesulitan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dalam</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mengakses</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layanan</a:t>
            </a:r>
            <a:endParaRPr lang="en-ID" sz="2200" dirty="0">
              <a:effectLst/>
              <a:latin typeface="Times New Roman" panose="02020603050405020304" pitchFamily="18" charset="0"/>
              <a:ea typeface="Calibri" panose="020F0502020204030204" pitchFamily="34" charset="0"/>
            </a:endParaRPr>
          </a:p>
          <a:p>
            <a:pPr marL="0" indent="0">
              <a:buNone/>
            </a:pPr>
            <a:r>
              <a:rPr lang="en-ID" sz="2200" dirty="0">
                <a:effectLst/>
                <a:latin typeface="Times New Roman" panose="02020603050405020304" pitchFamily="18" charset="0"/>
                <a:ea typeface="Calibri" panose="020F0502020204030204" pitchFamily="34" charset="0"/>
              </a:rPr>
              <a:t>NOTE: </a:t>
            </a:r>
            <a:r>
              <a:rPr lang="en-ID" sz="2200" dirty="0" err="1">
                <a:effectLst/>
                <a:latin typeface="Times New Roman" panose="02020603050405020304" pitchFamily="18" charset="0"/>
                <a:ea typeface="Calibri" panose="020F0502020204030204" pitchFamily="34" charset="0"/>
              </a:rPr>
              <a:t>untuk</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beberapa</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pustakawan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perlu</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meningkatkan</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sikap</a:t>
            </a:r>
            <a:r>
              <a:rPr lang="en-ID" sz="2200" dirty="0">
                <a:effectLst/>
                <a:latin typeface="Times New Roman" panose="02020603050405020304" pitchFamily="18" charset="0"/>
                <a:ea typeface="Calibri" panose="020F0502020204030204" pitchFamily="34" charset="0"/>
              </a:rPr>
              <a:t> </a:t>
            </a:r>
            <a:r>
              <a:rPr lang="en-ID" sz="2200" dirty="0" err="1">
                <a:effectLst/>
                <a:latin typeface="Times New Roman" panose="02020603050405020304" pitchFamily="18" charset="0"/>
                <a:ea typeface="Calibri" panose="020F0502020204030204" pitchFamily="34" charset="0"/>
              </a:rPr>
              <a:t>empati</a:t>
            </a:r>
            <a:endParaRPr lang="en-ID" sz="2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0197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A3FEC-AB2D-46A2-8E64-0F632283498A}"/>
              </a:ext>
            </a:extLst>
          </p:cNvPr>
          <p:cNvSpPr>
            <a:spLocks noGrp="1"/>
          </p:cNvSpPr>
          <p:nvPr>
            <p:ph type="title"/>
          </p:nvPr>
        </p:nvSpPr>
        <p:spPr/>
        <p:txBody>
          <a:bodyPr/>
          <a:lstStyle/>
          <a:p>
            <a:r>
              <a:rPr lang="en-US" dirty="0" err="1"/>
              <a:t>kesimpulan</a:t>
            </a:r>
            <a:endParaRPr lang="en-ID" dirty="0"/>
          </a:p>
        </p:txBody>
      </p:sp>
      <p:sp>
        <p:nvSpPr>
          <p:cNvPr id="3" name="Content Placeholder 2">
            <a:extLst>
              <a:ext uri="{FF2B5EF4-FFF2-40B4-BE49-F238E27FC236}">
                <a16:creationId xmlns:a16="http://schemas.microsoft.com/office/drawing/2014/main" id="{2EF59F1A-0743-4B66-9220-D90406862DE4}"/>
              </a:ext>
            </a:extLst>
          </p:cNvPr>
          <p:cNvSpPr>
            <a:spLocks noGrp="1"/>
          </p:cNvSpPr>
          <p:nvPr>
            <p:ph idx="1"/>
          </p:nvPr>
        </p:nvSpPr>
        <p:spPr/>
        <p:txBody>
          <a:bodyPr/>
          <a:lstStyle/>
          <a:p>
            <a:r>
              <a:rPr lang="en-US" dirty="0" err="1"/>
              <a:t>Layanan</a:t>
            </a:r>
            <a:r>
              <a:rPr lang="en-US" dirty="0"/>
              <a:t> </a:t>
            </a:r>
            <a:r>
              <a:rPr lang="en-US" dirty="0" err="1"/>
              <a:t>perpustakaan</a:t>
            </a:r>
            <a:r>
              <a:rPr lang="en-US" dirty="0"/>
              <a:t> di era pandemic </a:t>
            </a:r>
            <a:r>
              <a:rPr lang="en-US" dirty="0" err="1"/>
              <a:t>sudah</a:t>
            </a:r>
            <a:r>
              <a:rPr lang="en-US" dirty="0"/>
              <a:t> </a:t>
            </a:r>
            <a:r>
              <a:rPr lang="en-US" dirty="0" err="1"/>
              <a:t>sesuai</a:t>
            </a:r>
            <a:r>
              <a:rPr lang="en-US" dirty="0"/>
              <a:t> </a:t>
            </a:r>
            <a:r>
              <a:rPr lang="en-US" dirty="0" err="1"/>
              <a:t>dengan</a:t>
            </a:r>
            <a:r>
              <a:rPr lang="en-US" dirty="0"/>
              <a:t> </a:t>
            </a:r>
            <a:r>
              <a:rPr lang="en-US" dirty="0" err="1"/>
              <a:t>kebutuhan</a:t>
            </a:r>
            <a:r>
              <a:rPr lang="en-US" dirty="0"/>
              <a:t> </a:t>
            </a:r>
            <a:r>
              <a:rPr lang="en-US" dirty="0" err="1"/>
              <a:t>pemustaka</a:t>
            </a:r>
            <a:r>
              <a:rPr lang="en-US" dirty="0"/>
              <a:t> yang </a:t>
            </a:r>
            <a:r>
              <a:rPr lang="en-US" dirty="0" err="1"/>
              <a:t>sedang</a:t>
            </a:r>
            <a:r>
              <a:rPr lang="en-US" dirty="0"/>
              <a:t> </a:t>
            </a:r>
            <a:r>
              <a:rPr lang="en-US" dirty="0" err="1"/>
              <a:t>menyelesaikan</a:t>
            </a:r>
            <a:r>
              <a:rPr lang="en-US" dirty="0"/>
              <a:t> </a:t>
            </a:r>
            <a:r>
              <a:rPr lang="en-US" dirty="0" err="1"/>
              <a:t>tugas</a:t>
            </a:r>
            <a:r>
              <a:rPr lang="en-US" dirty="0"/>
              <a:t> </a:t>
            </a:r>
            <a:r>
              <a:rPr lang="en-US" dirty="0" err="1"/>
              <a:t>akhir</a:t>
            </a:r>
            <a:endParaRPr lang="en-US" dirty="0"/>
          </a:p>
          <a:p>
            <a:r>
              <a:rPr lang="en-US" dirty="0" err="1"/>
              <a:t>Fasilitas</a:t>
            </a:r>
            <a:r>
              <a:rPr lang="en-US" dirty="0"/>
              <a:t>:</a:t>
            </a:r>
          </a:p>
          <a:p>
            <a:pPr lvl="1"/>
            <a:r>
              <a:rPr lang="en-US" dirty="0" err="1"/>
              <a:t>Sudah</a:t>
            </a:r>
            <a:r>
              <a:rPr lang="en-US" dirty="0"/>
              <a:t> </a:t>
            </a:r>
            <a:r>
              <a:rPr lang="en-US" dirty="0" err="1"/>
              <a:t>sesuai</a:t>
            </a:r>
            <a:r>
              <a:rPr lang="en-US" dirty="0"/>
              <a:t> </a:t>
            </a:r>
            <a:r>
              <a:rPr lang="en-US" dirty="0" err="1"/>
              <a:t>dengan</a:t>
            </a:r>
            <a:r>
              <a:rPr lang="en-US" dirty="0"/>
              <a:t> protocol Kesehatan, </a:t>
            </a:r>
            <a:r>
              <a:rPr lang="en-US" dirty="0" err="1"/>
              <a:t>akan</a:t>
            </a:r>
            <a:r>
              <a:rPr lang="en-US" dirty="0"/>
              <a:t> </a:t>
            </a:r>
            <a:r>
              <a:rPr lang="en-US" dirty="0" err="1"/>
              <a:t>tetapi</a:t>
            </a:r>
            <a:r>
              <a:rPr lang="en-US" dirty="0"/>
              <a:t> </a:t>
            </a:r>
            <a:r>
              <a:rPr lang="en-US" dirty="0" err="1"/>
              <a:t>perlu</a:t>
            </a:r>
            <a:r>
              <a:rPr lang="en-US" dirty="0"/>
              <a:t> </a:t>
            </a:r>
            <a:r>
              <a:rPr lang="en-US" dirty="0" err="1"/>
              <a:t>ditingkatkan</a:t>
            </a:r>
            <a:r>
              <a:rPr lang="en-US" dirty="0"/>
              <a:t> </a:t>
            </a:r>
          </a:p>
          <a:p>
            <a:pPr lvl="1"/>
            <a:r>
              <a:rPr lang="en-US" dirty="0"/>
              <a:t>Media social </a:t>
            </a:r>
            <a:r>
              <a:rPr lang="en-US" dirty="0" err="1"/>
              <a:t>sebagai</a:t>
            </a:r>
            <a:r>
              <a:rPr lang="en-US" dirty="0"/>
              <a:t> </a:t>
            </a:r>
            <a:r>
              <a:rPr lang="en-US" dirty="0" err="1"/>
              <a:t>sarana</a:t>
            </a:r>
            <a:r>
              <a:rPr lang="en-US" dirty="0"/>
              <a:t> </a:t>
            </a:r>
            <a:r>
              <a:rPr lang="en-US" dirty="0" err="1"/>
              <a:t>komunikasi</a:t>
            </a:r>
            <a:r>
              <a:rPr lang="en-US" dirty="0"/>
              <a:t> </a:t>
            </a:r>
            <a:r>
              <a:rPr lang="en-US" dirty="0" err="1"/>
              <a:t>sudah</a:t>
            </a:r>
            <a:r>
              <a:rPr lang="en-US" dirty="0"/>
              <a:t> </a:t>
            </a:r>
            <a:r>
              <a:rPr lang="en-US" dirty="0" err="1"/>
              <a:t>cukup</a:t>
            </a:r>
            <a:r>
              <a:rPr lang="en-US" dirty="0"/>
              <a:t> </a:t>
            </a:r>
            <a:r>
              <a:rPr lang="en-US" dirty="0" err="1"/>
              <a:t>membantu</a:t>
            </a:r>
            <a:endParaRPr lang="en-US" dirty="0"/>
          </a:p>
          <a:p>
            <a:r>
              <a:rPr lang="en-US" dirty="0" err="1"/>
              <a:t>Pustakawan</a:t>
            </a:r>
            <a:r>
              <a:rPr lang="en-US" dirty="0"/>
              <a:t> </a:t>
            </a:r>
          </a:p>
          <a:p>
            <a:pPr lvl="1"/>
            <a:r>
              <a:rPr lang="en-US" dirty="0" err="1"/>
              <a:t>Penampilan</a:t>
            </a:r>
            <a:r>
              <a:rPr lang="en-US" dirty="0"/>
              <a:t> </a:t>
            </a:r>
            <a:r>
              <a:rPr lang="en-US" dirty="0" err="1"/>
              <a:t>sudah</a:t>
            </a:r>
            <a:r>
              <a:rPr lang="en-US" dirty="0"/>
              <a:t> </a:t>
            </a:r>
            <a:r>
              <a:rPr lang="en-US" dirty="0" err="1"/>
              <a:t>sesuai</a:t>
            </a:r>
            <a:r>
              <a:rPr lang="en-US" dirty="0"/>
              <a:t> </a:t>
            </a:r>
            <a:r>
              <a:rPr lang="en-US" dirty="0" err="1"/>
              <a:t>dengan</a:t>
            </a:r>
            <a:r>
              <a:rPr lang="en-US" dirty="0"/>
              <a:t> protocol Kesehatan </a:t>
            </a:r>
            <a:r>
              <a:rPr lang="en-US" dirty="0">
                <a:sym typeface="Wingdings" panose="05000000000000000000" pitchFamily="2" charset="2"/>
              </a:rPr>
              <a:t> </a:t>
            </a:r>
            <a:r>
              <a:rPr lang="en-US" dirty="0" err="1">
                <a:sym typeface="Wingdings" panose="05000000000000000000" pitchFamily="2" charset="2"/>
              </a:rPr>
              <a:t>perlu</a:t>
            </a:r>
            <a:r>
              <a:rPr lang="en-US" dirty="0">
                <a:sym typeface="Wingdings" panose="05000000000000000000" pitchFamily="2" charset="2"/>
              </a:rPr>
              <a:t> </a:t>
            </a:r>
            <a:r>
              <a:rPr lang="en-US" dirty="0" err="1">
                <a:sym typeface="Wingdings" panose="05000000000000000000" pitchFamily="2" charset="2"/>
              </a:rPr>
              <a:t>lebih</a:t>
            </a:r>
            <a:r>
              <a:rPr lang="en-US" dirty="0">
                <a:sym typeface="Wingdings" panose="05000000000000000000" pitchFamily="2" charset="2"/>
              </a:rPr>
              <a:t> </a:t>
            </a:r>
            <a:r>
              <a:rPr lang="en-US" dirty="0" err="1">
                <a:sym typeface="Wingdings" panose="05000000000000000000" pitchFamily="2" charset="2"/>
              </a:rPr>
              <a:t>konsisten</a:t>
            </a:r>
            <a:endParaRPr lang="en-US" dirty="0">
              <a:sym typeface="Wingdings" panose="05000000000000000000" pitchFamily="2" charset="2"/>
            </a:endParaRPr>
          </a:p>
          <a:p>
            <a:pPr lvl="1"/>
            <a:r>
              <a:rPr lang="en-US" dirty="0" err="1">
                <a:sym typeface="Wingdings" panose="05000000000000000000" pitchFamily="2" charset="2"/>
              </a:rPr>
              <a:t>Respon</a:t>
            </a:r>
            <a:r>
              <a:rPr lang="en-US" dirty="0">
                <a:sym typeface="Wingdings" panose="05000000000000000000" pitchFamily="2" charset="2"/>
              </a:rPr>
              <a:t> </a:t>
            </a:r>
            <a:r>
              <a:rPr lang="en-US" dirty="0" err="1">
                <a:sym typeface="Wingdings" panose="05000000000000000000" pitchFamily="2" charset="2"/>
              </a:rPr>
              <a:t>terhadap</a:t>
            </a:r>
            <a:r>
              <a:rPr lang="en-US" dirty="0">
                <a:sym typeface="Wingdings" panose="05000000000000000000" pitchFamily="2" charset="2"/>
              </a:rPr>
              <a:t> </a:t>
            </a:r>
            <a:r>
              <a:rPr lang="en-US" dirty="0" err="1">
                <a:sym typeface="Wingdings" panose="05000000000000000000" pitchFamily="2" charset="2"/>
              </a:rPr>
              <a:t>pemustaka</a:t>
            </a:r>
            <a:r>
              <a:rPr lang="en-US" dirty="0">
                <a:sym typeface="Wingdings" panose="05000000000000000000" pitchFamily="2" charset="2"/>
              </a:rPr>
              <a:t> Sebagian </a:t>
            </a:r>
            <a:r>
              <a:rPr lang="en-US" dirty="0" err="1">
                <a:sym typeface="Wingdings" panose="05000000000000000000" pitchFamily="2" charset="2"/>
              </a:rPr>
              <a:t>besar</a:t>
            </a:r>
            <a:r>
              <a:rPr lang="en-US" dirty="0">
                <a:sym typeface="Wingdings" panose="05000000000000000000" pitchFamily="2" charset="2"/>
              </a:rPr>
              <a:t> </a:t>
            </a:r>
            <a:r>
              <a:rPr lang="en-US" dirty="0" err="1">
                <a:sym typeface="Wingdings" panose="05000000000000000000" pitchFamily="2" charset="2"/>
              </a:rPr>
              <a:t>sudah</a:t>
            </a:r>
            <a:r>
              <a:rPr lang="en-US" dirty="0">
                <a:sym typeface="Wingdings" panose="05000000000000000000" pitchFamily="2" charset="2"/>
              </a:rPr>
              <a:t> </a:t>
            </a:r>
            <a:r>
              <a:rPr lang="en-US" dirty="0" err="1">
                <a:sym typeface="Wingdings" panose="05000000000000000000" pitchFamily="2" charset="2"/>
              </a:rPr>
              <a:t>cepat</a:t>
            </a:r>
            <a:r>
              <a:rPr lang="en-US" dirty="0">
                <a:sym typeface="Wingdings" panose="05000000000000000000" pitchFamily="2" charset="2"/>
              </a:rPr>
              <a:t>, </a:t>
            </a:r>
            <a:r>
              <a:rPr lang="en-US" dirty="0" err="1">
                <a:sym typeface="Wingdings" panose="05000000000000000000" pitchFamily="2" charset="2"/>
              </a:rPr>
              <a:t>tapi</a:t>
            </a:r>
            <a:r>
              <a:rPr lang="en-US" dirty="0">
                <a:sym typeface="Wingdings" panose="05000000000000000000" pitchFamily="2" charset="2"/>
              </a:rPr>
              <a:t> </a:t>
            </a:r>
            <a:r>
              <a:rPr lang="en-US" dirty="0" err="1">
                <a:sym typeface="Wingdings" panose="05000000000000000000" pitchFamily="2" charset="2"/>
              </a:rPr>
              <a:t>kadang</a:t>
            </a:r>
            <a:r>
              <a:rPr lang="en-US" dirty="0">
                <a:sym typeface="Wingdings" panose="05000000000000000000" pitchFamily="2" charset="2"/>
              </a:rPr>
              <a:t> </a:t>
            </a:r>
            <a:r>
              <a:rPr lang="en-US" dirty="0" err="1">
                <a:sym typeface="Wingdings" panose="05000000000000000000" pitchFamily="2" charset="2"/>
              </a:rPr>
              <a:t>terjadi</a:t>
            </a:r>
            <a:r>
              <a:rPr lang="en-US" dirty="0">
                <a:sym typeface="Wingdings" panose="05000000000000000000" pitchFamily="2" charset="2"/>
              </a:rPr>
              <a:t> </a:t>
            </a:r>
            <a:r>
              <a:rPr lang="en-US" dirty="0" err="1">
                <a:sym typeface="Wingdings" panose="05000000000000000000" pitchFamily="2" charset="2"/>
              </a:rPr>
              <a:t>keterlambatan</a:t>
            </a:r>
            <a:endParaRPr lang="en-US" dirty="0">
              <a:sym typeface="Wingdings" panose="05000000000000000000" pitchFamily="2" charset="2"/>
            </a:endParaRPr>
          </a:p>
          <a:p>
            <a:pPr lvl="1"/>
            <a:r>
              <a:rPr lang="en-US" dirty="0" err="1">
                <a:sym typeface="Wingdings" panose="05000000000000000000" pitchFamily="2" charset="2"/>
              </a:rPr>
              <a:t>Pustakawan</a:t>
            </a:r>
            <a:r>
              <a:rPr lang="en-US" dirty="0">
                <a:sym typeface="Wingdings" panose="05000000000000000000" pitchFamily="2" charset="2"/>
              </a:rPr>
              <a:t> </a:t>
            </a:r>
            <a:r>
              <a:rPr lang="en-US" dirty="0" err="1">
                <a:sym typeface="Wingdings" panose="05000000000000000000" pitchFamily="2" charset="2"/>
              </a:rPr>
              <a:t>memiliki</a:t>
            </a:r>
            <a:r>
              <a:rPr lang="en-US" dirty="0">
                <a:sym typeface="Wingdings" panose="05000000000000000000" pitchFamily="2" charset="2"/>
              </a:rPr>
              <a:t> </a:t>
            </a:r>
            <a:r>
              <a:rPr lang="en-US" dirty="0" err="1">
                <a:sym typeface="Wingdings" panose="05000000000000000000" pitchFamily="2" charset="2"/>
              </a:rPr>
              <a:t>pengetahuan</a:t>
            </a:r>
            <a:r>
              <a:rPr lang="en-US" dirty="0">
                <a:sym typeface="Wingdings" panose="05000000000000000000" pitchFamily="2" charset="2"/>
              </a:rPr>
              <a:t> </a:t>
            </a:r>
            <a:r>
              <a:rPr lang="en-US" dirty="0" err="1">
                <a:sym typeface="Wingdings" panose="05000000000000000000" pitchFamily="2" charset="2"/>
              </a:rPr>
              <a:t>bagus</a:t>
            </a:r>
            <a:r>
              <a:rPr lang="en-US" dirty="0">
                <a:sym typeface="Wingdings" panose="05000000000000000000" pitchFamily="2" charset="2"/>
              </a:rPr>
              <a:t> </a:t>
            </a:r>
            <a:r>
              <a:rPr lang="en-US" dirty="0" err="1">
                <a:sym typeface="Wingdings" panose="05000000000000000000" pitchFamily="2" charset="2"/>
              </a:rPr>
              <a:t>tentang</a:t>
            </a:r>
            <a:r>
              <a:rPr lang="en-US" dirty="0">
                <a:sym typeface="Wingdings" panose="05000000000000000000" pitchFamily="2" charset="2"/>
              </a:rPr>
              <a:t> </a:t>
            </a:r>
            <a:r>
              <a:rPr lang="en-US" dirty="0" err="1">
                <a:sym typeface="Wingdings" panose="05000000000000000000" pitchFamily="2" charset="2"/>
              </a:rPr>
              <a:t>layanan</a:t>
            </a:r>
            <a:r>
              <a:rPr lang="en-US" dirty="0">
                <a:sym typeface="Wingdings" panose="05000000000000000000" pitchFamily="2" charset="2"/>
              </a:rPr>
              <a:t> </a:t>
            </a:r>
            <a:r>
              <a:rPr lang="en-US" dirty="0" err="1">
                <a:sym typeface="Wingdings" panose="05000000000000000000" pitchFamily="2" charset="2"/>
              </a:rPr>
              <a:t>selama</a:t>
            </a:r>
            <a:r>
              <a:rPr lang="en-US" dirty="0">
                <a:sym typeface="Wingdings" panose="05000000000000000000" pitchFamily="2" charset="2"/>
              </a:rPr>
              <a:t> masa pandemic dan </a:t>
            </a:r>
            <a:r>
              <a:rPr lang="en-US" dirty="0" err="1">
                <a:sym typeface="Wingdings" panose="05000000000000000000" pitchFamily="2" charset="2"/>
              </a:rPr>
              <a:t>menyampaikan</a:t>
            </a:r>
            <a:r>
              <a:rPr lang="en-US" dirty="0">
                <a:sym typeface="Wingdings" panose="05000000000000000000" pitchFamily="2" charset="2"/>
              </a:rPr>
              <a:t> </a:t>
            </a:r>
            <a:r>
              <a:rPr lang="en-US" dirty="0" err="1">
                <a:sym typeface="Wingdings" panose="05000000000000000000" pitchFamily="2" charset="2"/>
              </a:rPr>
              <a:t>dengan</a:t>
            </a:r>
            <a:r>
              <a:rPr lang="en-US" dirty="0">
                <a:sym typeface="Wingdings" panose="05000000000000000000" pitchFamily="2" charset="2"/>
              </a:rPr>
              <a:t> </a:t>
            </a:r>
            <a:r>
              <a:rPr lang="en-US" dirty="0" err="1">
                <a:sym typeface="Wingdings" panose="05000000000000000000" pitchFamily="2" charset="2"/>
              </a:rPr>
              <a:t>cara</a:t>
            </a:r>
            <a:r>
              <a:rPr lang="en-US" dirty="0">
                <a:sym typeface="Wingdings" panose="05000000000000000000" pitchFamily="2" charset="2"/>
              </a:rPr>
              <a:t> yang </a:t>
            </a:r>
            <a:r>
              <a:rPr lang="en-US" dirty="0" err="1">
                <a:sym typeface="Wingdings" panose="05000000000000000000" pitchFamily="2" charset="2"/>
              </a:rPr>
              <a:t>baik</a:t>
            </a:r>
            <a:r>
              <a:rPr lang="en-US" dirty="0">
                <a:sym typeface="Wingdings" panose="05000000000000000000" pitchFamily="2" charset="2"/>
              </a:rPr>
              <a:t> dan </a:t>
            </a:r>
            <a:r>
              <a:rPr lang="en-US" dirty="0" err="1">
                <a:sym typeface="Wingdings" panose="05000000000000000000" pitchFamily="2" charset="2"/>
              </a:rPr>
              <a:t>jelas</a:t>
            </a:r>
            <a:endParaRPr lang="en-US" dirty="0">
              <a:sym typeface="Wingdings" panose="05000000000000000000" pitchFamily="2" charset="2"/>
            </a:endParaRPr>
          </a:p>
          <a:p>
            <a:pPr lvl="1"/>
            <a:r>
              <a:rPr lang="en-US" dirty="0" err="1">
                <a:sym typeface="Wingdings" panose="05000000000000000000" pitchFamily="2" charset="2"/>
              </a:rPr>
              <a:t>Empati</a:t>
            </a:r>
            <a:r>
              <a:rPr lang="en-US" dirty="0">
                <a:sym typeface="Wingdings" panose="05000000000000000000" pitchFamily="2" charset="2"/>
              </a:rPr>
              <a:t> </a:t>
            </a:r>
            <a:r>
              <a:rPr lang="en-US" dirty="0" err="1">
                <a:sym typeface="Wingdings" panose="05000000000000000000" pitchFamily="2" charset="2"/>
              </a:rPr>
              <a:t>pustakawan</a:t>
            </a:r>
            <a:r>
              <a:rPr lang="en-US" dirty="0">
                <a:sym typeface="Wingdings" panose="05000000000000000000" pitchFamily="2" charset="2"/>
              </a:rPr>
              <a:t> </a:t>
            </a:r>
            <a:r>
              <a:rPr lang="en-US" dirty="0" err="1">
                <a:sym typeface="Wingdings" panose="05000000000000000000" pitchFamily="2" charset="2"/>
              </a:rPr>
              <a:t>terhadap</a:t>
            </a:r>
            <a:r>
              <a:rPr lang="en-US" dirty="0">
                <a:sym typeface="Wingdings" panose="05000000000000000000" pitchFamily="2" charset="2"/>
              </a:rPr>
              <a:t> </a:t>
            </a:r>
            <a:r>
              <a:rPr lang="en-US" dirty="0" err="1">
                <a:sym typeface="Wingdings" panose="05000000000000000000" pitchFamily="2" charset="2"/>
              </a:rPr>
              <a:t>pemustaka</a:t>
            </a:r>
            <a:r>
              <a:rPr lang="en-US" dirty="0">
                <a:sym typeface="Wingdings" panose="05000000000000000000" pitchFamily="2" charset="2"/>
              </a:rPr>
              <a:t> </a:t>
            </a:r>
            <a:r>
              <a:rPr lang="en-US" dirty="0" err="1">
                <a:sym typeface="Wingdings" panose="05000000000000000000" pitchFamily="2" charset="2"/>
              </a:rPr>
              <a:t>sebagian</a:t>
            </a:r>
            <a:r>
              <a:rPr lang="en-US" dirty="0">
                <a:sym typeface="Wingdings" panose="05000000000000000000" pitchFamily="2" charset="2"/>
              </a:rPr>
              <a:t> </a:t>
            </a:r>
            <a:r>
              <a:rPr lang="en-US" dirty="0" err="1">
                <a:sym typeface="Wingdings" panose="05000000000000000000" pitchFamily="2" charset="2"/>
              </a:rPr>
              <a:t>besar</a:t>
            </a:r>
            <a:r>
              <a:rPr lang="en-US" dirty="0">
                <a:sym typeface="Wingdings" panose="05000000000000000000" pitchFamily="2" charset="2"/>
              </a:rPr>
              <a:t> </a:t>
            </a:r>
            <a:r>
              <a:rPr lang="en-US" dirty="0" err="1">
                <a:sym typeface="Wingdings" panose="05000000000000000000" pitchFamily="2" charset="2"/>
              </a:rPr>
              <a:t>sudah</a:t>
            </a:r>
            <a:r>
              <a:rPr lang="en-US" dirty="0">
                <a:sym typeface="Wingdings" panose="05000000000000000000" pitchFamily="2" charset="2"/>
              </a:rPr>
              <a:t> </a:t>
            </a:r>
            <a:r>
              <a:rPr lang="en-US" dirty="0" err="1">
                <a:sym typeface="Wingdings" panose="05000000000000000000" pitchFamily="2" charset="2"/>
              </a:rPr>
              <a:t>bagus</a:t>
            </a:r>
            <a:endParaRPr lang="en-US" dirty="0"/>
          </a:p>
          <a:p>
            <a:pPr lvl="1"/>
            <a:endParaRPr lang="en-ID" dirty="0"/>
          </a:p>
        </p:txBody>
      </p:sp>
    </p:spTree>
    <p:extLst>
      <p:ext uri="{BB962C8B-B14F-4D97-AF65-F5344CB8AC3E}">
        <p14:creationId xmlns:p14="http://schemas.microsoft.com/office/powerpoint/2010/main" val="130780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7FD-EC30-48EB-83C7-4311C9717162}"/>
              </a:ext>
            </a:extLst>
          </p:cNvPr>
          <p:cNvSpPr>
            <a:spLocks noGrp="1"/>
          </p:cNvSpPr>
          <p:nvPr>
            <p:ph type="title"/>
          </p:nvPr>
        </p:nvSpPr>
        <p:spPr/>
        <p:txBody>
          <a:bodyPr/>
          <a:lstStyle/>
          <a:p>
            <a:r>
              <a:rPr lang="en-US" dirty="0"/>
              <a:t>Lesson learnt </a:t>
            </a:r>
            <a:endParaRPr lang="en-ID" dirty="0"/>
          </a:p>
        </p:txBody>
      </p:sp>
      <p:sp>
        <p:nvSpPr>
          <p:cNvPr id="3" name="Content Placeholder 2">
            <a:extLst>
              <a:ext uri="{FF2B5EF4-FFF2-40B4-BE49-F238E27FC236}">
                <a16:creationId xmlns:a16="http://schemas.microsoft.com/office/drawing/2014/main" id="{42A75468-5868-4B29-8E24-F0B3282AB045}"/>
              </a:ext>
            </a:extLst>
          </p:cNvPr>
          <p:cNvSpPr>
            <a:spLocks noGrp="1"/>
          </p:cNvSpPr>
          <p:nvPr>
            <p:ph idx="1"/>
          </p:nvPr>
        </p:nvSpPr>
        <p:spPr>
          <a:xfrm>
            <a:off x="581192" y="2199861"/>
            <a:ext cx="11029615" cy="3775489"/>
          </a:xfrm>
        </p:spPr>
        <p:txBody>
          <a:bodyPr>
            <a:normAutofit/>
          </a:bodyPr>
          <a:lstStyle/>
          <a:p>
            <a:pPr>
              <a:spcBef>
                <a:spcPts val="0"/>
              </a:spcBef>
              <a:spcAft>
                <a:spcPts val="0"/>
              </a:spcAft>
            </a:pPr>
            <a:r>
              <a:rPr lang="en-ID" sz="2000" dirty="0" err="1">
                <a:effectLst/>
                <a:latin typeface="Times New Roman" panose="02020603050405020304" pitchFamily="18" charset="0"/>
                <a:ea typeface="Calibri" panose="020F0502020204030204" pitchFamily="34" charset="0"/>
                <a:cs typeface="Times New Roman" panose="02020603050405020304" pitchFamily="18" charset="0"/>
              </a:rPr>
              <a:t>Prosedur</a:t>
            </a:r>
            <a:r>
              <a:rPr lang="en-ID"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ID" sz="2000" dirty="0" err="1">
                <a:effectLst/>
                <a:latin typeface="Times New Roman" panose="02020603050405020304" pitchFamily="18" charset="0"/>
                <a:ea typeface="Calibri" panose="020F0502020204030204" pitchFamily="34" charset="0"/>
              </a:rPr>
              <a:t>Teknologi</a:t>
            </a:r>
            <a:r>
              <a:rPr lang="en-ID" sz="2000" dirty="0">
                <a:effectLst/>
                <a:latin typeface="Times New Roman" panose="02020603050405020304" pitchFamily="18" charset="0"/>
                <a:ea typeface="Calibri" panose="020F0502020204030204" pitchFamily="34" charset="0"/>
              </a:rPr>
              <a:t>: </a:t>
            </a:r>
          </a:p>
          <a:p>
            <a:pPr lvl="1">
              <a:spcBef>
                <a:spcPts val="0"/>
              </a:spcBef>
              <a:spcAft>
                <a:spcPts val="0"/>
              </a:spcAft>
            </a:pPr>
            <a:r>
              <a:rPr lang="en-ID" sz="1700" dirty="0" err="1">
                <a:effectLst/>
                <a:latin typeface="Times New Roman" panose="02020603050405020304" pitchFamily="18" charset="0"/>
                <a:ea typeface="Calibri" panose="020F0502020204030204" pitchFamily="34" charset="0"/>
              </a:rPr>
              <a:t>Penggunaan</a:t>
            </a:r>
            <a:r>
              <a:rPr lang="en-ID" sz="1700" dirty="0">
                <a:effectLst/>
                <a:latin typeface="Times New Roman" panose="02020603050405020304" pitchFamily="18" charset="0"/>
                <a:ea typeface="Calibri" panose="020F0502020204030204" pitchFamily="34" charset="0"/>
              </a:rPr>
              <a:t> media </a:t>
            </a:r>
            <a:r>
              <a:rPr lang="en-ID" sz="1700" dirty="0" err="1">
                <a:effectLst/>
                <a:latin typeface="Times New Roman" panose="02020603050405020304" pitchFamily="18" charset="0"/>
                <a:ea typeface="Calibri" panose="020F0502020204030204" pitchFamily="34" charset="0"/>
              </a:rPr>
              <a:t>sosial</a:t>
            </a:r>
            <a:r>
              <a:rPr lang="en-ID" sz="1700" dirty="0">
                <a:effectLst/>
                <a:latin typeface="Times New Roman" panose="02020603050405020304" pitchFamily="18" charset="0"/>
                <a:ea typeface="Calibri" panose="020F0502020204030204" pitchFamily="34" charset="0"/>
              </a:rPr>
              <a:t> </a:t>
            </a:r>
          </a:p>
          <a:p>
            <a:pPr lvl="1">
              <a:spcBef>
                <a:spcPts val="0"/>
              </a:spcBef>
              <a:spcAft>
                <a:spcPts val="0"/>
              </a:spcAft>
            </a:pPr>
            <a:r>
              <a:rPr lang="en-ID" sz="2000" dirty="0">
                <a:effectLst/>
                <a:latin typeface="Times New Roman" panose="02020603050405020304" pitchFamily="18" charset="0"/>
                <a:ea typeface="Calibri" panose="020F0502020204030204" pitchFamily="34" charset="0"/>
              </a:rPr>
              <a:t>Instagram </a:t>
            </a:r>
            <a:r>
              <a:rPr lang="en-ID" sz="2000" dirty="0" err="1">
                <a:effectLst/>
                <a:latin typeface="Times New Roman" panose="02020603050405020304" pitchFamily="18" charset="0"/>
                <a:ea typeface="Calibri" panose="020F0502020204030204" pitchFamily="34" charset="0"/>
              </a:rPr>
              <a:t>menjadi</a:t>
            </a:r>
            <a:r>
              <a:rPr lang="en-ID" sz="2000" dirty="0">
                <a:effectLst/>
                <a:latin typeface="Times New Roman" panose="02020603050405020304" pitchFamily="18" charset="0"/>
                <a:ea typeface="Calibri" panose="020F0502020204030204" pitchFamily="34" charset="0"/>
              </a:rPr>
              <a:t> media yang </a:t>
            </a:r>
            <a:r>
              <a:rPr lang="en-ID" sz="2000" dirty="0" err="1">
                <a:effectLst/>
                <a:latin typeface="Times New Roman" panose="02020603050405020304" pitchFamily="18" charset="0"/>
                <a:ea typeface="Calibri" panose="020F0502020204030204" pitchFamily="34" charset="0"/>
              </a:rPr>
              <a:t>sangat</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membantu</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pemustaka</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dalam</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mengakses</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layanan</a:t>
            </a:r>
            <a:r>
              <a:rPr lang="en-ID" sz="2000" dirty="0">
                <a:effectLst/>
                <a:latin typeface="Times New Roman" panose="02020603050405020304" pitchFamily="18" charset="0"/>
                <a:ea typeface="Calibri" panose="020F0502020204030204" pitchFamily="34" charset="0"/>
              </a:rPr>
              <a:t> </a:t>
            </a:r>
            <a:r>
              <a:rPr lang="en-ID" sz="2000" dirty="0" err="1">
                <a:effectLst/>
                <a:latin typeface="Times New Roman" panose="02020603050405020304" pitchFamily="18" charset="0"/>
                <a:ea typeface="Calibri" panose="020F0502020204030204" pitchFamily="34" charset="0"/>
              </a:rPr>
              <a:t>perpustakaan</a:t>
            </a:r>
            <a:endParaRPr lang="en-ID" sz="2000" dirty="0">
              <a:effectLst/>
              <a:latin typeface="Times New Roman" panose="02020603050405020304" pitchFamily="18" charset="0"/>
              <a:ea typeface="Calibri" panose="020F0502020204030204" pitchFamily="34" charset="0"/>
            </a:endParaRPr>
          </a:p>
          <a:p>
            <a:pPr lvl="1">
              <a:spcBef>
                <a:spcPts val="0"/>
              </a:spcBef>
              <a:spcAft>
                <a:spcPts val="0"/>
              </a:spcAft>
            </a:pPr>
            <a:r>
              <a:rPr lang="en-ID" sz="2000" dirty="0">
                <a:effectLst/>
                <a:latin typeface="Times New Roman" panose="02020603050405020304" pitchFamily="18" charset="0"/>
                <a:ea typeface="Calibri" panose="020F0502020204030204" pitchFamily="34" charset="0"/>
              </a:rPr>
              <a:t>Desain OPAC</a:t>
            </a:r>
          </a:p>
          <a:p>
            <a:pPr>
              <a:spcBef>
                <a:spcPts val="0"/>
              </a:spcBef>
              <a:spcAft>
                <a:spcPts val="0"/>
              </a:spcAft>
            </a:pPr>
            <a:r>
              <a:rPr lang="en-ID" sz="2000" dirty="0" err="1">
                <a:effectLst/>
                <a:latin typeface="Times New Roman" panose="02020603050405020304" pitchFamily="18" charset="0"/>
                <a:ea typeface="Calibri" panose="020F0502020204030204" pitchFamily="34" charset="0"/>
              </a:rPr>
              <a:t>Pustakawan</a:t>
            </a:r>
            <a:r>
              <a:rPr lang="en-ID" sz="2000" dirty="0">
                <a:latin typeface="Times New Roman" panose="02020603050405020304" pitchFamily="18" charset="0"/>
                <a:ea typeface="Calibri" panose="020F0502020204030204" pitchFamily="34" charset="0"/>
              </a:rPr>
              <a:t>:</a:t>
            </a:r>
          </a:p>
          <a:p>
            <a:pPr marL="761400" indent="-228600" algn="just">
              <a:spcBef>
                <a:spcPts val="0"/>
              </a:spcBef>
              <a:spcAft>
                <a:spcPts val="0"/>
              </a:spcAft>
              <a:buFont typeface="+mj-lt"/>
              <a:buAutoNum type="alphaLcPeriod"/>
            </a:pP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Disiplin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menjaga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protokoler</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demi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kemanan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kenyamanan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761400" indent="-228600" algn="just">
              <a:spcBef>
                <a:spcPts val="0"/>
              </a:spcBef>
              <a:spcAft>
                <a:spcPts val="0"/>
              </a:spcAft>
              <a:buFont typeface="+mj-lt"/>
              <a:buAutoNum type="alphaLcPeriod"/>
            </a:pP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Respon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respon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cepat</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mejadi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prioritas</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perlu</a:t>
            </a:r>
            <a:r>
              <a:rPr lang="en-ID" sz="1800">
                <a:effectLst/>
                <a:latin typeface="Times New Roman" panose="02020603050405020304" pitchFamily="18" charset="0"/>
                <a:ea typeface="Calibri" panose="020F0502020204030204" pitchFamily="34" charset="0"/>
                <a:cs typeface="Times New Roman" panose="02020603050405020304" pitchFamily="18" charset="0"/>
              </a:rPr>
              <a:t> SOP?</a:t>
            </a:r>
            <a:endParaRPr lang="en-ID"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761400" indent="-228600" algn="just">
              <a:spcBef>
                <a:spcPts val="0"/>
              </a:spcBef>
              <a:spcAft>
                <a:spcPts val="0"/>
              </a:spcAft>
              <a:buFont typeface="+mj-lt"/>
              <a:buAutoNum type="alphaLcPeriod"/>
            </a:pPr>
            <a:r>
              <a:rPr lang="en-ID" sz="1800" dirty="0" err="1">
                <a:latin typeface="Times New Roman" panose="02020603050405020304" pitchFamily="18" charset="0"/>
                <a:ea typeface="Calibri" panose="020F0502020204030204" pitchFamily="34" charset="0"/>
                <a:cs typeface="Times New Roman" panose="02020603050405020304" pitchFamily="18" charset="0"/>
              </a:rPr>
              <a:t>Komunikasi</a:t>
            </a:r>
            <a:r>
              <a:rPr lang="en-ID" sz="1800" dirty="0">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latin typeface="Times New Roman" panose="02020603050405020304" pitchFamily="18" charset="0"/>
                <a:ea typeface="Calibri" panose="020F0502020204030204" pitchFamily="34" charset="0"/>
                <a:cs typeface="Times New Roman" panose="02020603050405020304" pitchFamily="18" charset="0"/>
              </a:rPr>
              <a:t>antar</a:t>
            </a:r>
            <a:r>
              <a:rPr lang="en-ID" sz="1800" dirty="0">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latin typeface="Times New Roman" panose="02020603050405020304" pitchFamily="18" charset="0"/>
                <a:ea typeface="Calibri" panose="020F0502020204030204" pitchFamily="34" charset="0"/>
                <a:cs typeface="Times New Roman" panose="02020603050405020304" pitchFamily="18" charset="0"/>
              </a:rPr>
              <a:t>pustakawan</a:t>
            </a:r>
            <a:r>
              <a:rPr lang="en-ID" sz="1800" dirty="0">
                <a:latin typeface="Times New Roman" panose="02020603050405020304" pitchFamily="18" charset="0"/>
                <a:ea typeface="Calibri" panose="020F0502020204030204" pitchFamily="34" charset="0"/>
                <a:cs typeface="Times New Roman" panose="02020603050405020304" pitchFamily="18" charset="0"/>
              </a:rPr>
              <a:t> </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761400" indent="-228600" algn="just">
              <a:spcBef>
                <a:spcPts val="0"/>
              </a:spcBef>
              <a:spcAft>
                <a:spcPts val="0"/>
              </a:spcAft>
              <a:buFont typeface="+mj-lt"/>
              <a:buAutoNum type="alphaLcPeriod"/>
            </a:pP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Keramahan</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532800" indent="0" algn="just">
              <a:spcBef>
                <a:spcPts val="0"/>
              </a:spcBef>
              <a:spcAft>
                <a:spcPts val="0"/>
              </a:spcAft>
              <a:buNone/>
            </a:pPr>
            <a:endParaRPr lang="en-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02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51BD-6F2A-4CD0-9F7C-871054A9B430}"/>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60A3C1C6-CA03-4ED1-AAFE-520C7998C82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133600" y="2199860"/>
            <a:ext cx="4969565" cy="3750365"/>
          </a:xfrm>
        </p:spPr>
      </p:pic>
    </p:spTree>
    <p:extLst>
      <p:ext uri="{BB962C8B-B14F-4D97-AF65-F5344CB8AC3E}">
        <p14:creationId xmlns:p14="http://schemas.microsoft.com/office/powerpoint/2010/main" val="3688075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F046-3EE1-4C1F-BEC0-DD4639CDBFDB}"/>
              </a:ext>
            </a:extLst>
          </p:cNvPr>
          <p:cNvSpPr>
            <a:spLocks noGrp="1"/>
          </p:cNvSpPr>
          <p:nvPr>
            <p:ph type="title"/>
          </p:nvPr>
        </p:nvSpPr>
        <p:spPr>
          <a:xfrm>
            <a:off x="581192" y="702156"/>
            <a:ext cx="11029616" cy="543548"/>
          </a:xfrm>
        </p:spPr>
        <p:txBody>
          <a:bodyPr/>
          <a:lstStyle/>
          <a:p>
            <a:endParaRPr lang="en-ID" dirty="0"/>
          </a:p>
        </p:txBody>
      </p:sp>
      <p:sp>
        <p:nvSpPr>
          <p:cNvPr id="3" name="Content Placeholder 2">
            <a:extLst>
              <a:ext uri="{FF2B5EF4-FFF2-40B4-BE49-F238E27FC236}">
                <a16:creationId xmlns:a16="http://schemas.microsoft.com/office/drawing/2014/main" id="{6BBFC1B7-3F03-4C14-99BE-CF1479D301C3}"/>
              </a:ext>
            </a:extLst>
          </p:cNvPr>
          <p:cNvSpPr>
            <a:spLocks noGrp="1"/>
          </p:cNvSpPr>
          <p:nvPr>
            <p:ph idx="1"/>
          </p:nvPr>
        </p:nvSpPr>
        <p:spPr>
          <a:xfrm>
            <a:off x="581192" y="1669774"/>
            <a:ext cx="11029615" cy="4305576"/>
          </a:xfrm>
        </p:spPr>
        <p:txBody>
          <a:bodyPr>
            <a:normAutofit/>
          </a:bodyPr>
          <a:lstStyle/>
          <a:p>
            <a:pPr marL="0" indent="0">
              <a:buNone/>
            </a:pPr>
            <a:r>
              <a:rPr lang="en-US" sz="2400" dirty="0" err="1"/>
              <a:t>Perpustakaan</a:t>
            </a:r>
            <a:r>
              <a:rPr lang="en-US" sz="2400" dirty="0"/>
              <a:t> di era </a:t>
            </a:r>
            <a:r>
              <a:rPr lang="en-US" sz="2400" dirty="0" err="1"/>
              <a:t>Covid</a:t>
            </a:r>
            <a:r>
              <a:rPr lang="en-US" sz="2400" dirty="0"/>
              <a:t> 19</a:t>
            </a:r>
          </a:p>
          <a:p>
            <a:r>
              <a:rPr lang="en-US" sz="2000" dirty="0" err="1"/>
              <a:t>Dampak</a:t>
            </a:r>
            <a:r>
              <a:rPr lang="en-US" sz="2000" dirty="0"/>
              <a:t> </a:t>
            </a:r>
            <a:r>
              <a:rPr lang="en-US" sz="2000" dirty="0" err="1"/>
              <a:t>covid</a:t>
            </a:r>
            <a:r>
              <a:rPr lang="en-US" sz="2000" dirty="0"/>
              <a:t> </a:t>
            </a:r>
            <a:r>
              <a:rPr lang="en-US" sz="2000" dirty="0" err="1"/>
              <a:t>dalam</a:t>
            </a:r>
            <a:r>
              <a:rPr lang="en-US" sz="2000" dirty="0"/>
              <a:t> dunia Pendidikan </a:t>
            </a:r>
            <a:endParaRPr lang="en-US" sz="2000" dirty="0">
              <a:sym typeface="Wingdings" panose="05000000000000000000" pitchFamily="2" charset="2"/>
            </a:endParaRPr>
          </a:p>
          <a:p>
            <a:pPr lvl="1"/>
            <a:r>
              <a:rPr lang="en-US" dirty="0" err="1">
                <a:sym typeface="Wingdings" panose="05000000000000000000" pitchFamily="2" charset="2"/>
              </a:rPr>
              <a:t>pembelajaran</a:t>
            </a:r>
            <a:r>
              <a:rPr lang="en-US" dirty="0">
                <a:sym typeface="Wingdings" panose="05000000000000000000" pitchFamily="2" charset="2"/>
              </a:rPr>
              <a:t> daring, </a:t>
            </a:r>
          </a:p>
          <a:p>
            <a:pPr lvl="1"/>
            <a:r>
              <a:rPr lang="en-US" dirty="0" err="1">
                <a:sym typeface="Wingdings" panose="05000000000000000000" pitchFamily="2" charset="2"/>
              </a:rPr>
              <a:t>tidak</a:t>
            </a:r>
            <a:r>
              <a:rPr lang="en-US" dirty="0">
                <a:sym typeface="Wingdings" panose="05000000000000000000" pitchFamily="2" charset="2"/>
              </a:rPr>
              <a:t> </a:t>
            </a:r>
            <a:r>
              <a:rPr lang="en-US" dirty="0" err="1">
                <a:sym typeface="Wingdings" panose="05000000000000000000" pitchFamily="2" charset="2"/>
              </a:rPr>
              <a:t>ada</a:t>
            </a:r>
            <a:r>
              <a:rPr lang="en-US" dirty="0">
                <a:sym typeface="Wingdings" panose="05000000000000000000" pitchFamily="2" charset="2"/>
              </a:rPr>
              <a:t> </a:t>
            </a:r>
            <a:r>
              <a:rPr lang="en-US" dirty="0" err="1">
                <a:sym typeface="Wingdings" panose="05000000000000000000" pitchFamily="2" charset="2"/>
              </a:rPr>
              <a:t>tatap</a:t>
            </a:r>
            <a:r>
              <a:rPr lang="en-US" dirty="0">
                <a:sym typeface="Wingdings" panose="05000000000000000000" pitchFamily="2" charset="2"/>
              </a:rPr>
              <a:t> </a:t>
            </a:r>
            <a:r>
              <a:rPr lang="en-US" dirty="0" err="1">
                <a:sym typeface="Wingdings" panose="05000000000000000000" pitchFamily="2" charset="2"/>
              </a:rPr>
              <a:t>muka</a:t>
            </a:r>
            <a:r>
              <a:rPr lang="en-US" dirty="0">
                <a:sym typeface="Wingdings" panose="05000000000000000000" pitchFamily="2" charset="2"/>
              </a:rPr>
              <a:t>, </a:t>
            </a:r>
          </a:p>
          <a:p>
            <a:pPr lvl="1"/>
            <a:r>
              <a:rPr lang="en-US" dirty="0" err="1">
                <a:sym typeface="Wingdings" panose="05000000000000000000" pitchFamily="2" charset="2"/>
              </a:rPr>
              <a:t>akses</a:t>
            </a:r>
            <a:r>
              <a:rPr lang="en-US" dirty="0">
                <a:sym typeface="Wingdings" panose="05000000000000000000" pitchFamily="2" charset="2"/>
              </a:rPr>
              <a:t> </a:t>
            </a:r>
            <a:r>
              <a:rPr lang="en-US" dirty="0" err="1">
                <a:sym typeface="Wingdings" panose="05000000000000000000" pitchFamily="2" charset="2"/>
              </a:rPr>
              <a:t>kampus</a:t>
            </a:r>
            <a:r>
              <a:rPr lang="en-US" dirty="0">
                <a:sym typeface="Wingdings" panose="05000000000000000000" pitchFamily="2" charset="2"/>
              </a:rPr>
              <a:t> </a:t>
            </a:r>
            <a:r>
              <a:rPr lang="en-US" dirty="0" err="1">
                <a:sym typeface="Wingdings" panose="05000000000000000000" pitchFamily="2" charset="2"/>
              </a:rPr>
              <a:t>terbatas</a:t>
            </a:r>
            <a:r>
              <a:rPr lang="en-US" dirty="0">
                <a:sym typeface="Wingdings" panose="05000000000000000000" pitchFamily="2" charset="2"/>
              </a:rPr>
              <a:t> (</a:t>
            </a:r>
            <a:r>
              <a:rPr lang="en-US" dirty="0" err="1">
                <a:sym typeface="Wingdings" panose="05000000000000000000" pitchFamily="2" charset="2"/>
              </a:rPr>
              <a:t>tutup</a:t>
            </a:r>
            <a:r>
              <a:rPr lang="en-US" dirty="0">
                <a:sym typeface="Wingdings" panose="05000000000000000000" pitchFamily="2" charset="2"/>
              </a:rPr>
              <a:t> pada masa </a:t>
            </a:r>
            <a:r>
              <a:rPr lang="en-US" dirty="0" err="1">
                <a:sym typeface="Wingdings" panose="05000000000000000000" pitchFamily="2" charset="2"/>
              </a:rPr>
              <a:t>awal</a:t>
            </a:r>
            <a:r>
              <a:rPr lang="en-US" dirty="0">
                <a:sym typeface="Wingdings" panose="05000000000000000000" pitchFamily="2" charset="2"/>
              </a:rPr>
              <a:t>)</a:t>
            </a:r>
          </a:p>
          <a:p>
            <a:r>
              <a:rPr lang="en-US" sz="2000" dirty="0" err="1">
                <a:effectLst/>
                <a:latin typeface="Times New Roman" panose="02020603050405020304" pitchFamily="18" charset="0"/>
                <a:ea typeface="Calibri" panose="020F0502020204030204" pitchFamily="34" charset="0"/>
              </a:rPr>
              <a:t>aksesibilitas</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sumber-sumber</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informasi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untuk</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mendukung</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pembelajaran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menjadi</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tidak</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maksimal</a:t>
            </a:r>
            <a:r>
              <a:rPr lang="en-US" sz="2000" dirty="0">
                <a:effectLst/>
                <a:latin typeface="Times New Roman" panose="02020603050405020304" pitchFamily="18" charset="0"/>
                <a:ea typeface="Calibri" panose="020F0502020204030204" pitchFamily="34" charset="0"/>
              </a:rPr>
              <a:t> (di </a:t>
            </a:r>
            <a:r>
              <a:rPr lang="en-US" sz="2000" dirty="0" err="1">
                <a:effectLst/>
                <a:latin typeface="Times New Roman" panose="02020603050405020304" pitchFamily="18" charset="0"/>
                <a:ea typeface="Calibri" panose="020F0502020204030204" pitchFamily="34" charset="0"/>
              </a:rPr>
              <a:t>perguruan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tinggi</a:t>
            </a:r>
            <a:r>
              <a:rPr lang="en-US" sz="2000" dirty="0">
                <a:effectLst/>
                <a:latin typeface="Times New Roman" panose="02020603050405020304" pitchFamily="18" charset="0"/>
                <a:ea typeface="Calibri" panose="020F0502020204030204" pitchFamily="34" charset="0"/>
              </a:rPr>
              <a:t>)</a:t>
            </a:r>
          </a:p>
          <a:p>
            <a:r>
              <a:rPr lang="en-ID" sz="2000" dirty="0" err="1"/>
              <a:t>Dampak</a:t>
            </a:r>
            <a:r>
              <a:rPr lang="en-ID" sz="2000" dirty="0"/>
              <a:t>:</a:t>
            </a:r>
          </a:p>
          <a:p>
            <a:pPr lvl="1"/>
            <a:r>
              <a:rPr lang="en-ID" dirty="0" err="1"/>
              <a:t>Mahasiswa</a:t>
            </a:r>
            <a:r>
              <a:rPr lang="en-ID" dirty="0"/>
              <a:t> yang </a:t>
            </a:r>
            <a:r>
              <a:rPr lang="en-ID" dirty="0" err="1"/>
              <a:t>sedang</a:t>
            </a:r>
            <a:r>
              <a:rPr lang="en-ID" dirty="0"/>
              <a:t> </a:t>
            </a:r>
            <a:r>
              <a:rPr lang="en-ID" dirty="0" err="1"/>
              <a:t>mengerjakan</a:t>
            </a:r>
            <a:r>
              <a:rPr lang="en-ID" dirty="0"/>
              <a:t> </a:t>
            </a:r>
            <a:r>
              <a:rPr lang="en-ID" dirty="0" err="1"/>
              <a:t>tugas</a:t>
            </a:r>
            <a:r>
              <a:rPr lang="en-ID" dirty="0"/>
              <a:t> </a:t>
            </a:r>
            <a:r>
              <a:rPr lang="en-ID" dirty="0" err="1"/>
              <a:t>akhir</a:t>
            </a:r>
            <a:endParaRPr lang="en-ID" dirty="0"/>
          </a:p>
          <a:p>
            <a:pPr lvl="1"/>
            <a:r>
              <a:rPr lang="en-ID" dirty="0" err="1"/>
              <a:t>Dosen</a:t>
            </a:r>
            <a:r>
              <a:rPr lang="en-ID" dirty="0"/>
              <a:t> </a:t>
            </a:r>
            <a:r>
              <a:rPr lang="en-ID" dirty="0">
                <a:sym typeface="Wingdings" panose="05000000000000000000" pitchFamily="2" charset="2"/>
              </a:rPr>
              <a:t> </a:t>
            </a:r>
            <a:r>
              <a:rPr lang="en-ID" dirty="0" err="1">
                <a:sym typeface="Wingdings" panose="05000000000000000000" pitchFamily="2" charset="2"/>
              </a:rPr>
              <a:t>akses</a:t>
            </a:r>
            <a:r>
              <a:rPr lang="en-ID" dirty="0">
                <a:sym typeface="Wingdings" panose="05000000000000000000" pitchFamily="2" charset="2"/>
              </a:rPr>
              <a:t> </a:t>
            </a:r>
            <a:r>
              <a:rPr lang="en-ID" dirty="0" err="1">
                <a:sym typeface="Wingdings" panose="05000000000000000000" pitchFamily="2" charset="2"/>
              </a:rPr>
              <a:t>bahan</a:t>
            </a:r>
            <a:r>
              <a:rPr lang="en-ID" dirty="0">
                <a:sym typeface="Wingdings" panose="05000000000000000000" pitchFamily="2" charset="2"/>
              </a:rPr>
              <a:t> ajar dan </a:t>
            </a:r>
            <a:r>
              <a:rPr lang="en-ID" dirty="0" err="1">
                <a:sym typeface="Wingdings" panose="05000000000000000000" pitchFamily="2" charset="2"/>
              </a:rPr>
              <a:t>penelitian</a:t>
            </a:r>
            <a:endParaRPr lang="en-ID" dirty="0">
              <a:sym typeface="Wingdings" panose="05000000000000000000" pitchFamily="2" charset="2"/>
            </a:endParaRPr>
          </a:p>
        </p:txBody>
      </p:sp>
    </p:spTree>
    <p:extLst>
      <p:ext uri="{BB962C8B-B14F-4D97-AF65-F5344CB8AC3E}">
        <p14:creationId xmlns:p14="http://schemas.microsoft.com/office/powerpoint/2010/main" val="200471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FDD5-7F6C-4070-AFCA-2E5B4407C159}"/>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BD86BE71-161D-4AB2-B404-9006401096EA}"/>
              </a:ext>
            </a:extLst>
          </p:cNvPr>
          <p:cNvSpPr>
            <a:spLocks noGrp="1"/>
          </p:cNvSpPr>
          <p:nvPr>
            <p:ph idx="1"/>
          </p:nvPr>
        </p:nvSpPr>
        <p:spPr/>
        <p:txBody>
          <a:bodyPr>
            <a:normAutofit lnSpcReduction="10000"/>
          </a:bodyPr>
          <a:lstStyle/>
          <a:p>
            <a:pPr marL="0" indent="0">
              <a:buNone/>
            </a:pPr>
            <a:r>
              <a:rPr lang="en-US" sz="2200" dirty="0" err="1"/>
              <a:t>Perpustakaan</a:t>
            </a:r>
            <a:r>
              <a:rPr lang="en-US" sz="2200" dirty="0"/>
              <a:t> UIN </a:t>
            </a:r>
            <a:r>
              <a:rPr lang="en-US" sz="2200" dirty="0" err="1"/>
              <a:t>Sunan</a:t>
            </a:r>
            <a:r>
              <a:rPr lang="en-US" sz="2200" dirty="0"/>
              <a:t> </a:t>
            </a:r>
            <a:r>
              <a:rPr lang="en-US" sz="2200" dirty="0" err="1"/>
              <a:t>Kalijaga</a:t>
            </a:r>
            <a:r>
              <a:rPr lang="en-US" sz="2200" dirty="0"/>
              <a:t> di era </a:t>
            </a:r>
            <a:r>
              <a:rPr lang="en-US" sz="2200" dirty="0" err="1"/>
              <a:t>Covid</a:t>
            </a:r>
            <a:endParaRPr lang="en-US" sz="2200" dirty="0"/>
          </a:p>
          <a:p>
            <a:pPr marL="342900" indent="-342900">
              <a:buFont typeface="+mj-lt"/>
              <a:buAutoNum type="arabicPeriod"/>
            </a:pPr>
            <a:r>
              <a:rPr lang="en-US" sz="2200" dirty="0" err="1"/>
              <a:t>Mengeluarkan</a:t>
            </a:r>
            <a:r>
              <a:rPr lang="en-US" sz="2200" dirty="0"/>
              <a:t> </a:t>
            </a:r>
            <a:r>
              <a:rPr lang="en-US" sz="2200" dirty="0" err="1"/>
              <a:t>kebijakan</a:t>
            </a:r>
            <a:r>
              <a:rPr lang="en-US" sz="2200" dirty="0"/>
              <a:t> </a:t>
            </a:r>
            <a:r>
              <a:rPr lang="en-US" sz="2200" dirty="0" err="1"/>
              <a:t>sesuai</a:t>
            </a:r>
            <a:r>
              <a:rPr lang="en-US" sz="2200" dirty="0"/>
              <a:t> </a:t>
            </a:r>
            <a:r>
              <a:rPr lang="en-US" sz="2200" dirty="0" err="1"/>
              <a:t>dengan</a:t>
            </a:r>
            <a:r>
              <a:rPr lang="en-US" sz="2200" dirty="0"/>
              <a:t> </a:t>
            </a:r>
            <a:r>
              <a:rPr lang="en-US" sz="2200" dirty="0" err="1"/>
              <a:t>kebijakan</a:t>
            </a:r>
            <a:r>
              <a:rPr lang="en-US" sz="2200" dirty="0"/>
              <a:t> UIN </a:t>
            </a:r>
            <a:r>
              <a:rPr lang="en-US" sz="2200" dirty="0" err="1"/>
              <a:t>Sunan</a:t>
            </a:r>
            <a:r>
              <a:rPr lang="en-US" sz="2200" dirty="0"/>
              <a:t> </a:t>
            </a:r>
            <a:r>
              <a:rPr lang="en-US" sz="2200" dirty="0" err="1"/>
              <a:t>Kalijaga</a:t>
            </a:r>
            <a:r>
              <a:rPr lang="en-US" sz="2200" dirty="0"/>
              <a:t> </a:t>
            </a:r>
            <a:r>
              <a:rPr lang="en-US" sz="2200" dirty="0" err="1"/>
              <a:t>sbg</a:t>
            </a:r>
            <a:r>
              <a:rPr lang="en-US" sz="2200" dirty="0"/>
              <a:t> Lembaga </a:t>
            </a:r>
            <a:r>
              <a:rPr lang="en-US" sz="2200" dirty="0" err="1"/>
              <a:t>induk</a:t>
            </a:r>
            <a:endParaRPr lang="en-US" sz="2200" dirty="0"/>
          </a:p>
          <a:p>
            <a:pPr marL="342900" indent="-342900">
              <a:buFont typeface="+mj-lt"/>
              <a:buAutoNum type="arabicPeriod"/>
            </a:pPr>
            <a:r>
              <a:rPr lang="en-US" sz="2200" dirty="0" err="1"/>
              <a:t>Menerapkan</a:t>
            </a:r>
            <a:r>
              <a:rPr lang="en-US" sz="2200" dirty="0"/>
              <a:t> </a:t>
            </a:r>
            <a:r>
              <a:rPr lang="en-US" sz="2200" dirty="0" err="1"/>
              <a:t>layanan</a:t>
            </a:r>
            <a:r>
              <a:rPr lang="en-US" sz="2200" dirty="0"/>
              <a:t> online</a:t>
            </a:r>
          </a:p>
          <a:p>
            <a:pPr marL="342900" indent="-342900">
              <a:buFont typeface="+mj-lt"/>
              <a:buAutoNum type="arabicPeriod"/>
            </a:pPr>
            <a:r>
              <a:rPr lang="en-US" sz="2200" dirty="0" err="1"/>
              <a:t>Upaya</a:t>
            </a:r>
            <a:r>
              <a:rPr lang="en-US" sz="2200" dirty="0"/>
              <a:t> </a:t>
            </a:r>
            <a:r>
              <a:rPr lang="en-US" sz="2200" dirty="0" err="1"/>
              <a:t>awal</a:t>
            </a:r>
            <a:r>
              <a:rPr lang="en-US" sz="2200" dirty="0"/>
              <a:t>: </a:t>
            </a:r>
            <a:r>
              <a:rPr lang="en-US" sz="2200" dirty="0" err="1"/>
              <a:t>promosi</a:t>
            </a:r>
            <a:r>
              <a:rPr lang="en-US" sz="2200" dirty="0"/>
              <a:t> dan </a:t>
            </a:r>
            <a:r>
              <a:rPr lang="en-US" sz="2200" dirty="0" err="1"/>
              <a:t>komunikasi</a:t>
            </a:r>
            <a:r>
              <a:rPr lang="en-US" sz="2200" dirty="0"/>
              <a:t> </a:t>
            </a:r>
            <a:r>
              <a:rPr lang="en-US" sz="2200" dirty="0" err="1"/>
              <a:t>dengan</a:t>
            </a:r>
            <a:r>
              <a:rPr lang="en-US" sz="2200" dirty="0"/>
              <a:t> </a:t>
            </a:r>
            <a:r>
              <a:rPr lang="en-US" sz="2200" dirty="0" err="1"/>
              <a:t>pemustaka</a:t>
            </a:r>
            <a:r>
              <a:rPr lang="en-US" sz="2200" dirty="0"/>
              <a:t> </a:t>
            </a:r>
          </a:p>
          <a:p>
            <a:pPr marL="342900" indent="-342900">
              <a:buFont typeface="+mj-lt"/>
              <a:buAutoNum type="arabicPeriod"/>
            </a:pPr>
            <a:r>
              <a:rPr lang="en-US" sz="2200" dirty="0"/>
              <a:t>Problem: </a:t>
            </a:r>
          </a:p>
          <a:p>
            <a:pPr marL="781200" lvl="1" indent="-457200">
              <a:buFont typeface="+mj-lt"/>
              <a:buAutoNum type="arabicParenR"/>
            </a:pPr>
            <a:r>
              <a:rPr lang="en-US" sz="1900" dirty="0" err="1"/>
              <a:t>Perpustakaan</a:t>
            </a:r>
            <a:r>
              <a:rPr lang="en-US" sz="1900" dirty="0"/>
              <a:t> </a:t>
            </a:r>
            <a:r>
              <a:rPr lang="en-US" sz="1900" dirty="0">
                <a:sym typeface="Wingdings" panose="05000000000000000000" pitchFamily="2" charset="2"/>
              </a:rPr>
              <a:t> </a:t>
            </a:r>
            <a:r>
              <a:rPr lang="en-US" sz="1900" dirty="0" err="1">
                <a:sym typeface="Wingdings" panose="05000000000000000000" pitchFamily="2" charset="2"/>
              </a:rPr>
              <a:t>bagaimana</a:t>
            </a:r>
            <a:r>
              <a:rPr lang="en-US" sz="1900" dirty="0">
                <a:sym typeface="Wingdings" panose="05000000000000000000" pitchFamily="2" charset="2"/>
              </a:rPr>
              <a:t> </a:t>
            </a:r>
            <a:r>
              <a:rPr lang="en-US" sz="1900" dirty="0" err="1">
                <a:sym typeface="Wingdings" panose="05000000000000000000" pitchFamily="2" charset="2"/>
              </a:rPr>
              <a:t>pengembangan</a:t>
            </a:r>
            <a:r>
              <a:rPr lang="en-US" sz="1900" dirty="0">
                <a:sym typeface="Wingdings" panose="05000000000000000000" pitchFamily="2" charset="2"/>
              </a:rPr>
              <a:t> </a:t>
            </a:r>
            <a:r>
              <a:rPr lang="en-US" sz="1900" dirty="0" err="1">
                <a:sym typeface="Wingdings" panose="05000000000000000000" pitchFamily="2" charset="2"/>
              </a:rPr>
              <a:t>layanan</a:t>
            </a:r>
            <a:r>
              <a:rPr lang="en-US" sz="1900" dirty="0">
                <a:sym typeface="Wingdings" panose="05000000000000000000" pitchFamily="2" charset="2"/>
              </a:rPr>
              <a:t> </a:t>
            </a:r>
            <a:r>
              <a:rPr lang="en-US" sz="1900" dirty="0" err="1">
                <a:sym typeface="Wingdings" panose="05000000000000000000" pitchFamily="2" charset="2"/>
              </a:rPr>
              <a:t>inovatif</a:t>
            </a:r>
            <a:r>
              <a:rPr lang="en-US" sz="1900" dirty="0">
                <a:sym typeface="Wingdings" panose="05000000000000000000" pitchFamily="2" charset="2"/>
              </a:rPr>
              <a:t> </a:t>
            </a:r>
            <a:r>
              <a:rPr lang="en-US" sz="1900" dirty="0" err="1">
                <a:sym typeface="Wingdings" panose="05000000000000000000" pitchFamily="2" charset="2"/>
              </a:rPr>
              <a:t>selama</a:t>
            </a:r>
            <a:r>
              <a:rPr lang="en-US" sz="1900" dirty="0">
                <a:sym typeface="Wingdings" panose="05000000000000000000" pitchFamily="2" charset="2"/>
              </a:rPr>
              <a:t> pandemic </a:t>
            </a:r>
            <a:endParaRPr lang="en-US" sz="1900" dirty="0"/>
          </a:p>
          <a:p>
            <a:pPr marL="781200" lvl="1" indent="-457200">
              <a:buFont typeface="+mj-lt"/>
              <a:buAutoNum type="arabicParenR"/>
            </a:pPr>
            <a:r>
              <a:rPr lang="en-US" sz="1900" dirty="0" err="1"/>
              <a:t>Pemustaka</a:t>
            </a:r>
            <a:r>
              <a:rPr lang="en-US" sz="1900" dirty="0"/>
              <a:t> </a:t>
            </a:r>
            <a:r>
              <a:rPr lang="en-US" sz="1900" dirty="0">
                <a:sym typeface="Wingdings" panose="05000000000000000000" pitchFamily="2" charset="2"/>
              </a:rPr>
              <a:t> </a:t>
            </a:r>
            <a:r>
              <a:rPr lang="en-US" sz="1900" dirty="0" err="1">
                <a:sym typeface="Wingdings" panose="05000000000000000000" pitchFamily="2" charset="2"/>
              </a:rPr>
              <a:t>tanggapan</a:t>
            </a:r>
            <a:r>
              <a:rPr lang="en-US" sz="1900" dirty="0">
                <a:sym typeface="Wingdings" panose="05000000000000000000" pitchFamily="2" charset="2"/>
              </a:rPr>
              <a:t> </a:t>
            </a:r>
            <a:r>
              <a:rPr lang="en-US" sz="1900" dirty="0" err="1">
                <a:sym typeface="Wingdings" panose="05000000000000000000" pitchFamily="2" charset="2"/>
              </a:rPr>
              <a:t>thd</a:t>
            </a:r>
            <a:r>
              <a:rPr lang="en-US" sz="1900" dirty="0">
                <a:sym typeface="Wingdings" panose="05000000000000000000" pitchFamily="2" charset="2"/>
              </a:rPr>
              <a:t> </a:t>
            </a:r>
            <a:r>
              <a:rPr lang="en-US" sz="1900" dirty="0" err="1">
                <a:sym typeface="Wingdings" panose="05000000000000000000" pitchFamily="2" charset="2"/>
              </a:rPr>
              <a:t>layanan</a:t>
            </a:r>
            <a:endParaRPr lang="en-US" sz="1900" dirty="0"/>
          </a:p>
          <a:p>
            <a:pPr marL="342900" indent="-342900">
              <a:buFont typeface="+mj-lt"/>
              <a:buAutoNum type="arabicPeriod"/>
            </a:pPr>
            <a:endParaRPr lang="en-ID" dirty="0"/>
          </a:p>
        </p:txBody>
      </p:sp>
    </p:spTree>
    <p:extLst>
      <p:ext uri="{BB962C8B-B14F-4D97-AF65-F5344CB8AC3E}">
        <p14:creationId xmlns:p14="http://schemas.microsoft.com/office/powerpoint/2010/main" val="18027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B04D5-0558-4CF8-A410-6BE5A821357E}"/>
              </a:ext>
            </a:extLst>
          </p:cNvPr>
          <p:cNvSpPr>
            <a:spLocks noGrp="1"/>
          </p:cNvSpPr>
          <p:nvPr>
            <p:ph type="title"/>
          </p:nvPr>
        </p:nvSpPr>
        <p:spPr>
          <a:xfrm>
            <a:off x="581192" y="702156"/>
            <a:ext cx="11029616" cy="702574"/>
          </a:xfrm>
        </p:spPr>
        <p:txBody>
          <a:bodyPr/>
          <a:lstStyle/>
          <a:p>
            <a:endParaRPr lang="en-ID" dirty="0"/>
          </a:p>
        </p:txBody>
      </p:sp>
      <p:sp>
        <p:nvSpPr>
          <p:cNvPr id="3" name="Content Placeholder 2">
            <a:extLst>
              <a:ext uri="{FF2B5EF4-FFF2-40B4-BE49-F238E27FC236}">
                <a16:creationId xmlns:a16="http://schemas.microsoft.com/office/drawing/2014/main" id="{990157D4-A052-412A-841C-B5BF271BE8E2}"/>
              </a:ext>
            </a:extLst>
          </p:cNvPr>
          <p:cNvSpPr>
            <a:spLocks noGrp="1"/>
          </p:cNvSpPr>
          <p:nvPr>
            <p:ph idx="1"/>
          </p:nvPr>
        </p:nvSpPr>
        <p:spPr>
          <a:xfrm>
            <a:off x="581192" y="1908312"/>
            <a:ext cx="11029615" cy="4067037"/>
          </a:xfrm>
        </p:spPr>
        <p:txBody>
          <a:bodyPr/>
          <a:lstStyle/>
          <a:p>
            <a:pPr marL="0" indent="0">
              <a:buNone/>
            </a:pPr>
            <a:r>
              <a:rPr lang="en-US" sz="2800" dirty="0" err="1"/>
              <a:t>Tujuan</a:t>
            </a:r>
            <a:r>
              <a:rPr lang="en-US" sz="2800" dirty="0"/>
              <a:t> </a:t>
            </a:r>
            <a:r>
              <a:rPr lang="en-US" sz="2800" dirty="0" err="1"/>
              <a:t>Penelitian</a:t>
            </a:r>
            <a:endParaRPr lang="en-US" sz="2800" dirty="0"/>
          </a:p>
          <a:p>
            <a:pPr marL="342900" indent="-342900">
              <a:buFont typeface="+mj-lt"/>
              <a:buAutoNum type="arabicPeriod"/>
            </a:pPr>
            <a:r>
              <a:rPr lang="en-ID" sz="2000" dirty="0" err="1"/>
              <a:t>Identifikasi</a:t>
            </a:r>
            <a:r>
              <a:rPr lang="en-ID" sz="2000" dirty="0"/>
              <a:t> </a:t>
            </a:r>
            <a:r>
              <a:rPr lang="en-ID" sz="2000" dirty="0" err="1"/>
              <a:t>strategi</a:t>
            </a:r>
            <a:r>
              <a:rPr lang="en-ID" sz="2000" dirty="0"/>
              <a:t> yang </a:t>
            </a:r>
            <a:r>
              <a:rPr lang="en-ID" sz="2000" dirty="0" err="1"/>
              <a:t>dikembangkan</a:t>
            </a:r>
            <a:r>
              <a:rPr lang="en-ID" sz="2000" dirty="0"/>
              <a:t> </a:t>
            </a:r>
            <a:r>
              <a:rPr lang="en-ID" sz="2000" dirty="0" err="1"/>
              <a:t>perpustakaan</a:t>
            </a:r>
            <a:r>
              <a:rPr lang="en-ID" sz="2000" dirty="0"/>
              <a:t> UIN </a:t>
            </a:r>
            <a:r>
              <a:rPr lang="en-ID" sz="2000" dirty="0" err="1"/>
              <a:t>Sunan</a:t>
            </a:r>
            <a:r>
              <a:rPr lang="en-ID" sz="2000" dirty="0"/>
              <a:t> </a:t>
            </a:r>
            <a:r>
              <a:rPr lang="en-ID" sz="2000" dirty="0" err="1"/>
              <a:t>Kalijaga</a:t>
            </a:r>
            <a:r>
              <a:rPr lang="en-ID" sz="2000" dirty="0"/>
              <a:t>?</a:t>
            </a:r>
          </a:p>
          <a:p>
            <a:pPr marL="342900" indent="-342900">
              <a:buFont typeface="+mj-lt"/>
              <a:buAutoNum type="arabicPeriod"/>
            </a:pPr>
            <a:r>
              <a:rPr lang="en-US" sz="2000" dirty="0" err="1"/>
              <a:t>Mengeksplorasi</a:t>
            </a:r>
            <a:r>
              <a:rPr lang="en-US" sz="2000" dirty="0"/>
              <a:t> </a:t>
            </a:r>
            <a:r>
              <a:rPr lang="en-US" sz="2000" dirty="0" err="1"/>
              <a:t>tanggapan</a:t>
            </a:r>
            <a:r>
              <a:rPr lang="en-US" sz="2000" dirty="0"/>
              <a:t> </a:t>
            </a:r>
            <a:r>
              <a:rPr lang="en-US" sz="2000" dirty="0" err="1"/>
              <a:t>pemustaka</a:t>
            </a:r>
            <a:r>
              <a:rPr lang="en-US" sz="2000" dirty="0"/>
              <a:t> </a:t>
            </a:r>
            <a:r>
              <a:rPr lang="en-US" sz="2000" dirty="0" err="1"/>
              <a:t>terhadap</a:t>
            </a:r>
            <a:r>
              <a:rPr lang="en-US" sz="2000" dirty="0"/>
              <a:t> </a:t>
            </a:r>
            <a:r>
              <a:rPr lang="en-US" sz="2000" dirty="0" err="1"/>
              <a:t>layanan</a:t>
            </a:r>
            <a:r>
              <a:rPr lang="en-US" sz="2000" dirty="0"/>
              <a:t> </a:t>
            </a:r>
            <a:r>
              <a:rPr lang="en-US" sz="2000" dirty="0" err="1"/>
              <a:t>perpustakaan</a:t>
            </a:r>
            <a:r>
              <a:rPr lang="en-US" sz="2000" dirty="0"/>
              <a:t> </a:t>
            </a:r>
            <a:r>
              <a:rPr lang="en-US" sz="2000" dirty="0" err="1"/>
              <a:t>selama</a:t>
            </a:r>
            <a:r>
              <a:rPr lang="en-US" sz="2000" dirty="0"/>
              <a:t> masa pandemic </a:t>
            </a:r>
          </a:p>
          <a:p>
            <a:pPr marL="342900" indent="-342900">
              <a:buFont typeface="+mj-lt"/>
              <a:buAutoNum type="arabicPeriod"/>
            </a:pPr>
            <a:r>
              <a:rPr lang="en-ID" sz="2000" dirty="0" err="1">
                <a:effectLst/>
                <a:ea typeface="Calibri" panose="020F0502020204030204" pitchFamily="34" charset="0"/>
                <a:cs typeface="Times New Roman" panose="02020603050405020304" pitchFamily="18" charset="0"/>
              </a:rPr>
              <a:t>Memperoleh</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masukan</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dari</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pemustaka</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tentang</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kekuatan</a:t>
            </a:r>
            <a:r>
              <a:rPr lang="en-ID" sz="2000" dirty="0">
                <a:effectLst/>
                <a:ea typeface="Calibri" panose="020F0502020204030204" pitchFamily="34" charset="0"/>
                <a:cs typeface="Times New Roman" panose="02020603050405020304" pitchFamily="18" charset="0"/>
              </a:rPr>
              <a:t> dan </a:t>
            </a:r>
            <a:r>
              <a:rPr lang="en-ID" sz="2000" dirty="0" err="1">
                <a:effectLst/>
                <a:ea typeface="Calibri" panose="020F0502020204030204" pitchFamily="34" charset="0"/>
                <a:cs typeface="Times New Roman" panose="02020603050405020304" pitchFamily="18" charset="0"/>
              </a:rPr>
              <a:t>kekurangan</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layanan</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inovatif</a:t>
            </a:r>
            <a:r>
              <a:rPr lang="en-ID" sz="2000" dirty="0">
                <a:effectLst/>
                <a:ea typeface="Calibri" panose="020F0502020204030204" pitchFamily="34" charset="0"/>
                <a:cs typeface="Times New Roman" panose="02020603050405020304" pitchFamily="18" charset="0"/>
              </a:rPr>
              <a:t> yang </a:t>
            </a:r>
            <a:r>
              <a:rPr lang="en-ID" sz="2000" dirty="0" err="1">
                <a:effectLst/>
                <a:ea typeface="Calibri" panose="020F0502020204030204" pitchFamily="34" charset="0"/>
                <a:cs typeface="Times New Roman" panose="02020603050405020304" pitchFamily="18" charset="0"/>
              </a:rPr>
              <a:t>sudah</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berjalan</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dalam</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rangka</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meningkatkan</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layanan</a:t>
            </a:r>
            <a:r>
              <a:rPr lang="en-ID" sz="2000" dirty="0">
                <a:effectLst/>
                <a:ea typeface="Calibri" panose="020F0502020204030204" pitchFamily="34" charset="0"/>
                <a:cs typeface="Times New Roman" panose="02020603050405020304" pitchFamily="18" charset="0"/>
              </a:rPr>
              <a:t> </a:t>
            </a:r>
            <a:r>
              <a:rPr lang="en-ID" sz="2000" dirty="0" err="1">
                <a:effectLst/>
                <a:ea typeface="Calibri" panose="020F0502020204030204" pitchFamily="34" charset="0"/>
                <a:cs typeface="Times New Roman" panose="02020603050405020304" pitchFamily="18" charset="0"/>
              </a:rPr>
              <a:t>perpustakaan</a:t>
            </a:r>
            <a:endParaRPr lang="en-ID" sz="2000" dirty="0">
              <a:effectLst/>
              <a:ea typeface="Calibri" panose="020F0502020204030204" pitchFamily="34" charset="0"/>
              <a:cs typeface="Times New Roman" panose="02020603050405020304" pitchFamily="18" charset="0"/>
            </a:endParaRPr>
          </a:p>
          <a:p>
            <a:pPr marL="0" indent="0">
              <a:buNone/>
            </a:pPr>
            <a:endParaRPr lang="en-ID" sz="2000" dirty="0"/>
          </a:p>
        </p:txBody>
      </p:sp>
    </p:spTree>
    <p:extLst>
      <p:ext uri="{BB962C8B-B14F-4D97-AF65-F5344CB8AC3E}">
        <p14:creationId xmlns:p14="http://schemas.microsoft.com/office/powerpoint/2010/main" val="16192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01166-AB13-4160-A463-619879CF2CFA}"/>
              </a:ext>
            </a:extLst>
          </p:cNvPr>
          <p:cNvSpPr>
            <a:spLocks noGrp="1"/>
          </p:cNvSpPr>
          <p:nvPr>
            <p:ph type="title"/>
          </p:nvPr>
        </p:nvSpPr>
        <p:spPr/>
        <p:txBody>
          <a:bodyPr/>
          <a:lstStyle/>
          <a:p>
            <a:r>
              <a:rPr lang="en-US" dirty="0" err="1"/>
              <a:t>metodologi</a:t>
            </a:r>
            <a:endParaRPr lang="en-ID" dirty="0"/>
          </a:p>
        </p:txBody>
      </p:sp>
      <p:sp>
        <p:nvSpPr>
          <p:cNvPr id="3" name="Content Placeholder 2">
            <a:extLst>
              <a:ext uri="{FF2B5EF4-FFF2-40B4-BE49-F238E27FC236}">
                <a16:creationId xmlns:a16="http://schemas.microsoft.com/office/drawing/2014/main" id="{071633D3-B0D0-4161-A254-50B0CF1C21A6}"/>
              </a:ext>
            </a:extLst>
          </p:cNvPr>
          <p:cNvSpPr>
            <a:spLocks noGrp="1"/>
          </p:cNvSpPr>
          <p:nvPr>
            <p:ph idx="1"/>
          </p:nvPr>
        </p:nvSpPr>
        <p:spPr/>
        <p:txBody>
          <a:bodyPr>
            <a:normAutofit lnSpcReduction="10000"/>
          </a:bodyPr>
          <a:lstStyle/>
          <a:p>
            <a:r>
              <a:rPr lang="en-US" sz="2000" dirty="0" err="1"/>
              <a:t>Pendekatan</a:t>
            </a:r>
            <a:r>
              <a:rPr lang="en-US" sz="2000" dirty="0"/>
              <a:t> </a:t>
            </a:r>
            <a:r>
              <a:rPr lang="en-US" sz="2000" dirty="0" err="1"/>
              <a:t>kualititatif</a:t>
            </a:r>
            <a:endParaRPr lang="en-US" sz="2000" dirty="0"/>
          </a:p>
          <a:p>
            <a:r>
              <a:rPr lang="en-US" sz="2000" dirty="0" err="1"/>
              <a:t>Standar</a:t>
            </a:r>
            <a:r>
              <a:rPr lang="en-US" sz="2000" dirty="0"/>
              <a:t> </a:t>
            </a:r>
            <a:r>
              <a:rPr lang="en-US" sz="2000" dirty="0" err="1"/>
              <a:t>Servqual</a:t>
            </a:r>
            <a:endParaRPr lang="en-US" sz="2000" dirty="0"/>
          </a:p>
          <a:p>
            <a:r>
              <a:rPr lang="en-US" sz="2000" dirty="0" err="1"/>
              <a:t>Informan</a:t>
            </a:r>
            <a:r>
              <a:rPr lang="en-US" sz="2000" dirty="0"/>
              <a:t>: </a:t>
            </a:r>
            <a:r>
              <a:rPr lang="en-US" sz="2000" dirty="0" err="1"/>
              <a:t>mahasiswa</a:t>
            </a:r>
            <a:r>
              <a:rPr lang="en-US" sz="2000" dirty="0"/>
              <a:t> yang </a:t>
            </a:r>
            <a:r>
              <a:rPr lang="en-US" sz="2000" dirty="0" err="1"/>
              <a:t>sedang</a:t>
            </a:r>
            <a:r>
              <a:rPr lang="en-US" sz="2000" dirty="0"/>
              <a:t> </a:t>
            </a:r>
            <a:r>
              <a:rPr lang="en-US" sz="2000" dirty="0" err="1"/>
              <a:t>menyelesaikan</a:t>
            </a:r>
            <a:r>
              <a:rPr lang="en-US" sz="2000" dirty="0"/>
              <a:t> </a:t>
            </a:r>
            <a:r>
              <a:rPr lang="en-US" sz="2000" dirty="0" err="1"/>
              <a:t>tugas</a:t>
            </a:r>
            <a:r>
              <a:rPr lang="en-US" sz="2000" dirty="0"/>
              <a:t> </a:t>
            </a:r>
            <a:r>
              <a:rPr lang="en-US" sz="2000" dirty="0" err="1"/>
              <a:t>akhir</a:t>
            </a:r>
            <a:r>
              <a:rPr lang="en-US" sz="2000" dirty="0"/>
              <a:t> (</a:t>
            </a:r>
            <a:r>
              <a:rPr lang="en-US" sz="2000" dirty="0" err="1"/>
              <a:t>skripsi</a:t>
            </a:r>
            <a:r>
              <a:rPr lang="en-US" sz="2000" dirty="0"/>
              <a:t>, </a:t>
            </a:r>
            <a:r>
              <a:rPr lang="en-US" sz="2000" dirty="0" err="1"/>
              <a:t>tesis</a:t>
            </a:r>
            <a:r>
              <a:rPr lang="en-US" sz="2000" dirty="0"/>
              <a:t>), </a:t>
            </a:r>
            <a:r>
              <a:rPr lang="en-US" sz="2000" dirty="0" err="1"/>
              <a:t>dosen</a:t>
            </a:r>
            <a:r>
              <a:rPr lang="en-US" sz="2000" dirty="0"/>
              <a:t> yang </a:t>
            </a:r>
            <a:r>
              <a:rPr lang="en-US" sz="2000" dirty="0" err="1"/>
              <a:t>aktif</a:t>
            </a:r>
            <a:r>
              <a:rPr lang="en-US" sz="2000" dirty="0"/>
              <a:t> </a:t>
            </a:r>
            <a:r>
              <a:rPr lang="en-US" sz="2000" dirty="0" err="1"/>
              <a:t>menggunakan</a:t>
            </a:r>
            <a:r>
              <a:rPr lang="en-US" sz="2000" dirty="0"/>
              <a:t> </a:t>
            </a:r>
            <a:r>
              <a:rPr lang="en-US" sz="2000" dirty="0" err="1"/>
              <a:t>layanan</a:t>
            </a:r>
            <a:r>
              <a:rPr lang="en-US" sz="2000" dirty="0"/>
              <a:t> </a:t>
            </a:r>
            <a:r>
              <a:rPr lang="en-US" sz="2000" dirty="0" err="1"/>
              <a:t>perpustakaan</a:t>
            </a:r>
            <a:r>
              <a:rPr lang="en-US" sz="2000" dirty="0"/>
              <a:t> (17 </a:t>
            </a:r>
            <a:r>
              <a:rPr lang="en-US" sz="2000" dirty="0" err="1"/>
              <a:t>informan</a:t>
            </a:r>
            <a:r>
              <a:rPr lang="en-US" sz="2000" dirty="0"/>
              <a:t>):</a:t>
            </a:r>
          </a:p>
          <a:p>
            <a:pPr marL="666900" lvl="1" indent="-342900">
              <a:buFont typeface="+mj-lt"/>
              <a:buAutoNum type="arabicPeriod"/>
            </a:pPr>
            <a:r>
              <a:rPr lang="en-US" sz="1700" dirty="0" err="1"/>
              <a:t>Mahasiswa</a:t>
            </a:r>
            <a:r>
              <a:rPr lang="en-US" sz="1700" dirty="0"/>
              <a:t> S1: 9</a:t>
            </a:r>
          </a:p>
          <a:p>
            <a:pPr marL="666900" lvl="1" indent="-342900">
              <a:buFont typeface="+mj-lt"/>
              <a:buAutoNum type="arabicPeriod"/>
            </a:pPr>
            <a:r>
              <a:rPr lang="en-US" sz="1700" dirty="0" err="1"/>
              <a:t>Mahasiswa</a:t>
            </a:r>
            <a:r>
              <a:rPr lang="en-US" sz="1700" dirty="0"/>
              <a:t> S2: 7</a:t>
            </a:r>
          </a:p>
          <a:p>
            <a:pPr marL="666900" lvl="1" indent="-342900">
              <a:buFont typeface="+mj-lt"/>
              <a:buAutoNum type="arabicPeriod"/>
            </a:pPr>
            <a:r>
              <a:rPr lang="en-US" sz="1700" dirty="0" err="1"/>
              <a:t>Dosen</a:t>
            </a:r>
            <a:r>
              <a:rPr lang="en-US" sz="1700" dirty="0"/>
              <a:t>: 1</a:t>
            </a:r>
          </a:p>
          <a:p>
            <a:r>
              <a:rPr lang="en-US" sz="2000" dirty="0"/>
              <a:t>Data gathering: </a:t>
            </a:r>
            <a:r>
              <a:rPr lang="en-US" sz="2000" dirty="0" err="1"/>
              <a:t>observasi</a:t>
            </a:r>
            <a:r>
              <a:rPr lang="en-US" sz="2000" dirty="0"/>
              <a:t>, </a:t>
            </a:r>
            <a:r>
              <a:rPr lang="en-US" sz="2000" dirty="0" err="1"/>
              <a:t>wawancara</a:t>
            </a:r>
            <a:endParaRPr lang="en-US" sz="2000" dirty="0"/>
          </a:p>
          <a:p>
            <a:r>
              <a:rPr lang="en-US" sz="2000" dirty="0" err="1"/>
              <a:t>Analisis</a:t>
            </a:r>
            <a:r>
              <a:rPr lang="en-US" sz="2000" dirty="0"/>
              <a:t> data: data reduction, data display, conclusion drawing</a:t>
            </a:r>
            <a:endParaRPr lang="en-ID" sz="2000" dirty="0"/>
          </a:p>
        </p:txBody>
      </p:sp>
    </p:spTree>
    <p:extLst>
      <p:ext uri="{BB962C8B-B14F-4D97-AF65-F5344CB8AC3E}">
        <p14:creationId xmlns:p14="http://schemas.microsoft.com/office/powerpoint/2010/main" val="385077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F286-E68C-4661-B645-B4A80733375F}"/>
              </a:ext>
            </a:extLst>
          </p:cNvPr>
          <p:cNvSpPr>
            <a:spLocks noGrp="1"/>
          </p:cNvSpPr>
          <p:nvPr>
            <p:ph type="title"/>
          </p:nvPr>
        </p:nvSpPr>
        <p:spPr/>
        <p:txBody>
          <a:bodyPr/>
          <a:lstStyle/>
          <a:p>
            <a:r>
              <a:rPr lang="en-US" dirty="0" err="1"/>
              <a:t>pembahasan</a:t>
            </a:r>
            <a:endParaRPr lang="en-ID" dirty="0"/>
          </a:p>
        </p:txBody>
      </p:sp>
      <p:sp>
        <p:nvSpPr>
          <p:cNvPr id="3" name="Content Placeholder 2">
            <a:extLst>
              <a:ext uri="{FF2B5EF4-FFF2-40B4-BE49-F238E27FC236}">
                <a16:creationId xmlns:a16="http://schemas.microsoft.com/office/drawing/2014/main" id="{41FD287A-7CFE-4ABC-AFA7-BE81A325C348}"/>
              </a:ext>
            </a:extLst>
          </p:cNvPr>
          <p:cNvSpPr>
            <a:spLocks noGrp="1"/>
          </p:cNvSpPr>
          <p:nvPr>
            <p:ph idx="1"/>
          </p:nvPr>
        </p:nvSpPr>
        <p:spPr/>
        <p:txBody>
          <a:bodyPr>
            <a:normAutofit fontScale="92500" lnSpcReduction="20000"/>
          </a:bodyPr>
          <a:lstStyle/>
          <a:p>
            <a:pPr marL="0" indent="0">
              <a:buNone/>
            </a:pPr>
            <a:r>
              <a:rPr lang="en-US" dirty="0"/>
              <a:t>3 </a:t>
            </a:r>
            <a:r>
              <a:rPr lang="en-US" dirty="0" err="1"/>
              <a:t>unsur</a:t>
            </a:r>
            <a:r>
              <a:rPr lang="en-US" dirty="0"/>
              <a:t> </a:t>
            </a:r>
            <a:r>
              <a:rPr lang="en-US" dirty="0" err="1"/>
              <a:t>layanan</a:t>
            </a:r>
            <a:r>
              <a:rPr lang="en-US" dirty="0"/>
              <a:t> </a:t>
            </a:r>
            <a:r>
              <a:rPr lang="en-US" dirty="0" err="1"/>
              <a:t>perpustakaan</a:t>
            </a:r>
            <a:r>
              <a:rPr lang="en-US" dirty="0"/>
              <a:t>:</a:t>
            </a:r>
          </a:p>
          <a:p>
            <a:pPr marL="342900" indent="-342900">
              <a:buFont typeface="+mj-lt"/>
              <a:buAutoNum type="arabicPeriod"/>
            </a:pPr>
            <a:r>
              <a:rPr lang="en-ID" dirty="0" err="1"/>
              <a:t>Layanan</a:t>
            </a:r>
            <a:r>
              <a:rPr lang="en-ID" dirty="0"/>
              <a:t> yang </a:t>
            </a:r>
            <a:r>
              <a:rPr lang="en-ID" dirty="0" err="1"/>
              <a:t>ditawarkan</a:t>
            </a:r>
            <a:r>
              <a:rPr lang="en-ID" dirty="0"/>
              <a:t> (</a:t>
            </a:r>
            <a:r>
              <a:rPr lang="en-ID" dirty="0" err="1"/>
              <a:t>jenis-jenis</a:t>
            </a:r>
            <a:r>
              <a:rPr lang="en-ID" dirty="0"/>
              <a:t>)</a:t>
            </a:r>
          </a:p>
          <a:p>
            <a:pPr marL="342900" indent="-342900">
              <a:buFont typeface="+mj-lt"/>
              <a:buAutoNum type="arabicPeriod"/>
            </a:pPr>
            <a:r>
              <a:rPr lang="en-ID" dirty="0" err="1"/>
              <a:t>Fasilitas</a:t>
            </a:r>
            <a:r>
              <a:rPr lang="en-ID" dirty="0"/>
              <a:t> </a:t>
            </a:r>
            <a:r>
              <a:rPr lang="en-ID" dirty="0" err="1"/>
              <a:t>untuk</a:t>
            </a:r>
            <a:r>
              <a:rPr lang="en-ID" dirty="0"/>
              <a:t> </a:t>
            </a:r>
            <a:r>
              <a:rPr lang="en-ID" dirty="0" err="1"/>
              <a:t>mendukung</a:t>
            </a:r>
            <a:r>
              <a:rPr lang="en-ID" dirty="0"/>
              <a:t> </a:t>
            </a:r>
            <a:r>
              <a:rPr lang="en-ID" dirty="0" err="1"/>
              <a:t>layanan</a:t>
            </a:r>
            <a:endParaRPr lang="en-ID" dirty="0"/>
          </a:p>
          <a:p>
            <a:pPr marL="342900" indent="-342900">
              <a:buFont typeface="+mj-lt"/>
              <a:buAutoNum type="arabicPeriod"/>
            </a:pPr>
            <a:r>
              <a:rPr lang="en-ID" dirty="0" err="1"/>
              <a:t>Pustakawan</a:t>
            </a:r>
            <a:r>
              <a:rPr lang="en-ID" dirty="0"/>
              <a:t> </a:t>
            </a:r>
          </a:p>
          <a:p>
            <a:pPr marL="0" indent="0">
              <a:buNone/>
            </a:pPr>
            <a:r>
              <a:rPr lang="en-ID" dirty="0" err="1"/>
              <a:t>Standar</a:t>
            </a:r>
            <a:r>
              <a:rPr lang="en-ID" dirty="0"/>
              <a:t> </a:t>
            </a:r>
            <a:r>
              <a:rPr lang="en-ID" dirty="0" err="1"/>
              <a:t>Evalusai</a:t>
            </a:r>
            <a:r>
              <a:rPr lang="en-ID" dirty="0"/>
              <a:t>: </a:t>
            </a:r>
            <a:r>
              <a:rPr lang="en-ID" dirty="0" err="1"/>
              <a:t>Servqual</a:t>
            </a:r>
            <a:endParaRPr lang="en-ID" dirty="0"/>
          </a:p>
          <a:p>
            <a:pPr marL="342900" indent="-342900">
              <a:buFont typeface="+mj-lt"/>
              <a:buAutoNum type="arabicPeriod"/>
            </a:pPr>
            <a:r>
              <a:rPr lang="en-ID" dirty="0"/>
              <a:t>Tangible </a:t>
            </a:r>
            <a:r>
              <a:rPr lang="en-ID" dirty="0">
                <a:sym typeface="Wingdings" panose="05000000000000000000" pitchFamily="2" charset="2"/>
              </a:rPr>
              <a:t> </a:t>
            </a:r>
            <a:r>
              <a:rPr lang="en-US" sz="1800" dirty="0">
                <a:effectLst/>
                <a:latin typeface="Times New Roman" panose="02020603050405020304" pitchFamily="18" charset="0"/>
                <a:ea typeface="Calibri" panose="020F0502020204030204" pitchFamily="34" charset="0"/>
              </a:rPr>
              <a:t>a</a:t>
            </a:r>
            <a:r>
              <a:rPr lang="en-ID" sz="1800" dirty="0" err="1">
                <a:effectLst/>
                <a:latin typeface="Times New Roman" panose="02020603050405020304" pitchFamily="18" charset="0"/>
                <a:ea typeface="Calibri" panose="020F0502020204030204" pitchFamily="34" charset="0"/>
              </a:rPr>
              <a:t>spek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fasilitas</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fisik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serta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penampilan</a:t>
            </a:r>
            <a:r>
              <a:rPr lang="en-ID" sz="1800" dirty="0">
                <a:effectLst/>
                <a:latin typeface="Times New Roman" panose="02020603050405020304" pitchFamily="18" charset="0"/>
                <a:ea typeface="Calibri" panose="020F0502020204030204" pitchFamily="34" charset="0"/>
              </a:rPr>
              <a:t> personal </a:t>
            </a:r>
            <a:r>
              <a:rPr lang="en-ID" sz="1800" dirty="0" err="1">
                <a:effectLst/>
                <a:latin typeface="Times New Roman" panose="02020603050405020304" pitchFamily="18" charset="0"/>
                <a:ea typeface="Calibri" panose="020F0502020204030204" pitchFamily="34" charset="0"/>
              </a:rPr>
              <a:t>dari</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penyedia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layanan</a:t>
            </a:r>
            <a:endParaRPr lang="en-ID" dirty="0"/>
          </a:p>
          <a:p>
            <a:pPr marL="342900" indent="-342900">
              <a:buFont typeface="+mj-lt"/>
              <a:buAutoNum type="arabicPeriod"/>
            </a:pPr>
            <a:r>
              <a:rPr lang="en-ID" dirty="0"/>
              <a:t>Reliability </a:t>
            </a:r>
            <a:r>
              <a:rPr lang="en-ID" dirty="0">
                <a:sym typeface="Wingdings" panose="05000000000000000000" pitchFamily="2" charset="2"/>
              </a:rPr>
              <a:t> </a:t>
            </a:r>
            <a:r>
              <a:rPr lang="en-US" sz="1800" dirty="0">
                <a:effectLst/>
                <a:latin typeface="Times New Roman" panose="02020603050405020304" pitchFamily="18" charset="0"/>
                <a:ea typeface="Calibri" panose="020F0502020204030204" pitchFamily="34" charset="0"/>
              </a:rPr>
              <a:t>k</a:t>
            </a:r>
            <a:r>
              <a:rPr lang="en-ID" sz="1800" dirty="0" err="1">
                <a:effectLst/>
                <a:latin typeface="Times New Roman" panose="02020603050405020304" pitchFamily="18" charset="0"/>
                <a:ea typeface="Calibri" panose="020F0502020204030204" pitchFamily="34" charset="0"/>
              </a:rPr>
              <a:t>emampuan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memberikan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apa</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ditawarkan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dengan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handal</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tepat</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akurat</a:t>
            </a:r>
            <a:endParaRPr lang="en-ID" dirty="0"/>
          </a:p>
          <a:p>
            <a:pPr marL="342900" indent="-342900">
              <a:buFont typeface="+mj-lt"/>
              <a:buAutoNum type="arabicPeriod"/>
            </a:pPr>
            <a:r>
              <a:rPr lang="en-ID" sz="1800" dirty="0">
                <a:effectLst/>
                <a:latin typeface="Times New Roman" panose="02020603050405020304" pitchFamily="18" charset="0"/>
                <a:ea typeface="Calibri" panose="020F0502020204030204" pitchFamily="34" charset="0"/>
              </a:rPr>
              <a:t>Responsiveness </a:t>
            </a:r>
            <a:r>
              <a:rPr lang="en-ID" sz="1800" dirty="0">
                <a:effectLst/>
                <a:latin typeface="Times New Roman" panose="02020603050405020304" pitchFamily="18" charset="0"/>
                <a:ea typeface="Calibri" panose="020F0502020204030204" pitchFamily="34" charset="0"/>
                <a:sym typeface="Wingdings" panose="05000000000000000000" pitchFamily="2" charset="2"/>
              </a:rPr>
              <a:t> </a:t>
            </a:r>
            <a:r>
              <a:rPr lang="en-ID" sz="1800" dirty="0" err="1">
                <a:effectLst/>
                <a:latin typeface="Times New Roman" panose="02020603050405020304" pitchFamily="18" charset="0"/>
                <a:ea typeface="Calibri" panose="020F0502020204030204" pitchFamily="34" charset="0"/>
              </a:rPr>
              <a:t>membantu</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pelanggan</a:t>
            </a:r>
            <a:r>
              <a:rPr lang="en-ID" sz="1800" dirty="0">
                <a:effectLst/>
                <a:latin typeface="Times New Roman" panose="02020603050405020304" pitchFamily="18" charset="0"/>
                <a:ea typeface="Calibri" panose="020F0502020204030204" pitchFamily="34" charset="0"/>
              </a:rPr>
              <a:t> dan </a:t>
            </a:r>
            <a:r>
              <a:rPr lang="en-ID" sz="1800" dirty="0" err="1">
                <a:effectLst/>
                <a:latin typeface="Times New Roman" panose="02020603050405020304" pitchFamily="18" charset="0"/>
                <a:ea typeface="Calibri" panose="020F0502020204030204" pitchFamily="34" charset="0"/>
              </a:rPr>
              <a:t>memberikan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layanan</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cepat</a:t>
            </a:r>
            <a:r>
              <a:rPr lang="en-ID" sz="1800" dirty="0">
                <a:effectLst/>
                <a:latin typeface="Times New Roman" panose="02020603050405020304" pitchFamily="18" charset="0"/>
                <a:ea typeface="Calibri" panose="020F0502020204030204" pitchFamily="34" charset="0"/>
              </a:rPr>
              <a:t> dan responsive</a:t>
            </a:r>
          </a:p>
          <a:p>
            <a:pPr marL="342900" indent="-342900">
              <a:buFont typeface="+mj-lt"/>
              <a:buAutoNum type="arabicPeriod"/>
            </a:pPr>
            <a:r>
              <a:rPr lang="en-ID" sz="1800" dirty="0">
                <a:latin typeface="Times New Roman" panose="02020603050405020304" pitchFamily="18" charset="0"/>
              </a:rPr>
              <a:t>Assurance </a:t>
            </a:r>
            <a:r>
              <a:rPr lang="en-ID" sz="1800" dirty="0">
                <a:latin typeface="Times New Roman" panose="02020603050405020304" pitchFamily="18" charset="0"/>
                <a:sym typeface="Wingdings" panose="05000000000000000000" pitchFamily="2" charset="2"/>
              </a:rPr>
              <a:t> </a:t>
            </a:r>
            <a:r>
              <a:rPr lang="en-ID" sz="1800" dirty="0" err="1">
                <a:effectLst/>
                <a:latin typeface="Times New Roman" panose="02020603050405020304" pitchFamily="18" charset="0"/>
                <a:ea typeface="Calibri" panose="020F0502020204030204" pitchFamily="34" charset="0"/>
              </a:rPr>
              <a:t>kemampuan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untuk</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memberikan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sesuatu</a:t>
            </a:r>
            <a:r>
              <a:rPr lang="en-ID" sz="1800" dirty="0">
                <a:effectLst/>
                <a:latin typeface="Times New Roman" panose="02020603050405020304" pitchFamily="18" charset="0"/>
                <a:ea typeface="Calibri" panose="020F0502020204030204" pitchFamily="34" charset="0"/>
              </a:rPr>
              <a:t> yang </a:t>
            </a:r>
            <a:r>
              <a:rPr lang="en-ID" sz="1800" dirty="0" err="1">
                <a:effectLst/>
                <a:latin typeface="Times New Roman" panose="02020603050405020304" pitchFamily="18" charset="0"/>
                <a:ea typeface="Calibri" panose="020F0502020204030204" pitchFamily="34" charset="0"/>
              </a:rPr>
              <a:t>bisa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dipercaya</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terjamin</a:t>
            </a:r>
            <a:r>
              <a:rPr lang="en-ID" sz="1800" dirty="0">
                <a:effectLst/>
                <a:latin typeface="Times New Roman" panose="02020603050405020304" pitchFamily="18" charset="0"/>
                <a:ea typeface="Calibri" panose="020F0502020204030204" pitchFamily="34" charset="0"/>
              </a:rPr>
              <a:t> </a:t>
            </a:r>
            <a:r>
              <a:rPr lang="en-ID" sz="1800" dirty="0" err="1">
                <a:effectLst/>
                <a:latin typeface="Times New Roman" panose="02020603050405020304" pitchFamily="18" charset="0"/>
                <a:ea typeface="Calibri" panose="020F0502020204030204" pitchFamily="34" charset="0"/>
              </a:rPr>
              <a:t>kehandalan</a:t>
            </a:r>
            <a:r>
              <a:rPr lang="en-ID" sz="1800" dirty="0">
                <a:effectLst/>
                <a:latin typeface="Times New Roman" panose="02020603050405020304" pitchFamily="18" charset="0"/>
                <a:ea typeface="Calibri" panose="020F0502020204030204" pitchFamily="34" charset="0"/>
              </a:rPr>
              <a:t>)</a:t>
            </a:r>
            <a:endParaRPr lang="en-ID" sz="1800" dirty="0">
              <a:latin typeface="Times New Roman" panose="02020603050405020304" pitchFamily="18" charset="0"/>
            </a:endParaRPr>
          </a:p>
          <a:p>
            <a:pPr marL="342900" indent="-342900">
              <a:buFont typeface="+mj-lt"/>
              <a:buAutoNum type="arabicPeriod"/>
            </a:pPr>
            <a:r>
              <a:rPr lang="en-ID" sz="1800" dirty="0" err="1">
                <a:latin typeface="Times New Roman" panose="02020603050405020304" pitchFamily="18" charset="0"/>
              </a:rPr>
              <a:t>Empati</a:t>
            </a:r>
            <a:r>
              <a:rPr lang="en-ID" sz="1800" dirty="0">
                <a:latin typeface="Times New Roman" panose="02020603050405020304" pitchFamily="18" charset="0"/>
              </a:rPr>
              <a:t> </a:t>
            </a:r>
            <a:r>
              <a:rPr lang="en-ID" sz="1800" dirty="0">
                <a:latin typeface="Times New Roman" panose="02020603050405020304" pitchFamily="18" charset="0"/>
                <a:sym typeface="Wingdings" panose="05000000000000000000" pitchFamily="2" charset="2"/>
              </a:rPr>
              <a:t> </a:t>
            </a:r>
            <a:r>
              <a:rPr lang="en-US" sz="1800" dirty="0" err="1">
                <a:effectLst/>
                <a:latin typeface="Times New Roman" panose="02020603050405020304" pitchFamily="18" charset="0"/>
                <a:ea typeface="Calibri" panose="020F0502020204030204" pitchFamily="34" charset="0"/>
              </a:rPr>
              <a:t>tingkat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kepedulian</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perhatian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individu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yg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diberikan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kepada</a:t>
            </a:r>
            <a:r>
              <a:rPr lang="en-US" sz="1800" dirty="0">
                <a:effectLst/>
                <a:latin typeface="Times New Roman" panose="02020603050405020304" pitchFamily="18" charset="0"/>
                <a:ea typeface="Calibri" panose="020F0502020204030204" pitchFamily="34" charset="0"/>
              </a:rPr>
              <a:t> customer</a:t>
            </a:r>
            <a:endParaRPr lang="en-ID" dirty="0"/>
          </a:p>
        </p:txBody>
      </p:sp>
    </p:spTree>
    <p:extLst>
      <p:ext uri="{BB962C8B-B14F-4D97-AF65-F5344CB8AC3E}">
        <p14:creationId xmlns:p14="http://schemas.microsoft.com/office/powerpoint/2010/main" val="2854462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A8011-8031-4256-A21F-CD2D9BBAF5AD}"/>
              </a:ext>
            </a:extLst>
          </p:cNvPr>
          <p:cNvSpPr>
            <a:spLocks noGrp="1"/>
          </p:cNvSpPr>
          <p:nvPr>
            <p:ph type="title"/>
          </p:nvPr>
        </p:nvSpPr>
        <p:spPr>
          <a:xfrm>
            <a:off x="581192" y="702156"/>
            <a:ext cx="11029616" cy="927861"/>
          </a:xfrm>
        </p:spPr>
        <p:txBody>
          <a:bodyPr/>
          <a:lstStyle/>
          <a:p>
            <a:r>
              <a:rPr lang="en-US" dirty="0"/>
              <a:t>SKEMA </a:t>
            </a:r>
            <a:r>
              <a:rPr lang="en-US" dirty="0" err="1"/>
              <a:t>evaluasi</a:t>
            </a:r>
            <a:endParaRPr lang="en-ID" dirty="0"/>
          </a:p>
        </p:txBody>
      </p:sp>
      <p:sp>
        <p:nvSpPr>
          <p:cNvPr id="3" name="Content Placeholder 2">
            <a:extLst>
              <a:ext uri="{FF2B5EF4-FFF2-40B4-BE49-F238E27FC236}">
                <a16:creationId xmlns:a16="http://schemas.microsoft.com/office/drawing/2014/main" id="{4F85D30E-71B4-4937-8188-AD30E3729EA2}"/>
              </a:ext>
            </a:extLst>
          </p:cNvPr>
          <p:cNvSpPr>
            <a:spLocks noGrp="1"/>
          </p:cNvSpPr>
          <p:nvPr>
            <p:ph idx="1"/>
          </p:nvPr>
        </p:nvSpPr>
        <p:spPr>
          <a:xfrm>
            <a:off x="581192" y="1908313"/>
            <a:ext cx="11029615" cy="4692512"/>
          </a:xfrm>
        </p:spPr>
        <p:txBody>
          <a:bodyPr/>
          <a:lstStyle/>
          <a:p>
            <a:pPr marL="0" indent="0">
              <a:buNone/>
            </a:pPr>
            <a:endParaRPr lang="en-ID" dirty="0"/>
          </a:p>
        </p:txBody>
      </p:sp>
      <p:sp>
        <p:nvSpPr>
          <p:cNvPr id="4" name="Rectangle 3">
            <a:extLst>
              <a:ext uri="{FF2B5EF4-FFF2-40B4-BE49-F238E27FC236}">
                <a16:creationId xmlns:a16="http://schemas.microsoft.com/office/drawing/2014/main" id="{25D8E8F2-B024-484A-A07D-55F1FA3AC2F3}"/>
              </a:ext>
            </a:extLst>
          </p:cNvPr>
          <p:cNvSpPr/>
          <p:nvPr/>
        </p:nvSpPr>
        <p:spPr>
          <a:xfrm>
            <a:off x="4386263" y="2130391"/>
            <a:ext cx="2586037"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Layanan</a:t>
            </a:r>
            <a:r>
              <a:rPr lang="en-US" dirty="0"/>
              <a:t> </a:t>
            </a:r>
            <a:r>
              <a:rPr lang="en-US" dirty="0" err="1"/>
              <a:t>Inovatif</a:t>
            </a:r>
            <a:r>
              <a:rPr lang="en-US" dirty="0"/>
              <a:t> </a:t>
            </a:r>
            <a:r>
              <a:rPr lang="en-US" dirty="0" err="1"/>
              <a:t>Perpustakaan</a:t>
            </a:r>
            <a:r>
              <a:rPr lang="en-US" dirty="0"/>
              <a:t> UIN </a:t>
            </a:r>
            <a:r>
              <a:rPr lang="en-US" dirty="0" err="1"/>
              <a:t>Sunan</a:t>
            </a:r>
            <a:r>
              <a:rPr lang="en-US" dirty="0"/>
              <a:t> </a:t>
            </a:r>
            <a:r>
              <a:rPr lang="en-US" dirty="0" err="1"/>
              <a:t>Kalijaga</a:t>
            </a:r>
            <a:endParaRPr lang="en-ID" dirty="0"/>
          </a:p>
        </p:txBody>
      </p:sp>
      <p:sp>
        <p:nvSpPr>
          <p:cNvPr id="5" name="Rectangle 4">
            <a:extLst>
              <a:ext uri="{FF2B5EF4-FFF2-40B4-BE49-F238E27FC236}">
                <a16:creationId xmlns:a16="http://schemas.microsoft.com/office/drawing/2014/main" id="{310C7BC6-FAB9-4E1E-AC89-68748B2AFB29}"/>
              </a:ext>
            </a:extLst>
          </p:cNvPr>
          <p:cNvSpPr/>
          <p:nvPr/>
        </p:nvSpPr>
        <p:spPr>
          <a:xfrm>
            <a:off x="888311" y="3438038"/>
            <a:ext cx="1636642" cy="8317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Jenis-jenis</a:t>
            </a:r>
            <a:r>
              <a:rPr lang="en-US" dirty="0"/>
              <a:t> </a:t>
            </a:r>
            <a:r>
              <a:rPr lang="en-US" dirty="0" err="1"/>
              <a:t>Layanan</a:t>
            </a:r>
            <a:endParaRPr lang="en-ID" dirty="0"/>
          </a:p>
        </p:txBody>
      </p:sp>
      <p:sp>
        <p:nvSpPr>
          <p:cNvPr id="6" name="Rectangle 5">
            <a:extLst>
              <a:ext uri="{FF2B5EF4-FFF2-40B4-BE49-F238E27FC236}">
                <a16:creationId xmlns:a16="http://schemas.microsoft.com/office/drawing/2014/main" id="{263C153F-49FB-4725-AAD0-E006B6AE1BDD}"/>
              </a:ext>
            </a:extLst>
          </p:cNvPr>
          <p:cNvSpPr/>
          <p:nvPr/>
        </p:nvSpPr>
        <p:spPr>
          <a:xfrm>
            <a:off x="4743451" y="3326295"/>
            <a:ext cx="195738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Fasilitas</a:t>
            </a:r>
            <a:r>
              <a:rPr lang="en-US" dirty="0"/>
              <a:t> </a:t>
            </a:r>
            <a:r>
              <a:rPr lang="en-US" dirty="0" err="1"/>
              <a:t>Pendukung</a:t>
            </a:r>
            <a:r>
              <a:rPr lang="en-US" dirty="0"/>
              <a:t> </a:t>
            </a:r>
            <a:r>
              <a:rPr lang="en-US" dirty="0" err="1"/>
              <a:t>Layanan</a:t>
            </a:r>
            <a:endParaRPr lang="en-ID" dirty="0"/>
          </a:p>
        </p:txBody>
      </p:sp>
      <p:sp>
        <p:nvSpPr>
          <p:cNvPr id="8" name="Rectangle 7">
            <a:extLst>
              <a:ext uri="{FF2B5EF4-FFF2-40B4-BE49-F238E27FC236}">
                <a16:creationId xmlns:a16="http://schemas.microsoft.com/office/drawing/2014/main" id="{D6CD3BF9-086D-4521-A33C-37A3CC3A21B0}"/>
              </a:ext>
            </a:extLst>
          </p:cNvPr>
          <p:cNvSpPr/>
          <p:nvPr/>
        </p:nvSpPr>
        <p:spPr>
          <a:xfrm>
            <a:off x="7864354" y="3326295"/>
            <a:ext cx="1789853"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Pustakawan</a:t>
            </a:r>
            <a:endParaRPr lang="en-ID" dirty="0"/>
          </a:p>
        </p:txBody>
      </p:sp>
      <p:sp>
        <p:nvSpPr>
          <p:cNvPr id="9" name="Rectangle 8">
            <a:extLst>
              <a:ext uri="{FF2B5EF4-FFF2-40B4-BE49-F238E27FC236}">
                <a16:creationId xmlns:a16="http://schemas.microsoft.com/office/drawing/2014/main" id="{1FB8EBF3-5047-44CC-9127-115541442486}"/>
              </a:ext>
            </a:extLst>
          </p:cNvPr>
          <p:cNvSpPr/>
          <p:nvPr/>
        </p:nvSpPr>
        <p:spPr>
          <a:xfrm>
            <a:off x="9315450" y="4426226"/>
            <a:ext cx="1783243" cy="3107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Tangible</a:t>
            </a:r>
            <a:endParaRPr lang="en-ID" dirty="0"/>
          </a:p>
        </p:txBody>
      </p:sp>
      <p:sp>
        <p:nvSpPr>
          <p:cNvPr id="10" name="Rectangle 9">
            <a:extLst>
              <a:ext uri="{FF2B5EF4-FFF2-40B4-BE49-F238E27FC236}">
                <a16:creationId xmlns:a16="http://schemas.microsoft.com/office/drawing/2014/main" id="{37B6F25B-C161-48E3-8207-9207F9EFED18}"/>
              </a:ext>
            </a:extLst>
          </p:cNvPr>
          <p:cNvSpPr/>
          <p:nvPr/>
        </p:nvSpPr>
        <p:spPr>
          <a:xfrm>
            <a:off x="9322063" y="4903335"/>
            <a:ext cx="1783242" cy="3660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Responsiveness</a:t>
            </a:r>
            <a:endParaRPr lang="en-ID" dirty="0"/>
          </a:p>
        </p:txBody>
      </p:sp>
      <p:sp>
        <p:nvSpPr>
          <p:cNvPr id="11" name="Rectangle 10">
            <a:extLst>
              <a:ext uri="{FF2B5EF4-FFF2-40B4-BE49-F238E27FC236}">
                <a16:creationId xmlns:a16="http://schemas.microsoft.com/office/drawing/2014/main" id="{180FC620-E646-453E-B0E9-CD72C702EB44}"/>
              </a:ext>
            </a:extLst>
          </p:cNvPr>
          <p:cNvSpPr/>
          <p:nvPr/>
        </p:nvSpPr>
        <p:spPr>
          <a:xfrm>
            <a:off x="9315450" y="5435799"/>
            <a:ext cx="1789853" cy="3660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Assurance</a:t>
            </a:r>
            <a:endParaRPr lang="en-ID" dirty="0"/>
          </a:p>
        </p:txBody>
      </p:sp>
      <p:sp>
        <p:nvSpPr>
          <p:cNvPr id="12" name="Rectangle 11">
            <a:extLst>
              <a:ext uri="{FF2B5EF4-FFF2-40B4-BE49-F238E27FC236}">
                <a16:creationId xmlns:a16="http://schemas.microsoft.com/office/drawing/2014/main" id="{B4D26109-6551-4937-951A-864EE6563E7A}"/>
              </a:ext>
            </a:extLst>
          </p:cNvPr>
          <p:cNvSpPr/>
          <p:nvPr/>
        </p:nvSpPr>
        <p:spPr>
          <a:xfrm>
            <a:off x="9322063" y="5983969"/>
            <a:ext cx="1783240" cy="3923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Empati</a:t>
            </a:r>
            <a:endParaRPr lang="en-ID" dirty="0"/>
          </a:p>
        </p:txBody>
      </p:sp>
      <p:cxnSp>
        <p:nvCxnSpPr>
          <p:cNvPr id="14" name="Straight Connector 13">
            <a:extLst>
              <a:ext uri="{FF2B5EF4-FFF2-40B4-BE49-F238E27FC236}">
                <a16:creationId xmlns:a16="http://schemas.microsoft.com/office/drawing/2014/main" id="{C31FB5B7-1DC9-40E4-8E93-F325412111A4}"/>
              </a:ext>
            </a:extLst>
          </p:cNvPr>
          <p:cNvCxnSpPr>
            <a:cxnSpLocks/>
            <a:stCxn id="8" idx="2"/>
          </p:cNvCxnSpPr>
          <p:nvPr/>
        </p:nvCxnSpPr>
        <p:spPr>
          <a:xfrm>
            <a:off x="8759281" y="4240695"/>
            <a:ext cx="0" cy="20315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E7077B-2D1B-4C5E-9A72-11058FC64659}"/>
              </a:ext>
            </a:extLst>
          </p:cNvPr>
          <p:cNvCxnSpPr>
            <a:endCxn id="9" idx="1"/>
          </p:cNvCxnSpPr>
          <p:nvPr/>
        </p:nvCxnSpPr>
        <p:spPr>
          <a:xfrm flipV="1">
            <a:off x="8759281" y="4581593"/>
            <a:ext cx="556169" cy="4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7C9D8E-AB54-4721-9B7C-D275D24E524E}"/>
              </a:ext>
            </a:extLst>
          </p:cNvPr>
          <p:cNvCxnSpPr/>
          <p:nvPr/>
        </p:nvCxnSpPr>
        <p:spPr>
          <a:xfrm>
            <a:off x="8774612" y="5155095"/>
            <a:ext cx="5255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1D4DA0-1108-42E8-BFA3-E9535E594353}"/>
              </a:ext>
            </a:extLst>
          </p:cNvPr>
          <p:cNvCxnSpPr>
            <a:stCxn id="11" idx="1"/>
          </p:cNvCxnSpPr>
          <p:nvPr/>
        </p:nvCxnSpPr>
        <p:spPr>
          <a:xfrm flipH="1" flipV="1">
            <a:off x="8759281" y="5600700"/>
            <a:ext cx="556169" cy="18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A17ACC6-277A-41C6-BEFF-75B52E4FEFA8}"/>
              </a:ext>
            </a:extLst>
          </p:cNvPr>
          <p:cNvCxnSpPr/>
          <p:nvPr/>
        </p:nvCxnSpPr>
        <p:spPr>
          <a:xfrm>
            <a:off x="8774612" y="6243638"/>
            <a:ext cx="525507"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97B5572-AA5A-4224-95A2-CDFF4659F8B4}"/>
              </a:ext>
            </a:extLst>
          </p:cNvPr>
          <p:cNvSpPr/>
          <p:nvPr/>
        </p:nvSpPr>
        <p:spPr>
          <a:xfrm>
            <a:off x="5061329" y="5155095"/>
            <a:ext cx="1410904" cy="463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Tangible </a:t>
            </a:r>
            <a:endParaRPr lang="en-ID" dirty="0"/>
          </a:p>
        </p:txBody>
      </p:sp>
      <p:sp>
        <p:nvSpPr>
          <p:cNvPr id="29" name="Rectangle 28">
            <a:extLst>
              <a:ext uri="{FF2B5EF4-FFF2-40B4-BE49-F238E27FC236}">
                <a16:creationId xmlns:a16="http://schemas.microsoft.com/office/drawing/2014/main" id="{D979624F-DAB6-45B5-8CEE-3BF209E15BDB}"/>
              </a:ext>
            </a:extLst>
          </p:cNvPr>
          <p:cNvSpPr/>
          <p:nvPr/>
        </p:nvSpPr>
        <p:spPr>
          <a:xfrm>
            <a:off x="2080605" y="4581593"/>
            <a:ext cx="1584865" cy="573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Tangible</a:t>
            </a:r>
            <a:endParaRPr lang="en-ID" dirty="0"/>
          </a:p>
        </p:txBody>
      </p:sp>
      <p:sp>
        <p:nvSpPr>
          <p:cNvPr id="30" name="Rectangle 29">
            <a:extLst>
              <a:ext uri="{FF2B5EF4-FFF2-40B4-BE49-F238E27FC236}">
                <a16:creationId xmlns:a16="http://schemas.microsoft.com/office/drawing/2014/main" id="{F3F22D80-EC5F-4C23-BBDB-F4E0569A5903}"/>
              </a:ext>
            </a:extLst>
          </p:cNvPr>
          <p:cNvSpPr/>
          <p:nvPr/>
        </p:nvSpPr>
        <p:spPr>
          <a:xfrm>
            <a:off x="2028828" y="5465953"/>
            <a:ext cx="1584866" cy="573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Reliability</a:t>
            </a:r>
            <a:endParaRPr lang="en-ID" dirty="0"/>
          </a:p>
        </p:txBody>
      </p:sp>
      <p:cxnSp>
        <p:nvCxnSpPr>
          <p:cNvPr id="32" name="Straight Connector 31">
            <a:extLst>
              <a:ext uri="{FF2B5EF4-FFF2-40B4-BE49-F238E27FC236}">
                <a16:creationId xmlns:a16="http://schemas.microsoft.com/office/drawing/2014/main" id="{24833150-C45E-4523-B0D1-539DBC1C0B3F}"/>
              </a:ext>
            </a:extLst>
          </p:cNvPr>
          <p:cNvCxnSpPr/>
          <p:nvPr/>
        </p:nvCxnSpPr>
        <p:spPr>
          <a:xfrm>
            <a:off x="1485900" y="4269822"/>
            <a:ext cx="0" cy="1532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CDAC6AA-F691-456F-ACCF-1B32CE11DE7A}"/>
              </a:ext>
            </a:extLst>
          </p:cNvPr>
          <p:cNvCxnSpPr>
            <a:cxnSpLocks/>
          </p:cNvCxnSpPr>
          <p:nvPr/>
        </p:nvCxnSpPr>
        <p:spPr>
          <a:xfrm>
            <a:off x="1500188" y="5801888"/>
            <a:ext cx="528639" cy="15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CE1D95A-8CFF-4385-A67E-2A861A0293D9}"/>
              </a:ext>
            </a:extLst>
          </p:cNvPr>
          <p:cNvCxnSpPr/>
          <p:nvPr/>
        </p:nvCxnSpPr>
        <p:spPr>
          <a:xfrm>
            <a:off x="1485900" y="4903335"/>
            <a:ext cx="5429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E05A5B-3942-4135-AF3C-FD5677FB4E79}"/>
              </a:ext>
            </a:extLst>
          </p:cNvPr>
          <p:cNvCxnSpPr>
            <a:stCxn id="6" idx="2"/>
          </p:cNvCxnSpPr>
          <p:nvPr/>
        </p:nvCxnSpPr>
        <p:spPr>
          <a:xfrm>
            <a:off x="5722145" y="4240695"/>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68A034E-7338-4D9D-A7B5-9C4DBC5FB77B}"/>
              </a:ext>
            </a:extLst>
          </p:cNvPr>
          <p:cNvCxnSpPr/>
          <p:nvPr/>
        </p:nvCxnSpPr>
        <p:spPr>
          <a:xfrm>
            <a:off x="5679281" y="3044791"/>
            <a:ext cx="0" cy="281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29792FB-CE84-48BF-8821-DC5241D7A6D3}"/>
              </a:ext>
            </a:extLst>
          </p:cNvPr>
          <p:cNvCxnSpPr>
            <a:stCxn id="4" idx="2"/>
          </p:cNvCxnSpPr>
          <p:nvPr/>
        </p:nvCxnSpPr>
        <p:spPr>
          <a:xfrm flipH="1">
            <a:off x="1764507" y="3044791"/>
            <a:ext cx="3914775" cy="384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CE78003-B404-478B-9E16-70A0972CD159}"/>
              </a:ext>
            </a:extLst>
          </p:cNvPr>
          <p:cNvCxnSpPr>
            <a:stCxn id="4" idx="2"/>
          </p:cNvCxnSpPr>
          <p:nvPr/>
        </p:nvCxnSpPr>
        <p:spPr>
          <a:xfrm>
            <a:off x="5679282" y="3044791"/>
            <a:ext cx="2850356" cy="281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721373"/>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{16712C5D-57EE-412E-BF04-7D8A4134C8AE}tf33552983_win32</Template>
  <TotalTime>607</TotalTime>
  <Words>1880</Words>
  <Application>Microsoft Office PowerPoint</Application>
  <PresentationFormat>Widescreen</PresentationFormat>
  <Paragraphs>230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DengXian</vt:lpstr>
      <vt:lpstr>Calibri</vt:lpstr>
      <vt:lpstr>Franklin Gothic Book</vt:lpstr>
      <vt:lpstr>Franklin Gothic Demi</vt:lpstr>
      <vt:lpstr>Times New Roman</vt:lpstr>
      <vt:lpstr>Wingdings 2</vt:lpstr>
      <vt:lpstr>DividendVTI</vt:lpstr>
      <vt:lpstr>STRATEGI LAYANAN INOVATIF PERPUSTAKAAN UIN SUNAN KALIJAGA YOGYAKARTA DI MASA PANDEMI</vt:lpstr>
      <vt:lpstr>Latar belakang</vt:lpstr>
      <vt:lpstr>PowerPoint Presentation</vt:lpstr>
      <vt:lpstr>PowerPoint Presentation</vt:lpstr>
      <vt:lpstr>PowerPoint Presentation</vt:lpstr>
      <vt:lpstr>PowerPoint Presentation</vt:lpstr>
      <vt:lpstr>metodologi</vt:lpstr>
      <vt:lpstr>pembahasan</vt:lpstr>
      <vt:lpstr>SKEMA evaluasi</vt:lpstr>
      <vt:lpstr>Skema layanan perpustakaan UIN Sunan Kalijaga</vt:lpstr>
      <vt:lpstr>Layanan daring: periode awal</vt:lpstr>
      <vt:lpstr>Pengumuman via Instagram</vt:lpstr>
      <vt:lpstr>Promosi ebook gratis dari vendor (via Instagram)</vt:lpstr>
      <vt:lpstr>Periode 2: Juni-agustus</vt:lpstr>
      <vt:lpstr>Periode 3: oktober -sekarang</vt:lpstr>
      <vt:lpstr>3 garda layanan online</vt:lpstr>
      <vt:lpstr>PowerPoint Presentation</vt:lpstr>
      <vt:lpstr>Prosedur peminjaman</vt:lpstr>
      <vt:lpstr>Layanan sicarik</vt:lpstr>
      <vt:lpstr>Analisis layanan perpustakaan: dimensi tangible</vt:lpstr>
      <vt:lpstr>PowerPoint Presentation</vt:lpstr>
      <vt:lpstr>layanan perpustakaan: dimensi reliability</vt:lpstr>
      <vt:lpstr>PowerPoint Presentation</vt:lpstr>
      <vt:lpstr>Analisis Fasilitas pendukung layanan: dimensi tangible </vt:lpstr>
      <vt:lpstr>Ruang tunggu</vt:lpstr>
      <vt:lpstr>Layanan terkoneksi di lantai 1 </vt:lpstr>
      <vt:lpstr>PowerPoint Presentation</vt:lpstr>
      <vt:lpstr>PowerPoint Presentation</vt:lpstr>
      <vt:lpstr>Analisis pustakawan: tangible</vt:lpstr>
      <vt:lpstr>Pustakawan; Responsiveness </vt:lpstr>
      <vt:lpstr>Pustakawan: assurance</vt:lpstr>
      <vt:lpstr>PowerPoint Presentation</vt:lpstr>
      <vt:lpstr>kesimpulan</vt:lpstr>
      <vt:lpstr>Lesson learnt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 LAYANAN INOVATIF PERPUSTAKAAN UIN SUNAN KALIJAGA YOGYAKARTA DI MASA PANDEMI</dc:title>
  <dc:creator>ASUS</dc:creator>
  <cp:lastModifiedBy>ASUS</cp:lastModifiedBy>
  <cp:revision>56</cp:revision>
  <dcterms:created xsi:type="dcterms:W3CDTF">2020-12-13T04:42:53Z</dcterms:created>
  <dcterms:modified xsi:type="dcterms:W3CDTF">2020-12-15T01:35:13Z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