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1"/>
  </p:handout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3E4B97-1D52-41CC-9C17-03BE4E7E480A}" type="datetimeFigureOut">
              <a:rPr lang="en-US" smtClean="0"/>
              <a:t>4/29/2011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25637A-49C8-4842-9CD9-FDA6B562FE2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7CB2C9-5C03-4C9D-894E-58453FFE448F}" type="datetimeFigureOut">
              <a:rPr lang="en-US" smtClean="0"/>
              <a:pPr/>
              <a:t>4/29/2011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7CB2C9-5C03-4C9D-894E-58453FFE448F}"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7CB2C9-5C03-4C9D-894E-58453FFE448F}"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7CB2C9-5C03-4C9D-894E-58453FFE448F}"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7CB2C9-5C03-4C9D-894E-58453FFE448F}"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7CB2C9-5C03-4C9D-894E-58453FFE448F}"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7CB2C9-5C03-4C9D-894E-58453FFE448F}" type="datetimeFigureOut">
              <a:rPr lang="en-US" smtClean="0"/>
              <a:pPr/>
              <a:t>4/29/2011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7CB2C9-5C03-4C9D-894E-58453FFE448F}" type="datetimeFigureOut">
              <a:rPr lang="en-US" smtClean="0"/>
              <a:pPr/>
              <a:t>4/29/2011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CB2C9-5C03-4C9D-894E-58453FFE448F}" type="datetimeFigureOut">
              <a:rPr lang="en-US" smtClean="0"/>
              <a:pPr/>
              <a:t>4/29/2011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7CB2C9-5C03-4C9D-894E-58453FFE448F}"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BE8E0-C5E4-4498-9D6F-E01F68346C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7CB2C9-5C03-4C9D-894E-58453FFE448F}"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FBE8E0-C5E4-4498-9D6F-E01F68346CE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7CB2C9-5C03-4C9D-894E-58453FFE448F}" type="datetimeFigureOut">
              <a:rPr lang="en-US" smtClean="0"/>
              <a:pPr/>
              <a:t>4/29/2011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FBE8E0-C5E4-4498-9D6F-E01F68346CE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0banner.png"/>
          <p:cNvPicPr>
            <a:picLocks noGrp="1" noChangeAspect="1"/>
          </p:cNvPicPr>
          <p:nvPr>
            <p:ph idx="1"/>
          </p:nvPr>
        </p:nvPicPr>
        <p:blipFill>
          <a:blip r:embed="rId2"/>
          <a:stretch>
            <a:fillRect/>
          </a:stretch>
        </p:blipFill>
        <p:spPr>
          <a:xfrm>
            <a:off x="1000100" y="428604"/>
            <a:ext cx="7858180" cy="578647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458232" cy="5214973"/>
          </a:xfrm>
        </p:spPr>
        <p:txBody>
          <a:bodyPr>
            <a:noAutofit/>
          </a:bodyPr>
          <a:lstStyle/>
          <a:p>
            <a:pPr algn="ctr"/>
            <a:r>
              <a:rPr lang="en-US" sz="2800" dirty="0" err="1" smtClean="0">
                <a:solidFill>
                  <a:schemeClr val="tx1"/>
                </a:solidFill>
              </a:rPr>
              <a:t>Eprints</a:t>
            </a:r>
            <a:r>
              <a:rPr lang="en-US" sz="2800" dirty="0" smtClean="0">
                <a:solidFill>
                  <a:schemeClr val="tx1"/>
                </a:solidFill>
              </a:rPr>
              <a:t> 3.2</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id-ID" sz="2400" dirty="0" smtClean="0">
                <a:solidFill>
                  <a:schemeClr val="tx1"/>
                </a:solidFill>
              </a:rPr>
              <a:t>EPrints 3 adalah membangun perangkat lunak </a:t>
            </a:r>
            <a:r>
              <a:rPr lang="id-ID" sz="2400" b="1" i="1" dirty="0" smtClean="0">
                <a:solidFill>
                  <a:schemeClr val="tx1"/>
                </a:solidFill>
              </a:rPr>
              <a:t>repositori </a:t>
            </a:r>
            <a:r>
              <a:rPr lang="en-US" sz="2400" b="1" dirty="0" smtClean="0">
                <a:solidFill>
                  <a:schemeClr val="tx1"/>
                </a:solidFill>
              </a:rPr>
              <a:t>(</a:t>
            </a:r>
            <a:r>
              <a:rPr lang="en-US" sz="2400" b="1" dirty="0" err="1" smtClean="0">
                <a:solidFill>
                  <a:schemeClr val="tx1"/>
                </a:solidFill>
              </a:rPr>
              <a:t>tempat</a:t>
            </a:r>
            <a:r>
              <a:rPr lang="en-US" sz="2400" b="1" dirty="0" smtClean="0">
                <a:solidFill>
                  <a:schemeClr val="tx1"/>
                </a:solidFill>
              </a:rPr>
              <a:t> </a:t>
            </a:r>
            <a:r>
              <a:rPr lang="en-US" sz="2400" b="1" dirty="0" err="1" smtClean="0">
                <a:solidFill>
                  <a:schemeClr val="tx1"/>
                </a:solidFill>
              </a:rPr>
              <a:t>Penyimpan</a:t>
            </a:r>
            <a:r>
              <a:rPr lang="en-US" sz="2400" b="1" dirty="0" smtClean="0">
                <a:solidFill>
                  <a:schemeClr val="tx1"/>
                </a:solidFill>
              </a:rPr>
              <a:t>) </a:t>
            </a:r>
            <a:r>
              <a:rPr lang="id-ID" sz="2400" dirty="0" smtClean="0">
                <a:solidFill>
                  <a:schemeClr val="tx1"/>
                </a:solidFill>
              </a:rPr>
              <a:t>generik yang dikembangkan oleh University of Southampton. Hal ini dimaksudkan untuk menciptakan</a:t>
            </a:r>
            <a:r>
              <a:rPr lang="en-US" sz="2400" dirty="0" smtClean="0">
                <a:solidFill>
                  <a:schemeClr val="tx1"/>
                </a:solidFill>
              </a:rPr>
              <a:t> </a:t>
            </a:r>
            <a:r>
              <a:rPr lang="en-US" sz="2400" dirty="0" err="1" smtClean="0">
                <a:solidFill>
                  <a:schemeClr val="tx1"/>
                </a:solidFill>
              </a:rPr>
              <a:t>dan</a:t>
            </a:r>
            <a:r>
              <a:rPr lang="id-ID" sz="2400" dirty="0" smtClean="0">
                <a:solidFill>
                  <a:schemeClr val="tx1"/>
                </a:solidFill>
              </a:rPr>
              <a:t> sangat </a:t>
            </a:r>
            <a:r>
              <a:rPr lang="en-US" sz="2400" dirty="0" err="1" smtClean="0">
                <a:solidFill>
                  <a:schemeClr val="tx1"/>
                </a:solidFill>
              </a:rPr>
              <a:t>mungkin</a:t>
            </a:r>
            <a:r>
              <a:rPr lang="en-US" sz="2400" dirty="0" smtClean="0">
                <a:solidFill>
                  <a:schemeClr val="tx1"/>
                </a:solidFill>
              </a:rPr>
              <a:t> </a:t>
            </a:r>
            <a:r>
              <a:rPr lang="id-ID" sz="2400" dirty="0" smtClean="0">
                <a:solidFill>
                  <a:schemeClr val="tx1"/>
                </a:solidFill>
              </a:rPr>
              <a:t>dapat dikonfigurasi repositori berbasis web.</a:t>
            </a:r>
            <a:r>
              <a:rPr lang="en-US" sz="2400" dirty="0" smtClean="0">
                <a:solidFill>
                  <a:schemeClr val="tx1"/>
                </a:solidFill>
              </a:rPr>
              <a:t> ( </a:t>
            </a:r>
            <a:r>
              <a:rPr lang="en-US" sz="2400" dirty="0" err="1" smtClean="0">
                <a:solidFill>
                  <a:schemeClr val="tx1"/>
                </a:solidFill>
              </a:rPr>
              <a:t>bisa</a:t>
            </a:r>
            <a:r>
              <a:rPr lang="en-US" sz="2400" dirty="0" smtClean="0">
                <a:solidFill>
                  <a:schemeClr val="tx1"/>
                </a:solidFill>
              </a:rPr>
              <a:t>  </a:t>
            </a:r>
            <a:r>
              <a:rPr lang="en-US" sz="2400" dirty="0" err="1" smtClean="0">
                <a:solidFill>
                  <a:schemeClr val="tx1"/>
                </a:solidFill>
              </a:rPr>
              <a:t>di</a:t>
            </a:r>
            <a:r>
              <a:rPr lang="en-US" sz="2400" dirty="0" smtClean="0">
                <a:solidFill>
                  <a:schemeClr val="tx1"/>
                </a:solidFill>
              </a:rPr>
              <a:t> </a:t>
            </a:r>
            <a:r>
              <a:rPr lang="en-US" sz="2400" dirty="0" err="1" smtClean="0">
                <a:solidFill>
                  <a:schemeClr val="tx1"/>
                </a:solidFill>
              </a:rPr>
              <a:t>akses</a:t>
            </a:r>
            <a:r>
              <a:rPr lang="en-US" sz="2400" dirty="0" smtClean="0">
                <a:solidFill>
                  <a:schemeClr val="tx1"/>
                </a:solidFill>
              </a:rPr>
              <a:t> </a:t>
            </a:r>
            <a:r>
              <a:rPr lang="en-US" sz="2400" dirty="0" err="1" smtClean="0">
                <a:solidFill>
                  <a:schemeClr val="tx1"/>
                </a:solidFill>
              </a:rPr>
              <a:t>lewat</a:t>
            </a:r>
            <a:r>
              <a:rPr lang="en-US" sz="2400" dirty="0" smtClean="0">
                <a:solidFill>
                  <a:schemeClr val="tx1"/>
                </a:solidFill>
              </a:rPr>
              <a:t> </a:t>
            </a:r>
            <a:r>
              <a:rPr lang="en-US" sz="2400" dirty="0" err="1" smtClean="0">
                <a:solidFill>
                  <a:schemeClr val="tx1"/>
                </a:solidFill>
              </a:rPr>
              <a:t>jaringan</a:t>
            </a:r>
            <a:r>
              <a:rPr lang="en-US" sz="2400" dirty="0" smtClean="0">
                <a:solidFill>
                  <a:schemeClr val="tx1"/>
                </a:solidFill>
              </a:rPr>
              <a:t>)</a:t>
            </a:r>
            <a:r>
              <a:rPr lang="id-ID" sz="2400" dirty="0" smtClean="0">
                <a:solidFill>
                  <a:schemeClr val="tx1"/>
                </a:solidFill>
              </a:rPr>
              <a:t/>
            </a:r>
            <a:br>
              <a:rPr lang="id-ID" sz="2400" dirty="0" smtClean="0">
                <a:solidFill>
                  <a:schemeClr val="tx1"/>
                </a:solidFill>
              </a:rPr>
            </a:br>
            <a:r>
              <a:rPr lang="id-ID" sz="2400" dirty="0" smtClean="0">
                <a:solidFill>
                  <a:schemeClr val="tx1"/>
                </a:solidFill>
              </a:rPr>
              <a:t/>
            </a:r>
            <a:br>
              <a:rPr lang="id-ID" sz="2400" dirty="0" smtClean="0">
                <a:solidFill>
                  <a:schemeClr val="tx1"/>
                </a:solidFill>
              </a:rPr>
            </a:br>
            <a:r>
              <a:rPr lang="id-ID" sz="2400" dirty="0" smtClean="0">
                <a:solidFill>
                  <a:schemeClr val="tx1"/>
                </a:solidFill>
              </a:rPr>
              <a:t>EPrints sering digunakan sebagai arsip terbuka untuk makalah penelitian, dan </a:t>
            </a:r>
            <a:r>
              <a:rPr lang="en-US" sz="2400" dirty="0" smtClean="0">
                <a:solidFill>
                  <a:schemeClr val="tx1"/>
                </a:solidFill>
              </a:rPr>
              <a:t>lain </a:t>
            </a:r>
            <a:r>
              <a:rPr lang="en-US" sz="2400" dirty="0" err="1" smtClean="0">
                <a:solidFill>
                  <a:schemeClr val="tx1"/>
                </a:solidFill>
              </a:rPr>
              <a:t>sebagainya</a:t>
            </a:r>
            <a:r>
              <a:rPr lang="en-US" sz="2400" dirty="0" smtClean="0">
                <a:solidFill>
                  <a:schemeClr val="tx1"/>
                </a:solidFill>
              </a:rPr>
              <a:t> </a:t>
            </a:r>
            <a:r>
              <a:rPr lang="id-ID" sz="2400" dirty="0" smtClean="0">
                <a:solidFill>
                  <a:schemeClr val="tx1"/>
                </a:solidFill>
              </a:rPr>
              <a:t>, tetapi juga digunakan untuk hal-hal lain seperti gambar, data penelitian, arsip audio - apa pun yang dapat disimpan secara digital.</a:t>
            </a:r>
            <a:br>
              <a:rPr lang="id-ID" sz="2400" dirty="0" smtClean="0">
                <a:solidFill>
                  <a:schemeClr val="tx1"/>
                </a:solidFill>
              </a:rPr>
            </a:br>
            <a:r>
              <a:rPr lang="id-ID" sz="2400" dirty="0" smtClean="0">
                <a:solidFill>
                  <a:schemeClr val="tx1"/>
                </a:solidFill>
              </a:rPr>
              <a:t/>
            </a:r>
            <a:br>
              <a:rPr lang="id-ID" sz="2400" dirty="0" smtClean="0">
                <a:solidFill>
                  <a:schemeClr val="tx1"/>
                </a:solidFill>
              </a:rPr>
            </a:br>
            <a:r>
              <a:rPr lang="id-ID" sz="2400" dirty="0" smtClean="0">
                <a:solidFill>
                  <a:schemeClr val="tx1"/>
                </a:solidFill>
              </a:rPr>
              <a:t>Seri ePrints dimulai pada awal tahun 2000 dan digunakan oleh lebih dari 200 situs!</a:t>
            </a:r>
            <a:endParaRPr lang="en-US" sz="2400" dirty="0">
              <a:solidFill>
                <a:schemeClr val="tx1"/>
              </a:solidFill>
            </a:endParaRPr>
          </a:p>
        </p:txBody>
      </p:sp>
      <p:pic>
        <p:nvPicPr>
          <p:cNvPr id="5" name="Picture 2"/>
          <p:cNvPicPr>
            <a:picLocks noChangeAspect="1" noChangeArrowheads="1"/>
          </p:cNvPicPr>
          <p:nvPr/>
        </p:nvPicPr>
        <p:blipFill>
          <a:blip r:embed="rId2"/>
          <a:srcRect/>
          <a:stretch>
            <a:fillRect/>
          </a:stretch>
        </p:blipFill>
        <p:spPr bwMode="auto">
          <a:xfrm>
            <a:off x="3071802" y="6072206"/>
            <a:ext cx="3071834" cy="500090"/>
          </a:xfrm>
          <a:prstGeom prst="rect">
            <a:avLst/>
          </a:prstGeom>
          <a:noFill/>
          <a:ln w="9525">
            <a:noFill/>
            <a:miter lim="800000"/>
            <a:headEnd/>
            <a:tailEnd/>
          </a:ln>
          <a:effectLst/>
        </p:spPr>
      </p:pic>
      <p:pic>
        <p:nvPicPr>
          <p:cNvPr id="6" name="Picture 2"/>
          <p:cNvPicPr>
            <a:picLocks noChangeAspect="1" noChangeArrowheads="1"/>
          </p:cNvPicPr>
          <p:nvPr/>
        </p:nvPicPr>
        <p:blipFill>
          <a:blip r:embed="rId2"/>
          <a:srcRect/>
          <a:stretch>
            <a:fillRect/>
          </a:stretch>
        </p:blipFill>
        <p:spPr bwMode="auto">
          <a:xfrm>
            <a:off x="3143240" y="6072206"/>
            <a:ext cx="3071834" cy="500090"/>
          </a:xfrm>
          <a:prstGeom prst="rect">
            <a:avLst/>
          </a:prstGeom>
          <a:noFill/>
          <a:ln w="9525">
            <a:noFill/>
            <a:miter lim="800000"/>
            <a:headEnd/>
            <a:tailEnd/>
          </a:ln>
          <a:effectLst/>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418484"/>
          </a:xfrm>
        </p:spPr>
        <p:txBody>
          <a:bodyPr>
            <a:normAutofit/>
          </a:bodyPr>
          <a:lstStyle/>
          <a:p>
            <a:r>
              <a:rPr lang="en-US" sz="2800" dirty="0" err="1" smtClean="0"/>
              <a:t>Bagaimana</a:t>
            </a:r>
            <a:r>
              <a:rPr lang="en-US" sz="2800" dirty="0" smtClean="0"/>
              <a:t> </a:t>
            </a:r>
            <a:r>
              <a:rPr lang="id-ID" sz="2800" dirty="0" smtClean="0"/>
              <a:t>menginstal</a:t>
            </a:r>
            <a:r>
              <a:rPr lang="en-US" sz="2800" dirty="0" smtClean="0"/>
              <a:t>l</a:t>
            </a:r>
            <a:r>
              <a:rPr lang="id-ID" sz="2800" dirty="0" smtClean="0"/>
              <a:t> ePrints 3, </a:t>
            </a:r>
            <a:r>
              <a:rPr lang="en-US" sz="2800" dirty="0" err="1" smtClean="0"/>
              <a:t>apa</a:t>
            </a:r>
            <a:r>
              <a:rPr lang="en-US" sz="2800" dirty="0" smtClean="0"/>
              <a:t> </a:t>
            </a:r>
            <a:r>
              <a:rPr lang="en-US" sz="2800" dirty="0" err="1" smtClean="0"/>
              <a:t>aja</a:t>
            </a:r>
            <a:r>
              <a:rPr lang="en-US" sz="2800" dirty="0" smtClean="0"/>
              <a:t> yang </a:t>
            </a:r>
            <a:r>
              <a:rPr lang="id-ID" sz="2800" dirty="0" smtClean="0"/>
              <a:t> dibutuhkan?</a:t>
            </a:r>
            <a:endParaRPr lang="en-US" sz="2800" dirty="0"/>
          </a:p>
        </p:txBody>
      </p:sp>
      <p:sp>
        <p:nvSpPr>
          <p:cNvPr id="3" name="Content Placeholder 2"/>
          <p:cNvSpPr>
            <a:spLocks noGrp="1"/>
          </p:cNvSpPr>
          <p:nvPr>
            <p:ph idx="1"/>
          </p:nvPr>
        </p:nvSpPr>
        <p:spPr/>
        <p:txBody>
          <a:bodyPr>
            <a:normAutofit/>
          </a:bodyPr>
          <a:lstStyle/>
          <a:p>
            <a:r>
              <a:rPr lang="id-ID" sz="2400" dirty="0" smtClean="0"/>
              <a:t>Mulailah dengan melihat http://demoprints3.eprints.org/ untuk mendapatkan </a:t>
            </a:r>
            <a:r>
              <a:rPr lang="en-US" sz="2400" dirty="0" err="1" smtClean="0"/>
              <a:t>aplikasi</a:t>
            </a:r>
            <a:r>
              <a:rPr lang="en-US" sz="2400" dirty="0" smtClean="0"/>
              <a:t> </a:t>
            </a:r>
            <a:r>
              <a:rPr lang="id-ID" sz="2400" dirty="0" smtClean="0"/>
              <a:t>perangkat lunaknya</a:t>
            </a:r>
            <a:endParaRPr lang="en-US" sz="2400" dirty="0" smtClean="0"/>
          </a:p>
          <a:p>
            <a:r>
              <a:rPr lang="id-ID" sz="2400" dirty="0" smtClean="0"/>
              <a:t>Anda bisa </a:t>
            </a:r>
            <a:r>
              <a:rPr lang="en-US" sz="2400" dirty="0" err="1" smtClean="0"/>
              <a:t>melakukan</a:t>
            </a:r>
            <a:r>
              <a:rPr lang="id-ID" sz="2400" dirty="0" smtClean="0"/>
              <a:t> instalasi dan berjalan cukup mudah, instalasi catatan pada wiki </a:t>
            </a:r>
            <a:r>
              <a:rPr lang="en-US" sz="2400" dirty="0" smtClean="0"/>
              <a:t> (wiki.eprints.org) </a:t>
            </a:r>
            <a:r>
              <a:rPr lang="id-ID" sz="2400" dirty="0" smtClean="0"/>
              <a:t>akan membantu Anda atas setiap hambatan yang berkaitan dengan sistem operasi Anda. </a:t>
            </a:r>
            <a:endParaRPr lang="en-US" sz="2400" dirty="0" smtClean="0"/>
          </a:p>
          <a:p>
            <a:r>
              <a:rPr lang="en-US" sz="2400" dirty="0" err="1" smtClean="0"/>
              <a:t>Aplikasi</a:t>
            </a:r>
            <a:r>
              <a:rPr lang="en-US" sz="2400" dirty="0" smtClean="0"/>
              <a:t> </a:t>
            </a:r>
            <a:r>
              <a:rPr lang="en-US" sz="2400" dirty="0" err="1" smtClean="0"/>
              <a:t>ini</a:t>
            </a:r>
            <a:r>
              <a:rPr lang="en-US" sz="2400" dirty="0" smtClean="0"/>
              <a:t> </a:t>
            </a:r>
            <a:r>
              <a:rPr lang="en-US" sz="2400" dirty="0" err="1" smtClean="0"/>
              <a:t>akan</a:t>
            </a:r>
            <a:r>
              <a:rPr lang="en-US" sz="2400" dirty="0" smtClean="0"/>
              <a:t> </a:t>
            </a:r>
            <a:r>
              <a:rPr lang="en-US" sz="2400" dirty="0" err="1" smtClean="0"/>
              <a:t>berjalan</a:t>
            </a:r>
            <a:r>
              <a:rPr lang="en-US" sz="2400" dirty="0" smtClean="0"/>
              <a:t> </a:t>
            </a:r>
            <a:r>
              <a:rPr lang="en-US" sz="2400" dirty="0" err="1" smtClean="0"/>
              <a:t>baik</a:t>
            </a:r>
            <a:r>
              <a:rPr lang="en-US" sz="2400" dirty="0" smtClean="0"/>
              <a:t> </a:t>
            </a:r>
            <a:r>
              <a:rPr lang="en-US" sz="2400" dirty="0" err="1" smtClean="0"/>
              <a:t>di</a:t>
            </a:r>
            <a:r>
              <a:rPr lang="en-US" sz="2400" dirty="0" smtClean="0"/>
              <a:t> </a:t>
            </a:r>
            <a:r>
              <a:rPr lang="id-ID" sz="2400" dirty="0" smtClean="0"/>
              <a:t>UNIX-like </a:t>
            </a:r>
            <a:r>
              <a:rPr lang="en-US" sz="2400" dirty="0" smtClean="0"/>
              <a:t> ( </a:t>
            </a:r>
            <a:r>
              <a:rPr lang="en-US" sz="2400" dirty="0" err="1" smtClean="0"/>
              <a:t>linux</a:t>
            </a:r>
            <a:r>
              <a:rPr lang="en-US" sz="2400" dirty="0" smtClean="0"/>
              <a:t>) </a:t>
            </a:r>
            <a:r>
              <a:rPr lang="id-ID" dirty="0" smtClean="0"/>
              <a:t/>
            </a:r>
            <a:br>
              <a:rPr lang="id-ID" dirty="0" smtClean="0"/>
            </a:br>
            <a:r>
              <a:rPr lang="id-ID" dirty="0" smtClean="0"/>
              <a:t/>
            </a:r>
            <a:br>
              <a:rPr lang="id-ID" dirty="0" smtClean="0"/>
            </a:br>
            <a:endParaRPr lang="en-US" dirty="0"/>
          </a:p>
        </p:txBody>
      </p:sp>
      <p:pic>
        <p:nvPicPr>
          <p:cNvPr id="2050" name="Picture 2"/>
          <p:cNvPicPr>
            <a:picLocks noChangeAspect="1" noChangeArrowheads="1"/>
          </p:cNvPicPr>
          <p:nvPr/>
        </p:nvPicPr>
        <p:blipFill>
          <a:blip r:embed="rId2"/>
          <a:srcRect/>
          <a:stretch>
            <a:fillRect/>
          </a:stretch>
        </p:blipFill>
        <p:spPr bwMode="auto">
          <a:xfrm>
            <a:off x="7072331" y="4429132"/>
            <a:ext cx="2071670" cy="2428868"/>
          </a:xfrm>
          <a:prstGeom prst="rect">
            <a:avLst/>
          </a:prstGeom>
          <a:noFill/>
          <a:ln w="9525">
            <a:noFill/>
            <a:miter lim="800000"/>
            <a:headEnd/>
            <a:tailEnd/>
          </a:ln>
          <a:effectLst/>
        </p:spPr>
      </p:pic>
      <p:pic>
        <p:nvPicPr>
          <p:cNvPr id="6" name="Picture 2"/>
          <p:cNvPicPr>
            <a:picLocks noChangeAspect="1" noChangeArrowheads="1"/>
          </p:cNvPicPr>
          <p:nvPr/>
        </p:nvPicPr>
        <p:blipFill>
          <a:blip r:embed="rId3"/>
          <a:srcRect/>
          <a:stretch>
            <a:fillRect/>
          </a:stretch>
        </p:blipFill>
        <p:spPr bwMode="auto">
          <a:xfrm>
            <a:off x="2143108" y="5072074"/>
            <a:ext cx="4357718" cy="107157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2143140"/>
          </a:xfrm>
        </p:spPr>
        <p:txBody>
          <a:bodyPr/>
          <a:lstStyle/>
          <a:p>
            <a:pPr marL="273050" indent="-7938">
              <a:buNone/>
              <a:tabLst>
                <a:tab pos="354013" algn="l"/>
              </a:tabLst>
            </a:pPr>
            <a:r>
              <a:rPr lang="en-US" dirty="0" err="1" smtClean="0"/>
              <a:t>Eprints</a:t>
            </a:r>
            <a:r>
              <a:rPr lang="en-US" dirty="0" smtClean="0"/>
              <a:t> </a:t>
            </a:r>
            <a:r>
              <a:rPr lang="en-US" dirty="0" err="1" smtClean="0"/>
              <a:t>menyerahakan</a:t>
            </a:r>
            <a:r>
              <a:rPr lang="en-US" dirty="0" smtClean="0"/>
              <a:t> </a:t>
            </a:r>
            <a:r>
              <a:rPr lang="en-US" dirty="0" err="1" smtClean="0"/>
              <a:t>kebijakan</a:t>
            </a:r>
            <a:r>
              <a:rPr lang="en-US" dirty="0" smtClean="0"/>
              <a:t> </a:t>
            </a:r>
            <a:r>
              <a:rPr lang="en-US" dirty="0" err="1" smtClean="0"/>
              <a:t>publikasi</a:t>
            </a:r>
            <a:r>
              <a:rPr lang="en-US" dirty="0" smtClean="0"/>
              <a:t> </a:t>
            </a:r>
            <a:r>
              <a:rPr lang="en-US" dirty="0" err="1" smtClean="0"/>
              <a:t>dokumen</a:t>
            </a:r>
            <a:r>
              <a:rPr lang="en-US" dirty="0" smtClean="0"/>
              <a:t> </a:t>
            </a:r>
            <a:r>
              <a:rPr lang="en-US" dirty="0" err="1" smtClean="0"/>
              <a:t>kepada</a:t>
            </a:r>
            <a:r>
              <a:rPr lang="en-US" dirty="0" smtClean="0"/>
              <a:t> </a:t>
            </a:r>
            <a:r>
              <a:rPr lang="en-US" dirty="0" err="1" smtClean="0"/>
              <a:t>pustakawan</a:t>
            </a:r>
            <a:r>
              <a:rPr lang="en-US" dirty="0" smtClean="0"/>
              <a:t> , rule </a:t>
            </a:r>
            <a:r>
              <a:rPr lang="en-US" dirty="0" err="1" smtClean="0"/>
              <a:t>atau</a:t>
            </a:r>
            <a:r>
              <a:rPr lang="en-US" dirty="0" smtClean="0"/>
              <a:t> </a:t>
            </a:r>
            <a:r>
              <a:rPr lang="en-US" dirty="0" err="1" smtClean="0"/>
              <a:t>aturan</a:t>
            </a:r>
            <a:r>
              <a:rPr lang="en-US" dirty="0" smtClean="0"/>
              <a:t>  </a:t>
            </a:r>
          </a:p>
          <a:p>
            <a:pPr marL="273050" indent="-7938">
              <a:buNone/>
              <a:tabLst>
                <a:tab pos="354013" algn="l"/>
              </a:tabLst>
            </a:pPr>
            <a:r>
              <a:rPr lang="en-US" dirty="0" err="1" smtClean="0"/>
              <a:t>contoh</a:t>
            </a:r>
            <a:r>
              <a:rPr lang="en-US" dirty="0" smtClean="0"/>
              <a:t>  : </a:t>
            </a:r>
            <a:r>
              <a:rPr lang="en-US" dirty="0" err="1" smtClean="0"/>
              <a:t>skripsi</a:t>
            </a:r>
            <a:r>
              <a:rPr lang="en-US" dirty="0" smtClean="0"/>
              <a:t> yang </a:t>
            </a:r>
            <a:r>
              <a:rPr lang="en-US" dirty="0" err="1" smtClean="0"/>
              <a:t>kita</a:t>
            </a:r>
            <a:r>
              <a:rPr lang="en-US" dirty="0" smtClean="0"/>
              <a:t> </a:t>
            </a:r>
            <a:r>
              <a:rPr lang="en-US" dirty="0" err="1" smtClean="0"/>
              <a:t>publis</a:t>
            </a:r>
            <a:r>
              <a:rPr lang="en-US" dirty="0" smtClean="0"/>
              <a:t> </a:t>
            </a:r>
            <a:r>
              <a:rPr lang="en-US" dirty="0" err="1" smtClean="0"/>
              <a:t>bisa</a:t>
            </a:r>
            <a:r>
              <a:rPr lang="en-US" dirty="0" smtClean="0"/>
              <a:t> </a:t>
            </a:r>
            <a:r>
              <a:rPr lang="en-US" dirty="0" err="1" smtClean="0"/>
              <a:t>kita</a:t>
            </a:r>
            <a:r>
              <a:rPr lang="en-US" dirty="0" smtClean="0"/>
              <a:t> </a:t>
            </a:r>
            <a:r>
              <a:rPr lang="en-US" dirty="0" err="1" smtClean="0"/>
              <a:t>atur</a:t>
            </a:r>
            <a:r>
              <a:rPr lang="en-US" dirty="0" smtClean="0"/>
              <a:t> </a:t>
            </a:r>
            <a:r>
              <a:rPr lang="en-US" dirty="0" err="1" smtClean="0"/>
              <a:t>jangka</a:t>
            </a:r>
            <a:r>
              <a:rPr lang="en-US" dirty="0" smtClean="0"/>
              <a:t> </a:t>
            </a:r>
            <a:r>
              <a:rPr lang="en-US" dirty="0" err="1" smtClean="0"/>
              <a:t>waktunya</a:t>
            </a:r>
            <a:r>
              <a:rPr lang="en-US" dirty="0" smtClean="0"/>
              <a:t> , </a:t>
            </a:r>
            <a:r>
              <a:rPr lang="en-US" dirty="0" err="1" smtClean="0"/>
              <a:t>aturan</a:t>
            </a:r>
            <a:r>
              <a:rPr lang="en-US" dirty="0" smtClean="0"/>
              <a:t> </a:t>
            </a:r>
            <a:r>
              <a:rPr lang="en-US" dirty="0" err="1" smtClean="0"/>
              <a:t>dowload</a:t>
            </a:r>
            <a:r>
              <a:rPr lang="en-US" dirty="0" smtClean="0"/>
              <a:t>, </a:t>
            </a:r>
            <a:r>
              <a:rPr lang="en-US" dirty="0" err="1" smtClean="0"/>
              <a:t>aksesnya</a:t>
            </a:r>
            <a:endParaRPr lang="en-US" dirty="0"/>
          </a:p>
        </p:txBody>
      </p:sp>
      <p:pic>
        <p:nvPicPr>
          <p:cNvPr id="4" name="Picture 2"/>
          <p:cNvPicPr>
            <a:picLocks noChangeAspect="1" noChangeArrowheads="1"/>
          </p:cNvPicPr>
          <p:nvPr/>
        </p:nvPicPr>
        <p:blipFill>
          <a:blip r:embed="rId2"/>
          <a:srcRect/>
          <a:stretch>
            <a:fillRect/>
          </a:stretch>
        </p:blipFill>
        <p:spPr bwMode="auto">
          <a:xfrm rot="20909364">
            <a:off x="2428860" y="5214950"/>
            <a:ext cx="4357718" cy="107157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439292"/>
          </a:xfrm>
        </p:spPr>
        <p:txBody>
          <a:bodyPr>
            <a:noAutofit/>
          </a:bodyPr>
          <a:lstStyle/>
          <a:p>
            <a:r>
              <a:rPr lang="id-ID" sz="2800" dirty="0" smtClean="0"/>
              <a:t>ePrints </a:t>
            </a:r>
            <a:r>
              <a:rPr lang="en-US" sz="2800" dirty="0" err="1" smtClean="0"/>
              <a:t>dijalankan</a:t>
            </a:r>
            <a:r>
              <a:rPr lang="en-US" sz="2800" dirty="0" smtClean="0"/>
              <a:t> </a:t>
            </a:r>
            <a:r>
              <a:rPr lang="id-ID" sz="2800" dirty="0" smtClean="0"/>
              <a:t>pada Redhat Linux (baik Fedora Core dan Enterprise), tetapi digunakan pada sejumlah distribusi Linux, dan sistem UNIX-like lainnya termasuk OS-X</a:t>
            </a:r>
            <a:r>
              <a:rPr lang="en-US" sz="2800" dirty="0" smtClean="0"/>
              <a:t> (windows)</a:t>
            </a:r>
            <a:r>
              <a:rPr lang="id-ID" sz="2800" dirty="0" smtClean="0"/>
              <a:t>. Berkat dukungan dari Microsoft, juga berjalan pada Windows Vista dan XP.</a:t>
            </a:r>
            <a:br>
              <a:rPr lang="id-ID" sz="2800" dirty="0" smtClean="0"/>
            </a:br>
            <a:endParaRPr lang="en-US" sz="2800" dirty="0"/>
          </a:p>
        </p:txBody>
      </p:sp>
      <p:pic>
        <p:nvPicPr>
          <p:cNvPr id="4" name="Picture 2"/>
          <p:cNvPicPr>
            <a:picLocks noChangeAspect="1" noChangeArrowheads="1"/>
          </p:cNvPicPr>
          <p:nvPr/>
        </p:nvPicPr>
        <p:blipFill>
          <a:blip r:embed="rId2"/>
          <a:srcRect/>
          <a:stretch>
            <a:fillRect/>
          </a:stretch>
        </p:blipFill>
        <p:spPr bwMode="auto">
          <a:xfrm>
            <a:off x="2500298" y="4786322"/>
            <a:ext cx="4357718" cy="107157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r>
              <a:rPr lang="id-ID" dirty="0" smtClean="0"/>
              <a:t>EPrints tidak memerlukan perangkat keras yang tidak biasa</a:t>
            </a:r>
            <a:r>
              <a:rPr lang="en-US" dirty="0" smtClean="0"/>
              <a:t> , </a:t>
            </a:r>
            <a:r>
              <a:rPr lang="en-US" dirty="0" err="1" smtClean="0"/>
              <a:t>artinya</a:t>
            </a:r>
            <a:r>
              <a:rPr lang="en-US" dirty="0" smtClean="0"/>
              <a:t>  </a:t>
            </a:r>
            <a:r>
              <a:rPr lang="en-US" dirty="0" err="1" smtClean="0"/>
              <a:t>standar</a:t>
            </a:r>
            <a:r>
              <a:rPr lang="en-US" dirty="0" smtClean="0"/>
              <a:t> PC </a:t>
            </a:r>
            <a:r>
              <a:rPr lang="en-US" dirty="0" err="1" smtClean="0"/>
              <a:t>pada</a:t>
            </a:r>
            <a:r>
              <a:rPr lang="en-US" dirty="0" smtClean="0"/>
              <a:t> </a:t>
            </a:r>
            <a:r>
              <a:rPr lang="en-US" dirty="0" err="1" smtClean="0"/>
              <a:t>umumnya</a:t>
            </a:r>
            <a:r>
              <a:rPr lang="en-US" dirty="0" smtClean="0"/>
              <a:t> </a:t>
            </a:r>
            <a:r>
              <a:rPr lang="en-US" dirty="0" err="1" smtClean="0"/>
              <a:t>bisa</a:t>
            </a:r>
            <a:r>
              <a:rPr lang="en-US" dirty="0" smtClean="0"/>
              <a:t> sport</a:t>
            </a:r>
          </a:p>
          <a:p>
            <a:r>
              <a:rPr lang="id-ID" dirty="0" smtClean="0"/>
              <a:t>Ini sedikit lebih mudah untuk dijalankan pada mesin khusus</a:t>
            </a:r>
            <a:r>
              <a:rPr lang="en-US" dirty="0" smtClean="0"/>
              <a:t> (</a:t>
            </a:r>
            <a:r>
              <a:rPr lang="en-US" dirty="0" err="1" smtClean="0"/>
              <a:t>komputer</a:t>
            </a:r>
            <a:r>
              <a:rPr lang="en-US" dirty="0" smtClean="0"/>
              <a:t> server </a:t>
            </a:r>
            <a:r>
              <a:rPr lang="en-US" dirty="0" err="1" smtClean="0"/>
              <a:t>asli</a:t>
            </a:r>
            <a:r>
              <a:rPr lang="en-US" dirty="0" smtClean="0"/>
              <a:t> </a:t>
            </a:r>
            <a:r>
              <a:rPr lang="en-US" dirty="0" err="1" smtClean="0"/>
              <a:t>komputer</a:t>
            </a:r>
            <a:r>
              <a:rPr lang="en-US" dirty="0" smtClean="0"/>
              <a:t> yang </a:t>
            </a:r>
            <a:r>
              <a:rPr lang="en-US" dirty="0" err="1" smtClean="0"/>
              <a:t>hidup</a:t>
            </a:r>
            <a:r>
              <a:rPr lang="en-US" dirty="0" smtClean="0"/>
              <a:t> </a:t>
            </a:r>
            <a:r>
              <a:rPr lang="en-US" dirty="0" err="1" smtClean="0"/>
              <a:t>selama</a:t>
            </a:r>
            <a:r>
              <a:rPr lang="en-US" dirty="0" smtClean="0"/>
              <a:t> </a:t>
            </a:r>
            <a:r>
              <a:rPr lang="en-US" dirty="0" err="1" smtClean="0"/>
              <a:t>lamanya</a:t>
            </a:r>
            <a:r>
              <a:rPr lang="en-US" dirty="0" smtClean="0"/>
              <a:t> ) </a:t>
            </a:r>
            <a:r>
              <a:rPr lang="id-ID" dirty="0" smtClean="0"/>
              <a:t>, tapi itu tidak penting, dan seharusnya tidak mempengaruhi kinerja.</a:t>
            </a:r>
            <a:br>
              <a:rPr lang="id-ID" dirty="0" smtClean="0"/>
            </a:br>
            <a:r>
              <a:rPr lang="id-ID" dirty="0" smtClean="0"/>
              <a:t/>
            </a:r>
            <a:br>
              <a:rPr lang="id-ID" dirty="0" smtClean="0"/>
            </a:br>
            <a:r>
              <a:rPr lang="id-ID" b="1" dirty="0" smtClean="0"/>
              <a:t>Jangan lupa untuk anggaran untuk sistem backup, data Anda yang berharga!</a:t>
            </a:r>
            <a:endParaRPr lang="en-US" b="1" dirty="0"/>
          </a:p>
        </p:txBody>
      </p:sp>
      <p:pic>
        <p:nvPicPr>
          <p:cNvPr id="4" name="Picture 2"/>
          <p:cNvPicPr>
            <a:picLocks noChangeAspect="1" noChangeArrowheads="1"/>
          </p:cNvPicPr>
          <p:nvPr/>
        </p:nvPicPr>
        <p:blipFill>
          <a:blip r:embed="rId2"/>
          <a:srcRect/>
          <a:stretch>
            <a:fillRect/>
          </a:stretch>
        </p:blipFill>
        <p:spPr bwMode="auto">
          <a:xfrm>
            <a:off x="2571736" y="5572140"/>
            <a:ext cx="4357718" cy="107157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www.eprints.opac.uin-suka.ac.id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500066"/>
          </a:xfrm>
        </p:spPr>
        <p:txBody>
          <a:bodyPr>
            <a:normAutofit fontScale="90000"/>
          </a:bodyPr>
          <a:lstStyle/>
          <a:p>
            <a:r>
              <a:rPr lang="en-US" dirty="0" err="1" smtClean="0"/>
              <a:t>Instansi</a:t>
            </a:r>
            <a:r>
              <a:rPr lang="en-US" dirty="0" smtClean="0"/>
              <a:t>  yang </a:t>
            </a:r>
            <a:r>
              <a:rPr lang="en-US" dirty="0" err="1" smtClean="0"/>
              <a:t>mengunakan</a:t>
            </a:r>
            <a:r>
              <a:rPr lang="en-US" dirty="0" smtClean="0"/>
              <a:t> </a:t>
            </a:r>
            <a:r>
              <a:rPr lang="en-US" dirty="0" err="1" smtClean="0"/>
              <a:t>eprints</a:t>
            </a:r>
            <a:endParaRPr lang="en-US" dirty="0"/>
          </a:p>
        </p:txBody>
      </p:sp>
      <p:sp>
        <p:nvSpPr>
          <p:cNvPr id="3" name="Content Placeholder 2"/>
          <p:cNvSpPr>
            <a:spLocks noGrp="1"/>
          </p:cNvSpPr>
          <p:nvPr>
            <p:ph idx="1"/>
          </p:nvPr>
        </p:nvSpPr>
        <p:spPr>
          <a:xfrm>
            <a:off x="457200" y="1071546"/>
            <a:ext cx="8229600" cy="3071834"/>
          </a:xfrm>
        </p:spPr>
        <p:txBody>
          <a:bodyPr>
            <a:normAutofit/>
          </a:bodyPr>
          <a:lstStyle/>
          <a:p>
            <a:r>
              <a:rPr lang="en-US" dirty="0" smtClean="0"/>
              <a:t>UNY</a:t>
            </a:r>
          </a:p>
          <a:p>
            <a:r>
              <a:rPr lang="en-US" dirty="0" smtClean="0"/>
              <a:t>UNDIP</a:t>
            </a:r>
          </a:p>
          <a:p>
            <a:r>
              <a:rPr lang="en-US" dirty="0" smtClean="0"/>
              <a:t>IAIN </a:t>
            </a:r>
            <a:r>
              <a:rPr lang="en-US" dirty="0" err="1" smtClean="0"/>
              <a:t>Sunan</a:t>
            </a:r>
            <a:r>
              <a:rPr lang="en-US" dirty="0" smtClean="0"/>
              <a:t> </a:t>
            </a:r>
            <a:r>
              <a:rPr lang="en-US" dirty="0" err="1" smtClean="0"/>
              <a:t>Ampel</a:t>
            </a:r>
            <a:endParaRPr lang="en-US" dirty="0" smtClean="0"/>
          </a:p>
          <a:p>
            <a:r>
              <a:rPr lang="en-US" dirty="0" smtClean="0"/>
              <a:t>UI</a:t>
            </a:r>
          </a:p>
          <a:p>
            <a:r>
              <a:rPr lang="en-US" dirty="0" err="1" smtClean="0"/>
              <a:t>Dll</a:t>
            </a:r>
            <a:r>
              <a:rPr lang="en-US" dirty="0" smtClean="0"/>
              <a:t> ( </a:t>
            </a:r>
            <a:r>
              <a:rPr lang="en-US" dirty="0" err="1" smtClean="0"/>
              <a:t>luar</a:t>
            </a:r>
            <a:r>
              <a:rPr lang="en-US" dirty="0" smtClean="0"/>
              <a:t> </a:t>
            </a:r>
            <a:r>
              <a:rPr lang="en-US" dirty="0" err="1" smtClean="0"/>
              <a:t>negeri</a:t>
            </a:r>
            <a:r>
              <a:rPr lang="en-US" dirty="0" smtClean="0"/>
              <a:t> ) </a:t>
            </a:r>
            <a:r>
              <a:rPr lang="en-US" dirty="0" err="1" smtClean="0"/>
              <a:t>Univercity</a:t>
            </a:r>
            <a:r>
              <a:rPr lang="en-US" dirty="0" smtClean="0"/>
              <a:t> of Malaya, Oxford University, </a:t>
            </a:r>
            <a:r>
              <a:rPr lang="en-US" dirty="0" err="1" smtClean="0"/>
              <a:t>dan</a:t>
            </a:r>
            <a:r>
              <a:rPr lang="en-US" dirty="0" smtClean="0"/>
              <a:t> </a:t>
            </a:r>
            <a:r>
              <a:rPr lang="en-US" dirty="0" err="1" smtClean="0"/>
              <a:t>banyak</a:t>
            </a:r>
            <a:r>
              <a:rPr lang="en-US" dirty="0" smtClean="0"/>
              <a:t> </a:t>
            </a:r>
            <a:r>
              <a:rPr lang="en-US" dirty="0" err="1" smtClean="0"/>
              <a:t>lagi</a:t>
            </a:r>
            <a:endParaRPr lang="en-US" dirty="0" smtClean="0"/>
          </a:p>
          <a:p>
            <a:pPr>
              <a:buNone/>
            </a:pPr>
            <a:endParaRPr lang="en-US" dirty="0"/>
          </a:p>
        </p:txBody>
      </p:sp>
      <p:pic>
        <p:nvPicPr>
          <p:cNvPr id="19459" name="Picture 3" descr="C:\Documents and Settings\pithenk\My Documents\My Pictures\ora_logo.png"/>
          <p:cNvPicPr>
            <a:picLocks noChangeAspect="1" noChangeArrowheads="1"/>
          </p:cNvPicPr>
          <p:nvPr/>
        </p:nvPicPr>
        <p:blipFill>
          <a:blip r:embed="rId2"/>
          <a:srcRect/>
          <a:stretch>
            <a:fillRect/>
          </a:stretch>
        </p:blipFill>
        <p:spPr bwMode="auto">
          <a:xfrm>
            <a:off x="928662" y="3929066"/>
            <a:ext cx="2643206" cy="1244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elcome.png"/>
          <p:cNvPicPr>
            <a:picLocks noGrp="1" noChangeAspect="1"/>
          </p:cNvPicPr>
          <p:nvPr>
            <p:ph idx="1"/>
          </p:nvPr>
        </p:nvPicPr>
        <p:blipFill>
          <a:blip r:embed="rId2"/>
          <a:stretch>
            <a:fillRect/>
          </a:stretch>
        </p:blipFill>
        <p:spPr>
          <a:xfrm>
            <a:off x="357158" y="285728"/>
            <a:ext cx="8072494" cy="6286544"/>
          </a:xfrm>
        </p:spPr>
      </p:pic>
      <p:sp>
        <p:nvSpPr>
          <p:cNvPr id="5" name="Rectangle 4"/>
          <p:cNvSpPr/>
          <p:nvPr/>
        </p:nvSpPr>
        <p:spPr>
          <a:xfrm>
            <a:off x="2091673" y="2967334"/>
            <a:ext cx="4909219" cy="1754326"/>
          </a:xfrm>
          <a:prstGeom prst="rect">
            <a:avLst/>
          </a:prstGeom>
          <a:noFill/>
        </p:spPr>
        <p:txBody>
          <a:bodyPr wrap="square" lIns="91440" tIns="45720" rIns="91440" bIns="45720">
            <a:spAutoFit/>
          </a:bodyPr>
          <a:lstStyle/>
          <a:p>
            <a:pPr algn="ctr"/>
            <a:r>
              <a:rPr lang="en-US" sz="54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outerShdw blurRad="41275" dist="12700" dir="12000000" algn="tl" rotWithShape="0">
                    <a:srgbClr val="000000">
                      <a:alpha val="40000"/>
                    </a:srgbClr>
                  </a:outerShdw>
                </a:effectLst>
              </a:rPr>
              <a:t>Selamat</a:t>
            </a: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outerShdw blurRad="41275" dist="12700" dir="12000000" algn="tl" rotWithShape="0">
                    <a:srgbClr val="000000">
                      <a:alpha val="40000"/>
                    </a:srgbClr>
                  </a:outerShdw>
                </a:effectLst>
              </a:rPr>
              <a:t> </a:t>
            </a:r>
            <a:r>
              <a:rPr lang="en-US" sz="54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outerShdw blurRad="41275" dist="12700" dir="12000000" algn="tl" rotWithShape="0">
                    <a:srgbClr val="000000">
                      <a:alpha val="40000"/>
                    </a:srgbClr>
                  </a:outerShdw>
                </a:effectLst>
              </a:rPr>
              <a:t>mencoba</a:t>
            </a: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outerShdw blurRad="41275" dist="12700" dir="12000000" algn="tl" rotWithShape="0">
                    <a:srgbClr val="000000">
                      <a:alpha val="40000"/>
                    </a:srgbClr>
                  </a:outerShdw>
                </a:effectLst>
              </a:rPr>
              <a:t>…..</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outerShdw blurRad="41275" dist="12700" dir="12000000" algn="tl" rotWithShape="0">
                  <a:srgbClr val="000000">
                    <a:alpha val="40000"/>
                  </a:srgbClr>
                </a:outerShdw>
              </a:effectLst>
            </a:endParaRPr>
          </a:p>
        </p:txBody>
      </p:sp>
      <p:sp>
        <p:nvSpPr>
          <p:cNvPr id="6" name="Rectangle 5"/>
          <p:cNvSpPr/>
          <p:nvPr/>
        </p:nvSpPr>
        <p:spPr>
          <a:xfrm>
            <a:off x="714348" y="6286520"/>
            <a:ext cx="2246256" cy="307777"/>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1400" b="1" cap="all" spc="0" dirty="0" err="1" smtClean="0">
                <a:ln w="0"/>
                <a:solidFill>
                  <a:srgbClr val="FFFF00"/>
                </a:solidFill>
                <a:effectLst>
                  <a:reflection blurRad="12700" stA="50000" endPos="50000" dist="5000" dir="5400000" sy="-100000" rotWithShape="0"/>
                </a:effectLst>
              </a:rPr>
              <a:t>Presetasi</a:t>
            </a:r>
            <a:r>
              <a:rPr lang="en-US" sz="1400" b="1" cap="all" spc="0" dirty="0" smtClean="0">
                <a:ln w="0"/>
                <a:solidFill>
                  <a:srgbClr val="FFFF00"/>
                </a:solidFill>
                <a:effectLst>
                  <a:reflection blurRad="12700" stA="50000" endPos="50000" dist="5000" dir="5400000" sy="-100000" rotWithShape="0"/>
                </a:effectLst>
              </a:rPr>
              <a:t> by </a:t>
            </a:r>
            <a:r>
              <a:rPr lang="en-US" sz="1400" b="1" cap="all" spc="0" dirty="0" err="1" smtClean="0">
                <a:ln w="0"/>
                <a:solidFill>
                  <a:srgbClr val="FFFF00"/>
                </a:solidFill>
                <a:effectLst>
                  <a:reflection blurRad="12700" stA="50000" endPos="50000" dist="5000" dir="5400000" sy="-100000" rotWithShape="0"/>
                </a:effectLst>
              </a:rPr>
              <a:t>pithenk</a:t>
            </a:r>
            <a:endParaRPr lang="en-US" sz="1400" b="1" cap="all" spc="0" dirty="0">
              <a:ln w="0"/>
              <a:solidFill>
                <a:srgbClr val="FFFF00"/>
              </a:solidFill>
              <a:effectLst>
                <a:reflection blurRad="12700" stA="50000" endPos="50000" dist="5000" dir="5400000" sy="-100000"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212</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Slide 1</vt:lpstr>
      <vt:lpstr>Eprints 3.2  EPrints 3 adalah membangun perangkat lunak repositori (tempat Penyimpan) generik yang dikembangkan oleh University of Southampton. Hal ini dimaksudkan untuk menciptakan dan sangat mungkin dapat dikonfigurasi repositori berbasis web. ( bisa  di akses lewat jaringan)  EPrints sering digunakan sebagai arsip terbuka untuk makalah penelitian, dan lain sebagainya , tetapi juga digunakan untuk hal-hal lain seperti gambar, data penelitian, arsip audio - apa pun yang dapat disimpan secara digital.  Seri ePrints dimulai pada awal tahun 2000 dan digunakan oleh lebih dari 200 situs!</vt:lpstr>
      <vt:lpstr>Bagaimana menginstall ePrints 3, apa aja yang  dibutuhkan?</vt:lpstr>
      <vt:lpstr>Slide 4</vt:lpstr>
      <vt:lpstr>ePrints dijalankan pada Redhat Linux (baik Fedora Core dan Enterprise), tetapi digunakan pada sejumlah distribusi Linux, dan sistem UNIX-like lainnya termasuk OS-X (windows). Berkat dukungan dari Microsoft, juga berjalan pada Windows Vista dan XP. </vt:lpstr>
      <vt:lpstr>Slide 6</vt:lpstr>
      <vt:lpstr>www.eprints.opac.uin-suka.ac.id</vt:lpstr>
      <vt:lpstr>Instansi  yang mengunakan eprints</vt:lpstr>
      <vt:lpstr>Slide 9</vt:lpstr>
    </vt:vector>
  </TitlesOfParts>
  <Company>perpustakaan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Eprints 3.2 EPrints 3 adalah membangun perangkat lunak repositori (tempat Penyimpan) generik yang dikembangkan oleh University of Southampton. Hal ini dimaksudkan untuk menciptakan sangat dapat dikonfigurasi repositori berbasis web.  EPrints sering digunakan sebagai arsip terbuka untuk makalah penelitian, dan lai sebagainya , tetapi juga digunakan untuk hal-hal lain seperti gambar, data penelitian, arsip audio - apa pun yang dapat disimpan secara digital.  Seri ePrints dimulai pada awal tahun 2000 dan digunakan oleh lebih dari 200 situs!</dc:title>
  <dc:creator>SI1</dc:creator>
  <cp:lastModifiedBy>TU</cp:lastModifiedBy>
  <cp:revision>19</cp:revision>
  <dcterms:created xsi:type="dcterms:W3CDTF">2011-04-28T04:37:20Z</dcterms:created>
  <dcterms:modified xsi:type="dcterms:W3CDTF">2011-04-29T06:13:02Z</dcterms:modified>
</cp:coreProperties>
</file>